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3" r:id="rId4"/>
  </p:sldMasterIdLst>
  <p:notesMasterIdLst>
    <p:notesMasterId r:id="rId44"/>
  </p:notesMasterIdLst>
  <p:sldIdLst>
    <p:sldId id="257" r:id="rId5"/>
    <p:sldId id="459" r:id="rId6"/>
    <p:sldId id="460" r:id="rId7"/>
    <p:sldId id="461" r:id="rId8"/>
    <p:sldId id="467" r:id="rId9"/>
    <p:sldId id="462" r:id="rId10"/>
    <p:sldId id="472" r:id="rId11"/>
    <p:sldId id="464" r:id="rId12"/>
    <p:sldId id="466" r:id="rId13"/>
    <p:sldId id="330" r:id="rId14"/>
    <p:sldId id="260" r:id="rId15"/>
    <p:sldId id="458" r:id="rId16"/>
    <p:sldId id="256" r:id="rId17"/>
    <p:sldId id="266" r:id="rId18"/>
    <p:sldId id="465" r:id="rId19"/>
    <p:sldId id="267" r:id="rId20"/>
    <p:sldId id="375" r:id="rId21"/>
    <p:sldId id="376" r:id="rId22"/>
    <p:sldId id="469" r:id="rId23"/>
    <p:sldId id="468" r:id="rId24"/>
    <p:sldId id="322" r:id="rId25"/>
    <p:sldId id="385" r:id="rId26"/>
    <p:sldId id="312" r:id="rId27"/>
    <p:sldId id="308" r:id="rId28"/>
    <p:sldId id="371" r:id="rId29"/>
    <p:sldId id="379" r:id="rId30"/>
    <p:sldId id="378" r:id="rId31"/>
    <p:sldId id="473" r:id="rId32"/>
    <p:sldId id="349" r:id="rId33"/>
    <p:sldId id="357" r:id="rId34"/>
    <p:sldId id="366" r:id="rId35"/>
    <p:sldId id="273" r:id="rId36"/>
    <p:sldId id="380" r:id="rId37"/>
    <p:sldId id="263" r:id="rId38"/>
    <p:sldId id="386" r:id="rId39"/>
    <p:sldId id="271" r:id="rId40"/>
    <p:sldId id="356" r:id="rId41"/>
    <p:sldId id="268" r:id="rId42"/>
    <p:sldId id="272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C1E5"/>
    <a:srgbClr val="CCFFCC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26" autoAdjust="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DAFA5-1666-477D-A74F-6AD1E824850C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A8763-5057-4E48-A295-9577BD8AA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216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Заметки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ru-RU" dirty="0"/>
              </a:p>
            </p:txBody>
          </p:sp>
        </mc:Choice>
        <mc:Fallback xmlns="">
          <p:sp>
            <p:nvSpPr>
              <p:cNvPr id="3" name="Заметки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ru-RU" dirty="0"/>
                  <a:t>Супер </a:t>
                </a:r>
                <a:r>
                  <a:rPr lang="en-US" dirty="0"/>
                  <a:t>c-tau </a:t>
                </a:r>
                <a:r>
                  <a:rPr lang="ru-RU" dirty="0"/>
                  <a:t>фабрика может работать в диапазоне энергий от 2 до 5 ГэВ. На графике показаны частицы, которые могут быть рождены а этом диапазоне энергий.</a:t>
                </a:r>
              </a:p>
              <a:p>
                <a:endParaRPr lang="ru-RU" dirty="0"/>
              </a:p>
              <a:p>
                <a:r>
                  <a:rPr lang="ru-RU" dirty="0"/>
                  <a:t>Первая интересна точка – это</a:t>
                </a:r>
                <a:r>
                  <a:rPr lang="en-US" dirty="0"/>
                  <a:t> </a:t>
                </a:r>
                <a:r>
                  <a:rPr lang="ru-RU" dirty="0" err="1"/>
                  <a:t>чармоний</a:t>
                </a:r>
                <a:r>
                  <a:rPr lang="ru-RU" dirty="0"/>
                  <a:t> </a:t>
                </a:r>
                <a:r>
                  <a:rPr lang="en-US" dirty="0"/>
                  <a:t>J/psi</a:t>
                </a:r>
                <a:r>
                  <a:rPr lang="ru-RU" dirty="0"/>
                  <a:t>. Дальше идут пороги рождения пар тау лептонов, </a:t>
                </a:r>
                <a:r>
                  <a:rPr lang="en-US" dirty="0"/>
                  <a:t>D </a:t>
                </a:r>
                <a:r>
                  <a:rPr lang="ru-RU" dirty="0"/>
                  <a:t>мезонов, </a:t>
                </a:r>
                <a:r>
                  <a:rPr lang="en-US" dirty="0"/>
                  <a:t>Ds </a:t>
                </a:r>
                <a:r>
                  <a:rPr lang="ru-RU" dirty="0"/>
                  <a:t>мезонов, очарованных барионов, а также серии резонансов </a:t>
                </a:r>
                <a:r>
                  <a:rPr lang="en-US" dirty="0"/>
                  <a:t>psi.</a:t>
                </a:r>
              </a:p>
              <a:p>
                <a:endParaRPr lang="en-US" dirty="0"/>
              </a:p>
              <a:p>
                <a:r>
                  <a:rPr lang="ru-RU" dirty="0"/>
                  <a:t>В таблице показаны ожидаемые наборы данных, которые можно получить за год работы Супер </a:t>
                </a:r>
                <a:r>
                  <a:rPr lang="en-US" dirty="0"/>
                  <a:t>c-tau </a:t>
                </a:r>
                <a:r>
                  <a:rPr lang="ru-RU" dirty="0"/>
                  <a:t>фабрики</a:t>
                </a:r>
                <a:r>
                  <a:rPr lang="ru-RU" i="0">
                    <a:latin typeface="Cambria Math" panose="02040503050406030204" pitchFamily="18" charset="0"/>
                  </a:rPr>
                  <a:t>"Место для уравнения."</a:t>
                </a:r>
                <a:endParaRPr lang="ru-RU" dirty="0"/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7F14C-7B7D-49AA-B76A-B9849983C61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494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F6F1C-835B-4B13-8E3F-ABE9DDCAB5E9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365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9D054-0E69-41E6-8AB9-3E613049D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DEE6C-A6DF-4ED5-9224-FBD44C58A9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8030-3F8F-4E20-9DF8-90B0D9608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0F1E-F420-4992-AFDA-D749B8E054D5}" type="datetime1">
              <a:rPr lang="en-US" smtClean="0"/>
              <a:t>7/7/2021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2B871-E077-4479-BF46-427EA3578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494E2-7EC6-425A-8371-D34EEDC58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03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D4A49-6C5D-4B98-B9BE-4870294EF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7A77A2-1438-4586-A066-3F632F848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D7A07-BDDF-4116-A0A4-691B6181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0D863-256C-4FBB-8C70-C0C8B2513460}" type="datetime1">
              <a:rPr lang="en-US" smtClean="0"/>
              <a:t>7/7/2021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7958C-C93C-44DC-8CE8-EF4DC6C25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8C41A-6A74-4172-8DA4-4BA0F73A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927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3CC1B9-ED47-4F84-A3AD-40DD94BBB0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64CAFB-C13E-4734-BDDD-BEF8A8ED6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B4EF9-B1CB-4EF7-94A1-5949EC5D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7EE9-7360-4B46-A63B-AC0D375A0CBA}" type="datetime1">
              <a:rPr lang="en-US" smtClean="0"/>
              <a:t>7/7/2021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1BBC2-BB95-457E-8F17-BD53B6C1F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8E402-7D11-4232-8AF0-3EB63D9D3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791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3110-4F35-4E85-B1AF-8C0CADBB7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7E32F-0789-4C1B-8F49-BF5638799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C5204-3D6F-48B1-A9CA-8D60A770E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51882-1BEC-4CAC-8015-BED3779631DC}" type="datetime1">
              <a:rPr lang="en-US" smtClean="0"/>
              <a:t>7/7/2021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B2A5C-ACDE-43D0-AD79-76C61F89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71CB9-1FCD-4007-8DC2-7AE1A49A4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345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288AD-2513-49F9-BE41-5715F518F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4EC6A-7214-4778-8A69-2B3A15D35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8A6F8-3C42-438F-9A32-0F1B43F83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D18F-2540-4088-AC4F-ED742CF3E247}" type="datetime1">
              <a:rPr lang="en-US" smtClean="0"/>
              <a:t>7/7/2021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189B0-DAA1-40A0-97C9-509FD2418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F6DC0-DD9E-45C0-AF6D-2AF6B5578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51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3EEE8-9E16-4523-A0AB-61006A24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3C05C-028D-4389-A4E2-2C23250DC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DF1EAC-5029-41D5-A066-29EFFB604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96874-A5B9-46A8-996D-9DC2A57FC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49079-7DB0-4E93-B1DF-9EE828C6F458}" type="datetime1">
              <a:rPr lang="en-US" smtClean="0"/>
              <a:t>7/7/2021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E90E8-A639-4E0E-8854-A8287BE7F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DABD3-F54F-4646-B1F4-4BA721FF4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93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FFFD9-839E-4447-A563-68E51B867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B9C13-1667-4A6A-9924-D0200F0EB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A4AE77-8DB2-435D-A140-6A4E4441B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C5052F-7511-4F60-B49B-199BB3A2E3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6F8A83-2F7E-4E2E-AAFC-817C1FECB8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B98077-566D-48A6-8EB9-A5E0169AF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772F-EE75-459B-9811-C5706D2E26C4}" type="datetime1">
              <a:rPr lang="en-US" smtClean="0"/>
              <a:t>7/7/2021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BFDF4D-BD97-4FC7-8DE5-53356DA83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8D799A-6517-4E67-81AD-96501903B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695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0FDE7-362D-4236-B9F6-E78C3638B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4D8ACD-F166-4BA6-9949-185863372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012D-CD50-4503-A08D-F676FC5BE499}" type="datetime1">
              <a:rPr lang="en-US" smtClean="0"/>
              <a:t>7/7/2021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D3164-3C3D-4E47-A34D-B41578DC4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7F99-E86F-4FDF-BADC-4D51BD344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510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AE4284-27BC-45B9-A691-5E2469F7A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9E87E-F798-42E3-8EA6-1D31346D4C68}" type="datetime1">
              <a:rPr lang="en-US" smtClean="0"/>
              <a:t>7/7/2021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B30E32-8789-496E-858E-8E2598FCB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8A8E8-A658-4480-B595-F13951C77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059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CD683-EF7D-40C2-97C9-855432DB7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D3423-458D-4D85-BCD7-BD9F3A6B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164ECD-2E1F-4208-B0D4-340EFB55B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34FBDC-BC25-43B7-9D36-AE5E15A1D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E6DFA-0558-49F9-ABFF-4AFEF01CC2DB}" type="datetime1">
              <a:rPr lang="en-US" smtClean="0"/>
              <a:t>7/7/2021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42A45-29BB-4B52-91A9-EC3F7C6C0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9015F-DD6B-48CC-85BD-C2A2D299E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727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51E9C-D143-4C80-BCB2-968949047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9F3899-9E02-4DA3-A48C-7FC999DA52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0D816F-A21E-4B3E-8CF0-F085AFAAB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796B5E-082A-4B5D-895B-D172D19B8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0194-10AC-4926-9A3B-831A05F31042}" type="datetime1">
              <a:rPr lang="en-US" smtClean="0"/>
              <a:t>7/7/2021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2A8C8D-3D78-465E-923A-0E56ECCCC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A73A8-4C1D-4135-ACA3-9781BC193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80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328DA-ABC4-468D-AEF5-CEF127E24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8C2810-729F-44F5-82B0-AE0F8444C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4F9AF-6A5E-4E54-A349-AA69B26AB2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96DBF-5901-413C-AFF1-364818711DE5}" type="datetime1">
              <a:rPr lang="en-US" smtClean="0"/>
              <a:t>7/7/2021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271A9-A4A4-4F73-817C-2890E7D374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802EE-D962-48C3-A012-1F7964A53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54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td.inp.nsk.su/c-tau/" TargetMode="External"/><Relationship Id="rId4" Type="http://schemas.openxmlformats.org/officeDocument/2006/relationships/image" Target="../media/image12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201.png"/><Relationship Id="rId18" Type="http://schemas.openxmlformats.org/officeDocument/2006/relationships/image" Target="../media/image581.png"/><Relationship Id="rId3" Type="http://schemas.openxmlformats.org/officeDocument/2006/relationships/image" Target="../media/image111.png"/><Relationship Id="rId21" Type="http://schemas.openxmlformats.org/officeDocument/2006/relationships/image" Target="../media/image611.png"/><Relationship Id="rId7" Type="http://schemas.openxmlformats.org/officeDocument/2006/relationships/image" Target="../media/image142.png"/><Relationship Id="rId12" Type="http://schemas.openxmlformats.org/officeDocument/2006/relationships/image" Target="../media/image190.png"/><Relationship Id="rId17" Type="http://schemas.openxmlformats.org/officeDocument/2006/relationships/image" Target="../media/image24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0.png"/><Relationship Id="rId20" Type="http://schemas.openxmlformats.org/officeDocument/2006/relationships/image" Target="../media/image6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8.png"/><Relationship Id="rId5" Type="http://schemas.openxmlformats.org/officeDocument/2006/relationships/image" Target="../media/image77.png"/><Relationship Id="rId15" Type="http://schemas.openxmlformats.org/officeDocument/2006/relationships/image" Target="../media/image220.png"/><Relationship Id="rId23" Type="http://schemas.openxmlformats.org/officeDocument/2006/relationships/image" Target="../media/image631.png"/><Relationship Id="rId10" Type="http://schemas.openxmlformats.org/officeDocument/2006/relationships/image" Target="../media/image17.png"/><Relationship Id="rId19" Type="http://schemas.openxmlformats.org/officeDocument/2006/relationships/image" Target="../media/image592.png"/><Relationship Id="rId4" Type="http://schemas.openxmlformats.org/officeDocument/2006/relationships/image" Target="../media/image122.png"/><Relationship Id="rId9" Type="http://schemas.openxmlformats.org/officeDocument/2006/relationships/image" Target="../media/image160.png"/><Relationship Id="rId14" Type="http://schemas.openxmlformats.org/officeDocument/2006/relationships/image" Target="../media/image210.png"/><Relationship Id="rId22" Type="http://schemas.openxmlformats.org/officeDocument/2006/relationships/image" Target="../media/image6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7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5" Type="http://schemas.openxmlformats.org/officeDocument/2006/relationships/image" Target="../media/image78.jpeg"/><Relationship Id="rId4" Type="http://schemas.openxmlformats.org/officeDocument/2006/relationships/image" Target="../media/image401.png"/><Relationship Id="rId9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90.png"/><Relationship Id="rId18" Type="http://schemas.openxmlformats.org/officeDocument/2006/relationships/image" Target="../media/image172.png"/><Relationship Id="rId26" Type="http://schemas.openxmlformats.org/officeDocument/2006/relationships/image" Target="../media/image251.png"/><Relationship Id="rId39" Type="http://schemas.openxmlformats.org/officeDocument/2006/relationships/image" Target="../media/image380.png"/><Relationship Id="rId21" Type="http://schemas.openxmlformats.org/officeDocument/2006/relationships/image" Target="../media/image200.png"/><Relationship Id="rId34" Type="http://schemas.openxmlformats.org/officeDocument/2006/relationships/image" Target="../media/image630.png"/><Relationship Id="rId42" Type="http://schemas.openxmlformats.org/officeDocument/2006/relationships/image" Target="../media/image410.png"/><Relationship Id="rId47" Type="http://schemas.openxmlformats.org/officeDocument/2006/relationships/image" Target="../media/image460.png"/><Relationship Id="rId50" Type="http://schemas.openxmlformats.org/officeDocument/2006/relationships/image" Target="../media/image720.png"/><Relationship Id="rId7" Type="http://schemas.openxmlformats.org/officeDocument/2006/relationships/image" Target="../media/image511.png"/><Relationship Id="rId2" Type="http://schemas.openxmlformats.org/officeDocument/2006/relationships/image" Target="../media/image79.png"/><Relationship Id="rId16" Type="http://schemas.openxmlformats.org/officeDocument/2006/relationships/image" Target="../media/image150.png"/><Relationship Id="rId29" Type="http://schemas.openxmlformats.org/officeDocument/2006/relationships/image" Target="../media/image280.png"/><Relationship Id="rId11" Type="http://schemas.openxmlformats.org/officeDocument/2006/relationships/image" Target="../media/image1030.png"/><Relationship Id="rId24" Type="http://schemas.openxmlformats.org/officeDocument/2006/relationships/image" Target="../media/image550.png"/><Relationship Id="rId32" Type="http://schemas.openxmlformats.org/officeDocument/2006/relationships/image" Target="../media/image610.png"/><Relationship Id="rId37" Type="http://schemas.openxmlformats.org/officeDocument/2006/relationships/image" Target="../media/image360.png"/><Relationship Id="rId40" Type="http://schemas.openxmlformats.org/officeDocument/2006/relationships/image" Target="../media/image390.png"/><Relationship Id="rId45" Type="http://schemas.openxmlformats.org/officeDocument/2006/relationships/image" Target="../media/image680.png"/><Relationship Id="rId5" Type="http://schemas.openxmlformats.org/officeDocument/2006/relationships/image" Target="../media/image83.png"/><Relationship Id="rId15" Type="http://schemas.openxmlformats.org/officeDocument/2006/relationships/image" Target="../media/image141.png"/><Relationship Id="rId23" Type="http://schemas.openxmlformats.org/officeDocument/2006/relationships/image" Target="../media/image540.png"/><Relationship Id="rId28" Type="http://schemas.openxmlformats.org/officeDocument/2006/relationships/image" Target="../media/image570.png"/><Relationship Id="rId36" Type="http://schemas.openxmlformats.org/officeDocument/2006/relationships/image" Target="../media/image650.png"/><Relationship Id="rId49" Type="http://schemas.openxmlformats.org/officeDocument/2006/relationships/image" Target="../media/image710.png"/><Relationship Id="rId10" Type="http://schemas.openxmlformats.org/officeDocument/2006/relationships/image" Target="../media/image530.png"/><Relationship Id="rId19" Type="http://schemas.openxmlformats.org/officeDocument/2006/relationships/image" Target="../media/image180.png"/><Relationship Id="rId31" Type="http://schemas.openxmlformats.org/officeDocument/2006/relationships/image" Target="../media/image591.png"/><Relationship Id="rId44" Type="http://schemas.openxmlformats.org/officeDocument/2006/relationships/image" Target="../media/image670.png"/><Relationship Id="rId52" Type="http://schemas.openxmlformats.org/officeDocument/2006/relationships/image" Target="../media/image510.png"/><Relationship Id="rId4" Type="http://schemas.openxmlformats.org/officeDocument/2006/relationships/image" Target="../media/image82.jpeg"/><Relationship Id="rId9" Type="http://schemas.openxmlformats.org/officeDocument/2006/relationships/image" Target="../media/image520.png"/><Relationship Id="rId14" Type="http://schemas.openxmlformats.org/officeDocument/2006/relationships/image" Target="../media/image1350.png"/><Relationship Id="rId22" Type="http://schemas.openxmlformats.org/officeDocument/2006/relationships/image" Target="../media/image216.png"/><Relationship Id="rId27" Type="http://schemas.openxmlformats.org/officeDocument/2006/relationships/image" Target="../media/image560.png"/><Relationship Id="rId30" Type="http://schemas.openxmlformats.org/officeDocument/2006/relationships/image" Target="../media/image580.png"/><Relationship Id="rId35" Type="http://schemas.openxmlformats.org/officeDocument/2006/relationships/image" Target="../media/image640.png"/><Relationship Id="rId43" Type="http://schemas.openxmlformats.org/officeDocument/2006/relationships/image" Target="../media/image660.png"/><Relationship Id="rId48" Type="http://schemas.openxmlformats.org/officeDocument/2006/relationships/image" Target="../media/image470.png"/><Relationship Id="rId8" Type="http://schemas.openxmlformats.org/officeDocument/2006/relationships/image" Target="../media/image750.png"/><Relationship Id="rId51" Type="http://schemas.openxmlformats.org/officeDocument/2006/relationships/image" Target="../media/image730.png"/><Relationship Id="rId3" Type="http://schemas.openxmlformats.org/officeDocument/2006/relationships/image" Target="../media/image81.png"/><Relationship Id="rId12" Type="http://schemas.openxmlformats.org/officeDocument/2006/relationships/image" Target="../media/image1110.png"/><Relationship Id="rId17" Type="http://schemas.openxmlformats.org/officeDocument/2006/relationships/image" Target="../media/image163.png"/><Relationship Id="rId25" Type="http://schemas.openxmlformats.org/officeDocument/2006/relationships/image" Target="../media/image241.png"/><Relationship Id="rId33" Type="http://schemas.openxmlformats.org/officeDocument/2006/relationships/image" Target="../media/image620.png"/><Relationship Id="rId38" Type="http://schemas.openxmlformats.org/officeDocument/2006/relationships/image" Target="../media/image370.png"/><Relationship Id="rId46" Type="http://schemas.openxmlformats.org/officeDocument/2006/relationships/image" Target="../media/image690.png"/><Relationship Id="rId20" Type="http://schemas.openxmlformats.org/officeDocument/2006/relationships/image" Target="../media/image191.png"/><Relationship Id="rId41" Type="http://schemas.openxmlformats.org/officeDocument/2006/relationships/image" Target="../media/image4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420.png"/><Relationship Id="rId4" Type="http://schemas.openxmlformats.org/officeDocument/2006/relationships/image" Target="../media/image3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99.png"/><Relationship Id="rId3" Type="http://schemas.openxmlformats.org/officeDocument/2006/relationships/image" Target="../media/image93.png"/><Relationship Id="rId7" Type="http://schemas.openxmlformats.org/officeDocument/2006/relationships/image" Target="../media/image780.png"/><Relationship Id="rId12" Type="http://schemas.openxmlformats.org/officeDocument/2006/relationships/image" Target="../media/image35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821.png"/><Relationship Id="rId5" Type="http://schemas.openxmlformats.org/officeDocument/2006/relationships/image" Target="../media/image95.png"/><Relationship Id="rId10" Type="http://schemas.openxmlformats.org/officeDocument/2006/relationships/image" Target="../media/image811.png"/><Relationship Id="rId4" Type="http://schemas.openxmlformats.org/officeDocument/2006/relationships/image" Target="../media/image96.png"/><Relationship Id="rId9" Type="http://schemas.openxmlformats.org/officeDocument/2006/relationships/image" Target="../media/image79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89.png"/><Relationship Id="rId7" Type="http://schemas.openxmlformats.org/officeDocument/2006/relationships/image" Target="../media/image10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7.png"/><Relationship Id="rId7" Type="http://schemas.openxmlformats.org/officeDocument/2006/relationships/image" Target="../media/image850.png"/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890.png"/><Relationship Id="rId5" Type="http://schemas.openxmlformats.org/officeDocument/2006/relationships/image" Target="../media/image42.png"/><Relationship Id="rId10" Type="http://schemas.openxmlformats.org/officeDocument/2006/relationships/image" Target="../media/image110.png"/><Relationship Id="rId4" Type="http://schemas.openxmlformats.org/officeDocument/2006/relationships/image" Target="../media/image108.png"/><Relationship Id="rId9" Type="http://schemas.openxmlformats.org/officeDocument/2006/relationships/image" Target="../media/image8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1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1.png"/><Relationship Id="rId7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0.png"/><Relationship Id="rId4" Type="http://schemas.openxmlformats.org/officeDocument/2006/relationships/image" Target="../media/image10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7" Type="http://schemas.openxmlformats.org/officeDocument/2006/relationships/image" Target="../media/image117.png"/><Relationship Id="rId2" Type="http://schemas.openxmlformats.org/officeDocument/2006/relationships/image" Target="../media/image105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5.png"/><Relationship Id="rId5" Type="http://schemas.openxmlformats.org/officeDocument/2006/relationships/image" Target="../media/image1160.png"/><Relationship Id="rId10" Type="http://schemas.openxmlformats.org/officeDocument/2006/relationships/image" Target="../media/image1080.png"/><Relationship Id="rId4" Type="http://schemas.openxmlformats.org/officeDocument/2006/relationships/image" Target="../media/image1120.png"/><Relationship Id="rId9" Type="http://schemas.openxmlformats.org/officeDocument/2006/relationships/image" Target="../media/image1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0.png"/><Relationship Id="rId5" Type="http://schemas.openxmlformats.org/officeDocument/2006/relationships/image" Target="../media/image123.png"/><Relationship Id="rId10" Type="http://schemas.openxmlformats.org/officeDocument/2006/relationships/image" Target="../media/image1200.png"/><Relationship Id="rId4" Type="http://schemas.openxmlformats.org/officeDocument/2006/relationships/image" Target="../media/image121.png"/><Relationship Id="rId9" Type="http://schemas.openxmlformats.org/officeDocument/2006/relationships/image" Target="../media/image9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3/PhysRevD.51.5996" TargetMode="External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50.png"/><Relationship Id="rId5" Type="http://schemas.openxmlformats.org/officeDocument/2006/relationships/image" Target="../media/image1040.png"/><Relationship Id="rId4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07/JHEP03(2020)076" TargetMode="External"/><Relationship Id="rId5" Type="http://schemas.openxmlformats.org/officeDocument/2006/relationships/image" Target="../media/image1240.png"/><Relationship Id="rId4" Type="http://schemas.openxmlformats.org/officeDocument/2006/relationships/image" Target="../media/image1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cicpi.ustc.edu.cn/indico/conferenceDisplay.py?confId=2760" TargetMode="External"/><Relationship Id="rId3" Type="http://schemas.openxmlformats.org/officeDocument/2006/relationships/hyperlink" Target="https://ctd.inp.nsk.su/wiki/index.php/1st_workshop_on_physics_at_SCTF" TargetMode="External"/><Relationship Id="rId7" Type="http://schemas.openxmlformats.org/officeDocument/2006/relationships/hyperlink" Target="https://c-tau.ru/" TargetMode="External"/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ijclab.in2p3.fr/event/4902/" TargetMode="External"/><Relationship Id="rId11" Type="http://schemas.openxmlformats.org/officeDocument/2006/relationships/image" Target="../media/image131.jpeg"/><Relationship Id="rId5" Type="http://schemas.openxmlformats.org/officeDocument/2006/relationships/hyperlink" Target="https://indico.inp.nsk.su/event/13/other-view?view=standard" TargetMode="External"/><Relationship Id="rId10" Type="http://schemas.openxmlformats.org/officeDocument/2006/relationships/hyperlink" Target="https://ctd.inp.nsk.su/c-tau/" TargetMode="External"/><Relationship Id="rId4" Type="http://schemas.openxmlformats.org/officeDocument/2006/relationships/hyperlink" Target="http://cicpi.ustc.edu.cn/indico/conferenceOtherViews.py?view=standard&amp;confId=1009#20180318" TargetMode="External"/><Relationship Id="rId9" Type="http://schemas.openxmlformats.org/officeDocument/2006/relationships/image" Target="../media/image13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3.png"/><Relationship Id="rId4" Type="http://schemas.openxmlformats.org/officeDocument/2006/relationships/image" Target="../media/image321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image" Target="../media/image870.png"/><Relationship Id="rId2" Type="http://schemas.openxmlformats.org/officeDocument/2006/relationships/image" Target="../media/image9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000.png"/><Relationship Id="rId4" Type="http://schemas.openxmlformats.org/officeDocument/2006/relationships/image" Target="../media/image290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0.png"/><Relationship Id="rId13" Type="http://schemas.openxmlformats.org/officeDocument/2006/relationships/image" Target="../media/image2600.png"/><Relationship Id="rId3" Type="http://schemas.openxmlformats.org/officeDocument/2006/relationships/image" Target="../media/image2290.png"/><Relationship Id="rId7" Type="http://schemas.openxmlformats.org/officeDocument/2006/relationships/image" Target="../media/image2010.png"/><Relationship Id="rId12" Type="http://schemas.openxmlformats.org/officeDocument/2006/relationships/image" Target="../media/image250.png"/><Relationship Id="rId17" Type="http://schemas.openxmlformats.org/officeDocument/2006/relationships/image" Target="../media/image840.png"/><Relationship Id="rId2" Type="http://schemas.openxmlformats.org/officeDocument/2006/relationships/image" Target="../media/image2280.png"/><Relationship Id="rId16" Type="http://schemas.openxmlformats.org/officeDocument/2006/relationships/hyperlink" Target="https://doi.org/10.1007/JHEP03(2020)076" TargetMode="Externa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40.png"/><Relationship Id="rId5" Type="http://schemas.openxmlformats.org/officeDocument/2006/relationships/image" Target="../media/image139.png"/><Relationship Id="rId15" Type="http://schemas.openxmlformats.org/officeDocument/2006/relationships/image" Target="../media/image281.png"/><Relationship Id="rId10" Type="http://schemas.openxmlformats.org/officeDocument/2006/relationships/image" Target="../media/image2300.png"/><Relationship Id="rId4" Type="http://schemas.openxmlformats.org/officeDocument/2006/relationships/image" Target="../media/image820.png"/><Relationship Id="rId9" Type="http://schemas.openxmlformats.org/officeDocument/2006/relationships/image" Target="../media/image2200.png"/><Relationship Id="rId14" Type="http://schemas.openxmlformats.org/officeDocument/2006/relationships/image" Target="../media/image2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7" Type="http://schemas.openxmlformats.org/officeDocument/2006/relationships/image" Target="../media/image23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050.png"/><Relationship Id="rId4" Type="http://schemas.openxmlformats.org/officeDocument/2006/relationships/image" Target="../media/image1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0.png"/><Relationship Id="rId3" Type="http://schemas.openxmlformats.org/officeDocument/2006/relationships/image" Target="../media/image2350.png"/><Relationship Id="rId7" Type="http://schemas.openxmlformats.org/officeDocument/2006/relationships/image" Target="../media/image144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090.png"/><Relationship Id="rId4" Type="http://schemas.openxmlformats.org/officeDocument/2006/relationships/image" Target="../media/image10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10.11775" TargetMode="External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49.png"/><Relationship Id="rId4" Type="http://schemas.openxmlformats.org/officeDocument/2006/relationships/image" Target="../media/image14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hyperlink" Target="https://arxiv.org/abs/1910.1177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hyperlink" Target="https://link.springer.com/article/10.1140%2Fepjc%2Fs10052-020-8018-3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png"/><Relationship Id="rId11" Type="http://schemas.openxmlformats.org/officeDocument/2006/relationships/hyperlink" Target="https://link.springer.com/article/10.1140/epjc/s10052-019-7216-3" TargetMode="External"/><Relationship Id="rId5" Type="http://schemas.openxmlformats.org/officeDocument/2006/relationships/image" Target="../media/image22.jp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2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18" Type="http://schemas.openxmlformats.org/officeDocument/2006/relationships/image" Target="../media/image44.jpg"/><Relationship Id="rId3" Type="http://schemas.openxmlformats.org/officeDocument/2006/relationships/image" Target="../media/image33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2.png"/><Relationship Id="rId16" Type="http://schemas.openxmlformats.org/officeDocument/2006/relationships/image" Target="../media/image43.png"/><Relationship Id="rId20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38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433" y="1946414"/>
            <a:ext cx="10870163" cy="1261818"/>
          </a:xfrm>
        </p:spPr>
        <p:txBody>
          <a:bodyPr>
            <a:normAutofit fontScale="90000"/>
          </a:bodyPr>
          <a:lstStyle/>
          <a:p>
            <a:r>
              <a:rPr lang="en-US" sz="4400" cap="none" dirty="0"/>
              <a:t>Super charm-tau factory: precision experiments with tau lepton and charmed hadrons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227" y="3323885"/>
            <a:ext cx="10993546" cy="1385761"/>
          </a:xfrm>
        </p:spPr>
        <p:txBody>
          <a:bodyPr>
            <a:normAutofit/>
          </a:bodyPr>
          <a:lstStyle/>
          <a:p>
            <a:r>
              <a:rPr lang="en-US" cap="none" dirty="0"/>
              <a:t>Vitaly Vorobyev</a:t>
            </a:r>
            <a:r>
              <a:rPr lang="ru-RU" cap="none" dirty="0"/>
              <a:t>, </a:t>
            </a:r>
            <a:r>
              <a:rPr lang="en-US" cap="none" dirty="0"/>
              <a:t>BINP</a:t>
            </a:r>
          </a:p>
          <a:p>
            <a:r>
              <a:rPr lang="en-US" sz="2000" cap="none" dirty="0"/>
              <a:t>for the SCT Team</a:t>
            </a:r>
            <a:endParaRPr lang="ru-RU" sz="2000" cap="none" dirty="0"/>
          </a:p>
          <a:p>
            <a:pPr>
              <a:spcBef>
                <a:spcPts val="1200"/>
              </a:spcBef>
            </a:pPr>
            <a:r>
              <a:rPr lang="en-US" sz="1600" cap="none" dirty="0"/>
              <a:t>Dubna, </a:t>
            </a:r>
            <a:r>
              <a:rPr lang="en-US" sz="1600" dirty="0"/>
              <a:t>July 7</a:t>
            </a:r>
            <a:r>
              <a:rPr lang="en-US" sz="1600" baseline="30000" dirty="0"/>
              <a:t>th</a:t>
            </a:r>
            <a:r>
              <a:rPr lang="en-US" sz="1600" cap="none" dirty="0"/>
              <a:t>, 2</a:t>
            </a:r>
            <a:r>
              <a:rPr lang="ru-RU" sz="1600" cap="none" dirty="0"/>
              <a:t>021</a:t>
            </a:r>
            <a:endParaRPr lang="en-US" sz="1600" cap="none" dirty="0"/>
          </a:p>
        </p:txBody>
      </p:sp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F1A8C364-94D4-4630-BAD0-78722F3470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20847"/>
            <a:ext cx="12192000" cy="23371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F756495-CE7A-4599-B901-F51AD3E46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7118" y="974785"/>
            <a:ext cx="697763" cy="8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>
            <a:extLst>
              <a:ext uri="{FF2B5EF4-FFF2-40B4-BE49-F238E27FC236}">
                <a16:creationId xmlns:a16="http://schemas.microsoft.com/office/drawing/2014/main" id="{E88FFCEE-E329-4090-AA17-07A8C95B3D4A}"/>
              </a:ext>
            </a:extLst>
          </p:cNvPr>
          <p:cNvPicPr>
            <a:picLocks noGrp="1"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488" y="752950"/>
            <a:ext cx="6452478" cy="47894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91036B-2142-4598-8DC9-22F5A39D7C02}"/>
              </a:ext>
            </a:extLst>
          </p:cNvPr>
          <p:cNvSpPr/>
          <p:nvPr/>
        </p:nvSpPr>
        <p:spPr>
          <a:xfrm>
            <a:off x="8873413" y="3428998"/>
            <a:ext cx="2974469" cy="176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7032648-51DB-4FB9-8020-E673FEF49E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398" y="4058619"/>
            <a:ext cx="2018815" cy="202123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C4793F-9E34-4F62-B89A-002E0B3D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cap="none" dirty="0"/>
              <a:t>The SCT experiment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E4D99-5D64-48DE-866C-3472C0E4D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059-DDD1-4F21-8442-BC5C8718C563}" type="slidenum">
              <a:rPr lang="ru-RU" smtClean="0"/>
              <a:t>10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Объект 2">
                <a:extLst>
                  <a:ext uri="{FF2B5EF4-FFF2-40B4-BE49-F238E27FC236}">
                    <a16:creationId xmlns:a16="http://schemas.microsoft.com/office/drawing/2014/main" id="{B2D29D57-B451-4307-969E-31EEE54334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2241" y="1910850"/>
                <a:ext cx="5826592" cy="4628061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l" defTabSz="914400" rtl="0" eaLnBrk="1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200"/>
                  </a:spcAft>
                  <a:buClr>
                    <a:schemeClr val="accent1"/>
                  </a:buClr>
                  <a:buSzPct val="80000"/>
                  <a:buFont typeface="Arial" pitchFamily="34" charset="0"/>
                  <a:buNone/>
                  <a:defRPr sz="2000" b="0" kern="1200" spc="1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None/>
                  <a:defRPr sz="2000" b="1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None/>
                  <a:defRPr sz="1800" b="1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None/>
                  <a:defRPr sz="1600" b="1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None/>
                  <a:defRPr sz="1600" b="1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None/>
                  <a:defRPr sz="1600" b="1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None/>
                  <a:defRPr sz="1600" b="1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None/>
                  <a:defRPr sz="1600" b="1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None/>
                  <a:defRPr sz="1600" b="1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lnSpc>
                    <a:spcPct val="12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1"/>
                    </a:solidFill>
                  </a:rPr>
                  <a:t>Precision experiments with tau lepton and charmed hadrons, and search for BSM phenomena</a:t>
                </a:r>
              </a:p>
              <a:p>
                <a:pPr marL="285750" indent="-285750">
                  <a:lnSpc>
                    <a:spcPct val="12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1"/>
                    </a:solidFill>
                  </a:rPr>
                  <a:t>Electron-positron collider</a:t>
                </a:r>
              </a:p>
              <a:p>
                <a:pPr marL="742950" lvl="1" indent="-285750">
                  <a:lnSpc>
                    <a:spcPct val="12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Beam energy varying between 1.5 and 3.5 GeV</a:t>
                </a:r>
                <a:endParaRPr lang="en-US" sz="18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742950" lvl="1" indent="-285750">
                  <a:lnSpc>
                    <a:spcPct val="12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Luminosity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35</m:t>
                        </m:r>
                      </m:sup>
                    </m:sSup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@ 2</m:t>
                    </m:r>
                    <m:r>
                      <a:rPr lang="ru-RU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endParaRPr lang="ru-RU" sz="18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742950" lvl="1" indent="-285750">
                  <a:lnSpc>
                    <a:spcPct val="12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sz="18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Longitudinal polarization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beams</a:t>
                </a:r>
              </a:p>
              <a:p>
                <a:pPr marL="342900" indent="-342900">
                  <a:lnSpc>
                    <a:spcPct val="120000"/>
                  </a:lnSpc>
                  <a:spcBef>
                    <a:spcPts val="1200"/>
                  </a:spcBef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1"/>
                    </a:solidFill>
                  </a:rPr>
                  <a:t>Universal particle detector</a:t>
                </a:r>
              </a:p>
              <a:p>
                <a:pPr marL="800100" lvl="1" indent="-342900">
                  <a:lnSpc>
                    <a:spcPct val="12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Tracking system</a:t>
                </a:r>
              </a:p>
              <a:p>
                <a:pPr marL="800100" lvl="1" indent="-342900">
                  <a:lnSpc>
                    <a:spcPct val="12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Crystal electromagnetic calorimeter</a:t>
                </a:r>
              </a:p>
              <a:p>
                <a:pPr marL="800100" lvl="1" indent="-342900">
                  <a:lnSpc>
                    <a:spcPct val="12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Particle identification system</a:t>
                </a:r>
              </a:p>
            </p:txBody>
          </p:sp>
        </mc:Choice>
        <mc:Fallback xmlns="">
          <p:sp>
            <p:nvSpPr>
              <p:cNvPr id="6" name="Объект 2">
                <a:extLst>
                  <a:ext uri="{FF2B5EF4-FFF2-40B4-BE49-F238E27FC236}">
                    <a16:creationId xmlns:a16="http://schemas.microsoft.com/office/drawing/2014/main" id="{B2D29D57-B451-4307-969E-31EEE54334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41" y="1910850"/>
                <a:ext cx="5826592" cy="4628061"/>
              </a:xfrm>
              <a:prstGeom prst="rect">
                <a:avLst/>
              </a:prstGeom>
              <a:blipFill>
                <a:blip r:embed="rId4"/>
                <a:stretch>
                  <a:fillRect l="-4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10B5506-0558-4186-80B2-776190F6421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E9E059-DDD1-4F21-8442-BC5C8718C563}" type="slidenum">
              <a:rPr lang="ru-RU" smtClean="0"/>
              <a:pPr/>
              <a:t>10</a:t>
            </a:fld>
            <a:endParaRPr lang="ru-R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47F43A-3D05-44F3-91D5-AEFF6F972BC2}"/>
              </a:ext>
            </a:extLst>
          </p:cNvPr>
          <p:cNvGrpSpPr/>
          <p:nvPr/>
        </p:nvGrpSpPr>
        <p:grpSpPr>
          <a:xfrm>
            <a:off x="6207942" y="4040820"/>
            <a:ext cx="5096631" cy="2343521"/>
            <a:chOff x="4805797" y="4531599"/>
            <a:chExt cx="5096631" cy="23435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615E7A-B99B-48EF-91B4-00E176ADD448}"/>
                </a:ext>
              </a:extLst>
            </p:cNvPr>
            <p:cNvSpPr/>
            <p:nvPr/>
          </p:nvSpPr>
          <p:spPr>
            <a:xfrm>
              <a:off x="4805797" y="5437928"/>
              <a:ext cx="447869" cy="494523"/>
            </a:xfrm>
            <a:prstGeom prst="rect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FECD49-8D20-4BD2-96A0-668F32117C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3804" y="4531599"/>
              <a:ext cx="2424879" cy="906329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773A640-60B9-4A7E-BAF6-0360E3FFF8CB}"/>
                </a:ext>
              </a:extLst>
            </p:cNvPr>
            <p:cNvCxnSpPr>
              <a:cxnSpLocks/>
            </p:cNvCxnSpPr>
            <p:nvPr/>
          </p:nvCxnSpPr>
          <p:spPr>
            <a:xfrm>
              <a:off x="5243804" y="5927325"/>
              <a:ext cx="2424879" cy="906329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F7A058-0D4A-479C-A6E6-8305C274DB21}"/>
                </a:ext>
              </a:extLst>
            </p:cNvPr>
            <p:cNvSpPr/>
            <p:nvPr/>
          </p:nvSpPr>
          <p:spPr>
            <a:xfrm>
              <a:off x="7668683" y="4531599"/>
              <a:ext cx="2233745" cy="2343521"/>
            </a:xfrm>
            <a:prstGeom prst="rect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495EC48-AF32-4A87-9E7C-FA7D983454F5}"/>
              </a:ext>
            </a:extLst>
          </p:cNvPr>
          <p:cNvCxnSpPr>
            <a:cxnSpLocks/>
          </p:cNvCxnSpPr>
          <p:nvPr/>
        </p:nvCxnSpPr>
        <p:spPr>
          <a:xfrm>
            <a:off x="9498564" y="6079849"/>
            <a:ext cx="1048063" cy="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E0C0024-A0F4-4751-A53D-51DC40EA566A}"/>
              </a:ext>
            </a:extLst>
          </p:cNvPr>
          <p:cNvSpPr txBox="1"/>
          <p:nvPr/>
        </p:nvSpPr>
        <p:spPr>
          <a:xfrm>
            <a:off x="9841361" y="6033478"/>
            <a:ext cx="474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5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м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FC976CB-6210-483B-8D27-E318B7119DA8}"/>
              </a:ext>
            </a:extLst>
          </p:cNvPr>
          <p:cNvSpPr/>
          <p:nvPr/>
        </p:nvSpPr>
        <p:spPr>
          <a:xfrm>
            <a:off x="5798662" y="1533950"/>
            <a:ext cx="2742274" cy="56370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Conceptual design available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ctd.inp.nsk.su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76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A29FD5-EEEA-43CE-8D57-A3B052F2E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FC6674-CCFA-4AAE-BF6E-F52967274974}"/>
              </a:ext>
            </a:extLst>
          </p:cNvPr>
          <p:cNvSpPr txBox="1"/>
          <p:nvPr/>
        </p:nvSpPr>
        <p:spPr>
          <a:xfrm>
            <a:off x="9249742" y="2747255"/>
            <a:ext cx="270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one-year dataset</a:t>
            </a:r>
            <a:endParaRPr lang="ru-RU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Таблица 28">
                <a:extLst>
                  <a:ext uri="{FF2B5EF4-FFF2-40B4-BE49-F238E27FC236}">
                    <a16:creationId xmlns:a16="http://schemas.microsoft.com/office/drawing/2014/main" id="{0251EE10-3FD8-47C5-85B0-60C070E539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53832116"/>
                  </p:ext>
                </p:extLst>
              </p:nvPr>
            </p:nvGraphicFramePr>
            <p:xfrm>
              <a:off x="9286730" y="3116587"/>
              <a:ext cx="2704444" cy="234696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12883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7560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600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dirty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sz="1600" dirty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0" dirty="0" smtClean="0">
                                  <a:latin typeface="Cambria Math" panose="02040503050406030204" pitchFamily="18" charset="0"/>
                                </a:rPr>
                                <m:t>𝐆𝐞𝐕</m:t>
                              </m:r>
                            </m:oMath>
                          </a14:m>
                          <a:endParaRPr lang="ru-RU" sz="16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Events recorded</a:t>
                          </a:r>
                          <a:endParaRPr lang="ru-RU" sz="1600" b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dirty="0" smtClean="0">
                                    <a:latin typeface="Cambria Math" panose="02040503050406030204" pitchFamily="18" charset="0"/>
                                  </a:rPr>
                                  <m:t>3.1</m:t>
                                </m:r>
                              </m:oMath>
                            </m:oMathPara>
                          </a14:m>
                          <a:endParaRPr lang="en-US" sz="1600" baseline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5200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dirty="0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en-US" sz="1600" baseline="30000" dirty="0">
                                    <a:latin typeface="Cambria Math" panose="02040503050406030204" pitchFamily="18" charset="0"/>
                                  </a:rPr>
                                  <m:t>12 </m:t>
                                </m:r>
                                <m:r>
                                  <a:rPr lang="en-US" sz="1600" baseline="0" dirty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  <m:r>
                                  <a:rPr lang="en-US" sz="1600" baseline="0" dirty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l-GR" sz="1600" baseline="0" dirty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oMath>
                            </m:oMathPara>
                          </a14:m>
                          <a:endParaRPr lang="ru-RU" sz="16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dirty="0" smtClean="0">
                                    <a:latin typeface="Cambria Math" panose="02040503050406030204" pitchFamily="18" charset="0"/>
                                  </a:rPr>
                                  <m:t>3.69</m:t>
                                </m:r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5200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dirty="0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en-US" sz="1600" baseline="30000" dirty="0"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  <m:r>
                                  <a:rPr lang="en-US" sz="1600" baseline="0" dirty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l-GR" sz="1600" baseline="0" dirty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  <m:r>
                                  <a:rPr lang="en-US" sz="1600" baseline="0" dirty="0">
                                    <a:latin typeface="Cambria Math" panose="02040503050406030204" pitchFamily="18" charset="0"/>
                                  </a:rPr>
                                  <m:t>(2</m:t>
                                </m:r>
                                <m:r>
                                  <a:rPr lang="en-US" sz="1600" baseline="0" dirty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sz="1600" baseline="0" dirty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ru-RU" sz="16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dirty="0" smtClean="0">
                                    <a:latin typeface="Cambria Math" panose="02040503050406030204" pitchFamily="18" charset="0"/>
                                  </a:rPr>
                                  <m:t>3.77</m:t>
                                </m:r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52000" algn="l">
                            <a:spcBef>
                              <a:spcPts val="0"/>
                            </a:spcBef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ru-RU" sz="16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dirty="0" smtClean="0">
                                    <a:latin typeface="Cambria Math" panose="02040503050406030204" pitchFamily="18" charset="0"/>
                                  </a:rPr>
                                  <m:t>4.17</m:t>
                                </m:r>
                              </m:oMath>
                            </m:oMathPara>
                          </a14:m>
                          <a:endParaRPr lang="ru-RU" sz="16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52000" algn="l">
                            <a:spcBef>
                              <a:spcPts val="0"/>
                            </a:spcBef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6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dirty="0" smtClean="0">
                                    <a:latin typeface="Cambria Math" panose="02040503050406030204" pitchFamily="18" charset="0"/>
                                  </a:rPr>
                                  <m:t>3.55÷4.3</m:t>
                                </m:r>
                              </m:oMath>
                            </m:oMathPara>
                          </a14:m>
                          <a:endParaRPr lang="ru-RU" sz="16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52000" algn="l">
                            <a:spcBef>
                              <a:spcPts val="0"/>
                            </a:spcBef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dirty="0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en-US" sz="1600" baseline="30000" dirty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en-US" sz="1600" baseline="0" dirty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l-GR" sz="1600" baseline="0" dirty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US" sz="1600" baseline="0" dirty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l-GR" sz="1600" baseline="0" dirty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oMath>
                            </m:oMathPara>
                          </a14:m>
                          <a:endParaRPr lang="ru-RU" sz="1600" baseline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dirty="0" smtClean="0">
                                    <a:latin typeface="Cambria Math" panose="02040503050406030204" pitchFamily="18" charset="0"/>
                                  </a:rPr>
                                  <m:t>4.65</m:t>
                                </m:r>
                              </m:oMath>
                            </m:oMathPara>
                          </a14:m>
                          <a:endParaRPr lang="ru-RU" sz="16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52000" algn="l">
                            <a:spcBef>
                              <a:spcPts val="0"/>
                            </a:spcBef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dirty="0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en-US" sz="1600" baseline="30000" dirty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en-US" sz="1600" baseline="0" dirty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Sup>
                                  <m:sSubSup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sz="16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Таблица 28">
                <a:extLst>
                  <a:ext uri="{FF2B5EF4-FFF2-40B4-BE49-F238E27FC236}">
                    <a16:creationId xmlns:a16="http://schemas.microsoft.com/office/drawing/2014/main" id="{0251EE10-3FD8-47C5-85B0-60C070E539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53832116"/>
                  </p:ext>
                </p:extLst>
              </p:nvPr>
            </p:nvGraphicFramePr>
            <p:xfrm>
              <a:off x="9286730" y="3116587"/>
              <a:ext cx="2704444" cy="234696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12883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7560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38" t="-5455" r="-141398" b="-60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Events recorded</a:t>
                          </a:r>
                          <a:endParaRPr lang="ru-RU" sz="1600" b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38" t="-105455" r="-141398" b="-50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2201" t="-105455" r="-1544" b="-50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38" t="-205455" r="-141398" b="-40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2201" t="-205455" r="-1544" b="-40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38" t="-300000" r="-141398" b="-2982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2201" t="-300000" r="-1544" b="-2982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38" t="-407273" r="-141398" b="-2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2201" t="-407273" r="-1544" b="-20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38" t="-507273" r="-141398" b="-1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2201" t="-507273" r="-1544" b="-10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38" t="-607273" r="-141398" b="-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2201" t="-607273" r="-1544" b="-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7559B720-15B3-4DDF-B454-2161DB8EA0B5}"/>
                  </a:ext>
                </a:extLst>
              </p:cNvPr>
              <p:cNvSpPr/>
              <p:nvPr/>
            </p:nvSpPr>
            <p:spPr>
              <a:xfrm>
                <a:off x="9565109" y="2454465"/>
                <a:ext cx="2116733" cy="372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ℒ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35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7559B720-15B3-4DDF-B454-2161DB8EA0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5109" y="2454465"/>
                <a:ext cx="2116733" cy="3724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5F10D9A4-B4DE-4BC1-84B3-1C233A7B2894}"/>
              </a:ext>
            </a:extLst>
          </p:cNvPr>
          <p:cNvGrpSpPr/>
          <p:nvPr/>
        </p:nvGrpSpPr>
        <p:grpSpPr>
          <a:xfrm>
            <a:off x="200826" y="2565986"/>
            <a:ext cx="9085900" cy="4038178"/>
            <a:chOff x="200826" y="2118099"/>
            <a:chExt cx="9085900" cy="4038178"/>
          </a:xfrm>
        </p:grpSpPr>
        <p:pic>
          <p:nvPicPr>
            <p:cNvPr id="12" name="Picture 11" descr="Chart&#10;&#10;Description automatically generated">
              <a:extLst>
                <a:ext uri="{FF2B5EF4-FFF2-40B4-BE49-F238E27FC236}">
                  <a16:creationId xmlns:a16="http://schemas.microsoft.com/office/drawing/2014/main" id="{D4E284E5-05AA-404A-910D-6BD0F76FE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826" y="2118099"/>
              <a:ext cx="9085900" cy="4038178"/>
            </a:xfrm>
            <a:prstGeom prst="rect">
              <a:avLst/>
            </a:prstGeom>
          </p:spPr>
        </p:pic>
        <p:sp>
          <p:nvSpPr>
            <p:cNvPr id="22" name="Line 10">
              <a:extLst>
                <a:ext uri="{FF2B5EF4-FFF2-40B4-BE49-F238E27FC236}">
                  <a16:creationId xmlns:a16="http://schemas.microsoft.com/office/drawing/2014/main" id="{E9748E1F-7C6A-4930-9CC8-A4BB5388AD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7162" y="5212103"/>
              <a:ext cx="1" cy="47210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Line 10">
              <a:extLst>
                <a:ext uri="{FF2B5EF4-FFF2-40B4-BE49-F238E27FC236}">
                  <a16:creationId xmlns:a16="http://schemas.microsoft.com/office/drawing/2014/main" id="{DA78A663-8C49-45DE-A5D3-DCEE98D303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3935" y="5212103"/>
              <a:ext cx="0" cy="47210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4" name="Line 10">
              <a:extLst>
                <a:ext uri="{FF2B5EF4-FFF2-40B4-BE49-F238E27FC236}">
                  <a16:creationId xmlns:a16="http://schemas.microsoft.com/office/drawing/2014/main" id="{533170B1-0245-40FD-9871-C5BBD0CBAA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2687" y="5210332"/>
              <a:ext cx="9470" cy="472103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Line 10">
              <a:extLst>
                <a:ext uri="{FF2B5EF4-FFF2-40B4-BE49-F238E27FC236}">
                  <a16:creationId xmlns:a16="http://schemas.microsoft.com/office/drawing/2014/main" id="{ACE8DB7F-F4F9-436C-975A-A23C60DF57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4545" y="5210332"/>
              <a:ext cx="1" cy="473859"/>
            </a:xfrm>
            <a:prstGeom prst="line">
              <a:avLst/>
            </a:prstGeom>
            <a:noFill/>
            <a:ln w="28575">
              <a:solidFill>
                <a:srgbClr val="7030A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>
                <a:solidFill>
                  <a:srgbClr val="7030A0"/>
                </a:solidFill>
              </a:endParaRPr>
            </a:p>
          </p:txBody>
        </p:sp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A9D22154-4A23-489D-9C98-D50231CFDC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9709" y="5210331"/>
              <a:ext cx="1" cy="481921"/>
            </a:xfrm>
            <a:prstGeom prst="line">
              <a:avLst/>
            </a:prstGeom>
            <a:noFill/>
            <a:ln w="28575">
              <a:solidFill>
                <a:srgbClr val="7030A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27">
                  <a:extLst>
                    <a:ext uri="{FF2B5EF4-FFF2-40B4-BE49-F238E27FC236}">
                      <a16:creationId xmlns:a16="http://schemas.microsoft.com/office/drawing/2014/main" id="{CDFDDD43-7BB1-448D-8D86-20FEFA95FEE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30037" y="5041922"/>
                  <a:ext cx="542616" cy="3629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ru-RU" sz="1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ru-RU" sz="18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altLang="ru-RU" sz="1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altLang="ru-RU" sz="1800" baseline="-25000" dirty="0"/>
                </a:p>
              </p:txBody>
            </p:sp>
          </mc:Choice>
          <mc:Fallback xmlns="">
            <p:sp>
              <p:nvSpPr>
                <p:cNvPr id="18" name="TextBox 27">
                  <a:extLst>
                    <a:ext uri="{FF2B5EF4-FFF2-40B4-BE49-F238E27FC236}">
                      <a16:creationId xmlns:a16="http://schemas.microsoft.com/office/drawing/2014/main" id="{CDFDDD43-7BB1-448D-8D86-20FEFA95FE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30037" y="5041922"/>
                  <a:ext cx="542616" cy="36298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46AF64A-3346-46B4-B137-46529F2C2B74}"/>
                    </a:ext>
                  </a:extLst>
                </p:cNvPr>
                <p:cNvSpPr txBox="1"/>
                <p:nvPr/>
              </p:nvSpPr>
              <p:spPr>
                <a:xfrm>
                  <a:off x="1945433" y="2398479"/>
                  <a:ext cx="42466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ru-RU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46AF64A-3346-46B4-B137-46529F2C2B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5433" y="2398479"/>
                  <a:ext cx="42466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7143" t="-2174" r="-18571" b="-3260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5C32FC3-47ED-4218-B94C-2E03865F10E7}"/>
                    </a:ext>
                  </a:extLst>
                </p:cNvPr>
                <p:cNvSpPr txBox="1"/>
                <p:nvPr/>
              </p:nvSpPr>
              <p:spPr>
                <a:xfrm>
                  <a:off x="2737907" y="2398479"/>
                  <a:ext cx="6643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oMath>
                    </m:oMathPara>
                  </a14:m>
                  <a:endParaRPr lang="ru-RU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5C32FC3-47ED-4218-B94C-2E03865F10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7907" y="2398479"/>
                  <a:ext cx="664349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1927" t="-2174" b="-3260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67F911A-CDAA-4032-992F-C9C390F656E7}"/>
                    </a:ext>
                  </a:extLst>
                </p:cNvPr>
                <p:cNvSpPr txBox="1"/>
                <p:nvPr/>
              </p:nvSpPr>
              <p:spPr>
                <a:xfrm>
                  <a:off x="2839748" y="2987221"/>
                  <a:ext cx="92275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3770</m:t>
                            </m:r>
                          </m:e>
                        </m:d>
                      </m:oMath>
                    </m:oMathPara>
                  </a14:m>
                  <a:endParaRPr lang="ru-RU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67F911A-CDAA-4032-992F-C9C390F656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9748" y="2987221"/>
                  <a:ext cx="922753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8609" t="-2222" b="-3555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5398F13-0D63-4470-B2ED-43F746627D45}"/>
                    </a:ext>
                  </a:extLst>
                </p:cNvPr>
                <p:cNvSpPr txBox="1"/>
                <p:nvPr/>
              </p:nvSpPr>
              <p:spPr>
                <a:xfrm>
                  <a:off x="3396492" y="2268098"/>
                  <a:ext cx="92275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4040</m:t>
                            </m:r>
                          </m:e>
                        </m:d>
                      </m:oMath>
                    </m:oMathPara>
                  </a14:m>
                  <a:endParaRPr lang="ru-RU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5398F13-0D63-4470-B2ED-43F746627D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6492" y="2268098"/>
                  <a:ext cx="922753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8553" t="-2222" b="-3555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E95BF8A-780B-4D09-BD1C-FD80FAFDE755}"/>
                    </a:ext>
                  </a:extLst>
                </p:cNvPr>
                <p:cNvSpPr txBox="1"/>
                <p:nvPr/>
              </p:nvSpPr>
              <p:spPr>
                <a:xfrm>
                  <a:off x="4021093" y="2504140"/>
                  <a:ext cx="92275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4160</m:t>
                            </m:r>
                          </m:e>
                        </m:d>
                      </m:oMath>
                    </m:oMathPara>
                  </a14:m>
                  <a:endParaRPr lang="ru-RU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E95BF8A-780B-4D09-BD1C-FD80FAFDE7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1093" y="2504140"/>
                  <a:ext cx="922753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8609" t="-4444" b="-3555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27">
                  <a:extLst>
                    <a:ext uri="{FF2B5EF4-FFF2-40B4-BE49-F238E27FC236}">
                      <a16:creationId xmlns:a16="http://schemas.microsoft.com/office/drawing/2014/main" id="{1ACF21BE-BD77-4D67-B5BE-FAFCCC80260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21197" y="5041922"/>
                  <a:ext cx="510796" cy="3629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ru-RU" sz="1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ru-RU" sz="18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ru-RU" sz="1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altLang="ru-RU" sz="1800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27">
                  <a:extLst>
                    <a:ext uri="{FF2B5EF4-FFF2-40B4-BE49-F238E27FC236}">
                      <a16:creationId xmlns:a16="http://schemas.microsoft.com/office/drawing/2014/main" id="{1ACF21BE-BD77-4D67-B5BE-FAFCCC8026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421197" y="5041922"/>
                  <a:ext cx="510796" cy="36298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7">
                  <a:extLst>
                    <a:ext uri="{FF2B5EF4-FFF2-40B4-BE49-F238E27FC236}">
                      <a16:creationId xmlns:a16="http://schemas.microsoft.com/office/drawing/2014/main" id="{E5A6770D-D4D5-49AF-AB0E-6E7E172A943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18970" y="4856958"/>
                  <a:ext cx="472694" cy="3629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ru-RU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ru-RU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altLang="ru-RU" sz="1800" baseline="-25000" dirty="0"/>
                </a:p>
              </p:txBody>
            </p:sp>
          </mc:Choice>
          <mc:Fallback xmlns="">
            <p:sp>
              <p:nvSpPr>
                <p:cNvPr id="26" name="TextBox 27">
                  <a:extLst>
                    <a:ext uri="{FF2B5EF4-FFF2-40B4-BE49-F238E27FC236}">
                      <a16:creationId xmlns:a16="http://schemas.microsoft.com/office/drawing/2014/main" id="{E5A6770D-D4D5-49AF-AB0E-6E7E172A94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618970" y="4856958"/>
                  <a:ext cx="472694" cy="36298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8">
                  <a:extLst>
                    <a:ext uri="{FF2B5EF4-FFF2-40B4-BE49-F238E27FC236}">
                      <a16:creationId xmlns:a16="http://schemas.microsoft.com/office/drawing/2014/main" id="{43035626-3027-42A7-945F-E1BB2CC57A5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36792" y="4822961"/>
                  <a:ext cx="364331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ru-RU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𝜏</m:t>
                        </m:r>
                      </m:oMath>
                    </m:oMathPara>
                  </a14:m>
                  <a:endParaRPr lang="en-US" altLang="ru-RU" sz="18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8">
                  <a:extLst>
                    <a:ext uri="{FF2B5EF4-FFF2-40B4-BE49-F238E27FC236}">
                      <a16:creationId xmlns:a16="http://schemas.microsoft.com/office/drawing/2014/main" id="{43035626-3027-42A7-945F-E1BB2CC57A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936792" y="4822961"/>
                  <a:ext cx="364331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6">
                  <a:extLst>
                    <a:ext uri="{FF2B5EF4-FFF2-40B4-BE49-F238E27FC236}">
                      <a16:creationId xmlns:a16="http://schemas.microsoft.com/office/drawing/2014/main" id="{079AABCB-6616-412B-801B-DAC2DFABCA4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54599" y="4850610"/>
                  <a:ext cx="420628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ru-RU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en-US" altLang="ru-RU" sz="1800" dirty="0"/>
                </a:p>
              </p:txBody>
            </p:sp>
          </mc:Choice>
          <mc:Fallback xmlns="">
            <p:sp>
              <p:nvSpPr>
                <p:cNvPr id="25" name="TextBox 26">
                  <a:extLst>
                    <a:ext uri="{FF2B5EF4-FFF2-40B4-BE49-F238E27FC236}">
                      <a16:creationId xmlns:a16="http://schemas.microsoft.com/office/drawing/2014/main" id="{079AABCB-6616-412B-801B-DAC2DFABCA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354599" y="4850610"/>
                  <a:ext cx="420628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C6E874D-E949-498E-9C7D-080832435FD9}"/>
                    </a:ext>
                  </a:extLst>
                </p:cNvPr>
                <p:cNvSpPr txBox="1"/>
                <p:nvPr/>
              </p:nvSpPr>
              <p:spPr>
                <a:xfrm>
                  <a:off x="4621661" y="2770889"/>
                  <a:ext cx="92275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4415</m:t>
                            </m:r>
                          </m:e>
                        </m:d>
                      </m:oMath>
                    </m:oMathPara>
                  </a14:m>
                  <a:endParaRPr lang="ru-RU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C6E874D-E949-498E-9C7D-080832435F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1661" y="2770889"/>
                  <a:ext cx="922753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8553" t="-2174" b="-3260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4F9B7C-D8B7-4043-8473-DAD93E1D900D}"/>
                  </a:ext>
                </a:extLst>
              </p:cNvPr>
              <p:cNvSpPr txBox="1"/>
              <p:nvPr/>
            </p:nvSpPr>
            <p:spPr>
              <a:xfrm>
                <a:off x="615033" y="1947907"/>
                <a:ext cx="2490425" cy="59035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hadrons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4F9B7C-D8B7-4043-8473-DAD93E1D9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033" y="1947907"/>
                <a:ext cx="2490425" cy="59035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itle 1">
            <a:extLst>
              <a:ext uri="{FF2B5EF4-FFF2-40B4-BE49-F238E27FC236}">
                <a16:creationId xmlns:a16="http://schemas.microsoft.com/office/drawing/2014/main" id="{F7768334-1E1E-465B-83E1-36D9FB37E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The SCT energy range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F47CED-B149-4D3A-BDBF-C1B2E6BECE8E}"/>
              </a:ext>
            </a:extLst>
          </p:cNvPr>
          <p:cNvSpPr txBox="1"/>
          <p:nvPr/>
        </p:nvSpPr>
        <p:spPr>
          <a:xfrm>
            <a:off x="5640315" y="1590403"/>
            <a:ext cx="4470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Threshold production of nonrelativistic particles provides best conditions for their comprehensive study</a:t>
            </a:r>
            <a:endParaRPr lang="ru-RU" dirty="0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C5FE2C28-A28D-431F-B3D6-30FBD3DD050C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776" y="5651482"/>
            <a:ext cx="1" cy="473859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27">
                <a:extLst>
                  <a:ext uri="{FF2B5EF4-FFF2-40B4-BE49-F238E27FC236}">
                    <a16:creationId xmlns:a16="http://schemas.microsoft.com/office/drawing/2014/main" id="{F3B47F96-61CE-4EDD-ACF4-DE8E8910F2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6716" y="5483072"/>
                <a:ext cx="510796" cy="362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ru-RU" sz="1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US" altLang="ru-RU" sz="1800" baseline="-25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TextBox 27">
                <a:extLst>
                  <a:ext uri="{FF2B5EF4-FFF2-40B4-BE49-F238E27FC236}">
                    <a16:creationId xmlns:a16="http://schemas.microsoft.com/office/drawing/2014/main" id="{F3B47F96-61CE-4EDD-ACF4-DE8E8910F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6716" y="5483072"/>
                <a:ext cx="510796" cy="36298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0">
            <a:extLst>
              <a:ext uri="{FF2B5EF4-FFF2-40B4-BE49-F238E27FC236}">
                <a16:creationId xmlns:a16="http://schemas.microsoft.com/office/drawing/2014/main" id="{714B82FE-F619-479A-A192-2B236BC6E3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4048" y="5645386"/>
            <a:ext cx="1" cy="473859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27">
                <a:extLst>
                  <a:ext uri="{FF2B5EF4-FFF2-40B4-BE49-F238E27FC236}">
                    <a16:creationId xmlns:a16="http://schemas.microsoft.com/office/drawing/2014/main" id="{47C743D3-9065-420A-BC9D-6CAEF70D25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98988" y="5476976"/>
                <a:ext cx="510796" cy="362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ru-RU" sz="1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Ξ</m:t>
                      </m:r>
                    </m:oMath>
                  </m:oMathPara>
                </a14:m>
                <a:endParaRPr lang="en-US" altLang="ru-RU" sz="1800" baseline="-25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9" name="TextBox 27">
                <a:extLst>
                  <a:ext uri="{FF2B5EF4-FFF2-40B4-BE49-F238E27FC236}">
                    <a16:creationId xmlns:a16="http://schemas.microsoft.com/office/drawing/2014/main" id="{47C743D3-9065-420A-BC9D-6CAEF70D2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8988" y="5476976"/>
                <a:ext cx="510796" cy="36298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Line 10">
            <a:extLst>
              <a:ext uri="{FF2B5EF4-FFF2-40B4-BE49-F238E27FC236}">
                <a16:creationId xmlns:a16="http://schemas.microsoft.com/office/drawing/2014/main" id="{36954857-BA0B-459A-B83B-E26D8B21E2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264864" y="5651482"/>
            <a:ext cx="1" cy="473859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27">
                <a:extLst>
                  <a:ext uri="{FF2B5EF4-FFF2-40B4-BE49-F238E27FC236}">
                    <a16:creationId xmlns:a16="http://schemas.microsoft.com/office/drawing/2014/main" id="{CEFF8D34-FC54-454B-A0DD-37C014F3C0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9804" y="5483072"/>
                <a:ext cx="510796" cy="362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ru-RU" sz="1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altLang="ru-RU" sz="1800" baseline="-25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" name="TextBox 27">
                <a:extLst>
                  <a:ext uri="{FF2B5EF4-FFF2-40B4-BE49-F238E27FC236}">
                    <a16:creationId xmlns:a16="http://schemas.microsoft.com/office/drawing/2014/main" id="{CEFF8D34-FC54-454B-A0DD-37C014F3C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804" y="5483072"/>
                <a:ext cx="510796" cy="36298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Line 10">
            <a:extLst>
              <a:ext uri="{FF2B5EF4-FFF2-40B4-BE49-F238E27FC236}">
                <a16:creationId xmlns:a16="http://schemas.microsoft.com/office/drawing/2014/main" id="{1D5EB56F-E25D-48DF-97D5-CAC938AC118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5989" y="5646026"/>
            <a:ext cx="1" cy="481921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27">
                <a:extLst>
                  <a:ext uri="{FF2B5EF4-FFF2-40B4-BE49-F238E27FC236}">
                    <a16:creationId xmlns:a16="http://schemas.microsoft.com/office/drawing/2014/main" id="{09DD4A03-9FE7-403A-9A8E-7954A59B88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44793" y="5630017"/>
                <a:ext cx="542616" cy="362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ru-RU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ru-RU" sz="18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altLang="ru-RU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altLang="ru-RU" sz="1800" baseline="-25000" dirty="0"/>
              </a:p>
            </p:txBody>
          </p:sp>
        </mc:Choice>
        <mc:Fallback xmlns="">
          <p:sp>
            <p:nvSpPr>
              <p:cNvPr id="43" name="TextBox 27">
                <a:extLst>
                  <a:ext uri="{FF2B5EF4-FFF2-40B4-BE49-F238E27FC236}">
                    <a16:creationId xmlns:a16="http://schemas.microsoft.com/office/drawing/2014/main" id="{09DD4A03-9FE7-403A-9A8E-7954A59B8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44793" y="5630017"/>
                <a:ext cx="542616" cy="36298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A80B338-912D-42E2-9576-058F279E578C}"/>
                  </a:ext>
                </a:extLst>
              </p:cNvPr>
              <p:cNvSpPr txBox="1"/>
              <p:nvPr/>
            </p:nvSpPr>
            <p:spPr>
              <a:xfrm>
                <a:off x="4353737" y="2680656"/>
                <a:ext cx="9025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4230</m:t>
                          </m:r>
                        </m:e>
                      </m:d>
                    </m:oMath>
                  </m:oMathPara>
                </a14:m>
                <a:endParaRPr lang="ru-RU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A80B338-912D-42E2-9576-058F279E5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3737" y="2680656"/>
                <a:ext cx="902555" cy="276999"/>
              </a:xfrm>
              <a:prstGeom prst="rect">
                <a:avLst/>
              </a:prstGeom>
              <a:blipFill>
                <a:blip r:embed="rId22"/>
                <a:stretch>
                  <a:fillRect l="-5405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Line 10">
            <a:extLst>
              <a:ext uri="{FF2B5EF4-FFF2-40B4-BE49-F238E27FC236}">
                <a16:creationId xmlns:a16="http://schemas.microsoft.com/office/drawing/2014/main" id="{2BDC9ED0-950C-4309-86C3-A81BFB28EA3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83979" y="5667829"/>
            <a:ext cx="1" cy="481921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27">
                <a:extLst>
                  <a:ext uri="{FF2B5EF4-FFF2-40B4-BE49-F238E27FC236}">
                    <a16:creationId xmlns:a16="http://schemas.microsoft.com/office/drawing/2014/main" id="{66B7F20D-4890-466C-9532-16E1649149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04777" y="5499420"/>
                <a:ext cx="542616" cy="362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ru-RU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ru-RU" sz="18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b>
                          <m:r>
                            <a:rPr lang="en-US" altLang="ru-RU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𝑐𝑐</m:t>
                          </m:r>
                        </m:sub>
                        <m:sup>
                          <m:r>
                            <a:rPr lang="en-US" altLang="ru-RU" sz="18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bSup>
                    </m:oMath>
                  </m:oMathPara>
                </a14:m>
                <a:endParaRPr lang="en-US" altLang="ru-RU" sz="1800" baseline="-25000" dirty="0"/>
              </a:p>
            </p:txBody>
          </p:sp>
        </mc:Choice>
        <mc:Fallback xmlns="">
          <p:sp>
            <p:nvSpPr>
              <p:cNvPr id="46" name="TextBox 27">
                <a:extLst>
                  <a:ext uri="{FF2B5EF4-FFF2-40B4-BE49-F238E27FC236}">
                    <a16:creationId xmlns:a16="http://schemas.microsoft.com/office/drawing/2014/main" id="{66B7F20D-4890-466C-9532-16E164914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04777" y="5499420"/>
                <a:ext cx="542616" cy="36298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7487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555-5471-4E29-BEB9-7D7BA2CEB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SCT Physics in a nutshell</a:t>
            </a:r>
            <a:endParaRPr lang="ru-RU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F0C0FAB5-FB57-4F6C-B08A-ACAE262B9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7FFF4FD-48D0-4F2C-8256-FD64911D0C9D}"/>
              </a:ext>
            </a:extLst>
          </p:cNvPr>
          <p:cNvGrpSpPr/>
          <p:nvPr/>
        </p:nvGrpSpPr>
        <p:grpSpPr>
          <a:xfrm>
            <a:off x="399273" y="1619830"/>
            <a:ext cx="11161494" cy="5078433"/>
            <a:chOff x="567227" y="1721430"/>
            <a:chExt cx="11161494" cy="5078433"/>
          </a:xfrm>
        </p:grpSpPr>
        <p:grpSp>
          <p:nvGrpSpPr>
            <p:cNvPr id="13" name="Группа 22">
              <a:extLst>
                <a:ext uri="{FF2B5EF4-FFF2-40B4-BE49-F238E27FC236}">
                  <a16:creationId xmlns:a16="http://schemas.microsoft.com/office/drawing/2014/main" id="{499D6E40-47D2-4F38-8E65-A5C7078FC791}"/>
                </a:ext>
              </a:extLst>
            </p:cNvPr>
            <p:cNvGrpSpPr/>
            <p:nvPr/>
          </p:nvGrpSpPr>
          <p:grpSpPr>
            <a:xfrm>
              <a:off x="967063" y="1721430"/>
              <a:ext cx="4022520" cy="2721936"/>
              <a:chOff x="-236886" y="2701806"/>
              <a:chExt cx="4324135" cy="1630787"/>
            </a:xfrm>
          </p:grpSpPr>
          <p:sp>
            <p:nvSpPr>
              <p:cNvPr id="14" name="Свиток: вертикальный 12">
                <a:extLst>
                  <a:ext uri="{FF2B5EF4-FFF2-40B4-BE49-F238E27FC236}">
                    <a16:creationId xmlns:a16="http://schemas.microsoft.com/office/drawing/2014/main" id="{4CE6598C-A846-483D-B7AB-F78B45260902}"/>
                  </a:ext>
                </a:extLst>
              </p:cNvPr>
              <p:cNvSpPr/>
              <p:nvPr/>
            </p:nvSpPr>
            <p:spPr>
              <a:xfrm>
                <a:off x="-236886" y="2701806"/>
                <a:ext cx="4324135" cy="1630787"/>
              </a:xfrm>
              <a:prstGeom prst="verticalScroll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C0B0027A-3650-48FE-845E-C55E5497D87A}"/>
                      </a:ext>
                    </a:extLst>
                  </p:cNvPr>
                  <p:cNvSpPr txBox="1"/>
                  <p:nvPr/>
                </p:nvSpPr>
                <p:spPr>
                  <a:xfrm>
                    <a:off x="98017" y="2923588"/>
                    <a:ext cx="3601883" cy="138298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285750" indent="-285750">
                      <a:buFont typeface="Wingdings" panose="05000000000000000000" pitchFamily="2" charset="2"/>
                      <a:buChar char="ü"/>
                    </a:pPr>
                    <a:r>
                      <a:rPr lang="en-US" sz="1600" dirty="0"/>
                      <a:t>Measurement of the strong phases of </a:t>
                    </a:r>
                    <a14:m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a14:m>
                    <a:r>
                      <a:rPr lang="en-US" sz="1600" dirty="0"/>
                      <a:t> decay amplitudes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ü"/>
                    </a:pPr>
                    <a:r>
                      <a:rPr lang="en-US" sz="1600" dirty="0"/>
                      <a:t>Measurement of absolute branching fractions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ü"/>
                    </a:pPr>
                    <a:r>
                      <a:rPr lang="en-US" sz="1600" dirty="0"/>
                      <a:t>Searches for rare and forbidden decays of the charm quark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ü"/>
                    </a:pPr>
                    <a14:m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𝐶𝑃</m:t>
                        </m:r>
                      </m:oMath>
                    </a14:m>
                    <a:r>
                      <a:rPr lang="en-US" sz="1600" dirty="0"/>
                      <a:t> violation in charm</a:t>
                    </a:r>
                    <a:endParaRPr lang="ru-RU" sz="1600" dirty="0"/>
                  </a:p>
                  <a:p>
                    <a:pPr marL="285750" indent="-285750">
                      <a:buFont typeface="Wingdings" panose="05000000000000000000" pitchFamily="2" charset="2"/>
                      <a:buChar char="ü"/>
                    </a:pPr>
                    <a:r>
                      <a:rPr lang="ru-RU" sz="1600" dirty="0"/>
                      <a:t>…</a:t>
                    </a: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C0B0027A-3650-48FE-845E-C55E5497D8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017" y="2923588"/>
                    <a:ext cx="3601883" cy="138298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729" t="-79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6" name="Рисунок 3">
              <a:extLst>
                <a:ext uri="{FF2B5EF4-FFF2-40B4-BE49-F238E27FC236}">
                  <a16:creationId xmlns:a16="http://schemas.microsoft.com/office/drawing/2014/main" id="{C536EEB0-BB43-46DA-AFAE-AFF1048BE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6506" y="3307360"/>
              <a:ext cx="893325" cy="948786"/>
            </a:xfrm>
            <a:prstGeom prst="rect">
              <a:avLst/>
            </a:prstGeom>
          </p:spPr>
        </p:pic>
        <p:sp>
          <p:nvSpPr>
            <p:cNvPr id="7" name="Табличка 4">
              <a:extLst>
                <a:ext uri="{FF2B5EF4-FFF2-40B4-BE49-F238E27FC236}">
                  <a16:creationId xmlns:a16="http://schemas.microsoft.com/office/drawing/2014/main" id="{0373A390-94B8-457D-B3B8-6761BFF12A9B}"/>
                </a:ext>
              </a:extLst>
            </p:cNvPr>
            <p:cNvSpPr/>
            <p:nvPr/>
          </p:nvSpPr>
          <p:spPr>
            <a:xfrm>
              <a:off x="4963750" y="2786602"/>
              <a:ext cx="1245192" cy="550416"/>
            </a:xfrm>
            <a:prstGeom prst="plaque">
              <a:avLst>
                <a:gd name="adj" fmla="val 1992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charm</a:t>
              </a:r>
              <a:endParaRPr lang="ru-RU" sz="4400" dirty="0"/>
            </a:p>
          </p:txBody>
        </p:sp>
        <p:sp>
          <p:nvSpPr>
            <p:cNvPr id="8" name="Табличка 5">
              <a:extLst>
                <a:ext uri="{FF2B5EF4-FFF2-40B4-BE49-F238E27FC236}">
                  <a16:creationId xmlns:a16="http://schemas.microsoft.com/office/drawing/2014/main" id="{CCEEEF69-F0A1-41CC-B798-FD5CB3B91DBE}"/>
                </a:ext>
              </a:extLst>
            </p:cNvPr>
            <p:cNvSpPr/>
            <p:nvPr/>
          </p:nvSpPr>
          <p:spPr>
            <a:xfrm>
              <a:off x="6035338" y="4599431"/>
              <a:ext cx="849296" cy="550416"/>
            </a:xfrm>
            <a:prstGeom prst="plaqu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tau</a:t>
              </a:r>
              <a:endParaRPr lang="ru-RU" sz="2400" dirty="0"/>
            </a:p>
          </p:txBody>
        </p:sp>
        <p:sp>
          <p:nvSpPr>
            <p:cNvPr id="9" name="Табличка 6">
              <a:extLst>
                <a:ext uri="{FF2B5EF4-FFF2-40B4-BE49-F238E27FC236}">
                  <a16:creationId xmlns:a16="http://schemas.microsoft.com/office/drawing/2014/main" id="{43616224-F265-49D8-8A82-71847A397349}"/>
                </a:ext>
              </a:extLst>
            </p:cNvPr>
            <p:cNvSpPr/>
            <p:nvPr/>
          </p:nvSpPr>
          <p:spPr>
            <a:xfrm>
              <a:off x="6855011" y="2783618"/>
              <a:ext cx="1111590" cy="553400"/>
            </a:xfrm>
            <a:prstGeom prst="plaqu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QCD</a:t>
              </a:r>
              <a:endParaRPr lang="ru-RU" sz="2400" dirty="0"/>
            </a:p>
          </p:txBody>
        </p:sp>
        <p:grpSp>
          <p:nvGrpSpPr>
            <p:cNvPr id="10" name="Группа 23">
              <a:extLst>
                <a:ext uri="{FF2B5EF4-FFF2-40B4-BE49-F238E27FC236}">
                  <a16:creationId xmlns:a16="http://schemas.microsoft.com/office/drawing/2014/main" id="{B66EFA71-C970-4BD0-BFEE-3679117BF047}"/>
                </a:ext>
              </a:extLst>
            </p:cNvPr>
            <p:cNvGrpSpPr/>
            <p:nvPr/>
          </p:nvGrpSpPr>
          <p:grpSpPr>
            <a:xfrm>
              <a:off x="7988116" y="2677792"/>
              <a:ext cx="3740605" cy="2448829"/>
              <a:chOff x="8235980" y="2201662"/>
              <a:chExt cx="4204925" cy="1892762"/>
            </a:xfrm>
          </p:grpSpPr>
          <p:sp>
            <p:nvSpPr>
              <p:cNvPr id="11" name="Свиток: вертикальный 8">
                <a:extLst>
                  <a:ext uri="{FF2B5EF4-FFF2-40B4-BE49-F238E27FC236}">
                    <a16:creationId xmlns:a16="http://schemas.microsoft.com/office/drawing/2014/main" id="{055BD8F0-4D7F-4397-B02C-1B1BC3D2F913}"/>
                  </a:ext>
                </a:extLst>
              </p:cNvPr>
              <p:cNvSpPr/>
              <p:nvPr/>
            </p:nvSpPr>
            <p:spPr>
              <a:xfrm>
                <a:off x="8235980" y="2201662"/>
                <a:ext cx="4204925" cy="1892762"/>
              </a:xfrm>
              <a:prstGeom prst="verticalScroll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CEA47867-4AFB-4517-AA82-5C64A70E6AD9}"/>
                      </a:ext>
                    </a:extLst>
                  </p:cNvPr>
                  <p:cNvSpPr txBox="1"/>
                  <p:nvPr/>
                </p:nvSpPr>
                <p:spPr>
                  <a:xfrm>
                    <a:off x="8591090" y="2470843"/>
                    <a:ext cx="3616804" cy="140354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285750" indent="-285750">
                      <a:buFont typeface="Wingdings" panose="05000000000000000000" pitchFamily="2" charset="2"/>
                      <a:buChar char="ü"/>
                    </a:pPr>
                    <a:r>
                      <a:rPr lang="en-US" sz="1600" dirty="0"/>
                      <a:t>Physics of highly-excited quarkonium</a:t>
                    </a:r>
                    <a:endParaRPr lang="ru-RU" sz="1600" dirty="0"/>
                  </a:p>
                  <a:p>
                    <a:pPr marL="285750" indent="-285750">
                      <a:buFont typeface="Wingdings" panose="05000000000000000000" pitchFamily="2" charset="2"/>
                      <a:buChar char="ü"/>
                    </a:pPr>
                    <a:r>
                      <a:rPr lang="en-US" sz="1600" dirty="0"/>
                      <a:t>Molecular states</a:t>
                    </a:r>
                    <a:endParaRPr lang="ru-RU" sz="1600" dirty="0"/>
                  </a:p>
                  <a:p>
                    <a:pPr marL="285750" indent="-285750">
                      <a:buFont typeface="Wingdings" panose="05000000000000000000" pitchFamily="2" charset="2"/>
                      <a:buChar char="ü"/>
                    </a:pPr>
                    <a:r>
                      <a:rPr lang="en-US" sz="1600" dirty="0"/>
                      <a:t>Baryon interaction at threshold</a:t>
                    </a:r>
                    <a:endParaRPr lang="ru-RU" sz="1600" dirty="0"/>
                  </a:p>
                  <a:p>
                    <a:pPr marL="285750" indent="-285750">
                      <a:buFont typeface="Wingdings" panose="05000000000000000000" pitchFamily="2" charset="2"/>
                      <a:buChar char="ü"/>
                    </a:pPr>
                    <a:r>
                      <a:rPr lang="en-US" sz="1600" dirty="0"/>
                      <a:t>Search for glueballs in decays of </a:t>
                    </a:r>
                    <a14:m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a14:m>
                    <a:r>
                      <a:rPr lang="en-US" sz="1600" dirty="0"/>
                      <a:t> and</a:t>
                    </a:r>
                    <a14:m>
                      <m:oMath xmlns:m="http://schemas.openxmlformats.org/officeDocument/2006/math"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oMath>
                    </a14:m>
                    <a:endParaRPr lang="ru-RU" sz="1600" dirty="0"/>
                  </a:p>
                  <a:p>
                    <a:pPr marL="285750" indent="-285750">
                      <a:buFont typeface="Wingdings" panose="05000000000000000000" pitchFamily="2" charset="2"/>
                      <a:buChar char="ü"/>
                    </a:pPr>
                    <a:r>
                      <a:rPr lang="ru-RU" sz="1600" dirty="0"/>
                      <a:t>…</a:t>
                    </a: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CEA47867-4AFB-4517-AA82-5C64A70E6A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91090" y="2470843"/>
                    <a:ext cx="3616804" cy="140354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758" t="-1007" b="-3356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4F87557-14C6-4B10-B307-3E570270D0C6}"/>
                </a:ext>
              </a:extLst>
            </p:cNvPr>
            <p:cNvGrpSpPr/>
            <p:nvPr/>
          </p:nvGrpSpPr>
          <p:grpSpPr>
            <a:xfrm>
              <a:off x="5150179" y="1855558"/>
              <a:ext cx="3074943" cy="584775"/>
              <a:chOff x="4733619" y="1855558"/>
              <a:chExt cx="3074943" cy="584775"/>
            </a:xfrm>
          </p:grpSpPr>
          <p:sp>
            <p:nvSpPr>
              <p:cNvPr id="17" name="Облачко с текстом: прямоугольное со скругленными углами 15">
                <a:extLst>
                  <a:ext uri="{FF2B5EF4-FFF2-40B4-BE49-F238E27FC236}">
                    <a16:creationId xmlns:a16="http://schemas.microsoft.com/office/drawing/2014/main" id="{0EBC489D-68EE-46F2-BE4E-9D2E90F4EDA7}"/>
                  </a:ext>
                </a:extLst>
              </p:cNvPr>
              <p:cNvSpPr/>
              <p:nvPr/>
            </p:nvSpPr>
            <p:spPr>
              <a:xfrm>
                <a:off x="4760253" y="1855558"/>
                <a:ext cx="3048309" cy="584775"/>
              </a:xfrm>
              <a:prstGeom prst="wedgeRoundRectCallout">
                <a:avLst>
                  <a:gd name="adj1" fmla="val -80827"/>
                  <a:gd name="adj2" fmla="val 75531"/>
                  <a:gd name="adj3" fmla="val 1666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5AB7CEED-E9EA-4809-88C7-4DB9413D2A86}"/>
                      </a:ext>
                    </a:extLst>
                  </p:cNvPr>
                  <p:cNvSpPr txBox="1"/>
                  <p:nvPr/>
                </p:nvSpPr>
                <p:spPr>
                  <a:xfrm>
                    <a:off x="4733619" y="1855558"/>
                    <a:ext cx="3074943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Input for </a:t>
                    </a:r>
                    <a14:m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a14:m>
                    <a:r>
                      <a:rPr lang="en-US" sz="1600" dirty="0"/>
                      <a:t> meson studies at LHC</a:t>
                    </a:r>
                    <a14:m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1600" dirty="0"/>
                      <a:t> and Belle II</a:t>
                    </a:r>
                    <a:endParaRPr lang="ru-RU" sz="1600" dirty="0"/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5AB7CEED-E9EA-4809-88C7-4DB9413D2A8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33619" y="1855558"/>
                    <a:ext cx="3074943" cy="58477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97" t="-3125" b="-12500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0" name="Стрелка: вправо 48">
              <a:extLst>
                <a:ext uri="{FF2B5EF4-FFF2-40B4-BE49-F238E27FC236}">
                  <a16:creationId xmlns:a16="http://schemas.microsoft.com/office/drawing/2014/main" id="{E09186AF-00AD-42F0-AC7B-BC4271398E39}"/>
                </a:ext>
              </a:extLst>
            </p:cNvPr>
            <p:cNvSpPr/>
            <p:nvPr/>
          </p:nvSpPr>
          <p:spPr>
            <a:xfrm>
              <a:off x="7945653" y="2919737"/>
              <a:ext cx="279469" cy="25183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Стрелка: вправо 49">
              <a:extLst>
                <a:ext uri="{FF2B5EF4-FFF2-40B4-BE49-F238E27FC236}">
                  <a16:creationId xmlns:a16="http://schemas.microsoft.com/office/drawing/2014/main" id="{DD42BC38-8E25-4FF1-927C-887D5F21DD12}"/>
                </a:ext>
              </a:extLst>
            </p:cNvPr>
            <p:cNvSpPr/>
            <p:nvPr/>
          </p:nvSpPr>
          <p:spPr>
            <a:xfrm rot="10800000">
              <a:off x="4725978" y="2922594"/>
              <a:ext cx="279469" cy="25183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Стрелка: вправо 50">
              <a:extLst>
                <a:ext uri="{FF2B5EF4-FFF2-40B4-BE49-F238E27FC236}">
                  <a16:creationId xmlns:a16="http://schemas.microsoft.com/office/drawing/2014/main" id="{9232EFD9-876D-44CD-B6F1-E402B63A5155}"/>
                </a:ext>
              </a:extLst>
            </p:cNvPr>
            <p:cNvSpPr/>
            <p:nvPr/>
          </p:nvSpPr>
          <p:spPr>
            <a:xfrm rot="10800000">
              <a:off x="5758072" y="4748721"/>
              <a:ext cx="279469" cy="25183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0" name="Группа 24">
              <a:extLst>
                <a:ext uri="{FF2B5EF4-FFF2-40B4-BE49-F238E27FC236}">
                  <a16:creationId xmlns:a16="http://schemas.microsoft.com/office/drawing/2014/main" id="{CAC745F5-F292-4717-BDBE-6B50F94CC7EC}"/>
                </a:ext>
              </a:extLst>
            </p:cNvPr>
            <p:cNvGrpSpPr/>
            <p:nvPr/>
          </p:nvGrpSpPr>
          <p:grpSpPr>
            <a:xfrm>
              <a:off x="2220123" y="4176489"/>
              <a:ext cx="3740605" cy="2623374"/>
              <a:chOff x="838200" y="2201662"/>
              <a:chExt cx="3947668" cy="2623374"/>
            </a:xfrm>
          </p:grpSpPr>
          <p:sp>
            <p:nvSpPr>
              <p:cNvPr id="21" name="Свиток: вертикальный 25">
                <a:extLst>
                  <a:ext uri="{FF2B5EF4-FFF2-40B4-BE49-F238E27FC236}">
                    <a16:creationId xmlns:a16="http://schemas.microsoft.com/office/drawing/2014/main" id="{8FE632DD-25C0-41A7-BBCF-245CFD5BB9C8}"/>
                  </a:ext>
                </a:extLst>
              </p:cNvPr>
              <p:cNvSpPr/>
              <p:nvPr/>
            </p:nvSpPr>
            <p:spPr>
              <a:xfrm>
                <a:off x="838200" y="2201662"/>
                <a:ext cx="3947668" cy="2623374"/>
              </a:xfrm>
              <a:prstGeom prst="verticalScroll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C8CCDD21-967C-4ADD-8D55-151DD3F6CE86}"/>
                      </a:ext>
                    </a:extLst>
                  </p:cNvPr>
                  <p:cNvSpPr txBox="1"/>
                  <p:nvPr/>
                </p:nvSpPr>
                <p:spPr>
                  <a:xfrm>
                    <a:off x="1172773" y="2516712"/>
                    <a:ext cx="3282853" cy="23083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285750" indent="-285750">
                      <a:buFont typeface="Wingdings" panose="05000000000000000000" pitchFamily="2" charset="2"/>
                      <a:buChar char="ü"/>
                    </a:pPr>
                    <a:r>
                      <a:rPr lang="en-US" sz="1600" dirty="0"/>
                      <a:t>Precision measurement of the </a:t>
                    </a:r>
                    <a14:m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𝜏</m:t>
                        </m:r>
                      </m:oMath>
                    </a14:m>
                    <a:r>
                      <a:rPr lang="en-US" sz="1600" dirty="0"/>
                      <a:t> lepton properties</a:t>
                    </a:r>
                    <a:endParaRPr lang="ru-RU" sz="1600" dirty="0"/>
                  </a:p>
                  <a:p>
                    <a:pPr marL="285750" indent="-285750">
                      <a:buFont typeface="Wingdings" panose="05000000000000000000" pitchFamily="2" charset="2"/>
                      <a:buChar char="ü"/>
                    </a:pPr>
                    <a:r>
                      <a:rPr lang="en-US" sz="1600" dirty="0"/>
                      <a:t>Michel parameters, tests of lepton universality</a:t>
                    </a:r>
                    <a:endParaRPr lang="ru-RU" sz="1600" dirty="0"/>
                  </a:p>
                  <a:p>
                    <a:pPr marL="285750" indent="-285750">
                      <a:buFont typeface="Wingdings" panose="05000000000000000000" pitchFamily="2" charset="2"/>
                      <a:buChar char="ü"/>
                    </a:pPr>
                    <a:r>
                      <a:rPr lang="en-US" sz="1600" dirty="0"/>
                      <a:t>Precision measurement of hadronic </a:t>
                    </a:r>
                    <a14:m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𝜏</m:t>
                        </m:r>
                      </m:oMath>
                    </a14:m>
                    <a:r>
                      <a:rPr lang="en-US" sz="1600" dirty="0"/>
                      <a:t> decays</a:t>
                    </a:r>
                    <a:endParaRPr lang="ru-RU" sz="1600" dirty="0"/>
                  </a:p>
                  <a:p>
                    <a:pPr marL="285750" indent="-285750">
                      <a:buFont typeface="Wingdings" panose="05000000000000000000" pitchFamily="2" charset="2"/>
                      <a:buChar char="ü"/>
                    </a:pPr>
                    <a:r>
                      <a:rPr lang="en-US" sz="1600" dirty="0"/>
                      <a:t>Search for </a:t>
                    </a:r>
                    <a14:m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𝐶𝑃</m:t>
                        </m:r>
                      </m:oMath>
                    </a14:m>
                    <a:r>
                      <a:rPr lang="en-US" sz="1600" dirty="0"/>
                      <a:t> and T violation in </a:t>
                    </a:r>
                    <a14:m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𝜏</m:t>
                        </m:r>
                      </m:oMath>
                    </a14:m>
                    <a:r>
                      <a:rPr lang="en-US" sz="1600" dirty="0"/>
                      <a:t> decays</a:t>
                    </a:r>
                    <a:endParaRPr lang="ru-RU" sz="1600" dirty="0"/>
                  </a:p>
                  <a:p>
                    <a:pPr marL="285750" indent="-285750">
                      <a:buFont typeface="Wingdings" panose="05000000000000000000" pitchFamily="2" charset="2"/>
                      <a:buChar char="ü"/>
                    </a:pPr>
                    <a:r>
                      <a:rPr lang="ru-RU" sz="1600" dirty="0"/>
                      <a:t>…</a:t>
                    </a: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C8CCDD21-967C-4ADD-8D55-151DD3F6CE8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72773" y="2516712"/>
                    <a:ext cx="3282853" cy="230832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784" t="-792" r="-1176" b="-237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59B689D-A8E6-45E3-A8C4-244C15099315}"/>
                </a:ext>
              </a:extLst>
            </p:cNvPr>
            <p:cNvGrpSpPr/>
            <p:nvPr/>
          </p:nvGrpSpPr>
          <p:grpSpPr>
            <a:xfrm>
              <a:off x="5809129" y="5633645"/>
              <a:ext cx="3231730" cy="830997"/>
              <a:chOff x="5392569" y="5633645"/>
              <a:chExt cx="3231730" cy="830997"/>
            </a:xfrm>
          </p:grpSpPr>
          <p:sp>
            <p:nvSpPr>
              <p:cNvPr id="34" name="Облачко с текстом: прямоугольное со скругленными углами 53">
                <a:extLst>
                  <a:ext uri="{FF2B5EF4-FFF2-40B4-BE49-F238E27FC236}">
                    <a16:creationId xmlns:a16="http://schemas.microsoft.com/office/drawing/2014/main" id="{F79C2693-B5F5-4E56-8CA3-FFBCB50B2FBE}"/>
                  </a:ext>
                </a:extLst>
              </p:cNvPr>
              <p:cNvSpPr/>
              <p:nvPr/>
            </p:nvSpPr>
            <p:spPr>
              <a:xfrm>
                <a:off x="5392569" y="5633645"/>
                <a:ext cx="3198977" cy="830997"/>
              </a:xfrm>
              <a:prstGeom prst="wedgeRoundRectCallout">
                <a:avLst>
                  <a:gd name="adj1" fmla="val -69902"/>
                  <a:gd name="adj2" fmla="val -30114"/>
                  <a:gd name="adj3" fmla="val 1666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E8B74D33-FDF7-4A1F-82EE-6E224FFC097C}"/>
                      </a:ext>
                    </a:extLst>
                  </p:cNvPr>
                  <p:cNvSpPr txBox="1"/>
                  <p:nvPr/>
                </p:nvSpPr>
                <p:spPr>
                  <a:xfrm>
                    <a:off x="5415091" y="5633645"/>
                    <a:ext cx="3209208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QCD</a:t>
                    </a:r>
                    <a:r>
                      <a:rPr lang="ru-RU" sz="1600" dirty="0"/>
                      <a:t>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a14:m>
                    <a:r>
                      <a:rPr lang="en-US" sz="1600" dirty="0"/>
                      <a:t>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𝑢𝑠</m:t>
                            </m:r>
                          </m:sub>
                        </m:sSub>
                      </m:oMath>
                    </a14:m>
                    <a:r>
                      <a:rPr lang="en-US" sz="1600" dirty="0"/>
                      <a:t>. Test of the electroweak model, searches for non-standard contributions</a:t>
                    </a:r>
                    <a:endParaRPr lang="ru-RU" sz="1600" dirty="0"/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E8B74D33-FDF7-4A1F-82EE-6E224FFC09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15091" y="5633645"/>
                    <a:ext cx="3209208" cy="83099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2190" b="-8029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2D1B0EA-ED28-4B9A-ACC2-1A4E41154720}"/>
                </a:ext>
              </a:extLst>
            </p:cNvPr>
            <p:cNvGrpSpPr/>
            <p:nvPr/>
          </p:nvGrpSpPr>
          <p:grpSpPr>
            <a:xfrm>
              <a:off x="567227" y="4973691"/>
              <a:ext cx="1763214" cy="1077218"/>
              <a:chOff x="150667" y="4973691"/>
              <a:chExt cx="1763214" cy="1077218"/>
            </a:xfrm>
          </p:grpSpPr>
          <p:sp>
            <p:nvSpPr>
              <p:cNvPr id="24" name="Облачко с текстом: прямоугольное со скругленными углами 29">
                <a:extLst>
                  <a:ext uri="{FF2B5EF4-FFF2-40B4-BE49-F238E27FC236}">
                    <a16:creationId xmlns:a16="http://schemas.microsoft.com/office/drawing/2014/main" id="{519E9566-BA10-46C0-B0BB-B26CBDC4915C}"/>
                  </a:ext>
                </a:extLst>
              </p:cNvPr>
              <p:cNvSpPr/>
              <p:nvPr/>
            </p:nvSpPr>
            <p:spPr>
              <a:xfrm>
                <a:off x="150667" y="4973691"/>
                <a:ext cx="1763214" cy="830997"/>
              </a:xfrm>
              <a:prstGeom prst="wedgeRoundRectCallout">
                <a:avLst>
                  <a:gd name="adj1" fmla="val 74351"/>
                  <a:gd name="adj2" fmla="val -14526"/>
                  <a:gd name="adj3" fmla="val 1666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6DC8D7-4046-4691-B156-10B175AD94A4}"/>
                  </a:ext>
                </a:extLst>
              </p:cNvPr>
              <p:cNvSpPr txBox="1"/>
              <p:nvPr/>
            </p:nvSpPr>
            <p:spPr>
              <a:xfrm>
                <a:off x="150667" y="4973691"/>
                <a:ext cx="176321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Test of the electroweak sector of the SM</a:t>
                </a:r>
                <a:endParaRPr lang="ru-RU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510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>
            <a:extLst>
              <a:ext uri="{FF2B5EF4-FFF2-40B4-BE49-F238E27FC236}">
                <a16:creationId xmlns:a16="http://schemas.microsoft.com/office/drawing/2014/main" id="{8BE8047C-CCFB-4306-8005-30343102E8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58" y="243653"/>
            <a:ext cx="1890058" cy="1029240"/>
          </a:xfrm>
          <a:prstGeom prst="rect">
            <a:avLst/>
          </a:prstGeom>
        </p:spPr>
      </p:pic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E26272B4-7A06-4A31-89A1-26765F0375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22" y="275159"/>
            <a:ext cx="562447" cy="385804"/>
          </a:xfrm>
          <a:prstGeom prst="rect">
            <a:avLst/>
          </a:prstGeom>
        </p:spPr>
      </p:pic>
      <p:grpSp>
        <p:nvGrpSpPr>
          <p:cNvPr id="6" name="Группа 28">
            <a:extLst>
              <a:ext uri="{FF2B5EF4-FFF2-40B4-BE49-F238E27FC236}">
                <a16:creationId xmlns:a16="http://schemas.microsoft.com/office/drawing/2014/main" id="{1E1A2172-8FE3-4669-A27E-E0BE2E7AC84A}"/>
              </a:ext>
            </a:extLst>
          </p:cNvPr>
          <p:cNvGrpSpPr/>
          <p:nvPr/>
        </p:nvGrpSpPr>
        <p:grpSpPr>
          <a:xfrm>
            <a:off x="10809335" y="128797"/>
            <a:ext cx="1182523" cy="1258951"/>
            <a:chOff x="8178669" y="2911939"/>
            <a:chExt cx="1182523" cy="1258951"/>
          </a:xfrm>
        </p:grpSpPr>
        <p:pic>
          <p:nvPicPr>
            <p:cNvPr id="7" name="Рисунок 29">
              <a:extLst>
                <a:ext uri="{FF2B5EF4-FFF2-40B4-BE49-F238E27FC236}">
                  <a16:creationId xmlns:a16="http://schemas.microsoft.com/office/drawing/2014/main" id="{33EBD1AE-21D4-4F90-9AC3-1EFD92B57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8669" y="3029249"/>
              <a:ext cx="1066922" cy="1141641"/>
            </a:xfrm>
            <a:prstGeom prst="rect">
              <a:avLst/>
            </a:prstGeom>
          </p:spPr>
        </p:pic>
        <p:pic>
          <p:nvPicPr>
            <p:cNvPr id="8" name="Рисунок 30">
              <a:extLst>
                <a:ext uri="{FF2B5EF4-FFF2-40B4-BE49-F238E27FC236}">
                  <a16:creationId xmlns:a16="http://schemas.microsoft.com/office/drawing/2014/main" id="{5CC51125-001A-4494-A183-62B518F81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9624" y="2911939"/>
              <a:ext cx="611568" cy="496898"/>
            </a:xfrm>
            <a:prstGeom prst="rect">
              <a:avLst/>
            </a:prstGeom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54D69703-6CAE-49A8-86B9-EEEE8872F9C9}"/>
              </a:ext>
            </a:extLst>
          </p:cNvPr>
          <p:cNvSpPr/>
          <p:nvPr/>
        </p:nvSpPr>
        <p:spPr>
          <a:xfrm rot="773990">
            <a:off x="870318" y="179799"/>
            <a:ext cx="6628081" cy="4731617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3D1EB61-2174-4E46-9468-D8A06834780F}"/>
              </a:ext>
            </a:extLst>
          </p:cNvPr>
          <p:cNvSpPr/>
          <p:nvPr/>
        </p:nvSpPr>
        <p:spPr>
          <a:xfrm rot="20360153">
            <a:off x="4840895" y="381330"/>
            <a:ext cx="7012019" cy="463482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D752F8E-73BE-411F-8713-842745681F0E}"/>
              </a:ext>
            </a:extLst>
          </p:cNvPr>
          <p:cNvSpPr/>
          <p:nvPr/>
        </p:nvSpPr>
        <p:spPr>
          <a:xfrm>
            <a:off x="2463910" y="3191068"/>
            <a:ext cx="7585788" cy="3666931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21">
            <a:extLst>
              <a:ext uri="{FF2B5EF4-FFF2-40B4-BE49-F238E27FC236}">
                <a16:creationId xmlns:a16="http://schemas.microsoft.com/office/drawing/2014/main" id="{696DC40A-0995-417F-824B-4A5917527E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4615" y="5643423"/>
            <a:ext cx="1187954" cy="11667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5DCCEA-B56F-4C7B-8922-A9200594B617}"/>
              </a:ext>
            </a:extLst>
          </p:cNvPr>
          <p:cNvSpPr txBox="1"/>
          <p:nvPr/>
        </p:nvSpPr>
        <p:spPr>
          <a:xfrm>
            <a:off x="9044173" y="5766942"/>
            <a:ext cx="52726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SCT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2BFF674-E004-4AF5-8C0F-92A7FFCE7399}"/>
                  </a:ext>
                </a:extLst>
              </p:cNvPr>
              <p:cNvSpPr txBox="1"/>
              <p:nvPr/>
            </p:nvSpPr>
            <p:spPr>
              <a:xfrm>
                <a:off x="1054745" y="1444681"/>
                <a:ext cx="4691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2BFF674-E004-4AF5-8C0F-92A7FFCE7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745" y="1444681"/>
                <a:ext cx="46916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0FF3003-4B7D-4D41-8B87-8C0E43309012}"/>
                  </a:ext>
                </a:extLst>
              </p:cNvPr>
              <p:cNvSpPr txBox="1"/>
              <p:nvPr/>
            </p:nvSpPr>
            <p:spPr>
              <a:xfrm>
                <a:off x="1436675" y="2409898"/>
                <a:ext cx="10851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𝜇𝜇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0FF3003-4B7D-4D41-8B87-8C0E43309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675" y="2409898"/>
                <a:ext cx="1085104" cy="369332"/>
              </a:xfrm>
              <a:prstGeom prst="rect">
                <a:avLst/>
              </a:prstGeom>
              <a:blipFill>
                <a:blip r:embed="rId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BBAB84A9-1B51-437B-9B16-0D9BFC33CCC4}"/>
              </a:ext>
            </a:extLst>
          </p:cNvPr>
          <p:cNvSpPr/>
          <p:nvPr/>
        </p:nvSpPr>
        <p:spPr>
          <a:xfrm>
            <a:off x="141287" y="3759351"/>
            <a:ext cx="1535812" cy="664030"/>
          </a:xfrm>
          <a:prstGeom prst="wedgeRoundRectCallout">
            <a:avLst>
              <a:gd name="adj1" fmla="val 60195"/>
              <a:gd name="adj2" fmla="val -2016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SUSY,</a:t>
            </a:r>
          </a:p>
          <a:p>
            <a:pPr algn="ctr"/>
            <a:r>
              <a:rPr lang="en-US" sz="1600" dirty="0"/>
              <a:t>Charged Higgs</a:t>
            </a:r>
            <a:endParaRPr lang="ru-RU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D97154-FEAE-4217-89D1-84891B080CE5}"/>
              </a:ext>
            </a:extLst>
          </p:cNvPr>
          <p:cNvSpPr txBox="1"/>
          <p:nvPr/>
        </p:nvSpPr>
        <p:spPr>
          <a:xfrm>
            <a:off x="5207515" y="4197912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Charm mixing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955D5C2-E4C8-43EE-9522-D548C7128667}"/>
                  </a:ext>
                </a:extLst>
              </p:cNvPr>
              <p:cNvSpPr txBox="1"/>
              <p:nvPr/>
            </p:nvSpPr>
            <p:spPr>
              <a:xfrm>
                <a:off x="1882330" y="1868795"/>
                <a:ext cx="8064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CKM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955D5C2-E4C8-43EE-9522-D548C7128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2330" y="1868795"/>
                <a:ext cx="806439" cy="369332"/>
              </a:xfrm>
              <a:prstGeom prst="rect">
                <a:avLst/>
              </a:prstGeom>
              <a:blipFill>
                <a:blip r:embed="rId9"/>
                <a:stretch>
                  <a:fillRect l="-6818" t="-10000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C96E6BB-FCF0-4227-BE66-324007A8A29B}"/>
                  </a:ext>
                </a:extLst>
              </p:cNvPr>
              <p:cNvSpPr txBox="1"/>
              <p:nvPr/>
            </p:nvSpPr>
            <p:spPr>
              <a:xfrm>
                <a:off x="6934506" y="886846"/>
                <a:ext cx="10562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CKM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C96E6BB-FCF0-4227-BE66-324007A8A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506" y="886846"/>
                <a:ext cx="1056251" cy="369332"/>
              </a:xfrm>
              <a:prstGeom prst="rect">
                <a:avLst/>
              </a:prstGeom>
              <a:blipFill>
                <a:blip r:embed="rId10"/>
                <a:stretch>
                  <a:fillRect l="-5202" t="-8197" r="-578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60B643E-0E08-4414-95C1-6D1A3D55CA93}"/>
                  </a:ext>
                </a:extLst>
              </p:cNvPr>
              <p:cNvSpPr txBox="1"/>
              <p:nvPr/>
            </p:nvSpPr>
            <p:spPr>
              <a:xfrm>
                <a:off x="7921284" y="3727037"/>
                <a:ext cx="9226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60B643E-0E08-4414-95C1-6D1A3D55C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1284" y="3727037"/>
                <a:ext cx="92268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2F1F8337-F668-4DBE-B7D0-BFF722F81303}"/>
              </a:ext>
            </a:extLst>
          </p:cNvPr>
          <p:cNvSpPr/>
          <p:nvPr/>
        </p:nvSpPr>
        <p:spPr>
          <a:xfrm>
            <a:off x="10265471" y="3821625"/>
            <a:ext cx="1535812" cy="369332"/>
          </a:xfrm>
          <a:prstGeom prst="wedgeRoundRectCallout">
            <a:avLst>
              <a:gd name="adj1" fmla="val -143330"/>
              <a:gd name="adj2" fmla="val -347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Charged Higgs</a:t>
            </a:r>
            <a:endParaRPr lang="ru-RU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D28D44-6179-4993-92AF-CE9C1D82C652}"/>
              </a:ext>
            </a:extLst>
          </p:cNvPr>
          <p:cNvSpPr txBox="1"/>
          <p:nvPr/>
        </p:nvSpPr>
        <p:spPr>
          <a:xfrm>
            <a:off x="3909769" y="6104297"/>
            <a:ext cx="1289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CPV in charm</a:t>
            </a:r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A783F89-DCC3-4C75-922A-D9013D517861}"/>
                  </a:ext>
                </a:extLst>
              </p:cNvPr>
              <p:cNvSpPr txBox="1"/>
              <p:nvPr/>
            </p:nvSpPr>
            <p:spPr>
              <a:xfrm>
                <a:off x="4889421" y="4942578"/>
                <a:ext cx="8289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sin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A783F89-DCC3-4C75-922A-D9013D517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421" y="4942578"/>
                <a:ext cx="82894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EF3132-E315-4F8D-BF23-26899B801B87}"/>
                  </a:ext>
                </a:extLst>
              </p:cNvPr>
              <p:cNvSpPr txBox="1"/>
              <p:nvPr/>
            </p:nvSpPr>
            <p:spPr>
              <a:xfrm>
                <a:off x="5574798" y="5984215"/>
                <a:ext cx="5998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EF3132-E315-4F8D-BF23-26899B801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4798" y="5984215"/>
                <a:ext cx="599843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BA07C2A-3063-4A8D-BEBF-C1C45C246428}"/>
                  </a:ext>
                </a:extLst>
              </p:cNvPr>
              <p:cNvSpPr txBox="1"/>
              <p:nvPr/>
            </p:nvSpPr>
            <p:spPr>
              <a:xfrm>
                <a:off x="6487232" y="6339751"/>
                <a:ext cx="157209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hadrons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BA07C2A-3063-4A8D-BEBF-C1C45C2464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232" y="6339751"/>
                <a:ext cx="1572097" cy="338554"/>
              </a:xfrm>
              <a:prstGeom prst="rect">
                <a:avLst/>
              </a:prstGeom>
              <a:blipFill>
                <a:blip r:embed="rId14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E572633-7802-4139-BF46-42817235805D}"/>
                  </a:ext>
                </a:extLst>
              </p:cNvPr>
              <p:cNvSpPr txBox="1"/>
              <p:nvPr/>
            </p:nvSpPr>
            <p:spPr>
              <a:xfrm>
                <a:off x="4816969" y="6385165"/>
                <a:ext cx="16229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acc>
                            <m:accPr>
                              <m:chr m:val="̅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  <m:sup>
                          <m: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E572633-7802-4139-BF46-428172358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6969" y="6385165"/>
                <a:ext cx="1622944" cy="338554"/>
              </a:xfrm>
              <a:prstGeom prst="rect">
                <a:avLst/>
              </a:prstGeom>
              <a:blipFill>
                <a:blip r:embed="rId1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A42E02BB-E143-4BDE-B526-71DD0ED74617}"/>
              </a:ext>
            </a:extLst>
          </p:cNvPr>
          <p:cNvSpPr txBox="1"/>
          <p:nvPr/>
        </p:nvSpPr>
        <p:spPr>
          <a:xfrm>
            <a:off x="5890806" y="5689479"/>
            <a:ext cx="2543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Absolute branching fractions</a:t>
            </a:r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680191F-8755-4BB8-9D5C-4DE72186EC53}"/>
                  </a:ext>
                </a:extLst>
              </p:cNvPr>
              <p:cNvSpPr txBox="1"/>
              <p:nvPr/>
            </p:nvSpPr>
            <p:spPr>
              <a:xfrm>
                <a:off x="3948914" y="4998221"/>
                <a:ext cx="7405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𝜇𝛾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680191F-8755-4BB8-9D5C-4DE72186E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914" y="4998221"/>
                <a:ext cx="740524" cy="276999"/>
              </a:xfrm>
              <a:prstGeom prst="rect">
                <a:avLst/>
              </a:prstGeom>
              <a:blipFill>
                <a:blip r:embed="rId16"/>
                <a:stretch>
                  <a:fillRect l="-4132" r="-6612" b="-22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AD3FA2-A816-470D-9A08-E53D1F6B9EDC}"/>
                  </a:ext>
                </a:extLst>
              </p:cNvPr>
              <p:cNvSpPr txBox="1"/>
              <p:nvPr/>
            </p:nvSpPr>
            <p:spPr>
              <a:xfrm>
                <a:off x="2423848" y="4875414"/>
                <a:ext cx="141237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invisible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AD3FA2-A816-470D-9A08-E53D1F6B9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848" y="4875414"/>
                <a:ext cx="1412374" cy="33855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103E4B6-ED76-4EB5-A023-0F1C3B20B6C1}"/>
                  </a:ext>
                </a:extLst>
              </p:cNvPr>
              <p:cNvSpPr txBox="1"/>
              <p:nvPr/>
            </p:nvSpPr>
            <p:spPr>
              <a:xfrm>
                <a:off x="5131953" y="3772110"/>
                <a:ext cx="18801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3872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𝜓𝜋𝜋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103E4B6-ED76-4EB5-A023-0F1C3B20B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1953" y="3772110"/>
                <a:ext cx="1880195" cy="276999"/>
              </a:xfrm>
              <a:prstGeom prst="rect">
                <a:avLst/>
              </a:prstGeom>
              <a:blipFill>
                <a:blip r:embed="rId18"/>
                <a:stretch>
                  <a:fillRect l="-2597" t="-2222" r="-4221" b="-3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2E59ED6-9B08-41EB-88CE-B1F456F1C30C}"/>
                  </a:ext>
                </a:extLst>
              </p:cNvPr>
              <p:cNvSpPr txBox="1"/>
              <p:nvPr/>
            </p:nvSpPr>
            <p:spPr>
              <a:xfrm>
                <a:off x="7197217" y="5389162"/>
                <a:ext cx="161608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𝜓𝜋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2E59ED6-9B08-41EB-88CE-B1F456F1C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217" y="5389162"/>
                <a:ext cx="1616083" cy="246221"/>
              </a:xfrm>
              <a:prstGeom prst="rect">
                <a:avLst/>
              </a:prstGeom>
              <a:blipFill>
                <a:blip r:embed="rId19"/>
                <a:stretch>
                  <a:fillRect l="-2642" r="-3396" b="-3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005D842-5870-4BF5-B62E-9321FEFC77EF}"/>
                  </a:ext>
                </a:extLst>
              </p:cNvPr>
              <p:cNvSpPr txBox="1"/>
              <p:nvPr/>
            </p:nvSpPr>
            <p:spPr>
              <a:xfrm>
                <a:off x="3023022" y="5783309"/>
                <a:ext cx="273126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Quantum correlated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005D842-5870-4BF5-B62E-9321FEFC7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3022" y="5783309"/>
                <a:ext cx="2731263" cy="338554"/>
              </a:xfrm>
              <a:prstGeom prst="rect">
                <a:avLst/>
              </a:prstGeom>
              <a:blipFill>
                <a:blip r:embed="rId20"/>
                <a:stretch>
                  <a:fillRect t="-5455" r="-223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691920-F15F-4778-9B8C-F6C9D0454ABB}"/>
                  </a:ext>
                </a:extLst>
              </p:cNvPr>
              <p:cNvSpPr txBox="1"/>
              <p:nvPr/>
            </p:nvSpPr>
            <p:spPr>
              <a:xfrm>
                <a:off x="6111428" y="2291327"/>
                <a:ext cx="9504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𝑙𝑙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691920-F15F-4778-9B8C-F6C9D0454A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428" y="2291327"/>
                <a:ext cx="950453" cy="276999"/>
              </a:xfrm>
              <a:prstGeom prst="rect">
                <a:avLst/>
              </a:prstGeom>
              <a:blipFill>
                <a:blip r:embed="rId21"/>
                <a:stretch>
                  <a:fillRect l="-5806" r="-645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69CA2D3-E9D7-4725-943C-6B29C55A8DEF}"/>
                  </a:ext>
                </a:extLst>
              </p:cNvPr>
              <p:cNvSpPr txBox="1"/>
              <p:nvPr/>
            </p:nvSpPr>
            <p:spPr>
              <a:xfrm>
                <a:off x="3163141" y="3138699"/>
                <a:ext cx="8719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𝜇𝜇𝜇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69CA2D3-E9D7-4725-943C-6B29C55A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3141" y="3138699"/>
                <a:ext cx="871970" cy="276999"/>
              </a:xfrm>
              <a:prstGeom prst="rect">
                <a:avLst/>
              </a:prstGeom>
              <a:blipFill>
                <a:blip r:embed="rId22"/>
                <a:stretch>
                  <a:fillRect l="-3497" r="-5594" b="-22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DBFCF2-30AE-485C-A262-5A037E75786F}"/>
                  </a:ext>
                </a:extLst>
              </p:cNvPr>
              <p:cNvSpPr txBox="1"/>
              <p:nvPr/>
            </p:nvSpPr>
            <p:spPr>
              <a:xfrm>
                <a:off x="8045187" y="517848"/>
                <a:ext cx="10508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DBFCF2-30AE-485C-A262-5A037E757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187" y="517848"/>
                <a:ext cx="1050865" cy="276999"/>
              </a:xfrm>
              <a:prstGeom prst="rect">
                <a:avLst/>
              </a:prstGeom>
              <a:blipFill>
                <a:blip r:embed="rId23"/>
                <a:stretch>
                  <a:fillRect l="-5233" t="-2222" r="-4070" b="-3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8A8CE36-B883-437E-9AB7-480CAE7757EF}"/>
                  </a:ext>
                </a:extLst>
              </p:cNvPr>
              <p:cNvSpPr txBox="1"/>
              <p:nvPr/>
            </p:nvSpPr>
            <p:spPr>
              <a:xfrm>
                <a:off x="9400891" y="509845"/>
                <a:ext cx="834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8A8CE36-B883-437E-9AB7-480CAE775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0891" y="509845"/>
                <a:ext cx="834139" cy="276999"/>
              </a:xfrm>
              <a:prstGeom prst="rect">
                <a:avLst/>
              </a:prstGeom>
              <a:blipFill>
                <a:blip r:embed="rId24"/>
                <a:stretch>
                  <a:fillRect l="-6569" r="-5839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17366796-E211-4054-91D9-6A7C5004C160}"/>
              </a:ext>
            </a:extLst>
          </p:cNvPr>
          <p:cNvSpPr txBox="1"/>
          <p:nvPr/>
        </p:nvSpPr>
        <p:spPr>
          <a:xfrm>
            <a:off x="5536917" y="4791472"/>
            <a:ext cx="1900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Neutral particles in the final state</a:t>
            </a:r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4D71C7D-334E-49D4-BF30-C2DC2D4A4B5E}"/>
                  </a:ext>
                </a:extLst>
              </p:cNvPr>
              <p:cNvSpPr txBox="1"/>
              <p:nvPr/>
            </p:nvSpPr>
            <p:spPr>
              <a:xfrm>
                <a:off x="7012148" y="4208735"/>
                <a:ext cx="16092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hadrons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4D71C7D-334E-49D4-BF30-C2DC2D4A4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148" y="4208735"/>
                <a:ext cx="1609285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F3BEB3D-D043-4B0A-AD91-9B27C7499D61}"/>
                  </a:ext>
                </a:extLst>
              </p:cNvPr>
              <p:cNvSpPr txBox="1"/>
              <p:nvPr/>
            </p:nvSpPr>
            <p:spPr>
              <a:xfrm>
                <a:off x="7576155" y="4756290"/>
                <a:ext cx="7987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𝜈𝜈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F3BEB3D-D043-4B0A-AD91-9B27C7499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6155" y="4756290"/>
                <a:ext cx="798744" cy="276999"/>
              </a:xfrm>
              <a:prstGeom prst="rect">
                <a:avLst/>
              </a:prstGeom>
              <a:blipFill>
                <a:blip r:embed="rId26"/>
                <a:stretch>
                  <a:fillRect l="-3817" r="-6107" b="-65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16EAC58-BF3D-476B-A9EE-F76A73A4D870}"/>
                  </a:ext>
                </a:extLst>
              </p:cNvPr>
              <p:cNvSpPr txBox="1"/>
              <p:nvPr/>
            </p:nvSpPr>
            <p:spPr>
              <a:xfrm>
                <a:off x="8672018" y="2630864"/>
                <a:ext cx="11993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16EAC58-BF3D-476B-A9EE-F76A73A4D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018" y="2630864"/>
                <a:ext cx="1199367" cy="276999"/>
              </a:xfrm>
              <a:prstGeom prst="rect">
                <a:avLst/>
              </a:prstGeom>
              <a:blipFill>
                <a:blip r:embed="rId27"/>
                <a:stretch>
                  <a:fillRect l="-4592" t="-4444" r="-4082" b="-22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5EB376B-CCF8-4602-9D43-5E3AE1FF7FFF}"/>
                  </a:ext>
                </a:extLst>
              </p:cNvPr>
              <p:cNvSpPr txBox="1"/>
              <p:nvPr/>
            </p:nvSpPr>
            <p:spPr>
              <a:xfrm>
                <a:off x="9717718" y="3190833"/>
                <a:ext cx="12187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𝜈𝜈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𝜏𝜈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5EB376B-CCF8-4602-9D43-5E3AE1FF7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7718" y="3190833"/>
                <a:ext cx="1218732" cy="276999"/>
              </a:xfrm>
              <a:prstGeom prst="rect">
                <a:avLst/>
              </a:prstGeom>
              <a:blipFill>
                <a:blip r:embed="rId28"/>
                <a:stretch>
                  <a:fillRect l="-4000" r="-1500" b="-65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2180DF1-C5E1-4BD1-BE79-2F265610887E}"/>
                  </a:ext>
                </a:extLst>
              </p:cNvPr>
              <p:cNvSpPr txBox="1"/>
              <p:nvPr/>
            </p:nvSpPr>
            <p:spPr>
              <a:xfrm>
                <a:off x="8580477" y="1541280"/>
                <a:ext cx="10375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𝜏𝜈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2180DF1-C5E1-4BD1-BE79-2F2656108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477" y="1541280"/>
                <a:ext cx="1037528" cy="276999"/>
              </a:xfrm>
              <a:prstGeom prst="rect">
                <a:avLst/>
              </a:prstGeom>
              <a:blipFill>
                <a:blip r:embed="rId29"/>
                <a:stretch>
                  <a:fillRect l="-5294" t="-4444" r="-2353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A31B3E8-9E21-4164-9B96-A8EEE48BF91C}"/>
                  </a:ext>
                </a:extLst>
              </p:cNvPr>
              <p:cNvSpPr txBox="1"/>
              <p:nvPr/>
            </p:nvSpPr>
            <p:spPr>
              <a:xfrm>
                <a:off x="8639702" y="1012220"/>
                <a:ext cx="3905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𝑢𝑏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A31B3E8-9E21-4164-9B96-A8EEE48BF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9702" y="1012220"/>
                <a:ext cx="390556" cy="276999"/>
              </a:xfrm>
              <a:prstGeom prst="rect">
                <a:avLst/>
              </a:prstGeom>
              <a:blipFill>
                <a:blip r:embed="rId30"/>
                <a:stretch>
                  <a:fillRect l="-12500" r="-6250" b="-1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A240606-6FB8-403D-B48C-BA5683CD4AAF}"/>
                  </a:ext>
                </a:extLst>
              </p:cNvPr>
              <p:cNvSpPr txBox="1"/>
              <p:nvPr/>
            </p:nvSpPr>
            <p:spPr>
              <a:xfrm>
                <a:off x="9595178" y="1005838"/>
                <a:ext cx="3665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𝑐𝑏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A240606-6FB8-403D-B48C-BA5683CD4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5178" y="1005838"/>
                <a:ext cx="366511" cy="276999"/>
              </a:xfrm>
              <a:prstGeom prst="rect">
                <a:avLst/>
              </a:prstGeom>
              <a:blipFill>
                <a:blip r:embed="rId31"/>
                <a:stretch>
                  <a:fillRect l="-15000" r="-6667" b="-1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C9D1AD9C-23A9-42D4-95D1-E2814A0B99B9}"/>
              </a:ext>
            </a:extLst>
          </p:cNvPr>
          <p:cNvSpPr txBox="1"/>
          <p:nvPr/>
        </p:nvSpPr>
        <p:spPr>
          <a:xfrm>
            <a:off x="2154368" y="969808"/>
            <a:ext cx="2421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Only charged particles in the final state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38E11E1-ADF6-4606-8352-364ACE578955}"/>
                  </a:ext>
                </a:extLst>
              </p:cNvPr>
              <p:cNvSpPr txBox="1"/>
              <p:nvPr/>
            </p:nvSpPr>
            <p:spPr>
              <a:xfrm>
                <a:off x="2940420" y="1729557"/>
                <a:ext cx="10808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38E11E1-ADF6-4606-8352-364ACE578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420" y="1729557"/>
                <a:ext cx="1080809" cy="369332"/>
              </a:xfrm>
              <a:prstGeom prst="rect">
                <a:avLst/>
              </a:prstGeom>
              <a:blipFill>
                <a:blip r:embed="rId32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995E3ED-653F-47B0-BC57-83C1029B4D2A}"/>
                  </a:ext>
                </a:extLst>
              </p:cNvPr>
              <p:cNvSpPr txBox="1"/>
              <p:nvPr/>
            </p:nvSpPr>
            <p:spPr>
              <a:xfrm>
                <a:off x="2899645" y="2278789"/>
                <a:ext cx="143675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dirty="0"/>
                  <a:t> mixing and lifetime</a:t>
                </a:r>
                <a:endParaRPr lang="ru-RU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995E3ED-653F-47B0-BC57-83C1029B4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9645" y="2278789"/>
                <a:ext cx="1436753" cy="646331"/>
              </a:xfrm>
              <a:prstGeom prst="rect">
                <a:avLst/>
              </a:prstGeom>
              <a:blipFill>
                <a:blip r:embed="rId33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D1161E6-15CC-4374-A956-95CBBFB6036C}"/>
                  </a:ext>
                </a:extLst>
              </p:cNvPr>
              <p:cNvSpPr txBox="1"/>
              <p:nvPr/>
            </p:nvSpPr>
            <p:spPr>
              <a:xfrm>
                <a:off x="4422075" y="1046668"/>
                <a:ext cx="136870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mixing and lifetime</a:t>
                </a:r>
                <a:endParaRPr lang="ru-RU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D1161E6-15CC-4374-A956-95CBBFB60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075" y="1046668"/>
                <a:ext cx="1368703" cy="646331"/>
              </a:xfrm>
              <a:prstGeom prst="rect">
                <a:avLst/>
              </a:prstGeom>
              <a:blipFill>
                <a:blip r:embed="rId34"/>
                <a:stretch>
                  <a:fillRect l="-1778" t="-5660" r="-1333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1A3E0C5-647A-4D35-A6D8-6FD85C5DBA21}"/>
                  </a:ext>
                </a:extLst>
              </p:cNvPr>
              <p:cNvSpPr txBox="1"/>
              <p:nvPr/>
            </p:nvSpPr>
            <p:spPr>
              <a:xfrm>
                <a:off x="7219945" y="1499842"/>
                <a:ext cx="12382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lifetime</a:t>
                </a:r>
                <a:endParaRPr lang="ru-RU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1A3E0C5-647A-4D35-A6D8-6FD85C5DB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9945" y="1499842"/>
                <a:ext cx="1238201" cy="369332"/>
              </a:xfrm>
              <a:prstGeom prst="rect">
                <a:avLst/>
              </a:prstGeom>
              <a:blipFill>
                <a:blip r:embed="rId3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B3F1DF2-F522-432B-8978-C6ACDA7C71E8}"/>
                  </a:ext>
                </a:extLst>
              </p:cNvPr>
              <p:cNvSpPr txBox="1"/>
              <p:nvPr/>
            </p:nvSpPr>
            <p:spPr>
              <a:xfrm>
                <a:off x="4585948" y="2047279"/>
                <a:ext cx="2957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B3F1DF2-F522-432B-8978-C6ACDA7C7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948" y="2047279"/>
                <a:ext cx="295722" cy="276999"/>
              </a:xfrm>
              <a:prstGeom prst="rect">
                <a:avLst/>
              </a:prstGeom>
              <a:blipFill>
                <a:blip r:embed="rId36"/>
                <a:stretch>
                  <a:fillRect l="-20408" r="-4082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4DFE887-7E88-40EC-ADDA-D5F0806841D2}"/>
                  </a:ext>
                </a:extLst>
              </p:cNvPr>
              <p:cNvSpPr txBox="1"/>
              <p:nvPr/>
            </p:nvSpPr>
            <p:spPr>
              <a:xfrm>
                <a:off x="1834776" y="2870171"/>
                <a:ext cx="1085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𝜇𝜇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4DFE887-7E88-40EC-ADDA-D5F080684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776" y="2870171"/>
                <a:ext cx="1085105" cy="369332"/>
              </a:xfrm>
              <a:prstGeom prst="rect">
                <a:avLst/>
              </a:prstGeom>
              <a:blipFill>
                <a:blip r:embed="rId3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3354CA9-7912-44B6-B90B-EEBE7D790701}"/>
                  </a:ext>
                </a:extLst>
              </p:cNvPr>
              <p:cNvSpPr txBox="1"/>
              <p:nvPr/>
            </p:nvSpPr>
            <p:spPr>
              <a:xfrm>
                <a:off x="6227437" y="6028829"/>
                <a:ext cx="3737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𝑐𝑑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3354CA9-7912-44B6-B90B-EEBE7D790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437" y="6028829"/>
                <a:ext cx="373757" cy="276999"/>
              </a:xfrm>
              <a:prstGeom prst="rect">
                <a:avLst/>
              </a:prstGeom>
              <a:blipFill>
                <a:blip r:embed="rId38"/>
                <a:stretch>
                  <a:fillRect l="-14754" r="-6557" b="-1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7E4938B-B83A-4660-ABCB-AAB629FC9326}"/>
                  </a:ext>
                </a:extLst>
              </p:cNvPr>
              <p:cNvSpPr txBox="1"/>
              <p:nvPr/>
            </p:nvSpPr>
            <p:spPr>
              <a:xfrm>
                <a:off x="1601705" y="3422903"/>
                <a:ext cx="10936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𝜇𝜇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7E4938B-B83A-4660-ABCB-AAB629FC9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705" y="3422903"/>
                <a:ext cx="1093633" cy="369332"/>
              </a:xfrm>
              <a:prstGeom prst="rect">
                <a:avLst/>
              </a:prstGeom>
              <a:blipFill>
                <a:blip r:embed="rId39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D019C31-4015-4BDC-BFC1-7037B95371B5}"/>
                  </a:ext>
                </a:extLst>
              </p:cNvPr>
              <p:cNvSpPr txBox="1"/>
              <p:nvPr/>
            </p:nvSpPr>
            <p:spPr>
              <a:xfrm>
                <a:off x="5133555" y="2682650"/>
                <a:ext cx="10214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𝜏𝜈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D019C31-4015-4BDC-BFC1-7037B9537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3555" y="2682650"/>
                <a:ext cx="1021498" cy="276999"/>
              </a:xfrm>
              <a:prstGeom prst="rect">
                <a:avLst/>
              </a:prstGeom>
              <a:blipFill>
                <a:blip r:embed="rId40"/>
                <a:stretch>
                  <a:fillRect l="-4762" r="-2381" b="-65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D4092A0-FB42-46E5-AC51-FF30E09321CA}"/>
                  </a:ext>
                </a:extLst>
              </p:cNvPr>
              <p:cNvSpPr txBox="1"/>
              <p:nvPr/>
            </p:nvSpPr>
            <p:spPr>
              <a:xfrm>
                <a:off x="5689727" y="1450146"/>
                <a:ext cx="13226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/>
                  <a:t>CPV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D4092A0-FB42-46E5-AC51-FF30E0932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727" y="1450146"/>
                <a:ext cx="1322636" cy="646331"/>
              </a:xfrm>
              <a:prstGeom prst="rect">
                <a:avLst/>
              </a:prstGeom>
              <a:blipFill>
                <a:blip r:embed="rId41"/>
                <a:stretch>
                  <a:fillRect t="-5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DCF3E1EB-DC5C-4B34-8CEE-BD9CA6535739}"/>
              </a:ext>
            </a:extLst>
          </p:cNvPr>
          <p:cNvSpPr/>
          <p:nvPr/>
        </p:nvSpPr>
        <p:spPr>
          <a:xfrm>
            <a:off x="561611" y="5231189"/>
            <a:ext cx="1535812" cy="369332"/>
          </a:xfrm>
          <a:prstGeom prst="wedgeRoundRectCallout">
            <a:avLst>
              <a:gd name="adj1" fmla="val 74776"/>
              <a:gd name="adj2" fmla="val -953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Dark matter</a:t>
            </a:r>
            <a:endParaRPr lang="ru-RU" sz="1600" dirty="0"/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44866943-6F18-4B6D-9B83-B4C6DFC439EE}"/>
              </a:ext>
            </a:extLst>
          </p:cNvPr>
          <p:cNvSpPr/>
          <p:nvPr/>
        </p:nvSpPr>
        <p:spPr>
          <a:xfrm>
            <a:off x="10090845" y="4422140"/>
            <a:ext cx="995215" cy="369332"/>
          </a:xfrm>
          <a:prstGeom prst="wedgeRoundRectCallout">
            <a:avLst>
              <a:gd name="adj1" fmla="val -181655"/>
              <a:gd name="adj2" fmla="val -1761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LFU</a:t>
            </a:r>
            <a:endParaRPr lang="ru-RU" sz="1600" dirty="0"/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E4CB0499-38D1-4BF8-99D5-CAC36E874311}"/>
              </a:ext>
            </a:extLst>
          </p:cNvPr>
          <p:cNvSpPr/>
          <p:nvPr/>
        </p:nvSpPr>
        <p:spPr>
          <a:xfrm>
            <a:off x="2731310" y="6249211"/>
            <a:ext cx="995215" cy="369332"/>
          </a:xfrm>
          <a:prstGeom prst="wedgeRoundRectCallout">
            <a:avLst>
              <a:gd name="adj1" fmla="val 74295"/>
              <a:gd name="adj2" fmla="val -347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New CPV</a:t>
            </a:r>
            <a:endParaRPr lang="ru-RU" sz="1600" dirty="0"/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B6968940-DE1F-4757-838E-47B816EB098F}"/>
              </a:ext>
            </a:extLst>
          </p:cNvPr>
          <p:cNvSpPr/>
          <p:nvPr/>
        </p:nvSpPr>
        <p:spPr>
          <a:xfrm>
            <a:off x="10118653" y="5431750"/>
            <a:ext cx="995215" cy="369332"/>
          </a:xfrm>
          <a:prstGeom prst="wedgeRoundRectCallout">
            <a:avLst>
              <a:gd name="adj1" fmla="val -226657"/>
              <a:gd name="adj2" fmla="val -1711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LFU</a:t>
            </a:r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96A1B14-CFBC-4324-96CA-BAA1760EE7A3}"/>
                  </a:ext>
                </a:extLst>
              </p:cNvPr>
              <p:cNvSpPr txBox="1"/>
              <p:nvPr/>
            </p:nvSpPr>
            <p:spPr>
              <a:xfrm>
                <a:off x="7447712" y="3653735"/>
                <a:ext cx="28552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96A1B14-CFBC-4324-96CA-BAA1760EE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712" y="3653735"/>
                <a:ext cx="285527" cy="276999"/>
              </a:xfrm>
              <a:prstGeom prst="rect">
                <a:avLst/>
              </a:prstGeom>
              <a:blipFill>
                <a:blip r:embed="rId42"/>
                <a:stretch>
                  <a:fillRect l="-12766" r="-2128" b="-108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0CF28B12-DA81-4FE3-8599-A06701564B24}"/>
              </a:ext>
            </a:extLst>
          </p:cNvPr>
          <p:cNvSpPr txBox="1"/>
          <p:nvPr/>
        </p:nvSpPr>
        <p:spPr>
          <a:xfrm>
            <a:off x="5003400" y="3325918"/>
            <a:ext cx="2128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Charm spectroscopy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07DA72D-0A52-41FC-BE66-11DB3C42CF6C}"/>
                  </a:ext>
                </a:extLst>
              </p:cNvPr>
              <p:cNvSpPr txBox="1"/>
              <p:nvPr/>
            </p:nvSpPr>
            <p:spPr>
              <a:xfrm>
                <a:off x="7613730" y="2169570"/>
                <a:ext cx="13774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07DA72D-0A52-41FC-BE66-11DB3C42C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3730" y="2169570"/>
                <a:ext cx="1377493" cy="276999"/>
              </a:xfrm>
              <a:prstGeom prst="rect">
                <a:avLst/>
              </a:prstGeom>
              <a:blipFill>
                <a:blip r:embed="rId43"/>
                <a:stretch>
                  <a:fillRect l="-3982" t="-4444" r="-1327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036F728-C464-412A-B0DA-B8CDCDF34E37}"/>
                  </a:ext>
                </a:extLst>
              </p:cNvPr>
              <p:cNvSpPr txBox="1"/>
              <p:nvPr/>
            </p:nvSpPr>
            <p:spPr>
              <a:xfrm>
                <a:off x="9892267" y="2301163"/>
                <a:ext cx="6385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036F728-C464-412A-B0DA-B8CDCDF34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2267" y="2301163"/>
                <a:ext cx="638508" cy="276999"/>
              </a:xfrm>
              <a:prstGeom prst="rect">
                <a:avLst/>
              </a:prstGeom>
              <a:blipFill>
                <a:blip r:embed="rId44"/>
                <a:stretch>
                  <a:fillRect l="-8654" b="-65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CC26A10-68BF-41EF-BE18-F25FFD73534F}"/>
                  </a:ext>
                </a:extLst>
              </p:cNvPr>
              <p:cNvSpPr txBox="1"/>
              <p:nvPr/>
            </p:nvSpPr>
            <p:spPr>
              <a:xfrm>
                <a:off x="10045430" y="1424376"/>
                <a:ext cx="6385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CC26A10-68BF-41EF-BE18-F25FFD735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5430" y="1424376"/>
                <a:ext cx="638508" cy="276999"/>
              </a:xfrm>
              <a:prstGeom prst="rect">
                <a:avLst/>
              </a:prstGeom>
              <a:blipFill>
                <a:blip r:embed="rId45"/>
                <a:stretch>
                  <a:fillRect l="-8571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A5EA568-47CA-4AD0-814F-72153BD80086}"/>
                  </a:ext>
                </a:extLst>
              </p:cNvPr>
              <p:cNvSpPr txBox="1"/>
              <p:nvPr/>
            </p:nvSpPr>
            <p:spPr>
              <a:xfrm>
                <a:off x="7940563" y="3125666"/>
                <a:ext cx="13758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A5EA568-47CA-4AD0-814F-72153BD80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0563" y="3125666"/>
                <a:ext cx="1375825" cy="276999"/>
              </a:xfrm>
              <a:prstGeom prst="rect">
                <a:avLst/>
              </a:prstGeom>
              <a:blipFill>
                <a:blip r:embed="rId46"/>
                <a:stretch>
                  <a:fillRect l="-4000" t="-4444" r="-1778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1124209-A2D9-4B2E-A4EF-0B311C71F7C6}"/>
                  </a:ext>
                </a:extLst>
              </p:cNvPr>
              <p:cNvSpPr txBox="1"/>
              <p:nvPr/>
            </p:nvSpPr>
            <p:spPr>
              <a:xfrm>
                <a:off x="2263415" y="383964"/>
                <a:ext cx="14762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1124209-A2D9-4B2E-A4EF-0B311C71F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415" y="383964"/>
                <a:ext cx="1476237" cy="276999"/>
              </a:xfrm>
              <a:prstGeom prst="rect">
                <a:avLst/>
              </a:prstGeom>
              <a:blipFill>
                <a:blip r:embed="rId47"/>
                <a:stretch>
                  <a:fillRect l="-3306" t="-4444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100FC6EE-EC2C-4CA0-87F9-8EB082B27DC8}"/>
                  </a:ext>
                </a:extLst>
              </p:cNvPr>
              <p:cNvSpPr txBox="1"/>
              <p:nvPr/>
            </p:nvSpPr>
            <p:spPr>
              <a:xfrm>
                <a:off x="3882202" y="507387"/>
                <a:ext cx="14557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100FC6EE-EC2C-4CA0-87F9-8EB082B27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202" y="507387"/>
                <a:ext cx="1455783" cy="276999"/>
              </a:xfrm>
              <a:prstGeom prst="rect">
                <a:avLst/>
              </a:prstGeom>
              <a:blipFill>
                <a:blip r:embed="rId48"/>
                <a:stretch>
                  <a:fillRect l="-3766" b="-173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Speech Bubble: Rectangle with Corners Rounded 70">
            <a:extLst>
              <a:ext uri="{FF2B5EF4-FFF2-40B4-BE49-F238E27FC236}">
                <a16:creationId xmlns:a16="http://schemas.microsoft.com/office/drawing/2014/main" id="{D37AA674-5E90-440A-A155-57651F6699C4}"/>
              </a:ext>
            </a:extLst>
          </p:cNvPr>
          <p:cNvSpPr/>
          <p:nvPr/>
        </p:nvSpPr>
        <p:spPr>
          <a:xfrm>
            <a:off x="10540487" y="1893597"/>
            <a:ext cx="1535812" cy="369332"/>
          </a:xfrm>
          <a:prstGeom prst="wedgeRoundRectCallout">
            <a:avLst>
              <a:gd name="adj1" fmla="val -111131"/>
              <a:gd name="adj2" fmla="val -852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Charged Higgs</a:t>
            </a:r>
            <a:endParaRPr lang="ru-RU" sz="1600" dirty="0"/>
          </a:p>
        </p:txBody>
      </p:sp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2A4E6742-B7C6-4E15-A3DF-0F6AF9A47D8D}"/>
              </a:ext>
            </a:extLst>
          </p:cNvPr>
          <p:cNvSpPr/>
          <p:nvPr/>
        </p:nvSpPr>
        <p:spPr>
          <a:xfrm>
            <a:off x="3209162" y="4421375"/>
            <a:ext cx="1110014" cy="369332"/>
          </a:xfrm>
          <a:prstGeom prst="wedgeRoundRectCallout">
            <a:avLst>
              <a:gd name="adj1" fmla="val 37276"/>
              <a:gd name="adj2" fmla="val 1168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Clear BSM</a:t>
            </a:r>
            <a:endParaRPr lang="ru-RU" sz="1600" dirty="0"/>
          </a:p>
        </p:txBody>
      </p:sp>
      <p:sp>
        <p:nvSpPr>
          <p:cNvPr id="73" name="Speech Bubble: Rectangle with Corners Rounded 72">
            <a:extLst>
              <a:ext uri="{FF2B5EF4-FFF2-40B4-BE49-F238E27FC236}">
                <a16:creationId xmlns:a16="http://schemas.microsoft.com/office/drawing/2014/main" id="{B3589D16-2966-4FC1-BE83-2395D899B8D6}"/>
              </a:ext>
            </a:extLst>
          </p:cNvPr>
          <p:cNvSpPr/>
          <p:nvPr/>
        </p:nvSpPr>
        <p:spPr>
          <a:xfrm>
            <a:off x="1985692" y="4100395"/>
            <a:ext cx="1110014" cy="369332"/>
          </a:xfrm>
          <a:prstGeom prst="wedgeRoundRectCallout">
            <a:avLst>
              <a:gd name="adj1" fmla="val 74262"/>
              <a:gd name="adj2" fmla="val -2292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Clear BSM</a:t>
            </a:r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A03DA77-2CEC-4D57-8E56-321EA11408A9}"/>
                  </a:ext>
                </a:extLst>
              </p:cNvPr>
              <p:cNvSpPr txBox="1"/>
              <p:nvPr/>
            </p:nvSpPr>
            <p:spPr>
              <a:xfrm>
                <a:off x="1716648" y="1429026"/>
                <a:ext cx="42692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A03DA77-2CEC-4D57-8E56-321EA1140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648" y="1429026"/>
                <a:ext cx="426921" cy="369332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D3FB987-226D-424D-9D10-535EC8591829}"/>
                  </a:ext>
                </a:extLst>
              </p:cNvPr>
              <p:cNvSpPr txBox="1"/>
              <p:nvPr/>
            </p:nvSpPr>
            <p:spPr>
              <a:xfrm>
                <a:off x="1393350" y="1765989"/>
                <a:ext cx="42692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D3FB987-226D-424D-9D10-535EC8591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350" y="1765989"/>
                <a:ext cx="426921" cy="369332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54C16C0-7BED-4D88-B7F8-158CA1F15AB9}"/>
                  </a:ext>
                </a:extLst>
              </p:cNvPr>
              <p:cNvSpPr txBox="1"/>
              <p:nvPr/>
            </p:nvSpPr>
            <p:spPr>
              <a:xfrm>
                <a:off x="1095852" y="2116497"/>
                <a:ext cx="42692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54C16C0-7BED-4D88-B7F8-158CA1F15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852" y="2116497"/>
                <a:ext cx="426921" cy="369332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6689930-A88D-484F-BDA5-A76DBED413CD}"/>
                  </a:ext>
                </a:extLst>
              </p:cNvPr>
              <p:cNvSpPr txBox="1"/>
              <p:nvPr/>
            </p:nvSpPr>
            <p:spPr>
              <a:xfrm>
                <a:off x="3051778" y="5402563"/>
                <a:ext cx="3315992" cy="346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Model-independent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6689930-A88D-484F-BDA5-A76DBED413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778" y="5402563"/>
                <a:ext cx="3315992" cy="346570"/>
              </a:xfrm>
              <a:prstGeom prst="rect">
                <a:avLst/>
              </a:prstGeom>
              <a:blipFill>
                <a:blip r:embed="rId52"/>
                <a:stretch>
                  <a:fillRect t="-1754" b="-228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>
            <a:extLst>
              <a:ext uri="{FF2B5EF4-FFF2-40B4-BE49-F238E27FC236}">
                <a16:creationId xmlns:a16="http://schemas.microsoft.com/office/drawing/2014/main" id="{2E8A5CA0-4E10-4099-8897-1101E3116FB4}"/>
              </a:ext>
            </a:extLst>
          </p:cNvPr>
          <p:cNvSpPr txBox="1"/>
          <p:nvPr/>
        </p:nvSpPr>
        <p:spPr>
          <a:xfrm>
            <a:off x="6626315" y="6035454"/>
            <a:ext cx="1768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Polarized beam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56935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72B76-CA4F-480E-85A6-A1EDF66D7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Advantages of the SCT factory</a:t>
            </a:r>
            <a:endParaRPr lang="ru-RU" dirty="0"/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03B93563-FE8E-4485-9536-3B02BE01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17A3D-26DA-4CBC-9CB1-F65BCB1F4C67}" type="slidenum">
              <a:rPr lang="ru-RU" smtClean="0"/>
              <a:t>14</a:t>
            </a:fld>
            <a:endParaRPr lang="ru-RU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E40435-DE30-43B1-B4EB-962C179B8A76}"/>
              </a:ext>
            </a:extLst>
          </p:cNvPr>
          <p:cNvGrpSpPr/>
          <p:nvPr/>
        </p:nvGrpSpPr>
        <p:grpSpPr>
          <a:xfrm>
            <a:off x="999803" y="1928390"/>
            <a:ext cx="9043844" cy="4369673"/>
            <a:chOff x="-53778" y="1696505"/>
            <a:chExt cx="9043844" cy="43696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8E3EA8F5-27A7-463E-82B2-01B12CC58887}"/>
                    </a:ext>
                  </a:extLst>
                </p:cNvPr>
                <p:cNvSpPr/>
                <p:nvPr/>
              </p:nvSpPr>
              <p:spPr>
                <a:xfrm>
                  <a:off x="-53778" y="1696505"/>
                  <a:ext cx="4318646" cy="629194"/>
                </a:xfrm>
                <a:custGeom>
                  <a:avLst/>
                  <a:gdLst>
                    <a:gd name="connsiteX0" fmla="*/ 0 w 2617778"/>
                    <a:gd name="connsiteY0" fmla="*/ 0 h 855466"/>
                    <a:gd name="connsiteX1" fmla="*/ 2617778 w 2617778"/>
                    <a:gd name="connsiteY1" fmla="*/ 0 h 855466"/>
                    <a:gd name="connsiteX2" fmla="*/ 2617778 w 2617778"/>
                    <a:gd name="connsiteY2" fmla="*/ 855466 h 855466"/>
                    <a:gd name="connsiteX3" fmla="*/ 0 w 2617778"/>
                    <a:gd name="connsiteY3" fmla="*/ 855466 h 855466"/>
                    <a:gd name="connsiteX4" fmla="*/ 0 w 2617778"/>
                    <a:gd name="connsiteY4" fmla="*/ 0 h 855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17778" h="855466">
                      <a:moveTo>
                        <a:pt x="0" y="0"/>
                      </a:moveTo>
                      <a:lnTo>
                        <a:pt x="2617778" y="0"/>
                      </a:lnTo>
                      <a:lnTo>
                        <a:pt x="2617778" y="855466"/>
                      </a:lnTo>
                      <a:lnTo>
                        <a:pt x="0" y="8554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5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5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5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0904" tIns="69088" rIns="120904" bIns="69088" numCol="1" spcCol="1270" anchor="ctr" anchorCtr="0">
                  <a:noAutofit/>
                </a:bodyPr>
                <a:lstStyle/>
                <a:p>
                  <a:pPr marL="342900" lvl="0" indent="-342900" defTabSz="7556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Font typeface="+mj-lt"/>
                    <a:buAutoNum type="arabicPeriod"/>
                  </a:pPr>
                  <a:r>
                    <a:rPr lang="en-US" kern="1200" dirty="0"/>
                    <a:t>Threshold production of </a:t>
                  </a:r>
                  <a14:m>
                    <m:oMath xmlns:m="http://schemas.openxmlformats.org/officeDocument/2006/math">
                      <m:r>
                        <a:rPr lang="en-US" i="1" kern="1200" smtClean="0">
                          <a:latin typeface="Cambria Math" panose="02040503050406030204" pitchFamily="18" charset="0"/>
                        </a:rPr>
                        <m:t>𝜏</m:t>
                      </m:r>
                    </m:oMath>
                  </a14:m>
                  <a:r>
                    <a:rPr lang="en-US" kern="1200" dirty="0"/>
                    <a:t> leptons and charmed hadrons</a:t>
                  </a:r>
                  <a:endParaRPr lang="ru-RU" kern="1200" dirty="0"/>
                </a:p>
              </p:txBody>
            </p:sp>
          </mc:Choice>
          <mc:Fallback xmlns=""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8E3EA8F5-27A7-463E-82B2-01B12CC588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3778" y="1696505"/>
                  <a:ext cx="4318646" cy="629194"/>
                </a:xfrm>
                <a:custGeom>
                  <a:avLst/>
                  <a:gdLst>
                    <a:gd name="connsiteX0" fmla="*/ 0 w 2617778"/>
                    <a:gd name="connsiteY0" fmla="*/ 0 h 855466"/>
                    <a:gd name="connsiteX1" fmla="*/ 2617778 w 2617778"/>
                    <a:gd name="connsiteY1" fmla="*/ 0 h 855466"/>
                    <a:gd name="connsiteX2" fmla="*/ 2617778 w 2617778"/>
                    <a:gd name="connsiteY2" fmla="*/ 855466 h 855466"/>
                    <a:gd name="connsiteX3" fmla="*/ 0 w 2617778"/>
                    <a:gd name="connsiteY3" fmla="*/ 855466 h 855466"/>
                    <a:gd name="connsiteX4" fmla="*/ 0 w 2617778"/>
                    <a:gd name="connsiteY4" fmla="*/ 0 h 855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17778" h="855466">
                      <a:moveTo>
                        <a:pt x="0" y="0"/>
                      </a:moveTo>
                      <a:lnTo>
                        <a:pt x="2617778" y="0"/>
                      </a:lnTo>
                      <a:lnTo>
                        <a:pt x="2617778" y="855466"/>
                      </a:lnTo>
                      <a:lnTo>
                        <a:pt x="0" y="8554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"/>
                  <a:stretch>
                    <a:fillRect l="-423" t="-4717" b="-1037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48FEA5A-744D-4245-88DC-CBCEDE167C58}"/>
                </a:ext>
              </a:extLst>
            </p:cNvPr>
            <p:cNvSpPr/>
            <p:nvPr/>
          </p:nvSpPr>
          <p:spPr>
            <a:xfrm>
              <a:off x="327646" y="2333311"/>
              <a:ext cx="3938559" cy="1325563"/>
            </a:xfrm>
            <a:custGeom>
              <a:avLst/>
              <a:gdLst>
                <a:gd name="connsiteX0" fmla="*/ 0 w 2617778"/>
                <a:gd name="connsiteY0" fmla="*/ 0 h 1469947"/>
                <a:gd name="connsiteX1" fmla="*/ 2617778 w 2617778"/>
                <a:gd name="connsiteY1" fmla="*/ 0 h 1469947"/>
                <a:gd name="connsiteX2" fmla="*/ 2617778 w 2617778"/>
                <a:gd name="connsiteY2" fmla="*/ 1469947 h 1469947"/>
                <a:gd name="connsiteX3" fmla="*/ 0 w 2617778"/>
                <a:gd name="connsiteY3" fmla="*/ 1469947 h 1469947"/>
                <a:gd name="connsiteX4" fmla="*/ 0 w 2617778"/>
                <a:gd name="connsiteY4" fmla="*/ 0 h 146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778" h="1469947">
                  <a:moveTo>
                    <a:pt x="0" y="0"/>
                  </a:moveTo>
                  <a:lnTo>
                    <a:pt x="2617778" y="0"/>
                  </a:lnTo>
                  <a:lnTo>
                    <a:pt x="2617778" y="1469947"/>
                  </a:lnTo>
                  <a:lnTo>
                    <a:pt x="0" y="14699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110000"/>
                </a:lnSpc>
                <a:spcBef>
                  <a:spcPct val="0"/>
                </a:spcBef>
                <a:spcAft>
                  <a:spcPct val="15000"/>
                </a:spcAft>
                <a:buFont typeface="Courier New" panose="02070309020205020404" pitchFamily="49" charset="0"/>
                <a:buChar char="o"/>
              </a:pPr>
              <a:r>
                <a:rPr lang="en-US" sz="1700" kern="1200" dirty="0"/>
                <a:t>Well-defined initial state</a:t>
              </a:r>
            </a:p>
            <a:p>
              <a:pPr marL="171450" lvl="1" indent="-171450" algn="l" defTabSz="755650">
                <a:lnSpc>
                  <a:spcPct val="110000"/>
                </a:lnSpc>
                <a:spcBef>
                  <a:spcPct val="0"/>
                </a:spcBef>
                <a:spcAft>
                  <a:spcPct val="15000"/>
                </a:spcAft>
                <a:buFont typeface="Courier New" panose="02070309020205020404" pitchFamily="49" charset="0"/>
                <a:buChar char="o"/>
              </a:pPr>
              <a:r>
                <a:rPr lang="en-US" sz="1700" dirty="0"/>
                <a:t>Low multiplicity of particles</a:t>
              </a:r>
              <a:endParaRPr lang="ru-RU" sz="1700" kern="1200" dirty="0"/>
            </a:p>
            <a:p>
              <a:pPr marL="171450" lvl="1" indent="-171450" algn="l" defTabSz="755650">
                <a:lnSpc>
                  <a:spcPct val="110000"/>
                </a:lnSpc>
                <a:spcBef>
                  <a:spcPct val="0"/>
                </a:spcBef>
                <a:spcAft>
                  <a:spcPct val="15000"/>
                </a:spcAft>
                <a:buFont typeface="Courier New" panose="02070309020205020404" pitchFamily="49" charset="0"/>
                <a:buChar char="o"/>
              </a:pPr>
              <a:r>
                <a:rPr lang="en-US" sz="1700" kern="1200" dirty="0"/>
                <a:t>Kinematic constraints</a:t>
              </a:r>
              <a:endParaRPr lang="ru-RU" sz="1700" kern="12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18FD6C-5D77-4B24-92C9-E162C7790F9B}"/>
                </a:ext>
              </a:extLst>
            </p:cNvPr>
            <p:cNvSpPr/>
            <p:nvPr/>
          </p:nvSpPr>
          <p:spPr>
            <a:xfrm>
              <a:off x="4632389" y="1697035"/>
              <a:ext cx="4357677" cy="629194"/>
            </a:xfrm>
            <a:custGeom>
              <a:avLst/>
              <a:gdLst>
                <a:gd name="connsiteX0" fmla="*/ 0 w 2617778"/>
                <a:gd name="connsiteY0" fmla="*/ 0 h 855466"/>
                <a:gd name="connsiteX1" fmla="*/ 2617778 w 2617778"/>
                <a:gd name="connsiteY1" fmla="*/ 0 h 855466"/>
                <a:gd name="connsiteX2" fmla="*/ 2617778 w 2617778"/>
                <a:gd name="connsiteY2" fmla="*/ 855466 h 855466"/>
                <a:gd name="connsiteX3" fmla="*/ 0 w 2617778"/>
                <a:gd name="connsiteY3" fmla="*/ 855466 h 855466"/>
                <a:gd name="connsiteX4" fmla="*/ 0 w 2617778"/>
                <a:gd name="connsiteY4" fmla="*/ 0 h 855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778" h="855466">
                  <a:moveTo>
                    <a:pt x="0" y="0"/>
                  </a:moveTo>
                  <a:lnTo>
                    <a:pt x="2617778" y="0"/>
                  </a:lnTo>
                  <a:lnTo>
                    <a:pt x="2617778" y="855466"/>
                  </a:lnTo>
                  <a:lnTo>
                    <a:pt x="0" y="8554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-2252848"/>
                <a:satOff val="-5806"/>
                <a:lumOff val="-3922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marL="342900" lvl="0" indent="-342900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 startAt="2"/>
              </a:pPr>
              <a:r>
                <a:rPr lang="en-US" kern="1200" dirty="0"/>
                <a:t>Longitudinal polarization of the electron beam</a:t>
              </a:r>
              <a:endParaRPr lang="ru-RU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0A222A72-CF8A-4A17-97FD-DFB511892C3B}"/>
                    </a:ext>
                  </a:extLst>
                </p:cNvPr>
                <p:cNvSpPr/>
                <p:nvPr/>
              </p:nvSpPr>
              <p:spPr>
                <a:xfrm>
                  <a:off x="5036472" y="2333311"/>
                  <a:ext cx="3950454" cy="1325563"/>
                </a:xfrm>
                <a:custGeom>
                  <a:avLst/>
                  <a:gdLst>
                    <a:gd name="connsiteX0" fmla="*/ 0 w 2617778"/>
                    <a:gd name="connsiteY0" fmla="*/ 0 h 1469947"/>
                    <a:gd name="connsiteX1" fmla="*/ 2617778 w 2617778"/>
                    <a:gd name="connsiteY1" fmla="*/ 0 h 1469947"/>
                    <a:gd name="connsiteX2" fmla="*/ 2617778 w 2617778"/>
                    <a:gd name="connsiteY2" fmla="*/ 1469947 h 1469947"/>
                    <a:gd name="connsiteX3" fmla="*/ 0 w 2617778"/>
                    <a:gd name="connsiteY3" fmla="*/ 1469947 h 1469947"/>
                    <a:gd name="connsiteX4" fmla="*/ 0 w 2617778"/>
                    <a:gd name="connsiteY4" fmla="*/ 0 h 1469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17778" h="1469947">
                      <a:moveTo>
                        <a:pt x="0" y="0"/>
                      </a:moveTo>
                      <a:lnTo>
                        <a:pt x="2617778" y="0"/>
                      </a:lnTo>
                      <a:lnTo>
                        <a:pt x="2617778" y="1469947"/>
                      </a:lnTo>
                      <a:lnTo>
                        <a:pt x="0" y="14699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5">
                    <a:tint val="40000"/>
                    <a:alpha val="90000"/>
                    <a:hueOff val="-2246587"/>
                    <a:satOff val="-7611"/>
                    <a:lumOff val="-976"/>
                    <a:alphaOff val="0"/>
                  </a:schemeClr>
                </a:lnRef>
                <a:fillRef idx="1">
                  <a:schemeClr val="accent5">
                    <a:tint val="40000"/>
                    <a:alpha val="90000"/>
                    <a:hueOff val="-2246587"/>
                    <a:satOff val="-7611"/>
                    <a:lumOff val="-976"/>
                    <a:alphaOff val="0"/>
                  </a:schemeClr>
                </a:fillRef>
                <a:effectRef idx="0">
                  <a:schemeClr val="accent5">
                    <a:tint val="40000"/>
                    <a:alpha val="90000"/>
                    <a:hueOff val="-2246587"/>
                    <a:satOff val="-7611"/>
                    <a:lumOff val="-976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90678" tIns="90678" rIns="120904" bIns="136017" numCol="1" spcCol="1270" anchor="t" anchorCtr="0">
                  <a:noAutofit/>
                </a:bodyPr>
                <a:lstStyle/>
                <a:p>
                  <a:pPr marL="171450" lvl="1" indent="-171450" algn="l" defTabSz="75565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15000"/>
                    </a:spcAft>
                    <a:buFont typeface="Courier New" panose="02070309020205020404" pitchFamily="49" charset="0"/>
                    <a:buChar char="o"/>
                  </a:pPr>
                  <a:r>
                    <a:rPr lang="en-US" sz="1700" kern="1200" dirty="0">
                      <a:latin typeface="Calibri (Body)"/>
                      <a:ea typeface="Cambria Math" panose="02040503050406030204" pitchFamily="18" charset="0"/>
                    </a:rPr>
                    <a:t>Boosted sensitivity to </a:t>
                  </a:r>
                  <a:r>
                    <a:rPr lang="en-US" sz="1700" kern="12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𝒞𝒫</a:t>
                  </a:r>
                  <a:r>
                    <a:rPr lang="en-US" sz="1700" kern="1200" dirty="0">
                      <a:latin typeface="Calibri (Body)"/>
                      <a:ea typeface="Cambria Math" panose="02040503050406030204" pitchFamily="18" charset="0"/>
                    </a:rPr>
                    <a:t> violation in baryons and </a:t>
                  </a:r>
                  <a14:m>
                    <m:oMath xmlns:m="http://schemas.openxmlformats.org/officeDocument/2006/math">
                      <m:r>
                        <a:rPr lang="en-US" sz="17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a14:m>
                  <a:r>
                    <a:rPr lang="en-US" sz="1700" kern="1200" dirty="0">
                      <a:latin typeface="Calibri (Body)"/>
                    </a:rPr>
                    <a:t> leptons</a:t>
                  </a:r>
                  <a:endParaRPr lang="ru-RU" sz="1700" kern="1200" dirty="0">
                    <a:latin typeface="Calibri (Body)"/>
                  </a:endParaRPr>
                </a:p>
                <a:p>
                  <a:pPr marL="171450" lvl="1" indent="-171450" algn="l" defTabSz="75565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15000"/>
                    </a:spcAft>
                    <a:buFont typeface="Courier New" panose="02070309020205020404" pitchFamily="49" charset="0"/>
                    <a:buChar char="o"/>
                  </a:pPr>
                  <a:r>
                    <a:rPr lang="en-US" sz="1700" kern="1200" dirty="0">
                      <a:latin typeface="Calibri (Body)"/>
                    </a:rPr>
                    <a:t>Measuring the Weinberg angle</a:t>
                  </a:r>
                  <a:endParaRPr lang="ru-RU" sz="1700" kern="1200" dirty="0">
                    <a:latin typeface="Calibri (Body)"/>
                  </a:endParaRPr>
                </a:p>
              </p:txBody>
            </p:sp>
          </mc:Choice>
          <mc:Fallback xmlns=""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0A222A72-CF8A-4A17-97FD-DFB511892C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6472" y="2333311"/>
                  <a:ext cx="3950454" cy="1325563"/>
                </a:xfrm>
                <a:custGeom>
                  <a:avLst/>
                  <a:gdLst>
                    <a:gd name="connsiteX0" fmla="*/ 0 w 2617778"/>
                    <a:gd name="connsiteY0" fmla="*/ 0 h 1469947"/>
                    <a:gd name="connsiteX1" fmla="*/ 2617778 w 2617778"/>
                    <a:gd name="connsiteY1" fmla="*/ 0 h 1469947"/>
                    <a:gd name="connsiteX2" fmla="*/ 2617778 w 2617778"/>
                    <a:gd name="connsiteY2" fmla="*/ 1469947 h 1469947"/>
                    <a:gd name="connsiteX3" fmla="*/ 0 w 2617778"/>
                    <a:gd name="connsiteY3" fmla="*/ 1469947 h 1469947"/>
                    <a:gd name="connsiteX4" fmla="*/ 0 w 2617778"/>
                    <a:gd name="connsiteY4" fmla="*/ 0 h 1469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17778" h="1469947">
                      <a:moveTo>
                        <a:pt x="0" y="0"/>
                      </a:moveTo>
                      <a:lnTo>
                        <a:pt x="2617778" y="0"/>
                      </a:lnTo>
                      <a:lnTo>
                        <a:pt x="2617778" y="1469947"/>
                      </a:lnTo>
                      <a:lnTo>
                        <a:pt x="0" y="14699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 l="-76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6207919A-15FF-4E06-B86A-D956EB8EBD35}"/>
                    </a:ext>
                  </a:extLst>
                </p:cNvPr>
                <p:cNvSpPr/>
                <p:nvPr/>
              </p:nvSpPr>
              <p:spPr>
                <a:xfrm>
                  <a:off x="-53777" y="4085133"/>
                  <a:ext cx="4318646" cy="629194"/>
                </a:xfrm>
                <a:custGeom>
                  <a:avLst/>
                  <a:gdLst>
                    <a:gd name="connsiteX0" fmla="*/ 0 w 2617778"/>
                    <a:gd name="connsiteY0" fmla="*/ 0 h 855466"/>
                    <a:gd name="connsiteX1" fmla="*/ 2617778 w 2617778"/>
                    <a:gd name="connsiteY1" fmla="*/ 0 h 855466"/>
                    <a:gd name="connsiteX2" fmla="*/ 2617778 w 2617778"/>
                    <a:gd name="connsiteY2" fmla="*/ 855466 h 855466"/>
                    <a:gd name="connsiteX3" fmla="*/ 0 w 2617778"/>
                    <a:gd name="connsiteY3" fmla="*/ 855466 h 855466"/>
                    <a:gd name="connsiteX4" fmla="*/ 0 w 2617778"/>
                    <a:gd name="connsiteY4" fmla="*/ 0 h 855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17778" h="855466">
                      <a:moveTo>
                        <a:pt x="0" y="0"/>
                      </a:moveTo>
                      <a:lnTo>
                        <a:pt x="2617778" y="0"/>
                      </a:lnTo>
                      <a:lnTo>
                        <a:pt x="2617778" y="855466"/>
                      </a:lnTo>
                      <a:lnTo>
                        <a:pt x="0" y="8554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5">
                    <a:hueOff val="-4505695"/>
                    <a:satOff val="-11613"/>
                    <a:lumOff val="-7843"/>
                    <a:alphaOff val="0"/>
                  </a:schemeClr>
                </a:lnRef>
                <a:fillRef idx="1">
                  <a:schemeClr val="accent5">
                    <a:hueOff val="-4505695"/>
                    <a:satOff val="-11613"/>
                    <a:lumOff val="-7843"/>
                    <a:alphaOff val="0"/>
                  </a:schemeClr>
                </a:fillRef>
                <a:effectRef idx="0">
                  <a:schemeClr val="accent5">
                    <a:hueOff val="-4505695"/>
                    <a:satOff val="-11613"/>
                    <a:lumOff val="-7843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0904" tIns="69088" rIns="120904" bIns="69088" numCol="1" spcCol="1270" anchor="ctr" anchorCtr="0">
                  <a:noAutofit/>
                </a:bodyPr>
                <a:lstStyle/>
                <a:p>
                  <a:pPr marL="342900" lvl="0" indent="-342900" defTabSz="7556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Font typeface="+mj-lt"/>
                    <a:buAutoNum type="arabicPeriod" startAt="3"/>
                  </a:pPr>
                  <a:r>
                    <a:rPr lang="en-US" kern="1200" dirty="0"/>
                    <a:t>Coherent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 kern="120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kern="120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i="1" kern="120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i="1" kern="1200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i="1" kern="120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kern="1200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en-US" i="1" kern="1200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ru-RU" kern="1200" dirty="0"/>
                    <a:t> </a:t>
                  </a:r>
                  <a:r>
                    <a:rPr lang="en-US" kern="1200" dirty="0"/>
                    <a:t>pairs</a:t>
                  </a:r>
                  <a:endParaRPr lang="ru-RU" kern="1200" dirty="0"/>
                </a:p>
              </p:txBody>
            </p:sp>
          </mc:Choice>
          <mc:Fallback xmlns=""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6207919A-15FF-4E06-B86A-D956EB8EBD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3777" y="4085133"/>
                  <a:ext cx="4318646" cy="629194"/>
                </a:xfrm>
                <a:custGeom>
                  <a:avLst/>
                  <a:gdLst>
                    <a:gd name="connsiteX0" fmla="*/ 0 w 2617778"/>
                    <a:gd name="connsiteY0" fmla="*/ 0 h 855466"/>
                    <a:gd name="connsiteX1" fmla="*/ 2617778 w 2617778"/>
                    <a:gd name="connsiteY1" fmla="*/ 0 h 855466"/>
                    <a:gd name="connsiteX2" fmla="*/ 2617778 w 2617778"/>
                    <a:gd name="connsiteY2" fmla="*/ 855466 h 855466"/>
                    <a:gd name="connsiteX3" fmla="*/ 0 w 2617778"/>
                    <a:gd name="connsiteY3" fmla="*/ 855466 h 855466"/>
                    <a:gd name="connsiteX4" fmla="*/ 0 w 2617778"/>
                    <a:gd name="connsiteY4" fmla="*/ 0 h 855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17778" h="855466">
                      <a:moveTo>
                        <a:pt x="0" y="0"/>
                      </a:moveTo>
                      <a:lnTo>
                        <a:pt x="2617778" y="0"/>
                      </a:lnTo>
                      <a:lnTo>
                        <a:pt x="2617778" y="855466"/>
                      </a:lnTo>
                      <a:lnTo>
                        <a:pt x="0" y="8554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42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0006379-7043-47A6-A704-4733F007DEC5}"/>
                </a:ext>
              </a:extLst>
            </p:cNvPr>
            <p:cNvSpPr/>
            <p:nvPr/>
          </p:nvSpPr>
          <p:spPr>
            <a:xfrm>
              <a:off x="306355" y="4725375"/>
              <a:ext cx="3958513" cy="1325563"/>
            </a:xfrm>
            <a:custGeom>
              <a:avLst/>
              <a:gdLst>
                <a:gd name="connsiteX0" fmla="*/ 0 w 2617778"/>
                <a:gd name="connsiteY0" fmla="*/ 0 h 1469947"/>
                <a:gd name="connsiteX1" fmla="*/ 2617778 w 2617778"/>
                <a:gd name="connsiteY1" fmla="*/ 0 h 1469947"/>
                <a:gd name="connsiteX2" fmla="*/ 2617778 w 2617778"/>
                <a:gd name="connsiteY2" fmla="*/ 1469947 h 1469947"/>
                <a:gd name="connsiteX3" fmla="*/ 0 w 2617778"/>
                <a:gd name="connsiteY3" fmla="*/ 1469947 h 1469947"/>
                <a:gd name="connsiteX4" fmla="*/ 0 w 2617778"/>
                <a:gd name="connsiteY4" fmla="*/ 0 h 146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778" h="1469947">
                  <a:moveTo>
                    <a:pt x="0" y="0"/>
                  </a:moveTo>
                  <a:lnTo>
                    <a:pt x="2617778" y="0"/>
                  </a:lnTo>
                  <a:lnTo>
                    <a:pt x="2617778" y="1469947"/>
                  </a:lnTo>
                  <a:lnTo>
                    <a:pt x="0" y="14699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-4493175"/>
                <a:satOff val="-15221"/>
                <a:lumOff val="-1952"/>
                <a:alphaOff val="0"/>
              </a:schemeClr>
            </a:lnRef>
            <a:fillRef idx="1">
              <a:schemeClr val="accent5">
                <a:tint val="40000"/>
                <a:alpha val="90000"/>
                <a:hueOff val="-4493175"/>
                <a:satOff val="-15221"/>
                <a:lumOff val="-1952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4493175"/>
                <a:satOff val="-15221"/>
                <a:lumOff val="-195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110000"/>
                </a:lnSpc>
                <a:spcBef>
                  <a:spcPct val="0"/>
                </a:spcBef>
                <a:spcAft>
                  <a:spcPct val="15000"/>
                </a:spcAft>
                <a:buFont typeface="Courier New" panose="02070309020205020404" pitchFamily="49" charset="0"/>
                <a:buChar char="o"/>
              </a:pPr>
              <a:r>
                <a:rPr lang="en-US" sz="1700" kern="1200" dirty="0"/>
                <a:t>Measuring charm mixing and </a:t>
              </a:r>
              <a:r>
                <a:rPr lang="en-US" sz="1700" kern="12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𝒞𝒫</a:t>
              </a:r>
              <a:r>
                <a:rPr lang="en-US" sz="1700" kern="1200" dirty="0">
                  <a:latin typeface="Calibri (Body)"/>
                  <a:ea typeface="Cambria Math" panose="02040503050406030204" pitchFamily="18" charset="0"/>
                </a:rPr>
                <a:t> violation with unique techniques</a:t>
              </a:r>
              <a:endParaRPr lang="ru-RU" sz="1700" kern="1200" dirty="0">
                <a:latin typeface="Calibri (Body)"/>
              </a:endParaRPr>
            </a:p>
            <a:p>
              <a:pPr marL="171450" lvl="1" indent="-171450" algn="l" defTabSz="755650">
                <a:lnSpc>
                  <a:spcPct val="110000"/>
                </a:lnSpc>
                <a:spcBef>
                  <a:spcPct val="0"/>
                </a:spcBef>
                <a:spcAft>
                  <a:spcPct val="15000"/>
                </a:spcAft>
                <a:buFont typeface="Courier New" panose="02070309020205020404" pitchFamily="49" charset="0"/>
                <a:buChar char="o"/>
              </a:pPr>
              <a:r>
                <a:rPr lang="en-US" sz="1700" kern="1200" dirty="0"/>
                <a:t>Measuring phases of the decay amplitudes</a:t>
              </a:r>
              <a:endParaRPr lang="ru-RU" sz="1700" kern="1200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21D5642-5573-49A6-A9C3-365242530473}"/>
                </a:ext>
              </a:extLst>
            </p:cNvPr>
            <p:cNvSpPr/>
            <p:nvPr/>
          </p:nvSpPr>
          <p:spPr>
            <a:xfrm>
              <a:off x="4629249" y="4085132"/>
              <a:ext cx="4357677" cy="629201"/>
            </a:xfrm>
            <a:custGeom>
              <a:avLst/>
              <a:gdLst>
                <a:gd name="connsiteX0" fmla="*/ 0 w 2617778"/>
                <a:gd name="connsiteY0" fmla="*/ 0 h 855466"/>
                <a:gd name="connsiteX1" fmla="*/ 2617778 w 2617778"/>
                <a:gd name="connsiteY1" fmla="*/ 0 h 855466"/>
                <a:gd name="connsiteX2" fmla="*/ 2617778 w 2617778"/>
                <a:gd name="connsiteY2" fmla="*/ 855466 h 855466"/>
                <a:gd name="connsiteX3" fmla="*/ 0 w 2617778"/>
                <a:gd name="connsiteY3" fmla="*/ 855466 h 855466"/>
                <a:gd name="connsiteX4" fmla="*/ 0 w 2617778"/>
                <a:gd name="connsiteY4" fmla="*/ 0 h 855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778" h="855466">
                  <a:moveTo>
                    <a:pt x="0" y="0"/>
                  </a:moveTo>
                  <a:lnTo>
                    <a:pt x="2617778" y="0"/>
                  </a:lnTo>
                  <a:lnTo>
                    <a:pt x="2617778" y="855466"/>
                  </a:lnTo>
                  <a:lnTo>
                    <a:pt x="0" y="8554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-6758543"/>
                <a:satOff val="-17419"/>
                <a:lumOff val="-11765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marL="342900" lvl="0" indent="-342900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 startAt="4"/>
              </a:pPr>
              <a:r>
                <a:rPr lang="en-US" kern="1200" dirty="0"/>
                <a:t>Full event reconstruction</a:t>
              </a:r>
              <a:endParaRPr lang="ru-RU" kern="120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D2D7FD2-A309-4B74-A8AA-12E196B48A8D}"/>
                </a:ext>
              </a:extLst>
            </p:cNvPr>
            <p:cNvSpPr/>
            <p:nvPr/>
          </p:nvSpPr>
          <p:spPr>
            <a:xfrm>
              <a:off x="5048369" y="4721961"/>
              <a:ext cx="3938558" cy="1344217"/>
            </a:xfrm>
            <a:custGeom>
              <a:avLst/>
              <a:gdLst>
                <a:gd name="connsiteX0" fmla="*/ 0 w 2617778"/>
                <a:gd name="connsiteY0" fmla="*/ 0 h 1469947"/>
                <a:gd name="connsiteX1" fmla="*/ 2617778 w 2617778"/>
                <a:gd name="connsiteY1" fmla="*/ 0 h 1469947"/>
                <a:gd name="connsiteX2" fmla="*/ 2617778 w 2617778"/>
                <a:gd name="connsiteY2" fmla="*/ 1469947 h 1469947"/>
                <a:gd name="connsiteX3" fmla="*/ 0 w 2617778"/>
                <a:gd name="connsiteY3" fmla="*/ 1469947 h 1469947"/>
                <a:gd name="connsiteX4" fmla="*/ 0 w 2617778"/>
                <a:gd name="connsiteY4" fmla="*/ 0 h 146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778" h="1469947">
                  <a:moveTo>
                    <a:pt x="0" y="0"/>
                  </a:moveTo>
                  <a:lnTo>
                    <a:pt x="2617778" y="0"/>
                  </a:lnTo>
                  <a:lnTo>
                    <a:pt x="2617778" y="1469947"/>
                  </a:lnTo>
                  <a:lnTo>
                    <a:pt x="0" y="14699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-6739762"/>
                <a:satOff val="-22832"/>
                <a:lumOff val="-2928"/>
                <a:alphaOff val="0"/>
              </a:schemeClr>
            </a:lnRef>
            <a:fillRef idx="1">
              <a:schemeClr val="accent5">
                <a:tint val="40000"/>
                <a:alpha val="90000"/>
                <a:hueOff val="-6739762"/>
                <a:satOff val="-22832"/>
                <a:lumOff val="-2928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6739762"/>
                <a:satOff val="-22832"/>
                <a:lumOff val="-292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110000"/>
                </a:lnSpc>
                <a:spcBef>
                  <a:spcPct val="0"/>
                </a:spcBef>
                <a:spcAft>
                  <a:spcPct val="15000"/>
                </a:spcAft>
                <a:buFont typeface="Courier New" panose="02070309020205020404" pitchFamily="49" charset="0"/>
                <a:buChar char="o"/>
              </a:pPr>
              <a:r>
                <a:rPr lang="en-US" sz="1700" dirty="0"/>
                <a:t>Superior background suppression</a:t>
              </a:r>
              <a:endParaRPr lang="en-US" sz="1700" kern="1200" dirty="0"/>
            </a:p>
            <a:p>
              <a:pPr marL="171450" lvl="1" indent="-171450" algn="l" defTabSz="755650">
                <a:lnSpc>
                  <a:spcPct val="110000"/>
                </a:lnSpc>
                <a:spcBef>
                  <a:spcPct val="0"/>
                </a:spcBef>
                <a:spcAft>
                  <a:spcPct val="15000"/>
                </a:spcAft>
                <a:buFont typeface="Courier New" panose="02070309020205020404" pitchFamily="49" charset="0"/>
                <a:buChar char="o"/>
              </a:pPr>
              <a:r>
                <a:rPr lang="en-US" sz="1700" kern="1200" dirty="0"/>
                <a:t>Measuring absolute branching fraction of charmed hadrons</a:t>
              </a:r>
              <a:endParaRPr lang="ru-RU" sz="17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68012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F28D8-47E0-43A3-9B67-B957B37F9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597E49F-B0A8-4A11-A25F-1518F6764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Experiments with charmed hadrons</a:t>
            </a:r>
            <a:endParaRPr lang="ru-RU" dirty="0"/>
          </a:p>
        </p:txBody>
      </p:sp>
      <p:pic>
        <p:nvPicPr>
          <p:cNvPr id="19" name="Picture 18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1B7F29C1-D672-4295-AF2B-FC7BFBD4B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32" b="4235"/>
          <a:stretch/>
        </p:blipFill>
        <p:spPr>
          <a:xfrm>
            <a:off x="1438370" y="2165872"/>
            <a:ext cx="1962731" cy="15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F8C32E0-76E9-487A-BE01-CB24AFD99004}"/>
              </a:ext>
            </a:extLst>
          </p:cNvPr>
          <p:cNvGrpSpPr/>
          <p:nvPr/>
        </p:nvGrpSpPr>
        <p:grpSpPr>
          <a:xfrm>
            <a:off x="835135" y="1685564"/>
            <a:ext cx="3415005" cy="1958775"/>
            <a:chOff x="712234" y="1777483"/>
            <a:chExt cx="3415005" cy="195877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A25FBC2-D033-4FFC-8E72-DB562B12161E}"/>
                </a:ext>
              </a:extLst>
            </p:cNvPr>
            <p:cNvSpPr/>
            <p:nvPr/>
          </p:nvSpPr>
          <p:spPr>
            <a:xfrm>
              <a:off x="712235" y="1777483"/>
              <a:ext cx="3415004" cy="1958775"/>
            </a:xfrm>
            <a:prstGeom prst="round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B6DF203-E3F4-4938-91C9-9F854C087F2A}"/>
                </a:ext>
              </a:extLst>
            </p:cNvPr>
            <p:cNvSpPr txBox="1"/>
            <p:nvPr/>
          </p:nvSpPr>
          <p:spPr>
            <a:xfrm>
              <a:off x="712234" y="1777483"/>
              <a:ext cx="34150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CP symmetry tests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5671F5F-66C4-4418-8CA0-D7D4F555D8B6}"/>
              </a:ext>
            </a:extLst>
          </p:cNvPr>
          <p:cNvGrpSpPr/>
          <p:nvPr/>
        </p:nvGrpSpPr>
        <p:grpSpPr>
          <a:xfrm>
            <a:off x="835134" y="3985390"/>
            <a:ext cx="3415005" cy="1958775"/>
            <a:chOff x="712234" y="4073315"/>
            <a:chExt cx="3415005" cy="195877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B46C01A-A384-4F0D-8FC5-E8C0CD0E61E1}"/>
                </a:ext>
              </a:extLst>
            </p:cNvPr>
            <p:cNvSpPr/>
            <p:nvPr/>
          </p:nvSpPr>
          <p:spPr>
            <a:xfrm>
              <a:off x="712235" y="4073315"/>
              <a:ext cx="3415004" cy="1958775"/>
            </a:xfrm>
            <a:prstGeom prst="round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396CEA-B445-4EA5-A92B-346A7DC73E26}"/>
                </a:ext>
              </a:extLst>
            </p:cNvPr>
            <p:cNvSpPr txBox="1"/>
            <p:nvPr/>
          </p:nvSpPr>
          <p:spPr>
            <a:xfrm>
              <a:off x="712234" y="4073315"/>
              <a:ext cx="34150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Charm mixing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30EAFD3-EA84-4824-9E61-0EF2B7BA1A19}"/>
                </a:ext>
              </a:extLst>
            </p:cNvPr>
            <p:cNvGrpSpPr/>
            <p:nvPr/>
          </p:nvGrpSpPr>
          <p:grpSpPr>
            <a:xfrm>
              <a:off x="1036824" y="4531093"/>
              <a:ext cx="2649401" cy="1404000"/>
              <a:chOff x="2880996" y="5297906"/>
              <a:chExt cx="2649401" cy="1404000"/>
            </a:xfrm>
          </p:grpSpPr>
          <p:pic>
            <p:nvPicPr>
              <p:cNvPr id="31" name="Picture 30" descr="Diagram&#10;&#10;Description automatically generated">
                <a:extLst>
                  <a:ext uri="{FF2B5EF4-FFF2-40B4-BE49-F238E27FC236}">
                    <a16:creationId xmlns:a16="http://schemas.microsoft.com/office/drawing/2014/main" id="{4660C3AE-4AF1-40BF-9A51-3655458121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8595" b="9492"/>
              <a:stretch/>
            </p:blipFill>
            <p:spPr>
              <a:xfrm>
                <a:off x="2880996" y="5297906"/>
                <a:ext cx="2649401" cy="1404000"/>
              </a:xfrm>
              <a:prstGeom prst="rect">
                <a:avLst/>
              </a:prstGeom>
            </p:spPr>
          </p:pic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E03B3F4-A065-4C59-B7BD-8134B5B817DF}"/>
                  </a:ext>
                </a:extLst>
              </p:cNvPr>
              <p:cNvGrpSpPr/>
              <p:nvPr/>
            </p:nvGrpSpPr>
            <p:grpSpPr>
              <a:xfrm>
                <a:off x="3378115" y="6062501"/>
                <a:ext cx="552905" cy="533844"/>
                <a:chOff x="1520163" y="5749235"/>
                <a:chExt cx="552905" cy="533844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C13C6546-4128-4E26-A5B6-8CD9A775D037}"/>
                    </a:ext>
                  </a:extLst>
                </p:cNvPr>
                <p:cNvSpPr/>
                <p:nvPr/>
              </p:nvSpPr>
              <p:spPr>
                <a:xfrm>
                  <a:off x="1520163" y="5749235"/>
                  <a:ext cx="533844" cy="53384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386DF1EA-E9F0-4D74-9DB0-D194E65EE66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61133" y="5849289"/>
                      <a:ext cx="51193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oMath>
                        </m:oMathPara>
                      </a14:m>
                      <a:endParaRPr lang="ru-RU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386DF1EA-E9F0-4D74-9DB0-D194E65EE66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61133" y="5849289"/>
                      <a:ext cx="511935" cy="36933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55351B9-35ED-42AA-B353-5B32380E9C45}"/>
                  </a:ext>
                </a:extLst>
              </p:cNvPr>
              <p:cNvGrpSpPr/>
              <p:nvPr/>
            </p:nvGrpSpPr>
            <p:grpSpPr>
              <a:xfrm>
                <a:off x="4899155" y="5941286"/>
                <a:ext cx="552905" cy="533844"/>
                <a:chOff x="1520163" y="5749235"/>
                <a:chExt cx="552905" cy="533844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1ABF5C82-96FE-4494-B797-F47C15D755FC}"/>
                    </a:ext>
                  </a:extLst>
                </p:cNvPr>
                <p:cNvSpPr/>
                <p:nvPr/>
              </p:nvSpPr>
              <p:spPr>
                <a:xfrm>
                  <a:off x="1520163" y="5749235"/>
                  <a:ext cx="533844" cy="53384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DE5D4B32-BFB7-4F9C-95E4-87F3FA4DE39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61133" y="5849289"/>
                      <a:ext cx="51193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oMath>
                        </m:oMathPara>
                      </a14:m>
                      <a:endParaRPr lang="ru-RU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DE5D4B32-BFB7-4F9C-95E4-87F3FA4DE39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61133" y="5849289"/>
                      <a:ext cx="511935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8974197-2752-46D2-B47A-25D70D5D9FB3}"/>
              </a:ext>
            </a:extLst>
          </p:cNvPr>
          <p:cNvGrpSpPr/>
          <p:nvPr/>
        </p:nvGrpSpPr>
        <p:grpSpPr>
          <a:xfrm>
            <a:off x="8179831" y="3935186"/>
            <a:ext cx="3509869" cy="1958775"/>
            <a:chOff x="8179832" y="4066686"/>
            <a:chExt cx="3509869" cy="195877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0AEB2ED-F0C3-46CD-A50F-94DAB6AEE366}"/>
                </a:ext>
              </a:extLst>
            </p:cNvPr>
            <p:cNvGrpSpPr/>
            <p:nvPr/>
          </p:nvGrpSpPr>
          <p:grpSpPr>
            <a:xfrm>
              <a:off x="8179832" y="4066686"/>
              <a:ext cx="3415005" cy="1958775"/>
              <a:chOff x="712234" y="1777483"/>
              <a:chExt cx="3415005" cy="1958775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EE8D557E-825E-4235-BF74-E40DD197535F}"/>
                  </a:ext>
                </a:extLst>
              </p:cNvPr>
              <p:cNvSpPr/>
              <p:nvPr/>
            </p:nvSpPr>
            <p:spPr>
              <a:xfrm>
                <a:off x="712235" y="1777483"/>
                <a:ext cx="3415004" cy="1958775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2A7C9B3-192C-4D28-9819-5524E1C367D0}"/>
                  </a:ext>
                </a:extLst>
              </p:cNvPr>
              <p:cNvSpPr txBox="1"/>
              <p:nvPr/>
            </p:nvSpPr>
            <p:spPr>
              <a:xfrm>
                <a:off x="712234" y="1777483"/>
                <a:ext cx="341500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Other experiments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EE4308D-F6E9-4B82-801E-90E6096CA71D}"/>
                </a:ext>
              </a:extLst>
            </p:cNvPr>
            <p:cNvSpPr txBox="1"/>
            <p:nvPr/>
          </p:nvSpPr>
          <p:spPr>
            <a:xfrm>
              <a:off x="8274696" y="4526829"/>
              <a:ext cx="341500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/>
                <a:t>Lepton universality tests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/>
                <a:t>Decays to invisible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/>
                <a:t>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FF00397-ABFA-4D44-BABE-A71764EEF74A}"/>
              </a:ext>
            </a:extLst>
          </p:cNvPr>
          <p:cNvGrpSpPr/>
          <p:nvPr/>
        </p:nvGrpSpPr>
        <p:grpSpPr>
          <a:xfrm>
            <a:off x="4507483" y="1711612"/>
            <a:ext cx="3415005" cy="1958775"/>
            <a:chOff x="4507484" y="1777023"/>
            <a:chExt cx="3415005" cy="1958775"/>
          </a:xfrm>
        </p:grpSpPr>
        <p:pic>
          <p:nvPicPr>
            <p:cNvPr id="48" name="Picture 12">
              <a:extLst>
                <a:ext uri="{FF2B5EF4-FFF2-40B4-BE49-F238E27FC236}">
                  <a16:creationId xmlns:a16="http://schemas.microsoft.com/office/drawing/2014/main" id="{E39EE3A1-4C20-4032-8998-9CBE069944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7601" y="2196797"/>
              <a:ext cx="1774772" cy="1428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E586E99-1ED8-49F5-BF80-CBC23950F56F}"/>
                </a:ext>
              </a:extLst>
            </p:cNvPr>
            <p:cNvGrpSpPr/>
            <p:nvPr/>
          </p:nvGrpSpPr>
          <p:grpSpPr>
            <a:xfrm>
              <a:off x="4507484" y="1777023"/>
              <a:ext cx="3415005" cy="1958775"/>
              <a:chOff x="712234" y="1777483"/>
              <a:chExt cx="3415005" cy="1958775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65771428-D972-4BB5-BB76-A6E31645AF49}"/>
                  </a:ext>
                </a:extLst>
              </p:cNvPr>
              <p:cNvSpPr/>
              <p:nvPr/>
            </p:nvSpPr>
            <p:spPr>
              <a:xfrm>
                <a:off x="712235" y="1777483"/>
                <a:ext cx="3415004" cy="1958775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21BE9E6-0F20-4F0C-B9A5-0D48E4C93ED8}"/>
                  </a:ext>
                </a:extLst>
              </p:cNvPr>
              <p:cNvSpPr txBox="1"/>
              <p:nvPr/>
            </p:nvSpPr>
            <p:spPr>
              <a:xfrm>
                <a:off x="712234" y="1777483"/>
                <a:ext cx="341500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Spectroscopy</a:t>
                </a: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A0E0C5-0DA4-4A55-8D1B-4EBDE22B6FF8}"/>
              </a:ext>
            </a:extLst>
          </p:cNvPr>
          <p:cNvGrpSpPr/>
          <p:nvPr/>
        </p:nvGrpSpPr>
        <p:grpSpPr>
          <a:xfrm>
            <a:off x="4507483" y="3985389"/>
            <a:ext cx="3415004" cy="1958775"/>
            <a:chOff x="4556963" y="4073314"/>
            <a:chExt cx="3415004" cy="195877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FB24106-D4C2-4F83-8403-62D1038B918D}"/>
                </a:ext>
              </a:extLst>
            </p:cNvPr>
            <p:cNvGrpSpPr/>
            <p:nvPr/>
          </p:nvGrpSpPr>
          <p:grpSpPr>
            <a:xfrm>
              <a:off x="4556963" y="4073314"/>
              <a:ext cx="3415004" cy="1958775"/>
              <a:chOff x="712235" y="1777483"/>
              <a:chExt cx="3415004" cy="1958775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61A8B3CF-56E7-42FD-9320-8DFF110466BE}"/>
                  </a:ext>
                </a:extLst>
              </p:cNvPr>
              <p:cNvSpPr/>
              <p:nvPr/>
            </p:nvSpPr>
            <p:spPr>
              <a:xfrm>
                <a:off x="712235" y="1777483"/>
                <a:ext cx="3415004" cy="1958775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76E73DD-0E32-4C9C-916E-E210E4D45824}"/>
                  </a:ext>
                </a:extLst>
              </p:cNvPr>
              <p:cNvSpPr txBox="1"/>
              <p:nvPr/>
            </p:nvSpPr>
            <p:spPr>
              <a:xfrm>
                <a:off x="830222" y="1777483"/>
                <a:ext cx="318102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Branching fractions and decay dynamics</a:t>
                </a:r>
              </a:p>
            </p:txBody>
          </p:sp>
        </p:grpSp>
        <p:pic>
          <p:nvPicPr>
            <p:cNvPr id="52" name="Рисунок 22">
              <a:extLst>
                <a:ext uri="{FF2B5EF4-FFF2-40B4-BE49-F238E27FC236}">
                  <a16:creationId xmlns:a16="http://schemas.microsoft.com/office/drawing/2014/main" id="{19EDB16E-FB4C-4A3C-8B81-25CD547A63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73" t="2849" r="1827" b="16133"/>
            <a:stretch/>
          </p:blipFill>
          <p:spPr>
            <a:xfrm>
              <a:off x="5666330" y="4802124"/>
              <a:ext cx="1176605" cy="11766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8B37FA5-312C-441B-8151-211728E38D20}"/>
              </a:ext>
            </a:extLst>
          </p:cNvPr>
          <p:cNvGrpSpPr/>
          <p:nvPr/>
        </p:nvGrpSpPr>
        <p:grpSpPr>
          <a:xfrm>
            <a:off x="8179832" y="1711612"/>
            <a:ext cx="3415005" cy="1958775"/>
            <a:chOff x="8179832" y="1777023"/>
            <a:chExt cx="3415005" cy="195877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29A4B6F-211C-4467-A233-2BBC4C66A192}"/>
                </a:ext>
              </a:extLst>
            </p:cNvPr>
            <p:cNvGrpSpPr/>
            <p:nvPr/>
          </p:nvGrpSpPr>
          <p:grpSpPr>
            <a:xfrm>
              <a:off x="8179832" y="1777023"/>
              <a:ext cx="3415005" cy="1958775"/>
              <a:chOff x="712234" y="1777483"/>
              <a:chExt cx="3415005" cy="1958775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C76AFE3-B264-41A4-B667-D7785ECFC4AE}"/>
                  </a:ext>
                </a:extLst>
              </p:cNvPr>
              <p:cNvSpPr/>
              <p:nvPr/>
            </p:nvSpPr>
            <p:spPr>
              <a:xfrm>
                <a:off x="712235" y="1777483"/>
                <a:ext cx="3415004" cy="1958775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186EB8C-C0AB-4A7D-B90E-375926999B06}"/>
                  </a:ext>
                </a:extLst>
              </p:cNvPr>
              <p:cNvSpPr txBox="1"/>
              <p:nvPr/>
            </p:nvSpPr>
            <p:spPr>
              <a:xfrm>
                <a:off x="712234" y="1777483"/>
                <a:ext cx="341500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Rare and forbidden decays</a:t>
                </a:r>
              </a:p>
            </p:txBody>
          </p:sp>
        </p:grpSp>
        <p:pic>
          <p:nvPicPr>
            <p:cNvPr id="1026" name="Picture 2" descr="PDF] Search for new physics in rare four-body charm decays at LHCb |  Semantic Scholar">
              <a:extLst>
                <a:ext uri="{FF2B5EF4-FFF2-40B4-BE49-F238E27FC236}">
                  <a16:creationId xmlns:a16="http://schemas.microsoft.com/office/drawing/2014/main" id="{81897080-FE20-4B2D-9730-8D3B758D2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4864" y="2588373"/>
              <a:ext cx="3285050" cy="736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3799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7954EDF-A2CF-4C6F-8A97-FE0BD89F1BA3}"/>
              </a:ext>
            </a:extLst>
          </p:cNvPr>
          <p:cNvSpPr/>
          <p:nvPr/>
        </p:nvSpPr>
        <p:spPr>
          <a:xfrm>
            <a:off x="7512384" y="885016"/>
            <a:ext cx="3975082" cy="556997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944895-4E1F-4560-BB02-96CAD9173E6F}"/>
                  </a:ext>
                </a:extLst>
              </p:cNvPr>
              <p:cNvSpPr txBox="1"/>
              <p:nvPr/>
            </p:nvSpPr>
            <p:spPr>
              <a:xfrm>
                <a:off x="7803318" y="943727"/>
                <a:ext cx="33657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sz="2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lang="ru-RU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944895-4E1F-4560-BB02-96CAD9173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3318" y="943727"/>
                <a:ext cx="3365729" cy="461665"/>
              </a:xfrm>
              <a:prstGeom prst="rect">
                <a:avLst/>
              </a:prstGeom>
              <a:blipFill>
                <a:blip r:embed="rId2"/>
                <a:stretch>
                  <a:fillRect r="-65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E55B98A-5FA2-40E9-86B3-0EAE4D06A837}"/>
              </a:ext>
            </a:extLst>
          </p:cNvPr>
          <p:cNvGrpSpPr/>
          <p:nvPr/>
        </p:nvGrpSpPr>
        <p:grpSpPr>
          <a:xfrm>
            <a:off x="7903260" y="4365867"/>
            <a:ext cx="3407516" cy="1985518"/>
            <a:chOff x="7427596" y="1784580"/>
            <a:chExt cx="3907096" cy="2276616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26440B25-4786-499B-985C-0D332A6EF781}"/>
                </a:ext>
              </a:extLst>
            </p:cNvPr>
            <p:cNvGrpSpPr/>
            <p:nvPr/>
          </p:nvGrpSpPr>
          <p:grpSpPr>
            <a:xfrm>
              <a:off x="7427596" y="1903370"/>
              <a:ext cx="3907096" cy="2157826"/>
              <a:chOff x="4954125" y="2563978"/>
              <a:chExt cx="3907096" cy="2157826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7C62DB50-7B6A-4A7C-8626-C4EE3EFD33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54125" y="2563978"/>
                <a:ext cx="3629991" cy="2157826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B3BCCE7-0130-48F6-92E5-31CA2B6615E1}"/>
                  </a:ext>
                </a:extLst>
              </p:cNvPr>
              <p:cNvSpPr txBox="1"/>
              <p:nvPr/>
            </p:nvSpPr>
            <p:spPr>
              <a:xfrm>
                <a:off x="7459707" y="2941639"/>
                <a:ext cx="1401514" cy="5999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70C0"/>
                    </a:solidFill>
                  </a:rPr>
                  <a:t>Belle, JHEP 09 (</a:t>
                </a:r>
                <a:r>
                  <a:rPr lang="ru-RU" sz="1400" dirty="0">
                    <a:solidFill>
                      <a:srgbClr val="0070C0"/>
                    </a:solidFill>
                  </a:rPr>
                  <a:t>2013</a:t>
                </a:r>
                <a:r>
                  <a:rPr lang="en-US" sz="1400" dirty="0">
                    <a:solidFill>
                      <a:srgbClr val="0070C0"/>
                    </a:solidFill>
                  </a:rPr>
                  <a:t>)</a:t>
                </a:r>
                <a:r>
                  <a:rPr lang="ru-RU" sz="1400" dirty="0">
                    <a:solidFill>
                      <a:srgbClr val="0070C0"/>
                    </a:solidFill>
                  </a:rPr>
                  <a:t>, 1</a:t>
                </a:r>
                <a:r>
                  <a:rPr lang="en-US" sz="1400" dirty="0">
                    <a:solidFill>
                      <a:srgbClr val="0070C0"/>
                    </a:solidFill>
                  </a:rPr>
                  <a:t>3</a:t>
                </a:r>
                <a:r>
                  <a:rPr lang="ru-RU" sz="1400" dirty="0">
                    <a:solidFill>
                      <a:srgbClr val="0070C0"/>
                    </a:solidFill>
                  </a:rPr>
                  <a:t>9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5CA3B17-E61E-4239-8C20-17971E04BE1C}"/>
                    </a:ext>
                  </a:extLst>
                </p:cNvPr>
                <p:cNvSpPr txBox="1"/>
                <p:nvPr/>
              </p:nvSpPr>
              <p:spPr>
                <a:xfrm>
                  <a:off x="9933178" y="1784580"/>
                  <a:ext cx="1252066" cy="421478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8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913 </m:t>
                        </m:r>
                        <m:sSup>
                          <m:sSup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фб</m:t>
                            </m:r>
                          </m:e>
                          <m:sup>
                            <m:r>
                              <a:rPr lang="ru-RU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ru-RU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5CA3B17-E61E-4239-8C20-17971E04BE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33178" y="1784580"/>
                  <a:ext cx="1252066" cy="421478"/>
                </a:xfrm>
                <a:prstGeom prst="rect">
                  <a:avLst/>
                </a:prstGeom>
                <a:blipFill>
                  <a:blip r:embed="rId4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44A7BB-E802-4034-A9E4-B0119FFCBAEF}"/>
              </a:ext>
            </a:extLst>
          </p:cNvPr>
          <p:cNvGrpSpPr/>
          <p:nvPr/>
        </p:nvGrpSpPr>
        <p:grpSpPr>
          <a:xfrm>
            <a:off x="8136739" y="1486236"/>
            <a:ext cx="3267296" cy="2693422"/>
            <a:chOff x="8418342" y="4077502"/>
            <a:chExt cx="3650176" cy="3009053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820F5BAB-C089-4EF2-BF9F-E5242DC46345}"/>
                </a:ext>
              </a:extLst>
            </p:cNvPr>
            <p:cNvGrpSpPr/>
            <p:nvPr/>
          </p:nvGrpSpPr>
          <p:grpSpPr>
            <a:xfrm>
              <a:off x="8418342" y="4114031"/>
              <a:ext cx="3650176" cy="2972524"/>
              <a:chOff x="9188333" y="1890490"/>
              <a:chExt cx="4117822" cy="3353350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DBB6A031-988F-447C-A55A-F7CC9D551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88333" y="1890490"/>
                <a:ext cx="3552278" cy="335335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70AD60-46C5-46C1-9659-E0225C0FD78D}"/>
                  </a:ext>
                </a:extLst>
              </p:cNvPr>
              <p:cNvSpPr txBox="1"/>
              <p:nvPr/>
            </p:nvSpPr>
            <p:spPr>
              <a:xfrm>
                <a:off x="11648125" y="3333218"/>
                <a:ext cx="1658030" cy="65942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70C0"/>
                    </a:solidFill>
                  </a:rPr>
                  <a:t>CLEO-c, PRD 79 (2009), 052002</a:t>
                </a:r>
                <a:endParaRPr lang="ru-RU" sz="1400" dirty="0">
                  <a:solidFill>
                    <a:srgbClr val="0070C0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895842D-CF36-44E9-BA1C-047BBCAE3636}"/>
                    </a:ext>
                  </a:extLst>
                </p:cNvPr>
                <p:cNvSpPr txBox="1"/>
                <p:nvPr/>
              </p:nvSpPr>
              <p:spPr>
                <a:xfrm>
                  <a:off x="10598783" y="4077502"/>
                  <a:ext cx="1243573" cy="41261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0.6</m:t>
                        </m:r>
                        <m:r>
                          <a:rPr lang="ru-RU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ф</m:t>
                            </m:r>
                            <m:r>
                              <a:rPr lang="ru-RU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б</m:t>
                            </m:r>
                          </m:e>
                          <m:sup>
                            <m:r>
                              <a:rPr lang="ru-RU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895842D-CF36-44E9-BA1C-047BBCAE3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8783" y="4077502"/>
                  <a:ext cx="1243573" cy="412611"/>
                </a:xfrm>
                <a:prstGeom prst="rect">
                  <a:avLst/>
                </a:prstGeom>
                <a:blipFill>
                  <a:blip r:embed="rId6"/>
                  <a:stretch>
                    <a:fillRect b="-1129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F542230E-A6DB-4FB7-8319-FF741A5A3FA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0" dirty="0"/>
                  <a:t>(Semi-)leptonic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sub>
                    </m:sSub>
                  </m:oMath>
                </a14:m>
                <a:r>
                  <a:rPr lang="en-US" dirty="0"/>
                  <a:t> decays</a:t>
                </a:r>
                <a:endParaRPr lang="ru-RU" dirty="0"/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F542230E-A6DB-4FB7-8319-FF741A5A3F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7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4F9EAB7-334A-4E7F-BBEB-327FA97261F3}"/>
              </a:ext>
            </a:extLst>
          </p:cNvPr>
          <p:cNvGrpSpPr/>
          <p:nvPr/>
        </p:nvGrpSpPr>
        <p:grpSpPr>
          <a:xfrm>
            <a:off x="1808547" y="1815225"/>
            <a:ext cx="4067064" cy="1280670"/>
            <a:chOff x="7343843" y="2653831"/>
            <a:chExt cx="4462525" cy="140519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5247611-0B9E-4F41-BBBE-29072C2D0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3843" y="2653831"/>
              <a:ext cx="4462525" cy="14051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E2D515E-B1EC-409E-9AFE-EB7B92DE7872}"/>
                    </a:ext>
                  </a:extLst>
                </p:cNvPr>
                <p:cNvSpPr txBox="1"/>
                <p:nvPr/>
              </p:nvSpPr>
              <p:spPr>
                <a:xfrm>
                  <a:off x="10046234" y="3369623"/>
                  <a:ext cx="427410" cy="506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oMath>
                    </m:oMathPara>
                  </a14:m>
                  <a:endParaRPr lang="ru-RU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E2D515E-B1EC-409E-9AFE-EB7B92DE78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46234" y="3369623"/>
                  <a:ext cx="427410" cy="506555"/>
                </a:xfrm>
                <a:prstGeom prst="rect">
                  <a:avLst/>
                </a:prstGeom>
                <a:blipFill>
                  <a:blip r:embed="rId9"/>
                  <a:stretch>
                    <a:fillRect l="-4688" r="-9375" b="-921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5BAE473-6CF5-4E6C-9EB6-ABA691CC8E7A}"/>
                    </a:ext>
                  </a:extLst>
                </p:cNvPr>
                <p:cNvSpPr txBox="1"/>
                <p:nvPr/>
              </p:nvSpPr>
              <p:spPr>
                <a:xfrm>
                  <a:off x="8778854" y="3369624"/>
                  <a:ext cx="863386" cy="506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𝑐𝑑</m:t>
                            </m:r>
                          </m:sub>
                        </m:sSub>
                      </m:oMath>
                    </m:oMathPara>
                  </a14:m>
                  <a:endParaRPr lang="ru-RU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5BAE473-6CF5-4E6C-9EB6-ABA691CC8E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8854" y="3369624"/>
                  <a:ext cx="863386" cy="506555"/>
                </a:xfrm>
                <a:prstGeom prst="rect">
                  <a:avLst/>
                </a:prstGeom>
                <a:blipFill>
                  <a:blip r:embed="rId10"/>
                  <a:stretch>
                    <a:fillRect l="-6202" r="-11628" b="-1710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E05F42F9-C826-4F9D-9CC5-8DBC7C237B0B}"/>
                  </a:ext>
                </a:extLst>
              </p:cNvPr>
              <p:cNvSpPr/>
              <p:nvPr/>
            </p:nvSpPr>
            <p:spPr>
              <a:xfrm>
                <a:off x="1770938" y="3261060"/>
                <a:ext cx="4507323" cy="7275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Sup>
                        <m:sSubSupPr>
                          <m:ctrlPr>
                            <a:rPr lang="en-US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𝑐𝑑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E05F42F9-C826-4F9D-9CC5-8DBC7C237B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938" y="3261060"/>
                <a:ext cx="4507323" cy="7275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6177CFE3-8085-4EF9-8D48-8E6B34D9E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17A3D-26DA-4CBC-9CB1-F65BCB1F4C67}" type="slidenum">
              <a:rPr lang="ru-RU" smtClean="0"/>
              <a:t>16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Объект 2">
                <a:extLst>
                  <a:ext uri="{FF2B5EF4-FFF2-40B4-BE49-F238E27FC236}">
                    <a16:creationId xmlns:a16="http://schemas.microsoft.com/office/drawing/2014/main" id="{8FC476DF-1ADC-4CBE-A5ED-2EB300B450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2809" y="4320523"/>
                <a:ext cx="5403122" cy="95663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1800" dirty="0"/>
                  <a:t>Measurement</a:t>
                </a:r>
                <a:r>
                  <a:rPr lang="ru-RU" sz="1800" dirty="0"/>
                  <a:t> </a:t>
                </a:r>
                <a:r>
                  <a:rPr lang="en-US" sz="1800" dirty="0"/>
                  <a:t>of branching fractions </a:t>
                </a:r>
                <a:r>
                  <a:rPr lang="ru-RU" sz="18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𝑐𝑑</m:t>
                        </m:r>
                      </m:sub>
                    </m:sSub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1800" dirty="0"/>
                  <a:t>Lepton universality test</a:t>
                </a:r>
                <a:endParaRPr lang="ru-RU" sz="1800" dirty="0"/>
              </a:p>
            </p:txBody>
          </p:sp>
        </mc:Choice>
        <mc:Fallback xmlns="">
          <p:sp>
            <p:nvSpPr>
              <p:cNvPr id="28" name="Объект 2">
                <a:extLst>
                  <a:ext uri="{FF2B5EF4-FFF2-40B4-BE49-F238E27FC236}">
                    <a16:creationId xmlns:a16="http://schemas.microsoft.com/office/drawing/2014/main" id="{8FC476DF-1ADC-4CBE-A5ED-2EB300B45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09" y="4320523"/>
                <a:ext cx="5403122" cy="956635"/>
              </a:xfrm>
              <a:prstGeom prst="rect">
                <a:avLst/>
              </a:prstGeom>
              <a:blipFill>
                <a:blip r:embed="rId12"/>
                <a:stretch>
                  <a:fillRect l="-226" t="-63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4CA578D2-149C-4A84-B38C-8C9C1BEE469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06" y="5341115"/>
            <a:ext cx="6528409" cy="96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7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ABDFB-ECC5-451A-95BF-925A3442C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Detailed study of the charmonium-like states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Объект 2">
                <a:extLst>
                  <a:ext uri="{FF2B5EF4-FFF2-40B4-BE49-F238E27FC236}">
                    <a16:creationId xmlns:a16="http://schemas.microsoft.com/office/drawing/2014/main" id="{A4CA6A4D-9226-4EF6-9554-377CFAAB62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0893" y="1891484"/>
                <a:ext cx="3295928" cy="44648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1800" dirty="0"/>
                  <a:t>Exiting QCD laboratory</a:t>
                </a:r>
              </a:p>
              <a:p>
                <a:pPr>
                  <a:lnSpc>
                    <a:spcPct val="110000"/>
                  </a:lnSpc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1800" dirty="0"/>
                  <a:t>Cross sections to be measured as function of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ru-RU" sz="1800" dirty="0"/>
                  <a:t>:</a:t>
                </a:r>
              </a:p>
              <a:p>
                <a:pPr lvl="1">
                  <a:lnSpc>
                    <a:spcPct val="110000"/>
                  </a:lnSpc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1600" b="0" dirty="0"/>
              </a:p>
              <a:p>
                <a:pPr lvl="1">
                  <a:lnSpc>
                    <a:spcPct val="110000"/>
                  </a:lnSpc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1600" dirty="0"/>
              </a:p>
              <a:p>
                <a:pPr lvl="1">
                  <a:lnSpc>
                    <a:spcPct val="110000"/>
                  </a:lnSpc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1600" dirty="0"/>
              </a:p>
              <a:p>
                <a:pPr lvl="1">
                  <a:lnSpc>
                    <a:spcPct val="110000"/>
                  </a:lnSpc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,  </m:t>
                    </m:r>
                    <m:sSup>
                      <m:sSup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600" dirty="0"/>
                  <a:t>, …</a:t>
                </a:r>
              </a:p>
              <a:p>
                <a:pPr lvl="1">
                  <a:lnSpc>
                    <a:spcPct val="110000"/>
                  </a:lnSpc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sz="1600" dirty="0"/>
              </a:p>
              <a:p>
                <a:pPr lvl="1">
                  <a:lnSpc>
                    <a:spcPct val="110000"/>
                  </a:lnSpc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endParaRPr lang="en-US" sz="1600" dirty="0"/>
              </a:p>
              <a:p>
                <a:pPr lvl="1">
                  <a:lnSpc>
                    <a:spcPct val="110000"/>
                  </a:lnSpc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lang="en-US" sz="1600" dirty="0"/>
              </a:p>
              <a:p>
                <a:pPr lvl="1">
                  <a:lnSpc>
                    <a:spcPct val="110000"/>
                  </a:lnSpc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endParaRPr lang="en-US" sz="1600" b="0" dirty="0"/>
              </a:p>
              <a:p>
                <a:pPr lvl="1">
                  <a:lnSpc>
                    <a:spcPct val="110000"/>
                  </a:lnSpc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sz="1600" b="0" dirty="0"/>
              </a:p>
              <a:p>
                <a:pPr lvl="1">
                  <a:lnSpc>
                    <a:spcPct val="110000"/>
                  </a:lnSpc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…</a:t>
                </a:r>
              </a:p>
            </p:txBody>
          </p:sp>
        </mc:Choice>
        <mc:Fallback xmlns="">
          <p:sp>
            <p:nvSpPr>
              <p:cNvPr id="5" name="Объект 2">
                <a:extLst>
                  <a:ext uri="{FF2B5EF4-FFF2-40B4-BE49-F238E27FC236}">
                    <a16:creationId xmlns:a16="http://schemas.microsoft.com/office/drawing/2014/main" id="{A4CA6A4D-9226-4EF6-9554-377CFAAB6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893" y="1891484"/>
                <a:ext cx="3295928" cy="4464866"/>
              </a:xfrm>
              <a:prstGeom prst="rect">
                <a:avLst/>
              </a:prstGeom>
              <a:blipFill>
                <a:blip r:embed="rId2"/>
                <a:stretch>
                  <a:fillRect l="-370" t="-1228" r="-1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2">
            <a:extLst>
              <a:ext uri="{FF2B5EF4-FFF2-40B4-BE49-F238E27FC236}">
                <a16:creationId xmlns:a16="http://schemas.microsoft.com/office/drawing/2014/main" id="{F41DD176-BE87-4B98-AF6C-D04A4E6FE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6749" y="2046782"/>
            <a:ext cx="4829175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49CB16B-C7F7-4E68-A94E-847B60467FDA}"/>
              </a:ext>
            </a:extLst>
          </p:cNvPr>
          <p:cNvGrpSpPr/>
          <p:nvPr/>
        </p:nvGrpSpPr>
        <p:grpSpPr>
          <a:xfrm>
            <a:off x="6217587" y="2332532"/>
            <a:ext cx="5501891" cy="3620889"/>
            <a:chOff x="6217587" y="2332532"/>
            <a:chExt cx="5501891" cy="3620889"/>
          </a:xfrm>
        </p:grpSpPr>
        <p:pic>
          <p:nvPicPr>
            <p:cNvPr id="8" name="Picture 13">
              <a:extLst>
                <a:ext uri="{FF2B5EF4-FFF2-40B4-BE49-F238E27FC236}">
                  <a16:creationId xmlns:a16="http://schemas.microsoft.com/office/drawing/2014/main" id="{5BC34EA9-10FB-472A-8FAF-C2384CA135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749" y="3823194"/>
              <a:ext cx="244475" cy="147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15">
              <a:extLst>
                <a:ext uri="{FF2B5EF4-FFF2-40B4-BE49-F238E27FC236}">
                  <a16:creationId xmlns:a16="http://schemas.microsoft.com/office/drawing/2014/main" id="{EA2A5A17-BC8E-442F-B535-F69B6D007E7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436662" y="4091482"/>
              <a:ext cx="163512" cy="169862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16">
              <a:extLst>
                <a:ext uri="{FF2B5EF4-FFF2-40B4-BE49-F238E27FC236}">
                  <a16:creationId xmlns:a16="http://schemas.microsoft.com/office/drawing/2014/main" id="{4B491EE8-07E1-4FF5-BCF4-5B606F7B28B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317724" y="4286744"/>
              <a:ext cx="163513" cy="169863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Oval 17">
              <a:extLst>
                <a:ext uri="{FF2B5EF4-FFF2-40B4-BE49-F238E27FC236}">
                  <a16:creationId xmlns:a16="http://schemas.microsoft.com/office/drawing/2014/main" id="{E7C3E172-576D-407D-BD19-AFDA76264EC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608362" y="3615232"/>
              <a:ext cx="163512" cy="168275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Oval 19">
              <a:extLst>
                <a:ext uri="{FF2B5EF4-FFF2-40B4-BE49-F238E27FC236}">
                  <a16:creationId xmlns:a16="http://schemas.microsoft.com/office/drawing/2014/main" id="{299B1499-2AFA-4FA7-ACC1-153212AA2AF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747937" y="3619994"/>
              <a:ext cx="163512" cy="169863"/>
            </a:xfrm>
            <a:prstGeom prst="ellipse">
              <a:avLst/>
            </a:pr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Oval 20">
              <a:extLst>
                <a:ext uri="{FF2B5EF4-FFF2-40B4-BE49-F238E27FC236}">
                  <a16:creationId xmlns:a16="http://schemas.microsoft.com/office/drawing/2014/main" id="{1EC68354-7F8B-48BE-BECF-920245CED35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436662" y="3215182"/>
              <a:ext cx="163512" cy="169862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Oval 21">
              <a:extLst>
                <a:ext uri="{FF2B5EF4-FFF2-40B4-BE49-F238E27FC236}">
                  <a16:creationId xmlns:a16="http://schemas.microsoft.com/office/drawing/2014/main" id="{627AF1AB-37A6-40AA-93B3-688CCCFBABE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517999" y="3034207"/>
              <a:ext cx="163513" cy="169862"/>
            </a:xfrm>
            <a:prstGeom prst="ellipse">
              <a:avLst/>
            </a:pr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Oval 22">
              <a:extLst>
                <a:ext uri="{FF2B5EF4-FFF2-40B4-BE49-F238E27FC236}">
                  <a16:creationId xmlns:a16="http://schemas.microsoft.com/office/drawing/2014/main" id="{70392CDD-1859-4EF4-BB48-35EBEAED480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517999" y="2891332"/>
              <a:ext cx="163513" cy="169862"/>
            </a:xfrm>
            <a:prstGeom prst="ellipse">
              <a:avLst/>
            </a:pr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Oval 23">
              <a:extLst>
                <a:ext uri="{FF2B5EF4-FFF2-40B4-BE49-F238E27FC236}">
                  <a16:creationId xmlns:a16="http://schemas.microsoft.com/office/drawing/2014/main" id="{5B890188-B006-41BA-87CE-B75423FE212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517999" y="2391269"/>
              <a:ext cx="163513" cy="169863"/>
            </a:xfrm>
            <a:prstGeom prst="ellipse">
              <a:avLst/>
            </a:pr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Oval 24">
              <a:extLst>
                <a:ext uri="{FF2B5EF4-FFF2-40B4-BE49-F238E27FC236}">
                  <a16:creationId xmlns:a16="http://schemas.microsoft.com/office/drawing/2014/main" id="{0EFFA5AC-DE79-4B5E-8849-4F0EB1D7E5B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208312" y="3688257"/>
              <a:ext cx="163512" cy="169862"/>
            </a:xfrm>
            <a:prstGeom prst="ellipse">
              <a:avLst/>
            </a:pr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Oval 25">
              <a:extLst>
                <a:ext uri="{FF2B5EF4-FFF2-40B4-BE49-F238E27FC236}">
                  <a16:creationId xmlns:a16="http://schemas.microsoft.com/office/drawing/2014/main" id="{95D00D25-35D8-4076-8A54-FD66BDD13BA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436662" y="3593007"/>
              <a:ext cx="163512" cy="169862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AutoShape 26">
              <a:extLst>
                <a:ext uri="{FF2B5EF4-FFF2-40B4-BE49-F238E27FC236}">
                  <a16:creationId xmlns:a16="http://schemas.microsoft.com/office/drawing/2014/main" id="{AC22AE4D-73AE-4528-B6E5-3A84B0BC1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6074" y="3016744"/>
              <a:ext cx="257175" cy="257175"/>
            </a:xfrm>
            <a:prstGeom prst="flowChartExtra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AutoShape 27">
              <a:extLst>
                <a:ext uri="{FF2B5EF4-FFF2-40B4-BE49-F238E27FC236}">
                  <a16:creationId xmlns:a16="http://schemas.microsoft.com/office/drawing/2014/main" id="{325719D8-261A-463C-90F6-E4D49A8AC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6074" y="3388219"/>
              <a:ext cx="257175" cy="257175"/>
            </a:xfrm>
            <a:prstGeom prst="flowChartExtra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AutoShape 28">
              <a:extLst>
                <a:ext uri="{FF2B5EF4-FFF2-40B4-BE49-F238E27FC236}">
                  <a16:creationId xmlns:a16="http://schemas.microsoft.com/office/drawing/2014/main" id="{92ACDC4D-AD30-4D16-8BE2-EB31DDCFA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7662" y="2702419"/>
              <a:ext cx="257175" cy="257175"/>
            </a:xfrm>
            <a:prstGeom prst="flowChartExtra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 Box 29">
              <a:extLst>
                <a:ext uri="{FF2B5EF4-FFF2-40B4-BE49-F238E27FC236}">
                  <a16:creationId xmlns:a16="http://schemas.microsoft.com/office/drawing/2014/main" id="{037CD58C-B80F-4151-952C-28930C2FB9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40387" y="2561132"/>
              <a:ext cx="85151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Z(4430)</a:t>
              </a:r>
              <a:r>
                <a:rPr lang="en-US" sz="1400" b="1" baseline="3000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ru-RU" sz="1400" b="1" baseline="300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 Box 30">
              <a:extLst>
                <a:ext uri="{FF2B5EF4-FFF2-40B4-BE49-F238E27FC236}">
                  <a16:creationId xmlns:a16="http://schemas.microsoft.com/office/drawing/2014/main" id="{7540B6B6-CA7F-4EA8-98FF-A0A967DFD5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40387" y="2946894"/>
              <a:ext cx="85151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Z(4250)</a:t>
              </a:r>
              <a:r>
                <a:rPr lang="en-US" sz="1400" b="1" baseline="300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ru-RU" sz="1400" b="1" baseline="30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 Box 31">
              <a:extLst>
                <a:ext uri="{FF2B5EF4-FFF2-40B4-BE49-F238E27FC236}">
                  <a16:creationId xmlns:a16="http://schemas.microsoft.com/office/drawing/2014/main" id="{1DBF4046-E351-4093-ACAE-59B3A9D572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40387" y="3361232"/>
              <a:ext cx="84991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Z(4050</a:t>
              </a:r>
              <a:r>
                <a:rPr lang="en-US" sz="140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r>
                <a:rPr lang="en-US" sz="1400" baseline="3000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ru-RU" sz="1400" baseline="300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291A6878-141E-41CF-86AF-BA8A3D2FD7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18012" y="2332532"/>
              <a:ext cx="7922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Y(4660)</a:t>
              </a:r>
              <a:endParaRPr lang="ru-RU" sz="1400" b="1" baseline="300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 Box 33">
              <a:extLst>
                <a:ext uri="{FF2B5EF4-FFF2-40B4-BE49-F238E27FC236}">
                  <a16:creationId xmlns:a16="http://schemas.microsoft.com/office/drawing/2014/main" id="{2BC16363-6B8E-4B42-BAE5-651DF1BC1F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18012" y="2746869"/>
              <a:ext cx="7922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Y(4360</a:t>
              </a:r>
              <a:r>
                <a:rPr lang="en-US" sz="140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400" baseline="300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 Box 34">
              <a:extLst>
                <a:ext uri="{FF2B5EF4-FFF2-40B4-BE49-F238E27FC236}">
                  <a16:creationId xmlns:a16="http://schemas.microsoft.com/office/drawing/2014/main" id="{B9C97A82-8382-44A7-8B8E-49CB770AF1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18012" y="2975469"/>
              <a:ext cx="7922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Y(4260</a:t>
              </a:r>
              <a:r>
                <a:rPr lang="en-US" sz="140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400" baseline="300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 Box 36">
              <a:extLst>
                <a:ext uri="{FF2B5EF4-FFF2-40B4-BE49-F238E27FC236}">
                  <a16:creationId xmlns:a16="http://schemas.microsoft.com/office/drawing/2014/main" id="{4E656217-4B3B-4452-AFD1-402AFC6BAC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4901" y="3342926"/>
              <a:ext cx="7922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X(3915)</a:t>
              </a:r>
              <a:endParaRPr lang="ru-RU" sz="1400" b="1" baseline="300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 Box 37">
              <a:extLst>
                <a:ext uri="{FF2B5EF4-FFF2-40B4-BE49-F238E27FC236}">
                  <a16:creationId xmlns:a16="http://schemas.microsoft.com/office/drawing/2014/main" id="{9A343831-BD14-42FB-BC4A-A3EC002D6E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0487" y="3358057"/>
              <a:ext cx="7922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X(3872)</a:t>
              </a:r>
              <a:endParaRPr lang="ru-RU" sz="1400" b="1" baseline="300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 Box 38">
              <a:extLst>
                <a:ext uri="{FF2B5EF4-FFF2-40B4-BE49-F238E27FC236}">
                  <a16:creationId xmlns:a16="http://schemas.microsoft.com/office/drawing/2014/main" id="{C93929C6-5F10-4C17-BE6E-383A2B939C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6162" y="3720007"/>
              <a:ext cx="7922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X(3940)</a:t>
              </a:r>
              <a:endParaRPr lang="ru-RU" sz="1400" b="1" baseline="300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 Box 39">
              <a:extLst>
                <a:ext uri="{FF2B5EF4-FFF2-40B4-BE49-F238E27FC236}">
                  <a16:creationId xmlns:a16="http://schemas.microsoft.com/office/drawing/2014/main" id="{689AC11E-9EF6-4D82-BAFD-B62D91A3F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7587" y="2996107"/>
              <a:ext cx="7922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X(4160)</a:t>
              </a:r>
              <a:endParaRPr lang="ru-RU" sz="1400" b="1" baseline="300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 Box 44">
              <a:extLst>
                <a:ext uri="{FF2B5EF4-FFF2-40B4-BE49-F238E27FC236}">
                  <a16:creationId xmlns:a16="http://schemas.microsoft.com/office/drawing/2014/main" id="{4AF49598-6350-4A20-9EA3-9BCB2196EE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99074" y="5645644"/>
              <a:ext cx="4347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J</a:t>
              </a:r>
              <a:r>
                <a:rPr lang="en-US" sz="1400" b="1" baseline="30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PC</a:t>
              </a:r>
              <a:endParaRPr lang="ru-RU" sz="1400" b="1" baseline="30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 Box 95">
              <a:extLst>
                <a:ext uri="{FF2B5EF4-FFF2-40B4-BE49-F238E27FC236}">
                  <a16:creationId xmlns:a16="http://schemas.microsoft.com/office/drawing/2014/main" id="{FB4C66A3-CE96-4E32-B492-E863D7EDA2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59287" y="3546969"/>
              <a:ext cx="84510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</a:t>
              </a:r>
              <a:r>
                <a:rPr lang="en-US" sz="1400" b="1" baseline="-2500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2</a:t>
              </a:r>
              <a:r>
                <a:rPr lang="en-US" sz="1400" b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(3820)</a:t>
              </a:r>
              <a:endParaRPr lang="ru-RU" sz="1400" b="1" baseline="300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 Box 137">
              <a:extLst>
                <a:ext uri="{FF2B5EF4-FFF2-40B4-BE49-F238E27FC236}">
                  <a16:creationId xmlns:a16="http://schemas.microsoft.com/office/drawing/2014/main" id="{8D64734F-5171-44FC-94B7-00CCAD173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67237" y="5078907"/>
              <a:ext cx="47481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993300"/>
                  </a:solidFill>
                  <a:latin typeface="Times New Roman" pitchFamily="18" charset="0"/>
                  <a:cs typeface="Times New Roman" pitchFamily="18" charset="0"/>
                </a:rPr>
                <a:t>S=1</a:t>
              </a:r>
              <a:endParaRPr lang="ru-RU" sz="140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AutoShape 135">
              <a:extLst>
                <a:ext uri="{FF2B5EF4-FFF2-40B4-BE49-F238E27FC236}">
                  <a16:creationId xmlns:a16="http://schemas.microsoft.com/office/drawing/2014/main" id="{46BEEEA4-986D-4C3E-8D8B-814B4AD762B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24399" y="4778869"/>
              <a:ext cx="161925" cy="1311275"/>
            </a:xfrm>
            <a:prstGeom prst="rightBrace">
              <a:avLst>
                <a:gd name="adj1" fmla="val 59311"/>
                <a:gd name="adj2" fmla="val 50000"/>
              </a:avLst>
            </a:prstGeom>
            <a:noFill/>
            <a:ln w="952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 Box 137">
              <a:extLst>
                <a:ext uri="{FF2B5EF4-FFF2-40B4-BE49-F238E27FC236}">
                  <a16:creationId xmlns:a16="http://schemas.microsoft.com/office/drawing/2014/main" id="{48FBB19E-A342-4EF6-A54C-F40F0B99B9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16224" y="5078907"/>
              <a:ext cx="47481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993300"/>
                  </a:solidFill>
                  <a:latin typeface="Times New Roman" pitchFamily="18" charset="0"/>
                  <a:cs typeface="Times New Roman" pitchFamily="18" charset="0"/>
                </a:rPr>
                <a:t>S=1</a:t>
              </a:r>
              <a:endParaRPr lang="ru-RU" sz="140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AutoShape 135">
              <a:extLst>
                <a:ext uri="{FF2B5EF4-FFF2-40B4-BE49-F238E27FC236}">
                  <a16:creationId xmlns:a16="http://schemas.microsoft.com/office/drawing/2014/main" id="{50952E12-87A4-4C00-971D-48A21DFEC4A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8174180" y="4779663"/>
              <a:ext cx="161925" cy="1309688"/>
            </a:xfrm>
            <a:prstGeom prst="rightBrace">
              <a:avLst>
                <a:gd name="adj1" fmla="val 59239"/>
                <a:gd name="adj2" fmla="val 50000"/>
              </a:avLst>
            </a:prstGeom>
            <a:noFill/>
            <a:ln w="952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 Box 137">
              <a:extLst>
                <a:ext uri="{FF2B5EF4-FFF2-40B4-BE49-F238E27FC236}">
                  <a16:creationId xmlns:a16="http://schemas.microsoft.com/office/drawing/2014/main" id="{275F4DC9-800B-4467-A538-FBF155FB91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9824" y="5183682"/>
              <a:ext cx="47481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993300"/>
                  </a:solidFill>
                  <a:latin typeface="Times New Roman" pitchFamily="18" charset="0"/>
                  <a:cs typeface="Times New Roman" pitchFamily="18" charset="0"/>
                </a:rPr>
                <a:t>S=0</a:t>
              </a:r>
              <a:endParaRPr lang="ru-RU" sz="140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 Box 137">
              <a:extLst>
                <a:ext uri="{FF2B5EF4-FFF2-40B4-BE49-F238E27FC236}">
                  <a16:creationId xmlns:a16="http://schemas.microsoft.com/office/drawing/2014/main" id="{C4BC9D2D-CA5E-4BC9-9C28-A4435F4E5F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16112" y="5183682"/>
              <a:ext cx="47481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993300"/>
                  </a:solidFill>
                  <a:latin typeface="Times New Roman" pitchFamily="18" charset="0"/>
                  <a:cs typeface="Times New Roman" pitchFamily="18" charset="0"/>
                </a:rPr>
                <a:t>S=0</a:t>
              </a:r>
              <a:endParaRPr lang="ru-RU" sz="140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AutoShape 27">
              <a:extLst>
                <a:ext uri="{FF2B5EF4-FFF2-40B4-BE49-F238E27FC236}">
                  <a16:creationId xmlns:a16="http://schemas.microsoft.com/office/drawing/2014/main" id="{BE175FA3-17B6-4612-B85B-0E6F2DE6D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6074" y="3597769"/>
              <a:ext cx="257175" cy="257175"/>
            </a:xfrm>
            <a:prstGeom prst="flowChartExtra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AutoShape 27">
              <a:extLst>
                <a:ext uri="{FF2B5EF4-FFF2-40B4-BE49-F238E27FC236}">
                  <a16:creationId xmlns:a16="http://schemas.microsoft.com/office/drawing/2014/main" id="{42F92E61-09E1-4CF7-9372-FCE8E1E3D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6074" y="3492994"/>
              <a:ext cx="257175" cy="257175"/>
            </a:xfrm>
            <a:prstGeom prst="flowChartExtra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 Box 31">
              <a:extLst>
                <a:ext uri="{FF2B5EF4-FFF2-40B4-BE49-F238E27FC236}">
                  <a16:creationId xmlns:a16="http://schemas.microsoft.com/office/drawing/2014/main" id="{03EAEADB-3D2F-40FF-9CBC-4AF5EADCFC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07049" y="3542207"/>
              <a:ext cx="91242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err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US" sz="1400" b="1" baseline="-25000" err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4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(4020)</a:t>
              </a:r>
              <a:r>
                <a:rPr lang="en-US" sz="1400" b="1" baseline="3000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ru-RU" sz="1400" b="1" baseline="300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 Box 31">
              <a:extLst>
                <a:ext uri="{FF2B5EF4-FFF2-40B4-BE49-F238E27FC236}">
                  <a16:creationId xmlns:a16="http://schemas.microsoft.com/office/drawing/2014/main" id="{6045184A-A8D9-4F04-94DF-8B03B1CB7D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9112" y="3726357"/>
              <a:ext cx="91242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err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US" sz="1400" b="1" baseline="-25000" err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4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(3900)</a:t>
              </a:r>
              <a:r>
                <a:rPr lang="en-US" sz="1400" b="1" baseline="3000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ru-RU" sz="1400" b="1" baseline="300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4" name="Group 91">
              <a:extLst>
                <a:ext uri="{FF2B5EF4-FFF2-40B4-BE49-F238E27FC236}">
                  <a16:creationId xmlns:a16="http://schemas.microsoft.com/office/drawing/2014/main" id="{3DA4F624-BCB1-45BF-953F-7B3C62BA4D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13329" y="3794619"/>
              <a:ext cx="452438" cy="538163"/>
              <a:chOff x="3227" y="1332"/>
              <a:chExt cx="285" cy="339"/>
            </a:xfrm>
          </p:grpSpPr>
          <p:sp>
            <p:nvSpPr>
              <p:cNvPr id="62" name="Text Box 92">
                <a:extLst>
                  <a:ext uri="{FF2B5EF4-FFF2-40B4-BE49-F238E27FC236}">
                    <a16:creationId xmlns:a16="http://schemas.microsoft.com/office/drawing/2014/main" id="{C71EBAED-3EEC-4579-BBF8-3AC61E79A2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7" y="1477"/>
                <a:ext cx="280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DD</a:t>
                </a:r>
                <a:endParaRPr lang="ru-RU" sz="14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3" name="Rectangle 93">
                <a:extLst>
                  <a:ext uri="{FF2B5EF4-FFF2-40B4-BE49-F238E27FC236}">
                    <a16:creationId xmlns:a16="http://schemas.microsoft.com/office/drawing/2014/main" id="{060AB006-49A0-47EB-A413-96FB3E125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9" y="1332"/>
                <a:ext cx="173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_</a:t>
                </a:r>
                <a:endParaRPr lang="ru-RU" sz="14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5" name="AutoShape 26">
              <a:extLst>
                <a:ext uri="{FF2B5EF4-FFF2-40B4-BE49-F238E27FC236}">
                  <a16:creationId xmlns:a16="http://schemas.microsoft.com/office/drawing/2014/main" id="{15F1DF0E-36B2-4528-AD6E-568C3BBDB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6074" y="3081832"/>
              <a:ext cx="257175" cy="257175"/>
            </a:xfrm>
            <a:prstGeom prst="flowChartExtra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 Box 30">
              <a:extLst>
                <a:ext uri="{FF2B5EF4-FFF2-40B4-BE49-F238E27FC236}">
                  <a16:creationId xmlns:a16="http://schemas.microsoft.com/office/drawing/2014/main" id="{01FA2133-FA8A-4F1C-8C37-F2B9E8B918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40387" y="3104057"/>
              <a:ext cx="85151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Z(4200)</a:t>
              </a:r>
              <a:r>
                <a:rPr lang="en-US" sz="1400" b="1" baseline="3000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ru-RU" sz="1400" b="1" baseline="300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Oval 23">
              <a:extLst>
                <a:ext uri="{FF2B5EF4-FFF2-40B4-BE49-F238E27FC236}">
                  <a16:creationId xmlns:a16="http://schemas.microsoft.com/office/drawing/2014/main" id="{5FC72D57-3C27-47C1-BE42-7A6AD080B7C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517999" y="3515219"/>
              <a:ext cx="163513" cy="169863"/>
            </a:xfrm>
            <a:prstGeom prst="ellipse">
              <a:avLst/>
            </a:pr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 Box 32">
              <a:extLst>
                <a:ext uri="{FF2B5EF4-FFF2-40B4-BE49-F238E27FC236}">
                  <a16:creationId xmlns:a16="http://schemas.microsoft.com/office/drawing/2014/main" id="{F961AECB-D013-42A8-884E-DEE4BB8747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55064" y="3395189"/>
              <a:ext cx="7922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Y(4008)</a:t>
              </a:r>
              <a:endParaRPr lang="ru-RU" sz="1400" b="1" baseline="300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Oval 94">
              <a:extLst>
                <a:ext uri="{FF2B5EF4-FFF2-40B4-BE49-F238E27FC236}">
                  <a16:creationId xmlns:a16="http://schemas.microsoft.com/office/drawing/2014/main" id="{72C69E82-0AAD-4FB0-B51F-01839AB200D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951387" y="3762869"/>
              <a:ext cx="163512" cy="169863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 Box 32">
              <a:extLst>
                <a:ext uri="{FF2B5EF4-FFF2-40B4-BE49-F238E27FC236}">
                  <a16:creationId xmlns:a16="http://schemas.microsoft.com/office/drawing/2014/main" id="{81E67410-6B81-47C8-8FA9-B2A7729434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31079" y="2494382"/>
              <a:ext cx="7922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 b="1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Х</a:t>
              </a:r>
              <a:r>
                <a:rPr lang="en-US" sz="1400" b="1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(4630)</a:t>
              </a:r>
              <a:endParaRPr lang="ru-RU" sz="1400" b="1" baseline="30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Блок-схема: узел 108">
              <a:extLst>
                <a:ext uri="{FF2B5EF4-FFF2-40B4-BE49-F238E27FC236}">
                  <a16:creationId xmlns:a16="http://schemas.microsoft.com/office/drawing/2014/main" id="{08608895-39C4-4846-A929-D6D63651A5EC}"/>
                </a:ext>
              </a:extLst>
            </p:cNvPr>
            <p:cNvSpPr/>
            <p:nvPr/>
          </p:nvSpPr>
          <p:spPr bwMode="auto">
            <a:xfrm>
              <a:off x="9515172" y="2514127"/>
              <a:ext cx="144462" cy="144463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Oval 19">
              <a:extLst>
                <a:ext uri="{FF2B5EF4-FFF2-40B4-BE49-F238E27FC236}">
                  <a16:creationId xmlns:a16="http://schemas.microsoft.com/office/drawing/2014/main" id="{4E9B18D4-46D6-4034-825F-E488FE886CD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171005" y="3054894"/>
              <a:ext cx="160787" cy="165278"/>
            </a:xfrm>
            <a:prstGeom prst="ellipse">
              <a:avLst/>
            </a:pr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Oval 24">
              <a:extLst>
                <a:ext uri="{FF2B5EF4-FFF2-40B4-BE49-F238E27FC236}">
                  <a16:creationId xmlns:a16="http://schemas.microsoft.com/office/drawing/2014/main" id="{8D3B2226-CAE9-4C49-9A97-35A89A824C2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171005" y="3270918"/>
              <a:ext cx="160787" cy="165277"/>
            </a:xfrm>
            <a:prstGeom prst="ellipse">
              <a:avLst/>
            </a:pr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ext Box 37">
              <a:extLst>
                <a:ext uri="{FF2B5EF4-FFF2-40B4-BE49-F238E27FC236}">
                  <a16:creationId xmlns:a16="http://schemas.microsoft.com/office/drawing/2014/main" id="{A58F16F7-4BCF-4ED9-B3CB-876EAE6D4A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7029" y="2982886"/>
              <a:ext cx="7922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X(</a:t>
              </a:r>
              <a:r>
                <a:rPr lang="ru-RU" sz="14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4274</a:t>
              </a:r>
              <a:r>
                <a:rPr lang="en-US" sz="14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400" b="1" baseline="300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Oval 19">
              <a:extLst>
                <a:ext uri="{FF2B5EF4-FFF2-40B4-BE49-F238E27FC236}">
                  <a16:creationId xmlns:a16="http://schemas.microsoft.com/office/drawing/2014/main" id="{45E77409-FCC9-4C09-92F1-4A81BA4F42A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738957" y="2694854"/>
              <a:ext cx="160787" cy="165278"/>
            </a:xfrm>
            <a:prstGeom prst="ellipse">
              <a:avLst/>
            </a:pr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Oval 19">
              <a:extLst>
                <a:ext uri="{FF2B5EF4-FFF2-40B4-BE49-F238E27FC236}">
                  <a16:creationId xmlns:a16="http://schemas.microsoft.com/office/drawing/2014/main" id="{52EC0E98-2038-4FDA-9971-5488E6BBF7E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738957" y="2334814"/>
              <a:ext cx="160787" cy="165278"/>
            </a:xfrm>
            <a:prstGeom prst="ellipse">
              <a:avLst/>
            </a:pr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 Box 37">
              <a:extLst>
                <a:ext uri="{FF2B5EF4-FFF2-40B4-BE49-F238E27FC236}">
                  <a16:creationId xmlns:a16="http://schemas.microsoft.com/office/drawing/2014/main" id="{4482BE50-632F-4EF5-A4CD-F5FDDE1909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7029" y="3198910"/>
              <a:ext cx="7922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X(</a:t>
              </a:r>
              <a:r>
                <a:rPr lang="ru-RU" sz="14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4140</a:t>
              </a:r>
              <a:r>
                <a:rPr lang="en-US" sz="14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400" b="1" baseline="300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 Box 37">
              <a:extLst>
                <a:ext uri="{FF2B5EF4-FFF2-40B4-BE49-F238E27FC236}">
                  <a16:creationId xmlns:a16="http://schemas.microsoft.com/office/drawing/2014/main" id="{C9669A73-6617-4939-9D68-A96F5178B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4981" y="2334814"/>
              <a:ext cx="7922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X(</a:t>
              </a:r>
              <a:r>
                <a:rPr lang="ru-RU" sz="14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4700</a:t>
              </a:r>
              <a:r>
                <a:rPr lang="en-US" sz="14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400" b="1" baseline="300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 Box 37">
              <a:extLst>
                <a:ext uri="{FF2B5EF4-FFF2-40B4-BE49-F238E27FC236}">
                  <a16:creationId xmlns:a16="http://schemas.microsoft.com/office/drawing/2014/main" id="{07B6B0EC-DDA5-46CE-9B4A-4BA2AE7423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4981" y="2622846"/>
              <a:ext cx="7922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X(</a:t>
              </a:r>
              <a:r>
                <a:rPr lang="ru-RU" sz="1400" b="1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4500</a:t>
              </a:r>
              <a:r>
                <a:rPr lang="en-US" sz="1400" b="1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400" b="1" baseline="30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Прямоугольник 151">
              <a:extLst>
                <a:ext uri="{FF2B5EF4-FFF2-40B4-BE49-F238E27FC236}">
                  <a16:creationId xmlns:a16="http://schemas.microsoft.com/office/drawing/2014/main" id="{3DD7949D-913B-4854-A342-20DCBF954BA4}"/>
                </a:ext>
              </a:extLst>
            </p:cNvPr>
            <p:cNvSpPr/>
            <p:nvPr/>
          </p:nvSpPr>
          <p:spPr>
            <a:xfrm>
              <a:off x="7368174" y="3857725"/>
              <a:ext cx="94684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SzPct val="90000"/>
              </a:pPr>
              <a:r>
                <a:rPr lang="en-US" sz="1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X(38</a:t>
              </a:r>
              <a:r>
                <a:rPr lang="ru-RU" sz="1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r>
                <a:rPr lang="en-US" sz="1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0)</a:t>
              </a:r>
            </a:p>
          </p:txBody>
        </p:sp>
        <p:sp>
          <p:nvSpPr>
            <p:cNvPr id="61" name="Oval 19">
              <a:extLst>
                <a:ext uri="{FF2B5EF4-FFF2-40B4-BE49-F238E27FC236}">
                  <a16:creationId xmlns:a16="http://schemas.microsoft.com/office/drawing/2014/main" id="{96D0A611-68A0-4504-AC07-8D2A63B7C54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738957" y="3772394"/>
              <a:ext cx="163512" cy="169863"/>
            </a:xfrm>
            <a:prstGeom prst="ellipse">
              <a:avLst/>
            </a:pr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EC152B5-AE73-4A05-BE41-4E7242D8700A}"/>
              </a:ext>
            </a:extLst>
          </p:cNvPr>
          <p:cNvGrpSpPr/>
          <p:nvPr/>
        </p:nvGrpSpPr>
        <p:grpSpPr>
          <a:xfrm>
            <a:off x="4041344" y="2381059"/>
            <a:ext cx="984980" cy="3572362"/>
            <a:chOff x="4041344" y="2381059"/>
            <a:chExt cx="984980" cy="3572362"/>
          </a:xfrm>
        </p:grpSpPr>
        <p:pic>
          <p:nvPicPr>
            <p:cNvPr id="64" name="Рисунок 63" descr="Рисунок20.png">
              <a:extLst>
                <a:ext uri="{FF2B5EF4-FFF2-40B4-BE49-F238E27FC236}">
                  <a16:creationId xmlns:a16="http://schemas.microsoft.com/office/drawing/2014/main" id="{33F709C3-65B6-4ACD-8F31-482A27BAD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05385">
              <a:off x="4147949" y="3373743"/>
              <a:ext cx="720080" cy="698037"/>
            </a:xfrm>
            <a:prstGeom prst="rect">
              <a:avLst/>
            </a:prstGeom>
            <a:noFill/>
          </p:spPr>
        </p:pic>
        <p:pic>
          <p:nvPicPr>
            <p:cNvPr id="65" name="Рисунок 111" descr="Рисунок21.png">
              <a:extLst>
                <a:ext uri="{FF2B5EF4-FFF2-40B4-BE49-F238E27FC236}">
                  <a16:creationId xmlns:a16="http://schemas.microsoft.com/office/drawing/2014/main" id="{465D6E66-D709-451E-BA2B-667B4AA2D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926927">
              <a:off x="4041344" y="2381059"/>
              <a:ext cx="864096" cy="717016"/>
            </a:xfrm>
            <a:prstGeom prst="rect">
              <a:avLst/>
            </a:prstGeom>
            <a:noFill/>
          </p:spPr>
        </p:pic>
        <p:pic>
          <p:nvPicPr>
            <p:cNvPr id="66" name="Рисунок 112" descr="Рисунок22.png">
              <a:extLst>
                <a:ext uri="{FF2B5EF4-FFF2-40B4-BE49-F238E27FC236}">
                  <a16:creationId xmlns:a16="http://schemas.microsoft.com/office/drawing/2014/main" id="{FAEF1A1F-534A-49D9-86E3-FBD35AC3D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7541" y="4302941"/>
              <a:ext cx="676600" cy="709516"/>
            </a:xfrm>
            <a:prstGeom prst="rect">
              <a:avLst/>
            </a:prstGeom>
            <a:noFill/>
          </p:spPr>
        </p:pic>
        <p:pic>
          <p:nvPicPr>
            <p:cNvPr id="67" name="Рисунок 113" descr="Рисунок23.png">
              <a:extLst>
                <a:ext uri="{FF2B5EF4-FFF2-40B4-BE49-F238E27FC236}">
                  <a16:creationId xmlns:a16="http://schemas.microsoft.com/office/drawing/2014/main" id="{4E439917-58E9-45C4-8D74-108796305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4915" y="5346310"/>
              <a:ext cx="881409" cy="607111"/>
            </a:xfrm>
            <a:prstGeom prst="rect">
              <a:avLst/>
            </a:prstGeom>
            <a:noFill/>
          </p:spPr>
        </p:pic>
      </p:grpSp>
      <p:sp>
        <p:nvSpPr>
          <p:cNvPr id="68" name="Slide Number Placeholder 67">
            <a:extLst>
              <a:ext uri="{FF2B5EF4-FFF2-40B4-BE49-F238E27FC236}">
                <a16:creationId xmlns:a16="http://schemas.microsoft.com/office/drawing/2014/main" id="{7CABD4C3-D8ED-4D60-8684-3BD5C1659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17</a:t>
            </a:fld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541684C-62E4-4217-B508-85CB2F3549CB}"/>
              </a:ext>
            </a:extLst>
          </p:cNvPr>
          <p:cNvSpPr txBox="1"/>
          <p:nvPr/>
        </p:nvSpPr>
        <p:spPr>
          <a:xfrm>
            <a:off x="7325054" y="6058937"/>
            <a:ext cx="3937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10 years </a:t>
            </a:r>
            <a:r>
              <a:rPr lang="en-US" sz="2000" dirty="0">
                <a:solidFill>
                  <a:schemeClr val="accent1"/>
                </a:solidFill>
              </a:rPr>
              <a:t>vs.</a:t>
            </a:r>
            <a:r>
              <a:rPr lang="en-US" sz="2000" dirty="0"/>
              <a:t> 0.1 year</a:t>
            </a:r>
            <a:r>
              <a:rPr lang="en-US" sz="2000" dirty="0">
                <a:solidFill>
                  <a:schemeClr val="accent1"/>
                </a:solidFill>
              </a:rPr>
              <a:t> vs. </a:t>
            </a:r>
            <a:r>
              <a:rPr lang="en-US" sz="2000" dirty="0">
                <a:solidFill>
                  <a:schemeClr val="accent2"/>
                </a:solidFill>
              </a:rPr>
              <a:t>1 day at SCT</a:t>
            </a:r>
            <a:endParaRPr lang="ru-RU" sz="2000" dirty="0">
              <a:solidFill>
                <a:schemeClr val="accent2"/>
              </a:solidFill>
            </a:endParaRPr>
          </a:p>
        </p:txBody>
      </p:sp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7926AD2B-E926-45A6-82B2-B3F3FA215D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40" t="17553" r="7429" b="4419"/>
          <a:stretch/>
        </p:blipFill>
        <p:spPr>
          <a:xfrm>
            <a:off x="5344218" y="1891484"/>
            <a:ext cx="6239872" cy="40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08D4-B348-4AC5-AA5C-AF8C60B26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CPV in charm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74D284-A3B5-4931-8684-68DFA82A06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9978" y="1648029"/>
                <a:ext cx="5311495" cy="1285209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1800" dirty="0"/>
                  <a:t>Measurement of CP asymmetries in decays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1800" dirty="0"/>
                  <a:t> at the precision level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sz="1800" b="0" dirty="0"/>
              </a:p>
              <a:p>
                <a:pPr lvl="1"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Advantage of full event reconstruction</a:t>
                </a:r>
                <a:endParaRPr lang="ru-RU" sz="1600" dirty="0"/>
              </a:p>
              <a:p>
                <a:pPr lvl="1"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Coherent</a:t>
                </a:r>
                <a:r>
                  <a:rPr lang="ru-RU" sz="1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600" dirty="0"/>
                  <a:t> pairs</a:t>
                </a:r>
                <a:endParaRPr lang="ru-RU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74D284-A3B5-4931-8684-68DFA82A06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9978" y="1648029"/>
                <a:ext cx="5311495" cy="1285209"/>
              </a:xfrm>
              <a:blipFill>
                <a:blip r:embed="rId2"/>
                <a:stretch>
                  <a:fillRect l="-230" t="-42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ED698545-4353-47A0-9719-873C159BA0A4}"/>
              </a:ext>
            </a:extLst>
          </p:cNvPr>
          <p:cNvGrpSpPr/>
          <p:nvPr/>
        </p:nvGrpSpPr>
        <p:grpSpPr>
          <a:xfrm>
            <a:off x="6718042" y="1721180"/>
            <a:ext cx="4828042" cy="2705569"/>
            <a:chOff x="6126470" y="1866447"/>
            <a:chExt cx="4828042" cy="2705569"/>
          </a:xfrm>
        </p:grpSpPr>
        <p:grpSp>
          <p:nvGrpSpPr>
            <p:cNvPr id="18" name="Группа 13">
              <a:extLst>
                <a:ext uri="{FF2B5EF4-FFF2-40B4-BE49-F238E27FC236}">
                  <a16:creationId xmlns:a16="http://schemas.microsoft.com/office/drawing/2014/main" id="{C75158C9-3F20-482E-80D6-D9B8B8206B49}"/>
                </a:ext>
              </a:extLst>
            </p:cNvPr>
            <p:cNvGrpSpPr/>
            <p:nvPr/>
          </p:nvGrpSpPr>
          <p:grpSpPr>
            <a:xfrm>
              <a:off x="6126470" y="1866447"/>
              <a:ext cx="4828042" cy="2705569"/>
              <a:chOff x="6277181" y="1513374"/>
              <a:chExt cx="4828042" cy="2705569"/>
            </a:xfrm>
          </p:grpSpPr>
          <p:grpSp>
            <p:nvGrpSpPr>
              <p:cNvPr id="24" name="Группа 14">
                <a:extLst>
                  <a:ext uri="{FF2B5EF4-FFF2-40B4-BE49-F238E27FC236}">
                    <a16:creationId xmlns:a16="http://schemas.microsoft.com/office/drawing/2014/main" id="{2CEE1464-DFDE-4874-AF7E-2E6693B00F90}"/>
                  </a:ext>
                </a:extLst>
              </p:cNvPr>
              <p:cNvGrpSpPr/>
              <p:nvPr/>
            </p:nvGrpSpPr>
            <p:grpSpPr>
              <a:xfrm>
                <a:off x="8805906" y="1513374"/>
                <a:ext cx="2299317" cy="1245786"/>
                <a:chOff x="8818489" y="1624936"/>
                <a:chExt cx="2299317" cy="1245786"/>
              </a:xfrm>
            </p:grpSpPr>
            <p:sp>
              <p:nvSpPr>
                <p:cNvPr id="34" name="Прямоугольник: скругленные углы 24">
                  <a:extLst>
                    <a:ext uri="{FF2B5EF4-FFF2-40B4-BE49-F238E27FC236}">
                      <a16:creationId xmlns:a16="http://schemas.microsoft.com/office/drawing/2014/main" id="{1A981CA5-B5B3-4024-A63E-B9A538D97485}"/>
                    </a:ext>
                  </a:extLst>
                </p:cNvPr>
                <p:cNvSpPr/>
                <p:nvPr/>
              </p:nvSpPr>
              <p:spPr>
                <a:xfrm>
                  <a:off x="8818489" y="1624936"/>
                  <a:ext cx="2299317" cy="1245786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35" name="Рисунок 25">
                  <a:extLst>
                    <a:ext uri="{FF2B5EF4-FFF2-40B4-BE49-F238E27FC236}">
                      <a16:creationId xmlns:a16="http://schemas.microsoft.com/office/drawing/2014/main" id="{08927994-AACF-4B7D-ACFF-6A45C08251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40926" y="1715574"/>
                  <a:ext cx="2014937" cy="1028497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25" name="Группа 15">
                <a:extLst>
                  <a:ext uri="{FF2B5EF4-FFF2-40B4-BE49-F238E27FC236}">
                    <a16:creationId xmlns:a16="http://schemas.microsoft.com/office/drawing/2014/main" id="{897324EB-E566-4504-8669-C31714FE8F7A}"/>
                  </a:ext>
                </a:extLst>
              </p:cNvPr>
              <p:cNvGrpSpPr/>
              <p:nvPr/>
            </p:nvGrpSpPr>
            <p:grpSpPr>
              <a:xfrm>
                <a:off x="6277181" y="1513374"/>
                <a:ext cx="2299317" cy="1245786"/>
                <a:chOff x="6399620" y="1628800"/>
                <a:chExt cx="2299317" cy="1245786"/>
              </a:xfrm>
            </p:grpSpPr>
            <p:sp>
              <p:nvSpPr>
                <p:cNvPr id="32" name="Прямоугольник: скругленные углы 22">
                  <a:extLst>
                    <a:ext uri="{FF2B5EF4-FFF2-40B4-BE49-F238E27FC236}">
                      <a16:creationId xmlns:a16="http://schemas.microsoft.com/office/drawing/2014/main" id="{44736091-BADD-48A6-8C83-FC129FA29FE5}"/>
                    </a:ext>
                  </a:extLst>
                </p:cNvPr>
                <p:cNvSpPr/>
                <p:nvPr/>
              </p:nvSpPr>
              <p:spPr>
                <a:xfrm>
                  <a:off x="6399620" y="1628800"/>
                  <a:ext cx="2299317" cy="1245786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33" name="Рисунок 23">
                  <a:extLst>
                    <a:ext uri="{FF2B5EF4-FFF2-40B4-BE49-F238E27FC236}">
                      <a16:creationId xmlns:a16="http://schemas.microsoft.com/office/drawing/2014/main" id="{1D12D8A8-1E09-45AA-BC5C-3011D60E42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19172" y="1715574"/>
                  <a:ext cx="2014937" cy="1028497"/>
                </a:xfrm>
                <a:prstGeom prst="rect">
                  <a:avLst/>
                </a:prstGeom>
              </p:spPr>
            </p:pic>
          </p:grpSp>
          <p:grpSp>
            <p:nvGrpSpPr>
              <p:cNvPr id="26" name="Группа 16">
                <a:extLst>
                  <a:ext uri="{FF2B5EF4-FFF2-40B4-BE49-F238E27FC236}">
                    <a16:creationId xmlns:a16="http://schemas.microsoft.com/office/drawing/2014/main" id="{341D2F05-DD09-4F28-8543-82AD08B1AD21}"/>
                  </a:ext>
                </a:extLst>
              </p:cNvPr>
              <p:cNvGrpSpPr/>
              <p:nvPr/>
            </p:nvGrpSpPr>
            <p:grpSpPr>
              <a:xfrm>
                <a:off x="6277181" y="2973157"/>
                <a:ext cx="2299317" cy="1245786"/>
                <a:chOff x="6365289" y="2997740"/>
                <a:chExt cx="2299317" cy="1245786"/>
              </a:xfrm>
            </p:grpSpPr>
            <p:sp>
              <p:nvSpPr>
                <p:cNvPr id="30" name="Прямоугольник: скругленные углы 20">
                  <a:extLst>
                    <a:ext uri="{FF2B5EF4-FFF2-40B4-BE49-F238E27FC236}">
                      <a16:creationId xmlns:a16="http://schemas.microsoft.com/office/drawing/2014/main" id="{C7EC2FF8-2592-421F-8FB3-8D853BC4B9B4}"/>
                    </a:ext>
                  </a:extLst>
                </p:cNvPr>
                <p:cNvSpPr/>
                <p:nvPr/>
              </p:nvSpPr>
              <p:spPr>
                <a:xfrm>
                  <a:off x="6365289" y="2997740"/>
                  <a:ext cx="2299317" cy="1245786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31" name="Рисунок 21">
                  <a:extLst>
                    <a:ext uri="{FF2B5EF4-FFF2-40B4-BE49-F238E27FC236}">
                      <a16:creationId xmlns:a16="http://schemas.microsoft.com/office/drawing/2014/main" id="{C594B016-41BE-4109-89DA-68EB02E436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1417" y="3065277"/>
                  <a:ext cx="2014937" cy="1043791"/>
                </a:xfrm>
                <a:prstGeom prst="rect">
                  <a:avLst/>
                </a:prstGeom>
              </p:spPr>
            </p:pic>
          </p:grpSp>
          <p:grpSp>
            <p:nvGrpSpPr>
              <p:cNvPr id="27" name="Группа 17">
                <a:extLst>
                  <a:ext uri="{FF2B5EF4-FFF2-40B4-BE49-F238E27FC236}">
                    <a16:creationId xmlns:a16="http://schemas.microsoft.com/office/drawing/2014/main" id="{4014A587-D459-4054-B209-446BFC4953A5}"/>
                  </a:ext>
                </a:extLst>
              </p:cNvPr>
              <p:cNvGrpSpPr/>
              <p:nvPr/>
            </p:nvGrpSpPr>
            <p:grpSpPr>
              <a:xfrm>
                <a:off x="8805906" y="2973157"/>
                <a:ext cx="2299317" cy="1245786"/>
                <a:chOff x="8805906" y="2973157"/>
                <a:chExt cx="2299317" cy="1245786"/>
              </a:xfrm>
            </p:grpSpPr>
            <p:sp>
              <p:nvSpPr>
                <p:cNvPr id="28" name="Прямоугольник: скругленные углы 18">
                  <a:extLst>
                    <a:ext uri="{FF2B5EF4-FFF2-40B4-BE49-F238E27FC236}">
                      <a16:creationId xmlns:a16="http://schemas.microsoft.com/office/drawing/2014/main" id="{A5683A02-D3FE-4FB8-AB86-92F75671B549}"/>
                    </a:ext>
                  </a:extLst>
                </p:cNvPr>
                <p:cNvSpPr/>
                <p:nvPr/>
              </p:nvSpPr>
              <p:spPr>
                <a:xfrm>
                  <a:off x="8805906" y="2973157"/>
                  <a:ext cx="2299317" cy="1245786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9" name="Рисунок 19">
                  <a:extLst>
                    <a:ext uri="{FF2B5EF4-FFF2-40B4-BE49-F238E27FC236}">
                      <a16:creationId xmlns:a16="http://schemas.microsoft.com/office/drawing/2014/main" id="{A99B056A-A28F-409A-AD2F-E170209F7B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96956" y="2997740"/>
                  <a:ext cx="2102875" cy="107437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9" name="Группа 6">
              <a:extLst>
                <a:ext uri="{FF2B5EF4-FFF2-40B4-BE49-F238E27FC236}">
                  <a16:creationId xmlns:a16="http://schemas.microsoft.com/office/drawing/2014/main" id="{E492EDB4-D352-45BB-913C-5EEBA37C2809}"/>
                </a:ext>
              </a:extLst>
            </p:cNvPr>
            <p:cNvGrpSpPr/>
            <p:nvPr/>
          </p:nvGrpSpPr>
          <p:grpSpPr>
            <a:xfrm>
              <a:off x="6326796" y="2718235"/>
              <a:ext cx="2971331" cy="1765192"/>
              <a:chOff x="6251346" y="2678134"/>
              <a:chExt cx="2971331" cy="1765192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B5FE35-7AE5-454D-B727-0B50187A91A6}"/>
                  </a:ext>
                </a:extLst>
              </p:cNvPr>
              <p:cNvSpPr txBox="1"/>
              <p:nvPr/>
            </p:nvSpPr>
            <p:spPr>
              <a:xfrm>
                <a:off x="6251346" y="2678134"/>
                <a:ext cx="362599" cy="307777"/>
              </a:xfrm>
              <a:prstGeom prst="rect">
                <a:avLst/>
              </a:prstGeom>
              <a:solidFill>
                <a:srgbClr val="344E6D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CF</a:t>
                </a:r>
                <a:endParaRPr lang="ru-RU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011ECD8-0E34-4BF8-8310-74773D2B7643}"/>
                  </a:ext>
                </a:extLst>
              </p:cNvPr>
              <p:cNvSpPr txBox="1"/>
              <p:nvPr/>
            </p:nvSpPr>
            <p:spPr>
              <a:xfrm>
                <a:off x="8749471" y="2680516"/>
                <a:ext cx="473206" cy="307777"/>
              </a:xfrm>
              <a:prstGeom prst="rect">
                <a:avLst/>
              </a:prstGeom>
              <a:solidFill>
                <a:srgbClr val="7C354D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DCS</a:t>
                </a:r>
                <a:endParaRPr lang="ru-RU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A3969B4-9CC7-4C0F-A43A-FE27436E5482}"/>
                  </a:ext>
                </a:extLst>
              </p:cNvPr>
              <p:cNvSpPr txBox="1"/>
              <p:nvPr/>
            </p:nvSpPr>
            <p:spPr>
              <a:xfrm>
                <a:off x="6264171" y="4135549"/>
                <a:ext cx="444352" cy="307777"/>
              </a:xfrm>
              <a:prstGeom prst="rect">
                <a:avLst/>
              </a:prstGeom>
              <a:solidFill>
                <a:srgbClr val="93540A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SCS</a:t>
                </a:r>
                <a:endParaRPr lang="ru-RU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B2C9E79-E36F-4CFF-8D35-7EAF7AE9908B}"/>
                  </a:ext>
                </a:extLst>
              </p:cNvPr>
              <p:cNvSpPr txBox="1"/>
              <p:nvPr/>
            </p:nvSpPr>
            <p:spPr>
              <a:xfrm>
                <a:off x="8763898" y="4135549"/>
                <a:ext cx="444352" cy="307777"/>
              </a:xfrm>
              <a:prstGeom prst="rect">
                <a:avLst/>
              </a:prstGeom>
              <a:solidFill>
                <a:srgbClr val="93540A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SCS</a:t>
                </a:r>
                <a:endParaRPr lang="ru-RU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6" name="Объект 4">
            <a:extLst>
              <a:ext uri="{FF2B5EF4-FFF2-40B4-BE49-F238E27FC236}">
                <a16:creationId xmlns:a16="http://schemas.microsoft.com/office/drawing/2014/main" id="{DB613F23-1BA1-446E-9E91-C3FFD37035CC}"/>
              </a:ext>
            </a:extLst>
          </p:cNvPr>
          <p:cNvSpPr txBox="1">
            <a:spLocks/>
          </p:cNvSpPr>
          <p:nvPr/>
        </p:nvSpPr>
        <p:spPr>
          <a:xfrm>
            <a:off x="6919019" y="5901279"/>
            <a:ext cx="4834617" cy="82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i="1" dirty="0"/>
              <a:t>long-distance dynamics is important in charm decays: re-scattering leads to the complex connections between the worlds of hadrons and quarks [I. </a:t>
            </a:r>
            <a:r>
              <a:rPr lang="en-US" sz="1600" i="1" dirty="0" err="1"/>
              <a:t>Bigi</a:t>
            </a:r>
            <a:r>
              <a:rPr lang="en-US" sz="1600" i="1" dirty="0"/>
              <a:t>]</a:t>
            </a:r>
            <a:endParaRPr lang="ru-RU" sz="1600" i="1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E65886-E981-43E2-9A2C-D5C1684F673C}"/>
              </a:ext>
            </a:extLst>
          </p:cNvPr>
          <p:cNvGrpSpPr/>
          <p:nvPr/>
        </p:nvGrpSpPr>
        <p:grpSpPr>
          <a:xfrm>
            <a:off x="7101119" y="4777273"/>
            <a:ext cx="4384865" cy="984432"/>
            <a:chOff x="7101119" y="4777273"/>
            <a:chExt cx="4384865" cy="984432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2A769D4-1636-4A9F-B570-E8AAF247D3D1}"/>
                </a:ext>
              </a:extLst>
            </p:cNvPr>
            <p:cNvSpPr/>
            <p:nvPr/>
          </p:nvSpPr>
          <p:spPr>
            <a:xfrm>
              <a:off x="7110568" y="4777273"/>
              <a:ext cx="4375416" cy="98443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7A19BB6-D4DD-4361-9A8C-D7E10C2D7DA2}"/>
                    </a:ext>
                  </a:extLst>
                </p:cNvPr>
                <p:cNvSpPr txBox="1"/>
                <p:nvPr/>
              </p:nvSpPr>
              <p:spPr>
                <a:xfrm>
                  <a:off x="7101119" y="4916847"/>
                  <a:ext cx="334410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𝐶𝑃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−15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4±2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9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sup>
                        </m:sSup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7A19BB6-D4DD-4361-9A8C-D7E10C2D7D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1119" y="4916847"/>
                  <a:ext cx="3344101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4" name="Рисунок 7">
              <a:extLst>
                <a:ext uri="{FF2B5EF4-FFF2-40B4-BE49-F238E27FC236}">
                  <a16:creationId xmlns:a16="http://schemas.microsoft.com/office/drawing/2014/main" id="{74CDAAB4-135F-41AE-AEC4-7CCB29659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5993" y="4939520"/>
              <a:ext cx="709404" cy="4866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6501945D-C832-4FD6-8D9A-C8D094C3CBC0}"/>
                    </a:ext>
                  </a:extLst>
                </p:cNvPr>
                <p:cNvSpPr txBox="1"/>
                <p:nvPr/>
              </p:nvSpPr>
              <p:spPr>
                <a:xfrm>
                  <a:off x="7291867" y="5394748"/>
                  <a:ext cx="117666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6501945D-C832-4FD6-8D9A-C8D094C3CB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1867" y="5394748"/>
                  <a:ext cx="1176668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4145" t="-4444" b="-888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35C4DCA-F941-431E-8B01-85AFCE6AD09E}"/>
                </a:ext>
              </a:extLst>
            </p:cNvPr>
            <p:cNvSpPr txBox="1"/>
            <p:nvPr/>
          </p:nvSpPr>
          <p:spPr>
            <a:xfrm>
              <a:off x="10609447" y="5449049"/>
              <a:ext cx="46807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/>
                <a:t>2019</a:t>
              </a:r>
              <a:endParaRPr lang="ru-RU" dirty="0"/>
            </a:p>
          </p:txBody>
        </p:sp>
      </p:grpSp>
      <p:pic>
        <p:nvPicPr>
          <p:cNvPr id="50" name="Picture 49" descr="Chart, line chart, histogram&#10;&#10;Description automatically generated">
            <a:extLst>
              <a:ext uri="{FF2B5EF4-FFF2-40B4-BE49-F238E27FC236}">
                <a16:creationId xmlns:a16="http://schemas.microsoft.com/office/drawing/2014/main" id="{8D7F149C-CFD7-4656-8BEB-5E4CAACC86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4476" y="3022803"/>
            <a:ext cx="4762500" cy="3028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6DC7B4B-298F-4373-94DC-63C85F3A1EB4}"/>
                  </a:ext>
                </a:extLst>
              </p:cNvPr>
              <p:cNvSpPr txBox="1"/>
              <p:nvPr/>
            </p:nvSpPr>
            <p:spPr>
              <a:xfrm>
                <a:off x="721861" y="6141318"/>
                <a:ext cx="59401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CLEOc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0.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818 </m:t>
                    </m:r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m:rPr>
                            <m:sty m:val="p"/>
                          </m:rPr>
                          <a:rPr lang="en-US" sz="180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1800" i="1" smtClean="0">
                        <a:latin typeface="Cambria Math" panose="02040503050406030204" pitchFamily="18" charset="0"/>
                      </a:rPr>
                      <m:t> @ 3774 </m:t>
                    </m:r>
                    <m:r>
                      <m:rPr>
                        <m:sty m:val="p"/>
                      </m:rPr>
                      <a:rPr lang="en-US" sz="180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ru-RU" dirty="0"/>
                  <a:t> </a:t>
                </a:r>
                <a:r>
                  <a:rPr lang="en-US" dirty="0"/>
                  <a:t>[PRD 81, 052013 (2010)]</a:t>
                </a:r>
                <a:endParaRPr lang="ru-RU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6DC7B4B-298F-4373-94DC-63C85F3A1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61" y="6141318"/>
                <a:ext cx="5940196" cy="369332"/>
              </a:xfrm>
              <a:prstGeom prst="rect">
                <a:avLst/>
              </a:prstGeom>
              <a:blipFill>
                <a:blip r:embed="rId11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C532B-778C-48B9-BDCD-8DA9C049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870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79EB5F-56C2-4E83-9506-774F9840C82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The use of coherent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pairs</a:t>
                </a:r>
                <a:endParaRPr lang="ru-RU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79EB5F-56C2-4E83-9506-774F9840C8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9A2498-6F07-47EE-AC96-A58D9B9C3B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946926"/>
                <a:ext cx="5160089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800" dirty="0"/>
                  <a:t>A pair of neutral D mesons produced at threshold carries photon 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en-US" sz="1800" dirty="0"/>
                  <a:t>: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𝐷𝐷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Sup>
                        <m:sSubSupPr>
                          <m:ctrlP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sz="16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sz="1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𝒞</m:t>
                      </m:r>
                      <m:sSubSup>
                        <m:sSubSupPr>
                          <m:ctrl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Sup>
                        <m:sSubSupPr>
                          <m:ctrl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sz="1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16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𝒞</m:t>
                      </m:r>
                      <m:r>
                        <a:rPr lang="en-US" sz="1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1600" dirty="0">
                  <a:solidFill>
                    <a:schemeClr val="accent1"/>
                  </a:solidFill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1800" dirty="0"/>
                  <a:t>The interference term gives access to the phase difference between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800" dirty="0"/>
                  <a:t> decay amplitudes</a:t>
                </a:r>
              </a:p>
              <a:p>
                <a:pPr marL="457200" lvl="1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m:rPr>
                          <m:sty m:val="p"/>
                        </m:rPr>
                        <a:rPr lang="en-US" sz="1600" b="0" i="1" smtClean="0">
                          <a:latin typeface="Cambria Math" panose="02040503050406030204" pitchFamily="18" charset="0"/>
                        </a:rPr>
                        <m:t>arg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  <m:r>
                                    <a:rPr lang="en-US" sz="1600" b="0" i="1" dirty="0" smtClean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sSup>
                                    <m:sSupPr>
                                      <m:ctrlP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p>
                                      <m: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sSup>
                                    <m:sSupPr>
                                      <m:ctrlPr>
                                        <a:rPr lang="en-US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 dirty="0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sz="1600" i="1" dirty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 dirty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i="1" dirty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  <a:p>
                <a:pPr lvl="1">
                  <a:lnSpc>
                    <a:spcPct val="110000"/>
                  </a:lnSpc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Coherence factors and CP content of multibody decay amplitudes</a:t>
                </a:r>
              </a:p>
              <a:p>
                <a:pPr lvl="1">
                  <a:lnSpc>
                    <a:spcPct val="110000"/>
                  </a:lnSpc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Phases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9A2498-6F07-47EE-AC96-A58D9B9C3B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946926"/>
                <a:ext cx="5160089" cy="4351338"/>
              </a:xfrm>
              <a:blipFill>
                <a:blip r:embed="rId3"/>
                <a:stretch>
                  <a:fillRect l="-708" t="-4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E1263F-9A1C-4C0E-B746-021F7A99E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E74999-A72A-425B-B9BB-407345025C9D}"/>
              </a:ext>
            </a:extLst>
          </p:cNvPr>
          <p:cNvGrpSpPr/>
          <p:nvPr/>
        </p:nvGrpSpPr>
        <p:grpSpPr>
          <a:xfrm>
            <a:off x="1138335" y="3601606"/>
            <a:ext cx="4534677" cy="2278871"/>
            <a:chOff x="1138335" y="4348065"/>
            <a:chExt cx="4534677" cy="227887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D04556-28B8-4EC5-9ED0-68EC1FB64F56}"/>
                </a:ext>
              </a:extLst>
            </p:cNvPr>
            <p:cNvSpPr/>
            <p:nvPr/>
          </p:nvSpPr>
          <p:spPr>
            <a:xfrm>
              <a:off x="1138335" y="4348065"/>
              <a:ext cx="4534677" cy="2258008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B312FF-5E64-41AD-90E7-9F47F0F0FD0C}"/>
                </a:ext>
              </a:extLst>
            </p:cNvPr>
            <p:cNvSpPr txBox="1"/>
            <p:nvPr/>
          </p:nvSpPr>
          <p:spPr>
            <a:xfrm>
              <a:off x="1138335" y="6288382"/>
              <a:ext cx="34457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Essential input for B factories and LHCb</a:t>
              </a:r>
              <a:endParaRPr lang="ru-RU" sz="16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8BC96BC-6456-4091-8ED6-713BE521BD14}"/>
              </a:ext>
            </a:extLst>
          </p:cNvPr>
          <p:cNvSpPr txBox="1"/>
          <p:nvPr/>
        </p:nvSpPr>
        <p:spPr>
          <a:xfrm>
            <a:off x="2071396" y="1501065"/>
            <a:ext cx="2382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+mj-lt"/>
              </a:rPr>
              <a:t>Accessing the phases</a:t>
            </a:r>
            <a:endParaRPr lang="ru-RU" sz="2000" b="1" dirty="0">
              <a:solidFill>
                <a:schemeClr val="accent2"/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C1FBF7-09F8-4F87-ADCE-7407CEF4B42A}"/>
              </a:ext>
            </a:extLst>
          </p:cNvPr>
          <p:cNvGrpSpPr/>
          <p:nvPr/>
        </p:nvGrpSpPr>
        <p:grpSpPr>
          <a:xfrm>
            <a:off x="6176346" y="1501065"/>
            <a:ext cx="5272315" cy="4797199"/>
            <a:chOff x="6176346" y="1501065"/>
            <a:chExt cx="5272315" cy="47971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ontent Placeholder 2">
                  <a:extLst>
                    <a:ext uri="{FF2B5EF4-FFF2-40B4-BE49-F238E27FC236}">
                      <a16:creationId xmlns:a16="http://schemas.microsoft.com/office/drawing/2014/main" id="{9081B714-C6B1-45E1-88E8-3A3D734D55B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176346" y="1946926"/>
                  <a:ext cx="5272315" cy="435133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10000"/>
                    </a:lnSpc>
                  </a:pPr>
                  <a:r>
                    <a:rPr lang="en-US" sz="1800" dirty="0"/>
                    <a:t>Measuring charm mixing with quantum correlations</a:t>
                  </a:r>
                </a:p>
                <a:p>
                  <a:pPr lvl="1">
                    <a:lnSpc>
                      <a:spcPct val="110000"/>
                    </a:lnSpc>
                    <a:buFont typeface="Courier New" panose="02070309020205020404" pitchFamily="49" charset="0"/>
                    <a:buChar char="o"/>
                  </a:pPr>
                  <a:r>
                    <a:rPr lang="en-US" sz="1600" dirty="0"/>
                    <a:t>Charm mixing cancels at first order for the coherent decays</a:t>
                  </a:r>
                </a:p>
                <a:p>
                  <a:pPr marL="457200" lvl="1" indent="0">
                    <a:lnSpc>
                      <a:spcPct val="11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16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16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16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16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𝒪</m:t>
                        </m:r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sz="2000" dirty="0">
                    <a:solidFill>
                      <a:schemeClr val="accent1"/>
                    </a:solidFill>
                  </a:endParaRPr>
                </a:p>
                <a:p>
                  <a:pPr lvl="1">
                    <a:lnSpc>
                      <a:spcPct val="110000"/>
                    </a:lnSpc>
                    <a:buFont typeface="Courier New" panose="02070309020205020404" pitchFamily="49" charset="0"/>
                    <a:buChar char="o"/>
                  </a:pPr>
                  <a:r>
                    <a:rPr lang="en-US" sz="1600" dirty="0"/>
                    <a:t>Charm mixing contributes to non-coherent </a:t>
                  </a:r>
                  <a:r>
                    <a:rPr lang="en-US" sz="1600" i="1" dirty="0"/>
                    <a:t>time-integrated decays</a:t>
                  </a:r>
                </a:p>
                <a:p>
                  <a:pPr marL="457200" lvl="1" indent="0">
                    <a:lnSpc>
                      <a:spcPct val="11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lang="en-US" sz="16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6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16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16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16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16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Re</m:t>
                            </m:r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6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Im</m:t>
                            </m:r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  <m:r>
                          <a:rPr lang="en-US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𝒪</m:t>
                        </m:r>
                        <m:d>
                          <m:dPr>
                            <m:ctrlPr>
                              <a:rPr lang="en-US" sz="16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6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16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6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16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16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accent1"/>
                    </a:solidFill>
                  </a:endParaRPr>
                </a:p>
                <a:p>
                  <a:pPr>
                    <a:lnSpc>
                      <a:spcPct val="110000"/>
                    </a:lnSpc>
                  </a:pPr>
                  <a:r>
                    <a:rPr lang="en-US" sz="1800" dirty="0"/>
                    <a:t>Several unique techniques to measure charm mixing and CP violation in charm based on this phenomenology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en-US" sz="1800" dirty="0"/>
                    <a:t>Access to the </a:t>
                  </a:r>
                  <a14:m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𝒞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=+1</m:t>
                      </m:r>
                    </m:oMath>
                  </a14:m>
                  <a:r>
                    <a:rPr lang="en-US" sz="1800" dirty="0"/>
                    <a:t> state with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a14:m>
                  <a:endParaRPr lang="en-US" sz="1800" dirty="0"/>
                </a:p>
                <a:p>
                  <a:pPr lvl="1">
                    <a:lnSpc>
                      <a:spcPct val="110000"/>
                    </a:lnSpc>
                    <a:buFont typeface="Courier New" panose="02070309020205020404" pitchFamily="49" charset="0"/>
                    <a:buChar char="o"/>
                  </a:pPr>
                  <a:r>
                    <a:rPr lang="en-US" sz="1600" dirty="0"/>
                    <a:t>Charm mixing contribution is doubled instead of being cancelled!</a:t>
                  </a:r>
                  <a:endParaRPr lang="ru-RU" sz="1600" dirty="0"/>
                </a:p>
              </p:txBody>
            </p:sp>
          </mc:Choice>
          <mc:Fallback xmlns="">
            <p:sp>
              <p:nvSpPr>
                <p:cNvPr id="9" name="Content Placeholder 2">
                  <a:extLst>
                    <a:ext uri="{FF2B5EF4-FFF2-40B4-BE49-F238E27FC236}">
                      <a16:creationId xmlns:a16="http://schemas.microsoft.com/office/drawing/2014/main" id="{9081B714-C6B1-45E1-88E8-3A3D734D55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6346" y="1946926"/>
                  <a:ext cx="5272315" cy="4351338"/>
                </a:xfrm>
                <a:prstGeom prst="rect">
                  <a:avLst/>
                </a:prstGeom>
                <a:blipFill>
                  <a:blip r:embed="rId4"/>
                  <a:stretch>
                    <a:fillRect l="-694" t="-420" r="-69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A58060-4549-4AE3-B8A6-91ECDE40CBF8}"/>
                </a:ext>
              </a:extLst>
            </p:cNvPr>
            <p:cNvSpPr txBox="1"/>
            <p:nvPr/>
          </p:nvSpPr>
          <p:spPr>
            <a:xfrm>
              <a:off x="7693688" y="1501065"/>
              <a:ext cx="30476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2"/>
                  </a:solidFill>
                  <a:latin typeface="+mj-lt"/>
                </a:rPr>
                <a:t>Accessing the charm mixing</a:t>
              </a:r>
              <a:endParaRPr lang="ru-RU" sz="20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4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99A05-5298-45BF-AA9F-006EB40E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the Standard Model</a:t>
            </a:r>
            <a:endParaRPr lang="ru-R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B3CA783-E06D-45A1-ADD2-416887E7210F}"/>
              </a:ext>
            </a:extLst>
          </p:cNvPr>
          <p:cNvSpPr txBox="1">
            <a:spLocks/>
          </p:cNvSpPr>
          <p:nvPr/>
        </p:nvSpPr>
        <p:spPr>
          <a:xfrm>
            <a:off x="550507" y="1686022"/>
            <a:ext cx="8060093" cy="4679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accent1"/>
                </a:solidFill>
              </a:rPr>
              <a:t>The Standard Model (SM) </a:t>
            </a:r>
            <a:r>
              <a:rPr lang="en-US" sz="1800" dirty="0"/>
              <a:t>is the most successful physics theory </a:t>
            </a:r>
            <a:r>
              <a:rPr lang="en-US" sz="1800" i="1" dirty="0"/>
              <a:t>so far</a:t>
            </a:r>
            <a:endParaRPr lang="en-US" sz="1800" i="1" dirty="0">
              <a:solidFill>
                <a:schemeClr val="accent1"/>
              </a:solidFill>
            </a:endParaRP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600" dirty="0"/>
              <a:t>Gauge fields: carriers of electroweak and strong interactions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600" dirty="0"/>
              <a:t>Matter fields: three generations of quarks and leptons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600" dirty="0"/>
              <a:t>The Higgs mechanism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accent1"/>
                </a:solidFill>
              </a:rPr>
              <a:t>Limitations of the SM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600" dirty="0"/>
              <a:t>Dark matter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600" dirty="0"/>
              <a:t>Neutrino masses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600" dirty="0"/>
              <a:t>Baryonic asymmetry of the Universe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600" dirty="0"/>
              <a:t>The electroweak hierarchy problem: why is the Higgs so light?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600" dirty="0"/>
              <a:t>The flavor puzzle: why three generations? 18 (25) parameters!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600" dirty="0"/>
              <a:t>…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accent1"/>
                </a:solidFill>
              </a:rPr>
              <a:t>Quest for the New Physics (NP)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600" dirty="0"/>
              <a:t>The SM may be a low-energy effective theory for a </a:t>
            </a:r>
            <a:r>
              <a:rPr lang="en-US" sz="1600" dirty="0">
                <a:solidFill>
                  <a:schemeClr val="accent1"/>
                </a:solidFill>
              </a:rPr>
              <a:t>more general and </a:t>
            </a:r>
            <a:r>
              <a:rPr lang="en-US" sz="1600" i="1" dirty="0">
                <a:solidFill>
                  <a:schemeClr val="accent1"/>
                </a:solidFill>
              </a:rPr>
              <a:t>beautiful</a:t>
            </a:r>
            <a:r>
              <a:rPr lang="en-US" sz="1600" dirty="0">
                <a:solidFill>
                  <a:schemeClr val="accent1"/>
                </a:solidFill>
              </a:rPr>
              <a:t> theory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600" dirty="0"/>
              <a:t>Our goal is to find the traces of that theory experimentally and theoretically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D28EA9B1-CEE1-4871-97C7-4D9FC943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5681"/>
            <a:ext cx="2743200" cy="365125"/>
          </a:xfrm>
        </p:spPr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pic>
        <p:nvPicPr>
          <p:cNvPr id="11" name="Объект 5">
            <a:extLst>
              <a:ext uri="{FF2B5EF4-FFF2-40B4-BE49-F238E27FC236}">
                <a16:creationId xmlns:a16="http://schemas.microsoft.com/office/drawing/2014/main" id="{269D3B34-2F86-4258-B516-9DAF28374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3898" y="3194636"/>
            <a:ext cx="2216784" cy="301603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9ABEF51-F6BA-4D0C-8BB7-B837C75BAD65}"/>
              </a:ext>
            </a:extLst>
          </p:cNvPr>
          <p:cNvGrpSpPr/>
          <p:nvPr/>
        </p:nvGrpSpPr>
        <p:grpSpPr>
          <a:xfrm>
            <a:off x="6575243" y="2025763"/>
            <a:ext cx="2840501" cy="3429270"/>
            <a:chOff x="6575243" y="2025763"/>
            <a:chExt cx="2840501" cy="3429270"/>
          </a:xfrm>
        </p:grpSpPr>
        <p:pic>
          <p:nvPicPr>
            <p:cNvPr id="9" name="Picture 8" descr="Diagram, schematic&#10;&#10;Description automatically generated">
              <a:extLst>
                <a:ext uri="{FF2B5EF4-FFF2-40B4-BE49-F238E27FC236}">
                  <a16:creationId xmlns:a16="http://schemas.microsoft.com/office/drawing/2014/main" id="{5706AEF1-136F-4A6D-97EF-257BE6B93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06" b="-2006"/>
            <a:stretch/>
          </p:blipFill>
          <p:spPr>
            <a:xfrm>
              <a:off x="6575243" y="2025763"/>
              <a:ext cx="2840501" cy="294412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C2A2548-14DC-44E7-AC1E-94F57A47121C}"/>
                </a:ext>
              </a:extLst>
            </p:cNvPr>
            <p:cNvSpPr txBox="1"/>
            <p:nvPr/>
          </p:nvSpPr>
          <p:spPr>
            <a:xfrm>
              <a:off x="8490855" y="5054923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2012</a:t>
              </a:r>
              <a:endParaRPr lang="ru-RU" sz="2000" dirty="0">
                <a:solidFill>
                  <a:schemeClr val="accent1"/>
                </a:solidFill>
              </a:endParaRPr>
            </a:p>
          </p:txBody>
        </p:sp>
        <p:sp>
          <p:nvSpPr>
            <p:cNvPr id="4" name="Arrow: Down 3">
              <a:extLst>
                <a:ext uri="{FF2B5EF4-FFF2-40B4-BE49-F238E27FC236}">
                  <a16:creationId xmlns:a16="http://schemas.microsoft.com/office/drawing/2014/main" id="{48C3F56B-7833-4EBB-9201-A5495869E2F6}"/>
                </a:ext>
              </a:extLst>
            </p:cNvPr>
            <p:cNvSpPr/>
            <p:nvPr/>
          </p:nvSpPr>
          <p:spPr>
            <a:xfrm rot="10800000">
              <a:off x="8707161" y="4947620"/>
              <a:ext cx="271429" cy="17728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953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4CB44E71-D3F8-48B9-83D8-13FAC7905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28" y="719344"/>
            <a:ext cx="7225748" cy="54193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EE92F-9B41-40B9-A622-8F4F10F9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766BCB4E-A79A-4484-BF72-D80D57D2E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87" y="2589245"/>
            <a:ext cx="3461657" cy="1133475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Tau lepton</a:t>
            </a:r>
            <a:endParaRPr lang="ru-RU" dirty="0">
              <a:solidFill>
                <a:schemeClr val="bg2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773495-3DC6-46B7-A4E4-3418096D9CEA}"/>
              </a:ext>
            </a:extLst>
          </p:cNvPr>
          <p:cNvGrpSpPr/>
          <p:nvPr/>
        </p:nvGrpSpPr>
        <p:grpSpPr>
          <a:xfrm>
            <a:off x="904588" y="541983"/>
            <a:ext cx="2090057" cy="1436914"/>
            <a:chOff x="1574450" y="2842018"/>
            <a:chExt cx="2090057" cy="143691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C7247D6-47F4-404D-88E1-63436DC42ED2}"/>
                </a:ext>
              </a:extLst>
            </p:cNvPr>
            <p:cNvSpPr/>
            <p:nvPr/>
          </p:nvSpPr>
          <p:spPr>
            <a:xfrm>
              <a:off x="1574450" y="2842018"/>
              <a:ext cx="2090057" cy="1436914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8C0CA19-FA7A-4068-8407-61E1A9780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6807" y="2976243"/>
              <a:ext cx="1495944" cy="1210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8143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E0341F-F893-4BD1-98B4-1C6870BD1B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59632" y="3841692"/>
            <a:ext cx="7143373" cy="27144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4A03097B-C60C-4B90-830D-EDED88EBDD2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Leptonic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decays</a:t>
                </a:r>
                <a:endParaRPr lang="ru-RU" dirty="0"/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4A03097B-C60C-4B90-830D-EDED88EBDD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Объект 2">
            <a:extLst>
              <a:ext uri="{FF2B5EF4-FFF2-40B4-BE49-F238E27FC236}">
                <a16:creationId xmlns:a16="http://schemas.microsoft.com/office/drawing/2014/main" id="{B5D5FE19-BC6B-42E3-A52D-ADEC078E0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988" y="3033785"/>
            <a:ext cx="6366065" cy="78122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600" dirty="0"/>
              <a:t>SCT with polarized electrons allows measurement the tau lepton Michel parameters with precision better then that of Belle II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B4B03A5-78D9-48C7-955E-1BAA0041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Объект 2">
                <a:extLst>
                  <a:ext uri="{FF2B5EF4-FFF2-40B4-BE49-F238E27FC236}">
                    <a16:creationId xmlns:a16="http://schemas.microsoft.com/office/drawing/2014/main" id="{131BC73D-EC76-47F5-93ED-207878EE36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7809" y="2310599"/>
                <a:ext cx="10215701" cy="85161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82880" indent="-182880" algn="l" defTabSz="914400" rtl="0" eaLnBrk="1" latinLnBrk="0" hangingPunct="1">
                  <a:lnSpc>
                    <a:spcPct val="95000"/>
                  </a:lnSpc>
                  <a:spcBef>
                    <a:spcPts val="1400"/>
                  </a:spcBef>
                  <a:spcAft>
                    <a:spcPts val="200"/>
                  </a:spcAft>
                  <a:buClr>
                    <a:schemeClr val="accent1"/>
                  </a:buClr>
                  <a:buSzPct val="80000"/>
                  <a:buFont typeface="Arial" pitchFamily="34" charset="0"/>
                  <a:buChar char="•"/>
                  <a:defRPr sz="1800" kern="1200" spc="1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∓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∓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func>
                      <m:r>
                        <a:rPr lang="en-U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ad>
                        <m:radPr>
                          <m:degHide m:val="on"/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sSubSup>
                                    <m:sSubSupPr>
                                      <m:ctrlP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rad>
                            </m:e>
                          </m:d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Объект 2">
                <a:extLst>
                  <a:ext uri="{FF2B5EF4-FFF2-40B4-BE49-F238E27FC236}">
                    <a16:creationId xmlns:a16="http://schemas.microsoft.com/office/drawing/2014/main" id="{131BC73D-EC76-47F5-93ED-207878EE36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9" y="2310599"/>
                <a:ext cx="10215701" cy="8516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615BD5D-D072-41C6-8517-E71F3C929088}"/>
              </a:ext>
            </a:extLst>
          </p:cNvPr>
          <p:cNvSpPr/>
          <p:nvPr/>
        </p:nvSpPr>
        <p:spPr>
          <a:xfrm>
            <a:off x="399661" y="1790400"/>
            <a:ext cx="30448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Michel parameters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FCA2C4B4-92CF-4A29-8849-BF8BCE01DFD1}"/>
                  </a:ext>
                </a:extLst>
              </p:cNvPr>
              <p:cNvSpPr/>
              <p:nvPr/>
            </p:nvSpPr>
            <p:spPr>
              <a:xfrm>
                <a:off x="9244012" y="3095554"/>
                <a:ext cx="2724464" cy="6576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FCA2C4B4-92CF-4A29-8849-BF8BCE01DF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4012" y="3095554"/>
                <a:ext cx="2724464" cy="6576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Прямоугольник: скругленные углы 12">
            <a:extLst>
              <a:ext uri="{FF2B5EF4-FFF2-40B4-BE49-F238E27FC236}">
                <a16:creationId xmlns:a16="http://schemas.microsoft.com/office/drawing/2014/main" id="{57088373-51A4-440D-B4A6-C4DE360D7EA7}"/>
              </a:ext>
            </a:extLst>
          </p:cNvPr>
          <p:cNvSpPr/>
          <p:nvPr/>
        </p:nvSpPr>
        <p:spPr>
          <a:xfrm>
            <a:off x="9183225" y="4381243"/>
            <a:ext cx="2369130" cy="12084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14">
            <a:extLst>
              <a:ext uri="{FF2B5EF4-FFF2-40B4-BE49-F238E27FC236}">
                <a16:creationId xmlns:a16="http://schemas.microsoft.com/office/drawing/2014/main" id="{6F75A045-F2B3-4D59-9792-CFBB620782A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3226" y="4520240"/>
            <a:ext cx="2273502" cy="95936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8112B4-F46C-4F7A-B841-AEF396507939}"/>
              </a:ext>
            </a:extLst>
          </p:cNvPr>
          <p:cNvCxnSpPr>
            <a:cxnSpLocks/>
          </p:cNvCxnSpPr>
          <p:nvPr/>
        </p:nvCxnSpPr>
        <p:spPr>
          <a:xfrm flipH="1">
            <a:off x="6008916" y="2047744"/>
            <a:ext cx="429206" cy="45526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B9B66DD-2AF1-4BB9-BEA2-C0B50083A603}"/>
              </a:ext>
            </a:extLst>
          </p:cNvPr>
          <p:cNvSpPr txBox="1"/>
          <p:nvPr/>
        </p:nvSpPr>
        <p:spPr>
          <a:xfrm>
            <a:off x="1560825" y="5710335"/>
            <a:ext cx="376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[Epifanov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Phys. Atom.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Nucl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83 (2020)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944]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94A907-12D3-440C-9C63-E386B3AC1658}"/>
              </a:ext>
            </a:extLst>
          </p:cNvPr>
          <p:cNvSpPr txBox="1"/>
          <p:nvPr/>
        </p:nvSpPr>
        <p:spPr>
          <a:xfrm>
            <a:off x="5743652" y="1728058"/>
            <a:ext cx="167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Tau polarization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94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4A03097B-C60C-4B90-830D-EDED88EBDD2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Leptonic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decays</a:t>
                </a:r>
                <a:endParaRPr lang="ru-RU" dirty="0"/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4A03097B-C60C-4B90-830D-EDED88EBDD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B4B03A5-78D9-48C7-955E-1BAA0041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Объект 2">
                <a:extLst>
                  <a:ext uri="{FF2B5EF4-FFF2-40B4-BE49-F238E27FC236}">
                    <a16:creationId xmlns:a16="http://schemas.microsoft.com/office/drawing/2014/main" id="{131BC73D-EC76-47F5-93ED-207878EE36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7809" y="2310599"/>
                <a:ext cx="10215701" cy="85161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82880" indent="-182880" algn="l" defTabSz="914400" rtl="0" eaLnBrk="1" latinLnBrk="0" hangingPunct="1">
                  <a:lnSpc>
                    <a:spcPct val="95000"/>
                  </a:lnSpc>
                  <a:spcBef>
                    <a:spcPts val="1400"/>
                  </a:spcBef>
                  <a:spcAft>
                    <a:spcPts val="200"/>
                  </a:spcAft>
                  <a:buClr>
                    <a:schemeClr val="accent1"/>
                  </a:buClr>
                  <a:buSzPct val="80000"/>
                  <a:buFont typeface="Arial" pitchFamily="34" charset="0"/>
                  <a:buChar char="•"/>
                  <a:defRPr sz="1800" kern="1200" spc="1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∓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∓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func>
                      <m:r>
                        <a:rPr lang="en-U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ad>
                        <m:radPr>
                          <m:degHide m:val="on"/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sSubSup>
                                    <m:sSubSupPr>
                                      <m:ctrlP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rad>
                            </m:e>
                          </m:d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Объект 2">
                <a:extLst>
                  <a:ext uri="{FF2B5EF4-FFF2-40B4-BE49-F238E27FC236}">
                    <a16:creationId xmlns:a16="http://schemas.microsoft.com/office/drawing/2014/main" id="{131BC73D-EC76-47F5-93ED-207878EE36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9" y="2310599"/>
                <a:ext cx="10215701" cy="8516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FCA2C4B4-92CF-4A29-8849-BF8BCE01DFD1}"/>
                  </a:ext>
                </a:extLst>
              </p:cNvPr>
              <p:cNvSpPr/>
              <p:nvPr/>
            </p:nvSpPr>
            <p:spPr>
              <a:xfrm>
                <a:off x="9244012" y="3095554"/>
                <a:ext cx="2724464" cy="6576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FCA2C4B4-92CF-4A29-8849-BF8BCE01DF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4012" y="3095554"/>
                <a:ext cx="2724464" cy="6576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Прямоугольник 19">
            <a:extLst>
              <a:ext uri="{FF2B5EF4-FFF2-40B4-BE49-F238E27FC236}">
                <a16:creationId xmlns:a16="http://schemas.microsoft.com/office/drawing/2014/main" id="{F4E6AE87-62AD-4A2E-9780-C9D4C03AAB98}"/>
              </a:ext>
            </a:extLst>
          </p:cNvPr>
          <p:cNvSpPr/>
          <p:nvPr/>
        </p:nvSpPr>
        <p:spPr>
          <a:xfrm>
            <a:off x="399661" y="3860255"/>
            <a:ext cx="57838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Lepton universality test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Прямоугольник: скругленные углы 12">
            <a:extLst>
              <a:ext uri="{FF2B5EF4-FFF2-40B4-BE49-F238E27FC236}">
                <a16:creationId xmlns:a16="http://schemas.microsoft.com/office/drawing/2014/main" id="{57088373-51A4-440D-B4A6-C4DE360D7EA7}"/>
              </a:ext>
            </a:extLst>
          </p:cNvPr>
          <p:cNvSpPr/>
          <p:nvPr/>
        </p:nvSpPr>
        <p:spPr>
          <a:xfrm>
            <a:off x="6596034" y="3569480"/>
            <a:ext cx="2369130" cy="12084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1D2A137-0342-4031-A865-707552B805E1}"/>
                  </a:ext>
                </a:extLst>
              </p:cNvPr>
              <p:cNvSpPr txBox="1"/>
              <p:nvPr/>
            </p:nvSpPr>
            <p:spPr>
              <a:xfrm>
                <a:off x="7701996" y="4313256"/>
                <a:ext cx="2968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ru-RU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1D2A137-0342-4031-A865-707552B80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1996" y="4313256"/>
                <a:ext cx="296828" cy="461665"/>
              </a:xfrm>
              <a:prstGeom prst="rect">
                <a:avLst/>
              </a:prstGeom>
              <a:blipFill>
                <a:blip r:embed="rId7"/>
                <a:stretch>
                  <a:fillRect l="-6122" r="-42857" b="-10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E4CD843-BC51-445D-9EFE-2BA5FB35CD43}"/>
                  </a:ext>
                </a:extLst>
              </p:cNvPr>
              <p:cNvSpPr txBox="1"/>
              <p:nvPr/>
            </p:nvSpPr>
            <p:spPr>
              <a:xfrm>
                <a:off x="7123788" y="3518017"/>
                <a:ext cx="2968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lang="ru-RU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E4CD843-BC51-445D-9EFE-2BA5FB35C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788" y="3518017"/>
                <a:ext cx="296828" cy="461665"/>
              </a:xfrm>
              <a:prstGeom prst="rect">
                <a:avLst/>
              </a:prstGeom>
              <a:blipFill>
                <a:blip r:embed="rId8"/>
                <a:stretch>
                  <a:fillRect l="-6250" r="-50000" b="-105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88AB4F0-F328-45A0-BD00-B06C7C2E160F}"/>
                  </a:ext>
                </a:extLst>
              </p:cNvPr>
              <p:cNvSpPr txBox="1"/>
              <p:nvPr/>
            </p:nvSpPr>
            <p:spPr>
              <a:xfrm>
                <a:off x="607809" y="4253469"/>
                <a:ext cx="4178795" cy="727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8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en-US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  <m:sup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bSup>
                        </m:num>
                        <m:den>
                          <m: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192</m:t>
                          </m:r>
                          <m:sSup>
                            <m:sSup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>
                                  <m:r>
                                    <a:rPr lang="en-US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sub>
                                <m:sup>
                                  <m:r>
                                    <a:rPr lang="en-US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EW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88AB4F0-F328-45A0-BD00-B06C7C2E1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9" y="4253469"/>
                <a:ext cx="4178795" cy="7275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Таблица 17">
                <a:extLst>
                  <a:ext uri="{FF2B5EF4-FFF2-40B4-BE49-F238E27FC236}">
                    <a16:creationId xmlns:a16="http://schemas.microsoft.com/office/drawing/2014/main" id="{9950267C-13E8-4ED2-AD7C-8630E0D858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2858390"/>
                  </p:ext>
                </p:extLst>
              </p:nvPr>
            </p:nvGraphicFramePr>
            <p:xfrm>
              <a:off x="699988" y="5133691"/>
              <a:ext cx="7984490" cy="1081024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916430">
                      <a:extLst>
                        <a:ext uri="{9D8B030D-6E8A-4147-A177-3AD203B41FA5}">
                          <a16:colId xmlns:a16="http://schemas.microsoft.com/office/drawing/2014/main" val="436958668"/>
                        </a:ext>
                      </a:extLst>
                    </a:gridCol>
                    <a:gridCol w="2392680">
                      <a:extLst>
                        <a:ext uri="{9D8B030D-6E8A-4147-A177-3AD203B41FA5}">
                          <a16:colId xmlns:a16="http://schemas.microsoft.com/office/drawing/2014/main" val="710623408"/>
                        </a:ext>
                      </a:extLst>
                    </a:gridCol>
                    <a:gridCol w="3675380">
                      <a:extLst>
                        <a:ext uri="{9D8B030D-6E8A-4147-A177-3AD203B41FA5}">
                          <a16:colId xmlns:a16="http://schemas.microsoft.com/office/drawing/2014/main" val="22835821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Parameter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Expectation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Best measurement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02524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smtClean="0">
                                        <a:latin typeface="Cambria Math" panose="02040503050406030204" pitchFamily="18" charset="0"/>
                                      </a:rPr>
                                      <m:t>ℬ</m:t>
                                    </m:r>
                                    <m:d>
                                      <m:dPr>
                                        <m:ctrlPr>
                                          <a:rPr lang="en-US" sz="1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18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800" smtClean="0">
                                                <a:latin typeface="Cambria Math" panose="02040503050406030204" pitchFamily="18" charset="0"/>
                                              </a:rPr>
                                              <m:t>𝜏</m:t>
                                            </m:r>
                                          </m:e>
                                          <m:sup>
                                            <m:r>
                                              <a:rPr lang="en-US" sz="1800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  <m:r>
                                          <a:rPr lang="en-US" sz="1800" smtClean="0">
                                            <a:latin typeface="Cambria Math" panose="02040503050406030204" pitchFamily="18" charset="0"/>
                                          </a:rPr>
                                          <m:t> 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8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smtClean="0">
                                                <a:latin typeface="Cambria Math" panose="02040503050406030204" pitchFamily="18" charset="0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smtClean="0">
                                                <a:latin typeface="Cambria Math" panose="02040503050406030204" pitchFamily="18" charset="0"/>
                                              </a:rPr>
                                              <m:t>𝜏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18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800" smtClean="0">
                                                <a:latin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p>
                                            <m:r>
                                              <a:rPr lang="en-US" sz="1800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  <m:sSub>
                                          <m:sSubPr>
                                            <m:ctrlPr>
                                              <a:rPr lang="en-US" sz="18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̅"/>
                                                <m:ctrlPr>
                                                  <a:rPr lang="en-US" sz="18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1800" smtClean="0">
                                                    <a:latin typeface="Cambria Math" panose="02040503050406030204" pitchFamily="18" charset="0"/>
                                                  </a:rPr>
                                                  <m:t>𝜈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sz="1800" smtClean="0">
                                                <a:latin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r>
                                      <a:rPr lang="en-US" sz="1800" smtClean="0">
                                        <a:latin typeface="Cambria Math" panose="02040503050406030204" pitchFamily="18" charset="0"/>
                                      </a:rPr>
                                      <m:t>ℬ</m:t>
                                    </m:r>
                                    <m:d>
                                      <m:dPr>
                                        <m:ctrlPr>
                                          <a:rPr lang="en-US" sz="1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18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800" smtClean="0">
                                                <a:latin typeface="Cambria Math" panose="02040503050406030204" pitchFamily="18" charset="0"/>
                                              </a:rPr>
                                              <m:t>𝜏</m:t>
                                            </m:r>
                                          </m:e>
                                          <m:sup>
                                            <m:r>
                                              <a:rPr lang="en-US" sz="1800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  <m:r>
                                          <a:rPr lang="en-US" sz="1800" smtClean="0">
                                            <a:latin typeface="Cambria Math" panose="02040503050406030204" pitchFamily="18" charset="0"/>
                                          </a:rPr>
                                          <m:t>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8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smtClean="0">
                                                <a:latin typeface="Cambria Math" panose="02040503050406030204" pitchFamily="18" charset="0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smtClean="0">
                                                <a:latin typeface="Cambria Math" panose="02040503050406030204" pitchFamily="18" charset="0"/>
                                              </a:rPr>
                                              <m:t>𝜏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18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800" smtClean="0"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p>
                                            <m:r>
                                              <a:rPr lang="en-US" sz="1800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  <m:sSub>
                                          <m:sSubPr>
                                            <m:ctrlPr>
                                              <a:rPr lang="en-US" sz="18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̅"/>
                                                <m:ctrlPr>
                                                  <a:rPr lang="en-US" sz="18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1800" smtClean="0">
                                                    <a:latin typeface="Cambria Math" panose="02040503050406030204" pitchFamily="18" charset="0"/>
                                                  </a:rPr>
                                                  <m:t>𝜈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sz="1800" smtClean="0"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den>
                                </m:f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smtClean="0">
                                    <a:latin typeface="Cambria Math" panose="02040503050406030204" pitchFamily="18" charset="0"/>
                                  </a:rPr>
                                  <m:t>0.972564±0.000010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0.9796±0.0016±</m:t>
                                </m:r>
                                <m:r>
                                  <a:rPr lang="en-US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  <m:r>
                                  <a:rPr lang="ru-RU" b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36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r>
                            <a:rPr lang="en-US" dirty="0"/>
                            <a:t>[BaBar, PRL 105 (2010) 051602]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92868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Таблица 17">
                <a:extLst>
                  <a:ext uri="{FF2B5EF4-FFF2-40B4-BE49-F238E27FC236}">
                    <a16:creationId xmlns:a16="http://schemas.microsoft.com/office/drawing/2014/main" id="{9950267C-13E8-4ED2-AD7C-8630E0D858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2858390"/>
                  </p:ext>
                </p:extLst>
              </p:nvPr>
            </p:nvGraphicFramePr>
            <p:xfrm>
              <a:off x="699988" y="5133691"/>
              <a:ext cx="7984490" cy="1081024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916430">
                      <a:extLst>
                        <a:ext uri="{9D8B030D-6E8A-4147-A177-3AD203B41FA5}">
                          <a16:colId xmlns:a16="http://schemas.microsoft.com/office/drawing/2014/main" val="436958668"/>
                        </a:ext>
                      </a:extLst>
                    </a:gridCol>
                    <a:gridCol w="2392680">
                      <a:extLst>
                        <a:ext uri="{9D8B030D-6E8A-4147-A177-3AD203B41FA5}">
                          <a16:colId xmlns:a16="http://schemas.microsoft.com/office/drawing/2014/main" val="710623408"/>
                        </a:ext>
                      </a:extLst>
                    </a:gridCol>
                    <a:gridCol w="3675380">
                      <a:extLst>
                        <a:ext uri="{9D8B030D-6E8A-4147-A177-3AD203B41FA5}">
                          <a16:colId xmlns:a16="http://schemas.microsoft.com/office/drawing/2014/main" val="22835821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Parameter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Expectation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Best measurement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0252493"/>
                      </a:ext>
                    </a:extLst>
                  </a:tr>
                  <a:tr h="71018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0"/>
                          <a:stretch>
                            <a:fillRect l="-317" t="-56410" r="-317460" b="-34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0"/>
                          <a:stretch>
                            <a:fillRect l="-80407" t="-56410" r="-154453" b="-34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0"/>
                          <a:stretch>
                            <a:fillRect l="-117579" t="-56410" r="-663" b="-34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0928685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Объект 2">
            <a:extLst>
              <a:ext uri="{FF2B5EF4-FFF2-40B4-BE49-F238E27FC236}">
                <a16:creationId xmlns:a16="http://schemas.microsoft.com/office/drawing/2014/main" id="{86CBC790-A6EA-447A-A1E7-C661BF57B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988" y="3033785"/>
            <a:ext cx="6366065" cy="78122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600" dirty="0"/>
              <a:t>SCT with polarized electrons allows measurement the tau lepton Michel parameters with precision better then that of Belle II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30B587A-6CB9-41CA-9C63-F506DE692948}"/>
              </a:ext>
            </a:extLst>
          </p:cNvPr>
          <p:cNvCxnSpPr>
            <a:cxnSpLocks/>
          </p:cNvCxnSpPr>
          <p:nvPr/>
        </p:nvCxnSpPr>
        <p:spPr>
          <a:xfrm flipH="1">
            <a:off x="6008916" y="2047744"/>
            <a:ext cx="429206" cy="45526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32C1E02-F872-40CE-8474-888F16A2BA40}"/>
              </a:ext>
            </a:extLst>
          </p:cNvPr>
          <p:cNvSpPr txBox="1"/>
          <p:nvPr/>
        </p:nvSpPr>
        <p:spPr>
          <a:xfrm>
            <a:off x="5743652" y="1728058"/>
            <a:ext cx="167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Tau polarization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10">
            <a:extLst>
              <a:ext uri="{FF2B5EF4-FFF2-40B4-BE49-F238E27FC236}">
                <a16:creationId xmlns:a16="http://schemas.microsoft.com/office/drawing/2014/main" id="{6E3FB701-3DC3-433D-87C6-DEA3113D791C}"/>
              </a:ext>
            </a:extLst>
          </p:cNvPr>
          <p:cNvSpPr/>
          <p:nvPr/>
        </p:nvSpPr>
        <p:spPr>
          <a:xfrm>
            <a:off x="399661" y="1790400"/>
            <a:ext cx="30448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Michel parameters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" name="Рисунок 14">
            <a:extLst>
              <a:ext uri="{FF2B5EF4-FFF2-40B4-BE49-F238E27FC236}">
                <a16:creationId xmlns:a16="http://schemas.microsoft.com/office/drawing/2014/main" id="{B571D40D-CD80-45FD-BE2B-A9935324F05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848" y="3712371"/>
            <a:ext cx="2273502" cy="9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9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3EE3BA-920E-44EC-AC2A-B1C0B242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9C7713-7B35-45A3-B0D6-33A450735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340" y="2344797"/>
            <a:ext cx="1261099" cy="13976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66D9978-08D1-46C4-8F9F-90D1ED14A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562" y="2156169"/>
            <a:ext cx="2780377" cy="226015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85F7678-C2CF-429F-B48C-8E20E4FF82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562" y="4276431"/>
            <a:ext cx="2780377" cy="22601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7374421-71E9-4B8F-948F-A8FBA8A69B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495" y="4276430"/>
            <a:ext cx="2725820" cy="2215810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6522F02-F5FC-4083-937B-95DFABC0B1F1}"/>
              </a:ext>
            </a:extLst>
          </p:cNvPr>
          <p:cNvSpPr/>
          <p:nvPr/>
        </p:nvSpPr>
        <p:spPr>
          <a:xfrm>
            <a:off x="7647432" y="1791203"/>
            <a:ext cx="33025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[Rev. Mod. Phys. 78 (2006) 1043]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AE86765-718F-4C8D-9CA8-C83F3B24D3AB}"/>
              </a:ext>
            </a:extLst>
          </p:cNvPr>
          <p:cNvGrpSpPr/>
          <p:nvPr/>
        </p:nvGrpSpPr>
        <p:grpSpPr>
          <a:xfrm>
            <a:off x="681003" y="5029205"/>
            <a:ext cx="4674768" cy="1385466"/>
            <a:chOff x="681003" y="5029205"/>
            <a:chExt cx="4674768" cy="1385466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6075664-B277-494E-B43C-555CD337CEF3}"/>
                </a:ext>
              </a:extLst>
            </p:cNvPr>
            <p:cNvSpPr/>
            <p:nvPr/>
          </p:nvSpPr>
          <p:spPr>
            <a:xfrm>
              <a:off x="681003" y="5029205"/>
              <a:ext cx="46747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</a:rPr>
                <a:t>Second class currents</a:t>
              </a:r>
              <a:endParaRPr lang="ru-RU" sz="2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Объект 3">
                  <a:extLst>
                    <a:ext uri="{FF2B5EF4-FFF2-40B4-BE49-F238E27FC236}">
                      <a16:creationId xmlns:a16="http://schemas.microsoft.com/office/drawing/2014/main" id="{14DFA850-5CB6-4395-93DE-2D93A49B96E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1003" y="5490870"/>
                  <a:ext cx="4320631" cy="92380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182880" indent="-182880" algn="l" defTabSz="914400" rtl="0" eaLnBrk="1" latinLnBrk="0" hangingPunct="1">
                    <a:lnSpc>
                      <a:spcPct val="95000"/>
                    </a:lnSpc>
                    <a:spcBef>
                      <a:spcPts val="14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Pct val="80000"/>
                    <a:buFont typeface="Arial" pitchFamily="34" charset="0"/>
                    <a:buChar char="•"/>
                    <a:defRPr sz="1800" kern="1200" spc="1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6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3152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0584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8016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6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spcBef>
                      <a:spcPts val="600"/>
                    </a:spcBef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𝑃𝐺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+−</m:t>
                            </m:r>
                          </m:sup>
                        </m:s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nor/>
                          </m:rPr>
                          <a:rPr lang="en-US" sz="1600" dirty="0"/>
                          <m:t>,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   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 …</m:t>
                        </m:r>
                      </m:oMath>
                    </m:oMathPara>
                  </a14:m>
                  <a:endParaRPr lang="en-US" sz="1600" dirty="0"/>
                </a:p>
                <a:p>
                  <a:pPr marL="284400" indent="-284400">
                    <a:spcBef>
                      <a:spcPts val="600"/>
                    </a:spcBef>
                    <a:buFont typeface="Wingdings" panose="05000000000000000000" pitchFamily="2" charset="2"/>
                    <a:buChar char="Ø"/>
                  </a:pPr>
                  <a:r>
                    <a:rPr lang="en-US" sz="1600" dirty="0"/>
                    <a:t>Highly suppressed by isospin</a:t>
                  </a:r>
                  <a:r>
                    <a:rPr lang="ru-RU" sz="1600" dirty="0"/>
                    <a:t> (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𝜋𝜈</m:t>
                      </m:r>
                    </m:oMath>
                  </a14:m>
                  <a:r>
                    <a:rPr lang="en-US" sz="1600" dirty="0"/>
                    <a:t>, …</a:t>
                  </a:r>
                  <a:r>
                    <a:rPr lang="ru-RU" sz="1600" dirty="0"/>
                    <a:t>)</a:t>
                  </a:r>
                </a:p>
              </p:txBody>
            </p:sp>
          </mc:Choice>
          <mc:Fallback xmlns="">
            <p:sp>
              <p:nvSpPr>
                <p:cNvPr id="15" name="Объект 3">
                  <a:extLst>
                    <a:ext uri="{FF2B5EF4-FFF2-40B4-BE49-F238E27FC236}">
                      <a16:creationId xmlns:a16="http://schemas.microsoft.com/office/drawing/2014/main" id="{14DFA850-5CB6-4395-93DE-2D93A49B96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003" y="5490870"/>
                  <a:ext cx="4320631" cy="923801"/>
                </a:xfrm>
                <a:prstGeom prst="rect">
                  <a:avLst/>
                </a:prstGeom>
                <a:blipFill>
                  <a:blip r:embed="rId6"/>
                  <a:stretch>
                    <a:fillRect l="-14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8477B10-64A3-4835-BB22-95E02DD410EA}"/>
              </a:ext>
            </a:extLst>
          </p:cNvPr>
          <p:cNvGrpSpPr/>
          <p:nvPr/>
        </p:nvGrpSpPr>
        <p:grpSpPr>
          <a:xfrm>
            <a:off x="681002" y="1778754"/>
            <a:ext cx="4974073" cy="3148084"/>
            <a:chOff x="833402" y="2033521"/>
            <a:chExt cx="4974073" cy="31480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Объект 3">
                  <a:extLst>
                    <a:ext uri="{FF2B5EF4-FFF2-40B4-BE49-F238E27FC236}">
                      <a16:creationId xmlns:a16="http://schemas.microsoft.com/office/drawing/2014/main" id="{BB4DF539-11D6-4142-9A27-64A443437E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33402" y="3382620"/>
                  <a:ext cx="4974073" cy="179898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182880" indent="-182880" algn="l" defTabSz="914400" rtl="0" eaLnBrk="1" latinLnBrk="0" hangingPunct="1">
                    <a:lnSpc>
                      <a:spcPct val="95000"/>
                    </a:lnSpc>
                    <a:spcBef>
                      <a:spcPts val="14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Pct val="80000"/>
                    <a:buFont typeface="Arial" pitchFamily="34" charset="0"/>
                    <a:buChar char="•"/>
                    <a:defRPr sz="1800" kern="1200" spc="1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6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3152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0584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8016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6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284400" indent="-284400">
                    <a:spcBef>
                      <a:spcPts val="600"/>
                    </a:spcBef>
                    <a:buFont typeface="Wingdings" panose="05000000000000000000" pitchFamily="2" charset="2"/>
                    <a:buChar char="Ø"/>
                  </a:pPr>
                  <a:r>
                    <a:rPr lang="en-US" sz="1600" dirty="0">
                      <a:solidFill>
                        <a:schemeClr val="accent1"/>
                      </a:solidFill>
                    </a:rPr>
                    <a:t>Measuring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𝑢𝑑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600" dirty="0">
                      <a:solidFill>
                        <a:schemeClr val="accent1"/>
                      </a:solidFill>
                    </a:rPr>
                    <a:t>,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𝑢𝑠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600" dirty="0">
                      <a:solidFill>
                        <a:schemeClr val="accent1"/>
                      </a:solidFill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600" dirty="0">
                      <a:solidFill>
                        <a:schemeClr val="accent1"/>
                      </a:solidFill>
                    </a:rPr>
                    <a:t>,</a:t>
                  </a:r>
                  <a:r>
                    <a:rPr lang="ru-RU" sz="1600" dirty="0">
                      <a:solidFill>
                        <a:schemeClr val="accent1"/>
                      </a:solidFill>
                    </a:rPr>
                    <a:t> </a:t>
                  </a:r>
                  <a:r>
                    <a:rPr lang="en-US" sz="1600" dirty="0">
                      <a:solidFill>
                        <a:schemeClr val="accent1"/>
                      </a:solidFill>
                    </a:rPr>
                    <a:t>and</a:t>
                  </a:r>
                  <a:r>
                    <a:rPr lang="ru-RU" sz="1600" dirty="0">
                      <a:solidFill>
                        <a:schemeClr val="accent1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a14:m>
                  <a:endParaRPr lang="en-US" sz="1600" dirty="0">
                    <a:solidFill>
                      <a:schemeClr val="accent1"/>
                    </a:solidFill>
                  </a:endParaRPr>
                </a:p>
                <a:p>
                  <a:pPr marL="284400" indent="-284400">
                    <a:spcBef>
                      <a:spcPts val="600"/>
                    </a:spcBef>
                    <a:buFont typeface="Wingdings" panose="05000000000000000000" pitchFamily="2" charset="2"/>
                    <a:buChar char="Ø"/>
                  </a:pPr>
                  <a:r>
                    <a:rPr lang="en-US" sz="1600" dirty="0"/>
                    <a:t>Testing the factorization of hadronic and leptonic currents</a:t>
                  </a:r>
                  <a:endParaRPr lang="ru-RU" sz="1600" dirty="0"/>
                </a:p>
                <a:p>
                  <a:pPr marL="284400" indent="-284400">
                    <a:spcBef>
                      <a:spcPts val="600"/>
                    </a:spcBef>
                    <a:buFont typeface="Wingdings" panose="05000000000000000000" pitchFamily="2" charset="2"/>
                    <a:buChar char="Ø"/>
                  </a:pPr>
                  <a:r>
                    <a:rPr lang="en-US" sz="1600" dirty="0"/>
                    <a:t>Testing conserved vector current</a:t>
                  </a:r>
                </a:p>
                <a:p>
                  <a:pPr marL="284400" indent="-284400">
                    <a:spcBef>
                      <a:spcPts val="600"/>
                    </a:spcBef>
                    <a:buFont typeface="Wingdings" panose="05000000000000000000" pitchFamily="2" charset="2"/>
                    <a:buChar char="Ø"/>
                  </a:pPr>
                  <a:r>
                    <a:rPr lang="en-US" sz="1600" dirty="0"/>
                    <a:t>Hadronic vacuum polarization in the non-perturbative region</a:t>
                  </a:r>
                  <a:endParaRPr lang="ru-RU" sz="1600" dirty="0"/>
                </a:p>
              </p:txBody>
            </p:sp>
          </mc:Choice>
          <mc:Fallback xmlns="">
            <p:sp>
              <p:nvSpPr>
                <p:cNvPr id="16" name="Объект 3">
                  <a:extLst>
                    <a:ext uri="{FF2B5EF4-FFF2-40B4-BE49-F238E27FC236}">
                      <a16:creationId xmlns:a16="http://schemas.microsoft.com/office/drawing/2014/main" id="{BB4DF539-11D6-4142-9A27-64A443437E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402" y="3382620"/>
                  <a:ext cx="4974073" cy="1798985"/>
                </a:xfrm>
                <a:prstGeom prst="rect">
                  <a:avLst/>
                </a:prstGeom>
                <a:blipFill>
                  <a:blip r:embed="rId7"/>
                  <a:stretch>
                    <a:fillRect l="-123" t="-1695" b="-372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Прямоугольник 16">
                  <a:extLst>
                    <a:ext uri="{FF2B5EF4-FFF2-40B4-BE49-F238E27FC236}">
                      <a16:creationId xmlns:a16="http://schemas.microsoft.com/office/drawing/2014/main" id="{EEB0D095-CA32-4B60-82CB-6338C12B6D17}"/>
                    </a:ext>
                  </a:extLst>
                </p:cNvPr>
                <p:cNvSpPr/>
                <p:nvPr/>
              </p:nvSpPr>
              <p:spPr>
                <a:xfrm>
                  <a:off x="833403" y="2578872"/>
                  <a:ext cx="4130298" cy="6993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had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phsp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sub>
                            </m:sSub>
                          </m:den>
                        </m:f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CKM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7" name="Прямоугольник 16">
                  <a:extLst>
                    <a:ext uri="{FF2B5EF4-FFF2-40B4-BE49-F238E27FC236}">
                      <a16:creationId xmlns:a16="http://schemas.microsoft.com/office/drawing/2014/main" id="{EEB0D095-CA32-4B60-82CB-6338C12B6D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403" y="2578872"/>
                  <a:ext cx="4130298" cy="69935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50EA8CB9-3EF0-4204-AC88-C709FC4B826E}"/>
                </a:ext>
              </a:extLst>
            </p:cNvPr>
            <p:cNvSpPr/>
            <p:nvPr/>
          </p:nvSpPr>
          <p:spPr>
            <a:xfrm>
              <a:off x="833403" y="2033521"/>
              <a:ext cx="483979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</a:rPr>
                <a:t>Spectral functions</a:t>
              </a:r>
              <a:endParaRPr lang="ru-RU" sz="2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Заголовок 1">
                <a:extLst>
                  <a:ext uri="{FF2B5EF4-FFF2-40B4-BE49-F238E27FC236}">
                    <a16:creationId xmlns:a16="http://schemas.microsoft.com/office/drawing/2014/main" id="{4980160C-FFAD-4AAB-BE71-19CF1DC81B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65125"/>
                <a:ext cx="10515600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/>
                  <a:t>Hadronic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decays</a:t>
                </a:r>
                <a:endParaRPr lang="ru-RU" dirty="0"/>
              </a:p>
            </p:txBody>
          </p:sp>
        </mc:Choice>
        <mc:Fallback xmlns="">
          <p:sp>
            <p:nvSpPr>
              <p:cNvPr id="25" name="Заголовок 1">
                <a:extLst>
                  <a:ext uri="{FF2B5EF4-FFF2-40B4-BE49-F238E27FC236}">
                    <a16:creationId xmlns:a16="http://schemas.microsoft.com/office/drawing/2014/main" id="{4980160C-FFAD-4AAB-BE71-19CF1DC81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65125"/>
                <a:ext cx="10515600" cy="1325563"/>
              </a:xfrm>
              <a:prstGeom prst="rect">
                <a:avLst/>
              </a:prstGeom>
              <a:blipFill>
                <a:blip r:embed="rId10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4473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CE0B2-E0D5-4FF5-940B-88BBD285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LFV</a:t>
            </a:r>
            <a:r>
              <a:rPr lang="ru-RU" dirty="0"/>
              <a:t> </a:t>
            </a:r>
            <a:r>
              <a:rPr lang="en-US" dirty="0"/>
              <a:t>and</a:t>
            </a:r>
            <a:r>
              <a:rPr lang="ru-RU" dirty="0"/>
              <a:t> </a:t>
            </a:r>
            <a:r>
              <a:rPr lang="en-US" dirty="0"/>
              <a:t>CPV with tau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Объект 2">
                <a:extLst>
                  <a:ext uri="{FF2B5EF4-FFF2-40B4-BE49-F238E27FC236}">
                    <a16:creationId xmlns:a16="http://schemas.microsoft.com/office/drawing/2014/main" id="{4CCA676F-ADDB-4EEE-8F97-6D0DCC5FC61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43877" y="2089554"/>
                <a:ext cx="5452123" cy="1635088"/>
              </a:xfrm>
            </p:spPr>
            <p:txBody>
              <a:bodyPr>
                <a:noAutofit/>
              </a:bodyPr>
              <a:lstStyle/>
              <a:p>
                <a:pPr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1800" dirty="0"/>
                  <a:t>Allowed in several BSM scenario, including</a:t>
                </a:r>
                <a:r>
                  <a:rPr lang="ru-RU" sz="1800" dirty="0"/>
                  <a:t> </a:t>
                </a:r>
                <a:r>
                  <a:rPr lang="en-US" sz="1800" dirty="0"/>
                  <a:t>SUSY</a:t>
                </a:r>
                <a:r>
                  <a:rPr lang="ru-RU" sz="1800" dirty="0"/>
                  <a:t>,</a:t>
                </a:r>
                <a:r>
                  <a:rPr lang="en-US" sz="1800" dirty="0"/>
                  <a:t> leptoquarks</a:t>
                </a:r>
                <a:r>
                  <a:rPr lang="ru-RU" sz="1800" dirty="0"/>
                  <a:t>, </a:t>
                </a:r>
                <a:r>
                  <a:rPr lang="en-US" sz="1800" dirty="0"/>
                  <a:t>technicolor, and extended Higgs models</a:t>
                </a:r>
              </a:p>
              <a:p>
                <a:pPr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−9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800" dirty="0"/>
                  <a:t> – reachable upper limit at SCT for the branching of</a:t>
                </a:r>
                <a:r>
                  <a:rPr lang="ru-RU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𝜇𝛾</m:t>
                    </m:r>
                  </m:oMath>
                </a14:m>
                <a:endParaRPr lang="en-US" sz="1800" dirty="0"/>
              </a:p>
              <a:p>
                <a:pPr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1800" dirty="0"/>
                  <a:t>Requires excellent </a:t>
                </a:r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800" dirty="0"/>
                  <a:t> separation</a:t>
                </a:r>
              </a:p>
            </p:txBody>
          </p:sp>
        </mc:Choice>
        <mc:Fallback xmlns="">
          <p:sp>
            <p:nvSpPr>
              <p:cNvPr id="6" name="Объект 2">
                <a:extLst>
                  <a:ext uri="{FF2B5EF4-FFF2-40B4-BE49-F238E27FC236}">
                    <a16:creationId xmlns:a16="http://schemas.microsoft.com/office/drawing/2014/main" id="{4CCA676F-ADDB-4EEE-8F97-6D0DCC5FC6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43877" y="2089554"/>
                <a:ext cx="5452123" cy="1635088"/>
              </a:xfrm>
              <a:blipFill>
                <a:blip r:embed="rId2"/>
                <a:stretch>
                  <a:fillRect l="-224" t="-3731" b="-261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DF7F9B-DEF8-4BA3-B890-96C3E8060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ED502E2-F636-49B1-A085-0EF17A547CB5}"/>
              </a:ext>
            </a:extLst>
          </p:cNvPr>
          <p:cNvGrpSpPr/>
          <p:nvPr/>
        </p:nvGrpSpPr>
        <p:grpSpPr>
          <a:xfrm>
            <a:off x="6404941" y="1733130"/>
            <a:ext cx="5367437" cy="2904236"/>
            <a:chOff x="6661805" y="2264579"/>
            <a:chExt cx="5367437" cy="2904236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DEF0337E-CA43-456E-BB8D-46F6A556000A}"/>
                </a:ext>
              </a:extLst>
            </p:cNvPr>
            <p:cNvSpPr/>
            <p:nvPr/>
          </p:nvSpPr>
          <p:spPr>
            <a:xfrm>
              <a:off x="6664069" y="2264579"/>
              <a:ext cx="5365173" cy="290423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A4473747-F9E7-40D8-AA84-0F22E3E079FD}"/>
                </a:ext>
              </a:extLst>
            </p:cNvPr>
            <p:cNvGrpSpPr/>
            <p:nvPr/>
          </p:nvGrpSpPr>
          <p:grpSpPr>
            <a:xfrm>
              <a:off x="6661805" y="2333461"/>
              <a:ext cx="5365173" cy="2640047"/>
              <a:chOff x="5820747" y="2780200"/>
              <a:chExt cx="5365173" cy="2640047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50CFD70D-C9CD-4FDD-9ACA-E48AA17FD5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08829" y="3134298"/>
                <a:ext cx="5133719" cy="2285949"/>
              </a:xfrm>
              <a:prstGeom prst="rect">
                <a:avLst/>
              </a:prstGeom>
            </p:spPr>
          </p:pic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44D3A4EA-97A5-4081-97A4-C19C34EC23CB}"/>
                  </a:ext>
                </a:extLst>
              </p:cNvPr>
              <p:cNvSpPr/>
              <p:nvPr/>
            </p:nvSpPr>
            <p:spPr>
              <a:xfrm>
                <a:off x="5820747" y="2780200"/>
                <a:ext cx="536517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/>
                  <a:t>ISR photon background</a:t>
                </a:r>
                <a:r>
                  <a:rPr lang="ru-RU" sz="1600" dirty="0"/>
                  <a:t> </a:t>
                </a:r>
                <a:r>
                  <a:rPr lang="en-US" sz="1600" dirty="0"/>
                  <a:t>[arXiv:1206.1909 [hep-ex]]</a:t>
                </a:r>
                <a:endParaRPr lang="ru-RU" sz="1600" dirty="0"/>
              </a:p>
            </p:txBody>
          </p:sp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9650DF4-E43C-48F7-B29A-5EAECCEA6540}"/>
              </a:ext>
            </a:extLst>
          </p:cNvPr>
          <p:cNvGrpSpPr/>
          <p:nvPr/>
        </p:nvGrpSpPr>
        <p:grpSpPr>
          <a:xfrm>
            <a:off x="9982200" y="4958637"/>
            <a:ext cx="1835276" cy="1076442"/>
            <a:chOff x="4261282" y="3750634"/>
            <a:chExt cx="2402788" cy="1409304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5336E8D6-1275-4005-ACB6-CBCF8DDF9167}"/>
                </a:ext>
              </a:extLst>
            </p:cNvPr>
            <p:cNvSpPr/>
            <p:nvPr/>
          </p:nvSpPr>
          <p:spPr>
            <a:xfrm>
              <a:off x="4261282" y="3750634"/>
              <a:ext cx="2402788" cy="14093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2B0AE28-453E-4FD5-9326-A52297201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8338" y="3765607"/>
              <a:ext cx="2121317" cy="136507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F023971F-93E7-4E22-AB31-E87BDB41F87E}"/>
                  </a:ext>
                </a:extLst>
              </p:cNvPr>
              <p:cNvSpPr/>
              <p:nvPr/>
            </p:nvSpPr>
            <p:spPr>
              <a:xfrm>
                <a:off x="728563" y="1621162"/>
                <a:ext cx="536517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𝜇𝛾</m:t>
                      </m:r>
                    </m:oMath>
                  </m:oMathPara>
                </a14:m>
                <a:endParaRPr lang="ru-RU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F023971F-93E7-4E22-AB31-E87BDB41F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63" y="1621162"/>
                <a:ext cx="5365172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2FCD9F02-3006-4D68-83EA-706F102BF9EC}"/>
              </a:ext>
            </a:extLst>
          </p:cNvPr>
          <p:cNvGrpSpPr/>
          <p:nvPr/>
        </p:nvGrpSpPr>
        <p:grpSpPr>
          <a:xfrm>
            <a:off x="643877" y="3748426"/>
            <a:ext cx="9143935" cy="2837759"/>
            <a:chOff x="643877" y="3776417"/>
            <a:chExt cx="9143935" cy="283775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D53A39F-2705-4D72-8551-F5538CCF8CB6}"/>
                </a:ext>
              </a:extLst>
            </p:cNvPr>
            <p:cNvGrpSpPr/>
            <p:nvPr/>
          </p:nvGrpSpPr>
          <p:grpSpPr>
            <a:xfrm>
              <a:off x="643877" y="3776417"/>
              <a:ext cx="9143935" cy="2837759"/>
              <a:chOff x="643877" y="3776417"/>
              <a:chExt cx="9143935" cy="2837759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DF81DE92-DDAD-47FE-87ED-6BFD732EE38A}"/>
                  </a:ext>
                </a:extLst>
              </p:cNvPr>
              <p:cNvGrpSpPr/>
              <p:nvPr/>
            </p:nvGrpSpPr>
            <p:grpSpPr>
              <a:xfrm>
                <a:off x="643877" y="3776417"/>
                <a:ext cx="5744580" cy="2837759"/>
                <a:chOff x="638137" y="3980393"/>
                <a:chExt cx="5744580" cy="283775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Прямоугольник 16">
                      <a:extLst>
                        <a:ext uri="{FF2B5EF4-FFF2-40B4-BE49-F238E27FC236}">
                          <a16:creationId xmlns:a16="http://schemas.microsoft.com/office/drawing/2014/main" id="{2DA13D58-61FB-4A7D-B9F0-B198491779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8563" y="3980393"/>
                      <a:ext cx="5533006" cy="461665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𝐶𝑃</m:t>
                          </m:r>
                        </m:oMath>
                      </a14:m>
                      <a:r>
                        <a:rPr lang="ru-RU" sz="24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symmetry breaking</a:t>
                      </a:r>
                      <a:endParaRPr lang="ru-RU" sz="24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3" name="Прямоугольник 16">
                      <a:extLst>
                        <a:ext uri="{FF2B5EF4-FFF2-40B4-BE49-F238E27FC236}">
                          <a16:creationId xmlns:a16="http://schemas.microsoft.com/office/drawing/2014/main" id="{2DA13D58-61FB-4A7D-B9F0-B1984917794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8563" y="3980393"/>
                      <a:ext cx="5533006" cy="461665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t="-10526" b="-289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Объект 2">
                      <a:extLst>
                        <a:ext uri="{FF2B5EF4-FFF2-40B4-BE49-F238E27FC236}">
                          <a16:creationId xmlns:a16="http://schemas.microsoft.com/office/drawing/2014/main" id="{6C398E99-4F54-4151-8E73-250CBD38F2AA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638137" y="4442058"/>
                      <a:ext cx="5744580" cy="2376094"/>
                    </a:xfrm>
                    <a:prstGeom prst="rect">
                      <a:avLst/>
                    </a:prstGeom>
                  </p:spPr>
                  <p:txBody>
                    <a:bodyPr vert="horz" lIns="91440" tIns="45720" rIns="91440" bIns="45720" rtlCol="0">
                      <a:normAutofit/>
                    </a:bodyPr>
                    <a:lstStyle>
                      <a:lvl1pPr marL="228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85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14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971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429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886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Char char="Ø"/>
                      </a:pPr>
                      <a:r>
                        <a:rPr lang="en-US" sz="1800" dirty="0"/>
                        <a:t>CPV in tau production</a:t>
                      </a:r>
                      <a:endParaRPr lang="ru-RU" sz="1800" dirty="0"/>
                    </a:p>
                    <a:p>
                      <a:pPr marL="0" indent="0">
                        <a:buClr>
                          <a:schemeClr val="accent1"/>
                        </a:buClr>
                        <a:buSzPct val="80000"/>
                        <a:buNone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𝐸𝑀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∝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p>
                            </m:s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sub>
                                    </m:sSub>
                                  </m:den>
                                </m:f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d>
                            <m:sSup>
                              <m:sSup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𝜇𝜈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</m:oMath>
                        </m:oMathPara>
                      </a14:m>
                      <a:endParaRPr lang="ru-RU" sz="1800" dirty="0"/>
                    </a:p>
                    <a:p>
                      <a:pPr lvl="1">
                        <a:lnSpc>
                          <a:spcPct val="120000"/>
                        </a:lnSpc>
                        <a:buClr>
                          <a:schemeClr val="accent1"/>
                        </a:buClr>
                        <a:buSzPct val="80000"/>
                        <a:buFont typeface="Courier New" panose="02070309020205020404" pitchFamily="49" charset="0"/>
                        <a:buChar char="o"/>
                      </a:pPr>
                      <a:r>
                        <a:rPr lang="en-US" sz="1600" dirty="0"/>
                        <a:t>Current limit</a:t>
                      </a:r>
                      <a:r>
                        <a:rPr lang="ru-RU" sz="1600" dirty="0"/>
                        <a:t>: </a:t>
                      </a:r>
                      <a14:m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≲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−17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cm</m:t>
                          </m:r>
                        </m:oMath>
                      </a14:m>
                      <a:endParaRPr lang="ru-RU" sz="1600" dirty="0"/>
                    </a:p>
                    <a:p>
                      <a:pPr lvl="1">
                        <a:lnSpc>
                          <a:spcPct val="120000"/>
                        </a:lnSpc>
                        <a:buClr>
                          <a:schemeClr val="accent1"/>
                        </a:buClr>
                        <a:buSzPct val="80000"/>
                        <a:buFont typeface="Courier New" panose="02070309020205020404" pitchFamily="49" charset="0"/>
                        <a:buChar char="o"/>
                      </a:pPr>
                      <a:r>
                        <a:rPr lang="en-US" sz="1600" dirty="0"/>
                        <a:t>Tau EDM with polarized electrons</a:t>
                      </a:r>
                      <a:r>
                        <a:rPr lang="ru-RU" sz="1600" dirty="0"/>
                        <a:t>: </a:t>
                      </a:r>
                      <a14:m>
                        <m:oMath xmlns:m="http://schemas.openxmlformats.org/officeDocument/2006/math">
                          <m: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sub>
                              </m:sSub>
                            </m:e>
                          </m:d>
                          <m:r>
                            <a:rPr lang="ru-RU" sz="16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ru-RU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sup>
                          </m:sSup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cm</m:t>
                          </m:r>
                        </m:oMath>
                      </a14:m>
                      <a:endParaRPr lang="en-US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Char char="Ø"/>
                      </a:pPr>
                      <a:r>
                        <a:rPr lang="en-US" sz="1900" dirty="0"/>
                        <a:t>CPV in tau decays </a:t>
                      </a:r>
                      <a:r>
                        <a:rPr lang="ru-RU" sz="1900" dirty="0"/>
                        <a:t>(</a:t>
                      </a:r>
                      <a:r>
                        <a:rPr lang="en-US" sz="1900" dirty="0"/>
                        <a:t>e.g.,</a:t>
                      </a:r>
                      <a:r>
                        <a:rPr lang="ru-RU" sz="1900" dirty="0"/>
                        <a:t> </a:t>
                      </a:r>
                      <a14:m>
                        <m:oMath xmlns:m="http://schemas.openxmlformats.org/officeDocument/2006/math"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</m:sSub>
                        </m:oMath>
                      </a14:m>
                      <a:r>
                        <a:rPr lang="ru-RU" sz="1800" dirty="0"/>
                        <a:t>)</a:t>
                      </a:r>
                      <a:endParaRPr lang="en-US" sz="1800" dirty="0"/>
                    </a:p>
                  </p:txBody>
                </p:sp>
              </mc:Choice>
              <mc:Fallback xmlns="">
                <p:sp>
                  <p:nvSpPr>
                    <p:cNvPr id="24" name="Объект 2">
                      <a:extLst>
                        <a:ext uri="{FF2B5EF4-FFF2-40B4-BE49-F238E27FC236}">
                          <a16:creationId xmlns:a16="http://schemas.microsoft.com/office/drawing/2014/main" id="{6C398E99-4F54-4151-8E73-250CBD38F2A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38137" y="4442058"/>
                      <a:ext cx="5744580" cy="237609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425" t="-2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123AA9B-5D5B-42BF-A00D-04DE8BAABB8B}"/>
                  </a:ext>
                </a:extLst>
              </p:cNvPr>
              <p:cNvSpPr/>
              <p:nvPr/>
            </p:nvSpPr>
            <p:spPr>
              <a:xfrm>
                <a:off x="6680718" y="5169159"/>
                <a:ext cx="3107094" cy="107644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Beam polarization is essential for these measurements</a:t>
                </a:r>
              </a:p>
              <a:p>
                <a:pPr algn="ctr"/>
                <a:r>
                  <a:rPr lang="en-US" sz="1800" dirty="0"/>
                  <a:t>[</a:t>
                </a:r>
                <a:r>
                  <a:rPr lang="en-US" sz="1800" dirty="0"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PRD 51 (1995) 5996</a:t>
                </a:r>
                <a:r>
                  <a:rPr lang="en-US" sz="1800" dirty="0"/>
                  <a:t>]</a:t>
                </a:r>
                <a:endParaRPr lang="ru-RU" dirty="0"/>
              </a:p>
            </p:txBody>
          </p:sp>
        </p:grpSp>
        <p:sp>
          <p:nvSpPr>
            <p:cNvPr id="25" name="Arrow: Left 24">
              <a:extLst>
                <a:ext uri="{FF2B5EF4-FFF2-40B4-BE49-F238E27FC236}">
                  <a16:creationId xmlns:a16="http://schemas.microsoft.com/office/drawing/2014/main" id="{DEAD5D15-FEBE-4CED-805B-40EA50C3FD07}"/>
                </a:ext>
              </a:extLst>
            </p:cNvPr>
            <p:cNvSpPr/>
            <p:nvPr/>
          </p:nvSpPr>
          <p:spPr>
            <a:xfrm>
              <a:off x="6267309" y="5579706"/>
              <a:ext cx="315536" cy="23999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6569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A38627-80FC-48BF-931D-16ACF1603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The Weinberg angle</a:t>
            </a:r>
            <a:endParaRPr lang="ru-RU" sz="5400" dirty="0"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B2E56E4-C895-4F08-B9B0-3DCC14FBAB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118" y="2651862"/>
            <a:ext cx="2239561" cy="1405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3CA34FA-EF72-488B-A169-AF3954838105}"/>
                  </a:ext>
                </a:extLst>
              </p:cNvPr>
              <p:cNvSpPr txBox="1"/>
              <p:nvPr/>
            </p:nvSpPr>
            <p:spPr>
              <a:xfrm>
                <a:off x="5408319" y="1579109"/>
                <a:ext cx="5182248" cy="9789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Electroweak model </a:t>
                </a:r>
                <a14:m>
                  <m:oMath xmlns:m="http://schemas.openxmlformats.org/officeDocument/2006/math">
                    <m:r>
                      <a:rPr lang="en-US" b="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b>
                      <m:sSubPr>
                        <m:ctrlPr>
                          <a:rPr lang="en-US" i="1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 dirty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b="0" i="1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  <m:sSub>
                      <m:sSubPr>
                        <m:ctrlPr>
                          <a:rPr lang="en-US" i="1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 dirty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US" b="0" i="1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 (Glashow, 1961)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func>
                        <m:funcPr>
                          <m:ctrlP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func>
                        <m:funcPr>
                          <m:ctrlP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b="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func>
                        <m:funcPr>
                          <m:ctrlP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func>
                        <m:funcPr>
                          <m:ctrlP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ru-RU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3CA34FA-EF72-488B-A169-AF3954838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319" y="1579109"/>
                <a:ext cx="5182248" cy="978986"/>
              </a:xfrm>
              <a:prstGeom prst="rect">
                <a:avLst/>
              </a:prstGeom>
              <a:blipFill>
                <a:blip r:embed="rId3"/>
                <a:stretch>
                  <a:fillRect l="-941" t="-3106" b="-6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54E34AC9-4EA2-42CA-88CA-3C8145400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409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76DFA84-512C-4A89-B2E5-85EC36392599}"/>
              </a:ext>
            </a:extLst>
          </p:cNvPr>
          <p:cNvGrpSpPr/>
          <p:nvPr/>
        </p:nvGrpSpPr>
        <p:grpSpPr>
          <a:xfrm>
            <a:off x="7114391" y="2016037"/>
            <a:ext cx="4659617" cy="2825926"/>
            <a:chOff x="6423628" y="2001667"/>
            <a:chExt cx="4571484" cy="277247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A2F24D0-AFFA-4AB8-8FEA-B07895867AF0}"/>
                </a:ext>
              </a:extLst>
            </p:cNvPr>
            <p:cNvGrpSpPr/>
            <p:nvPr/>
          </p:nvGrpSpPr>
          <p:grpSpPr>
            <a:xfrm>
              <a:off x="6423628" y="2001667"/>
              <a:ext cx="4223598" cy="2772476"/>
              <a:chOff x="6882882" y="1691322"/>
              <a:chExt cx="4223598" cy="2772476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2CC0CEA-B82C-4D11-99A1-B944E952C742}"/>
                  </a:ext>
                </a:extLst>
              </p:cNvPr>
              <p:cNvGrpSpPr/>
              <p:nvPr/>
            </p:nvGrpSpPr>
            <p:grpSpPr>
              <a:xfrm>
                <a:off x="6882882" y="2137840"/>
                <a:ext cx="3219873" cy="2325958"/>
                <a:chOff x="7492482" y="1828800"/>
                <a:chExt cx="3219873" cy="2325958"/>
              </a:xfrm>
            </p:grpSpPr>
            <p:pic>
              <p:nvPicPr>
                <p:cNvPr id="19" name="Рисунок 4" descr="Изображение выглядит как сидит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6F7C735E-77AA-4C64-AE68-EFDF17B034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92482" y="1828800"/>
                  <a:ext cx="3219873" cy="2325958"/>
                </a:xfrm>
                <a:prstGeom prst="rect">
                  <a:avLst/>
                </a:prstGeom>
              </p:spPr>
            </p:pic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D7E61B50-9F4A-460D-A6ED-DA40E08BF8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36759" y="1876425"/>
                  <a:ext cx="0" cy="2059305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76AB6035-1752-4055-92F2-26D5BDB3D546}"/>
                    </a:ext>
                  </a:extLst>
                </p:cNvPr>
                <p:cNvCxnSpPr/>
                <p:nvPr/>
              </p:nvCxnSpPr>
              <p:spPr>
                <a:xfrm>
                  <a:off x="9636759" y="2522220"/>
                  <a:ext cx="0" cy="100800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59D72BB9-95A7-46E2-8A63-E5D181BF4C73}"/>
                    </a:ext>
                  </a:extLst>
                </p:cNvPr>
                <p:cNvSpPr/>
                <p:nvPr/>
              </p:nvSpPr>
              <p:spPr>
                <a:xfrm>
                  <a:off x="9615804" y="2551111"/>
                  <a:ext cx="45719" cy="45719"/>
                </a:xfrm>
                <a:prstGeom prst="ellips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C00000"/>
                    </a:solidFill>
                  </a:endParaRPr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7D4AA95-2A40-4318-B85D-6EC1E71FC5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239924" y="1691322"/>
                <a:ext cx="866556" cy="194975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253CF2A-C6C2-4303-8252-F1FC40FC9008}"/>
                  </a:ext>
                </a:extLst>
              </p:cNvPr>
              <p:cNvSpPr/>
              <p:nvPr/>
            </p:nvSpPr>
            <p:spPr>
              <a:xfrm>
                <a:off x="8818880" y="2377440"/>
                <a:ext cx="365757" cy="863600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86DF0E9-1536-4CA4-A8D9-E59C9DD3D2C5}"/>
                  </a:ext>
                </a:extLst>
              </p:cNvPr>
              <p:cNvCxnSpPr>
                <a:stCxn id="16" idx="0"/>
                <a:endCxn id="15" idx="0"/>
              </p:cNvCxnSpPr>
              <p:nvPr/>
            </p:nvCxnSpPr>
            <p:spPr>
              <a:xfrm flipV="1">
                <a:off x="9001759" y="1691322"/>
                <a:ext cx="1671443" cy="6861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A677011-E38B-4817-AF00-78B1A50AE383}"/>
                  </a:ext>
                </a:extLst>
              </p:cNvPr>
              <p:cNvCxnSpPr>
                <a:stCxn id="16" idx="2"/>
                <a:endCxn id="15" idx="2"/>
              </p:cNvCxnSpPr>
              <p:nvPr/>
            </p:nvCxnSpPr>
            <p:spPr>
              <a:xfrm>
                <a:off x="9001759" y="3241040"/>
                <a:ext cx="1671443" cy="40003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84EC4B-0E2D-4617-B13A-18785983079E}"/>
                </a:ext>
              </a:extLst>
            </p:cNvPr>
            <p:cNvSpPr txBox="1"/>
            <p:nvPr/>
          </p:nvSpPr>
          <p:spPr>
            <a:xfrm>
              <a:off x="10429252" y="2719475"/>
              <a:ext cx="565860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SCT</a:t>
              </a:r>
              <a:endParaRPr lang="ru-RU" sz="2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708FA284-7183-42FA-BD5D-412A12C02BB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cross section asymmetry</a:t>
                </a:r>
                <a:endParaRPr lang="ru-RU" dirty="0"/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708FA284-7183-42FA-BD5D-412A12C02B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8323993B-E8F3-44ED-A5CE-B5BC2D6A2F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5934" y="1614196"/>
                <a:ext cx="6714085" cy="5107279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1800" b="0" dirty="0">
                    <a:latin typeface="Calibri (Body)"/>
                  </a:rPr>
                  <a:t>Interference between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800" b="0" dirty="0">
                    <a:latin typeface="Calibri (Body)"/>
                  </a:rPr>
                  <a:t> processes produces left-right </a:t>
                </a:r>
                <a:r>
                  <a:rPr lang="en-US" sz="1800" dirty="0">
                    <a:latin typeface="Calibri (Body)"/>
                  </a:rPr>
                  <a:t>asymmetry of the total </a:t>
                </a:r>
                <a:r>
                  <a:rPr lang="en-US" sz="1800" b="0" dirty="0">
                    <a:latin typeface="Calibri (Body)"/>
                  </a:rPr>
                  <a:t>cross section</a:t>
                </a:r>
                <a:endParaRPr lang="ru-RU" sz="1800" b="0" dirty="0">
                  <a:latin typeface="Calibri (Body)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𝐿𝑅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3/8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sSubSup>
                                <m:sSub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latin typeface="Cambria Math" panose="02040503050406030204" pitchFamily="18" charset="0"/>
                                    </a:rPr>
                                    <m:t>eff</m:t>
                                  </m:r>
                                </m:sub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p>
                              </m:sSubSup>
                            </m:e>
                          </m:func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sSubSup>
                                <m:sSub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eff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p>
                              </m:sSubSup>
                            </m:e>
                          </m:func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sSubSup>
                                    <m:sSub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latin typeface="Cambria Math" panose="02040503050406030204" pitchFamily="18" charset="0"/>
                                        </a:rPr>
                                        <m:t>eff</m:t>
                                      </m:r>
                                    </m:sub>
                                    <m:sup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p>
                                  </m:sSubSup>
                                </m:e>
                              </m:func>
                            </m:e>
                          </m:d>
                        </m:den>
                      </m:f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 marL="801688" indent="0">
                  <a:lnSpc>
                    <a:spcPct val="150000"/>
                  </a:lnSpc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𝐿𝑅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≈4.7×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  <a:p>
                <a:pPr lvl="1">
                  <a:lnSpc>
                    <a:spcPct val="110000"/>
                  </a:lnSpc>
                  <a:buClr>
                    <a:schemeClr val="accent1"/>
                  </a:buClr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ru-RU" sz="16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ru-RU" sz="1600" dirty="0"/>
                  <a:t>)</a:t>
                </a:r>
                <a:r>
                  <a:rPr lang="en-US" sz="1600" dirty="0"/>
                  <a:t> is the total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600" dirty="0">
                    <a:latin typeface="Calibri (Body)"/>
                  </a:rPr>
                  <a:t> cross section for right- (left-)handed electrons</a:t>
                </a:r>
                <a:endParaRPr lang="ru-RU" sz="1600" dirty="0">
                  <a:latin typeface="Calibri (Body)"/>
                </a:endParaRPr>
              </a:p>
              <a:p>
                <a:pPr lvl="1">
                  <a:lnSpc>
                    <a:spcPct val="110000"/>
                  </a:lnSpc>
                  <a:buClr>
                    <a:schemeClr val="accent1"/>
                  </a:buClr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ru-RU" sz="1600" dirty="0"/>
                  <a:t> </a:t>
                </a:r>
                <a:r>
                  <a:rPr lang="en-US" sz="1600" dirty="0"/>
                  <a:t>is the average electrons polarization,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endParaRPr lang="ru-RU" sz="1600" dirty="0"/>
              </a:p>
              <a:p>
                <a:pPr>
                  <a:lnSpc>
                    <a:spcPct val="110000"/>
                  </a:lnSpc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1800" dirty="0"/>
                  <a:t>Statistical precision with a one-year data set:</a:t>
                </a:r>
                <a:endParaRPr lang="ru-RU" sz="1800" dirty="0"/>
              </a:p>
              <a:p>
                <a:pPr marL="0" indent="0">
                  <a:lnSpc>
                    <a:spcPct val="110000"/>
                  </a:lnSpc>
                  <a:buClr>
                    <a:schemeClr val="accent1"/>
                  </a:buClr>
                  <a:buSzPct val="8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sSubSup>
                                    <m:sSub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latin typeface="Cambria Math" panose="02040503050406030204" pitchFamily="18" charset="0"/>
                                        </a:rPr>
                                        <m:t>eff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p>
                                  </m:sSubSup>
                                </m:e>
                              </m:func>
                            </m:e>
                          </m:d>
                        </m:num>
                        <m:den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sSubSup>
                                <m:sSub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eff</m:t>
                                  </m:r>
                                </m:sub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p>
                              </m:sSubSup>
                            </m:e>
                          </m:func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≈0.3%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sSubSup>
                                <m:sSub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eff</m:t>
                                  </m:r>
                                </m:sub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p>
                              </m:sSubSup>
                            </m:e>
                          </m:func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ru-RU" sz="1800" dirty="0"/>
              </a:p>
              <a:p>
                <a:pPr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1800" dirty="0"/>
                  <a:t>It tests weak interaction of the charm quark</a:t>
                </a:r>
                <a:endParaRPr lang="ru-RU" sz="1800" dirty="0"/>
              </a:p>
              <a:p>
                <a:pPr>
                  <a:lnSpc>
                    <a:spcPct val="110000"/>
                  </a:lnSpc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1800" dirty="0"/>
                  <a:t>An opportunity to observe deviation of the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sSubSup>
                          <m:sSub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eff</m:t>
                            </m:r>
                          </m:sub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</m:e>
                    </m:func>
                  </m:oMath>
                </a14:m>
                <a:r>
                  <a:rPr lang="en-US" sz="1800" dirty="0"/>
                  <a:t> from its value at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1800" dirty="0"/>
                  <a:t> peak</a:t>
                </a:r>
                <a:r>
                  <a:rPr lang="ru-RU" sz="1800" dirty="0"/>
                  <a:t> </a:t>
                </a:r>
                <a:r>
                  <a:rPr lang="en-US" sz="1800" dirty="0"/>
                  <a:t>(test of the EW model)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8323993B-E8F3-44ED-A5CE-B5BC2D6A2F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5934" y="1614196"/>
                <a:ext cx="6714085" cy="5107279"/>
              </a:xfrm>
              <a:blipFill>
                <a:blip r:embed="rId5"/>
                <a:stretch>
                  <a:fillRect l="-182" t="-1193" r="-12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0CCA9390-DD2C-447D-AC0B-966968A46F9F}"/>
              </a:ext>
            </a:extLst>
          </p:cNvPr>
          <p:cNvSpPr/>
          <p:nvPr/>
        </p:nvSpPr>
        <p:spPr>
          <a:xfrm>
            <a:off x="7852502" y="5110019"/>
            <a:ext cx="216116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2020, 76 (2020)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Номер слайда 4">
            <a:extLst>
              <a:ext uri="{FF2B5EF4-FFF2-40B4-BE49-F238E27FC236}">
                <a16:creationId xmlns:a16="http://schemas.microsoft.com/office/drawing/2014/main" id="{373B243B-2B6A-4056-A30A-26B30D96F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299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C386-7C86-4124-95BA-CA61CB205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many more…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F2D121-D50E-4297-9ED4-11D822108D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8087" y="1617562"/>
                <a:ext cx="4385561" cy="4875313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10000"/>
                  </a:lnSpc>
                  <a:spcBef>
                    <a:spcPts val="400"/>
                  </a:spcBef>
                </a:pPr>
                <a:r>
                  <a:rPr lang="en-US" sz="1800" dirty="0"/>
                  <a:t>Charmed baryons</a:t>
                </a:r>
              </a:p>
              <a:p>
                <a:pPr>
                  <a:lnSpc>
                    <a:spcPct val="110000"/>
                  </a:lnSpc>
                  <a:spcBef>
                    <a:spcPts val="400"/>
                  </a:spcBef>
                </a:pPr>
                <a:r>
                  <a:rPr lang="en-US" sz="1800" dirty="0"/>
                  <a:t>Two-photon physics</a:t>
                </a:r>
              </a:p>
              <a:p>
                <a:pPr>
                  <a:lnSpc>
                    <a:spcPct val="110000"/>
                  </a:lnSpc>
                  <a:spcBef>
                    <a:spcPts val="400"/>
                  </a:spcBef>
                </a:pP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hadrons</m:t>
                        </m:r>
                      </m:e>
                    </m:d>
                  </m:oMath>
                </a14:m>
                <a:endParaRPr lang="en-US" sz="1800" dirty="0"/>
              </a:p>
              <a:p>
                <a:pPr>
                  <a:lnSpc>
                    <a:spcPct val="110000"/>
                  </a:lnSpc>
                  <a:spcBef>
                    <a:spcPts val="400"/>
                  </a:spcBef>
                </a:pPr>
                <a:r>
                  <a:rPr lang="en-US" sz="1800" dirty="0"/>
                  <a:t>Spectroscopy of charmed baryons</a:t>
                </a:r>
              </a:p>
              <a:p>
                <a:pPr>
                  <a:lnSpc>
                    <a:spcPct val="110000"/>
                  </a:lnSpc>
                  <a:spcBef>
                    <a:spcPts val="400"/>
                  </a:spcBef>
                </a:pP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800" dirty="0"/>
                  <a:t> decays as a factory of light states</a:t>
                </a:r>
              </a:p>
              <a:p>
                <a:pPr lvl="1">
                  <a:lnSpc>
                    <a:spcPct val="110000"/>
                  </a:lnSpc>
                  <a:spcBef>
                    <a:spcPts val="400"/>
                  </a:spcBef>
                </a:pPr>
                <a:r>
                  <a:rPr lang="en-US" sz="1600" dirty="0"/>
                  <a:t>Search for glueballs and hybrids</a:t>
                </a:r>
              </a:p>
              <a:p>
                <a:pPr>
                  <a:lnSpc>
                    <a:spcPct val="110000"/>
                  </a:lnSpc>
                  <a:spcBef>
                    <a:spcPts val="400"/>
                  </a:spcBef>
                </a:pPr>
                <a:r>
                  <a:rPr lang="en-US" sz="1800" dirty="0"/>
                  <a:t>Rare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800" dirty="0"/>
                  <a:t> decays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</m:d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/>
                  <a:t>, …)</a:t>
                </a:r>
              </a:p>
              <a:p>
                <a:pPr>
                  <a:lnSpc>
                    <a:spcPct val="110000"/>
                  </a:lnSpc>
                  <a:spcBef>
                    <a:spcPts val="400"/>
                  </a:spcBef>
                </a:pPr>
                <a:r>
                  <a:rPr lang="en-US" sz="1800" dirty="0"/>
                  <a:t>Rare charmonium transitions</a:t>
                </a:r>
              </a:p>
              <a:p>
                <a:pPr lvl="1">
                  <a:lnSpc>
                    <a:spcPct val="110000"/>
                  </a:lnSpc>
                  <a:spcBef>
                    <a:spcPts val="4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sz="1400" dirty="0"/>
              </a:p>
              <a:p>
                <a:pPr lvl="1">
                  <a:lnSpc>
                    <a:spcPct val="110000"/>
                  </a:lnSpc>
                  <a:spcBef>
                    <a:spcPts val="400"/>
                  </a:spcBef>
                </a:pP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3770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sz="1400" dirty="0"/>
              </a:p>
              <a:p>
                <a:pPr lvl="1">
                  <a:lnSpc>
                    <a:spcPct val="110000"/>
                  </a:lnSpc>
                  <a:spcBef>
                    <a:spcPts val="400"/>
                  </a:spcBef>
                </a:pPr>
                <a:r>
                  <a:rPr lang="en-US" sz="1400" dirty="0"/>
                  <a:t>…</a:t>
                </a:r>
              </a:p>
              <a:p>
                <a:pPr>
                  <a:lnSpc>
                    <a:spcPct val="110000"/>
                  </a:lnSpc>
                  <a:spcBef>
                    <a:spcPts val="400"/>
                  </a:spcBef>
                </a:pPr>
                <a:r>
                  <a:rPr lang="en-US" sz="1800" dirty="0"/>
                  <a:t>Rare D decays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sz="1800" dirty="0"/>
                  <a:t>, …)</a:t>
                </a:r>
              </a:p>
              <a:p>
                <a:pPr>
                  <a:lnSpc>
                    <a:spcPct val="110000"/>
                  </a:lnSpc>
                  <a:spcBef>
                    <a:spcPts val="400"/>
                  </a:spcBef>
                </a:pPr>
                <a:r>
                  <a:rPr lang="en-US" sz="1800" dirty="0"/>
                  <a:t>Radiative D decays 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/>
                  <a:t>)</a:t>
                </a:r>
              </a:p>
              <a:p>
                <a:pPr>
                  <a:lnSpc>
                    <a:spcPct val="110000"/>
                  </a:lnSpc>
                  <a:spcBef>
                    <a:spcPts val="400"/>
                  </a:spcBef>
                </a:pP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1800" i="0" dirty="0" smtClean="0">
                        <a:latin typeface="Cambria Math" panose="02040503050406030204" pitchFamily="18" charset="0"/>
                      </a:rPr>
                      <m:t>invisible</m:t>
                    </m:r>
                  </m:oMath>
                </a14:m>
                <a:endParaRPr lang="en-US" sz="1800" dirty="0"/>
              </a:p>
              <a:p>
                <a:pPr>
                  <a:lnSpc>
                    <a:spcPct val="110000"/>
                  </a:lnSpc>
                  <a:spcBef>
                    <a:spcPts val="400"/>
                  </a:spcBef>
                </a:pPr>
                <a:r>
                  <a:rPr lang="en-US" sz="1800" dirty="0"/>
                  <a:t>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F2D121-D50E-4297-9ED4-11D822108D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8087" y="1617562"/>
                <a:ext cx="4385561" cy="4875313"/>
              </a:xfrm>
              <a:blipFill>
                <a:blip r:embed="rId2"/>
                <a:stretch>
                  <a:fillRect l="-833" t="-625" b="-16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E546B-7C15-4739-B0F9-09D2DE053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27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AE57D3-933C-4A2D-94DB-6B46ECBB73D0}"/>
              </a:ext>
            </a:extLst>
          </p:cNvPr>
          <p:cNvSpPr txBox="1"/>
          <p:nvPr/>
        </p:nvSpPr>
        <p:spPr>
          <a:xfrm>
            <a:off x="7722638" y="3254955"/>
            <a:ext cx="3956179" cy="2887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Workshops on future super charm tau factories</a:t>
            </a:r>
          </a:p>
          <a:p>
            <a:pPr marL="733425" lvl="1" indent="-28575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ru-RU" sz="1800" dirty="0"/>
              <a:t>2017</a:t>
            </a:r>
            <a:r>
              <a:rPr lang="en-US" sz="1800" dirty="0"/>
              <a:t>.12</a:t>
            </a:r>
            <a:r>
              <a:rPr lang="ru-RU" sz="1800" dirty="0"/>
              <a:t>, </a:t>
            </a:r>
            <a:r>
              <a:rPr lang="en-US" sz="1800" dirty="0"/>
              <a:t>Novosibirsk (</a:t>
            </a:r>
            <a:r>
              <a:rPr lang="en-US" sz="1800" dirty="0">
                <a:hlinkClick r:id="rId3"/>
              </a:rPr>
              <a:t>link</a:t>
            </a:r>
            <a:r>
              <a:rPr lang="en-US" sz="1800" dirty="0"/>
              <a:t>)</a:t>
            </a:r>
          </a:p>
          <a:p>
            <a:pPr marL="733425" lvl="1" indent="-28575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ru-RU" sz="1800" dirty="0"/>
              <a:t>2018</a:t>
            </a:r>
            <a:r>
              <a:rPr lang="en-US" sz="1800" dirty="0"/>
              <a:t>.03</a:t>
            </a:r>
            <a:r>
              <a:rPr lang="ru-RU" sz="1800" dirty="0"/>
              <a:t>, </a:t>
            </a:r>
            <a:r>
              <a:rPr lang="en-US" sz="1800" dirty="0"/>
              <a:t>Beijing (</a:t>
            </a:r>
            <a:r>
              <a:rPr lang="en-US" sz="1800" dirty="0">
                <a:hlinkClick r:id="rId4"/>
              </a:rPr>
              <a:t>link</a:t>
            </a:r>
            <a:r>
              <a:rPr lang="en-US" sz="1800" dirty="0"/>
              <a:t>)</a:t>
            </a:r>
          </a:p>
          <a:p>
            <a:pPr marL="733425" lvl="1" indent="-28575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ru-RU" sz="1800" dirty="0"/>
              <a:t>2018</a:t>
            </a:r>
            <a:r>
              <a:rPr lang="en-US" sz="1800" dirty="0"/>
              <a:t>.05</a:t>
            </a:r>
            <a:r>
              <a:rPr lang="ru-RU" sz="1800" dirty="0"/>
              <a:t>, </a:t>
            </a:r>
            <a:r>
              <a:rPr lang="en-US" sz="1800" dirty="0"/>
              <a:t>Novosibirsk (</a:t>
            </a:r>
            <a:r>
              <a:rPr lang="en-US" sz="1800" dirty="0">
                <a:hlinkClick r:id="rId5"/>
              </a:rPr>
              <a:t>link</a:t>
            </a:r>
            <a:r>
              <a:rPr lang="en-US" sz="1800" dirty="0"/>
              <a:t>)</a:t>
            </a:r>
          </a:p>
          <a:p>
            <a:pPr marL="733425" lvl="1" indent="-28575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ru-RU" sz="1800" dirty="0"/>
              <a:t>2018</a:t>
            </a:r>
            <a:r>
              <a:rPr lang="en-US" sz="1800" dirty="0"/>
              <a:t>.12</a:t>
            </a:r>
            <a:r>
              <a:rPr lang="ru-RU" sz="1800" dirty="0"/>
              <a:t>, </a:t>
            </a:r>
            <a:r>
              <a:rPr lang="en-US" sz="1800" dirty="0"/>
              <a:t>Orsay (</a:t>
            </a:r>
            <a:r>
              <a:rPr lang="en-US" sz="1800" dirty="0">
                <a:hlinkClick r:id="rId6"/>
              </a:rPr>
              <a:t>link</a:t>
            </a:r>
            <a:r>
              <a:rPr lang="en-US" sz="1800" dirty="0"/>
              <a:t>)</a:t>
            </a:r>
            <a:endParaRPr lang="ru-RU" sz="1800" dirty="0"/>
          </a:p>
          <a:p>
            <a:pPr marL="733425" lvl="1" indent="-28575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ru-RU" sz="1800" dirty="0"/>
              <a:t>2019</a:t>
            </a:r>
            <a:r>
              <a:rPr lang="en-US" sz="1800" dirty="0"/>
              <a:t>.11</a:t>
            </a:r>
            <a:r>
              <a:rPr lang="ru-RU" sz="1800" dirty="0"/>
              <a:t>, </a:t>
            </a:r>
            <a:r>
              <a:rPr lang="en-US" sz="1800" dirty="0"/>
              <a:t>Moscow (</a:t>
            </a:r>
            <a:r>
              <a:rPr lang="en-US" sz="1800" dirty="0">
                <a:hlinkClick r:id="rId7"/>
              </a:rPr>
              <a:t>link</a:t>
            </a:r>
            <a:r>
              <a:rPr lang="en-US" sz="1800" dirty="0"/>
              <a:t>)</a:t>
            </a:r>
            <a:endParaRPr lang="ru-RU" sz="1800" dirty="0"/>
          </a:p>
          <a:p>
            <a:pPr marL="733425" lvl="1" indent="-28575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ru-RU" sz="1800" dirty="0"/>
              <a:t>2020</a:t>
            </a:r>
            <a:r>
              <a:rPr lang="en-US" sz="1800" dirty="0"/>
              <a:t>.11</a:t>
            </a:r>
            <a:r>
              <a:rPr lang="ru-RU" sz="1800" dirty="0"/>
              <a:t>, </a:t>
            </a:r>
            <a:r>
              <a:rPr lang="en-US" sz="1800" dirty="0"/>
              <a:t>Hefei</a:t>
            </a:r>
            <a:r>
              <a:rPr lang="ru-RU" sz="1800" dirty="0"/>
              <a:t> (</a:t>
            </a:r>
            <a:r>
              <a:rPr lang="en-US" sz="1800" dirty="0"/>
              <a:t>online, </a:t>
            </a:r>
            <a:r>
              <a:rPr lang="en-US" sz="1800" dirty="0">
                <a:hlinkClick r:id="rId8"/>
              </a:rPr>
              <a:t>link</a:t>
            </a:r>
            <a:r>
              <a:rPr lang="en-US" sz="1800" dirty="0"/>
              <a:t>)</a:t>
            </a:r>
          </a:p>
          <a:p>
            <a:pPr marL="733425" lvl="1" indent="-28575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Fall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202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online, in preparation)</a:t>
            </a:r>
            <a:endParaRPr lang="ru-RU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BD3D55-308C-43A6-9289-0C40C1C177D6}"/>
              </a:ext>
            </a:extLst>
          </p:cNvPr>
          <p:cNvGrpSpPr/>
          <p:nvPr/>
        </p:nvGrpSpPr>
        <p:grpSpPr>
          <a:xfrm>
            <a:off x="5305305" y="2396539"/>
            <a:ext cx="1911529" cy="3166346"/>
            <a:chOff x="5305305" y="2396539"/>
            <a:chExt cx="1911529" cy="31663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0F592F-12FB-4A5D-9A3F-E8FF9A459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05305" y="2396539"/>
              <a:ext cx="1911528" cy="269972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1BB64C2-4DAB-4C97-9E48-A3DC5CE1299F}"/>
                </a:ext>
              </a:extLst>
            </p:cNvPr>
            <p:cNvSpPr txBox="1"/>
            <p:nvPr/>
          </p:nvSpPr>
          <p:spPr>
            <a:xfrm>
              <a:off x="5305305" y="5193553"/>
              <a:ext cx="19115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accent1"/>
                  </a:solidFill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ctd.inp.nsk.su</a:t>
              </a:r>
              <a:endParaRPr lang="ru-RU" sz="18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15" name="Рисунок 8" descr="Изображение выглядит как человек, стоит, группа, в позе&#10;&#10;Описание создано автоматически">
            <a:extLst>
              <a:ext uri="{FF2B5EF4-FFF2-40B4-BE49-F238E27FC236}">
                <a16:creationId xmlns:a16="http://schemas.microsoft.com/office/drawing/2014/main" id="{4C269F1F-6F35-431D-9BF9-81850450AC4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7633" y="921628"/>
            <a:ext cx="4074367" cy="1997423"/>
          </a:xfrm>
          <a:custGeom>
            <a:avLst/>
            <a:gdLst/>
            <a:ahLst/>
            <a:cxnLst/>
            <a:rect l="l" t="t" r="r" b="b"/>
            <a:pathLst>
              <a:path w="3574654" h="1752443">
                <a:moveTo>
                  <a:pt x="8656" y="0"/>
                </a:moveTo>
                <a:lnTo>
                  <a:pt x="3574654" y="0"/>
                </a:lnTo>
                <a:lnTo>
                  <a:pt x="3574654" y="1752443"/>
                </a:lnTo>
                <a:lnTo>
                  <a:pt x="174206" y="1752443"/>
                </a:lnTo>
                <a:lnTo>
                  <a:pt x="173520" y="1742722"/>
                </a:lnTo>
                <a:cubicBezTo>
                  <a:pt x="166693" y="1740806"/>
                  <a:pt x="168850" y="1709464"/>
                  <a:pt x="158494" y="1720158"/>
                </a:cubicBezTo>
                <a:cubicBezTo>
                  <a:pt x="157707" y="1709842"/>
                  <a:pt x="161192" y="1700765"/>
                  <a:pt x="154638" y="1709133"/>
                </a:cubicBezTo>
                <a:cubicBezTo>
                  <a:pt x="154175" y="1705884"/>
                  <a:pt x="153224" y="1704360"/>
                  <a:pt x="152028" y="1703639"/>
                </a:cubicBezTo>
                <a:lnTo>
                  <a:pt x="151510" y="1703552"/>
                </a:lnTo>
                <a:lnTo>
                  <a:pt x="149939" y="1680484"/>
                </a:lnTo>
                <a:lnTo>
                  <a:pt x="148900" y="1678015"/>
                </a:lnTo>
                <a:cubicBezTo>
                  <a:pt x="148913" y="1672749"/>
                  <a:pt x="148924" y="1667484"/>
                  <a:pt x="148936" y="1662218"/>
                </a:cubicBezTo>
                <a:lnTo>
                  <a:pt x="148390" y="1654463"/>
                </a:lnTo>
                <a:lnTo>
                  <a:pt x="149402" y="1651435"/>
                </a:lnTo>
                <a:cubicBezTo>
                  <a:pt x="149846" y="1648628"/>
                  <a:pt x="149650" y="1645207"/>
                  <a:pt x="148002" y="1640413"/>
                </a:cubicBezTo>
                <a:lnTo>
                  <a:pt x="147401" y="1639463"/>
                </a:lnTo>
                <a:lnTo>
                  <a:pt x="147883" y="1629196"/>
                </a:lnTo>
                <a:cubicBezTo>
                  <a:pt x="148324" y="1625687"/>
                  <a:pt x="149076" y="1622319"/>
                  <a:pt x="150267" y="1619175"/>
                </a:cubicBezTo>
                <a:cubicBezTo>
                  <a:pt x="136723" y="1595128"/>
                  <a:pt x="139317" y="1561402"/>
                  <a:pt x="132165" y="1529881"/>
                </a:cubicBezTo>
                <a:cubicBezTo>
                  <a:pt x="133186" y="1488865"/>
                  <a:pt x="141785" y="1480519"/>
                  <a:pt x="131022" y="1453616"/>
                </a:cubicBezTo>
                <a:cubicBezTo>
                  <a:pt x="127310" y="1440813"/>
                  <a:pt x="129541" y="1421555"/>
                  <a:pt x="120754" y="1389024"/>
                </a:cubicBezTo>
                <a:cubicBezTo>
                  <a:pt x="114227" y="1358388"/>
                  <a:pt x="111705" y="1330175"/>
                  <a:pt x="105496" y="1302691"/>
                </a:cubicBezTo>
                <a:cubicBezTo>
                  <a:pt x="99430" y="1269937"/>
                  <a:pt x="99163" y="1277652"/>
                  <a:pt x="95268" y="1258284"/>
                </a:cubicBezTo>
                <a:cubicBezTo>
                  <a:pt x="93851" y="1254897"/>
                  <a:pt x="86672" y="1222305"/>
                  <a:pt x="84858" y="1219376"/>
                </a:cubicBezTo>
                <a:cubicBezTo>
                  <a:pt x="80520" y="1201736"/>
                  <a:pt x="73502" y="1179721"/>
                  <a:pt x="69245" y="1152443"/>
                </a:cubicBezTo>
                <a:cubicBezTo>
                  <a:pt x="72181" y="1130820"/>
                  <a:pt x="55102" y="1109065"/>
                  <a:pt x="59323" y="1082021"/>
                </a:cubicBezTo>
                <a:cubicBezTo>
                  <a:pt x="59933" y="1072426"/>
                  <a:pt x="56059" y="1044866"/>
                  <a:pt x="51817" y="1040962"/>
                </a:cubicBezTo>
                <a:cubicBezTo>
                  <a:pt x="50286" y="1035485"/>
                  <a:pt x="50657" y="1028293"/>
                  <a:pt x="46503" y="1027051"/>
                </a:cubicBezTo>
                <a:cubicBezTo>
                  <a:pt x="41346" y="1024363"/>
                  <a:pt x="45759" y="1001606"/>
                  <a:pt x="40736" y="1006491"/>
                </a:cubicBezTo>
                <a:cubicBezTo>
                  <a:pt x="43694" y="990397"/>
                  <a:pt x="32609" y="982630"/>
                  <a:pt x="28654" y="971512"/>
                </a:cubicBezTo>
                <a:cubicBezTo>
                  <a:pt x="30316" y="964989"/>
                  <a:pt x="28253" y="959112"/>
                  <a:pt x="25191" y="951644"/>
                </a:cubicBezTo>
                <a:lnTo>
                  <a:pt x="21142" y="941381"/>
                </a:lnTo>
                <a:cubicBezTo>
                  <a:pt x="21020" y="939810"/>
                  <a:pt x="20896" y="938238"/>
                  <a:pt x="20773" y="936667"/>
                </a:cubicBezTo>
                <a:cubicBezTo>
                  <a:pt x="19874" y="928278"/>
                  <a:pt x="16398" y="900629"/>
                  <a:pt x="15745" y="891045"/>
                </a:cubicBezTo>
                <a:lnTo>
                  <a:pt x="16852" y="879166"/>
                </a:lnTo>
                <a:cubicBezTo>
                  <a:pt x="16064" y="875445"/>
                  <a:pt x="11752" y="871879"/>
                  <a:pt x="11024" y="868721"/>
                </a:cubicBezTo>
                <a:lnTo>
                  <a:pt x="12485" y="860219"/>
                </a:lnTo>
                <a:cubicBezTo>
                  <a:pt x="8271" y="861111"/>
                  <a:pt x="11740" y="851094"/>
                  <a:pt x="11850" y="843525"/>
                </a:cubicBezTo>
                <a:cubicBezTo>
                  <a:pt x="11730" y="828022"/>
                  <a:pt x="11612" y="812518"/>
                  <a:pt x="11493" y="797015"/>
                </a:cubicBezTo>
                <a:lnTo>
                  <a:pt x="9000" y="768303"/>
                </a:lnTo>
                <a:lnTo>
                  <a:pt x="10494" y="759507"/>
                </a:lnTo>
                <a:cubicBezTo>
                  <a:pt x="10852" y="740351"/>
                  <a:pt x="4936" y="719172"/>
                  <a:pt x="9764" y="705570"/>
                </a:cubicBezTo>
                <a:cubicBezTo>
                  <a:pt x="10332" y="700041"/>
                  <a:pt x="10202" y="695038"/>
                  <a:pt x="9638" y="690388"/>
                </a:cubicBezTo>
                <a:lnTo>
                  <a:pt x="7047" y="677974"/>
                </a:lnTo>
                <a:lnTo>
                  <a:pt x="0" y="653388"/>
                </a:lnTo>
                <a:cubicBezTo>
                  <a:pt x="12182" y="652146"/>
                  <a:pt x="-4668" y="595337"/>
                  <a:pt x="6127" y="601549"/>
                </a:cubicBezTo>
                <a:cubicBezTo>
                  <a:pt x="3933" y="578838"/>
                  <a:pt x="25694" y="557816"/>
                  <a:pt x="13968" y="535919"/>
                </a:cubicBezTo>
                <a:cubicBezTo>
                  <a:pt x="14926" y="501851"/>
                  <a:pt x="11016" y="453329"/>
                  <a:pt x="11875" y="420166"/>
                </a:cubicBezTo>
                <a:cubicBezTo>
                  <a:pt x="6938" y="426282"/>
                  <a:pt x="8070" y="396529"/>
                  <a:pt x="8209" y="392858"/>
                </a:cubicBezTo>
                <a:cubicBezTo>
                  <a:pt x="10678" y="370586"/>
                  <a:pt x="9897" y="351343"/>
                  <a:pt x="13049" y="312846"/>
                </a:cubicBezTo>
                <a:cubicBezTo>
                  <a:pt x="11510" y="278783"/>
                  <a:pt x="19654" y="249172"/>
                  <a:pt x="10752" y="217790"/>
                </a:cubicBezTo>
                <a:cubicBezTo>
                  <a:pt x="12418" y="215662"/>
                  <a:pt x="13704" y="213034"/>
                  <a:pt x="14712" y="210066"/>
                </a:cubicBezTo>
                <a:lnTo>
                  <a:pt x="16900" y="200849"/>
                </a:lnTo>
                <a:lnTo>
                  <a:pt x="16484" y="199564"/>
                </a:lnTo>
                <a:cubicBezTo>
                  <a:pt x="15715" y="194009"/>
                  <a:pt x="16101" y="190699"/>
                  <a:pt x="16998" y="188389"/>
                </a:cubicBezTo>
                <a:lnTo>
                  <a:pt x="18474" y="186250"/>
                </a:lnTo>
                <a:lnTo>
                  <a:pt x="19253" y="178676"/>
                </a:lnTo>
                <a:lnTo>
                  <a:pt x="23738" y="138548"/>
                </a:lnTo>
                <a:lnTo>
                  <a:pt x="23258" y="138123"/>
                </a:lnTo>
                <a:cubicBezTo>
                  <a:pt x="22237" y="136655"/>
                  <a:pt x="21585" y="134605"/>
                  <a:pt x="21688" y="131277"/>
                </a:cubicBezTo>
                <a:cubicBezTo>
                  <a:pt x="14019" y="134681"/>
                  <a:pt x="18874" y="128568"/>
                  <a:pt x="19855" y="118460"/>
                </a:cubicBezTo>
                <a:cubicBezTo>
                  <a:pt x="8164" y="121490"/>
                  <a:pt x="15490" y="93803"/>
                  <a:pt x="9287" y="87467"/>
                </a:cubicBezTo>
                <a:cubicBezTo>
                  <a:pt x="10272" y="79974"/>
                  <a:pt x="11100" y="72101"/>
                  <a:pt x="11706" y="64012"/>
                </a:cubicBezTo>
                <a:cubicBezTo>
                  <a:pt x="11774" y="62414"/>
                  <a:pt x="11844" y="60817"/>
                  <a:pt x="11913" y="59219"/>
                </a:cubicBezTo>
                <a:lnTo>
                  <a:pt x="11800" y="59091"/>
                </a:lnTo>
                <a:cubicBezTo>
                  <a:pt x="11601" y="57983"/>
                  <a:pt x="11577" y="56382"/>
                  <a:pt x="11792" y="53973"/>
                </a:cubicBezTo>
                <a:lnTo>
                  <a:pt x="12291" y="50475"/>
                </a:lnTo>
                <a:lnTo>
                  <a:pt x="12694" y="41175"/>
                </a:lnTo>
                <a:lnTo>
                  <a:pt x="12068" y="37768"/>
                </a:lnTo>
                <a:lnTo>
                  <a:pt x="10718" y="36122"/>
                </a:lnTo>
                <a:cubicBezTo>
                  <a:pt x="10782" y="35853"/>
                  <a:pt x="10846" y="35583"/>
                  <a:pt x="10911" y="35314"/>
                </a:cubicBezTo>
                <a:cubicBezTo>
                  <a:pt x="13618" y="29654"/>
                  <a:pt x="17224" y="28942"/>
                  <a:pt x="7774" y="1689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9722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7B630-334C-41BC-A13F-E4876FEA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Physics: conclusions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6114D-94ED-4426-B592-F06D3E2B3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Precision frontier will dominate in particle physics in the next several decades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Physics program of the SCT experiment is unique and extensive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SCT factory will be the first flavor factory with polarized electron beams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66019-71C5-4987-AAB5-3F5E2BE6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546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F82CDE49-56B6-44A3-9BE8-59E35BEC9C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63B6FA1-AA1F-4050-931E-0A16DF1BA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26AC80-F007-423B-9E1A-89EDA569A8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8" name="Picture 7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6CC5E435-6E42-4797-8625-D36CE0286A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27" name="Rectangle 1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ame 1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00EAD-D53B-4B47-89BC-96AE770AF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prstGeom prst="ellips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BBA50-CE63-491D-9AE8-DE3732A72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457" y="6356350"/>
            <a:ext cx="256881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4E9E059-DDD1-4F21-8442-BC5C8718C563}" type="slidenum">
              <a:rPr 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37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272A6-D764-42D8-A30D-91E2F6FF0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768" y="6375553"/>
            <a:ext cx="274320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8F3217D-A318-4304-A599-35818AE05A1D}"/>
              </a:ext>
            </a:extLst>
          </p:cNvPr>
          <p:cNvSpPr/>
          <p:nvPr/>
        </p:nvSpPr>
        <p:spPr>
          <a:xfrm>
            <a:off x="938126" y="1496547"/>
            <a:ext cx="3231927" cy="618129"/>
          </a:xfrm>
          <a:custGeom>
            <a:avLst/>
            <a:gdLst>
              <a:gd name="connsiteX0" fmla="*/ 0 w 3231927"/>
              <a:gd name="connsiteY0" fmla="*/ 0 h 1155979"/>
              <a:gd name="connsiteX1" fmla="*/ 3231927 w 3231927"/>
              <a:gd name="connsiteY1" fmla="*/ 0 h 1155979"/>
              <a:gd name="connsiteX2" fmla="*/ 3231927 w 3231927"/>
              <a:gd name="connsiteY2" fmla="*/ 1155979 h 1155979"/>
              <a:gd name="connsiteX3" fmla="*/ 0 w 3231927"/>
              <a:gd name="connsiteY3" fmla="*/ 1155979 h 1155979"/>
              <a:gd name="connsiteX4" fmla="*/ 0 w 3231927"/>
              <a:gd name="connsiteY4" fmla="*/ 0 h 115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1927" h="1155979">
                <a:moveTo>
                  <a:pt x="0" y="0"/>
                </a:moveTo>
                <a:lnTo>
                  <a:pt x="3231927" y="0"/>
                </a:lnTo>
                <a:lnTo>
                  <a:pt x="3231927" y="1155979"/>
                </a:lnTo>
                <a:lnTo>
                  <a:pt x="0" y="115597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584" tIns="130048" rIns="227584" bIns="130048" numCol="1" spcCol="1270" anchor="ctr" anchorCtr="0">
            <a:noAutofit/>
          </a:bodyPr>
          <a:lstStyle/>
          <a:p>
            <a:pPr marL="0" lvl="0" indent="0" algn="l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kern="1200" dirty="0"/>
              <a:t>Energy frontier</a:t>
            </a:r>
            <a:endParaRPr lang="ru-RU" sz="2400" kern="12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F275183-12F3-4A61-BB19-32DA2EC1FEF3}"/>
              </a:ext>
            </a:extLst>
          </p:cNvPr>
          <p:cNvSpPr/>
          <p:nvPr/>
        </p:nvSpPr>
        <p:spPr>
          <a:xfrm>
            <a:off x="938126" y="2114677"/>
            <a:ext cx="3231927" cy="1004100"/>
          </a:xfrm>
          <a:custGeom>
            <a:avLst/>
            <a:gdLst>
              <a:gd name="connsiteX0" fmla="*/ 0 w 3231927"/>
              <a:gd name="connsiteY0" fmla="*/ 0 h 2690099"/>
              <a:gd name="connsiteX1" fmla="*/ 3231927 w 3231927"/>
              <a:gd name="connsiteY1" fmla="*/ 0 h 2690099"/>
              <a:gd name="connsiteX2" fmla="*/ 3231927 w 3231927"/>
              <a:gd name="connsiteY2" fmla="*/ 2690099 h 2690099"/>
              <a:gd name="connsiteX3" fmla="*/ 0 w 3231927"/>
              <a:gd name="connsiteY3" fmla="*/ 2690099 h 2690099"/>
              <a:gd name="connsiteX4" fmla="*/ 0 w 3231927"/>
              <a:gd name="connsiteY4" fmla="*/ 0 h 269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1927" h="2690099">
                <a:moveTo>
                  <a:pt x="0" y="0"/>
                </a:moveTo>
                <a:lnTo>
                  <a:pt x="3231927" y="0"/>
                </a:lnTo>
                <a:lnTo>
                  <a:pt x="3231927" y="2690099"/>
                </a:lnTo>
                <a:lnTo>
                  <a:pt x="0" y="26900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har char="•"/>
            </a:pPr>
            <a:r>
              <a:rPr lang="en-US" sz="2000" kern="1200" dirty="0"/>
              <a:t>Proton colliders</a:t>
            </a:r>
          </a:p>
          <a:p>
            <a:pPr marL="742950" lvl="2" indent="-285750" defTabSz="1066800">
              <a:spcBef>
                <a:spcPct val="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kern="1200" dirty="0"/>
              <a:t>Tevatron, LHC</a:t>
            </a:r>
            <a:endParaRPr lang="ru-RU" kern="12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8F53247-3E41-490B-A767-F395320B8F46}"/>
              </a:ext>
            </a:extLst>
          </p:cNvPr>
          <p:cNvSpPr/>
          <p:nvPr/>
        </p:nvSpPr>
        <p:spPr>
          <a:xfrm>
            <a:off x="2222376" y="3739224"/>
            <a:ext cx="3231927" cy="674782"/>
          </a:xfrm>
          <a:custGeom>
            <a:avLst/>
            <a:gdLst>
              <a:gd name="connsiteX0" fmla="*/ 0 w 3231927"/>
              <a:gd name="connsiteY0" fmla="*/ 0 h 1155979"/>
              <a:gd name="connsiteX1" fmla="*/ 3231927 w 3231927"/>
              <a:gd name="connsiteY1" fmla="*/ 0 h 1155979"/>
              <a:gd name="connsiteX2" fmla="*/ 3231927 w 3231927"/>
              <a:gd name="connsiteY2" fmla="*/ 1155979 h 1155979"/>
              <a:gd name="connsiteX3" fmla="*/ 0 w 3231927"/>
              <a:gd name="connsiteY3" fmla="*/ 1155979 h 1155979"/>
              <a:gd name="connsiteX4" fmla="*/ 0 w 3231927"/>
              <a:gd name="connsiteY4" fmla="*/ 0 h 115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1927" h="1155979">
                <a:moveTo>
                  <a:pt x="0" y="0"/>
                </a:moveTo>
                <a:lnTo>
                  <a:pt x="3231927" y="0"/>
                </a:lnTo>
                <a:lnTo>
                  <a:pt x="3231927" y="1155979"/>
                </a:lnTo>
                <a:lnTo>
                  <a:pt x="0" y="115597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-3379271"/>
              <a:satOff val="-8710"/>
              <a:lumOff val="-5883"/>
              <a:alphaOff val="0"/>
            </a:schemeClr>
          </a:lnRef>
          <a:fillRef idx="1">
            <a:schemeClr val="accent5">
              <a:hueOff val="-3379271"/>
              <a:satOff val="-8710"/>
              <a:lumOff val="-5883"/>
              <a:alphaOff val="0"/>
            </a:schemeClr>
          </a:fillRef>
          <a:effectRef idx="0">
            <a:schemeClr val="accent5">
              <a:hueOff val="-3379271"/>
              <a:satOff val="-8710"/>
              <a:lumOff val="-5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584" tIns="130048" rIns="227584" bIns="130048" numCol="1" spcCol="1270" anchor="ctr" anchorCtr="0">
            <a:noAutofit/>
          </a:bodyPr>
          <a:lstStyle/>
          <a:p>
            <a:pPr marL="0" lvl="0" indent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Precision frontier</a:t>
            </a:r>
            <a:endParaRPr lang="ru-RU" sz="2400" kern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056D49F-FEBD-4606-A68C-0E03AF74884D}"/>
                  </a:ext>
                </a:extLst>
              </p:cNvPr>
              <p:cNvSpPr/>
              <p:nvPr/>
            </p:nvSpPr>
            <p:spPr>
              <a:xfrm>
                <a:off x="1472833" y="4423839"/>
                <a:ext cx="4192657" cy="2088928"/>
              </a:xfrm>
              <a:custGeom>
                <a:avLst/>
                <a:gdLst>
                  <a:gd name="connsiteX0" fmla="*/ 0 w 3231927"/>
                  <a:gd name="connsiteY0" fmla="*/ 0 h 2690099"/>
                  <a:gd name="connsiteX1" fmla="*/ 3231927 w 3231927"/>
                  <a:gd name="connsiteY1" fmla="*/ 0 h 2690099"/>
                  <a:gd name="connsiteX2" fmla="*/ 3231927 w 3231927"/>
                  <a:gd name="connsiteY2" fmla="*/ 2690099 h 2690099"/>
                  <a:gd name="connsiteX3" fmla="*/ 0 w 3231927"/>
                  <a:gd name="connsiteY3" fmla="*/ 2690099 h 2690099"/>
                  <a:gd name="connsiteX4" fmla="*/ 0 w 3231927"/>
                  <a:gd name="connsiteY4" fmla="*/ 0 h 2690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1927" h="2690099">
                    <a:moveTo>
                      <a:pt x="0" y="0"/>
                    </a:moveTo>
                    <a:lnTo>
                      <a:pt x="3231927" y="0"/>
                    </a:lnTo>
                    <a:lnTo>
                      <a:pt x="3231927" y="2690099"/>
                    </a:lnTo>
                    <a:lnTo>
                      <a:pt x="0" y="269009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5">
                  <a:tint val="40000"/>
                  <a:alpha val="90000"/>
                  <a:hueOff val="-3369881"/>
                  <a:satOff val="-11416"/>
                  <a:lumOff val="-1464"/>
                  <a:alphaOff val="0"/>
                </a:schemeClr>
              </a:lnRef>
              <a:fillRef idx="1">
                <a:schemeClr val="accent5">
                  <a:tint val="40000"/>
                  <a:alpha val="90000"/>
                  <a:hueOff val="-3369881"/>
                  <a:satOff val="-11416"/>
                  <a:lumOff val="-1464"/>
                  <a:alphaOff val="0"/>
                </a:schemeClr>
              </a:fillRef>
              <a:effectRef idx="0">
                <a:schemeClr val="accent5">
                  <a:tint val="40000"/>
                  <a:alpha val="90000"/>
                  <a:hueOff val="-3369881"/>
                  <a:satOff val="-11416"/>
                  <a:lumOff val="-1464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49352" tIns="149352" rIns="199136" bIns="224028" numCol="1" spcCol="1270" anchor="t" anchorCtr="0">
                <a:noAutofit/>
              </a:bodyPr>
              <a:lstStyle/>
              <a:p>
                <a:pPr marL="285750" lvl="1" indent="-285750" algn="l" defTabSz="1244600">
                  <a:lnSpc>
                    <a:spcPct val="100000"/>
                  </a:lnSpc>
                  <a:spcBef>
                    <a:spcPct val="0"/>
                  </a:spcBef>
                  <a:spcAft>
                    <a:spcPts val="200"/>
                  </a:spcAft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1200" dirty="0"/>
                  <a:t> colliders – flavor factories</a:t>
                </a:r>
              </a:p>
              <a:p>
                <a:pPr marL="742950" lvl="2" indent="-285750" defTabSz="1244600">
                  <a:spcBef>
                    <a:spcPct val="0"/>
                  </a:spcBef>
                  <a:spcAft>
                    <a:spcPts val="200"/>
                  </a:spcAft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KEKB, PEP-II, BEPC-II, …</a:t>
                </a:r>
                <a:endParaRPr lang="ru-RU" sz="1600" kern="1200" dirty="0"/>
              </a:p>
              <a:p>
                <a:pPr marL="285750" lvl="1" indent="-285750" algn="l" defTabSz="1244600">
                  <a:lnSpc>
                    <a:spcPct val="100000"/>
                  </a:lnSpc>
                  <a:spcBef>
                    <a:spcPct val="0"/>
                  </a:spcBef>
                  <a:spcAft>
                    <a:spcPts val="200"/>
                  </a:spcAft>
                  <a:buChar char="•"/>
                </a:pPr>
                <a:r>
                  <a:rPr lang="en-US" sz="2000" kern="1200" dirty="0"/>
                  <a:t>Fixed target</a:t>
                </a:r>
              </a:p>
              <a:p>
                <a:pPr marL="742950" lvl="2" indent="-285750" defTabSz="1244600">
                  <a:spcBef>
                    <a:spcPct val="0"/>
                  </a:spcBef>
                  <a:spcAft>
                    <a:spcPts val="200"/>
                  </a:spcAft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COMPASS</a:t>
                </a:r>
                <a:r>
                  <a:rPr lang="ru-RU" sz="1600" dirty="0"/>
                  <a:t>, </a:t>
                </a:r>
                <a:r>
                  <a:rPr lang="en-US" sz="1600" dirty="0"/>
                  <a:t>NA62, …</a:t>
                </a:r>
                <a:endParaRPr lang="ru-RU" sz="1600" kern="1200" dirty="0"/>
              </a:p>
              <a:p>
                <a:pPr marL="285750" lvl="1" indent="-285750" algn="l" defTabSz="1244600">
                  <a:lnSpc>
                    <a:spcPct val="100000"/>
                  </a:lnSpc>
                  <a:spcBef>
                    <a:spcPct val="0"/>
                  </a:spcBef>
                  <a:spcAft>
                    <a:spcPts val="200"/>
                  </a:spcAft>
                  <a:buChar char="•"/>
                </a:pPr>
                <a:r>
                  <a:rPr lang="en-US" sz="2000" kern="1200" dirty="0"/>
                  <a:t>Single-measurement experiments</a:t>
                </a:r>
              </a:p>
              <a:p>
                <a:pPr marL="742950" lvl="2" indent="-285750" defTabSz="1244600">
                  <a:spcBef>
                    <a:spcPct val="0"/>
                  </a:spcBef>
                  <a:spcAft>
                    <a:spcPts val="200"/>
                  </a:spcAft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Mu2e, Mu3e, g-2, …</a:t>
                </a:r>
                <a:endParaRPr lang="ru-RU" sz="1600" kern="1200" dirty="0"/>
              </a:p>
            </p:txBody>
          </p:sp>
        </mc:Choice>
        <mc:Fallback xmlns=""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056D49F-FEBD-4606-A68C-0E03AF7488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833" y="4423839"/>
                <a:ext cx="4192657" cy="2088928"/>
              </a:xfrm>
              <a:custGeom>
                <a:avLst/>
                <a:gdLst>
                  <a:gd name="connsiteX0" fmla="*/ 0 w 3231927"/>
                  <a:gd name="connsiteY0" fmla="*/ 0 h 2690099"/>
                  <a:gd name="connsiteX1" fmla="*/ 3231927 w 3231927"/>
                  <a:gd name="connsiteY1" fmla="*/ 0 h 2690099"/>
                  <a:gd name="connsiteX2" fmla="*/ 3231927 w 3231927"/>
                  <a:gd name="connsiteY2" fmla="*/ 2690099 h 2690099"/>
                  <a:gd name="connsiteX3" fmla="*/ 0 w 3231927"/>
                  <a:gd name="connsiteY3" fmla="*/ 2690099 h 2690099"/>
                  <a:gd name="connsiteX4" fmla="*/ 0 w 3231927"/>
                  <a:gd name="connsiteY4" fmla="*/ 0 h 2690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1927" h="2690099">
                    <a:moveTo>
                      <a:pt x="0" y="0"/>
                    </a:moveTo>
                    <a:lnTo>
                      <a:pt x="3231927" y="0"/>
                    </a:lnTo>
                    <a:lnTo>
                      <a:pt x="3231927" y="2690099"/>
                    </a:lnTo>
                    <a:lnTo>
                      <a:pt x="0" y="26900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036CF7C-ED21-49E6-9ED2-1944A160C5C9}"/>
              </a:ext>
            </a:extLst>
          </p:cNvPr>
          <p:cNvSpPr/>
          <p:nvPr/>
        </p:nvSpPr>
        <p:spPr>
          <a:xfrm>
            <a:off x="8194686" y="2152952"/>
            <a:ext cx="3231927" cy="688943"/>
          </a:xfrm>
          <a:custGeom>
            <a:avLst/>
            <a:gdLst>
              <a:gd name="connsiteX0" fmla="*/ 0 w 3231927"/>
              <a:gd name="connsiteY0" fmla="*/ 0 h 1155979"/>
              <a:gd name="connsiteX1" fmla="*/ 3231927 w 3231927"/>
              <a:gd name="connsiteY1" fmla="*/ 0 h 1155979"/>
              <a:gd name="connsiteX2" fmla="*/ 3231927 w 3231927"/>
              <a:gd name="connsiteY2" fmla="*/ 1155979 h 1155979"/>
              <a:gd name="connsiteX3" fmla="*/ 0 w 3231927"/>
              <a:gd name="connsiteY3" fmla="*/ 1155979 h 1155979"/>
              <a:gd name="connsiteX4" fmla="*/ 0 w 3231927"/>
              <a:gd name="connsiteY4" fmla="*/ 0 h 115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1927" h="1155979">
                <a:moveTo>
                  <a:pt x="0" y="0"/>
                </a:moveTo>
                <a:lnTo>
                  <a:pt x="3231927" y="0"/>
                </a:lnTo>
                <a:lnTo>
                  <a:pt x="3231927" y="1155979"/>
                </a:lnTo>
                <a:lnTo>
                  <a:pt x="0" y="115597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-6758543"/>
              <a:satOff val="-17419"/>
              <a:lumOff val="-11765"/>
              <a:alphaOff val="0"/>
            </a:schemeClr>
          </a:lnRef>
          <a:fillRef idx="1">
            <a:schemeClr val="accent5">
              <a:hueOff val="-6758543"/>
              <a:satOff val="-17419"/>
              <a:lumOff val="-11765"/>
              <a:alphaOff val="0"/>
            </a:schemeClr>
          </a:fillRef>
          <a:effectRef idx="0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584" tIns="130048" rIns="227584" bIns="130048" numCol="1" spcCol="1270" anchor="ctr" anchorCtr="0">
            <a:noAutofit/>
          </a:bodyPr>
          <a:lstStyle/>
          <a:p>
            <a:pPr marL="0" lvl="0" indent="0" algn="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kern="1200" dirty="0"/>
              <a:t>Cosmic frontier</a:t>
            </a:r>
            <a:endParaRPr lang="ru-RU" sz="2400" kern="12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B986A91-CA48-4C6C-845B-B472DDED81EA}"/>
              </a:ext>
            </a:extLst>
          </p:cNvPr>
          <p:cNvSpPr/>
          <p:nvPr/>
        </p:nvSpPr>
        <p:spPr>
          <a:xfrm>
            <a:off x="8042787" y="2841750"/>
            <a:ext cx="3755922" cy="1572256"/>
          </a:xfrm>
          <a:custGeom>
            <a:avLst/>
            <a:gdLst>
              <a:gd name="connsiteX0" fmla="*/ 0 w 3231927"/>
              <a:gd name="connsiteY0" fmla="*/ 0 h 2690099"/>
              <a:gd name="connsiteX1" fmla="*/ 3231927 w 3231927"/>
              <a:gd name="connsiteY1" fmla="*/ 0 h 2690099"/>
              <a:gd name="connsiteX2" fmla="*/ 3231927 w 3231927"/>
              <a:gd name="connsiteY2" fmla="*/ 2690099 h 2690099"/>
              <a:gd name="connsiteX3" fmla="*/ 0 w 3231927"/>
              <a:gd name="connsiteY3" fmla="*/ 2690099 h 2690099"/>
              <a:gd name="connsiteX4" fmla="*/ 0 w 3231927"/>
              <a:gd name="connsiteY4" fmla="*/ 0 h 269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1927" h="2690099">
                <a:moveTo>
                  <a:pt x="0" y="0"/>
                </a:moveTo>
                <a:lnTo>
                  <a:pt x="3231927" y="0"/>
                </a:lnTo>
                <a:lnTo>
                  <a:pt x="3231927" y="2690099"/>
                </a:lnTo>
                <a:lnTo>
                  <a:pt x="0" y="26900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lnRef>
          <a:fillRef idx="1"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fillRef>
          <a:effectRef idx="0"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har char="•"/>
            </a:pPr>
            <a:r>
              <a:rPr lang="en-US" sz="2000" kern="1200" dirty="0"/>
              <a:t>Cosmic-ray air showers</a:t>
            </a:r>
            <a:endParaRPr lang="ru-RU" sz="2000" kern="1200" dirty="0"/>
          </a:p>
          <a:p>
            <a:pPr marL="228600" lvl="1" indent="-228600" algn="l" defTabSz="106680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har char="•"/>
            </a:pPr>
            <a:r>
              <a:rPr lang="en-US" sz="2000" kern="1200" dirty="0"/>
              <a:t>Cosmic neutrino</a:t>
            </a:r>
            <a:endParaRPr lang="ru-RU" sz="2000" kern="1200" dirty="0"/>
          </a:p>
          <a:p>
            <a:pPr marL="228600" lvl="1" indent="-228600" algn="l" defTabSz="106680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har char="•"/>
            </a:pPr>
            <a:r>
              <a:rPr lang="en-US" sz="2000" kern="1200" dirty="0"/>
              <a:t>Gravitational waves</a:t>
            </a:r>
            <a:endParaRPr lang="ru-RU" sz="2000" kern="1200" dirty="0"/>
          </a:p>
          <a:p>
            <a:pPr marL="228600" lvl="1" indent="-228600" algn="l" defTabSz="106680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har char="•"/>
            </a:pPr>
            <a:r>
              <a:rPr lang="en-US" sz="2000" kern="1200" dirty="0"/>
              <a:t>Space experiments</a:t>
            </a:r>
            <a:endParaRPr lang="ru-RU" sz="2000" kern="1200" dirty="0"/>
          </a:p>
        </p:txBody>
      </p:sp>
      <p:pic>
        <p:nvPicPr>
          <p:cNvPr id="6" name="Рисунок 13">
            <a:extLst>
              <a:ext uri="{FF2B5EF4-FFF2-40B4-BE49-F238E27FC236}">
                <a16:creationId xmlns:a16="http://schemas.microsoft.com/office/drawing/2014/main" id="{316F4B24-F9A4-455F-A155-3B5D1307C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93" r="9353"/>
          <a:stretch/>
        </p:blipFill>
        <p:spPr>
          <a:xfrm>
            <a:off x="6658609" y="944388"/>
            <a:ext cx="2067017" cy="1999344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15">
            <a:extLst>
              <a:ext uri="{FF2B5EF4-FFF2-40B4-BE49-F238E27FC236}">
                <a16:creationId xmlns:a16="http://schemas.microsoft.com/office/drawing/2014/main" id="{B48CACBD-7C09-4158-88A3-7782CDFD25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77" r="22762" b="-4"/>
          <a:stretch/>
        </p:blipFill>
        <p:spPr>
          <a:xfrm>
            <a:off x="4087797" y="944388"/>
            <a:ext cx="2067017" cy="1999344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84972808-3748-4A88-B01E-34C29B5656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105" r="18413"/>
          <a:stretch/>
        </p:blipFill>
        <p:spPr>
          <a:xfrm>
            <a:off x="5346148" y="2914597"/>
            <a:ext cx="2067017" cy="1999344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2904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54B2CB-59DD-457B-AB10-7F0D6F514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8B2FF8-8893-4786-9F28-BC11CC5E2E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17859C-7733-4332-826A-AD7FA152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2976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F7F35-BC8D-4608-A044-0B1D2F7B1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factory colliders</a:t>
            </a:r>
            <a:endParaRPr lang="ru-RU" dirty="0"/>
          </a:p>
        </p:txBody>
      </p:sp>
      <p:pic>
        <p:nvPicPr>
          <p:cNvPr id="4" name="Объект 5">
            <a:extLst>
              <a:ext uri="{FF2B5EF4-FFF2-40B4-BE49-F238E27FC236}">
                <a16:creationId xmlns:a16="http://schemas.microsoft.com/office/drawing/2014/main" id="{580EAF3B-D191-4316-A7C8-71B441553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3580" y="1902247"/>
            <a:ext cx="4617513" cy="4022725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5" name="Группа 40">
            <a:extLst>
              <a:ext uri="{FF2B5EF4-FFF2-40B4-BE49-F238E27FC236}">
                <a16:creationId xmlns:a16="http://schemas.microsoft.com/office/drawing/2014/main" id="{864921E4-6B40-4614-9CFF-6B0ACA34DB52}"/>
              </a:ext>
            </a:extLst>
          </p:cNvPr>
          <p:cNvGrpSpPr/>
          <p:nvPr/>
        </p:nvGrpSpPr>
        <p:grpSpPr>
          <a:xfrm>
            <a:off x="1886226" y="2383548"/>
            <a:ext cx="3982941" cy="1693718"/>
            <a:chOff x="225377" y="2327564"/>
            <a:chExt cx="3982941" cy="1693718"/>
          </a:xfrm>
        </p:grpSpPr>
        <p:sp>
          <p:nvSpPr>
            <p:cNvPr id="6" name="Полилиния 10">
              <a:extLst>
                <a:ext uri="{FF2B5EF4-FFF2-40B4-BE49-F238E27FC236}">
                  <a16:creationId xmlns:a16="http://schemas.microsoft.com/office/drawing/2014/main" id="{DC8D1FBF-1C61-4B27-A213-C143E1784900}"/>
                </a:ext>
              </a:extLst>
            </p:cNvPr>
            <p:cNvSpPr/>
            <p:nvPr/>
          </p:nvSpPr>
          <p:spPr>
            <a:xfrm>
              <a:off x="2514599" y="2327564"/>
              <a:ext cx="1693719" cy="1693718"/>
            </a:xfrm>
            <a:custGeom>
              <a:avLst/>
              <a:gdLst>
                <a:gd name="connsiteX0" fmla="*/ 0 w 1693719"/>
                <a:gd name="connsiteY0" fmla="*/ 41563 h 1683327"/>
                <a:gd name="connsiteX1" fmla="*/ 0 w 1693719"/>
                <a:gd name="connsiteY1" fmla="*/ 1683327 h 1683327"/>
                <a:gd name="connsiteX2" fmla="*/ 1693719 w 1693719"/>
                <a:gd name="connsiteY2" fmla="*/ 1683327 h 1683327"/>
                <a:gd name="connsiteX3" fmla="*/ 1693719 w 1693719"/>
                <a:gd name="connsiteY3" fmla="*/ 862445 h 1683327"/>
                <a:gd name="connsiteX4" fmla="*/ 852055 w 1693719"/>
                <a:gd name="connsiteY4" fmla="*/ 862445 h 1683327"/>
                <a:gd name="connsiteX5" fmla="*/ 852055 w 1693719"/>
                <a:gd name="connsiteY5" fmla="*/ 0 h 1683327"/>
                <a:gd name="connsiteX6" fmla="*/ 0 w 1693719"/>
                <a:gd name="connsiteY6" fmla="*/ 41563 h 1683327"/>
                <a:gd name="connsiteX0" fmla="*/ 10390 w 1693719"/>
                <a:gd name="connsiteY0" fmla="*/ 0 h 1693718"/>
                <a:gd name="connsiteX1" fmla="*/ 0 w 1693719"/>
                <a:gd name="connsiteY1" fmla="*/ 1693718 h 1693718"/>
                <a:gd name="connsiteX2" fmla="*/ 1693719 w 1693719"/>
                <a:gd name="connsiteY2" fmla="*/ 1693718 h 1693718"/>
                <a:gd name="connsiteX3" fmla="*/ 1693719 w 1693719"/>
                <a:gd name="connsiteY3" fmla="*/ 872836 h 1693718"/>
                <a:gd name="connsiteX4" fmla="*/ 852055 w 1693719"/>
                <a:gd name="connsiteY4" fmla="*/ 872836 h 1693718"/>
                <a:gd name="connsiteX5" fmla="*/ 852055 w 1693719"/>
                <a:gd name="connsiteY5" fmla="*/ 10391 h 1693718"/>
                <a:gd name="connsiteX6" fmla="*/ 10390 w 1693719"/>
                <a:gd name="connsiteY6" fmla="*/ 0 h 16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3719" h="1693718">
                  <a:moveTo>
                    <a:pt x="10390" y="0"/>
                  </a:moveTo>
                  <a:cubicBezTo>
                    <a:pt x="6927" y="564573"/>
                    <a:pt x="3463" y="1129145"/>
                    <a:pt x="0" y="1693718"/>
                  </a:cubicBezTo>
                  <a:lnTo>
                    <a:pt x="1693719" y="1693718"/>
                  </a:lnTo>
                  <a:lnTo>
                    <a:pt x="1693719" y="872836"/>
                  </a:lnTo>
                  <a:lnTo>
                    <a:pt x="852055" y="872836"/>
                  </a:lnTo>
                  <a:lnTo>
                    <a:pt x="852055" y="10391"/>
                  </a:lnTo>
                  <a:lnTo>
                    <a:pt x="10390" y="0"/>
                  </a:lnTo>
                  <a:close/>
                </a:path>
              </a:pathLst>
            </a:custGeom>
            <a:solidFill>
              <a:srgbClr val="CC3300">
                <a:alpha val="10196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5FF1C85-EF24-4E5F-99C4-66340C062EDF}"/>
                    </a:ext>
                  </a:extLst>
                </p:cNvPr>
                <p:cNvSpPr txBox="1"/>
                <p:nvPr/>
              </p:nvSpPr>
              <p:spPr>
                <a:xfrm>
                  <a:off x="225377" y="2327970"/>
                  <a:ext cx="1848583" cy="1200329"/>
                </a:xfrm>
                <a:prstGeom prst="rect">
                  <a:avLst/>
                </a:prstGeom>
                <a:ln w="19050"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</m:oMath>
                  </a14:m>
                  <a:r>
                    <a:rPr lang="en-US" dirty="0"/>
                    <a:t>-factories</a:t>
                  </a:r>
                  <a:endParaRPr lang="ru-RU" dirty="0"/>
                </a:p>
                <a:p>
                  <a:pPr algn="ctr"/>
                  <a:r>
                    <a:rPr lang="ru-RU" dirty="0"/>
                    <a:t>1-2 </a:t>
                  </a:r>
                  <a:r>
                    <a:rPr lang="en-US" dirty="0"/>
                    <a:t>GeV</a:t>
                  </a:r>
                  <a:endParaRPr lang="ru-RU" dirty="0"/>
                </a:p>
                <a:p>
                  <a:pPr algn="ctr"/>
                  <a:r>
                    <a:rPr lang="en-US" dirty="0">
                      <a:solidFill>
                        <a:srgbClr val="00B050"/>
                      </a:solidFill>
                    </a:rPr>
                    <a:t>DAFNE (Italy)</a:t>
                  </a:r>
                </a:p>
                <a:p>
                  <a:pPr algn="ctr"/>
                  <a:r>
                    <a:rPr lang="en-US" dirty="0"/>
                    <a:t>VEPP</a:t>
                  </a:r>
                  <a:r>
                    <a:rPr lang="ru-RU" dirty="0"/>
                    <a:t>-2000 (</a:t>
                  </a:r>
                  <a:r>
                    <a:rPr lang="en-US" dirty="0"/>
                    <a:t>BINP</a:t>
                  </a:r>
                  <a:r>
                    <a:rPr lang="ru-RU" dirty="0"/>
                    <a:t>)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5FF1C85-EF24-4E5F-99C4-66340C062E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377" y="2327970"/>
                  <a:ext cx="1848583" cy="1200329"/>
                </a:xfrm>
                <a:prstGeom prst="rect">
                  <a:avLst/>
                </a:prstGeom>
                <a:blipFill>
                  <a:blip r:embed="rId3"/>
                  <a:stretch>
                    <a:fillRect l="-2280" t="-2000" r="-1954" b="-6000"/>
                  </a:stretch>
                </a:blipFill>
                <a:ln w="19050"/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Прямая соединительная линия 20">
              <a:extLst>
                <a:ext uri="{FF2B5EF4-FFF2-40B4-BE49-F238E27FC236}">
                  <a16:creationId xmlns:a16="http://schemas.microsoft.com/office/drawing/2014/main" id="{4C80F578-BE19-4882-90E8-135BC0D00CF4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2073960" y="2928135"/>
              <a:ext cx="440639" cy="0"/>
            </a:xfrm>
            <a:prstGeom prst="line">
              <a:avLst/>
            </a:prstGeom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" name="Группа 43">
            <a:extLst>
              <a:ext uri="{FF2B5EF4-FFF2-40B4-BE49-F238E27FC236}">
                <a16:creationId xmlns:a16="http://schemas.microsoft.com/office/drawing/2014/main" id="{01AEB631-A0A0-4C0E-BFAE-416E42DC06B4}"/>
              </a:ext>
            </a:extLst>
          </p:cNvPr>
          <p:cNvGrpSpPr/>
          <p:nvPr/>
        </p:nvGrpSpPr>
        <p:grpSpPr>
          <a:xfrm>
            <a:off x="5921122" y="1992310"/>
            <a:ext cx="4758047" cy="2061678"/>
            <a:chOff x="4260273" y="1936326"/>
            <a:chExt cx="4758047" cy="2061678"/>
          </a:xfrm>
        </p:grpSpPr>
        <p:sp>
          <p:nvSpPr>
            <p:cNvPr id="10" name="Прямоугольник 14">
              <a:extLst>
                <a:ext uri="{FF2B5EF4-FFF2-40B4-BE49-F238E27FC236}">
                  <a16:creationId xmlns:a16="http://schemas.microsoft.com/office/drawing/2014/main" id="{6857D310-9551-4349-81D0-C4BD74041A62}"/>
                </a:ext>
              </a:extLst>
            </p:cNvPr>
            <p:cNvSpPr/>
            <p:nvPr/>
          </p:nvSpPr>
          <p:spPr>
            <a:xfrm>
              <a:off x="4260273" y="3208295"/>
              <a:ext cx="737755" cy="789709"/>
            </a:xfrm>
            <a:prstGeom prst="rect">
              <a:avLst/>
            </a:prstGeom>
            <a:solidFill>
              <a:srgbClr val="00FF00">
                <a:alpha val="9804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90C6BDD-A277-447E-B12F-EB7294F066F1}"/>
                    </a:ext>
                  </a:extLst>
                </p:cNvPr>
                <p:cNvSpPr txBox="1"/>
                <p:nvPr/>
              </p:nvSpPr>
              <p:spPr>
                <a:xfrm>
                  <a:off x="6954935" y="1936326"/>
                  <a:ext cx="2063385" cy="2031325"/>
                </a:xfrm>
                <a:prstGeom prst="rect">
                  <a:avLst/>
                </a:prstGeom>
                <a:ln w="19050">
                  <a:solidFill>
                    <a:srgbClr val="00B05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a14:m>
                  <a:r>
                    <a:rPr lang="ru-RU" dirty="0"/>
                    <a:t>-</a:t>
                  </a:r>
                  <a:r>
                    <a:rPr lang="en-US" dirty="0"/>
                    <a:t>factories</a:t>
                  </a:r>
                  <a:endParaRPr lang="ru-RU" dirty="0"/>
                </a:p>
                <a:p>
                  <a:pPr algn="ctr"/>
                  <a:r>
                    <a:rPr lang="ru-RU" dirty="0"/>
                    <a:t>10 </a:t>
                  </a:r>
                  <a:r>
                    <a:rPr lang="en-US" dirty="0"/>
                    <a:t>GeV</a:t>
                  </a:r>
                  <a:endParaRPr lang="ru-RU" dirty="0"/>
                </a:p>
                <a:p>
                  <a:pPr algn="ctr"/>
                  <a:r>
                    <a:rPr lang="en-US" dirty="0">
                      <a:solidFill>
                        <a:srgbClr val="00B050"/>
                      </a:solidFill>
                    </a:rPr>
                    <a:t>PEP-2 (USA)</a:t>
                  </a:r>
                </a:p>
                <a:p>
                  <a:pPr algn="ctr"/>
                  <a:r>
                    <a:rPr lang="en-US" dirty="0">
                      <a:solidFill>
                        <a:srgbClr val="00B050"/>
                      </a:solidFill>
                    </a:rPr>
                    <a:t>KEK-B (Japan)</a:t>
                  </a:r>
                </a:p>
                <a:p>
                  <a:pPr algn="ctr"/>
                  <a:r>
                    <a:rPr lang="en-US" dirty="0"/>
                    <a:t>Super KEK-B (Japan)</a:t>
                  </a:r>
                </a:p>
                <a:p>
                  <a:pPr algn="ctr"/>
                  <a:r>
                    <a:rPr lang="en-US" dirty="0" err="1"/>
                    <a:t>LHCb</a:t>
                  </a:r>
                  <a:r>
                    <a:rPr lang="en-US" dirty="0"/>
                    <a:t> (CERN)</a:t>
                  </a:r>
                </a:p>
                <a:p>
                  <a:pPr algn="ctr"/>
                  <a:r>
                    <a:rPr lang="en-US" dirty="0"/>
                    <a:t>x50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90C6BDD-A277-447E-B12F-EB7294F066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4935" y="1936326"/>
                  <a:ext cx="2063385" cy="2031325"/>
                </a:xfrm>
                <a:prstGeom prst="rect">
                  <a:avLst/>
                </a:prstGeom>
                <a:blipFill>
                  <a:blip r:embed="rId4"/>
                  <a:stretch>
                    <a:fillRect l="-2047" t="-1488" r="-1462" b="-3274"/>
                  </a:stretch>
                </a:blipFill>
                <a:ln w="19050"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Прямая соединительная линия 32">
              <a:extLst>
                <a:ext uri="{FF2B5EF4-FFF2-40B4-BE49-F238E27FC236}">
                  <a16:creationId xmlns:a16="http://schemas.microsoft.com/office/drawing/2014/main" id="{D870ED5D-B08E-4C1D-AC6E-9059784B75D1}"/>
                </a:ext>
              </a:extLst>
            </p:cNvPr>
            <p:cNvCxnSpPr>
              <a:stCxn id="10" idx="3"/>
            </p:cNvCxnSpPr>
            <p:nvPr/>
          </p:nvCxnSpPr>
          <p:spPr>
            <a:xfrm flipV="1">
              <a:off x="4998028" y="3449782"/>
              <a:ext cx="1948546" cy="15336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06197AB-5188-4074-831A-ADF5D7F2AD44}"/>
              </a:ext>
            </a:extLst>
          </p:cNvPr>
          <p:cNvSpPr txBox="1"/>
          <p:nvPr/>
        </p:nvSpPr>
        <p:spPr>
          <a:xfrm>
            <a:off x="4005147" y="6019869"/>
            <a:ext cx="4610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completed</a:t>
            </a:r>
            <a:r>
              <a:rPr lang="ru-RU" dirty="0"/>
              <a:t> </a:t>
            </a:r>
            <a:r>
              <a:rPr lang="en-US" dirty="0"/>
              <a:t>in operation</a:t>
            </a:r>
            <a:r>
              <a:rPr lang="ru-RU" dirty="0"/>
              <a:t> </a:t>
            </a:r>
            <a:r>
              <a:rPr lang="en-US" dirty="0">
                <a:solidFill>
                  <a:srgbClr val="FF0000"/>
                </a:solidFill>
              </a:rPr>
              <a:t>being designed</a:t>
            </a:r>
          </a:p>
        </p:txBody>
      </p:sp>
      <p:grpSp>
        <p:nvGrpSpPr>
          <p:cNvPr id="14" name="Группа 41">
            <a:extLst>
              <a:ext uri="{FF2B5EF4-FFF2-40B4-BE49-F238E27FC236}">
                <a16:creationId xmlns:a16="http://schemas.microsoft.com/office/drawing/2014/main" id="{5A091973-C828-4A88-A49C-F2BE01535413}"/>
              </a:ext>
            </a:extLst>
          </p:cNvPr>
          <p:cNvGrpSpPr/>
          <p:nvPr/>
        </p:nvGrpSpPr>
        <p:grpSpPr>
          <a:xfrm>
            <a:off x="2023285" y="2393939"/>
            <a:ext cx="4625201" cy="3202219"/>
            <a:chOff x="362436" y="2337955"/>
            <a:chExt cx="4625201" cy="3202219"/>
          </a:xfrm>
        </p:grpSpPr>
        <p:sp>
          <p:nvSpPr>
            <p:cNvPr id="15" name="Прямоугольник 11">
              <a:extLst>
                <a:ext uri="{FF2B5EF4-FFF2-40B4-BE49-F238E27FC236}">
                  <a16:creationId xmlns:a16="http://schemas.microsoft.com/office/drawing/2014/main" id="{4F4B029D-CA25-4E83-B3DB-FE205706302B}"/>
                </a:ext>
              </a:extLst>
            </p:cNvPr>
            <p:cNvSpPr/>
            <p:nvPr/>
          </p:nvSpPr>
          <p:spPr>
            <a:xfrm>
              <a:off x="3418608" y="2337955"/>
              <a:ext cx="737755" cy="789709"/>
            </a:xfrm>
            <a:prstGeom prst="rect">
              <a:avLst/>
            </a:prstGeom>
            <a:solidFill>
              <a:srgbClr val="0000CC">
                <a:alpha val="10196"/>
              </a:srgb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Прямоугольник 13">
              <a:extLst>
                <a:ext uri="{FF2B5EF4-FFF2-40B4-BE49-F238E27FC236}">
                  <a16:creationId xmlns:a16="http://schemas.microsoft.com/office/drawing/2014/main" id="{AD4888E9-28E2-471B-B511-8798FA8AA4E1}"/>
                </a:ext>
              </a:extLst>
            </p:cNvPr>
            <p:cNvSpPr/>
            <p:nvPr/>
          </p:nvSpPr>
          <p:spPr>
            <a:xfrm>
              <a:off x="4249882" y="4062846"/>
              <a:ext cx="737755" cy="789709"/>
            </a:xfrm>
            <a:prstGeom prst="rect">
              <a:avLst/>
            </a:prstGeom>
            <a:solidFill>
              <a:srgbClr val="0000CC">
                <a:alpha val="10196"/>
              </a:srgb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D8700F9-D3FE-4D1B-9AA4-72FD5279EDD1}"/>
                    </a:ext>
                  </a:extLst>
                </p:cNvPr>
                <p:cNvSpPr txBox="1"/>
                <p:nvPr/>
              </p:nvSpPr>
              <p:spPr>
                <a:xfrm>
                  <a:off x="362436" y="4062846"/>
                  <a:ext cx="1574470" cy="1477328"/>
                </a:xfrm>
                <a:prstGeom prst="rect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</m:oMath>
                  </a14:m>
                  <a:r>
                    <a:rPr lang="ru-RU" dirty="0"/>
                    <a:t>-</a:t>
                  </a:r>
                  <a:r>
                    <a:rPr lang="en-US" dirty="0"/>
                    <a:t>factories</a:t>
                  </a:r>
                  <a:endParaRPr lang="ru-RU" dirty="0"/>
                </a:p>
                <a:p>
                  <a:pPr algn="ctr"/>
                  <a:r>
                    <a:rPr lang="en-US" dirty="0"/>
                    <a:t>3-7</a:t>
                  </a:r>
                  <a:r>
                    <a:rPr lang="ru-RU" dirty="0"/>
                    <a:t> </a:t>
                  </a:r>
                  <a:r>
                    <a:rPr lang="en-US" dirty="0"/>
                    <a:t>GeV</a:t>
                  </a:r>
                  <a:endParaRPr lang="ru-RU" dirty="0"/>
                </a:p>
                <a:p>
                  <a:pPr algn="ctr"/>
                  <a:r>
                    <a:rPr lang="en-US" dirty="0"/>
                    <a:t>BEPC-II (China)</a:t>
                  </a:r>
                </a:p>
                <a:p>
                  <a:pPr algn="ctr"/>
                  <a:r>
                    <a:rPr lang="en-US" dirty="0">
                      <a:solidFill>
                        <a:srgbClr val="FF0000"/>
                      </a:solidFill>
                    </a:rPr>
                    <a:t>SCT, HIEPA</a:t>
                  </a:r>
                </a:p>
                <a:p>
                  <a:pPr algn="ctr"/>
                  <a:r>
                    <a:rPr lang="en-US" dirty="0">
                      <a:solidFill>
                        <a:srgbClr val="FF0000"/>
                      </a:solidFill>
                    </a:rPr>
                    <a:t>x100</a:t>
                  </a:r>
                  <a:endParaRPr lang="ru-RU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D8700F9-D3FE-4D1B-9AA4-72FD5279ED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436" y="4062846"/>
                  <a:ext cx="1574470" cy="1477328"/>
                </a:xfrm>
                <a:prstGeom prst="rect">
                  <a:avLst/>
                </a:prstGeom>
                <a:blipFill>
                  <a:blip r:embed="rId5"/>
                  <a:stretch>
                    <a:fillRect l="-3065" t="-2041" r="-2299" b="-4898"/>
                  </a:stretch>
                </a:blipFill>
                <a:ln w="19050"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Прямая соединительная линия 26">
              <a:extLst>
                <a:ext uri="{FF2B5EF4-FFF2-40B4-BE49-F238E27FC236}">
                  <a16:creationId xmlns:a16="http://schemas.microsoft.com/office/drawing/2014/main" id="{0D42FD03-323B-4512-9A11-EA67BEE87EC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V="1">
              <a:off x="1936906" y="2732810"/>
              <a:ext cx="1481702" cy="133003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28">
              <a:extLst>
                <a:ext uri="{FF2B5EF4-FFF2-40B4-BE49-F238E27FC236}">
                  <a16:creationId xmlns:a16="http://schemas.microsoft.com/office/drawing/2014/main" id="{D1640684-491C-44F1-8C13-0E8E8C1B8C58}"/>
                </a:ext>
              </a:extLst>
            </p:cNvPr>
            <p:cNvCxnSpPr>
              <a:stCxn id="17" idx="3"/>
              <a:endCxn id="16" idx="1"/>
            </p:cNvCxnSpPr>
            <p:nvPr/>
          </p:nvCxnSpPr>
          <p:spPr>
            <a:xfrm flipV="1">
              <a:off x="1936906" y="4457701"/>
              <a:ext cx="2312976" cy="343809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44">
            <a:extLst>
              <a:ext uri="{FF2B5EF4-FFF2-40B4-BE49-F238E27FC236}">
                <a16:creationId xmlns:a16="http://schemas.microsoft.com/office/drawing/2014/main" id="{AE9D086F-A5F8-4764-A5FD-59CC1BD92A74}"/>
              </a:ext>
            </a:extLst>
          </p:cNvPr>
          <p:cNvGrpSpPr/>
          <p:nvPr/>
        </p:nvGrpSpPr>
        <p:grpSpPr>
          <a:xfrm>
            <a:off x="5910731" y="2409728"/>
            <a:ext cx="4642124" cy="3844198"/>
            <a:chOff x="4249882" y="2353744"/>
            <a:chExt cx="4642124" cy="3844198"/>
          </a:xfrm>
        </p:grpSpPr>
        <p:sp>
          <p:nvSpPr>
            <p:cNvPr id="21" name="Прямоугольник 15">
              <a:extLst>
                <a:ext uri="{FF2B5EF4-FFF2-40B4-BE49-F238E27FC236}">
                  <a16:creationId xmlns:a16="http://schemas.microsoft.com/office/drawing/2014/main" id="{3713D843-5B37-4686-80F7-EC822DC90F1C}"/>
                </a:ext>
              </a:extLst>
            </p:cNvPr>
            <p:cNvSpPr/>
            <p:nvPr/>
          </p:nvSpPr>
          <p:spPr>
            <a:xfrm>
              <a:off x="5933946" y="2358824"/>
              <a:ext cx="737755" cy="789709"/>
            </a:xfrm>
            <a:prstGeom prst="rect">
              <a:avLst/>
            </a:prstGeom>
            <a:solidFill>
              <a:srgbClr val="FFFF00">
                <a:alpha val="9804"/>
              </a:srgb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Прямоугольник 16">
              <a:extLst>
                <a:ext uri="{FF2B5EF4-FFF2-40B4-BE49-F238E27FC236}">
                  <a16:creationId xmlns:a16="http://schemas.microsoft.com/office/drawing/2014/main" id="{4B65C92E-82BB-4503-8F05-475304CEAFC8}"/>
                </a:ext>
              </a:extLst>
            </p:cNvPr>
            <p:cNvSpPr/>
            <p:nvPr/>
          </p:nvSpPr>
          <p:spPr>
            <a:xfrm>
              <a:off x="4249882" y="2353744"/>
              <a:ext cx="737755" cy="789709"/>
            </a:xfrm>
            <a:prstGeom prst="rect">
              <a:avLst/>
            </a:prstGeom>
            <a:solidFill>
              <a:srgbClr val="FFFF00">
                <a:alpha val="9804"/>
              </a:srgb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3" name="Прямоугольник 17">
              <a:extLst>
                <a:ext uri="{FF2B5EF4-FFF2-40B4-BE49-F238E27FC236}">
                  <a16:creationId xmlns:a16="http://schemas.microsoft.com/office/drawing/2014/main" id="{EF04303F-0ADC-4F24-9AC8-DB5B536E742A}"/>
                </a:ext>
              </a:extLst>
            </p:cNvPr>
            <p:cNvSpPr/>
            <p:nvPr/>
          </p:nvSpPr>
          <p:spPr>
            <a:xfrm>
              <a:off x="5100133" y="4062846"/>
              <a:ext cx="737755" cy="1641763"/>
            </a:xfrm>
            <a:prstGeom prst="rect">
              <a:avLst/>
            </a:prstGeom>
            <a:solidFill>
              <a:srgbClr val="FFFF00">
                <a:alpha val="9804"/>
              </a:srgb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9CEDF1-75EF-4E52-B2EB-9E0DC3B850F6}"/>
                </a:ext>
              </a:extLst>
            </p:cNvPr>
            <p:cNvSpPr txBox="1"/>
            <p:nvPr/>
          </p:nvSpPr>
          <p:spPr>
            <a:xfrm>
              <a:off x="7081254" y="4166617"/>
              <a:ext cx="1810752" cy="2031325"/>
            </a:xfrm>
            <a:prstGeom prst="rect">
              <a:avLst/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Z-factories</a:t>
              </a:r>
              <a:endParaRPr lang="ru-RU" dirty="0"/>
            </a:p>
            <a:p>
              <a:pPr algn="ctr"/>
              <a:r>
                <a:rPr lang="en-US" dirty="0"/>
                <a:t>Higgs-factories</a:t>
              </a:r>
              <a:endParaRPr lang="ru-RU" dirty="0"/>
            </a:p>
            <a:p>
              <a:pPr algn="ctr"/>
              <a:r>
                <a:rPr lang="ru-RU" dirty="0"/>
                <a:t>45-175 </a:t>
              </a:r>
              <a:r>
                <a:rPr lang="en-US" dirty="0"/>
                <a:t>GeV</a:t>
              </a:r>
              <a:endParaRPr lang="ru-RU" dirty="0"/>
            </a:p>
            <a:p>
              <a:pPr algn="ctr"/>
              <a:r>
                <a:rPr lang="en-US" dirty="0">
                  <a:solidFill>
                    <a:srgbClr val="00B050"/>
                  </a:solidFill>
                </a:rPr>
                <a:t>LEP/LEP-2 (CERN)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FCC-</a:t>
              </a:r>
              <a:r>
                <a:rPr lang="en-US" dirty="0" err="1">
                  <a:solidFill>
                    <a:srgbClr val="FF0000"/>
                  </a:solidFill>
                </a:rPr>
                <a:t>ee</a:t>
              </a:r>
              <a:r>
                <a:rPr lang="en-US" dirty="0">
                  <a:solidFill>
                    <a:srgbClr val="FF0000"/>
                  </a:solidFill>
                </a:rPr>
                <a:t> (CERN)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CEPC (China)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x10000</a:t>
              </a:r>
            </a:p>
          </p:txBody>
        </p:sp>
        <p:cxnSp>
          <p:nvCxnSpPr>
            <p:cNvPr id="25" name="Прямая соединительная линия 34">
              <a:extLst>
                <a:ext uri="{FF2B5EF4-FFF2-40B4-BE49-F238E27FC236}">
                  <a16:creationId xmlns:a16="http://schemas.microsoft.com/office/drawing/2014/main" id="{A66C47D7-E5B4-4E43-BE5B-3A6D741E6355}"/>
                </a:ext>
              </a:extLst>
            </p:cNvPr>
            <p:cNvCxnSpPr>
              <a:cxnSpLocks/>
              <a:stCxn id="23" idx="3"/>
              <a:endCxn id="24" idx="1"/>
            </p:cNvCxnSpPr>
            <p:nvPr/>
          </p:nvCxnSpPr>
          <p:spPr>
            <a:xfrm>
              <a:off x="5837888" y="4883728"/>
              <a:ext cx="1243366" cy="298552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35">
              <a:extLst>
                <a:ext uri="{FF2B5EF4-FFF2-40B4-BE49-F238E27FC236}">
                  <a16:creationId xmlns:a16="http://schemas.microsoft.com/office/drawing/2014/main" id="{457ACE00-3C1D-4157-A071-ADE7C9E40606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>
              <a:off x="4987637" y="2748599"/>
              <a:ext cx="2074637" cy="190744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37">
              <a:extLst>
                <a:ext uri="{FF2B5EF4-FFF2-40B4-BE49-F238E27FC236}">
                  <a16:creationId xmlns:a16="http://schemas.microsoft.com/office/drawing/2014/main" id="{AF5DB548-0707-4D99-95A7-D3B3B786E458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>
              <a:off x="6302824" y="3148533"/>
              <a:ext cx="778427" cy="1028275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582CE350-D017-46A3-9A0D-57F0AC644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793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7B6C851-1074-4273-B992-1EE2DDE2C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Charm mixing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41E865-6EEC-47E1-AB48-7CA54F422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C17F-32CA-4652-A1CE-F472134A174A}" type="slidenum">
              <a:rPr lang="ru-RU" sz="1400" smtClean="0"/>
              <a:t>32</a:t>
            </a:fld>
            <a:endParaRPr lang="ru-RU" sz="1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9B5179D-4B0E-4074-88C2-6A607D6A8F08}"/>
              </a:ext>
            </a:extLst>
          </p:cNvPr>
          <p:cNvSpPr/>
          <p:nvPr/>
        </p:nvSpPr>
        <p:spPr>
          <a:xfrm>
            <a:off x="1037356" y="5892076"/>
            <a:ext cx="35900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[1] Phys. Rev. D86 (2012)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112001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380405BB-0A94-49F3-95C2-9C50B7CEB5B7}"/>
                  </a:ext>
                </a:extLst>
              </p:cNvPr>
              <p:cNvSpPr/>
              <p:nvPr/>
            </p:nvSpPr>
            <p:spPr>
              <a:xfrm>
                <a:off x="1037356" y="3280579"/>
                <a:ext cx="4459184" cy="23791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10000"/>
                  </a:lnSpc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dirty="0"/>
                  <a:t>CLEO-c [1]: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dirty="0" smtClean="0"/>
                      <m:t>0.82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fb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@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3770</m:t>
                        </m:r>
                      </m:e>
                    </m:d>
                  </m:oMath>
                </a14:m>
                <a:endParaRPr lang="en-US" b="0" dirty="0"/>
              </a:p>
              <a:p>
                <a:pPr marL="742950" lvl="1" indent="-285750">
                  <a:lnSpc>
                    <a:spcPct val="110000"/>
                  </a:lnSpc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dirty="0">
                    <a:latin typeface="Cambria Math" panose="02040503050406030204" pitchFamily="18" charset="0"/>
                  </a:rPr>
                  <a:t>Joint analysis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261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 processes</a:t>
                </a:r>
              </a:p>
              <a:p>
                <a:pPr marL="742950" lvl="1" indent="-285750">
                  <a:lnSpc>
                    <a:spcPct val="110000"/>
                  </a:lnSpc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dirty="0">
                    <a:latin typeface="Cambria Math" panose="02040503050406030204" pitchFamily="18" charset="0"/>
                  </a:rPr>
                  <a:t>First measurement of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in</m:t>
                        </m:r>
                      </m:fNam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</m:e>
                    </m:func>
                  </m:oMath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1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4.2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2.0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1.0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1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0.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533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±0.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107±0.045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/>
              </a:p>
              <a:p>
                <a:pPr algn="ctr">
                  <a:lnSpc>
                    <a:spcPct val="11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=+0.81±0.22±0.07</m:t>
                      </m:r>
                    </m:oMath>
                  </m:oMathPara>
                </a14:m>
                <a:endParaRPr lang="en-US" dirty="0"/>
              </a:p>
              <a:p>
                <a:pPr algn="ctr">
                  <a:lnSpc>
                    <a:spcPct val="11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=−0.01±0.41±0.04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380405BB-0A94-49F3-95C2-9C50B7CEB5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356" y="3280579"/>
                <a:ext cx="4459184" cy="2379113"/>
              </a:xfrm>
              <a:prstGeom prst="rect">
                <a:avLst/>
              </a:prstGeom>
              <a:blipFill>
                <a:blip r:embed="rId2"/>
                <a:stretch>
                  <a:fillRect l="-273" t="-7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E6BBD73D-8593-4A49-93F8-A0B530E4B477}"/>
              </a:ext>
            </a:extLst>
          </p:cNvPr>
          <p:cNvGrpSpPr/>
          <p:nvPr/>
        </p:nvGrpSpPr>
        <p:grpSpPr>
          <a:xfrm>
            <a:off x="5860920" y="1897509"/>
            <a:ext cx="5201012" cy="1068283"/>
            <a:chOff x="919341" y="1681810"/>
            <a:chExt cx="4536089" cy="10682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Прямоугольник 15">
                  <a:extLst>
                    <a:ext uri="{FF2B5EF4-FFF2-40B4-BE49-F238E27FC236}">
                      <a16:creationId xmlns:a16="http://schemas.microsoft.com/office/drawing/2014/main" id="{4B80A70F-53B7-42AB-B7FE-1246322CD2BA}"/>
                    </a:ext>
                  </a:extLst>
                </p:cNvPr>
                <p:cNvSpPr/>
                <p:nvPr/>
              </p:nvSpPr>
              <p:spPr>
                <a:xfrm>
                  <a:off x="919341" y="2110110"/>
                  <a:ext cx="4536089" cy="63998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𝒪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Прямоугольник 15">
                  <a:extLst>
                    <a:ext uri="{FF2B5EF4-FFF2-40B4-BE49-F238E27FC236}">
                      <a16:creationId xmlns:a16="http://schemas.microsoft.com/office/drawing/2014/main" id="{4B80A70F-53B7-42AB-B7FE-1246322CD2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9341" y="2110110"/>
                  <a:ext cx="4536089" cy="63998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Прямоугольник: скругленные углы 13">
                  <a:extLst>
                    <a:ext uri="{FF2B5EF4-FFF2-40B4-BE49-F238E27FC236}">
                      <a16:creationId xmlns:a16="http://schemas.microsoft.com/office/drawing/2014/main" id="{C0F007B2-2778-465F-943D-A3EC74BD4030}"/>
                    </a:ext>
                  </a:extLst>
                </p:cNvPr>
                <p:cNvSpPr/>
                <p:nvPr/>
              </p:nvSpPr>
              <p:spPr>
                <a:xfrm>
                  <a:off x="1651735" y="1681810"/>
                  <a:ext cx="2981566" cy="323146"/>
                </a:xfrm>
                <a:prstGeom prst="round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Coherent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US" dirty="0"/>
                    <a:t> pair decays</a:t>
                  </a:r>
                  <a:endParaRPr lang="ru-RU" dirty="0"/>
                </a:p>
              </p:txBody>
            </p:sp>
          </mc:Choice>
          <mc:Fallback xmlns="">
            <p:sp>
              <p:nvSpPr>
                <p:cNvPr id="14" name="Прямоугольник: скругленные углы 13">
                  <a:extLst>
                    <a:ext uri="{FF2B5EF4-FFF2-40B4-BE49-F238E27FC236}">
                      <a16:creationId xmlns:a16="http://schemas.microsoft.com/office/drawing/2014/main" id="{C0F007B2-2778-465F-943D-A3EC74BD40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1735" y="1681810"/>
                  <a:ext cx="2981566" cy="323146"/>
                </a:xfrm>
                <a:prstGeom prst="roundRect">
                  <a:avLst/>
                </a:prstGeom>
                <a:blipFill>
                  <a:blip r:embed="rId5"/>
                  <a:stretch>
                    <a:fillRect t="-14545" b="-3454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DEC172-CAF6-4908-9BC1-6E64477044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882" y="3028652"/>
            <a:ext cx="5592845" cy="320197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BE2D966-C056-407D-99A0-EC458F9B110F}"/>
              </a:ext>
            </a:extLst>
          </p:cNvPr>
          <p:cNvSpPr txBox="1"/>
          <p:nvPr/>
        </p:nvSpPr>
        <p:spPr>
          <a:xfrm>
            <a:off x="10769751" y="2990759"/>
            <a:ext cx="905667" cy="36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[1]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69FCA001-9801-4BB5-8FAB-688A32C7F484}"/>
                  </a:ext>
                </a:extLst>
              </p:cNvPr>
              <p:cNvSpPr/>
              <p:nvPr/>
            </p:nvSpPr>
            <p:spPr>
              <a:xfrm>
                <a:off x="1032145" y="2198286"/>
                <a:ext cx="445918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Calibri (Основной текст)"/>
                  </a:rPr>
                  <a:t>Measuring charm mixing with combination of coherent and incoherent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Calibri (Основной текст)"/>
                  </a:rPr>
                  <a:t> decays</a:t>
                </a:r>
                <a:endParaRPr lang="ru-RU" dirty="0">
                  <a:solidFill>
                    <a:schemeClr val="accent2">
                      <a:lumMod val="75000"/>
                    </a:schemeClr>
                  </a:solidFill>
                  <a:latin typeface="Calibri (Основной текст)"/>
                </a:endParaRPr>
              </a:p>
            </p:txBody>
          </p:sp>
        </mc:Choice>
        <mc:Fallback xmlns=""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69FCA001-9801-4BB5-8FAB-688A32C7F4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145" y="2198286"/>
                <a:ext cx="4459184" cy="646331"/>
              </a:xfrm>
              <a:prstGeom prst="rect">
                <a:avLst/>
              </a:prstGeom>
              <a:blipFill>
                <a:blip r:embed="rId7"/>
                <a:stretch>
                  <a:fillRect l="-683" t="-5660" r="-1639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3786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F0F8F6C-B2C0-47C2-8E9A-F962744DF64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formfactors</a:t>
                </a:r>
                <a:endParaRPr lang="ru-RU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F0F8F6C-B2C0-47C2-8E9A-F962744DF6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A89EDC-8C03-4827-9F20-D6484F072E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62826" y="1424365"/>
                <a:ext cx="6024374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  <m:sSubSup>
                            <m:sSub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b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800" b="0" i="0" smtClean="0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𝑠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4</m:t>
                          </m:r>
                          <m:sSubSup>
                            <m:sSub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800" b="0" i="0" smtClean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sz="1800" dirty="0"/>
              </a:p>
              <a:p>
                <a:pPr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1800" dirty="0"/>
                  <a:t>CP asymmetry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/>
                  <a:t>:</a:t>
                </a:r>
              </a:p>
              <a:p>
                <a:pPr marL="27432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5×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  <a:p>
                <a:pPr marL="445770" lvl="1" indent="-171450"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SM limit</a:t>
                </a:r>
                <a:r>
                  <a:rPr lang="ru-RU" sz="1600" dirty="0"/>
                  <a:t>:</a:t>
                </a:r>
                <a:endParaRPr lang="en-US" sz="1600" dirty="0"/>
              </a:p>
              <a:p>
                <a:pPr marL="27432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5×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  <a:p>
                <a:pPr marL="445770" lvl="1" indent="-171450"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Expected precision:</a:t>
                </a:r>
                <a:endParaRPr lang="ru-RU" sz="1600" dirty="0"/>
              </a:p>
              <a:p>
                <a:pPr marL="27432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=1.2×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A89EDC-8C03-4827-9F20-D6484F072E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62826" y="1424365"/>
                <a:ext cx="6024374" cy="4351338"/>
              </a:xfrm>
              <a:blipFill>
                <a:blip r:embed="rId3"/>
                <a:stretch>
                  <a:fillRect l="-2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E4F302-11A1-4F21-809F-5A5AB65B8D1D}"/>
                  </a:ext>
                </a:extLst>
              </p:cNvPr>
              <p:cNvSpPr txBox="1"/>
              <p:nvPr/>
            </p:nvSpPr>
            <p:spPr>
              <a:xfrm>
                <a:off x="1052804" y="3586353"/>
                <a:ext cx="40410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E4F302-11A1-4F21-809F-5A5AB65B8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804" y="3586353"/>
                <a:ext cx="4041031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Группа 20">
            <a:extLst>
              <a:ext uri="{FF2B5EF4-FFF2-40B4-BE49-F238E27FC236}">
                <a16:creationId xmlns:a16="http://schemas.microsoft.com/office/drawing/2014/main" id="{CF8FC4A0-7F6B-49F5-ACFE-83D81849950D}"/>
              </a:ext>
            </a:extLst>
          </p:cNvPr>
          <p:cNvGrpSpPr/>
          <p:nvPr/>
        </p:nvGrpSpPr>
        <p:grpSpPr>
          <a:xfrm>
            <a:off x="1052804" y="1830258"/>
            <a:ext cx="4169206" cy="1497901"/>
            <a:chOff x="6834053" y="2069623"/>
            <a:chExt cx="4169206" cy="1497901"/>
          </a:xfrm>
        </p:grpSpPr>
        <p:pic>
          <p:nvPicPr>
            <p:cNvPr id="6" name="Рисунок 10">
              <a:extLst>
                <a:ext uri="{FF2B5EF4-FFF2-40B4-BE49-F238E27FC236}">
                  <a16:creationId xmlns:a16="http://schemas.microsoft.com/office/drawing/2014/main" id="{27EEF6C2-DA39-4232-9C6D-DDECD2F7F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4053" y="2297226"/>
              <a:ext cx="3363539" cy="122427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DE89AD8-3D85-4425-8B24-B14C1D9B9B06}"/>
                    </a:ext>
                  </a:extLst>
                </p:cNvPr>
                <p:cNvSpPr txBox="1"/>
                <p:nvPr/>
              </p:nvSpPr>
              <p:spPr>
                <a:xfrm>
                  <a:off x="8142841" y="2524558"/>
                  <a:ext cx="53206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AA2EB84-F0D6-46F2-B1D5-FFAFDAAD54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42841" y="2524558"/>
                  <a:ext cx="53206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9195" b="-2666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D2CA77F-C96A-4238-A550-D5AC6FFFC2EB}"/>
                    </a:ext>
                  </a:extLst>
                </p:cNvPr>
                <p:cNvSpPr txBox="1"/>
                <p:nvPr/>
              </p:nvSpPr>
              <p:spPr>
                <a:xfrm>
                  <a:off x="8930005" y="2392286"/>
                  <a:ext cx="61811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50A617D-E30F-4AB1-9837-289C04DC18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0005" y="2392286"/>
                  <a:ext cx="61811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7921" b="-2826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Прямоугольник 13">
                  <a:extLst>
                    <a:ext uri="{FF2B5EF4-FFF2-40B4-BE49-F238E27FC236}">
                      <a16:creationId xmlns:a16="http://schemas.microsoft.com/office/drawing/2014/main" id="{3C6C7040-DA7A-466C-BDD9-BCD2B9D99521}"/>
                    </a:ext>
                  </a:extLst>
                </p:cNvPr>
                <p:cNvSpPr/>
                <p:nvPr/>
              </p:nvSpPr>
              <p:spPr>
                <a:xfrm>
                  <a:off x="8877228" y="3010126"/>
                  <a:ext cx="808105" cy="36990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4" name="Прямоугольник 13">
                  <a:extLst>
                    <a:ext uri="{FF2B5EF4-FFF2-40B4-BE49-F238E27FC236}">
                      <a16:creationId xmlns:a16="http://schemas.microsoft.com/office/drawing/2014/main" id="{5898D0AE-004C-4764-BBF5-07C0578C2B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7228" y="3010126"/>
                  <a:ext cx="808105" cy="369909"/>
                </a:xfrm>
                <a:prstGeom prst="rect">
                  <a:avLst/>
                </a:prstGeom>
                <a:blipFill>
                  <a:blip r:embed="rId9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F82E1F3-9B35-448C-A5F7-E1555DF5508A}"/>
                    </a:ext>
                  </a:extLst>
                </p:cNvPr>
                <p:cNvSpPr txBox="1"/>
                <p:nvPr/>
              </p:nvSpPr>
              <p:spPr>
                <a:xfrm>
                  <a:off x="7116445" y="2164733"/>
                  <a:ext cx="77130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33F53E3-B440-4A94-A423-2BDABBF340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6445" y="2164733"/>
                  <a:ext cx="771300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3150" b="-1333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68272B4-CBBE-4229-B9D6-7FA608BAA444}"/>
                    </a:ext>
                  </a:extLst>
                </p:cNvPr>
                <p:cNvSpPr txBox="1"/>
                <p:nvPr/>
              </p:nvSpPr>
              <p:spPr>
                <a:xfrm>
                  <a:off x="7116445" y="3290525"/>
                  <a:ext cx="77130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882441A-3B73-4775-AB5E-70F3966CD0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6445" y="3290525"/>
                  <a:ext cx="771301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3150" b="-1777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626BD24-8893-4014-92D7-5F3A12A00B83}"/>
                    </a:ext>
                  </a:extLst>
                </p:cNvPr>
                <p:cNvSpPr txBox="1"/>
                <p:nvPr/>
              </p:nvSpPr>
              <p:spPr>
                <a:xfrm>
                  <a:off x="10195565" y="2069623"/>
                  <a:ext cx="5609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FB4E98C-57D2-4B26-A87A-E34165CFE0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95565" y="2069623"/>
                  <a:ext cx="560923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8696" b="-2826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56F14DA-C87B-47B1-B48F-DD7569F41953}"/>
                    </a:ext>
                  </a:extLst>
                </p:cNvPr>
                <p:cNvSpPr txBox="1"/>
                <p:nvPr/>
              </p:nvSpPr>
              <p:spPr>
                <a:xfrm>
                  <a:off x="10221228" y="3289054"/>
                  <a:ext cx="5662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5E7E163-6FF1-4CC1-9CAF-8DCD543D5D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21228" y="3289054"/>
                  <a:ext cx="56624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8602" b="-2826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ACE2890-F43F-4B70-8D27-06783BB3F782}"/>
                    </a:ext>
                  </a:extLst>
                </p:cNvPr>
                <p:cNvSpPr txBox="1"/>
                <p:nvPr/>
              </p:nvSpPr>
              <p:spPr>
                <a:xfrm>
                  <a:off x="10239204" y="2447924"/>
                  <a:ext cx="75873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7C45E55-E5B7-4286-8DE0-747063425E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39204" y="2447924"/>
                  <a:ext cx="758733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3226" b="-2826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5772FB3-5F3C-4A73-AB61-18DA6FB3B982}"/>
                    </a:ext>
                  </a:extLst>
                </p:cNvPr>
                <p:cNvSpPr txBox="1"/>
                <p:nvPr/>
              </p:nvSpPr>
              <p:spPr>
                <a:xfrm>
                  <a:off x="10239204" y="2989779"/>
                  <a:ext cx="76405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672B7FF-956B-4E82-BC60-E203143445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39204" y="2989779"/>
                  <a:ext cx="764055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3200" b="-2826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38F179F-4D43-4871-9FCD-C7C7E380A585}"/>
              </a:ext>
            </a:extLst>
          </p:cNvPr>
          <p:cNvSpPr/>
          <p:nvPr/>
        </p:nvSpPr>
        <p:spPr>
          <a:xfrm>
            <a:off x="9444200" y="365125"/>
            <a:ext cx="216116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2020, 76 (2020)</a:t>
            </a:r>
            <a:endParaRPr lang="ru-RU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Таблица 10">
                <a:extLst>
                  <a:ext uri="{FF2B5EF4-FFF2-40B4-BE49-F238E27FC236}">
                    <a16:creationId xmlns:a16="http://schemas.microsoft.com/office/drawing/2014/main" id="{13D71BC5-D2FD-4CF1-9E8E-F1E30C9049F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60548574"/>
                  </p:ext>
                </p:extLst>
              </p:nvPr>
            </p:nvGraphicFramePr>
            <p:xfrm>
              <a:off x="577995" y="4278791"/>
              <a:ext cx="5071371" cy="1854581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361200">
                      <a:extLst>
                        <a:ext uri="{9D8B030D-6E8A-4147-A177-3AD203B41FA5}">
                          <a16:colId xmlns:a16="http://schemas.microsoft.com/office/drawing/2014/main" val="3516097460"/>
                        </a:ext>
                      </a:extLst>
                    </a:gridCol>
                    <a:gridCol w="815788">
                      <a:extLst>
                        <a:ext uri="{9D8B030D-6E8A-4147-A177-3AD203B41FA5}">
                          <a16:colId xmlns:a16="http://schemas.microsoft.com/office/drawing/2014/main" val="4218816780"/>
                        </a:ext>
                      </a:extLst>
                    </a:gridCol>
                    <a:gridCol w="851980">
                      <a:extLst>
                        <a:ext uri="{9D8B030D-6E8A-4147-A177-3AD203B41FA5}">
                          <a16:colId xmlns:a16="http://schemas.microsoft.com/office/drawing/2014/main" val="1461575532"/>
                        </a:ext>
                      </a:extLst>
                    </a:gridCol>
                    <a:gridCol w="1136967">
                      <a:extLst>
                        <a:ext uri="{9D8B030D-6E8A-4147-A177-3AD203B41FA5}">
                          <a16:colId xmlns:a16="http://schemas.microsoft.com/office/drawing/2014/main" val="2595094323"/>
                        </a:ext>
                      </a:extLst>
                    </a:gridCol>
                    <a:gridCol w="905436">
                      <a:extLst>
                        <a:ext uri="{9D8B030D-6E8A-4147-A177-3AD203B41FA5}">
                          <a16:colId xmlns:a16="http://schemas.microsoft.com/office/drawing/2014/main" val="3283932759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Setup</a:t>
                          </a:r>
                          <a:endParaRPr lang="ru-RU" dirty="0"/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SCT</a:t>
                          </a:r>
                          <a:r>
                            <a:rPr lang="en-US" b="1" baseline="0" dirty="0"/>
                            <a:t> one-year</a:t>
                          </a:r>
                          <a:r>
                            <a:rPr lang="en-US" b="1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1" smtClean="0"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oMath>
                          </a14:m>
                          <a:r>
                            <a:rPr lang="en-US" dirty="0"/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b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  <m:sup>
                                  <m:r>
                                    <a:rPr lang="en-US" b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1" smtClean="0"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)</a:t>
                          </a:r>
                          <a:endParaRPr lang="ru-RU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977164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ΔΦ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rad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607357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dirty="0"/>
                            <a:t>5D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oMath>
                          </a14:m>
                          <a:endParaRPr lang="ru-RU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Fixed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1.5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3.1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2.8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18539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dirty="0"/>
                            <a:t>5D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=0.8</m:t>
                              </m:r>
                            </m:oMath>
                          </a14:m>
                          <a:endParaRPr lang="ru-RU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dirty="0" smtClean="0">
                                    <a:latin typeface="Cambria Math" panose="02040503050406030204" pitchFamily="18" charset="0"/>
                                  </a:rPr>
                                  <m:t>1.3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1.2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1.6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23510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dirty="0"/>
                            <a:t>3D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=0.8</m:t>
                              </m:r>
                            </m:oMath>
                          </a14:m>
                          <a:endParaRPr lang="ru-RU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b="0" dirty="0" smtClean="0">
                                    <a:latin typeface="Cambria Math" panose="02040503050406030204" pitchFamily="18" charset="0"/>
                                  </a:rPr>
                                  <m:t>.3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1.2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2.4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3.4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48069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Таблица 10">
                <a:extLst>
                  <a:ext uri="{FF2B5EF4-FFF2-40B4-BE49-F238E27FC236}">
                    <a16:creationId xmlns:a16="http://schemas.microsoft.com/office/drawing/2014/main" id="{13D71BC5-D2FD-4CF1-9E8E-F1E30C9049F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60548574"/>
                  </p:ext>
                </p:extLst>
              </p:nvPr>
            </p:nvGraphicFramePr>
            <p:xfrm>
              <a:off x="577995" y="4278791"/>
              <a:ext cx="5071371" cy="1854581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361200">
                      <a:extLst>
                        <a:ext uri="{9D8B030D-6E8A-4147-A177-3AD203B41FA5}">
                          <a16:colId xmlns:a16="http://schemas.microsoft.com/office/drawing/2014/main" val="3516097460"/>
                        </a:ext>
                      </a:extLst>
                    </a:gridCol>
                    <a:gridCol w="815788">
                      <a:extLst>
                        <a:ext uri="{9D8B030D-6E8A-4147-A177-3AD203B41FA5}">
                          <a16:colId xmlns:a16="http://schemas.microsoft.com/office/drawing/2014/main" val="4218816780"/>
                        </a:ext>
                      </a:extLst>
                    </a:gridCol>
                    <a:gridCol w="851980">
                      <a:extLst>
                        <a:ext uri="{9D8B030D-6E8A-4147-A177-3AD203B41FA5}">
                          <a16:colId xmlns:a16="http://schemas.microsoft.com/office/drawing/2014/main" val="1461575532"/>
                        </a:ext>
                      </a:extLst>
                    </a:gridCol>
                    <a:gridCol w="1136967">
                      <a:extLst>
                        <a:ext uri="{9D8B030D-6E8A-4147-A177-3AD203B41FA5}">
                          <a16:colId xmlns:a16="http://schemas.microsoft.com/office/drawing/2014/main" val="2595094323"/>
                        </a:ext>
                      </a:extLst>
                    </a:gridCol>
                    <a:gridCol w="905436">
                      <a:extLst>
                        <a:ext uri="{9D8B030D-6E8A-4147-A177-3AD203B41FA5}">
                          <a16:colId xmlns:a16="http://schemas.microsoft.com/office/drawing/2014/main" val="3283932759"/>
                        </a:ext>
                      </a:extLst>
                    </a:gridCol>
                  </a:tblGrid>
                  <a:tr h="37122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Setup</a:t>
                          </a:r>
                          <a:endParaRPr lang="ru-RU" dirty="0"/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7"/>
                          <a:stretch>
                            <a:fillRect l="-36946" t="-6557" r="-657" b="-42623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977164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7"/>
                          <a:stretch>
                            <a:fillRect l="-167910" t="-106557" r="-357463" b="-3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7"/>
                          <a:stretch>
                            <a:fillRect l="-256429" t="-106557" r="-242143" b="-3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7"/>
                          <a:stretch>
                            <a:fillRect l="-268280" t="-106557" r="-82258" b="-3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7"/>
                          <a:stretch>
                            <a:fillRect l="-459732" t="-106557" r="-2685" b="-3262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07357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446" t="-203226" r="-273661" b="-2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Fixed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7"/>
                          <a:stretch>
                            <a:fillRect l="-256429" t="-203226" r="-242143" b="-2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7"/>
                          <a:stretch>
                            <a:fillRect l="-268280" t="-203226" r="-82258" b="-2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7"/>
                          <a:stretch>
                            <a:fillRect l="-459732" t="-203226" r="-2685" b="-2209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18539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446" t="-308197" r="-273661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7"/>
                          <a:stretch>
                            <a:fillRect l="-167910" t="-308197" r="-357463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7"/>
                          <a:stretch>
                            <a:fillRect l="-256429" t="-308197" r="-242143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7"/>
                          <a:stretch>
                            <a:fillRect l="-268280" t="-308197" r="-82258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7"/>
                          <a:stretch>
                            <a:fillRect l="-459732" t="-308197" r="-2685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23510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446" t="-408197" r="-273661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7"/>
                          <a:stretch>
                            <a:fillRect l="-167910" t="-408197" r="-357463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7"/>
                          <a:stretch>
                            <a:fillRect l="-256429" t="-408197" r="-242143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7"/>
                          <a:stretch>
                            <a:fillRect l="-268280" t="-408197" r="-82258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7"/>
                          <a:stretch>
                            <a:fillRect l="-459732" t="-408197" r="-2685" b="-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3480694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E9A421C-453E-4AD3-82B5-7ABC1519D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7753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D6E20E-5884-4C78-9567-15C2DC8A2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Charm decay rates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734025-A24C-4411-8DAF-EC21B7F2B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C17F-32CA-4652-A1CE-F472134A174A}" type="slidenum">
              <a:rPr lang="ru-RU" sz="1400" smtClean="0"/>
              <a:t>34</a:t>
            </a:fld>
            <a:endParaRPr lang="ru-RU" sz="1400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C6150D0-4C57-41D7-9662-2204CC4C8814}"/>
              </a:ext>
            </a:extLst>
          </p:cNvPr>
          <p:cNvGrpSpPr/>
          <p:nvPr/>
        </p:nvGrpSpPr>
        <p:grpSpPr>
          <a:xfrm>
            <a:off x="838200" y="1893082"/>
            <a:ext cx="7258237" cy="1749495"/>
            <a:chOff x="701332" y="1722262"/>
            <a:chExt cx="7258237" cy="1749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6C7F141-503F-4255-B006-2738BC71C052}"/>
                    </a:ext>
                  </a:extLst>
                </p:cNvPr>
                <p:cNvSpPr txBox="1"/>
                <p:nvPr/>
              </p:nvSpPr>
              <p:spPr>
                <a:xfrm>
                  <a:off x="754603" y="2136199"/>
                  <a:ext cx="7204966" cy="133555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spcAft>
                      <a:spcPts val="12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∗±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  <m:acc>
                          <m:accPr>
                            <m:chr m:val="̅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oMath>
                    </m:oMathPara>
                  </a14:m>
                  <a:endParaRPr lang="en-US" dirty="0"/>
                </a:p>
                <a:p>
                  <a:pPr>
                    <a:spcBef>
                      <a:spcPts val="18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ℋ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𝒜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solidFill>
                                      <a:srgbClr val="341CAA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Re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 smtClean="0">
                                    <a:solidFill>
                                      <a:srgbClr val="341CAA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Im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e>
                            </m:d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𝒪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  <a:p>
                  <a:pPr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ℋ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𝒜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 smtClean="0">
                                <a:solidFill>
                                  <a:srgbClr val="341CAA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Re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smtClean="0">
                                <a:solidFill>
                                  <a:srgbClr val="341CAA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Im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𝒪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6C7F141-503F-4255-B006-2738BC71C0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603" y="2136199"/>
                  <a:ext cx="7204966" cy="133555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A11792AF-5258-46B2-A42E-F9916DC0E100}"/>
                </a:ext>
              </a:extLst>
            </p:cNvPr>
            <p:cNvSpPr/>
            <p:nvPr/>
          </p:nvSpPr>
          <p:spPr>
            <a:xfrm>
              <a:off x="1048870" y="1722262"/>
              <a:ext cx="2775754" cy="307408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Incoherent</a:t>
              </a:r>
              <a:endParaRPr lang="ru-RU" dirty="0"/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6D623ED-2813-445B-89D4-D594ED3EA24D}"/>
                </a:ext>
              </a:extLst>
            </p:cNvPr>
            <p:cNvSpPr/>
            <p:nvPr/>
          </p:nvSpPr>
          <p:spPr>
            <a:xfrm>
              <a:off x="701332" y="2029670"/>
              <a:ext cx="7204966" cy="1442087"/>
            </a:xfrm>
            <a:prstGeom prst="roundRect">
              <a:avLst/>
            </a:prstGeom>
            <a:no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AF37428-2C27-41CC-8A53-DC57364039D7}"/>
              </a:ext>
            </a:extLst>
          </p:cNvPr>
          <p:cNvGrpSpPr/>
          <p:nvPr/>
        </p:nvGrpSpPr>
        <p:grpSpPr>
          <a:xfrm>
            <a:off x="838199" y="4199633"/>
            <a:ext cx="9821837" cy="2399289"/>
            <a:chOff x="701332" y="1722262"/>
            <a:chExt cx="9821837" cy="23992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0B15D8E-6D35-4F1C-BAF1-D177871F3C11}"/>
                    </a:ext>
                  </a:extLst>
                </p:cNvPr>
                <p:cNvSpPr txBox="1"/>
                <p:nvPr/>
              </p:nvSpPr>
              <p:spPr>
                <a:xfrm>
                  <a:off x="708260" y="2136199"/>
                  <a:ext cx="9814909" cy="198535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+: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−: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  <a:p>
                  <a:pPr>
                    <a:spcBef>
                      <a:spcPts val="1200"/>
                    </a:spcBef>
                    <a:spcAft>
                      <a:spcPts val="12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ℋ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∝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ℋ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  <m:d>
                          <m:dPr>
                            <m:begChr m:val="⟨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ℋ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𝒞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ℋ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  <m:d>
                          <m:dPr>
                            <m:begChr m:val="⟨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ℋ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sz="20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>
                    <a:spcBef>
                      <a:spcPts val="1200"/>
                    </a:spcBef>
                    <a:spcAft>
                      <a:spcPts val="12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e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ℋ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𝒜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𝒜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𝜁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𝒞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𝒞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341CAA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Im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𝒞</m:t>
                                        </m:r>
                                      </m:sub>
                                      <m:sup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𝜁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𝒞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341CAA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Re</m:t>
                                </m:r>
                                <m:d>
                                  <m:d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𝒞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𝜁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𝒞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d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𝒪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𝒞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≡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𝒞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𝒞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≡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𝒞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0B15D8E-6D35-4F1C-BAF1-D177871F3C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260" y="2136199"/>
                  <a:ext cx="9814909" cy="198535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0A4F4FAC-9D38-4414-B688-23000CA94131}"/>
                </a:ext>
              </a:extLst>
            </p:cNvPr>
            <p:cNvSpPr/>
            <p:nvPr/>
          </p:nvSpPr>
          <p:spPr>
            <a:xfrm>
              <a:off x="1048870" y="1722262"/>
              <a:ext cx="2775754" cy="307408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Coherent (at rest)</a:t>
              </a:r>
              <a:endParaRPr lang="ru-RU" dirty="0"/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1AC9FDF7-8D38-43C9-9DD2-FEF912F701E0}"/>
                </a:ext>
              </a:extLst>
            </p:cNvPr>
            <p:cNvSpPr/>
            <p:nvPr/>
          </p:nvSpPr>
          <p:spPr>
            <a:xfrm>
              <a:off x="701332" y="2029669"/>
              <a:ext cx="9768567" cy="2062435"/>
            </a:xfrm>
            <a:prstGeom prst="roundRect">
              <a:avLst/>
            </a:prstGeom>
            <a:no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D8A37FD-0461-4314-9603-E2A372AFE943}"/>
              </a:ext>
            </a:extLst>
          </p:cNvPr>
          <p:cNvGrpSpPr/>
          <p:nvPr/>
        </p:nvGrpSpPr>
        <p:grpSpPr>
          <a:xfrm>
            <a:off x="8283779" y="1893082"/>
            <a:ext cx="2552703" cy="1749495"/>
            <a:chOff x="701333" y="1722262"/>
            <a:chExt cx="2376257" cy="1749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CAD23B7-341B-4F49-A861-8A09486DC367}"/>
                    </a:ext>
                  </a:extLst>
                </p:cNvPr>
                <p:cNvSpPr txBox="1"/>
                <p:nvPr/>
              </p:nvSpPr>
              <p:spPr>
                <a:xfrm>
                  <a:off x="750922" y="2127465"/>
                  <a:ext cx="2158015" cy="124649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en-US" dirty="0"/>
                    <a:t>LHCb: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𝛾𝛽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≫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endParaRPr lang="en-US" dirty="0"/>
                </a:p>
                <a:p>
                  <a:pPr algn="r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a14:m>
                  <a:r>
                    <a:rPr lang="en-US" dirty="0"/>
                    <a:t> factory: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𝛾𝛽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∼1</m:t>
                      </m:r>
                    </m:oMath>
                  </a14:m>
                  <a:endParaRPr lang="en-US" dirty="0"/>
                </a:p>
                <a:p>
                  <a:pPr algn="r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a14:m>
                  <a:r>
                    <a:rPr lang="en-US" dirty="0"/>
                    <a:t>-</a:t>
                  </a:r>
                  <a14:m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𝜏</m:t>
                      </m:r>
                    </m:oMath>
                  </a14:m>
                  <a:r>
                    <a:rPr lang="en-US" dirty="0"/>
                    <a:t> factory: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𝛾𝛽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≪1</m:t>
                      </m:r>
                    </m:oMath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CAD23B7-341B-4F49-A861-8A09486DC3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922" y="2127465"/>
                  <a:ext cx="2158015" cy="1246495"/>
                </a:xfrm>
                <a:prstGeom prst="rect">
                  <a:avLst/>
                </a:prstGeom>
                <a:blipFill>
                  <a:blip r:embed="rId4"/>
                  <a:stretch>
                    <a:fillRect r="-3684" b="-784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BCA375FE-90D4-49C3-AB86-5BBFEF1A7AB1}"/>
                </a:ext>
              </a:extLst>
            </p:cNvPr>
            <p:cNvSpPr/>
            <p:nvPr/>
          </p:nvSpPr>
          <p:spPr>
            <a:xfrm>
              <a:off x="1017973" y="1722262"/>
              <a:ext cx="1766656" cy="307408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Boost</a:t>
              </a:r>
              <a:endParaRPr lang="ru-RU" dirty="0"/>
            </a:p>
          </p:txBody>
        </p:sp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AA7950D5-D1FA-40C5-B532-2834F72E9F0A}"/>
                </a:ext>
              </a:extLst>
            </p:cNvPr>
            <p:cNvSpPr/>
            <p:nvPr/>
          </p:nvSpPr>
          <p:spPr>
            <a:xfrm>
              <a:off x="701333" y="2029670"/>
              <a:ext cx="2376257" cy="1442087"/>
            </a:xfrm>
            <a:prstGeom prst="roundRect">
              <a:avLst/>
            </a:prstGeom>
            <a:no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239399A-0278-47B1-AF3B-E3272F1F786D}"/>
              </a:ext>
            </a:extLst>
          </p:cNvPr>
          <p:cNvSpPr txBox="1"/>
          <p:nvPr/>
        </p:nvSpPr>
        <p:spPr>
          <a:xfrm>
            <a:off x="221942" y="3758742"/>
            <a:ext cx="174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Time-integrated</a:t>
            </a:r>
            <a:endParaRPr lang="ru-RU" dirty="0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C3BAC1A9-D280-4CC4-B6FD-6045312266B8}"/>
              </a:ext>
            </a:extLst>
          </p:cNvPr>
          <p:cNvCxnSpPr>
            <a:cxnSpLocks/>
          </p:cNvCxnSpPr>
          <p:nvPr/>
        </p:nvCxnSpPr>
        <p:spPr>
          <a:xfrm flipV="1">
            <a:off x="1331306" y="3443297"/>
            <a:ext cx="410776" cy="398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3C968B-3124-4ACB-A8F9-CCB452777579}"/>
              </a:ext>
            </a:extLst>
          </p:cNvPr>
          <p:cNvSpPr txBox="1"/>
          <p:nvPr/>
        </p:nvSpPr>
        <p:spPr>
          <a:xfrm>
            <a:off x="221942" y="1401008"/>
            <a:ext cx="1750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Time-dependent</a:t>
            </a:r>
            <a:endParaRPr lang="ru-RU" dirty="0"/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0F23600B-D703-4EC6-9B8E-641463FA8E21}"/>
              </a:ext>
            </a:extLst>
          </p:cNvPr>
          <p:cNvCxnSpPr>
            <a:cxnSpLocks/>
          </p:cNvCxnSpPr>
          <p:nvPr/>
        </p:nvCxnSpPr>
        <p:spPr>
          <a:xfrm>
            <a:off x="833408" y="1797851"/>
            <a:ext cx="522110" cy="9966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625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53FDFC-C0FB-4768-A363-23842851FB7F}"/>
                  </a:ext>
                </a:extLst>
              </p:cNvPr>
              <p:cNvSpPr txBox="1"/>
              <p:nvPr/>
            </p:nvSpPr>
            <p:spPr>
              <a:xfrm>
                <a:off x="831273" y="2027584"/>
                <a:ext cx="6102664" cy="3525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4040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:pPr marL="285750" indent="-285750"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dirty="0"/>
                  <a:t>Coherent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−2</m:t>
                      </m:r>
                      <m:rad>
                        <m:radPr>
                          <m:deg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rad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  <a:p>
                <a:pPr marL="285750" indent="-285750"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dirty="0"/>
                  <a:t>Coherent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−2</m:t>
                      </m:r>
                      <m:rad>
                        <m:radPr>
                          <m:deg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rad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          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	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rad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rad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rad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rad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  <a:p>
                <a:pPr marL="285750" indent="-285750"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dirty="0"/>
                  <a:t>Incoherent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ra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53FDFC-C0FB-4768-A363-23842851FB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273" y="2027584"/>
                <a:ext cx="6102664" cy="3525645"/>
              </a:xfrm>
              <a:prstGeom prst="rect">
                <a:avLst/>
              </a:prstGeom>
              <a:blipFill>
                <a:blip r:embed="rId3"/>
                <a:stretch>
                  <a:fillRect l="-2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40C8110-7833-4890-9E48-B60B7FB63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1AF61-6796-4827-8518-010B12132508}" type="slidenum">
              <a:rPr lang="ru-RU" sz="1400" smtClean="0"/>
              <a:t>35</a:t>
            </a:fld>
            <a:endParaRPr lang="ru-RU" sz="1400" dirty="0"/>
          </a:p>
        </p:txBody>
      </p:sp>
      <p:grpSp>
        <p:nvGrpSpPr>
          <p:cNvPr id="15" name="Группа 5">
            <a:extLst>
              <a:ext uri="{FF2B5EF4-FFF2-40B4-BE49-F238E27FC236}">
                <a16:creationId xmlns:a16="http://schemas.microsoft.com/office/drawing/2014/main" id="{23C31274-591F-4715-BC73-237F96C408E3}"/>
              </a:ext>
            </a:extLst>
          </p:cNvPr>
          <p:cNvGrpSpPr/>
          <p:nvPr/>
        </p:nvGrpSpPr>
        <p:grpSpPr>
          <a:xfrm>
            <a:off x="6636692" y="1996082"/>
            <a:ext cx="2654285" cy="2316951"/>
            <a:chOff x="7028458" y="3921222"/>
            <a:chExt cx="2957538" cy="2581664"/>
          </a:xfrm>
        </p:grpSpPr>
        <p:pic>
          <p:nvPicPr>
            <p:cNvPr id="16" name="Рисунок 6">
              <a:extLst>
                <a:ext uri="{FF2B5EF4-FFF2-40B4-BE49-F238E27FC236}">
                  <a16:creationId xmlns:a16="http://schemas.microsoft.com/office/drawing/2014/main" id="{154A329D-DBEE-465B-920A-0BEB83AF6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8458" y="3921222"/>
              <a:ext cx="2957538" cy="2581664"/>
            </a:xfrm>
            <a:prstGeom prst="rect">
              <a:avLst/>
            </a:prstGeom>
          </p:spPr>
        </p:pic>
        <p:sp>
          <p:nvSpPr>
            <p:cNvPr id="17" name="Прямоугольник 7">
              <a:extLst>
                <a:ext uri="{FF2B5EF4-FFF2-40B4-BE49-F238E27FC236}">
                  <a16:creationId xmlns:a16="http://schemas.microsoft.com/office/drawing/2014/main" id="{7855830C-B3D0-4EBA-826C-0B09036A4511}"/>
                </a:ext>
              </a:extLst>
            </p:cNvPr>
            <p:cNvSpPr/>
            <p:nvPr/>
          </p:nvSpPr>
          <p:spPr>
            <a:xfrm>
              <a:off x="9219460" y="4059702"/>
              <a:ext cx="4427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[3]</a:t>
              </a:r>
              <a:endParaRPr lang="ru-RU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0">
                <a:extLst>
                  <a:ext uri="{FF2B5EF4-FFF2-40B4-BE49-F238E27FC236}">
                    <a16:creationId xmlns:a16="http://schemas.microsoft.com/office/drawing/2014/main" id="{686C12B6-463F-42F1-B3D6-688D18EB5951}"/>
                  </a:ext>
                </a:extLst>
              </p:cNvPr>
              <p:cNvSpPr/>
              <p:nvPr/>
            </p:nvSpPr>
            <p:spPr>
              <a:xfrm>
                <a:off x="7067759" y="4794142"/>
                <a:ext cx="4663595" cy="13305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𝒜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𝒜</m:t>
                                  </m:r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acc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𝒜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nary>
                                <m:naryPr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𝒜</m:t>
                                              </m:r>
                                            </m:e>
                                            <m:sub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𝐷</m:t>
                                                  </m:r>
                                                </m:e>
                                              </m:acc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9" name="Прямоугольник 10">
                <a:extLst>
                  <a:ext uri="{FF2B5EF4-FFF2-40B4-BE49-F238E27FC236}">
                    <a16:creationId xmlns:a16="http://schemas.microsoft.com/office/drawing/2014/main" id="{686C12B6-463F-42F1-B3D6-688D18EB59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759" y="4794142"/>
                <a:ext cx="4663595" cy="13305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Рисунок 16">
            <a:extLst>
              <a:ext uri="{FF2B5EF4-FFF2-40B4-BE49-F238E27FC236}">
                <a16:creationId xmlns:a16="http://schemas.microsoft.com/office/drawing/2014/main" id="{FB9CFE0E-C5E3-4FF3-B03C-9BE9AFF76C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36" b="-1293"/>
          <a:stretch/>
        </p:blipFill>
        <p:spPr>
          <a:xfrm>
            <a:off x="9538827" y="1736398"/>
            <a:ext cx="2372188" cy="2880515"/>
          </a:xfrm>
          <a:prstGeom prst="rect">
            <a:avLst/>
          </a:prstGeom>
        </p:spPr>
      </p:pic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B5971CC3-087A-49C3-9D2A-80D71A8E4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Model-independent Dalitz analysis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18">
                <a:extLst>
                  <a:ext uri="{FF2B5EF4-FFF2-40B4-BE49-F238E27FC236}">
                    <a16:creationId xmlns:a16="http://schemas.microsoft.com/office/drawing/2014/main" id="{B956D3B4-36D2-4B96-9950-AB177FBF5D0F}"/>
                  </a:ext>
                </a:extLst>
              </p:cNvPr>
              <p:cNvSpPr/>
              <p:nvPr/>
            </p:nvSpPr>
            <p:spPr>
              <a:xfrm>
                <a:off x="913190" y="1619038"/>
                <a:ext cx="5364529" cy="3783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Calibri (Основной текст)"/>
                  </a:rPr>
                  <a:t>Charm mixing measurement using</a:t>
                </a:r>
                <a:r>
                  <a:rPr lang="ru-RU" dirty="0">
                    <a:solidFill>
                      <a:schemeClr val="accent2">
                        <a:lumMod val="75000"/>
                      </a:schemeClr>
                    </a:solidFill>
                    <a:latin typeface="Calibri (Основной текст)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ru-RU" dirty="0">
                  <a:solidFill>
                    <a:schemeClr val="accent2">
                      <a:lumMod val="75000"/>
                    </a:schemeClr>
                  </a:solidFill>
                  <a:latin typeface="Calibri (Основной текст)"/>
                </a:endParaRPr>
              </a:p>
            </p:txBody>
          </p:sp>
        </mc:Choice>
        <mc:Fallback xmlns="">
          <p:sp>
            <p:nvSpPr>
              <p:cNvPr id="28" name="Прямоугольник 18">
                <a:extLst>
                  <a:ext uri="{FF2B5EF4-FFF2-40B4-BE49-F238E27FC236}">
                    <a16:creationId xmlns:a16="http://schemas.microsoft.com/office/drawing/2014/main" id="{B956D3B4-36D2-4B96-9950-AB177FBF5D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190" y="1619038"/>
                <a:ext cx="5364529" cy="378309"/>
              </a:xfrm>
              <a:prstGeom prst="rect">
                <a:avLst/>
              </a:prstGeom>
              <a:blipFill>
                <a:blip r:embed="rId7"/>
                <a:stretch>
                  <a:fillRect t="-6452" b="-258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Прямоугольник 19">
            <a:extLst>
              <a:ext uri="{FF2B5EF4-FFF2-40B4-BE49-F238E27FC236}">
                <a16:creationId xmlns:a16="http://schemas.microsoft.com/office/drawing/2014/main" id="{3856E0E5-92CF-45AE-85D0-71CC1478F2F7}"/>
              </a:ext>
            </a:extLst>
          </p:cNvPr>
          <p:cNvSpPr/>
          <p:nvPr/>
        </p:nvSpPr>
        <p:spPr>
          <a:xfrm>
            <a:off x="10764932" y="3814058"/>
            <a:ext cx="1146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CLEO-c [3]</a:t>
            </a:r>
            <a:endParaRPr lang="ru-RU" dirty="0"/>
          </a:p>
        </p:txBody>
      </p:sp>
      <p:sp>
        <p:nvSpPr>
          <p:cNvPr id="30" name="Прямоугольник 4">
            <a:extLst>
              <a:ext uri="{FF2B5EF4-FFF2-40B4-BE49-F238E27FC236}">
                <a16:creationId xmlns:a16="http://schemas.microsoft.com/office/drawing/2014/main" id="{354AE7AF-D455-4583-9AB1-78F235E8A4EF}"/>
              </a:ext>
            </a:extLst>
          </p:cNvPr>
          <p:cNvSpPr/>
          <p:nvPr/>
        </p:nvSpPr>
        <p:spPr>
          <a:xfrm>
            <a:off x="831273" y="5584805"/>
            <a:ext cx="37284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[1] Phys. Rev. D68, 054018 (2003)</a:t>
            </a:r>
          </a:p>
          <a:p>
            <a:r>
              <a:rPr lang="en-US" sz="1400" dirty="0"/>
              <a:t>[2] Phys. Rev. D82, 034033 (2010)</a:t>
            </a:r>
          </a:p>
          <a:p>
            <a:r>
              <a:rPr lang="en-US" sz="1400" dirty="0"/>
              <a:t>[3] Phys. Rev. D82, 112006 (2010)</a:t>
            </a:r>
          </a:p>
          <a:p>
            <a:r>
              <a:rPr lang="en-US" sz="1400" dirty="0"/>
              <a:t>[4] JHEP 04 (2016) 033</a:t>
            </a:r>
          </a:p>
        </p:txBody>
      </p:sp>
    </p:spTree>
    <p:extLst>
      <p:ext uri="{BB962C8B-B14F-4D97-AF65-F5344CB8AC3E}">
        <p14:creationId xmlns:p14="http://schemas.microsoft.com/office/powerpoint/2010/main" val="2502060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780B8-C2ED-4BB3-A522-5BB2FD977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Model-independent Dalitz analysis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3AF5AF-ABA2-4E9B-B9EF-496A44E0D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C17F-32CA-4652-A1CE-F472134A174A}" type="slidenum">
              <a:rPr lang="ru-RU" sz="1400" smtClean="0"/>
              <a:t>36</a:t>
            </a:fld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8EB04F-06AB-415D-87D4-673E7D322DAC}"/>
              </a:ext>
            </a:extLst>
          </p:cNvPr>
          <p:cNvSpPr/>
          <p:nvPr/>
        </p:nvSpPr>
        <p:spPr>
          <a:xfrm>
            <a:off x="831273" y="5584805"/>
            <a:ext cx="37284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[1] Phys. Rev. D68, 054018 (2003)</a:t>
            </a:r>
          </a:p>
          <a:p>
            <a:r>
              <a:rPr lang="en-US" sz="1400" dirty="0"/>
              <a:t>[2] Phys. Rev. D82, 034033 (2010)</a:t>
            </a:r>
          </a:p>
          <a:p>
            <a:r>
              <a:rPr lang="en-US" sz="1400" dirty="0"/>
              <a:t>[3] Phys. Rev. D82, 112006 (2010)</a:t>
            </a:r>
          </a:p>
          <a:p>
            <a:r>
              <a:rPr lang="en-US" sz="1400" dirty="0"/>
              <a:t>[4] JHEP 04 (2016) 033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B82A623-5CC7-49E5-AA95-97C25A3A5B9A}"/>
              </a:ext>
            </a:extLst>
          </p:cNvPr>
          <p:cNvGrpSpPr/>
          <p:nvPr/>
        </p:nvGrpSpPr>
        <p:grpSpPr>
          <a:xfrm>
            <a:off x="6636692" y="1996082"/>
            <a:ext cx="2654285" cy="2316951"/>
            <a:chOff x="7028458" y="3921222"/>
            <a:chExt cx="2957538" cy="2581664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64FC6E9-95AC-49C7-817A-BF2FA8970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8458" y="3921222"/>
              <a:ext cx="2957538" cy="2581664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753ECE4-AF19-4D05-95A1-363F2E25C3AB}"/>
                </a:ext>
              </a:extLst>
            </p:cNvPr>
            <p:cNvSpPr/>
            <p:nvPr/>
          </p:nvSpPr>
          <p:spPr>
            <a:xfrm>
              <a:off x="9219460" y="4059702"/>
              <a:ext cx="4427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[3]</a:t>
              </a:r>
              <a:endParaRPr lang="ru-RU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867C58B6-89F9-4F12-BC60-BC37D6AFA051}"/>
                  </a:ext>
                </a:extLst>
              </p:cNvPr>
              <p:cNvSpPr/>
              <p:nvPr/>
            </p:nvSpPr>
            <p:spPr>
              <a:xfrm>
                <a:off x="831273" y="2501972"/>
                <a:ext cx="5911323" cy="17480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dirty="0"/>
                  <a:t>Time-dependent analysis</a:t>
                </a:r>
                <a:r>
                  <a:rPr lang="ru-RU" dirty="0"/>
                  <a:t>: </a:t>
                </a:r>
                <a:r>
                  <a:rPr lang="en-US" dirty="0"/>
                  <a:t>[1,2]</a:t>
                </a:r>
              </a:p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ra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ra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ru-RU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dirty="0"/>
                  <a:t> </a:t>
                </a:r>
                <a:r>
                  <a:rPr lang="en-US" dirty="0"/>
                  <a:t>are measured at threshold [3]</a:t>
                </a:r>
              </a:p>
              <a:p>
                <a:pPr marL="285750" indent="-285750"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and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are the charm mixing parameters</a:t>
                </a:r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867C58B6-89F9-4F12-BC60-BC37D6AFA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273" y="2501972"/>
                <a:ext cx="5911323" cy="1748043"/>
              </a:xfrm>
              <a:prstGeom prst="rect">
                <a:avLst/>
              </a:prstGeom>
              <a:blipFill>
                <a:blip r:embed="rId3"/>
                <a:stretch>
                  <a:fillRect l="-206" t="-1742" b="-45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C4CE5904-2868-4B7A-9B9E-E01494BE8BAB}"/>
                  </a:ext>
                </a:extLst>
              </p:cNvPr>
              <p:cNvSpPr/>
              <p:nvPr/>
            </p:nvSpPr>
            <p:spPr>
              <a:xfrm>
                <a:off x="7067759" y="4794142"/>
                <a:ext cx="4663595" cy="13305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𝒜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𝒜</m:t>
                                  </m:r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acc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𝒜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nary>
                                <m:naryPr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𝒜</m:t>
                                              </m:r>
                                            </m:e>
                                            <m:sub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𝐷</m:t>
                                                  </m:r>
                                                </m:e>
                                              </m:acc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C4CE5904-2868-4B7A-9B9E-E01494BE8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759" y="4794142"/>
                <a:ext cx="4663595" cy="13305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5D9D1900-AB0C-491C-A5B6-8F74474F7AD3}"/>
                  </a:ext>
                </a:extLst>
              </p:cNvPr>
              <p:cNvSpPr/>
              <p:nvPr/>
            </p:nvSpPr>
            <p:spPr>
              <a:xfrm>
                <a:off x="829864" y="4506031"/>
                <a:ext cx="6237895" cy="10092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dirty="0"/>
                  <a:t>LHCb [4]: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1.0 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@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7 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𝑇𝑒𝑉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algn="ctr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−0.86±0.53±0.17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+0.03±0.46±0.13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5D9D1900-AB0C-491C-A5B6-8F74474F7A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864" y="4506031"/>
                <a:ext cx="6237895" cy="1009251"/>
              </a:xfrm>
              <a:prstGeom prst="rect">
                <a:avLst/>
              </a:prstGeom>
              <a:blipFill>
                <a:blip r:embed="rId5"/>
                <a:stretch>
                  <a:fillRect l="-196" t="-3012" b="-18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8EA313-841B-44EA-99D6-1414A58743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36" b="-1293"/>
          <a:stretch/>
        </p:blipFill>
        <p:spPr>
          <a:xfrm>
            <a:off x="9538827" y="1736398"/>
            <a:ext cx="2372188" cy="288051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1ABBB1-AC98-4974-8290-06CCD15254A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626" y="4935300"/>
            <a:ext cx="764093" cy="524120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1BCF666-0E12-407D-8E46-92564E447F9F}"/>
              </a:ext>
            </a:extLst>
          </p:cNvPr>
          <p:cNvSpPr/>
          <p:nvPr/>
        </p:nvSpPr>
        <p:spPr>
          <a:xfrm>
            <a:off x="10764932" y="3814058"/>
            <a:ext cx="1146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CLEO-c [3]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18">
                <a:extLst>
                  <a:ext uri="{FF2B5EF4-FFF2-40B4-BE49-F238E27FC236}">
                    <a16:creationId xmlns:a16="http://schemas.microsoft.com/office/drawing/2014/main" id="{0AF21A36-405B-46BD-9FC8-02241759399D}"/>
                  </a:ext>
                </a:extLst>
              </p:cNvPr>
              <p:cNvSpPr/>
              <p:nvPr/>
            </p:nvSpPr>
            <p:spPr>
              <a:xfrm>
                <a:off x="913190" y="1619038"/>
                <a:ext cx="5364529" cy="3783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Calibri (Основной текст)"/>
                  </a:rPr>
                  <a:t>Charm mixing measurement using</a:t>
                </a:r>
                <a:r>
                  <a:rPr lang="ru-RU" dirty="0">
                    <a:solidFill>
                      <a:schemeClr val="accent2">
                        <a:lumMod val="75000"/>
                      </a:schemeClr>
                    </a:solidFill>
                    <a:latin typeface="Calibri (Основной текст)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ru-RU" dirty="0">
                  <a:solidFill>
                    <a:schemeClr val="accent2">
                      <a:lumMod val="75000"/>
                    </a:schemeClr>
                  </a:solidFill>
                  <a:latin typeface="Calibri (Основной текст)"/>
                </a:endParaRPr>
              </a:p>
            </p:txBody>
          </p:sp>
        </mc:Choice>
        <mc:Fallback xmlns="">
          <p:sp>
            <p:nvSpPr>
              <p:cNvPr id="24" name="Прямоугольник 18">
                <a:extLst>
                  <a:ext uri="{FF2B5EF4-FFF2-40B4-BE49-F238E27FC236}">
                    <a16:creationId xmlns:a16="http://schemas.microsoft.com/office/drawing/2014/main" id="{0AF21A36-405B-46BD-9FC8-0224175939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190" y="1619038"/>
                <a:ext cx="5364529" cy="378309"/>
              </a:xfrm>
              <a:prstGeom prst="rect">
                <a:avLst/>
              </a:prstGeom>
              <a:blipFill>
                <a:blip r:embed="rId8"/>
                <a:stretch>
                  <a:fillRect t="-6452" b="-258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47616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8A5E3-12AD-4C99-8367-5D6F67264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253158"/>
            <a:ext cx="4621362" cy="1325563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SCT Collider parameters</a:t>
            </a:r>
            <a:r>
              <a:rPr lang="ru-RU" sz="4000" dirty="0"/>
              <a:t> </a:t>
            </a:r>
            <a:r>
              <a:rPr lang="en-US" sz="4000" dirty="0"/>
              <a:t>(</a:t>
            </a:r>
            <a:r>
              <a:rPr lang="ru-RU" sz="4000" dirty="0"/>
              <a:t>2021</a:t>
            </a:r>
            <a:r>
              <a:rPr lang="en-US" sz="4000" dirty="0"/>
              <a:t> update)</a:t>
            </a:r>
            <a:endParaRPr lang="ru-RU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4">
                <a:extLst>
                  <a:ext uri="{FF2B5EF4-FFF2-40B4-BE49-F238E27FC236}">
                    <a16:creationId xmlns:a16="http://schemas.microsoft.com/office/drawing/2014/main" id="{05AE0A87-0CD3-42BE-9645-2A1C1413ED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96937083"/>
                  </p:ext>
                </p:extLst>
              </p:nvPr>
            </p:nvGraphicFramePr>
            <p:xfrm>
              <a:off x="4758813" y="365125"/>
              <a:ext cx="7281357" cy="6132197"/>
            </p:xfrm>
            <a:graphic>
              <a:graphicData uri="http://schemas.openxmlformats.org/drawingml/2006/table">
                <a:tbl>
                  <a:tblPr firstRow="1" firstCol="1" bandRow="1">
                    <a:tableStyleId>{21E4AEA4-8DFA-4A89-87EB-49C32662AFE0}</a:tableStyleId>
                  </a:tblPr>
                  <a:tblGrid>
                    <a:gridCol w="244597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670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6707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96707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967077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967077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2126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E(MeV)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1500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2000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2500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3500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126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ru-RU" sz="1600">
                                  <a:effectLst/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oMath>
                          </a14:m>
                          <a:r>
                            <a:rPr lang="en-US" sz="1600" dirty="0">
                              <a:effectLst/>
                            </a:rPr>
                            <a:t>(m)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6</a:t>
                          </a:r>
                          <a:r>
                            <a:rPr lang="en-US" sz="1600" dirty="0">
                              <a:effectLst/>
                            </a:rPr>
                            <a:t>3</a:t>
                          </a:r>
                          <a:r>
                            <a:rPr lang="ru-RU" sz="1600" dirty="0">
                              <a:effectLst/>
                            </a:rPr>
                            <a:t>2</a:t>
                          </a:r>
                          <a:r>
                            <a:rPr lang="en-US" sz="1600" dirty="0">
                              <a:effectLst/>
                            </a:rPr>
                            <a:t>.94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126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𝑅𝐹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effectLst/>
                            </a:rPr>
                            <a:t>(MHz)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3</a:t>
                          </a:r>
                          <a:r>
                            <a:rPr lang="ru-RU" sz="1600" dirty="0">
                              <a:effectLst/>
                            </a:rPr>
                            <a:t>50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126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q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7</a:t>
                          </a:r>
                          <a:r>
                            <a:rPr lang="en-US" sz="1600" dirty="0">
                              <a:effectLst/>
                            </a:rPr>
                            <a:t>40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126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ru-RU" sz="1600"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ru-RU" sz="1600">
                                  <a:effectLst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US" sz="1600" dirty="0">
                              <a:effectLst/>
                            </a:rPr>
                            <a:t>(</a:t>
                          </a:r>
                          <a:r>
                            <a:rPr lang="en-US" sz="1600" dirty="0" err="1">
                              <a:effectLst/>
                            </a:rPr>
                            <a:t>mrad</a:t>
                          </a:r>
                          <a:r>
                            <a:rPr lang="en-US" sz="1600" dirty="0">
                              <a:effectLst/>
                            </a:rPr>
                            <a:t>)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60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126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</m:sSub>
                              <m:r>
                                <a:rPr lang="en-US" sz="1600" b="1" i="1" smtClean="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16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effectLst/>
                            </a:rPr>
                            <a:t>(%)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0.5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126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ru-RU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dirty="0">
                              <a:effectLst/>
                            </a:rPr>
                            <a:t>(mm)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100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2948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ru-RU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dirty="0">
                              <a:effectLst/>
                            </a:rPr>
                            <a:t>(mm)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126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ru-RU" sz="1600" smtClean="0">
                                  <a:effectLst/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2.2</m:t>
                                </m:r>
                                <m:r>
                                  <a:rPr lang="ru-RU" sz="16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ru-RU" sz="16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b="1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126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I(A)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23602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𝑏𝑢𝑛𝑐h</m:t>
                                  </m:r>
                                </m:sub>
                              </m:sSub>
                              <m:r>
                                <a:rPr lang="ru-RU" sz="16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ru-RU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p>
                              </m:sSup>
                            </m:oMath>
                          </a14:m>
                          <a:r>
                            <a:rPr lang="ru-RU" sz="1600" dirty="0">
                              <a:effectLst/>
                            </a:rPr>
                            <a:t>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2126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600" dirty="0">
                              <a:effectLst/>
                            </a:rPr>
                            <a:t>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292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328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328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292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262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2126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>
                              <a:effectLst/>
                            </a:rPr>
                            <a:t>(keV)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67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164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340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629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  <a:tr h="2126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𝑅𝐹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effectLst/>
                            </a:rPr>
                            <a:t>(kV)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1600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2000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2000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2000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3400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3"/>
                      </a:ext>
                    </a:extLst>
                  </a:tr>
                  <a:tr h="2126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effectLst/>
                            </a:rPr>
                            <a:t>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0.0164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0.016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0.0142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0.013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0.0155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4"/>
                      </a:ext>
                    </a:extLst>
                  </a:tr>
                  <a:tr h="2126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𝑅𝐹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>
                              <a:effectLst/>
                            </a:rPr>
                            <a:t>(%)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1.9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1.7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0.014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1.6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5"/>
                      </a:ext>
                    </a:extLst>
                  </a:tr>
                  <a:tr h="21265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ru-RU" sz="16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ru-RU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ru-RU" sz="1600" dirty="0">
                              <a:effectLst/>
                            </a:rPr>
                            <a:t> </a:t>
                          </a:r>
                          <a:r>
                            <a:rPr lang="en-US" sz="1600" dirty="0">
                              <a:effectLst/>
                            </a:rPr>
                            <a:t>     (SR/IBS)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0.28/1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0.4/0.7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0.47/0.62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0.57/0.61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0.66/0.68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6"/>
                      </a:ext>
                    </a:extLst>
                  </a:tr>
                  <a:tr h="2126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effectLst/>
                            </a:rPr>
                            <a:t>(mm)        (SR/IBS)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4/13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5/10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7/9.4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9.5/10.2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9.2/9.4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7"/>
                      </a:ext>
                    </a:extLst>
                  </a:tr>
                  <a:tr h="2126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effectLst/>
                            </a:rPr>
                            <a:t>(nm)         (SR/IBS)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3/21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4.7/12.7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7.4/10.5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10.6/11.6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14.5/14.8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8"/>
                      </a:ext>
                    </a:extLst>
                  </a:tr>
                  <a:tr h="24002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𝐻𝐺</m:t>
                                  </m:r>
                                </m:sub>
                              </m:sSub>
                              <m:r>
                                <a:rPr lang="ru-RU" sz="16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ru-RU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35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ru-RU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sSup>
                                    <m:sSupPr>
                                      <m:ctrlPr>
                                        <a:rPr lang="ru-RU" sz="1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sz="16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ru-RU" sz="1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16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oMath>
                          </a14:m>
                          <a:r>
                            <a:rPr lang="en-US" sz="1600" dirty="0">
                              <a:effectLst/>
                            </a:rPr>
                            <a:t>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0.5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0.8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9"/>
                      </a:ext>
                    </a:extLst>
                  </a:tr>
                  <a:tr h="2126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effectLst/>
                            </a:rPr>
                            <a:t>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0.008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0.009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0.009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0.007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0.008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20"/>
                      </a:ext>
                    </a:extLst>
                  </a:tr>
                  <a:tr h="22948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600">
                              <a:effectLst/>
                            </a:rPr>
                            <a:t>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0.11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0.12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0.11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0.092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0.084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21"/>
                      </a:ext>
                    </a:extLst>
                  </a:tr>
                  <a:tr h="21265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60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600" b="1" i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𝐓𝐨𝐮𝐬𝐜𝐡𝐞𝐤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effectLst/>
                            </a:rPr>
                            <a:t> (s)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effectLst/>
                            </a:rPr>
                            <a:t>3600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2900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2400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2600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6400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22"/>
                      </a:ext>
                    </a:extLst>
                  </a:tr>
                  <a:tr h="2126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ru-RU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effectLst/>
                            </a:rPr>
                            <a:t> (s)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3100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1900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1600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1700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1600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4">
                <a:extLst>
                  <a:ext uri="{FF2B5EF4-FFF2-40B4-BE49-F238E27FC236}">
                    <a16:creationId xmlns:a16="http://schemas.microsoft.com/office/drawing/2014/main" id="{05AE0A87-0CD3-42BE-9645-2A1C1413ED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96937083"/>
                  </p:ext>
                </p:extLst>
              </p:nvPr>
            </p:nvGraphicFramePr>
            <p:xfrm>
              <a:off x="4758813" y="365125"/>
              <a:ext cx="7281357" cy="6132197"/>
            </p:xfrm>
            <a:graphic>
              <a:graphicData uri="http://schemas.openxmlformats.org/drawingml/2006/table">
                <a:tbl>
                  <a:tblPr firstRow="1" firstCol="1" bandRow="1">
                    <a:tableStyleId>{21E4AEA4-8DFA-4A89-87EB-49C32662AFE0}</a:tableStyleId>
                  </a:tblPr>
                  <a:tblGrid>
                    <a:gridCol w="244597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670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6707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96707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967077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967077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24930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E(MeV)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1500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2000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2500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3500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4930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249" t="-121951" r="-198507" b="-2304878"/>
                          </a:stretch>
                        </a:blip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6</a:t>
                          </a:r>
                          <a:r>
                            <a:rPr lang="en-US" sz="1600" dirty="0">
                              <a:effectLst/>
                            </a:rPr>
                            <a:t>3</a:t>
                          </a:r>
                          <a:r>
                            <a:rPr lang="ru-RU" sz="1600" dirty="0">
                              <a:effectLst/>
                            </a:rPr>
                            <a:t>2</a:t>
                          </a:r>
                          <a:r>
                            <a:rPr lang="en-US" sz="1600" dirty="0">
                              <a:effectLst/>
                            </a:rPr>
                            <a:t>.94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4930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249" t="-221951" r="-198507" b="-2204878"/>
                          </a:stretch>
                        </a:blip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3</a:t>
                          </a:r>
                          <a:r>
                            <a:rPr lang="ru-RU" sz="1600" dirty="0">
                              <a:effectLst/>
                            </a:rPr>
                            <a:t>50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4930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q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7</a:t>
                          </a:r>
                          <a:r>
                            <a:rPr lang="en-US" sz="1600" dirty="0">
                              <a:effectLst/>
                            </a:rPr>
                            <a:t>40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4930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249" t="-421951" r="-198507" b="-2004878"/>
                          </a:stretch>
                        </a:blip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60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8479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249" t="-465217" r="-198507" b="-1686957"/>
                          </a:stretch>
                        </a:blip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0.5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4930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249" t="-634146" r="-198507" b="-1792683"/>
                          </a:stretch>
                        </a:blip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100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7692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249" t="-654348" r="-198507" b="-1497826"/>
                          </a:stretch>
                        </a:blip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6682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249" t="-788636" r="-198507" b="-1465909"/>
                          </a:stretch>
                        </a:blipFill>
                      </a:tcPr>
                    </a:tc>
                    <a:tc gridSpan="5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50756" t="-788636" r="-504" b="-146590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4930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I(A)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249" t="-919149" r="-198507" b="-11851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24930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249" t="-1168293" r="-198507" b="-12585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292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328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328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292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262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24930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249" t="-1268293" r="-198507" b="-11585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67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164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340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629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  <a:tr h="24930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249" t="-1368293" r="-198507" b="-10585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1600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2000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2000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2000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3400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3"/>
                      </a:ext>
                    </a:extLst>
                  </a:tr>
                  <a:tr h="24930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249" t="-1468293" r="-198507" b="-9585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0.0164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0.016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0.0142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0.013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0.0155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4"/>
                      </a:ext>
                    </a:extLst>
                  </a:tr>
                  <a:tr h="24930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249" t="-1568293" r="-198507" b="-8585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1.9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1.7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0.014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1.6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5"/>
                      </a:ext>
                    </a:extLst>
                  </a:tr>
                  <a:tr h="24930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249" t="-1668293" r="-198507" b="-7585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0.28/1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0.4/0.7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0.47/0.62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0.57/0.61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0.66/0.68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6"/>
                      </a:ext>
                    </a:extLst>
                  </a:tr>
                  <a:tr h="24930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249" t="-1768293" r="-198507" b="-6585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4/13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5/10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7/9.4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9.5/10.2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9.2/9.4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7"/>
                      </a:ext>
                    </a:extLst>
                  </a:tr>
                  <a:tr h="24930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249" t="-1868293" r="-198507" b="-5585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3/21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4.7/12.7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7.4/10.5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10.6/11.6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14.5/14.8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8"/>
                      </a:ext>
                    </a:extLst>
                  </a:tr>
                  <a:tr h="249746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249" t="-1968293" r="-198507" b="-4585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0.5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0.8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9"/>
                      </a:ext>
                    </a:extLst>
                  </a:tr>
                  <a:tr h="24930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249" t="-2068293" r="-198507" b="-3585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0.008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0.009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0.009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0.007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0.008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20"/>
                      </a:ext>
                    </a:extLst>
                  </a:tr>
                  <a:tr h="27692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249" t="-1975556" r="-198507" b="-2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0.11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0.12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0.11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0.092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0.084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21"/>
                      </a:ext>
                    </a:extLst>
                  </a:tr>
                  <a:tr h="24930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249" t="-2278049" r="-198507" b="-1487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effectLst/>
                            </a:rPr>
                            <a:t>3600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2900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2400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2600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6400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22"/>
                      </a:ext>
                    </a:extLst>
                  </a:tr>
                  <a:tr h="24930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249" t="-2378049" r="-198507" b="-487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3100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1900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1600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1700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1600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2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DEE4D4A0-A44E-4282-A029-41841C8084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34" t="4562" r="15059" b="8947"/>
          <a:stretch/>
        </p:blipFill>
        <p:spPr>
          <a:xfrm>
            <a:off x="276457" y="1690688"/>
            <a:ext cx="4395020" cy="3735767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ADD43933-B41D-4A34-BC2C-02AF306E7B50}"/>
              </a:ext>
            </a:extLst>
          </p:cNvPr>
          <p:cNvSpPr txBox="1">
            <a:spLocks/>
          </p:cNvSpPr>
          <p:nvPr/>
        </p:nvSpPr>
        <p:spPr>
          <a:xfrm>
            <a:off x="529751" y="5435829"/>
            <a:ext cx="4063106" cy="10570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2000" b="0" kern="1200" spc="1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Optimization of the dynamic aperture at low energy is being continued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D0EC41-89F8-4189-82B6-BC1B44465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4156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17278-EF8E-4325-8D27-7D2CDE48D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SCT detector concept</a:t>
            </a:r>
            <a:endParaRPr lang="ru-RU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8DE6D3-4CE8-43CF-8E3E-694CBD2AD655}"/>
              </a:ext>
            </a:extLst>
          </p:cNvPr>
          <p:cNvGrpSpPr/>
          <p:nvPr/>
        </p:nvGrpSpPr>
        <p:grpSpPr>
          <a:xfrm>
            <a:off x="5388471" y="2015927"/>
            <a:ext cx="6704002" cy="4301770"/>
            <a:chOff x="4673489" y="2107396"/>
            <a:chExt cx="6704002" cy="4301770"/>
          </a:xfrm>
        </p:grpSpPr>
        <p:grpSp>
          <p:nvGrpSpPr>
            <p:cNvPr id="5" name="Группа 11">
              <a:extLst>
                <a:ext uri="{FF2B5EF4-FFF2-40B4-BE49-F238E27FC236}">
                  <a16:creationId xmlns:a16="http://schemas.microsoft.com/office/drawing/2014/main" id="{15FA168B-D609-4D6C-AF0A-E7E84982EB3C}"/>
                </a:ext>
              </a:extLst>
            </p:cNvPr>
            <p:cNvGrpSpPr/>
            <p:nvPr/>
          </p:nvGrpSpPr>
          <p:grpSpPr>
            <a:xfrm>
              <a:off x="4673489" y="2131940"/>
              <a:ext cx="5714872" cy="4040260"/>
              <a:chOff x="4081983" y="1880173"/>
              <a:chExt cx="5714872" cy="4040260"/>
            </a:xfrm>
          </p:grpSpPr>
          <p:pic>
            <p:nvPicPr>
              <p:cNvPr id="23" name="Рисунок 21">
                <a:extLst>
                  <a:ext uri="{FF2B5EF4-FFF2-40B4-BE49-F238E27FC236}">
                    <a16:creationId xmlns:a16="http://schemas.microsoft.com/office/drawing/2014/main" id="{62DFEF91-0921-4D18-9772-E20B41C0EF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1983" y="1880173"/>
                <a:ext cx="5714872" cy="4040260"/>
              </a:xfrm>
              <a:prstGeom prst="rect">
                <a:avLst/>
              </a:prstGeom>
            </p:spPr>
          </p:pic>
          <p:sp>
            <p:nvSpPr>
              <p:cNvPr id="24" name="Прямоугольник 22">
                <a:extLst>
                  <a:ext uri="{FF2B5EF4-FFF2-40B4-BE49-F238E27FC236}">
                    <a16:creationId xmlns:a16="http://schemas.microsoft.com/office/drawing/2014/main" id="{B63D8761-7073-4D8E-94CC-B39E5B360404}"/>
                  </a:ext>
                </a:extLst>
              </p:cNvPr>
              <p:cNvSpPr/>
              <p:nvPr/>
            </p:nvSpPr>
            <p:spPr>
              <a:xfrm>
                <a:off x="9204529" y="2438399"/>
                <a:ext cx="134780" cy="1259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5" name="Прямоугольник 23">
                <a:extLst>
                  <a:ext uri="{FF2B5EF4-FFF2-40B4-BE49-F238E27FC236}">
                    <a16:creationId xmlns:a16="http://schemas.microsoft.com/office/drawing/2014/main" id="{51F1646B-D861-475C-8D56-C329242A1E14}"/>
                  </a:ext>
                </a:extLst>
              </p:cNvPr>
              <p:cNvSpPr/>
              <p:nvPr/>
            </p:nvSpPr>
            <p:spPr>
              <a:xfrm>
                <a:off x="9204529" y="2832092"/>
                <a:ext cx="134780" cy="1259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6" name="Прямоугольник 24">
                <a:extLst>
                  <a:ext uri="{FF2B5EF4-FFF2-40B4-BE49-F238E27FC236}">
                    <a16:creationId xmlns:a16="http://schemas.microsoft.com/office/drawing/2014/main" id="{AB8531F5-D0D1-43A2-B6FF-0EBFEF1A1854}"/>
                  </a:ext>
                </a:extLst>
              </p:cNvPr>
              <p:cNvSpPr/>
              <p:nvPr/>
            </p:nvSpPr>
            <p:spPr>
              <a:xfrm>
                <a:off x="9204529" y="3339951"/>
                <a:ext cx="134780" cy="1259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7" name="Прямоугольник 25">
                <a:extLst>
                  <a:ext uri="{FF2B5EF4-FFF2-40B4-BE49-F238E27FC236}">
                    <a16:creationId xmlns:a16="http://schemas.microsoft.com/office/drawing/2014/main" id="{79A374E9-53FF-4227-9D82-447132CB1373}"/>
                  </a:ext>
                </a:extLst>
              </p:cNvPr>
              <p:cNvSpPr/>
              <p:nvPr/>
            </p:nvSpPr>
            <p:spPr>
              <a:xfrm>
                <a:off x="9188255" y="4997529"/>
                <a:ext cx="134780" cy="1259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8" name="Прямоугольник 26">
                <a:extLst>
                  <a:ext uri="{FF2B5EF4-FFF2-40B4-BE49-F238E27FC236}">
                    <a16:creationId xmlns:a16="http://schemas.microsoft.com/office/drawing/2014/main" id="{CB4E65CC-DCD7-406B-B37A-A8D210256735}"/>
                  </a:ext>
                </a:extLst>
              </p:cNvPr>
              <p:cNvSpPr/>
              <p:nvPr/>
            </p:nvSpPr>
            <p:spPr>
              <a:xfrm>
                <a:off x="4438700" y="2289165"/>
                <a:ext cx="134780" cy="1259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9" name="Прямоугольник 27">
                <a:extLst>
                  <a:ext uri="{FF2B5EF4-FFF2-40B4-BE49-F238E27FC236}">
                    <a16:creationId xmlns:a16="http://schemas.microsoft.com/office/drawing/2014/main" id="{9B246071-187B-4407-ACCB-1146389C216E}"/>
                  </a:ext>
                </a:extLst>
              </p:cNvPr>
              <p:cNvSpPr/>
              <p:nvPr/>
            </p:nvSpPr>
            <p:spPr>
              <a:xfrm>
                <a:off x="4438700" y="4483738"/>
                <a:ext cx="134780" cy="1259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0" name="Прямоугольник 28">
                <a:extLst>
                  <a:ext uri="{FF2B5EF4-FFF2-40B4-BE49-F238E27FC236}">
                    <a16:creationId xmlns:a16="http://schemas.microsoft.com/office/drawing/2014/main" id="{7AAE8C8F-92F1-49CE-9E43-3E725CA0C9C2}"/>
                  </a:ext>
                </a:extLst>
              </p:cNvPr>
              <p:cNvSpPr/>
              <p:nvPr/>
            </p:nvSpPr>
            <p:spPr>
              <a:xfrm>
                <a:off x="4438700" y="4945186"/>
                <a:ext cx="134780" cy="1259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6" name="Группа 12">
              <a:extLst>
                <a:ext uri="{FF2B5EF4-FFF2-40B4-BE49-F238E27FC236}">
                  <a16:creationId xmlns:a16="http://schemas.microsoft.com/office/drawing/2014/main" id="{CE2244FB-8703-4FC1-9D0A-F6CDADEDF064}"/>
                </a:ext>
              </a:extLst>
            </p:cNvPr>
            <p:cNvGrpSpPr/>
            <p:nvPr/>
          </p:nvGrpSpPr>
          <p:grpSpPr>
            <a:xfrm>
              <a:off x="9569060" y="2550192"/>
              <a:ext cx="1733355" cy="2883770"/>
              <a:chOff x="9326226" y="2298425"/>
              <a:chExt cx="1733355" cy="2883770"/>
            </a:xfrm>
          </p:grpSpPr>
          <p:sp>
            <p:nvSpPr>
              <p:cNvPr id="19" name="Прямоугольник 17">
                <a:extLst>
                  <a:ext uri="{FF2B5EF4-FFF2-40B4-BE49-F238E27FC236}">
                    <a16:creationId xmlns:a16="http://schemas.microsoft.com/office/drawing/2014/main" id="{3F992323-AA5D-4657-A922-4A741FCC893A}"/>
                  </a:ext>
                </a:extLst>
              </p:cNvPr>
              <p:cNvSpPr/>
              <p:nvPr/>
            </p:nvSpPr>
            <p:spPr>
              <a:xfrm>
                <a:off x="9382277" y="3183043"/>
                <a:ext cx="167730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Inner tracker</a:t>
                </a:r>
                <a:endParaRPr lang="ru-RU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0" name="Прямоугольник 18">
                <a:extLst>
                  <a:ext uri="{FF2B5EF4-FFF2-40B4-BE49-F238E27FC236}">
                    <a16:creationId xmlns:a16="http://schemas.microsoft.com/office/drawing/2014/main" id="{C87C2548-E8E2-4D6E-9638-9B942E935D03}"/>
                  </a:ext>
                </a:extLst>
              </p:cNvPr>
              <p:cNvSpPr/>
              <p:nvPr/>
            </p:nvSpPr>
            <p:spPr>
              <a:xfrm>
                <a:off x="9382276" y="2684110"/>
                <a:ext cx="160309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Drift chamber</a:t>
                </a:r>
              </a:p>
            </p:txBody>
          </p:sp>
          <p:sp>
            <p:nvSpPr>
              <p:cNvPr id="21" name="Прямоугольник 19">
                <a:extLst>
                  <a:ext uri="{FF2B5EF4-FFF2-40B4-BE49-F238E27FC236}">
                    <a16:creationId xmlns:a16="http://schemas.microsoft.com/office/drawing/2014/main" id="{EA1A4B54-DA14-4247-9492-2A510A226616}"/>
                  </a:ext>
                </a:extLst>
              </p:cNvPr>
              <p:cNvSpPr/>
              <p:nvPr/>
            </p:nvSpPr>
            <p:spPr>
              <a:xfrm>
                <a:off x="9382276" y="2298425"/>
                <a:ext cx="167730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PID system</a:t>
                </a:r>
                <a:endParaRPr lang="ru-RU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2" name="Прямоугольник 20">
                <a:extLst>
                  <a:ext uri="{FF2B5EF4-FFF2-40B4-BE49-F238E27FC236}">
                    <a16:creationId xmlns:a16="http://schemas.microsoft.com/office/drawing/2014/main" id="{F21208A9-9276-48AB-BE54-0867BB5A5B5C}"/>
                  </a:ext>
                </a:extLst>
              </p:cNvPr>
              <p:cNvSpPr/>
              <p:nvPr/>
            </p:nvSpPr>
            <p:spPr>
              <a:xfrm>
                <a:off x="9326226" y="4812863"/>
                <a:ext cx="127632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Beam tube</a:t>
                </a:r>
              </a:p>
            </p:txBody>
          </p:sp>
        </p:grpSp>
        <p:grpSp>
          <p:nvGrpSpPr>
            <p:cNvPr id="7" name="Группа 13">
              <a:extLst>
                <a:ext uri="{FF2B5EF4-FFF2-40B4-BE49-F238E27FC236}">
                  <a16:creationId xmlns:a16="http://schemas.microsoft.com/office/drawing/2014/main" id="{8AFAD04A-F80E-4004-95E8-F5D0AA12624C}"/>
                </a:ext>
              </a:extLst>
            </p:cNvPr>
            <p:cNvGrpSpPr/>
            <p:nvPr/>
          </p:nvGrpSpPr>
          <p:grpSpPr>
            <a:xfrm>
              <a:off x="4793729" y="2107396"/>
              <a:ext cx="6583762" cy="3574206"/>
              <a:chOff x="4202223" y="1855629"/>
              <a:chExt cx="6583762" cy="3574206"/>
            </a:xfrm>
          </p:grpSpPr>
          <p:sp>
            <p:nvSpPr>
              <p:cNvPr id="16" name="Прямоугольник 14">
                <a:extLst>
                  <a:ext uri="{FF2B5EF4-FFF2-40B4-BE49-F238E27FC236}">
                    <a16:creationId xmlns:a16="http://schemas.microsoft.com/office/drawing/2014/main" id="{C00832E3-C1A5-4460-B075-33F4B7DB1EED}"/>
                  </a:ext>
                </a:extLst>
              </p:cNvPr>
              <p:cNvSpPr/>
              <p:nvPr/>
            </p:nvSpPr>
            <p:spPr>
              <a:xfrm>
                <a:off x="4202223" y="2113759"/>
                <a:ext cx="248703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Muon system and yoke</a:t>
                </a:r>
                <a:endParaRPr lang="en-US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7" name="Прямоугольник 15">
                <a:extLst>
                  <a:ext uri="{FF2B5EF4-FFF2-40B4-BE49-F238E27FC236}">
                    <a16:creationId xmlns:a16="http://schemas.microsoft.com/office/drawing/2014/main" id="{D5A0FDA1-90C3-4502-8F70-D2F551AB73E9}"/>
                  </a:ext>
                </a:extLst>
              </p:cNvPr>
              <p:cNvSpPr/>
              <p:nvPr/>
            </p:nvSpPr>
            <p:spPr>
              <a:xfrm>
                <a:off x="4271995" y="5060503"/>
                <a:ext cx="146710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Calorimeter</a:t>
                </a:r>
                <a:endParaRPr lang="en-US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8" name="Прямоугольник 16">
                <a:extLst>
                  <a:ext uri="{FF2B5EF4-FFF2-40B4-BE49-F238E27FC236}">
                    <a16:creationId xmlns:a16="http://schemas.microsoft.com/office/drawing/2014/main" id="{4CA503B9-0936-4319-989F-4234ED47BA90}"/>
                  </a:ext>
                </a:extLst>
              </p:cNvPr>
              <p:cNvSpPr/>
              <p:nvPr/>
            </p:nvSpPr>
            <p:spPr>
              <a:xfrm>
                <a:off x="8223873" y="1855629"/>
                <a:ext cx="256211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Superconducting magnet</a:t>
                </a:r>
                <a:endParaRPr lang="en-US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8" name="Прямоугольник 6">
              <a:extLst>
                <a:ext uri="{FF2B5EF4-FFF2-40B4-BE49-F238E27FC236}">
                  <a16:creationId xmlns:a16="http://schemas.microsoft.com/office/drawing/2014/main" id="{FF2AB65A-6BE8-4197-BE3A-60336F7E095B}"/>
                </a:ext>
              </a:extLst>
            </p:cNvPr>
            <p:cNvSpPr/>
            <p:nvPr/>
          </p:nvSpPr>
          <p:spPr>
            <a:xfrm>
              <a:off x="4933498" y="4458745"/>
              <a:ext cx="741056" cy="4429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9" name="Прямая соединительная линия 7">
              <a:extLst>
                <a:ext uri="{FF2B5EF4-FFF2-40B4-BE49-F238E27FC236}">
                  <a16:creationId xmlns:a16="http://schemas.microsoft.com/office/drawing/2014/main" id="{CB7A4E51-52DB-4E5B-AC6F-E4BB5F2FA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4722" y="2405459"/>
              <a:ext cx="908304" cy="762228"/>
            </a:xfrm>
            <a:prstGeom prst="line">
              <a:avLst/>
            </a:prstGeom>
            <a:ln w="3175">
              <a:solidFill>
                <a:srgbClr val="0C0C0C"/>
              </a:solidFill>
              <a:headEnd type="oval" w="sm" len="sm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8">
              <a:extLst>
                <a:ext uri="{FF2B5EF4-FFF2-40B4-BE49-F238E27FC236}">
                  <a16:creationId xmlns:a16="http://schemas.microsoft.com/office/drawing/2014/main" id="{E5A0C64B-438B-42E3-8329-0D01CAC072FE}"/>
                </a:ext>
              </a:extLst>
            </p:cNvPr>
            <p:cNvCxnSpPr/>
            <p:nvPr/>
          </p:nvCxnSpPr>
          <p:spPr>
            <a:xfrm>
              <a:off x="8943026" y="2405459"/>
              <a:ext cx="195309" cy="0"/>
            </a:xfrm>
            <a:prstGeom prst="line">
              <a:avLst/>
            </a:prstGeom>
            <a:ln w="3175">
              <a:solidFill>
                <a:srgbClr val="0C0C0C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1" name="Прямоугольник 9">
              <a:extLst>
                <a:ext uri="{FF2B5EF4-FFF2-40B4-BE49-F238E27FC236}">
                  <a16:creationId xmlns:a16="http://schemas.microsoft.com/office/drawing/2014/main" id="{40354C1B-E974-441F-8B2E-A254AFABF1C3}"/>
                </a:ext>
              </a:extLst>
            </p:cNvPr>
            <p:cNvSpPr/>
            <p:nvPr/>
          </p:nvSpPr>
          <p:spPr>
            <a:xfrm rot="19768400">
              <a:off x="6902090" y="3717273"/>
              <a:ext cx="262376" cy="45719"/>
            </a:xfrm>
            <a:prstGeom prst="rect">
              <a:avLst/>
            </a:prstGeom>
            <a:solidFill>
              <a:srgbClr val="CBC7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2" name="Прямоугольник 10">
              <a:extLst>
                <a:ext uri="{FF2B5EF4-FFF2-40B4-BE49-F238E27FC236}">
                  <a16:creationId xmlns:a16="http://schemas.microsoft.com/office/drawing/2014/main" id="{1583DBEB-A897-484E-8435-1AEBA4FE85FA}"/>
                </a:ext>
              </a:extLst>
            </p:cNvPr>
            <p:cNvSpPr/>
            <p:nvPr/>
          </p:nvSpPr>
          <p:spPr>
            <a:xfrm rot="19775976">
              <a:off x="6646933" y="3877116"/>
              <a:ext cx="259656" cy="49947"/>
            </a:xfrm>
            <a:prstGeom prst="rect">
              <a:avLst/>
            </a:prstGeom>
            <a:solidFill>
              <a:srgbClr val="9503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02FBBEB-BB58-40DE-9AF0-506E29574E78}"/>
                </a:ext>
              </a:extLst>
            </p:cNvPr>
            <p:cNvGrpSpPr/>
            <p:nvPr/>
          </p:nvGrpSpPr>
          <p:grpSpPr>
            <a:xfrm>
              <a:off x="5674554" y="6009056"/>
              <a:ext cx="2187493" cy="400110"/>
              <a:chOff x="5674554" y="6009056"/>
              <a:chExt cx="2187493" cy="400110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FFC6958-9FD5-4C28-B365-B52077D43A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4554" y="6355976"/>
                <a:ext cx="2187493" cy="0"/>
              </a:xfrm>
              <a:prstGeom prst="line">
                <a:avLst/>
              </a:prstGeom>
              <a:ln w="28575" cap="flat" cmpd="sng" algn="ctr">
                <a:solidFill>
                  <a:schemeClr val="accent1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A11BC9-C2DD-4750-B4FF-B14705827CA0}"/>
                  </a:ext>
                </a:extLst>
              </p:cNvPr>
              <p:cNvSpPr txBox="1"/>
              <p:nvPr/>
            </p:nvSpPr>
            <p:spPr>
              <a:xfrm>
                <a:off x="6485655" y="6009056"/>
                <a:ext cx="5774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</a:rPr>
                  <a:t>5 m</a:t>
                </a:r>
                <a:endParaRPr lang="ru-RU" sz="2000" dirty="0">
                  <a:solidFill>
                    <a:schemeClr val="accent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9FFBD64C-9D18-4ECA-A0DD-E08CA5FD8F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2464" y="1845262"/>
                <a:ext cx="4994988" cy="4419245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30000"/>
                  </a:lnSpc>
                  <a:spcBef>
                    <a:spcPts val="0"/>
                  </a:spcBef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1800" dirty="0">
                    <a:solidFill>
                      <a:schemeClr val="tx1"/>
                    </a:solidFill>
                  </a:rPr>
                  <a:t>Momentum resolution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0.5%</m:t>
                    </m:r>
                    <m:r>
                      <a:rPr lang="ru-RU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@</m:t>
                    </m:r>
                    <m:r>
                      <a:rPr lang="ru-RU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ru-RU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sz="1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1800" dirty="0"/>
                  <a:t>Solid angle coverage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95%</m:t>
                    </m:r>
                  </m:oMath>
                </a14:m>
                <a:endParaRPr lang="en-US" sz="1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</a:rPr>
                  <a:t>Track reconstruction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≈50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US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1800" dirty="0">
                    <a:solidFill>
                      <a:schemeClr val="tx1"/>
                    </a:solidFill>
                  </a:rPr>
                  <a:t>Excellent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/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/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/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separation up to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1.5 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sz="1800" dirty="0">
                  <a:solidFill>
                    <a:schemeClr val="tx1"/>
                  </a:solidFill>
                </a:endParaRPr>
              </a:p>
              <a:p>
                <a:pPr lvl="1">
                  <a:lnSpc>
                    <a:spcPct val="130000"/>
                  </a:lnSpc>
                  <a:spcBef>
                    <a:spcPts val="0"/>
                  </a:spcBef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𝑑𝐸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in the tracking system</a:t>
                </a:r>
              </a:p>
              <a:p>
                <a:pPr lvl="1">
                  <a:lnSpc>
                    <a:spcPct val="130000"/>
                  </a:lnSpc>
                  <a:spcBef>
                    <a:spcPts val="0"/>
                  </a:spcBef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Cherenkov radiation detector</a:t>
                </a:r>
                <a:endParaRPr lang="en-US" sz="1600" dirty="0">
                  <a:solidFill>
                    <a:schemeClr val="tx1"/>
                  </a:solidFill>
                </a:endParaRPr>
              </a:p>
              <a:p>
                <a:pPr lvl="1">
                  <a:lnSpc>
                    <a:spcPct val="130000"/>
                  </a:lnSpc>
                  <a:spcBef>
                    <a:spcPts val="0"/>
                  </a:spcBef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/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 separation</a:t>
                </a:r>
                <a:r>
                  <a:rPr lang="ru-RU" sz="1600" dirty="0">
                    <a:solidFill>
                      <a:schemeClr val="accent1">
                        <a:lumMod val="75000"/>
                      </a:schemeClr>
                    </a:solidFill>
                  </a:rPr>
                  <a:t>!</a:t>
                </a:r>
                <a:endParaRPr lang="en-US" sz="16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/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separation and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</a:rPr>
                  <a:t> detection from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1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3000 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US" sz="1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lvl="1">
                  <a:lnSpc>
                    <a:spcPct val="130000"/>
                  </a:lnSpc>
                  <a:spcBef>
                    <a:spcPts val="0"/>
                  </a:spcBef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sz="1600" dirty="0">
                    <a:solidFill>
                      <a:schemeClr val="tx1"/>
                    </a:solidFill>
                  </a:rPr>
                  <a:t>Good energy resolution</a:t>
                </a:r>
              </a:p>
              <a:p>
                <a:pPr lvl="1">
                  <a:lnSpc>
                    <a:spcPct val="130000"/>
                  </a:lnSpc>
                  <a:spcBef>
                    <a:spcPts val="0"/>
                  </a:spcBef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sz="1600" dirty="0">
                    <a:solidFill>
                      <a:schemeClr val="tx1"/>
                    </a:solidFill>
                  </a:rPr>
                  <a:t>Fast calorimeter</a:t>
                </a:r>
                <a:r>
                  <a:rPr lang="ru-RU" sz="1600" dirty="0">
                    <a:solidFill>
                      <a:schemeClr val="tx1"/>
                    </a:solidFill>
                  </a:rPr>
                  <a:t> </a:t>
                </a:r>
                <a:r>
                  <a:rPr lang="en-US" sz="16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&lt;1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ns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)</a:t>
                </a:r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</a:rPr>
                  <a:t>DAQ rate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300 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kHz</m:t>
                    </m:r>
                  </m:oMath>
                </a14:m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</a:rPr>
                  <a:t> @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endParaRPr lang="ru-RU" sz="1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9FFBD64C-9D18-4ECA-A0DD-E08CA5FD8F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2464" y="1845262"/>
                <a:ext cx="4994988" cy="4419245"/>
              </a:xfrm>
              <a:blipFill>
                <a:blip r:embed="rId3"/>
                <a:stretch>
                  <a:fillRect l="-244" r="-19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43EF0286-F2D8-4BEE-96DD-8458500E8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50C0-2F7E-4645-9D8B-ACFAB3B29BFD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2392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C2351-D442-44AB-8344-F9B0BFEB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877" y="1343608"/>
            <a:ext cx="6422849" cy="1284231"/>
          </a:xfrm>
        </p:spPr>
        <p:txBody>
          <a:bodyPr>
            <a:normAutofit/>
          </a:bodyPr>
          <a:lstStyle/>
          <a:p>
            <a:r>
              <a:rPr lang="en-US" sz="4000" dirty="0"/>
              <a:t>European Strategy for Particle Physics Update</a:t>
            </a:r>
            <a:endParaRPr lang="ru-RU" sz="4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4D8C20-F02D-448A-9342-C792F6FEE9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717" y="617975"/>
            <a:ext cx="1837630" cy="1029072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324E5A2-6171-4074-B09C-F03F946B0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2531" y="2573258"/>
            <a:ext cx="5473936" cy="80764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800" dirty="0"/>
              <a:t>The SCT physics potential is reflected in Physics Briefing book: </a:t>
            </a:r>
            <a:r>
              <a:rPr lang="en-US" sz="1800" dirty="0">
                <a:hlinkClick r:id="rId3"/>
              </a:rPr>
              <a:t>arXiv:1910.11775</a:t>
            </a:r>
            <a:r>
              <a:rPr lang="en-US" sz="1800" dirty="0"/>
              <a:t> [hep-ex]</a:t>
            </a:r>
            <a:endParaRPr lang="ru-RU" sz="1800" dirty="0"/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3AB3FAFB-F940-4227-B8BA-0321F855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1C81101-4E22-4F98-B2F8-5D0E45FB3513}" type="slidenum">
              <a:rPr lang="ru-RU" smtClean="0"/>
              <a:t>39</a:t>
            </a:fld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877FBF6-D76C-4700-BEED-FBBEB79976C8}"/>
              </a:ext>
            </a:extLst>
          </p:cNvPr>
          <p:cNvSpPr txBox="1">
            <a:spLocks/>
          </p:cNvSpPr>
          <p:nvPr/>
        </p:nvSpPr>
        <p:spPr>
          <a:xfrm>
            <a:off x="5116877" y="3538590"/>
            <a:ext cx="6422849" cy="807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Snowmass2021</a:t>
            </a:r>
            <a:endParaRPr lang="ru-RU" sz="4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85A3E3-FE32-4FE1-9205-96229CFE4885}"/>
              </a:ext>
            </a:extLst>
          </p:cNvPr>
          <p:cNvGrpSpPr/>
          <p:nvPr/>
        </p:nvGrpSpPr>
        <p:grpSpPr>
          <a:xfrm>
            <a:off x="836589" y="1717487"/>
            <a:ext cx="3554742" cy="3836068"/>
            <a:chOff x="652273" y="1921261"/>
            <a:chExt cx="3554742" cy="3836068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0AAD8C61-7550-4359-9A9A-BAEE18A35B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10627"/>
            <a:stretch/>
          </p:blipFill>
          <p:spPr>
            <a:xfrm>
              <a:off x="652273" y="1921261"/>
              <a:ext cx="2262323" cy="2839164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pic>
          <p:nvPicPr>
            <p:cNvPr id="11" name="Объект 12">
              <a:extLst>
                <a:ext uri="{FF2B5EF4-FFF2-40B4-BE49-F238E27FC236}">
                  <a16:creationId xmlns:a16="http://schemas.microsoft.com/office/drawing/2014/main" id="{56EB792D-8774-4316-A712-5FE41F56F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415" y="2918165"/>
              <a:ext cx="2075600" cy="2839164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  <p:sp>
        <p:nvSpPr>
          <p:cNvPr id="13" name="Объект 2">
            <a:extLst>
              <a:ext uri="{FF2B5EF4-FFF2-40B4-BE49-F238E27FC236}">
                <a16:creationId xmlns:a16="http://schemas.microsoft.com/office/drawing/2014/main" id="{1F97569F-825B-4A2C-892C-DCA6ACBC841A}"/>
              </a:ext>
            </a:extLst>
          </p:cNvPr>
          <p:cNvSpPr txBox="1">
            <a:spLocks/>
          </p:cNvSpPr>
          <p:nvPr/>
        </p:nvSpPr>
        <p:spPr>
          <a:xfrm>
            <a:off x="5312531" y="4346239"/>
            <a:ext cx="6261991" cy="1592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800" dirty="0"/>
              <a:t>Letter of intent for SCT is signed by 100 colleagues from 38 organizations (including 10 Russian organizations)</a:t>
            </a:r>
          </a:p>
          <a:p>
            <a:pPr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800" dirty="0"/>
              <a:t>The </a:t>
            </a:r>
            <a:r>
              <a:rPr lang="ru-RU" sz="1800" dirty="0"/>
              <a:t>2021 </a:t>
            </a:r>
            <a:r>
              <a:rPr lang="en-US" sz="1800" dirty="0"/>
              <a:t>goal: writing white papers</a:t>
            </a:r>
            <a:endParaRPr lang="ru-RU" sz="1800" dirty="0"/>
          </a:p>
        </p:txBody>
      </p:sp>
      <p:pic>
        <p:nvPicPr>
          <p:cNvPr id="1026" name="Picture 2" descr="Introduction to Snowmass 2021 for CLICdp">
            <a:extLst>
              <a:ext uri="{FF2B5EF4-FFF2-40B4-BE49-F238E27FC236}">
                <a16:creationId xmlns:a16="http://schemas.microsoft.com/office/drawing/2014/main" id="{1ED4BA21-1E6A-488A-99FA-82E17CE0A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4568" y="5923055"/>
            <a:ext cx="2425960" cy="51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116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2047BEA-FC43-4ECB-B3A4-E17C087011E9}"/>
              </a:ext>
            </a:extLst>
          </p:cNvPr>
          <p:cNvGrpSpPr/>
          <p:nvPr/>
        </p:nvGrpSpPr>
        <p:grpSpPr>
          <a:xfrm>
            <a:off x="5652961" y="546221"/>
            <a:ext cx="3894162" cy="2266307"/>
            <a:chOff x="5652961" y="546221"/>
            <a:chExt cx="3894162" cy="2266307"/>
          </a:xfrm>
        </p:grpSpPr>
        <p:pic>
          <p:nvPicPr>
            <p:cNvPr id="6" name="Picture 5" descr="Chart, histogram&#10;&#10;Description automatically generated">
              <a:extLst>
                <a:ext uri="{FF2B5EF4-FFF2-40B4-BE49-F238E27FC236}">
                  <a16:creationId xmlns:a16="http://schemas.microsoft.com/office/drawing/2014/main" id="{137709E7-9C03-4236-9F62-943DE2D6C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2961" y="568847"/>
              <a:ext cx="3149847" cy="2243681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pic>
          <p:nvPicPr>
            <p:cNvPr id="10" name="Picture 9" descr="Diagram, box and whisker chart&#10;&#10;Description automatically generated">
              <a:extLst>
                <a:ext uri="{FF2B5EF4-FFF2-40B4-BE49-F238E27FC236}">
                  <a16:creationId xmlns:a16="http://schemas.microsoft.com/office/drawing/2014/main" id="{F1B45951-7568-4A6E-B4F9-5E6EBBAA7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12914" y="546221"/>
              <a:ext cx="1634209" cy="80147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AFFC913-294B-40AE-8145-6C9CF5FA7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Flavor physics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6EC0CF-2668-46D9-91E7-6DDA1BDE3C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4648200" cy="4802187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000" dirty="0">
                    <a:solidFill>
                      <a:schemeClr val="accent1"/>
                    </a:solidFill>
                  </a:rPr>
                  <a:t>Learn every detail about leptons and quarks</a:t>
                </a:r>
              </a:p>
              <a:p>
                <a:pPr lvl="1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Masses, lifetimes, electric and magnetic moments of leptons and hadrons</a:t>
                </a:r>
              </a:p>
              <a:p>
                <a:pPr lvl="1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Spectroscopy</a:t>
                </a:r>
              </a:p>
              <a:p>
                <a:pPr lvl="1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CP symmetry breaking</a:t>
                </a:r>
              </a:p>
              <a:p>
                <a:pPr lvl="1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Lepton universality</a:t>
                </a:r>
              </a:p>
              <a:p>
                <a:pPr lvl="1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Lepton number conservation</a:t>
                </a:r>
              </a:p>
              <a:p>
                <a:pPr lvl="1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Meson oscillations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acc>
                          <m:accPr>
                            <m:chr m:val="̅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1600" dirty="0"/>
                  <a:t>,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1600" dirty="0"/>
                  <a:t> systems</a:t>
                </a:r>
              </a:p>
              <a:p>
                <a:pPr lvl="1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Neutrino oscillations</a:t>
                </a:r>
              </a:p>
              <a:p>
                <a:pPr lvl="1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…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2000" dirty="0">
                    <a:solidFill>
                      <a:schemeClr val="accent1"/>
                    </a:solidFill>
                  </a:rPr>
                  <a:t>Consistency check for the whole picture</a:t>
                </a:r>
              </a:p>
              <a:p>
                <a:pPr lvl="1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If inconsistent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/>
                  <a:t> indirect sign of New Physics!</a:t>
                </a:r>
                <a:endParaRPr lang="ru-RU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6EC0CF-2668-46D9-91E7-6DDA1BDE3C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4648200" cy="4802187"/>
              </a:xfrm>
              <a:blipFill>
                <a:blip r:embed="rId4"/>
                <a:stretch>
                  <a:fillRect l="-1181" t="-1269" r="-2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B8274-BA3F-4B34-830C-DE75A42A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0C7BAF-E1F6-4B1C-95C9-DDF96E7A8E3C}"/>
              </a:ext>
            </a:extLst>
          </p:cNvPr>
          <p:cNvGrpSpPr/>
          <p:nvPr/>
        </p:nvGrpSpPr>
        <p:grpSpPr>
          <a:xfrm>
            <a:off x="7687316" y="1142203"/>
            <a:ext cx="2975299" cy="2064858"/>
            <a:chOff x="7111966" y="1705579"/>
            <a:chExt cx="2975299" cy="2064858"/>
          </a:xfrm>
        </p:grpSpPr>
        <p:pic>
          <p:nvPicPr>
            <p:cNvPr id="8" name="Picture 7" descr="Chart&#10;&#10;Description automatically generated">
              <a:extLst>
                <a:ext uri="{FF2B5EF4-FFF2-40B4-BE49-F238E27FC236}">
                  <a16:creationId xmlns:a16="http://schemas.microsoft.com/office/drawing/2014/main" id="{E1A3D6D5-7B48-42CF-B28D-07CF3F4AE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11966" y="1705579"/>
              <a:ext cx="2975299" cy="2064858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14F0F4E-2600-43F1-95C6-2ED4D58FBA22}"/>
                    </a:ext>
                  </a:extLst>
                </p:cNvPr>
                <p:cNvSpPr txBox="1"/>
                <p:nvPr/>
              </p:nvSpPr>
              <p:spPr>
                <a:xfrm>
                  <a:off x="7739198" y="1818041"/>
                  <a:ext cx="1294008" cy="2859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14F0F4E-2600-43F1-95C6-2ED4D58FBA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198" y="1818041"/>
                  <a:ext cx="1294008" cy="285976"/>
                </a:xfrm>
                <a:prstGeom prst="rect">
                  <a:avLst/>
                </a:prstGeom>
                <a:blipFill>
                  <a:blip r:embed="rId6"/>
                  <a:stretch>
                    <a:fillRect l="-4245" t="-2128" r="-1415" b="-3404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B1A5B2B9-1DE8-4FE1-A2D3-DBAF86365A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4470" y="2254682"/>
            <a:ext cx="2533382" cy="243204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3D5A9C21-F003-45F4-8E1B-AB6BFC0423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2962" y="3385884"/>
            <a:ext cx="3149846" cy="295640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18532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10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12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ECF3D7-ECFB-4D47-8523-FAFE99DD5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power of indirect NP searches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84BB0-E125-495F-AA2D-3A9566F98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021" y="1548499"/>
            <a:ext cx="9881118" cy="420001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Physics Briefing Book by European Strategy for Particle Physics Preparatory Group [</a:t>
            </a:r>
            <a:r>
              <a:rPr lang="en-US" sz="2000" kern="12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arXiv:1910.11775 [hep-ex]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]</a:t>
            </a:r>
          </a:p>
        </p:txBody>
      </p:sp>
      <p:cxnSp>
        <p:nvCxnSpPr>
          <p:cNvPr id="23" name="Straight Connector 14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6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8ED14D6-B8A1-49A6-A5A8-68227D1E2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74" y="2575743"/>
            <a:ext cx="6574526" cy="38510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140E1-9157-4851-BFA2-570ED77FD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898989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32B370-A860-4928-82D8-848079DF350A}"/>
              </a:ext>
            </a:extLst>
          </p:cNvPr>
          <p:cNvGrpSpPr/>
          <p:nvPr/>
        </p:nvGrpSpPr>
        <p:grpSpPr>
          <a:xfrm>
            <a:off x="7100599" y="2981675"/>
            <a:ext cx="4771303" cy="3317292"/>
            <a:chOff x="7240558" y="3170485"/>
            <a:chExt cx="4771303" cy="3317292"/>
          </a:xfrm>
        </p:grpSpPr>
        <p:pic>
          <p:nvPicPr>
            <p:cNvPr id="16" name="Рисунок 18">
              <a:extLst>
                <a:ext uri="{FF2B5EF4-FFF2-40B4-BE49-F238E27FC236}">
                  <a16:creationId xmlns:a16="http://schemas.microsoft.com/office/drawing/2014/main" id="{57CD8E5F-0430-452D-A527-D397E448F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28160" y="4807630"/>
              <a:ext cx="1283701" cy="16329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F48633-DF5B-4099-B4E3-FB984AC85A37}"/>
                </a:ext>
              </a:extLst>
            </p:cNvPr>
            <p:cNvSpPr txBox="1"/>
            <p:nvPr/>
          </p:nvSpPr>
          <p:spPr>
            <a:xfrm>
              <a:off x="7240558" y="5656780"/>
              <a:ext cx="367241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Urbain Le Verrier, 1859</a:t>
              </a:r>
            </a:p>
            <a:p>
              <a:pPr algn="ctr"/>
              <a:r>
                <a:rPr lang="en-US" sz="1600" dirty="0"/>
                <a:t>Indirect hint for general relativity via the Mercury perihelion precession anomaly</a:t>
              </a:r>
              <a:endParaRPr lang="ru-RU" sz="1600" dirty="0"/>
            </a:p>
          </p:txBody>
        </p:sp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430A1A53-8B11-4363-8D70-B5B347ABC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45138" y="3170485"/>
              <a:ext cx="3105150" cy="239077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4DAAFE-26F6-4D2A-B1C0-55140D477208}"/>
              </a:ext>
            </a:extLst>
          </p:cNvPr>
          <p:cNvGrpSpPr/>
          <p:nvPr/>
        </p:nvGrpSpPr>
        <p:grpSpPr>
          <a:xfrm>
            <a:off x="7333860" y="2864497"/>
            <a:ext cx="4486469" cy="2936752"/>
            <a:chOff x="7548465" y="2976465"/>
            <a:chExt cx="4486469" cy="29367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659833B-9D8E-41FA-8AFF-5B24BC16A26F}"/>
                    </a:ext>
                  </a:extLst>
                </p:cNvPr>
                <p:cNvSpPr txBox="1"/>
                <p:nvPr/>
              </p:nvSpPr>
              <p:spPr>
                <a:xfrm>
                  <a:off x="7548465" y="2976465"/>
                  <a:ext cx="4117461" cy="10415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Nowadays: SM-EFT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 smtClean="0">
                                <a:latin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eff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SM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b>
                            </m:sSub>
                          </m:den>
                        </m:f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𝒪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d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  <m:sup/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p>
                                </m:sSubSup>
                              </m:num>
                              <m:den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𝒪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</m:d>
                              </m:sup>
                            </m:sSubSup>
                          </m:e>
                        </m:nary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+…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659833B-9D8E-41FA-8AFF-5B24BC16A2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8465" y="2976465"/>
                  <a:ext cx="4117461" cy="1041504"/>
                </a:xfrm>
                <a:prstGeom prst="rect">
                  <a:avLst/>
                </a:prstGeom>
                <a:blipFill>
                  <a:blip r:embed="rId6"/>
                  <a:stretch>
                    <a:fillRect l="-1185" t="-350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70B704-2B10-46B5-B38D-AE035DC96C72}"/>
                </a:ext>
              </a:extLst>
            </p:cNvPr>
            <p:cNvSpPr txBox="1"/>
            <p:nvPr/>
          </p:nvSpPr>
          <p:spPr>
            <a:xfrm>
              <a:off x="7641772" y="4148084"/>
              <a:ext cx="26405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Dimension five operator breaks lepton number</a:t>
              </a:r>
              <a:endParaRPr lang="ru-RU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CC20CE9-759E-4D9C-B198-8A27BD4BF7EE}"/>
                    </a:ext>
                  </a:extLst>
                </p:cNvPr>
                <p:cNvSpPr txBox="1"/>
                <p:nvPr/>
              </p:nvSpPr>
              <p:spPr>
                <a:xfrm>
                  <a:off x="8962053" y="4922497"/>
                  <a:ext cx="3072881" cy="990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accent1"/>
                      </a:solidFill>
                    </a:rPr>
                    <a:t>Dimension six operators encode NP particles of mass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oMath>
                  </a14:m>
                  <a:r>
                    <a:rPr lang="en-US" dirty="0">
                      <a:solidFill>
                        <a:schemeClr val="accent1"/>
                      </a:solidFill>
                    </a:rPr>
                    <a:t>. </a:t>
                  </a:r>
                  <a:r>
                    <a:rPr lang="en-US" dirty="0">
                      <a:solidFill>
                        <a:schemeClr val="accent2"/>
                      </a:solidFill>
                    </a:rPr>
                    <a:t>Experiments probe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d>
                            <m:dPr>
                              <m:ctrl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sup>
                      </m:sSubSup>
                    </m:oMath>
                  </a14:m>
                  <a:r>
                    <a:rPr lang="en-US" dirty="0">
                      <a:solidFill>
                        <a:schemeClr val="accent2"/>
                      </a:solidFill>
                    </a:rPr>
                    <a:t>/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ru-RU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CC20CE9-759E-4D9C-B198-8A27BD4BF7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2053" y="4922497"/>
                  <a:ext cx="3072881" cy="990720"/>
                </a:xfrm>
                <a:prstGeom prst="rect">
                  <a:avLst/>
                </a:prstGeom>
                <a:blipFill>
                  <a:blip r:embed="rId7"/>
                  <a:stretch>
                    <a:fillRect l="-1190" t="-3067" r="-2976" b="-797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7438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0B664-745B-4443-9FA6-D2974A9DD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10" y="35903"/>
            <a:ext cx="9750490" cy="1325563"/>
          </a:xfrm>
        </p:spPr>
        <p:txBody>
          <a:bodyPr/>
          <a:lstStyle/>
          <a:p>
            <a:r>
              <a:rPr lang="en-US" dirty="0"/>
              <a:t>Flavor anomalies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0D1D98-9539-4A57-B63A-C8793FEB47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17822" y="5527034"/>
                <a:ext cx="5259858" cy="1175751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Global EFT fit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𝑠𝑙𝑙</m:t>
                    </m:r>
                  </m:oMath>
                </a14:m>
                <a:r>
                  <a:rPr lang="en-US" sz="2000" dirty="0"/>
                  <a:t> [1]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A coherent pattern? Muon looks non-SM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1800" dirty="0">
                    <a:solidFill>
                      <a:schemeClr val="accent1"/>
                    </a:solidFill>
                  </a:rPr>
                  <a:t>-value of the SM hypothesis is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1.4%</m:t>
                    </m:r>
                  </m:oMath>
                </a14:m>
                <a:endParaRPr lang="en-US" sz="1800" dirty="0">
                  <a:solidFill>
                    <a:schemeClr val="accent1"/>
                  </a:solidFill>
                </a:endParaRPr>
              </a:p>
              <a:p>
                <a:endParaRPr lang="ru-RU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0D1D98-9539-4A57-B63A-C8793FEB47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7822" y="5527034"/>
                <a:ext cx="5259858" cy="1175751"/>
              </a:xfrm>
              <a:blipFill>
                <a:blip r:embed="rId2"/>
                <a:stretch>
                  <a:fillRect l="-1043" t="-569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6492D-24B6-4EB4-ACE2-C20B877B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208669D-7813-4BF0-BF43-EB2E9100126A}"/>
              </a:ext>
            </a:extLst>
          </p:cNvPr>
          <p:cNvGrpSpPr/>
          <p:nvPr/>
        </p:nvGrpSpPr>
        <p:grpSpPr>
          <a:xfrm>
            <a:off x="403655" y="1231863"/>
            <a:ext cx="3584984" cy="2656802"/>
            <a:chOff x="403655" y="1231863"/>
            <a:chExt cx="3584984" cy="2656802"/>
          </a:xfrm>
        </p:grpSpPr>
        <p:pic>
          <p:nvPicPr>
            <p:cNvPr id="8" name="Picture 7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00ABCCD7-AF3A-4135-BF6A-AEA1D7FAA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655" y="1464311"/>
              <a:ext cx="3584984" cy="242435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1D0F33B-4EBF-467E-8ABD-8A4FB00B74CB}"/>
                    </a:ext>
                  </a:extLst>
                </p:cNvPr>
                <p:cNvSpPr txBox="1"/>
                <p:nvPr/>
              </p:nvSpPr>
              <p:spPr>
                <a:xfrm>
                  <a:off x="912334" y="1231863"/>
                  <a:ext cx="2567626" cy="307777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sz="2000" b="0" dirty="0">
                      <a:solidFill>
                        <a:srgbClr val="C00000"/>
                      </a:solidFill>
                    </a:rPr>
                    <a:t>, 2021,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3.1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endParaRPr lang="ru-RU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1D0F33B-4EBF-467E-8ABD-8A4FB00B74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334" y="1231863"/>
                  <a:ext cx="2567626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3563" t="-25490" r="-2375" b="-4902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D2CA11A-9E99-4215-BD96-899603AAEF51}"/>
              </a:ext>
            </a:extLst>
          </p:cNvPr>
          <p:cNvGrpSpPr/>
          <p:nvPr/>
        </p:nvGrpSpPr>
        <p:grpSpPr>
          <a:xfrm>
            <a:off x="352671" y="3826878"/>
            <a:ext cx="3635968" cy="2809633"/>
            <a:chOff x="352671" y="3826878"/>
            <a:chExt cx="3635968" cy="2809633"/>
          </a:xfrm>
        </p:grpSpPr>
        <p:pic>
          <p:nvPicPr>
            <p:cNvPr id="20" name="Picture 19" descr="Chart&#10;&#10;Description automatically generated">
              <a:extLst>
                <a:ext uri="{FF2B5EF4-FFF2-40B4-BE49-F238E27FC236}">
                  <a16:creationId xmlns:a16="http://schemas.microsoft.com/office/drawing/2014/main" id="{D9118FCB-06FA-4AD0-8DAD-3B2D820DA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671" y="3909535"/>
              <a:ext cx="3635968" cy="272697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A993961-1AD5-4B99-96D6-E53A47BFFB2C}"/>
                    </a:ext>
                  </a:extLst>
                </p:cNvPr>
                <p:cNvSpPr txBox="1"/>
                <p:nvPr/>
              </p:nvSpPr>
              <p:spPr>
                <a:xfrm>
                  <a:off x="765110" y="3826878"/>
                  <a:ext cx="2483372" cy="369332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C00000"/>
                      </a:solidFill>
                    </a:rPr>
                    <a:t>Muon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</m:oMath>
                  </a14:m>
                  <a:r>
                    <a:rPr lang="en-US" dirty="0">
                      <a:solidFill>
                        <a:srgbClr val="C00000"/>
                      </a:solidFill>
                    </a:rPr>
                    <a:t>, 2021,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4.2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endParaRPr lang="ru-RU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A993961-1AD5-4B99-96D6-E53A47BFFB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110" y="3826878"/>
                  <a:ext cx="2483372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211" t="-10000" b="-2666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6E69A6C-2F06-48D1-BA27-DFBFF768DCD5}"/>
              </a:ext>
            </a:extLst>
          </p:cNvPr>
          <p:cNvGrpSpPr/>
          <p:nvPr/>
        </p:nvGrpSpPr>
        <p:grpSpPr>
          <a:xfrm>
            <a:off x="3957512" y="1231862"/>
            <a:ext cx="3730912" cy="2891860"/>
            <a:chOff x="3957512" y="1231862"/>
            <a:chExt cx="3730912" cy="2891860"/>
          </a:xfrm>
        </p:grpSpPr>
        <p:pic>
          <p:nvPicPr>
            <p:cNvPr id="17" name="Picture 16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BB6E8681-B403-4C12-A652-15819B23F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512" y="1325537"/>
              <a:ext cx="3730912" cy="27981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AA58043-729A-40A1-8AB4-9E642EF95369}"/>
                    </a:ext>
                  </a:extLst>
                </p:cNvPr>
                <p:cNvSpPr txBox="1"/>
                <p:nvPr/>
              </p:nvSpPr>
              <p:spPr>
                <a:xfrm>
                  <a:off x="4677159" y="1231862"/>
                  <a:ext cx="2606355" cy="307777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sz="2000" b="0" dirty="0">
                      <a:solidFill>
                        <a:srgbClr val="C00000"/>
                      </a:solidFill>
                    </a:rPr>
                    <a:t>, 2017, &gt;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endParaRPr lang="ru-RU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AA58043-729A-40A1-8AB4-9E642EF953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7159" y="1231862"/>
                  <a:ext cx="260635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3271" t="-25490" r="-2336" b="-4902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B74C75E-6269-4145-9D62-2CD6E125F568}"/>
              </a:ext>
            </a:extLst>
          </p:cNvPr>
          <p:cNvGrpSpPr/>
          <p:nvPr/>
        </p:nvGrpSpPr>
        <p:grpSpPr>
          <a:xfrm>
            <a:off x="7755915" y="1231862"/>
            <a:ext cx="3879202" cy="2822336"/>
            <a:chOff x="7755915" y="1231862"/>
            <a:chExt cx="3879202" cy="282233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708D938-09D2-408C-8A41-8F1F12891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55915" y="1491071"/>
              <a:ext cx="3879202" cy="256312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09E08F9-179C-4304-90B3-E86E3C9F7716}"/>
                    </a:ext>
                  </a:extLst>
                </p:cNvPr>
                <p:cNvSpPr txBox="1"/>
                <p:nvPr/>
              </p:nvSpPr>
              <p:spPr>
                <a:xfrm>
                  <a:off x="8763976" y="1231862"/>
                  <a:ext cx="1742528" cy="328680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e>
                          </m:d>
                        </m:sup>
                      </m:sSup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</m:oMath>
                  </a14:m>
                  <a:r>
                    <a:rPr lang="en-US" sz="2000" b="0" dirty="0">
                      <a:solidFill>
                        <a:srgbClr val="C00000"/>
                      </a:solidFill>
                    </a:rPr>
                    <a:t>, &gt;</a:t>
                  </a:r>
                  <a14:m>
                    <m:oMath xmlns:m="http://schemas.openxmlformats.org/officeDocument/2006/math">
                      <m:r>
                        <a:rPr lang="en-US" sz="20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endParaRPr lang="ru-RU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09E08F9-179C-4304-90B3-E86E3C9F77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3976" y="1231862"/>
                  <a:ext cx="1742528" cy="328680"/>
                </a:xfrm>
                <a:prstGeom prst="rect">
                  <a:avLst/>
                </a:prstGeom>
                <a:blipFill>
                  <a:blip r:embed="rId10"/>
                  <a:stretch>
                    <a:fillRect l="-5245" t="-16667" r="-2448" b="-4814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2FBA95F-5BD2-4933-B7F6-03515C5DDD57}"/>
              </a:ext>
            </a:extLst>
          </p:cNvPr>
          <p:cNvSpPr txBox="1"/>
          <p:nvPr/>
        </p:nvSpPr>
        <p:spPr>
          <a:xfrm>
            <a:off x="6947751" y="217713"/>
            <a:ext cx="5014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</a:t>
            </a:r>
            <a:r>
              <a:rPr lang="fr-FR" sz="1800" dirty="0">
                <a:solidFill>
                  <a:schemeClr val="accent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1] </a:t>
            </a:r>
            <a:r>
              <a:rPr lang="fr-FR" sz="1800" dirty="0" err="1">
                <a:solidFill>
                  <a:schemeClr val="accent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</a:t>
            </a:r>
            <a:r>
              <a:rPr lang="fr-FR" sz="1800" dirty="0">
                <a:solidFill>
                  <a:schemeClr val="accent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Phys. J. C 79, 714 (2019)</a:t>
            </a:r>
            <a:r>
              <a:rPr lang="fr-FR" sz="1800" dirty="0">
                <a:solidFill>
                  <a:schemeClr val="accent1"/>
                </a:solidFill>
              </a:rPr>
              <a:t> </a:t>
            </a:r>
            <a:r>
              <a:rPr lang="fr-FR" sz="1800" dirty="0"/>
              <a:t>and </a:t>
            </a:r>
            <a:r>
              <a:rPr lang="fr-FR" sz="1800" dirty="0">
                <a:hlinkClick r:id="rId12"/>
              </a:rPr>
              <a:t>80, 511 (2020)</a:t>
            </a:r>
            <a:endParaRPr lang="ru-RU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B20ADA-F264-4531-A772-72AE9FF6B1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17822" y="4177149"/>
            <a:ext cx="4167096" cy="11757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BB11A4-0778-4818-9B03-3D4091B97230}"/>
                  </a:ext>
                </a:extLst>
              </p:cNvPr>
              <p:cNvSpPr txBox="1"/>
              <p:nvPr/>
            </p:nvSpPr>
            <p:spPr>
              <a:xfrm>
                <a:off x="9306569" y="4294914"/>
                <a:ext cx="2435795" cy="5861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ℬ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ℬ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BB11A4-0778-4818-9B03-3D4091B97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6569" y="4294914"/>
                <a:ext cx="2435795" cy="5861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639DFF3-83D2-4521-A9EC-8A787C205B5C}"/>
                  </a:ext>
                </a:extLst>
              </p:cNvPr>
              <p:cNvSpPr txBox="1"/>
              <p:nvPr/>
            </p:nvSpPr>
            <p:spPr>
              <a:xfrm>
                <a:off x="9306568" y="5073836"/>
                <a:ext cx="1862818" cy="576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ℬ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ℬ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639DFF3-83D2-4521-A9EC-8A787C205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6568" y="5073836"/>
                <a:ext cx="1862818" cy="57676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885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C3E3A-8FD3-4410-AA10-B542B3FF5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Uniqueness of the charm quark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66FBF-FC2E-459E-A9EC-4A1CEE48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1933" y="6310312"/>
            <a:ext cx="2743200" cy="365125"/>
          </a:xfrm>
        </p:spPr>
        <p:txBody>
          <a:bodyPr/>
          <a:lstStyle/>
          <a:p>
            <a:pPr algn="l"/>
            <a:fld id="{3A98EE3D-8CD1-4C3F-BD1C-C98C9596463C}" type="slidenum">
              <a:rPr lang="en-US" smtClean="0"/>
              <a:pPr algn="l"/>
              <a:t>7</a:t>
            </a:fld>
            <a:endParaRPr lang="en-US" dirty="0"/>
          </a:p>
        </p:txBody>
      </p:sp>
      <p:sp>
        <p:nvSpPr>
          <p:cNvPr id="15" name="Straight Connector 14">
            <a:extLst>
              <a:ext uri="{FF2B5EF4-FFF2-40B4-BE49-F238E27FC236}">
                <a16:creationId xmlns:a16="http://schemas.microsoft.com/office/drawing/2014/main" id="{08093E9B-0536-439D-9356-1E41B020F3C9}"/>
              </a:ext>
            </a:extLst>
          </p:cNvPr>
          <p:cNvSpPr/>
          <p:nvPr/>
        </p:nvSpPr>
        <p:spPr>
          <a:xfrm>
            <a:off x="996819" y="3603516"/>
            <a:ext cx="6504991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Straight Connector 15">
            <a:extLst>
              <a:ext uri="{FF2B5EF4-FFF2-40B4-BE49-F238E27FC236}">
                <a16:creationId xmlns:a16="http://schemas.microsoft.com/office/drawing/2014/main" id="{1A23686D-0FF6-442E-9C76-21B062E93BCD}"/>
              </a:ext>
            </a:extLst>
          </p:cNvPr>
          <p:cNvSpPr/>
          <p:nvPr/>
        </p:nvSpPr>
        <p:spPr>
          <a:xfrm>
            <a:off x="996819" y="5084197"/>
            <a:ext cx="6504991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Straight Connector 16">
            <a:extLst>
              <a:ext uri="{FF2B5EF4-FFF2-40B4-BE49-F238E27FC236}">
                <a16:creationId xmlns:a16="http://schemas.microsoft.com/office/drawing/2014/main" id="{BF652580-5419-4240-AD0A-73CB4EFB55D0}"/>
              </a:ext>
            </a:extLst>
          </p:cNvPr>
          <p:cNvSpPr/>
          <p:nvPr/>
        </p:nvSpPr>
        <p:spPr>
          <a:xfrm>
            <a:off x="996820" y="2113265"/>
            <a:ext cx="6504990" cy="9571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10198-A5E9-48B3-98AC-1204B701252D}"/>
              </a:ext>
            </a:extLst>
          </p:cNvPr>
          <p:cNvSpPr/>
          <p:nvPr/>
        </p:nvSpPr>
        <p:spPr>
          <a:xfrm>
            <a:off x="996820" y="1708248"/>
            <a:ext cx="5221067" cy="405018"/>
          </a:xfrm>
          <a:custGeom>
            <a:avLst/>
            <a:gdLst>
              <a:gd name="connsiteX0" fmla="*/ 67517 w 1834429"/>
              <a:gd name="connsiteY0" fmla="*/ 0 h 405018"/>
              <a:gd name="connsiteX1" fmla="*/ 1766912 w 1834429"/>
              <a:gd name="connsiteY1" fmla="*/ 0 h 405018"/>
              <a:gd name="connsiteX2" fmla="*/ 1834429 w 1834429"/>
              <a:gd name="connsiteY2" fmla="*/ 67517 h 405018"/>
              <a:gd name="connsiteX3" fmla="*/ 1834429 w 1834429"/>
              <a:gd name="connsiteY3" fmla="*/ 405018 h 405018"/>
              <a:gd name="connsiteX4" fmla="*/ 1834429 w 1834429"/>
              <a:gd name="connsiteY4" fmla="*/ 405018 h 405018"/>
              <a:gd name="connsiteX5" fmla="*/ 0 w 1834429"/>
              <a:gd name="connsiteY5" fmla="*/ 405018 h 405018"/>
              <a:gd name="connsiteX6" fmla="*/ 0 w 1834429"/>
              <a:gd name="connsiteY6" fmla="*/ 405018 h 405018"/>
              <a:gd name="connsiteX7" fmla="*/ 0 w 1834429"/>
              <a:gd name="connsiteY7" fmla="*/ 67517 h 405018"/>
              <a:gd name="connsiteX8" fmla="*/ 67517 w 1834429"/>
              <a:gd name="connsiteY8" fmla="*/ 0 h 4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4429" h="405018">
                <a:moveTo>
                  <a:pt x="67517" y="0"/>
                </a:moveTo>
                <a:lnTo>
                  <a:pt x="1766912" y="0"/>
                </a:lnTo>
                <a:cubicBezTo>
                  <a:pt x="1804201" y="0"/>
                  <a:pt x="1834429" y="30228"/>
                  <a:pt x="1834429" y="67517"/>
                </a:cubicBezTo>
                <a:lnTo>
                  <a:pt x="1834429" y="405018"/>
                </a:lnTo>
                <a:lnTo>
                  <a:pt x="1834429" y="405018"/>
                </a:lnTo>
                <a:lnTo>
                  <a:pt x="0" y="405018"/>
                </a:lnTo>
                <a:lnTo>
                  <a:pt x="0" y="405018"/>
                </a:lnTo>
                <a:lnTo>
                  <a:pt x="0" y="67517"/>
                </a:lnTo>
                <a:cubicBezTo>
                  <a:pt x="0" y="30228"/>
                  <a:pt x="30228" y="0"/>
                  <a:pt x="67517" y="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780" tIns="59780" rIns="59780" bIns="40005" numCol="1" spcCol="1270" anchor="ctr" anchorCtr="0">
            <a:no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1. The only heavy up quark forming hadrons</a:t>
            </a:r>
            <a:endParaRPr lang="ru-RU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3B5E770-539A-41E3-8E09-FBA9193BC8CE}"/>
              </a:ext>
            </a:extLst>
          </p:cNvPr>
          <p:cNvSpPr/>
          <p:nvPr/>
        </p:nvSpPr>
        <p:spPr>
          <a:xfrm>
            <a:off x="996822" y="2162678"/>
            <a:ext cx="5221066" cy="760745"/>
          </a:xfrm>
          <a:custGeom>
            <a:avLst/>
            <a:gdLst>
              <a:gd name="connsiteX0" fmla="*/ 0 w 7055498"/>
              <a:gd name="connsiteY0" fmla="*/ 0 h 810157"/>
              <a:gd name="connsiteX1" fmla="*/ 7055498 w 7055498"/>
              <a:gd name="connsiteY1" fmla="*/ 0 h 810157"/>
              <a:gd name="connsiteX2" fmla="*/ 7055498 w 7055498"/>
              <a:gd name="connsiteY2" fmla="*/ 810157 h 810157"/>
              <a:gd name="connsiteX3" fmla="*/ 0 w 7055498"/>
              <a:gd name="connsiteY3" fmla="*/ 810157 h 810157"/>
              <a:gd name="connsiteX4" fmla="*/ 0 w 7055498"/>
              <a:gd name="connsiteY4" fmla="*/ 0 h 81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5498" h="810157">
                <a:moveTo>
                  <a:pt x="0" y="0"/>
                </a:moveTo>
                <a:lnTo>
                  <a:pt x="7055498" y="0"/>
                </a:lnTo>
                <a:lnTo>
                  <a:pt x="7055498" y="810157"/>
                </a:lnTo>
                <a:lnTo>
                  <a:pt x="0" y="8101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005" tIns="40005" rIns="40005" bIns="40005" numCol="1" spcCol="1270" anchor="t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Sensitivity to the NP coupling with up quarks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dirty="0"/>
              <a:t>Charm hadrons are challenging for QCD calculation since charm has intermediate mass</a:t>
            </a:r>
            <a:endParaRPr lang="ru-RU" sz="1600" kern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05E8749-C979-443A-8AD0-5ADDEEF09C9E}"/>
                  </a:ext>
                </a:extLst>
              </p:cNvPr>
              <p:cNvSpPr/>
              <p:nvPr/>
            </p:nvSpPr>
            <p:spPr>
              <a:xfrm>
                <a:off x="996821" y="4679179"/>
                <a:ext cx="5221066" cy="405018"/>
              </a:xfrm>
              <a:custGeom>
                <a:avLst/>
                <a:gdLst>
                  <a:gd name="connsiteX0" fmla="*/ 67517 w 1834429"/>
                  <a:gd name="connsiteY0" fmla="*/ 0 h 405018"/>
                  <a:gd name="connsiteX1" fmla="*/ 1766912 w 1834429"/>
                  <a:gd name="connsiteY1" fmla="*/ 0 h 405018"/>
                  <a:gd name="connsiteX2" fmla="*/ 1834429 w 1834429"/>
                  <a:gd name="connsiteY2" fmla="*/ 67517 h 405018"/>
                  <a:gd name="connsiteX3" fmla="*/ 1834429 w 1834429"/>
                  <a:gd name="connsiteY3" fmla="*/ 405018 h 405018"/>
                  <a:gd name="connsiteX4" fmla="*/ 1834429 w 1834429"/>
                  <a:gd name="connsiteY4" fmla="*/ 405018 h 405018"/>
                  <a:gd name="connsiteX5" fmla="*/ 0 w 1834429"/>
                  <a:gd name="connsiteY5" fmla="*/ 405018 h 405018"/>
                  <a:gd name="connsiteX6" fmla="*/ 0 w 1834429"/>
                  <a:gd name="connsiteY6" fmla="*/ 405018 h 405018"/>
                  <a:gd name="connsiteX7" fmla="*/ 0 w 1834429"/>
                  <a:gd name="connsiteY7" fmla="*/ 67517 h 405018"/>
                  <a:gd name="connsiteX8" fmla="*/ 67517 w 1834429"/>
                  <a:gd name="connsiteY8" fmla="*/ 0 h 40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34429" h="405018">
                    <a:moveTo>
                      <a:pt x="67517" y="0"/>
                    </a:moveTo>
                    <a:lnTo>
                      <a:pt x="1766912" y="0"/>
                    </a:lnTo>
                    <a:cubicBezTo>
                      <a:pt x="1804201" y="0"/>
                      <a:pt x="1834429" y="30228"/>
                      <a:pt x="1834429" y="67517"/>
                    </a:cubicBezTo>
                    <a:lnTo>
                      <a:pt x="1834429" y="405018"/>
                    </a:lnTo>
                    <a:lnTo>
                      <a:pt x="1834429" y="405018"/>
                    </a:lnTo>
                    <a:lnTo>
                      <a:pt x="0" y="405018"/>
                    </a:lnTo>
                    <a:lnTo>
                      <a:pt x="0" y="405018"/>
                    </a:lnTo>
                    <a:lnTo>
                      <a:pt x="0" y="67517"/>
                    </a:lnTo>
                    <a:cubicBezTo>
                      <a:pt x="0" y="30228"/>
                      <a:pt x="30228" y="0"/>
                      <a:pt x="67517" y="0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9780" tIns="59780" rIns="59780" bIns="40005" numCol="1" spcCol="1270" anchor="ctr" anchorCtr="0">
                <a:noAutofit/>
              </a:bodyPr>
              <a:lstStyle/>
              <a:p>
                <a:pPr lvl="0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dirty="0"/>
                  <a:t>3</a:t>
                </a:r>
                <a:r>
                  <a:rPr lang="en-US" kern="1200" dirty="0"/>
                  <a:t>. CP symmetry breaking in charm is small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</m:oMath>
                </a14:m>
                <a:endParaRPr lang="ru-RU" kern="1200" dirty="0"/>
              </a:p>
            </p:txBody>
          </p:sp>
        </mc:Choice>
        <mc:Fallback xmlns=""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05E8749-C979-443A-8AD0-5ADDEEF09C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821" y="4679179"/>
                <a:ext cx="5221066" cy="405018"/>
              </a:xfrm>
              <a:custGeom>
                <a:avLst/>
                <a:gdLst>
                  <a:gd name="connsiteX0" fmla="*/ 67517 w 1834429"/>
                  <a:gd name="connsiteY0" fmla="*/ 0 h 405018"/>
                  <a:gd name="connsiteX1" fmla="*/ 1766912 w 1834429"/>
                  <a:gd name="connsiteY1" fmla="*/ 0 h 405018"/>
                  <a:gd name="connsiteX2" fmla="*/ 1834429 w 1834429"/>
                  <a:gd name="connsiteY2" fmla="*/ 67517 h 405018"/>
                  <a:gd name="connsiteX3" fmla="*/ 1834429 w 1834429"/>
                  <a:gd name="connsiteY3" fmla="*/ 405018 h 405018"/>
                  <a:gd name="connsiteX4" fmla="*/ 1834429 w 1834429"/>
                  <a:gd name="connsiteY4" fmla="*/ 405018 h 405018"/>
                  <a:gd name="connsiteX5" fmla="*/ 0 w 1834429"/>
                  <a:gd name="connsiteY5" fmla="*/ 405018 h 405018"/>
                  <a:gd name="connsiteX6" fmla="*/ 0 w 1834429"/>
                  <a:gd name="connsiteY6" fmla="*/ 405018 h 405018"/>
                  <a:gd name="connsiteX7" fmla="*/ 0 w 1834429"/>
                  <a:gd name="connsiteY7" fmla="*/ 67517 h 405018"/>
                  <a:gd name="connsiteX8" fmla="*/ 67517 w 1834429"/>
                  <a:gd name="connsiteY8" fmla="*/ 0 h 40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34429" h="405018">
                    <a:moveTo>
                      <a:pt x="67517" y="0"/>
                    </a:moveTo>
                    <a:lnTo>
                      <a:pt x="1766912" y="0"/>
                    </a:lnTo>
                    <a:cubicBezTo>
                      <a:pt x="1804201" y="0"/>
                      <a:pt x="1834429" y="30228"/>
                      <a:pt x="1834429" y="67517"/>
                    </a:cubicBezTo>
                    <a:lnTo>
                      <a:pt x="1834429" y="405018"/>
                    </a:lnTo>
                    <a:lnTo>
                      <a:pt x="1834429" y="405018"/>
                    </a:lnTo>
                    <a:lnTo>
                      <a:pt x="0" y="405018"/>
                    </a:lnTo>
                    <a:lnTo>
                      <a:pt x="0" y="405018"/>
                    </a:lnTo>
                    <a:lnTo>
                      <a:pt x="0" y="67517"/>
                    </a:lnTo>
                    <a:cubicBezTo>
                      <a:pt x="0" y="30228"/>
                      <a:pt x="30228" y="0"/>
                      <a:pt x="67517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1515" t="-2941" b="-176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09E5A1A-A3C3-4B4A-BA32-96C10F8BD9BC}"/>
              </a:ext>
            </a:extLst>
          </p:cNvPr>
          <p:cNvSpPr/>
          <p:nvPr/>
        </p:nvSpPr>
        <p:spPr>
          <a:xfrm>
            <a:off x="996822" y="5121521"/>
            <a:ext cx="5221066" cy="810157"/>
          </a:xfrm>
          <a:custGeom>
            <a:avLst/>
            <a:gdLst>
              <a:gd name="connsiteX0" fmla="*/ 0 w 7055498"/>
              <a:gd name="connsiteY0" fmla="*/ 0 h 810157"/>
              <a:gd name="connsiteX1" fmla="*/ 7055498 w 7055498"/>
              <a:gd name="connsiteY1" fmla="*/ 0 h 810157"/>
              <a:gd name="connsiteX2" fmla="*/ 7055498 w 7055498"/>
              <a:gd name="connsiteY2" fmla="*/ 810157 h 810157"/>
              <a:gd name="connsiteX3" fmla="*/ 0 w 7055498"/>
              <a:gd name="connsiteY3" fmla="*/ 810157 h 810157"/>
              <a:gd name="connsiteX4" fmla="*/ 0 w 7055498"/>
              <a:gd name="connsiteY4" fmla="*/ 0 h 81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5498" h="810157">
                <a:moveTo>
                  <a:pt x="0" y="0"/>
                </a:moveTo>
                <a:lnTo>
                  <a:pt x="7055498" y="0"/>
                </a:lnTo>
                <a:lnTo>
                  <a:pt x="7055498" y="810157"/>
                </a:lnTo>
                <a:lnTo>
                  <a:pt x="0" y="8101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005" tIns="40005" rIns="40005" bIns="40005" numCol="1" spcCol="1270" anchor="t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CPV in charm </a:t>
            </a:r>
            <a:r>
              <a:rPr lang="en-US" sz="1600" dirty="0"/>
              <a:t>observed</a:t>
            </a:r>
            <a:r>
              <a:rPr lang="en-US" sz="1600" kern="1200" dirty="0"/>
              <a:t> in 2019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Quark mixing matrix is almost real for two generations</a:t>
            </a: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Nearly n</a:t>
            </a:r>
            <a:r>
              <a:rPr lang="en-US" sz="1600" kern="1200" dirty="0">
                <a:solidFill>
                  <a:schemeClr val="accent1"/>
                </a:solidFill>
              </a:rPr>
              <a:t>ull-test for CP-violating NP</a:t>
            </a:r>
            <a:endParaRPr lang="ru-RU" sz="1600" kern="12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2C93199-2E90-4DBF-A2D3-EBB68ABB157A}"/>
                  </a:ext>
                </a:extLst>
              </p:cNvPr>
              <p:cNvSpPr/>
              <p:nvPr/>
            </p:nvSpPr>
            <p:spPr>
              <a:xfrm>
                <a:off x="996821" y="3198498"/>
                <a:ext cx="5221066" cy="405018"/>
              </a:xfrm>
              <a:custGeom>
                <a:avLst/>
                <a:gdLst>
                  <a:gd name="connsiteX0" fmla="*/ 67517 w 1834429"/>
                  <a:gd name="connsiteY0" fmla="*/ 0 h 405018"/>
                  <a:gd name="connsiteX1" fmla="*/ 1766912 w 1834429"/>
                  <a:gd name="connsiteY1" fmla="*/ 0 h 405018"/>
                  <a:gd name="connsiteX2" fmla="*/ 1834429 w 1834429"/>
                  <a:gd name="connsiteY2" fmla="*/ 67517 h 405018"/>
                  <a:gd name="connsiteX3" fmla="*/ 1834429 w 1834429"/>
                  <a:gd name="connsiteY3" fmla="*/ 405018 h 405018"/>
                  <a:gd name="connsiteX4" fmla="*/ 1834429 w 1834429"/>
                  <a:gd name="connsiteY4" fmla="*/ 405018 h 405018"/>
                  <a:gd name="connsiteX5" fmla="*/ 0 w 1834429"/>
                  <a:gd name="connsiteY5" fmla="*/ 405018 h 405018"/>
                  <a:gd name="connsiteX6" fmla="*/ 0 w 1834429"/>
                  <a:gd name="connsiteY6" fmla="*/ 405018 h 405018"/>
                  <a:gd name="connsiteX7" fmla="*/ 0 w 1834429"/>
                  <a:gd name="connsiteY7" fmla="*/ 67517 h 405018"/>
                  <a:gd name="connsiteX8" fmla="*/ 67517 w 1834429"/>
                  <a:gd name="connsiteY8" fmla="*/ 0 h 40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34429" h="405018">
                    <a:moveTo>
                      <a:pt x="67517" y="0"/>
                    </a:moveTo>
                    <a:lnTo>
                      <a:pt x="1766912" y="0"/>
                    </a:lnTo>
                    <a:cubicBezTo>
                      <a:pt x="1804201" y="0"/>
                      <a:pt x="1834429" y="30228"/>
                      <a:pt x="1834429" y="67517"/>
                    </a:cubicBezTo>
                    <a:lnTo>
                      <a:pt x="1834429" y="405018"/>
                    </a:lnTo>
                    <a:lnTo>
                      <a:pt x="1834429" y="405018"/>
                    </a:lnTo>
                    <a:lnTo>
                      <a:pt x="0" y="405018"/>
                    </a:lnTo>
                    <a:lnTo>
                      <a:pt x="0" y="405018"/>
                    </a:lnTo>
                    <a:lnTo>
                      <a:pt x="0" y="67517"/>
                    </a:lnTo>
                    <a:cubicBezTo>
                      <a:pt x="0" y="30228"/>
                      <a:pt x="30228" y="0"/>
                      <a:pt x="67517" y="0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9780" tIns="59780" rIns="59780" bIns="40005" numCol="1" spcCol="1270" anchor="ctr" anchorCtr="0">
                <a:noAutofit/>
              </a:bodyPr>
              <a:lstStyle/>
              <a:p>
                <a:pPr marL="0" lvl="0" indent="0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dirty="0"/>
                  <a:t>2</a:t>
                </a:r>
                <a:r>
                  <a:rPr lang="en-US" kern="1200" dirty="0"/>
                  <a:t>. Charm mixing parameters are small </a:t>
                </a:r>
                <a14:m>
                  <m:oMath xmlns:m="http://schemas.openxmlformats.org/officeDocument/2006/math">
                    <m:r>
                      <a:rPr lang="en-US" i="1" kern="1200" smtClean="0"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b="0" i="1" kern="120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kern="120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kern="1200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kern="1200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e>
                    </m:d>
                  </m:oMath>
                </a14:m>
                <a:endParaRPr lang="ru-RU" kern="1200" dirty="0"/>
              </a:p>
            </p:txBody>
          </p:sp>
        </mc:Choice>
        <mc:Fallback xmlns=""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2C93199-2E90-4DBF-A2D3-EBB68ABB1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821" y="3198498"/>
                <a:ext cx="5221066" cy="405018"/>
              </a:xfrm>
              <a:custGeom>
                <a:avLst/>
                <a:gdLst>
                  <a:gd name="connsiteX0" fmla="*/ 67517 w 1834429"/>
                  <a:gd name="connsiteY0" fmla="*/ 0 h 405018"/>
                  <a:gd name="connsiteX1" fmla="*/ 1766912 w 1834429"/>
                  <a:gd name="connsiteY1" fmla="*/ 0 h 405018"/>
                  <a:gd name="connsiteX2" fmla="*/ 1834429 w 1834429"/>
                  <a:gd name="connsiteY2" fmla="*/ 67517 h 405018"/>
                  <a:gd name="connsiteX3" fmla="*/ 1834429 w 1834429"/>
                  <a:gd name="connsiteY3" fmla="*/ 405018 h 405018"/>
                  <a:gd name="connsiteX4" fmla="*/ 1834429 w 1834429"/>
                  <a:gd name="connsiteY4" fmla="*/ 405018 h 405018"/>
                  <a:gd name="connsiteX5" fmla="*/ 0 w 1834429"/>
                  <a:gd name="connsiteY5" fmla="*/ 405018 h 405018"/>
                  <a:gd name="connsiteX6" fmla="*/ 0 w 1834429"/>
                  <a:gd name="connsiteY6" fmla="*/ 405018 h 405018"/>
                  <a:gd name="connsiteX7" fmla="*/ 0 w 1834429"/>
                  <a:gd name="connsiteY7" fmla="*/ 67517 h 405018"/>
                  <a:gd name="connsiteX8" fmla="*/ 67517 w 1834429"/>
                  <a:gd name="connsiteY8" fmla="*/ 0 h 40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34429" h="405018">
                    <a:moveTo>
                      <a:pt x="67517" y="0"/>
                    </a:moveTo>
                    <a:lnTo>
                      <a:pt x="1766912" y="0"/>
                    </a:lnTo>
                    <a:cubicBezTo>
                      <a:pt x="1804201" y="0"/>
                      <a:pt x="1834429" y="30228"/>
                      <a:pt x="1834429" y="67517"/>
                    </a:cubicBezTo>
                    <a:lnTo>
                      <a:pt x="1834429" y="405018"/>
                    </a:lnTo>
                    <a:lnTo>
                      <a:pt x="1834429" y="405018"/>
                    </a:lnTo>
                    <a:lnTo>
                      <a:pt x="0" y="405018"/>
                    </a:lnTo>
                    <a:lnTo>
                      <a:pt x="0" y="405018"/>
                    </a:lnTo>
                    <a:lnTo>
                      <a:pt x="0" y="67517"/>
                    </a:lnTo>
                    <a:cubicBezTo>
                      <a:pt x="0" y="30228"/>
                      <a:pt x="30228" y="0"/>
                      <a:pt x="67517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1515" t="-2941" b="-176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CDA249F-4308-4BD6-92AF-BFFF047B4769}"/>
              </a:ext>
            </a:extLst>
          </p:cNvPr>
          <p:cNvSpPr/>
          <p:nvPr/>
        </p:nvSpPr>
        <p:spPr>
          <a:xfrm>
            <a:off x="996821" y="3650170"/>
            <a:ext cx="6439677" cy="810157"/>
          </a:xfrm>
          <a:custGeom>
            <a:avLst/>
            <a:gdLst>
              <a:gd name="connsiteX0" fmla="*/ 0 w 7055498"/>
              <a:gd name="connsiteY0" fmla="*/ 0 h 810157"/>
              <a:gd name="connsiteX1" fmla="*/ 7055498 w 7055498"/>
              <a:gd name="connsiteY1" fmla="*/ 0 h 810157"/>
              <a:gd name="connsiteX2" fmla="*/ 7055498 w 7055498"/>
              <a:gd name="connsiteY2" fmla="*/ 810157 h 810157"/>
              <a:gd name="connsiteX3" fmla="*/ 0 w 7055498"/>
              <a:gd name="connsiteY3" fmla="*/ 810157 h 810157"/>
              <a:gd name="connsiteX4" fmla="*/ 0 w 7055498"/>
              <a:gd name="connsiteY4" fmla="*/ 0 h 81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5498" h="810157">
                <a:moveTo>
                  <a:pt x="0" y="0"/>
                </a:moveTo>
                <a:lnTo>
                  <a:pt x="7055498" y="0"/>
                </a:lnTo>
                <a:lnTo>
                  <a:pt x="7055498" y="810157"/>
                </a:lnTo>
                <a:lnTo>
                  <a:pt x="0" y="8101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005" tIns="40005" rIns="40005" bIns="40005" numCol="1" spcCol="1270" anchor="t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1600" kern="1200" dirty="0"/>
              <a:t>Charm mixing observed in 2012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Large distance dynamics is important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Nearly null-test for NP contributions</a:t>
            </a:r>
            <a:endParaRPr lang="ru-RU" sz="1600" kern="1200" dirty="0">
              <a:solidFill>
                <a:schemeClr val="accent1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CFD2F5-B361-4F6D-98CF-289AC5425E45}"/>
              </a:ext>
            </a:extLst>
          </p:cNvPr>
          <p:cNvGrpSpPr/>
          <p:nvPr/>
        </p:nvGrpSpPr>
        <p:grpSpPr>
          <a:xfrm>
            <a:off x="8644355" y="1408215"/>
            <a:ext cx="2345551" cy="2795612"/>
            <a:chOff x="9008249" y="1389554"/>
            <a:chExt cx="2345551" cy="2795612"/>
          </a:xfrm>
        </p:grpSpPr>
        <p:pic>
          <p:nvPicPr>
            <p:cNvPr id="27" name="Picture 26" descr="Diagram, schematic&#10;&#10;Description automatically generated">
              <a:extLst>
                <a:ext uri="{FF2B5EF4-FFF2-40B4-BE49-F238E27FC236}">
                  <a16:creationId xmlns:a16="http://schemas.microsoft.com/office/drawing/2014/main" id="{7817CFBB-C1B1-4540-B7B7-F870CDBE3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006" r="30261" b="44460"/>
            <a:stretch/>
          </p:blipFill>
          <p:spPr>
            <a:xfrm>
              <a:off x="9008249" y="1906972"/>
              <a:ext cx="1980929" cy="157611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58E28331-DED8-4732-8802-75BCAF27CBCD}"/>
                    </a:ext>
                  </a:extLst>
                </p:cNvPr>
                <p:cNvSpPr txBox="1"/>
                <p:nvPr/>
              </p:nvSpPr>
              <p:spPr>
                <a:xfrm>
                  <a:off x="10471314" y="3815834"/>
                  <a:ext cx="88248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acc>
                              <m:accPr>
                                <m:chr m:val="̅"/>
                                <m:ctrlP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ru-RU" sz="2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58E28331-DED8-4732-8802-75BCAF27CB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71314" y="3815834"/>
                  <a:ext cx="882486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7586" r="-30345" b="-2459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5D28558-8BC2-45D8-8EE3-93539886CE0F}"/>
                    </a:ext>
                  </a:extLst>
                </p:cNvPr>
                <p:cNvSpPr txBox="1"/>
                <p:nvPr/>
              </p:nvSpPr>
              <p:spPr>
                <a:xfrm>
                  <a:off x="9279864" y="3815834"/>
                  <a:ext cx="87184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acc>
                              <m:accPr>
                                <m:chr m:val="̅"/>
                                <m:ctrlP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ru-RU" sz="2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5D28558-8BC2-45D8-8EE3-93539886CE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9864" y="3815834"/>
                  <a:ext cx="871842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8392" r="-30769" b="-2459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8E745B2-8749-4AFA-833D-1461247A0018}"/>
                    </a:ext>
                  </a:extLst>
                </p:cNvPr>
                <p:cNvSpPr txBox="1"/>
                <p:nvPr/>
              </p:nvSpPr>
              <p:spPr>
                <a:xfrm>
                  <a:off x="9758583" y="1389554"/>
                  <a:ext cx="87184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acc>
                              <m:accPr>
                                <m:chr m:val="̅"/>
                                <m:ctrlP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ru-RU" sz="2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8E745B2-8749-4AFA-833D-1461247A00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8583" y="1389554"/>
                  <a:ext cx="871842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7692" r="-31469" b="-2459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925DBDC-F080-41EE-A0D4-1C93BBF4B4DE}"/>
                </a:ext>
              </a:extLst>
            </p:cNvPr>
            <p:cNvCxnSpPr>
              <a:stCxn id="30" idx="2"/>
            </p:cNvCxnSpPr>
            <p:nvPr/>
          </p:nvCxnSpPr>
          <p:spPr>
            <a:xfrm flipH="1">
              <a:off x="10190801" y="1758886"/>
              <a:ext cx="3703" cy="74422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435B58E-BE13-4C6C-B1EA-E369B482A0C6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flipH="1" flipV="1">
              <a:off x="10759440" y="3329940"/>
              <a:ext cx="153117" cy="48589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8E011DC-E357-452A-B4FA-C5D20C831D36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V="1">
              <a:off x="9715785" y="3295650"/>
              <a:ext cx="399156" cy="5201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1E466C6-95AC-4BFA-A791-2089C4ECDAA0}"/>
              </a:ext>
            </a:extLst>
          </p:cNvPr>
          <p:cNvGrpSpPr/>
          <p:nvPr/>
        </p:nvGrpSpPr>
        <p:grpSpPr>
          <a:xfrm>
            <a:off x="7501546" y="1690688"/>
            <a:ext cx="4340440" cy="4400666"/>
            <a:chOff x="7436498" y="1712724"/>
            <a:chExt cx="4340440" cy="4400666"/>
          </a:xfrm>
        </p:grpSpPr>
        <p:grpSp>
          <p:nvGrpSpPr>
            <p:cNvPr id="42" name="Группа 33">
              <a:extLst>
                <a:ext uri="{FF2B5EF4-FFF2-40B4-BE49-F238E27FC236}">
                  <a16:creationId xmlns:a16="http://schemas.microsoft.com/office/drawing/2014/main" id="{7466DA92-7322-44C0-A78A-F88B0CE4CADD}"/>
                </a:ext>
              </a:extLst>
            </p:cNvPr>
            <p:cNvGrpSpPr/>
            <p:nvPr/>
          </p:nvGrpSpPr>
          <p:grpSpPr>
            <a:xfrm>
              <a:off x="7436498" y="1712724"/>
              <a:ext cx="4249067" cy="3143425"/>
              <a:chOff x="2329902" y="3277793"/>
              <a:chExt cx="4249067" cy="3143425"/>
            </a:xfrm>
          </p:grpSpPr>
          <p:pic>
            <p:nvPicPr>
              <p:cNvPr id="45" name="Рисунок 16">
                <a:extLst>
                  <a:ext uri="{FF2B5EF4-FFF2-40B4-BE49-F238E27FC236}">
                    <a16:creationId xmlns:a16="http://schemas.microsoft.com/office/drawing/2014/main" id="{F69B48FD-3A33-45AA-B6D3-B179D1593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9902" y="3277793"/>
                <a:ext cx="4249067" cy="305098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E235F6E7-E5DC-4A6F-A6FF-EEECDD292D87}"/>
                      </a:ext>
                    </a:extLst>
                  </p:cNvPr>
                  <p:cNvSpPr txBox="1"/>
                  <p:nvPr/>
                </p:nvSpPr>
                <p:spPr>
                  <a:xfrm>
                    <a:off x="5978285" y="3463100"/>
                    <a:ext cx="32726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ru-RU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E235F6E7-E5DC-4A6F-A6FF-EEECDD292D8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285" y="3463100"/>
                    <a:ext cx="327269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4815" t="-4444" r="-7407" b="-6667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7487ED64-4FF5-4266-B8FF-BC5AE2108AE8}"/>
                      </a:ext>
                    </a:extLst>
                  </p:cNvPr>
                  <p:cNvSpPr txBox="1"/>
                  <p:nvPr/>
                </p:nvSpPr>
                <p:spPr>
                  <a:xfrm>
                    <a:off x="3838084" y="3463100"/>
                    <a:ext cx="33419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ru-RU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7487ED64-4FF5-4266-B8FF-BC5AE2108AE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38084" y="3463100"/>
                    <a:ext cx="334194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8182" t="-4444" r="-5455" b="-6667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6F60AAFE-FA54-4AEB-90A0-78C7E60AC557}"/>
                      </a:ext>
                    </a:extLst>
                  </p:cNvPr>
                  <p:cNvSpPr txBox="1"/>
                  <p:nvPr/>
                </p:nvSpPr>
                <p:spPr>
                  <a:xfrm>
                    <a:off x="3853536" y="4994230"/>
                    <a:ext cx="31874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ru-RU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6F60AAFE-FA54-4AEB-90A0-78C7E60AC5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53536" y="4994230"/>
                    <a:ext cx="318742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9231" t="-4444" r="-5769" b="-6667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C4E4C003-8CB5-47DE-88A4-6EA6EB47D030}"/>
                      </a:ext>
                    </a:extLst>
                  </p:cNvPr>
                  <p:cNvSpPr txBox="1"/>
                  <p:nvPr/>
                </p:nvSpPr>
                <p:spPr>
                  <a:xfrm>
                    <a:off x="5377171" y="4994230"/>
                    <a:ext cx="31874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oMath>
                      </m:oMathPara>
                    </a14:m>
                    <a:endParaRPr lang="ru-RU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C4E4C003-8CB5-47DE-88A4-6EA6EB47D0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7171" y="4994230"/>
                    <a:ext cx="318741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981" t="-4444" r="-5660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7A0C294-F53E-4F99-B8CA-49476B52BF89}"/>
                  </a:ext>
                </a:extLst>
              </p:cNvPr>
              <p:cNvSpPr txBox="1"/>
              <p:nvPr/>
            </p:nvSpPr>
            <p:spPr>
              <a:xfrm>
                <a:off x="2985228" y="6159608"/>
                <a:ext cx="311652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bg1">
                        <a:lumMod val="65000"/>
                      </a:schemeClr>
                    </a:solidFill>
                  </a:rPr>
                  <a:t>arXiv:1207.2195 [hep-ex]</a:t>
                </a:r>
                <a:endParaRPr lang="ru-RU" sz="11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pic>
          <p:nvPicPr>
            <p:cNvPr id="43" name="Рисунок 3">
              <a:extLst>
                <a:ext uri="{FF2B5EF4-FFF2-40B4-BE49-F238E27FC236}">
                  <a16:creationId xmlns:a16="http://schemas.microsoft.com/office/drawing/2014/main" id="{A7314037-242A-4195-BD6E-6A0038DC4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761" y="5051779"/>
              <a:ext cx="1965177" cy="1061611"/>
            </a:xfrm>
            <a:prstGeom prst="rect">
              <a:avLst/>
            </a:prstGeom>
          </p:spPr>
        </p:pic>
        <p:pic>
          <p:nvPicPr>
            <p:cNvPr id="44" name="Рисунок 4">
              <a:extLst>
                <a:ext uri="{FF2B5EF4-FFF2-40B4-BE49-F238E27FC236}">
                  <a16:creationId xmlns:a16="http://schemas.microsoft.com/office/drawing/2014/main" id="{3907557F-85FE-4FBE-BB59-5ACAD6395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4932" y="5059661"/>
              <a:ext cx="1842374" cy="1006339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73B93D0-F66F-4D0A-A299-16F255318DA8}"/>
              </a:ext>
            </a:extLst>
          </p:cNvPr>
          <p:cNvGrpSpPr/>
          <p:nvPr/>
        </p:nvGrpSpPr>
        <p:grpSpPr>
          <a:xfrm>
            <a:off x="8016499" y="1589839"/>
            <a:ext cx="3273957" cy="4341839"/>
            <a:chOff x="8382934" y="1526675"/>
            <a:chExt cx="3273957" cy="4341839"/>
          </a:xfrm>
        </p:grpSpPr>
        <p:pic>
          <p:nvPicPr>
            <p:cNvPr id="52" name="Рисунок 21">
              <a:extLst>
                <a:ext uri="{FF2B5EF4-FFF2-40B4-BE49-F238E27FC236}">
                  <a16:creationId xmlns:a16="http://schemas.microsoft.com/office/drawing/2014/main" id="{79AF87EE-3E6F-4985-A9E6-39D12DC7B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0644" y="3401007"/>
              <a:ext cx="2102875" cy="1089345"/>
            </a:xfrm>
            <a:prstGeom prst="rect">
              <a:avLst/>
            </a:prstGeom>
          </p:spPr>
        </p:pic>
        <p:pic>
          <p:nvPicPr>
            <p:cNvPr id="53" name="Рисунок 19">
              <a:extLst>
                <a:ext uri="{FF2B5EF4-FFF2-40B4-BE49-F238E27FC236}">
                  <a16:creationId xmlns:a16="http://schemas.microsoft.com/office/drawing/2014/main" id="{3CC58844-3141-4E6F-A92F-202CEE913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0644" y="4794136"/>
              <a:ext cx="2102875" cy="1074378"/>
            </a:xfrm>
            <a:prstGeom prst="rect">
              <a:avLst/>
            </a:prstGeom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87B214A-42A2-4E60-8AC3-49D4F61DA1B2}"/>
                </a:ext>
              </a:extLst>
            </p:cNvPr>
            <p:cNvGrpSpPr/>
            <p:nvPr/>
          </p:nvGrpSpPr>
          <p:grpSpPr>
            <a:xfrm>
              <a:off x="8382934" y="1526675"/>
              <a:ext cx="3273957" cy="1592636"/>
              <a:chOff x="8569546" y="1360500"/>
              <a:chExt cx="3273957" cy="1592636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8931CD98-8B5E-4CB3-995A-D06111E51929}"/>
                  </a:ext>
                </a:extLst>
              </p:cNvPr>
              <p:cNvSpPr/>
              <p:nvPr/>
            </p:nvSpPr>
            <p:spPr>
              <a:xfrm>
                <a:off x="10833773" y="2017498"/>
                <a:ext cx="426358" cy="29471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77161B7-BA0B-4D05-9CC1-140C2359CD13}"/>
                  </a:ext>
                </a:extLst>
              </p:cNvPr>
              <p:cNvSpPr/>
              <p:nvPr/>
            </p:nvSpPr>
            <p:spPr>
              <a:xfrm>
                <a:off x="9645053" y="2017498"/>
                <a:ext cx="999464" cy="588263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A80BFA53-3C4C-4BC8-9CCD-DE9B2CF4FD57}"/>
                      </a:ext>
                    </a:extLst>
                  </p:cNvPr>
                  <p:cNvSpPr txBox="1"/>
                  <p:nvPr/>
                </p:nvSpPr>
                <p:spPr>
                  <a:xfrm>
                    <a:off x="8569546" y="1962287"/>
                    <a:ext cx="2898999" cy="9908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𝐶𝐾𝑀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≡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𝑢𝑑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𝑢𝑠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𝑢𝑏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𝑐𝑑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𝑐𝑠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𝑐𝑏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𝑡𝑢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𝑡𝑠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𝑡𝑏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ru-RU" sz="1600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A80BFA53-3C4C-4BC8-9CCD-DE9B2CF4FD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69546" y="1962287"/>
                    <a:ext cx="2898999" cy="99084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57EB7F4-EF89-4E44-A5DC-692AC3F952EA}"/>
                  </a:ext>
                </a:extLst>
              </p:cNvPr>
              <p:cNvSpPr txBox="1"/>
              <p:nvPr/>
            </p:nvSpPr>
            <p:spPr>
              <a:xfrm>
                <a:off x="9236696" y="1370219"/>
                <a:ext cx="14102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(Tree) charm decays</a:t>
                </a:r>
                <a:endParaRPr lang="ru-RU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E888ECF-7AF9-42EF-B71C-50D7DBC87FA3}"/>
                  </a:ext>
                </a:extLst>
              </p:cNvPr>
              <p:cNvSpPr txBox="1"/>
              <p:nvPr/>
            </p:nvSpPr>
            <p:spPr>
              <a:xfrm>
                <a:off x="10483465" y="1360500"/>
                <a:ext cx="13600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</a:rPr>
                  <a:t>Most of the SM CPV</a:t>
                </a:r>
                <a:endParaRPr lang="ru-RU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7886197-91E4-47F4-9981-37FA44E6710E}"/>
              </a:ext>
            </a:extLst>
          </p:cNvPr>
          <p:cNvGrpSpPr/>
          <p:nvPr/>
        </p:nvGrpSpPr>
        <p:grpSpPr>
          <a:xfrm>
            <a:off x="8644355" y="2"/>
            <a:ext cx="3547609" cy="6857998"/>
            <a:chOff x="8647924" y="0"/>
            <a:chExt cx="3547609" cy="685799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AEA4AA0-2AAB-4C87-938B-B281226E6549}"/>
                </a:ext>
              </a:extLst>
            </p:cNvPr>
            <p:cNvSpPr/>
            <p:nvPr/>
          </p:nvSpPr>
          <p:spPr>
            <a:xfrm>
              <a:off x="8647924" y="0"/>
              <a:ext cx="3547609" cy="685799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Picture 61" descr="A person with a scarf around the neck&#10;&#10;Description automatically generated with low confidence">
              <a:extLst>
                <a:ext uri="{FF2B5EF4-FFF2-40B4-BE49-F238E27FC236}">
                  <a16:creationId xmlns:a16="http://schemas.microsoft.com/office/drawing/2014/main" id="{C4F86C3B-BB66-4A6E-A1BA-30807CF5E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346592" y="4371947"/>
              <a:ext cx="2179051" cy="1451541"/>
            </a:xfrm>
            <a:prstGeom prst="rect">
              <a:avLst/>
            </a:prstGeom>
          </p:spPr>
        </p:pic>
        <p:pic>
          <p:nvPicPr>
            <p:cNvPr id="63" name="Picture 62" descr="A baby lying on a white towel&#10;&#10;Description automatically generated with low confidence">
              <a:extLst>
                <a:ext uri="{FF2B5EF4-FFF2-40B4-BE49-F238E27FC236}">
                  <a16:creationId xmlns:a16="http://schemas.microsoft.com/office/drawing/2014/main" id="{D601C635-E707-4DB8-8038-595BC0D1F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345037" y="2123631"/>
              <a:ext cx="2178269" cy="1794349"/>
            </a:xfrm>
            <a:prstGeom prst="rect">
              <a:avLst/>
            </a:prstGeom>
          </p:spPr>
        </p:pic>
        <p:pic>
          <p:nvPicPr>
            <p:cNvPr id="64" name="Picture 63" descr="A person with curly hair smiling&#10;&#10;Description automatically generated with medium confidence">
              <a:extLst>
                <a:ext uri="{FF2B5EF4-FFF2-40B4-BE49-F238E27FC236}">
                  <a16:creationId xmlns:a16="http://schemas.microsoft.com/office/drawing/2014/main" id="{6F5E1DAE-A21F-46CA-A994-4FD9DFA56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345037" y="166114"/>
              <a:ext cx="2178269" cy="145102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89ED100-2584-4057-92FF-61C8240B2FC9}"/>
                </a:ext>
              </a:extLst>
            </p:cNvPr>
            <p:cNvSpPr txBox="1"/>
            <p:nvPr/>
          </p:nvSpPr>
          <p:spPr>
            <a:xfrm>
              <a:off x="8912897" y="5834275"/>
              <a:ext cx="3007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Kaon CPV: mature, but not retired</a:t>
              </a:r>
              <a:endParaRPr lang="ru-RU" sz="160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3B6F1B2-1FE2-4488-A290-BBE6A1E368AE}"/>
                </a:ext>
              </a:extLst>
            </p:cNvPr>
            <p:cNvSpPr txBox="1"/>
            <p:nvPr/>
          </p:nvSpPr>
          <p:spPr>
            <a:xfrm>
              <a:off x="8841652" y="3930458"/>
              <a:ext cx="29197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Charm CPV: a two years old baby</a:t>
              </a:r>
              <a:endParaRPr lang="ru-RU" sz="1600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7905BFE-07BF-460E-82F8-9400EBAFDF42}"/>
                </a:ext>
              </a:extLst>
            </p:cNvPr>
            <p:cNvSpPr txBox="1"/>
            <p:nvPr/>
          </p:nvSpPr>
          <p:spPr>
            <a:xfrm>
              <a:off x="8912897" y="1622055"/>
              <a:ext cx="3245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Beauty CPV: not a teenager anymore</a:t>
              </a:r>
              <a:endParaRPr lang="ru-RU" sz="1600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ED5A2CA-DB4E-40B9-8D6D-67ECFF32619F}"/>
                </a:ext>
              </a:extLst>
            </p:cNvPr>
            <p:cNvSpPr txBox="1"/>
            <p:nvPr/>
          </p:nvSpPr>
          <p:spPr>
            <a:xfrm>
              <a:off x="8912897" y="6311598"/>
              <a:ext cx="30071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[The metaphor is borrowed from Y. Grossman talk at Moriond 2021]</a:t>
              </a:r>
              <a:endParaRPr lang="ru-RU" sz="1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F919C27-760B-4D2B-B1EB-648ED2AA33FC}"/>
                  </a:ext>
                </a:extLst>
              </p:cNvPr>
              <p:cNvSpPr txBox="1"/>
              <p:nvPr/>
            </p:nvSpPr>
            <p:spPr>
              <a:xfrm>
                <a:off x="4457040" y="3778509"/>
                <a:ext cx="2765962" cy="6096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sz="180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180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F919C27-760B-4D2B-B1EB-648ED2AA3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040" y="3778509"/>
                <a:ext cx="2765962" cy="60965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366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5" grpId="0" animBg="1"/>
      <p:bldP spid="26" grpId="0"/>
      <p:bldP spid="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79DA69F-FC3E-40B0-96C3-552EF9E06A1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Uniqueness of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lepton</a:t>
                </a:r>
                <a:endParaRPr lang="ru-RU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79DA69F-FC3E-40B0-96C3-552EF9E06A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FD026-7E80-4391-AB2A-17E34B854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  <p:sp>
        <p:nvSpPr>
          <p:cNvPr id="27" name="Straight Connector 26">
            <a:extLst>
              <a:ext uri="{FF2B5EF4-FFF2-40B4-BE49-F238E27FC236}">
                <a16:creationId xmlns:a16="http://schemas.microsoft.com/office/drawing/2014/main" id="{84421328-7768-40AB-93AB-8D26BE4DD235}"/>
              </a:ext>
            </a:extLst>
          </p:cNvPr>
          <p:cNvSpPr/>
          <p:nvPr/>
        </p:nvSpPr>
        <p:spPr>
          <a:xfrm>
            <a:off x="996825" y="3127648"/>
            <a:ext cx="7055498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Straight Connector 27">
            <a:extLst>
              <a:ext uri="{FF2B5EF4-FFF2-40B4-BE49-F238E27FC236}">
                <a16:creationId xmlns:a16="http://schemas.microsoft.com/office/drawing/2014/main" id="{02FB5B8D-CC51-49AD-9F2B-A2CDA658F972}"/>
              </a:ext>
            </a:extLst>
          </p:cNvPr>
          <p:cNvSpPr/>
          <p:nvPr/>
        </p:nvSpPr>
        <p:spPr>
          <a:xfrm>
            <a:off x="996825" y="4328409"/>
            <a:ext cx="7055498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Straight Connector 28">
            <a:extLst>
              <a:ext uri="{FF2B5EF4-FFF2-40B4-BE49-F238E27FC236}">
                <a16:creationId xmlns:a16="http://schemas.microsoft.com/office/drawing/2014/main" id="{5F21B46A-1833-4AF8-9F64-8B8D7080D0BF}"/>
              </a:ext>
            </a:extLst>
          </p:cNvPr>
          <p:cNvSpPr/>
          <p:nvPr/>
        </p:nvSpPr>
        <p:spPr>
          <a:xfrm>
            <a:off x="996825" y="2113266"/>
            <a:ext cx="7055498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D6AAE8E-AE1C-4073-AFEB-9F381422E437}"/>
              </a:ext>
            </a:extLst>
          </p:cNvPr>
          <p:cNvSpPr/>
          <p:nvPr/>
        </p:nvSpPr>
        <p:spPr>
          <a:xfrm>
            <a:off x="2831254" y="1708248"/>
            <a:ext cx="5221068" cy="405018"/>
          </a:xfrm>
          <a:custGeom>
            <a:avLst/>
            <a:gdLst>
              <a:gd name="connsiteX0" fmla="*/ 0 w 5221068"/>
              <a:gd name="connsiteY0" fmla="*/ 0 h 405018"/>
              <a:gd name="connsiteX1" fmla="*/ 5221068 w 5221068"/>
              <a:gd name="connsiteY1" fmla="*/ 0 h 405018"/>
              <a:gd name="connsiteX2" fmla="*/ 5221068 w 5221068"/>
              <a:gd name="connsiteY2" fmla="*/ 405018 h 405018"/>
              <a:gd name="connsiteX3" fmla="*/ 0 w 5221068"/>
              <a:gd name="connsiteY3" fmla="*/ 405018 h 405018"/>
              <a:gd name="connsiteX4" fmla="*/ 0 w 5221068"/>
              <a:gd name="connsiteY4" fmla="*/ 0 h 4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68" h="405018">
                <a:moveTo>
                  <a:pt x="0" y="0"/>
                </a:moveTo>
                <a:lnTo>
                  <a:pt x="5221068" y="0"/>
                </a:lnTo>
                <a:lnTo>
                  <a:pt x="5221068" y="405018"/>
                </a:lnTo>
                <a:lnTo>
                  <a:pt x="0" y="4050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005" tIns="40005" rIns="40005" bIns="40005" numCol="1" spcCol="1270" anchor="b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100" kern="120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EF50FC2-69B4-410B-B5BE-B4A86DDCEB60}"/>
              </a:ext>
            </a:extLst>
          </p:cNvPr>
          <p:cNvSpPr/>
          <p:nvPr/>
        </p:nvSpPr>
        <p:spPr>
          <a:xfrm>
            <a:off x="996824" y="1708248"/>
            <a:ext cx="5221067" cy="405018"/>
          </a:xfrm>
          <a:custGeom>
            <a:avLst/>
            <a:gdLst>
              <a:gd name="connsiteX0" fmla="*/ 67517 w 1834429"/>
              <a:gd name="connsiteY0" fmla="*/ 0 h 405018"/>
              <a:gd name="connsiteX1" fmla="*/ 1766912 w 1834429"/>
              <a:gd name="connsiteY1" fmla="*/ 0 h 405018"/>
              <a:gd name="connsiteX2" fmla="*/ 1834429 w 1834429"/>
              <a:gd name="connsiteY2" fmla="*/ 67517 h 405018"/>
              <a:gd name="connsiteX3" fmla="*/ 1834429 w 1834429"/>
              <a:gd name="connsiteY3" fmla="*/ 405018 h 405018"/>
              <a:gd name="connsiteX4" fmla="*/ 1834429 w 1834429"/>
              <a:gd name="connsiteY4" fmla="*/ 405018 h 405018"/>
              <a:gd name="connsiteX5" fmla="*/ 0 w 1834429"/>
              <a:gd name="connsiteY5" fmla="*/ 405018 h 405018"/>
              <a:gd name="connsiteX6" fmla="*/ 0 w 1834429"/>
              <a:gd name="connsiteY6" fmla="*/ 405018 h 405018"/>
              <a:gd name="connsiteX7" fmla="*/ 0 w 1834429"/>
              <a:gd name="connsiteY7" fmla="*/ 67517 h 405018"/>
              <a:gd name="connsiteX8" fmla="*/ 67517 w 1834429"/>
              <a:gd name="connsiteY8" fmla="*/ 0 h 4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4429" h="405018">
                <a:moveTo>
                  <a:pt x="67517" y="0"/>
                </a:moveTo>
                <a:lnTo>
                  <a:pt x="1766912" y="0"/>
                </a:lnTo>
                <a:cubicBezTo>
                  <a:pt x="1804201" y="0"/>
                  <a:pt x="1834429" y="30228"/>
                  <a:pt x="1834429" y="67517"/>
                </a:cubicBezTo>
                <a:lnTo>
                  <a:pt x="1834429" y="405018"/>
                </a:lnTo>
                <a:lnTo>
                  <a:pt x="1834429" y="405018"/>
                </a:lnTo>
                <a:lnTo>
                  <a:pt x="0" y="405018"/>
                </a:lnTo>
                <a:lnTo>
                  <a:pt x="0" y="405018"/>
                </a:lnTo>
                <a:lnTo>
                  <a:pt x="0" y="67517"/>
                </a:lnTo>
                <a:cubicBezTo>
                  <a:pt x="0" y="30228"/>
                  <a:pt x="30228" y="0"/>
                  <a:pt x="67517" y="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780" tIns="59780" rIns="59780" bIns="40005" numCol="1" spcCol="1270" anchor="ctr" anchorCtr="0">
            <a:no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1. The heaviest lepton</a:t>
            </a:r>
            <a:endParaRPr lang="ru-RU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95738F7-7480-41CB-8FF3-68B1AEA2EE5B}"/>
              </a:ext>
            </a:extLst>
          </p:cNvPr>
          <p:cNvSpPr/>
          <p:nvPr/>
        </p:nvSpPr>
        <p:spPr>
          <a:xfrm>
            <a:off x="996826" y="2162679"/>
            <a:ext cx="5221066" cy="524538"/>
          </a:xfrm>
          <a:custGeom>
            <a:avLst/>
            <a:gdLst>
              <a:gd name="connsiteX0" fmla="*/ 0 w 7055498"/>
              <a:gd name="connsiteY0" fmla="*/ 0 h 810157"/>
              <a:gd name="connsiteX1" fmla="*/ 7055498 w 7055498"/>
              <a:gd name="connsiteY1" fmla="*/ 0 h 810157"/>
              <a:gd name="connsiteX2" fmla="*/ 7055498 w 7055498"/>
              <a:gd name="connsiteY2" fmla="*/ 810157 h 810157"/>
              <a:gd name="connsiteX3" fmla="*/ 0 w 7055498"/>
              <a:gd name="connsiteY3" fmla="*/ 810157 h 810157"/>
              <a:gd name="connsiteX4" fmla="*/ 0 w 7055498"/>
              <a:gd name="connsiteY4" fmla="*/ 0 h 81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5498" h="810157">
                <a:moveTo>
                  <a:pt x="0" y="0"/>
                </a:moveTo>
                <a:lnTo>
                  <a:pt x="7055498" y="0"/>
                </a:lnTo>
                <a:lnTo>
                  <a:pt x="7055498" y="810157"/>
                </a:lnTo>
                <a:lnTo>
                  <a:pt x="0" y="8101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005" tIns="40005" rIns="40005" bIns="40005" numCol="1" spcCol="1270" anchor="t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Potentially more sensitive to NP than electron and muon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D8B27AF-1843-46D2-8520-1B3B1540F7F3}"/>
              </a:ext>
            </a:extLst>
          </p:cNvPr>
          <p:cNvSpPr/>
          <p:nvPr/>
        </p:nvSpPr>
        <p:spPr>
          <a:xfrm>
            <a:off x="2831254" y="3923391"/>
            <a:ext cx="5221068" cy="405018"/>
          </a:xfrm>
          <a:custGeom>
            <a:avLst/>
            <a:gdLst>
              <a:gd name="connsiteX0" fmla="*/ 0 w 5221068"/>
              <a:gd name="connsiteY0" fmla="*/ 0 h 405018"/>
              <a:gd name="connsiteX1" fmla="*/ 5221068 w 5221068"/>
              <a:gd name="connsiteY1" fmla="*/ 0 h 405018"/>
              <a:gd name="connsiteX2" fmla="*/ 5221068 w 5221068"/>
              <a:gd name="connsiteY2" fmla="*/ 405018 h 405018"/>
              <a:gd name="connsiteX3" fmla="*/ 0 w 5221068"/>
              <a:gd name="connsiteY3" fmla="*/ 405018 h 405018"/>
              <a:gd name="connsiteX4" fmla="*/ 0 w 5221068"/>
              <a:gd name="connsiteY4" fmla="*/ 0 h 4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68" h="405018">
                <a:moveTo>
                  <a:pt x="0" y="0"/>
                </a:moveTo>
                <a:lnTo>
                  <a:pt x="5221068" y="0"/>
                </a:lnTo>
                <a:lnTo>
                  <a:pt x="5221068" y="405018"/>
                </a:lnTo>
                <a:lnTo>
                  <a:pt x="0" y="4050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005" tIns="40005" rIns="40005" bIns="40005" numCol="1" spcCol="1270" anchor="b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100" kern="120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25C5196-1DC8-4EB5-A384-27B4B441984E}"/>
              </a:ext>
            </a:extLst>
          </p:cNvPr>
          <p:cNvSpPr/>
          <p:nvPr/>
        </p:nvSpPr>
        <p:spPr>
          <a:xfrm>
            <a:off x="996825" y="3923391"/>
            <a:ext cx="5221066" cy="405018"/>
          </a:xfrm>
          <a:custGeom>
            <a:avLst/>
            <a:gdLst>
              <a:gd name="connsiteX0" fmla="*/ 67517 w 1834429"/>
              <a:gd name="connsiteY0" fmla="*/ 0 h 405018"/>
              <a:gd name="connsiteX1" fmla="*/ 1766912 w 1834429"/>
              <a:gd name="connsiteY1" fmla="*/ 0 h 405018"/>
              <a:gd name="connsiteX2" fmla="*/ 1834429 w 1834429"/>
              <a:gd name="connsiteY2" fmla="*/ 67517 h 405018"/>
              <a:gd name="connsiteX3" fmla="*/ 1834429 w 1834429"/>
              <a:gd name="connsiteY3" fmla="*/ 405018 h 405018"/>
              <a:gd name="connsiteX4" fmla="*/ 1834429 w 1834429"/>
              <a:gd name="connsiteY4" fmla="*/ 405018 h 405018"/>
              <a:gd name="connsiteX5" fmla="*/ 0 w 1834429"/>
              <a:gd name="connsiteY5" fmla="*/ 405018 h 405018"/>
              <a:gd name="connsiteX6" fmla="*/ 0 w 1834429"/>
              <a:gd name="connsiteY6" fmla="*/ 405018 h 405018"/>
              <a:gd name="connsiteX7" fmla="*/ 0 w 1834429"/>
              <a:gd name="connsiteY7" fmla="*/ 67517 h 405018"/>
              <a:gd name="connsiteX8" fmla="*/ 67517 w 1834429"/>
              <a:gd name="connsiteY8" fmla="*/ 0 h 4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4429" h="405018">
                <a:moveTo>
                  <a:pt x="67517" y="0"/>
                </a:moveTo>
                <a:lnTo>
                  <a:pt x="1766912" y="0"/>
                </a:lnTo>
                <a:cubicBezTo>
                  <a:pt x="1804201" y="0"/>
                  <a:pt x="1834429" y="30228"/>
                  <a:pt x="1834429" y="67517"/>
                </a:cubicBezTo>
                <a:lnTo>
                  <a:pt x="1834429" y="405018"/>
                </a:lnTo>
                <a:lnTo>
                  <a:pt x="1834429" y="405018"/>
                </a:lnTo>
                <a:lnTo>
                  <a:pt x="0" y="405018"/>
                </a:lnTo>
                <a:lnTo>
                  <a:pt x="0" y="405018"/>
                </a:lnTo>
                <a:lnTo>
                  <a:pt x="0" y="67517"/>
                </a:lnTo>
                <a:cubicBezTo>
                  <a:pt x="0" y="30228"/>
                  <a:pt x="30228" y="0"/>
                  <a:pt x="67517" y="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780" tIns="59780" rIns="59780" bIns="40005" numCol="1" spcCol="1270" anchor="ctr" anchorCtr="0">
            <a:no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3. A laboratory to test weak interactions</a:t>
            </a:r>
            <a:endParaRPr lang="ru-RU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6397D87-BDD9-4B23-B344-E869F7EBE985}"/>
              </a:ext>
            </a:extLst>
          </p:cNvPr>
          <p:cNvSpPr/>
          <p:nvPr/>
        </p:nvSpPr>
        <p:spPr>
          <a:xfrm>
            <a:off x="996825" y="4365735"/>
            <a:ext cx="5221066" cy="439522"/>
          </a:xfrm>
          <a:custGeom>
            <a:avLst/>
            <a:gdLst>
              <a:gd name="connsiteX0" fmla="*/ 0 w 7055498"/>
              <a:gd name="connsiteY0" fmla="*/ 0 h 810157"/>
              <a:gd name="connsiteX1" fmla="*/ 7055498 w 7055498"/>
              <a:gd name="connsiteY1" fmla="*/ 0 h 810157"/>
              <a:gd name="connsiteX2" fmla="*/ 7055498 w 7055498"/>
              <a:gd name="connsiteY2" fmla="*/ 810157 h 810157"/>
              <a:gd name="connsiteX3" fmla="*/ 0 w 7055498"/>
              <a:gd name="connsiteY3" fmla="*/ 810157 h 810157"/>
              <a:gd name="connsiteX4" fmla="*/ 0 w 7055498"/>
              <a:gd name="connsiteY4" fmla="*/ 0 h 81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5498" h="810157">
                <a:moveTo>
                  <a:pt x="0" y="0"/>
                </a:moveTo>
                <a:lnTo>
                  <a:pt x="7055498" y="0"/>
                </a:lnTo>
                <a:lnTo>
                  <a:pt x="7055498" y="810157"/>
                </a:lnTo>
                <a:lnTo>
                  <a:pt x="0" y="8101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005" tIns="40005" rIns="40005" bIns="40005" numCol="1" spcCol="1270" anchor="t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Precision test of the SM predictions in leptonic tau decays</a:t>
            </a:r>
            <a:endParaRPr lang="ru-RU" sz="1600" kern="1200" dirty="0">
              <a:solidFill>
                <a:schemeClr val="accent1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486110C-7D12-4240-96EC-D88DD17B5C3F}"/>
              </a:ext>
            </a:extLst>
          </p:cNvPr>
          <p:cNvSpPr/>
          <p:nvPr/>
        </p:nvSpPr>
        <p:spPr>
          <a:xfrm>
            <a:off x="2831254" y="2722630"/>
            <a:ext cx="5221068" cy="405018"/>
          </a:xfrm>
          <a:custGeom>
            <a:avLst/>
            <a:gdLst>
              <a:gd name="connsiteX0" fmla="*/ 0 w 5221068"/>
              <a:gd name="connsiteY0" fmla="*/ 0 h 405018"/>
              <a:gd name="connsiteX1" fmla="*/ 5221068 w 5221068"/>
              <a:gd name="connsiteY1" fmla="*/ 0 h 405018"/>
              <a:gd name="connsiteX2" fmla="*/ 5221068 w 5221068"/>
              <a:gd name="connsiteY2" fmla="*/ 405018 h 405018"/>
              <a:gd name="connsiteX3" fmla="*/ 0 w 5221068"/>
              <a:gd name="connsiteY3" fmla="*/ 405018 h 405018"/>
              <a:gd name="connsiteX4" fmla="*/ 0 w 5221068"/>
              <a:gd name="connsiteY4" fmla="*/ 0 h 4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68" h="405018">
                <a:moveTo>
                  <a:pt x="0" y="0"/>
                </a:moveTo>
                <a:lnTo>
                  <a:pt x="5221068" y="0"/>
                </a:lnTo>
                <a:lnTo>
                  <a:pt x="5221068" y="405018"/>
                </a:lnTo>
                <a:lnTo>
                  <a:pt x="0" y="4050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005" tIns="40005" rIns="40005" bIns="40005" numCol="1" spcCol="1270" anchor="b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100" kern="120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A18DE5DB-3BFB-478A-B573-F86B614EA1CC}"/>
              </a:ext>
            </a:extLst>
          </p:cNvPr>
          <p:cNvSpPr/>
          <p:nvPr/>
        </p:nvSpPr>
        <p:spPr>
          <a:xfrm>
            <a:off x="996825" y="2722630"/>
            <a:ext cx="5221066" cy="405018"/>
          </a:xfrm>
          <a:custGeom>
            <a:avLst/>
            <a:gdLst>
              <a:gd name="connsiteX0" fmla="*/ 67517 w 1834429"/>
              <a:gd name="connsiteY0" fmla="*/ 0 h 405018"/>
              <a:gd name="connsiteX1" fmla="*/ 1766912 w 1834429"/>
              <a:gd name="connsiteY1" fmla="*/ 0 h 405018"/>
              <a:gd name="connsiteX2" fmla="*/ 1834429 w 1834429"/>
              <a:gd name="connsiteY2" fmla="*/ 67517 h 405018"/>
              <a:gd name="connsiteX3" fmla="*/ 1834429 w 1834429"/>
              <a:gd name="connsiteY3" fmla="*/ 405018 h 405018"/>
              <a:gd name="connsiteX4" fmla="*/ 1834429 w 1834429"/>
              <a:gd name="connsiteY4" fmla="*/ 405018 h 405018"/>
              <a:gd name="connsiteX5" fmla="*/ 0 w 1834429"/>
              <a:gd name="connsiteY5" fmla="*/ 405018 h 405018"/>
              <a:gd name="connsiteX6" fmla="*/ 0 w 1834429"/>
              <a:gd name="connsiteY6" fmla="*/ 405018 h 405018"/>
              <a:gd name="connsiteX7" fmla="*/ 0 w 1834429"/>
              <a:gd name="connsiteY7" fmla="*/ 67517 h 405018"/>
              <a:gd name="connsiteX8" fmla="*/ 67517 w 1834429"/>
              <a:gd name="connsiteY8" fmla="*/ 0 h 4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4429" h="405018">
                <a:moveTo>
                  <a:pt x="67517" y="0"/>
                </a:moveTo>
                <a:lnTo>
                  <a:pt x="1766912" y="0"/>
                </a:lnTo>
                <a:cubicBezTo>
                  <a:pt x="1804201" y="0"/>
                  <a:pt x="1834429" y="30228"/>
                  <a:pt x="1834429" y="67517"/>
                </a:cubicBezTo>
                <a:lnTo>
                  <a:pt x="1834429" y="405018"/>
                </a:lnTo>
                <a:lnTo>
                  <a:pt x="1834429" y="405018"/>
                </a:lnTo>
                <a:lnTo>
                  <a:pt x="0" y="405018"/>
                </a:lnTo>
                <a:lnTo>
                  <a:pt x="0" y="405018"/>
                </a:lnTo>
                <a:lnTo>
                  <a:pt x="0" y="67517"/>
                </a:lnTo>
                <a:cubicBezTo>
                  <a:pt x="0" y="30228"/>
                  <a:pt x="30228" y="0"/>
                  <a:pt x="67517" y="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780" tIns="59780" rIns="59780" bIns="40005" numCol="1" spcCol="1270" anchor="ctr" anchorCtr="0">
            <a:no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2. The only lepton decaying to hadrons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023F955C-9E45-4590-843C-5AE6880EDB7B}"/>
                  </a:ext>
                </a:extLst>
              </p:cNvPr>
              <p:cNvSpPr/>
              <p:nvPr/>
            </p:nvSpPr>
            <p:spPr>
              <a:xfrm>
                <a:off x="996825" y="3174303"/>
                <a:ext cx="6439677" cy="716556"/>
              </a:xfrm>
              <a:custGeom>
                <a:avLst/>
                <a:gdLst>
                  <a:gd name="connsiteX0" fmla="*/ 0 w 7055498"/>
                  <a:gd name="connsiteY0" fmla="*/ 0 h 810157"/>
                  <a:gd name="connsiteX1" fmla="*/ 7055498 w 7055498"/>
                  <a:gd name="connsiteY1" fmla="*/ 0 h 810157"/>
                  <a:gd name="connsiteX2" fmla="*/ 7055498 w 7055498"/>
                  <a:gd name="connsiteY2" fmla="*/ 810157 h 810157"/>
                  <a:gd name="connsiteX3" fmla="*/ 0 w 7055498"/>
                  <a:gd name="connsiteY3" fmla="*/ 810157 h 810157"/>
                  <a:gd name="connsiteX4" fmla="*/ 0 w 7055498"/>
                  <a:gd name="connsiteY4" fmla="*/ 0 h 810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55498" h="810157">
                    <a:moveTo>
                      <a:pt x="0" y="0"/>
                    </a:moveTo>
                    <a:lnTo>
                      <a:pt x="7055498" y="0"/>
                    </a:lnTo>
                    <a:lnTo>
                      <a:pt x="7055498" y="810157"/>
                    </a:lnTo>
                    <a:lnTo>
                      <a:pt x="0" y="81015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0005" tIns="40005" rIns="40005" bIns="40005" numCol="1" spcCol="1270" anchor="t" anchorCtr="0">
                <a:noAutofit/>
              </a:bodyPr>
              <a:lstStyle/>
              <a:p>
                <a:pPr marL="171450" lvl="1" indent="-1714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"/>
                </a:pPr>
                <a:r>
                  <a:rPr lang="en-US" sz="1600" kern="1200" dirty="0">
                    <a:solidFill>
                      <a:schemeClr val="tx1"/>
                    </a:solidFill>
                  </a:rPr>
                  <a:t>Clean laboratory to study QCD since only final state interacts strongly</a:t>
                </a:r>
              </a:p>
              <a:p>
                <a:pPr marL="171450" lvl="1" indent="-1714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</a:rPr>
                  <a:t>Measuring fundamental parameters of the SM: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600" kern="12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𝑢𝑠</m:t>
                        </m:r>
                      </m:sub>
                    </m:sSub>
                  </m:oMath>
                </a14:m>
                <a:r>
                  <a:rPr lang="en-US" sz="1600" kern="1200" dirty="0">
                    <a:solidFill>
                      <a:schemeClr val="tx1"/>
                    </a:solidFill>
                  </a:rPr>
                  <a:t>,</a:t>
                </a:r>
                <a:endParaRPr lang="ru-RU" sz="1600" kern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023F955C-9E45-4590-843C-5AE6880EDB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825" y="3174303"/>
                <a:ext cx="6439677" cy="716556"/>
              </a:xfrm>
              <a:custGeom>
                <a:avLst/>
                <a:gdLst>
                  <a:gd name="connsiteX0" fmla="*/ 0 w 7055498"/>
                  <a:gd name="connsiteY0" fmla="*/ 0 h 810157"/>
                  <a:gd name="connsiteX1" fmla="*/ 7055498 w 7055498"/>
                  <a:gd name="connsiteY1" fmla="*/ 0 h 810157"/>
                  <a:gd name="connsiteX2" fmla="*/ 7055498 w 7055498"/>
                  <a:gd name="connsiteY2" fmla="*/ 810157 h 810157"/>
                  <a:gd name="connsiteX3" fmla="*/ 0 w 7055498"/>
                  <a:gd name="connsiteY3" fmla="*/ 810157 h 810157"/>
                  <a:gd name="connsiteX4" fmla="*/ 0 w 7055498"/>
                  <a:gd name="connsiteY4" fmla="*/ 0 h 810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55498" h="810157">
                    <a:moveTo>
                      <a:pt x="0" y="0"/>
                    </a:moveTo>
                    <a:lnTo>
                      <a:pt x="7055498" y="0"/>
                    </a:lnTo>
                    <a:lnTo>
                      <a:pt x="7055498" y="810157"/>
                    </a:lnTo>
                    <a:lnTo>
                      <a:pt x="0" y="8101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1326" t="-68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Straight Connector 38">
            <a:extLst>
              <a:ext uri="{FF2B5EF4-FFF2-40B4-BE49-F238E27FC236}">
                <a16:creationId xmlns:a16="http://schemas.microsoft.com/office/drawing/2014/main" id="{59055FE5-35D3-499C-B87B-77FEBD15EFCC}"/>
              </a:ext>
            </a:extLst>
          </p:cNvPr>
          <p:cNvSpPr/>
          <p:nvPr/>
        </p:nvSpPr>
        <p:spPr>
          <a:xfrm>
            <a:off x="996824" y="5321237"/>
            <a:ext cx="7055498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1030048-C475-413F-8FD8-F76E48B29074}"/>
              </a:ext>
            </a:extLst>
          </p:cNvPr>
          <p:cNvSpPr/>
          <p:nvPr/>
        </p:nvSpPr>
        <p:spPr>
          <a:xfrm>
            <a:off x="2831253" y="4916219"/>
            <a:ext cx="5221068" cy="405018"/>
          </a:xfrm>
          <a:custGeom>
            <a:avLst/>
            <a:gdLst>
              <a:gd name="connsiteX0" fmla="*/ 0 w 5221068"/>
              <a:gd name="connsiteY0" fmla="*/ 0 h 405018"/>
              <a:gd name="connsiteX1" fmla="*/ 5221068 w 5221068"/>
              <a:gd name="connsiteY1" fmla="*/ 0 h 405018"/>
              <a:gd name="connsiteX2" fmla="*/ 5221068 w 5221068"/>
              <a:gd name="connsiteY2" fmla="*/ 405018 h 405018"/>
              <a:gd name="connsiteX3" fmla="*/ 0 w 5221068"/>
              <a:gd name="connsiteY3" fmla="*/ 405018 h 405018"/>
              <a:gd name="connsiteX4" fmla="*/ 0 w 5221068"/>
              <a:gd name="connsiteY4" fmla="*/ 0 h 4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68" h="405018">
                <a:moveTo>
                  <a:pt x="0" y="0"/>
                </a:moveTo>
                <a:lnTo>
                  <a:pt x="5221068" y="0"/>
                </a:lnTo>
                <a:lnTo>
                  <a:pt x="5221068" y="405018"/>
                </a:lnTo>
                <a:lnTo>
                  <a:pt x="0" y="4050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005" tIns="40005" rIns="40005" bIns="40005" numCol="1" spcCol="1270" anchor="b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100" kern="120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56E2501D-5860-477C-88E4-D60FABC11580}"/>
              </a:ext>
            </a:extLst>
          </p:cNvPr>
          <p:cNvSpPr/>
          <p:nvPr/>
        </p:nvSpPr>
        <p:spPr>
          <a:xfrm>
            <a:off x="996824" y="4916219"/>
            <a:ext cx="5221066" cy="405018"/>
          </a:xfrm>
          <a:custGeom>
            <a:avLst/>
            <a:gdLst>
              <a:gd name="connsiteX0" fmla="*/ 67517 w 1834429"/>
              <a:gd name="connsiteY0" fmla="*/ 0 h 405018"/>
              <a:gd name="connsiteX1" fmla="*/ 1766912 w 1834429"/>
              <a:gd name="connsiteY1" fmla="*/ 0 h 405018"/>
              <a:gd name="connsiteX2" fmla="*/ 1834429 w 1834429"/>
              <a:gd name="connsiteY2" fmla="*/ 67517 h 405018"/>
              <a:gd name="connsiteX3" fmla="*/ 1834429 w 1834429"/>
              <a:gd name="connsiteY3" fmla="*/ 405018 h 405018"/>
              <a:gd name="connsiteX4" fmla="*/ 1834429 w 1834429"/>
              <a:gd name="connsiteY4" fmla="*/ 405018 h 405018"/>
              <a:gd name="connsiteX5" fmla="*/ 0 w 1834429"/>
              <a:gd name="connsiteY5" fmla="*/ 405018 h 405018"/>
              <a:gd name="connsiteX6" fmla="*/ 0 w 1834429"/>
              <a:gd name="connsiteY6" fmla="*/ 405018 h 405018"/>
              <a:gd name="connsiteX7" fmla="*/ 0 w 1834429"/>
              <a:gd name="connsiteY7" fmla="*/ 67517 h 405018"/>
              <a:gd name="connsiteX8" fmla="*/ 67517 w 1834429"/>
              <a:gd name="connsiteY8" fmla="*/ 0 h 4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4429" h="405018">
                <a:moveTo>
                  <a:pt x="67517" y="0"/>
                </a:moveTo>
                <a:lnTo>
                  <a:pt x="1766912" y="0"/>
                </a:lnTo>
                <a:cubicBezTo>
                  <a:pt x="1804201" y="0"/>
                  <a:pt x="1834429" y="30228"/>
                  <a:pt x="1834429" y="67517"/>
                </a:cubicBezTo>
                <a:lnTo>
                  <a:pt x="1834429" y="405018"/>
                </a:lnTo>
                <a:lnTo>
                  <a:pt x="1834429" y="405018"/>
                </a:lnTo>
                <a:lnTo>
                  <a:pt x="0" y="405018"/>
                </a:lnTo>
                <a:lnTo>
                  <a:pt x="0" y="405018"/>
                </a:lnTo>
                <a:lnTo>
                  <a:pt x="0" y="67517"/>
                </a:lnTo>
                <a:cubicBezTo>
                  <a:pt x="0" y="30228"/>
                  <a:pt x="30228" y="0"/>
                  <a:pt x="67517" y="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780" tIns="59780" rIns="59780" bIns="40005" numCol="1" spcCol="1270" anchor="ctr" anchorCtr="0">
            <a:no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4. A laboratory to search for NP</a:t>
            </a:r>
            <a:endParaRPr lang="ru-RU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F54E046-9B14-42FD-8693-3D78E7EF6B4D}"/>
              </a:ext>
            </a:extLst>
          </p:cNvPr>
          <p:cNvSpPr/>
          <p:nvPr/>
        </p:nvSpPr>
        <p:spPr>
          <a:xfrm>
            <a:off x="996824" y="5358562"/>
            <a:ext cx="5221066" cy="978704"/>
          </a:xfrm>
          <a:custGeom>
            <a:avLst/>
            <a:gdLst>
              <a:gd name="connsiteX0" fmla="*/ 0 w 7055498"/>
              <a:gd name="connsiteY0" fmla="*/ 0 h 810157"/>
              <a:gd name="connsiteX1" fmla="*/ 7055498 w 7055498"/>
              <a:gd name="connsiteY1" fmla="*/ 0 h 810157"/>
              <a:gd name="connsiteX2" fmla="*/ 7055498 w 7055498"/>
              <a:gd name="connsiteY2" fmla="*/ 810157 h 810157"/>
              <a:gd name="connsiteX3" fmla="*/ 0 w 7055498"/>
              <a:gd name="connsiteY3" fmla="*/ 810157 h 810157"/>
              <a:gd name="connsiteX4" fmla="*/ 0 w 7055498"/>
              <a:gd name="connsiteY4" fmla="*/ 0 h 81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5498" h="810157">
                <a:moveTo>
                  <a:pt x="0" y="0"/>
                </a:moveTo>
                <a:lnTo>
                  <a:pt x="7055498" y="0"/>
                </a:lnTo>
                <a:lnTo>
                  <a:pt x="7055498" y="810157"/>
                </a:lnTo>
                <a:lnTo>
                  <a:pt x="0" y="8101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005" tIns="40005" rIns="40005" bIns="40005" numCol="1" spcCol="1270" anchor="t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CP symmetry breaking</a:t>
            </a: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>
                <a:solidFill>
                  <a:schemeClr val="tx1"/>
                </a:solidFill>
              </a:rPr>
              <a:t>Lepton number violating decays</a:t>
            </a: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Charged Higgs boson etc.</a:t>
            </a:r>
            <a:endParaRPr lang="ru-RU" sz="1600" kern="1200" dirty="0">
              <a:solidFill>
                <a:schemeClr val="tx1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6878C7C-E433-482B-844D-46EAA8FCD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270" y="3441112"/>
            <a:ext cx="2511796" cy="117648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73CDA51-FA35-4AF4-A4A4-670F886E4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270" y="1990428"/>
            <a:ext cx="3454714" cy="122560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C44FD04-06CF-4199-ABFE-B1CDD94F9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0270" y="4921303"/>
            <a:ext cx="3698819" cy="10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61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1124640D-7075-4C8C-86FB-4E835BB4F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04326"/>
            <a:ext cx="4693664" cy="352024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BAF90FC-AA26-4C89-A969-8DF94E9676A7}"/>
              </a:ext>
            </a:extLst>
          </p:cNvPr>
          <p:cNvGrpSpPr/>
          <p:nvPr/>
        </p:nvGrpSpPr>
        <p:grpSpPr>
          <a:xfrm>
            <a:off x="838200" y="1690688"/>
            <a:ext cx="5131422" cy="1172535"/>
            <a:chOff x="838200" y="1504681"/>
            <a:chExt cx="5131422" cy="117253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295C3A6-B793-44EA-A7FC-C8473CF00DD1}"/>
                </a:ext>
              </a:extLst>
            </p:cNvPr>
            <p:cNvGrpSpPr/>
            <p:nvPr/>
          </p:nvGrpSpPr>
          <p:grpSpPr>
            <a:xfrm>
              <a:off x="838200" y="1504681"/>
              <a:ext cx="5131422" cy="1170632"/>
              <a:chOff x="760219" y="1580893"/>
              <a:chExt cx="5131422" cy="1170632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71049F1-D8FB-4C6F-BCBB-8293A82B8E05}"/>
                  </a:ext>
                </a:extLst>
              </p:cNvPr>
              <p:cNvGrpSpPr/>
              <p:nvPr/>
            </p:nvGrpSpPr>
            <p:grpSpPr>
              <a:xfrm>
                <a:off x="912772" y="1934719"/>
                <a:ext cx="4978869" cy="816806"/>
                <a:chOff x="1500600" y="1338818"/>
                <a:chExt cx="4978869" cy="816806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099916FF-725D-4353-9C4B-1458304060F6}"/>
                    </a:ext>
                  </a:extLst>
                </p:cNvPr>
                <p:cNvGrpSpPr/>
                <p:nvPr/>
              </p:nvGrpSpPr>
              <p:grpSpPr>
                <a:xfrm>
                  <a:off x="1500600" y="1637521"/>
                  <a:ext cx="4079106" cy="256593"/>
                  <a:chOff x="1500600" y="1637521"/>
                  <a:chExt cx="4079106" cy="256593"/>
                </a:xfrm>
              </p:grpSpPr>
              <p:sp>
                <p:nvSpPr>
                  <p:cNvPr id="12" name="Arrow: Right 11">
                    <a:extLst>
                      <a:ext uri="{FF2B5EF4-FFF2-40B4-BE49-F238E27FC236}">
                        <a16:creationId xmlns:a16="http://schemas.microsoft.com/office/drawing/2014/main" id="{CC03C35D-5C87-4139-8C98-A67F9A7672A8}"/>
                      </a:ext>
                    </a:extLst>
                  </p:cNvPr>
                  <p:cNvSpPr/>
                  <p:nvPr/>
                </p:nvSpPr>
                <p:spPr>
                  <a:xfrm>
                    <a:off x="4692447" y="1637521"/>
                    <a:ext cx="887259" cy="256593"/>
                  </a:xfrm>
                  <a:prstGeom prst="right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B46D375B-A00F-4DD3-AF8D-8D016EB594C1}"/>
                      </a:ext>
                    </a:extLst>
                  </p:cNvPr>
                  <p:cNvSpPr/>
                  <p:nvPr/>
                </p:nvSpPr>
                <p:spPr>
                  <a:xfrm>
                    <a:off x="1500600" y="1690688"/>
                    <a:ext cx="2202025" cy="135294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7D18063C-2C24-4267-A4E8-26640AD77D1C}"/>
                      </a:ext>
                    </a:extLst>
                  </p:cNvPr>
                  <p:cNvGrpSpPr/>
                  <p:nvPr/>
                </p:nvGrpSpPr>
                <p:grpSpPr>
                  <a:xfrm>
                    <a:off x="3914544" y="1690688"/>
                    <a:ext cx="575388" cy="139774"/>
                    <a:chOff x="3051110" y="2233422"/>
                    <a:chExt cx="575388" cy="139774"/>
                  </a:xfrm>
                </p:grpSpPr>
                <p:sp>
                  <p:nvSpPr>
                    <p:cNvPr id="14" name="Oval 13">
                      <a:extLst>
                        <a:ext uri="{FF2B5EF4-FFF2-40B4-BE49-F238E27FC236}">
                          <a16:creationId xmlns:a16="http://schemas.microsoft.com/office/drawing/2014/main" id="{B53CBA9A-7CD6-43BA-AF7C-558ED6AE3A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1110" y="2233422"/>
                      <a:ext cx="135294" cy="13529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" name="Oval 14">
                      <a:extLst>
                        <a:ext uri="{FF2B5EF4-FFF2-40B4-BE49-F238E27FC236}">
                          <a16:creationId xmlns:a16="http://schemas.microsoft.com/office/drawing/2014/main" id="{4FA3EE46-2E86-4BF3-AAB0-01B35A3AFC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71157" y="2237902"/>
                      <a:ext cx="135294" cy="13529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" name="Oval 15">
                      <a:extLst>
                        <a:ext uri="{FF2B5EF4-FFF2-40B4-BE49-F238E27FC236}">
                          <a16:creationId xmlns:a16="http://schemas.microsoft.com/office/drawing/2014/main" id="{EE9EFC06-B4B5-45EE-883F-E9FFEF211C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1204" y="2233422"/>
                      <a:ext cx="135294" cy="13529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</p:grp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8D88C6C-AE43-4C58-8A94-185F3F50C83C}"/>
                    </a:ext>
                  </a:extLst>
                </p:cNvPr>
                <p:cNvSpPr/>
                <p:nvPr/>
              </p:nvSpPr>
              <p:spPr>
                <a:xfrm>
                  <a:off x="1683620" y="1686208"/>
                  <a:ext cx="1273080" cy="142452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58F78B2-4276-4752-9DB6-457579211311}"/>
                    </a:ext>
                  </a:extLst>
                </p:cNvPr>
                <p:cNvSpPr/>
                <p:nvPr/>
              </p:nvSpPr>
              <p:spPr>
                <a:xfrm>
                  <a:off x="3379262" y="1686208"/>
                  <a:ext cx="260417" cy="144254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7E05BD0-EBE2-4CE5-A24C-5ACDA41FFD21}"/>
                    </a:ext>
                  </a:extLst>
                </p:cNvPr>
                <p:cNvSpPr/>
                <p:nvPr/>
              </p:nvSpPr>
              <p:spPr>
                <a:xfrm>
                  <a:off x="5079746" y="1691589"/>
                  <a:ext cx="45719" cy="142452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5ADAB2DB-F659-44B3-803D-7DE8618A4B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65015" y="1637521"/>
                      <a:ext cx="814454" cy="28001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ra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GeV</m:t>
                            </m:r>
                          </m:oMath>
                        </m:oMathPara>
                      </a14:m>
                      <a:endParaRPr lang="ru-RU" dirty="0"/>
                    </a:p>
                  </p:txBody>
                </p:sp>
              </mc:Choice>
              <mc:Fallback xmlns="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5ADAB2DB-F659-44B3-803D-7DE8618A4B1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665015" y="1637521"/>
                      <a:ext cx="814454" cy="280013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r="-6015" b="-869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7948D85B-7DA5-4800-9111-B6F848E7738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93050" y="1878625"/>
                      <a:ext cx="18113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oMath>
                        </m:oMathPara>
                      </a14:m>
                      <a:endParaRPr lang="ru-RU" dirty="0"/>
                    </a:p>
                  </p:txBody>
                </p:sp>
              </mc:Choice>
              <mc:Fallback xmlns="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7948D85B-7DA5-4800-9111-B6F848E7738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93050" y="1878625"/>
                      <a:ext cx="181139" cy="276999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34483" r="-31034" b="-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7936A7EC-0861-41EE-A7A8-785784A0B5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60314" y="1878624"/>
                      <a:ext cx="18113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oMath>
                        </m:oMathPara>
                      </a14:m>
                      <a:endParaRPr lang="ru-RU" dirty="0"/>
                    </a:p>
                  </p:txBody>
                </p:sp>
              </mc:Choice>
              <mc:Fallback xmlns="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7936A7EC-0861-41EE-A7A8-785784A0B52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60314" y="1878624"/>
                      <a:ext cx="181139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34483" r="-31034" b="-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17B9543F-33BE-4DA2-813A-D8F77A5B278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87811" y="1338818"/>
                      <a:ext cx="64331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Υ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𝑛𝑆</m:t>
                                </m:r>
                              </m:e>
                            </m:d>
                          </m:oMath>
                        </m:oMathPara>
                      </a14:m>
                      <a:endParaRPr lang="ru-RU" dirty="0">
                        <a:solidFill>
                          <a:schemeClr val="accent2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17B9543F-33BE-4DA2-813A-D8F77A5B278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87811" y="1338818"/>
                      <a:ext cx="643318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7547" b="-65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F1E66412-E68C-454E-B064-29D489C2342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55823" y="1349155"/>
                      <a:ext cx="66915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𝑛𝑆</m:t>
                                </m:r>
                              </m:e>
                            </m:d>
                          </m:oMath>
                        </m:oMathPara>
                      </a14:m>
                      <a:endParaRPr lang="ru-RU" dirty="0">
                        <a:solidFill>
                          <a:schemeClr val="accent2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F1E66412-E68C-454E-B064-29D489C2342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055823" y="1349155"/>
                      <a:ext cx="669158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11927" t="-2174" b="-3260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2B9E718E-D59D-4609-B585-390C4B81695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01282" y="1348597"/>
                      <a:ext cx="19479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oMath>
                        </m:oMathPara>
                      </a14:m>
                      <a:endParaRPr lang="ru-RU" dirty="0">
                        <a:solidFill>
                          <a:schemeClr val="accent2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2B9E718E-D59D-4609-B585-390C4B81695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01282" y="1348597"/>
                      <a:ext cx="194797" cy="276999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31250" r="-25000" b="-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F762826-236F-4580-AADF-878601BCCD3B}"/>
                  </a:ext>
                </a:extLst>
              </p:cNvPr>
              <p:cNvSpPr txBox="1"/>
              <p:nvPr/>
            </p:nvSpPr>
            <p:spPr>
              <a:xfrm>
                <a:off x="760219" y="1580893"/>
                <a:ext cx="51314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Flavor factories: charm-tau, B, Z, Higgs</a:t>
                </a:r>
                <a:endParaRPr lang="ru-RU" dirty="0">
                  <a:solidFill>
                    <a:schemeClr val="accent1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C0D3888-5329-4622-B64A-558EC0E4B261}"/>
                    </a:ext>
                  </a:extLst>
                </p:cNvPr>
                <p:cNvSpPr txBox="1"/>
                <p:nvPr/>
              </p:nvSpPr>
              <p:spPr>
                <a:xfrm>
                  <a:off x="2844933" y="2398723"/>
                  <a:ext cx="30938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C0D3888-5329-4622-B64A-558EC0E4B2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4933" y="2398723"/>
                  <a:ext cx="309380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20000" r="-18000" b="-888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A4CD0FD-6A15-42D3-96B2-57C2712441BB}"/>
                    </a:ext>
                  </a:extLst>
                </p:cNvPr>
                <p:cNvSpPr txBox="1"/>
                <p:nvPr/>
              </p:nvSpPr>
              <p:spPr>
                <a:xfrm>
                  <a:off x="4403794" y="2400217"/>
                  <a:ext cx="30938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A4CD0FD-6A15-42D3-96B2-57C2712441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3794" y="2400217"/>
                  <a:ext cx="309380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7647" r="-17647" b="-652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7C35D7B-93BE-4D2A-B69C-FEFFD9A630F3}"/>
              </a:ext>
            </a:extLst>
          </p:cNvPr>
          <p:cNvGrpSpPr/>
          <p:nvPr/>
        </p:nvGrpSpPr>
        <p:grpSpPr>
          <a:xfrm>
            <a:off x="5643124" y="4025994"/>
            <a:ext cx="2947605" cy="2210704"/>
            <a:chOff x="6424154" y="238727"/>
            <a:chExt cx="4253696" cy="31902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09B8997-0DD1-4C32-BD14-3D36D1A17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424154" y="238727"/>
              <a:ext cx="4253696" cy="319027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8499D33-EABE-488F-8023-26B1EED9A759}"/>
                    </a:ext>
                  </a:extLst>
                </p:cNvPr>
                <p:cNvSpPr txBox="1"/>
                <p:nvPr/>
              </p:nvSpPr>
              <p:spPr>
                <a:xfrm>
                  <a:off x="9939300" y="2214857"/>
                  <a:ext cx="436723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ru-RU" sz="36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8499D33-EABE-488F-8023-26B1EED9A7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39300" y="2214857"/>
                  <a:ext cx="436723" cy="553998"/>
                </a:xfrm>
                <a:prstGeom prst="rect">
                  <a:avLst/>
                </a:prstGeom>
                <a:blipFill>
                  <a:blip r:embed="rId12"/>
                  <a:stretch>
                    <a:fillRect b="-1269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A35BBCA-BD2B-448E-B5D8-D1502C7886FA}"/>
              </a:ext>
            </a:extLst>
          </p:cNvPr>
          <p:cNvGrpSpPr/>
          <p:nvPr/>
        </p:nvGrpSpPr>
        <p:grpSpPr>
          <a:xfrm>
            <a:off x="8636598" y="4024253"/>
            <a:ext cx="3241326" cy="2212445"/>
            <a:chOff x="6424153" y="3441322"/>
            <a:chExt cx="4253697" cy="3190273"/>
          </a:xfrm>
        </p:grpSpPr>
        <p:pic>
          <p:nvPicPr>
            <p:cNvPr id="11" name="Picture 10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B99509A9-3EB4-4148-AE05-42AD38A58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24153" y="3441322"/>
              <a:ext cx="4253697" cy="319027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045555A1-B875-4974-80F6-26F18896F1D5}"/>
                    </a:ext>
                  </a:extLst>
                </p:cNvPr>
                <p:cNvSpPr txBox="1"/>
                <p:nvPr/>
              </p:nvSpPr>
              <p:spPr>
                <a:xfrm>
                  <a:off x="9898225" y="5242246"/>
                  <a:ext cx="398442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ru-RU" sz="4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045555A1-B875-4974-80F6-26F18896F1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8225" y="5242246"/>
                  <a:ext cx="398442" cy="677108"/>
                </a:xfrm>
                <a:prstGeom prst="rect">
                  <a:avLst/>
                </a:prstGeom>
                <a:blipFill>
                  <a:blip r:embed="rId14"/>
                  <a:stretch>
                    <a:fillRect b="-1298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EACD5020-B97B-4C7E-A6CC-AC5212753940}"/>
              </a:ext>
            </a:extLst>
          </p:cNvPr>
          <p:cNvSpPr/>
          <p:nvPr/>
        </p:nvSpPr>
        <p:spPr>
          <a:xfrm>
            <a:off x="6126813" y="3263745"/>
            <a:ext cx="5751111" cy="683007"/>
          </a:xfrm>
          <a:custGeom>
            <a:avLst/>
            <a:gdLst>
              <a:gd name="connsiteX0" fmla="*/ 0 w 7055498"/>
              <a:gd name="connsiteY0" fmla="*/ 0 h 810157"/>
              <a:gd name="connsiteX1" fmla="*/ 7055498 w 7055498"/>
              <a:gd name="connsiteY1" fmla="*/ 0 h 810157"/>
              <a:gd name="connsiteX2" fmla="*/ 7055498 w 7055498"/>
              <a:gd name="connsiteY2" fmla="*/ 810157 h 810157"/>
              <a:gd name="connsiteX3" fmla="*/ 0 w 7055498"/>
              <a:gd name="connsiteY3" fmla="*/ 810157 h 810157"/>
              <a:gd name="connsiteX4" fmla="*/ 0 w 7055498"/>
              <a:gd name="connsiteY4" fmla="*/ 0 h 81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5498" h="810157">
                <a:moveTo>
                  <a:pt x="0" y="0"/>
                </a:moveTo>
                <a:lnTo>
                  <a:pt x="7055498" y="0"/>
                </a:lnTo>
                <a:lnTo>
                  <a:pt x="7055498" y="810157"/>
                </a:lnTo>
                <a:lnTo>
                  <a:pt x="0" y="8101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005" tIns="40005" rIns="40005" bIns="40005" numCol="1" spcCol="1270" anchor="t" anchorCtr="0">
            <a:noAutofit/>
          </a:bodyPr>
          <a:lstStyle/>
          <a:p>
            <a:pPr marL="171450" lvl="1" indent="-171450" defTabSz="7112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>
                <a:solidFill>
                  <a:schemeClr val="tx1"/>
                </a:solidFill>
              </a:rPr>
              <a:t>Sample size is one of many constituents of the physics potential</a:t>
            </a:r>
          </a:p>
          <a:p>
            <a:pPr marL="171450" lvl="1" indent="-171450" defTabSz="7112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Production mechanism and backgrounds are important!</a:t>
            </a:r>
            <a:endParaRPr lang="ru-RU" sz="1600" kern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910BA-1795-4BD9-8FF6-139A1EA8D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6423" y="6159625"/>
            <a:ext cx="2743200" cy="365125"/>
          </a:xfrm>
        </p:spPr>
        <p:txBody>
          <a:bodyPr/>
          <a:lstStyle/>
          <a:p>
            <a:pPr algn="l"/>
            <a:fld id="{3A98EE3D-8CD1-4C3F-BD1C-C98C9596463C}" type="slidenum">
              <a:rPr lang="en-US" smtClean="0"/>
              <a:pPr algn="l"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itle 1">
                <a:extLst>
                  <a:ext uri="{FF2B5EF4-FFF2-40B4-BE49-F238E27FC236}">
                    <a16:creationId xmlns:a16="http://schemas.microsoft.com/office/drawing/2014/main" id="{2F471915-DCDB-4D55-A970-8C206C5A32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65125"/>
                <a:ext cx="10515600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colliders for flavor physics</a:t>
                </a:r>
                <a:endParaRPr lang="ru-RU" dirty="0"/>
              </a:p>
            </p:txBody>
          </p:sp>
        </mc:Choice>
        <mc:Fallback xmlns="">
          <p:sp>
            <p:nvSpPr>
              <p:cNvPr id="42" name="Title 1">
                <a:extLst>
                  <a:ext uri="{FF2B5EF4-FFF2-40B4-BE49-F238E27FC236}">
                    <a16:creationId xmlns:a16="http://schemas.microsoft.com/office/drawing/2014/main" id="{2F471915-DCDB-4D55-A970-8C206C5A3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65125"/>
                <a:ext cx="10515600" cy="132556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E613E3D1-EA30-4D22-972E-7D168E2A0D13}"/>
              </a:ext>
            </a:extLst>
          </p:cNvPr>
          <p:cNvGrpSpPr/>
          <p:nvPr/>
        </p:nvGrpSpPr>
        <p:grpSpPr>
          <a:xfrm>
            <a:off x="6544214" y="1960741"/>
            <a:ext cx="4739634" cy="1129950"/>
            <a:chOff x="6461613" y="1736072"/>
            <a:chExt cx="4739634" cy="1129950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5352B9A-46CD-4910-827E-EC7C1229E3CF}"/>
                </a:ext>
              </a:extLst>
            </p:cNvPr>
            <p:cNvGrpSpPr/>
            <p:nvPr/>
          </p:nvGrpSpPr>
          <p:grpSpPr>
            <a:xfrm>
              <a:off x="8929283" y="1751586"/>
              <a:ext cx="2271964" cy="1114436"/>
              <a:chOff x="8486772" y="2632482"/>
              <a:chExt cx="2271964" cy="1114436"/>
            </a:xfrm>
          </p:grpSpPr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7E25CFAB-8797-4F05-8FFD-98660A2CA3E5}"/>
                  </a:ext>
                </a:extLst>
              </p:cNvPr>
              <p:cNvSpPr/>
              <p:nvPr/>
            </p:nvSpPr>
            <p:spPr>
              <a:xfrm>
                <a:off x="8486772" y="2632482"/>
                <a:ext cx="2271964" cy="111443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0C8B26DD-7B82-49C3-87F4-3930B5DB3DB8}"/>
                  </a:ext>
                </a:extLst>
              </p:cNvPr>
              <p:cNvGrpSpPr/>
              <p:nvPr/>
            </p:nvGrpSpPr>
            <p:grpSpPr>
              <a:xfrm>
                <a:off x="8816312" y="2709983"/>
                <a:ext cx="1488914" cy="998668"/>
                <a:chOff x="6482811" y="1355344"/>
                <a:chExt cx="1488914" cy="998668"/>
              </a:xfrm>
            </p:grpSpPr>
            <p:pic>
              <p:nvPicPr>
                <p:cNvPr id="46" name="Picture 45" descr="Shap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937769E5-CBBD-48AB-ADAF-C872A7ECFC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482811" y="1648891"/>
                  <a:ext cx="1414053" cy="705121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6B82A65E-7994-404A-9239-EF93CC467C4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82811" y="1355344"/>
                      <a:ext cx="18299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oMath>
                        </m:oMathPara>
                      </a14:m>
                      <a:endParaRPr lang="ru-RU" dirty="0"/>
                    </a:p>
                  </p:txBody>
                </p:sp>
              </mc:Choice>
              <mc:Fallback xmlns=""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6B82A65E-7994-404A-9239-EF93CC467C4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82811" y="1355344"/>
                      <a:ext cx="182999" cy="276999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l="-33333" r="-26667" b="-888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46663A56-853E-4531-9375-F7BEB18AF40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805719" y="1360768"/>
                      <a:ext cx="16600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oMath>
                        </m:oMathPara>
                      </a14:m>
                      <a:endParaRPr lang="ru-RU" dirty="0"/>
                    </a:p>
                  </p:txBody>
                </p:sp>
              </mc:Choice>
              <mc:Fallback xmlns=""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46663A56-853E-4531-9375-F7BEB18AF40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805719" y="1360768"/>
                      <a:ext cx="166006" cy="27699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21429" r="-1071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7C323055-208D-4543-8252-87F20325585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54116" y="1938933"/>
                      <a:ext cx="28155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oMath>
                        </m:oMathPara>
                      </a14:m>
                      <a:endParaRPr lang="ru-RU" dirty="0"/>
                    </a:p>
                  </p:txBody>
                </p:sp>
              </mc:Choice>
              <mc:Fallback xmlns=""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7C323055-208D-4543-8252-87F20325585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54116" y="1938933"/>
                      <a:ext cx="281552" cy="276999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19565" r="-17391" b="-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B209E8DC-805B-4D43-AB40-3B19358B4CBA}"/>
                </a:ext>
              </a:extLst>
            </p:cNvPr>
            <p:cNvGrpSpPr/>
            <p:nvPr/>
          </p:nvGrpSpPr>
          <p:grpSpPr>
            <a:xfrm>
              <a:off x="6461613" y="1736072"/>
              <a:ext cx="2271965" cy="1114437"/>
              <a:chOff x="6148345" y="1427713"/>
              <a:chExt cx="2271965" cy="1114437"/>
            </a:xfrm>
          </p:grpSpPr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6D21E08F-022C-4F13-810E-6244312946C9}"/>
                  </a:ext>
                </a:extLst>
              </p:cNvPr>
              <p:cNvSpPr/>
              <p:nvPr/>
            </p:nvSpPr>
            <p:spPr>
              <a:xfrm>
                <a:off x="6148345" y="1427713"/>
                <a:ext cx="2271965" cy="1114437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51DE20FB-CFAD-4D56-A92D-7E5F4AF75A2E}"/>
                  </a:ext>
                </a:extLst>
              </p:cNvPr>
              <p:cNvGrpSpPr/>
              <p:nvPr/>
            </p:nvGrpSpPr>
            <p:grpSpPr>
              <a:xfrm>
                <a:off x="6244336" y="1527523"/>
                <a:ext cx="2046578" cy="891316"/>
                <a:chOff x="6138417" y="2622502"/>
                <a:chExt cx="2046578" cy="891316"/>
              </a:xfrm>
            </p:grpSpPr>
            <p:pic>
              <p:nvPicPr>
                <p:cNvPr id="44" name="Picture 43" descr="Shap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B3EFCCE2-5BFE-4813-9CC4-F413376E09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408322" y="2807940"/>
                  <a:ext cx="1567627" cy="545428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CE39F485-C6C6-4CE2-BA64-A7F41E6232D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18989" y="2622502"/>
                      <a:ext cx="16600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oMath>
                        </m:oMathPara>
                      </a14:m>
                      <a:endParaRPr lang="ru-RU" dirty="0"/>
                    </a:p>
                  </p:txBody>
                </p:sp>
              </mc:Choice>
              <mc:Fallback xmlns=""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CE39F485-C6C6-4CE2-BA64-A7F41E6232D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18989" y="2622502"/>
                      <a:ext cx="166006" cy="276999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22222" r="-1481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A62ACB05-97F1-4A29-BD1D-2DB99E833CA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00307" y="3236819"/>
                      <a:ext cx="16600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oMath>
                        </m:oMathPara>
                      </a14:m>
                      <a:endParaRPr lang="ru-RU" dirty="0"/>
                    </a:p>
                  </p:txBody>
                </p:sp>
              </mc:Choice>
              <mc:Fallback xmlns=""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A62ACB05-97F1-4A29-BD1D-2DB99E833CA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00307" y="3236819"/>
                      <a:ext cx="166007" cy="276999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22222" r="-10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2C5946E2-0291-4B22-BCA7-630D53FBEB6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43940" y="2663716"/>
                      <a:ext cx="31047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oMath>
                        </m:oMathPara>
                      </a14:m>
                      <a:endParaRPr lang="ru-RU" dirty="0"/>
                    </a:p>
                  </p:txBody>
                </p:sp>
              </mc:Choice>
              <mc:Fallback xmlns=""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2C5946E2-0291-4B22-BCA7-630D53FBEB6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43940" y="2663716"/>
                      <a:ext cx="310470" cy="276999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 l="-11765" r="-588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5" name="TextBox 54">
                      <a:extLst>
                        <a:ext uri="{FF2B5EF4-FFF2-40B4-BE49-F238E27FC236}">
                          <a16:creationId xmlns:a16="http://schemas.microsoft.com/office/drawing/2014/main" id="{C530BB52-9A3B-4F1F-9929-57DE6F1606C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38417" y="3192612"/>
                      <a:ext cx="31047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ru-RU" dirty="0"/>
                    </a:p>
                  </p:txBody>
                </p:sp>
              </mc:Choice>
              <mc:Fallback xmlns="">
                <p:sp>
                  <p:nvSpPr>
                    <p:cNvPr id="55" name="TextBox 54">
                      <a:extLst>
                        <a:ext uri="{FF2B5EF4-FFF2-40B4-BE49-F238E27FC236}">
                          <a16:creationId xmlns:a16="http://schemas.microsoft.com/office/drawing/2014/main" id="{C530BB52-9A3B-4F1F-9929-57DE6F1606C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38417" y="3192612"/>
                      <a:ext cx="310470" cy="276999"/>
                    </a:xfrm>
                    <a:prstGeom prst="rect">
                      <a:avLst/>
                    </a:prstGeom>
                    <a:blipFill>
                      <a:blip r:embed="rId24"/>
                      <a:stretch>
                        <a:fillRect l="-1176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F6C8DE38-29DF-48C4-BDED-B47CEDD9804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23877" y="3149271"/>
                      <a:ext cx="40940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oMath>
                        </m:oMathPara>
                      </a14:m>
                      <a:endParaRPr lang="ru-RU" dirty="0"/>
                    </a:p>
                  </p:txBody>
                </p:sp>
              </mc:Choice>
              <mc:Fallback xmlns=""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F6C8DE38-29DF-48C4-BDED-B47CEDD9804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23877" y="3149271"/>
                      <a:ext cx="409407" cy="276999"/>
                    </a:xfrm>
                    <a:prstGeom prst="rect">
                      <a:avLst/>
                    </a:prstGeom>
                    <a:blipFill>
                      <a:blip r:embed="rId25"/>
                      <a:stretch>
                        <a:fillRect l="-13433" r="-11940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4230873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289AE2-D2AE-49D1-AFAC-3A79F6794255}">
  <ds:schemaRefs>
    <ds:schemaRef ds:uri="http://www.w3.org/XML/1998/namespace"/>
    <ds:schemaRef ds:uri="71af3243-3dd4-4a8d-8c0d-dd76da1f02a5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27BD4C1-B6B1-4715-ABF9-E660A51A4E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E7CA09-9778-4414-AE97-8064B12DA3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4973</TotalTime>
  <Words>3604</Words>
  <Application>Microsoft Office PowerPoint</Application>
  <PresentationFormat>Widescreen</PresentationFormat>
  <Paragraphs>781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Calibri</vt:lpstr>
      <vt:lpstr>Calibri (Body)</vt:lpstr>
      <vt:lpstr>Calibri (Основной текст)</vt:lpstr>
      <vt:lpstr>Calibri Light</vt:lpstr>
      <vt:lpstr>Cambria Math</vt:lpstr>
      <vt:lpstr>Comic Sans MS</vt:lpstr>
      <vt:lpstr>Courier New</vt:lpstr>
      <vt:lpstr>Times New Roman</vt:lpstr>
      <vt:lpstr>Wingdings</vt:lpstr>
      <vt:lpstr>Office Theme</vt:lpstr>
      <vt:lpstr>Super charm-tau factory: precision experiments with tau lepton and charmed hadrons</vt:lpstr>
      <vt:lpstr>Status of the Standard Model</vt:lpstr>
      <vt:lpstr>PowerPoint Presentation</vt:lpstr>
      <vt:lpstr>Flavor physics</vt:lpstr>
      <vt:lpstr>The power of indirect NP searches</vt:lpstr>
      <vt:lpstr>Flavor anomalies</vt:lpstr>
      <vt:lpstr>Uniqueness of the charm quark</vt:lpstr>
      <vt:lpstr>Uniqueness of the τ lepton</vt:lpstr>
      <vt:lpstr>PowerPoint Presentation</vt:lpstr>
      <vt:lpstr>The SCT experiment</vt:lpstr>
      <vt:lpstr>The SCT energy range</vt:lpstr>
      <vt:lpstr>SCT Physics in a nutshell</vt:lpstr>
      <vt:lpstr>PowerPoint Presentation</vt:lpstr>
      <vt:lpstr>Advantages of the SCT factory</vt:lpstr>
      <vt:lpstr>Experiments with charmed hadrons</vt:lpstr>
      <vt:lpstr>(Semi-)leptonic D_((s) ) decays</vt:lpstr>
      <vt:lpstr>Detailed study of the charmonium-like states</vt:lpstr>
      <vt:lpstr>CPV in charm</vt:lpstr>
      <vt:lpstr>The use of coherent D^0 D ̅^0 pairs</vt:lpstr>
      <vt:lpstr>Tau lepton</vt:lpstr>
      <vt:lpstr>Leptonic τ decays</vt:lpstr>
      <vt:lpstr>Leptonic τ decays</vt:lpstr>
      <vt:lpstr>PowerPoint Presentation</vt:lpstr>
      <vt:lpstr>LFV and CPV with tau</vt:lpstr>
      <vt:lpstr>The Weinberg angle</vt:lpstr>
      <vt:lpstr>J/ψ cross section asymmetry</vt:lpstr>
      <vt:lpstr>And many more…</vt:lpstr>
      <vt:lpstr>Physics: conclusions</vt:lpstr>
      <vt:lpstr>Thank you!</vt:lpstr>
      <vt:lpstr>Backup</vt:lpstr>
      <vt:lpstr>The factory colliders</vt:lpstr>
      <vt:lpstr>Charm mixing</vt:lpstr>
      <vt:lpstr>Λ formfactors</vt:lpstr>
      <vt:lpstr>Charm decay rates</vt:lpstr>
      <vt:lpstr>Model-independent Dalitz analysis</vt:lpstr>
      <vt:lpstr>Model-independent Dalitz analysis</vt:lpstr>
      <vt:lpstr>SCT Collider parameters (2021 update)</vt:lpstr>
      <vt:lpstr>The SCT detector concept</vt:lpstr>
      <vt:lpstr>European Strategy for Particle Physics Update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«Супер Чарм-Тау Фабрики»</dc:title>
  <dc:creator>Vitaly</dc:creator>
  <cp:lastModifiedBy>Vitaly</cp:lastModifiedBy>
  <cp:revision>492</cp:revision>
  <dcterms:created xsi:type="dcterms:W3CDTF">2021-04-10T04:38:06Z</dcterms:created>
  <dcterms:modified xsi:type="dcterms:W3CDTF">2021-07-07T05:30:43Z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