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525" r:id="rId4"/>
    <p:sldId id="536" r:id="rId5"/>
    <p:sldId id="472" r:id="rId6"/>
    <p:sldId id="478" r:id="rId7"/>
    <p:sldId id="379" r:id="rId8"/>
    <p:sldId id="512" r:id="rId9"/>
    <p:sldId id="511" r:id="rId10"/>
    <p:sldId id="510" r:id="rId11"/>
    <p:sldId id="526" r:id="rId12"/>
    <p:sldId id="523" r:id="rId13"/>
    <p:sldId id="534" r:id="rId14"/>
    <p:sldId id="527" r:id="rId15"/>
    <p:sldId id="528" r:id="rId16"/>
    <p:sldId id="529" r:id="rId17"/>
    <p:sldId id="530" r:id="rId18"/>
    <p:sldId id="531" r:id="rId19"/>
    <p:sldId id="524" r:id="rId20"/>
    <p:sldId id="532" r:id="rId21"/>
    <p:sldId id="533" r:id="rId22"/>
    <p:sldId id="501" r:id="rId23"/>
    <p:sldId id="502" r:id="rId24"/>
    <p:sldId id="535" r:id="rId25"/>
    <p:sldId id="327" r:id="rId26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28"/>
      <p:bold r:id="rId29"/>
      <p:italic r:id="rId30"/>
      <p:boldItalic r:id="rId31"/>
    </p:embeddedFont>
    <p:embeddedFont>
      <p:font typeface="Bernard MT Condensed" panose="020508060609050204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fortaa" panose="020F0603070200060003" pitchFamily="34" charset="0"/>
      <p:regular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Segoe UI Light" panose="020F0302020204030204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104282"/>
    <a:srgbClr val="0055A0"/>
    <a:srgbClr val="FF3300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87" autoAdjust="0"/>
    <p:restoredTop sz="96374" autoAdjust="0"/>
  </p:normalViewPr>
  <p:slideViewPr>
    <p:cSldViewPr snapToGrid="0" snapToObjects="1">
      <p:cViewPr>
        <p:scale>
          <a:sx n="117" d="100"/>
          <a:sy n="117" d="100"/>
        </p:scale>
        <p:origin x="1640" y="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0F-4D43-BBED-F75779BA31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0F-4D43-BBED-F75779BA31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0F-4D43-BBED-F75779BA31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0F-4D43-BBED-F75779BA31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20F-4D43-BBED-F75779BA310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20F-4D43-BBED-F75779BA310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20F-4D43-BBED-F75779BA310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20F-4D43-BBED-F75779BA310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20F-4D43-BBED-F75779BA310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20F-4D43-BBED-F75779BA310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20F-4D43-BBED-F75779BA3109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D20F-4D43-BBED-F75779BA310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D20F-4D43-BBED-F75779BA3109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D20F-4D43-BBED-F75779BA3109}"/>
              </c:ext>
            </c:extLst>
          </c:dPt>
          <c:dLbls>
            <c:dLbl>
              <c:idx val="1"/>
              <c:layout>
                <c:manualLayout>
                  <c:x val="4.9131723845827979E-2"/>
                  <c:y val="-0.1353637901861252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0F-4D43-BBED-F75779BA3109}"/>
                </c:ext>
              </c:extLst>
            </c:dLbl>
            <c:dLbl>
              <c:idx val="3"/>
              <c:layout>
                <c:manualLayout>
                  <c:x val="-0.12062202161226296"/>
                  <c:y val="8.21011240737918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0F-4D43-BBED-F75779BA3109}"/>
                </c:ext>
              </c:extLst>
            </c:dLbl>
            <c:dLbl>
              <c:idx val="4"/>
              <c:layout>
                <c:manualLayout>
                  <c:x val="-0.10673443456162646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0F-4D43-BBED-F75779BA3109}"/>
                </c:ext>
              </c:extLst>
            </c:dLbl>
            <c:dLbl>
              <c:idx val="5"/>
              <c:layout>
                <c:manualLayout>
                  <c:x val="0.21342463553801289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0F-4D43-BBED-F75779BA310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20F-4D43-BBED-F75779BA310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20F-4D43-BBED-F75779BA310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20F-4D43-BBED-F75779BA310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20F-4D43-BBED-F75779BA3109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20F-4D43-BBED-F75779BA310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20F-4D43-BBED-F75779BA310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20F-4D43-BBED-F75779BA3109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20F-4D43-BBED-F75779BA3109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'8bb8135e503c34848f86271da3614c9'!$B$1:$O$1</c:f>
              <c:strCache>
                <c:ptCount val="14"/>
                <c:pt idx="0">
                  <c:v>DIRAC.GOVORUN.ru</c:v>
                </c:pt>
                <c:pt idx="1">
                  <c:v>DIRAC.JINR-TIER.ru</c:v>
                </c:pt>
                <c:pt idx="2">
                  <c:v>DIRAC.JINR-CREAM.ru</c:v>
                </c:pt>
                <c:pt idx="3">
                  <c:v>CLOUD.JINR.ru</c:v>
                </c:pt>
                <c:pt idx="4">
                  <c:v>DIRAC.JINR-LHEP.ru</c:v>
                </c:pt>
                <c:pt idx="5">
                  <c:v>CLOUD.PRUE.ru</c:v>
                </c:pt>
                <c:pt idx="6">
                  <c:v>CLOUD.NOSU.ru</c:v>
                </c:pt>
                <c:pt idx="7">
                  <c:v>CLOUD.IPANAS.az</c:v>
                </c:pt>
                <c:pt idx="8">
                  <c:v>DIRAC.UNAM.mx</c:v>
                </c:pt>
                <c:pt idx="9">
                  <c:v>CLOUD.INP.by</c:v>
                </c:pt>
                <c:pt idx="10">
                  <c:v>CLOUD.STI-SCI.eg</c:v>
                </c:pt>
                <c:pt idx="11">
                  <c:v>CLOUD.INRNE.bg</c:v>
                </c:pt>
                <c:pt idx="12">
                  <c:v>CLOUD.INP.kz</c:v>
                </c:pt>
                <c:pt idx="13">
                  <c:v>DIRAC.REA.ru</c:v>
                </c:pt>
              </c:strCache>
            </c:strRef>
          </c:cat>
          <c:val>
            <c:numRef>
              <c:f>'8bb8135e503c34848f86271da3614c9'!$B$2:$O$2</c:f>
              <c:numCache>
                <c:formatCode>General</c:formatCode>
                <c:ptCount val="14"/>
                <c:pt idx="0">
                  <c:v>47251878.937399998</c:v>
                </c:pt>
                <c:pt idx="1">
                  <c:v>37320506.757200003</c:v>
                </c:pt>
                <c:pt idx="2">
                  <c:v>29569303.460000001</c:v>
                </c:pt>
                <c:pt idx="3">
                  <c:v>7940261.7725</c:v>
                </c:pt>
                <c:pt idx="4">
                  <c:v>4452282.7311100001</c:v>
                </c:pt>
                <c:pt idx="5">
                  <c:v>1242175.2552799999</c:v>
                </c:pt>
                <c:pt idx="6">
                  <c:v>394083.19444400002</c:v>
                </c:pt>
                <c:pt idx="7">
                  <c:v>183247.74583299999</c:v>
                </c:pt>
                <c:pt idx="8">
                  <c:v>161688.333056</c:v>
                </c:pt>
                <c:pt idx="9">
                  <c:v>152314.69111099999</c:v>
                </c:pt>
                <c:pt idx="10">
                  <c:v>115013.174167</c:v>
                </c:pt>
                <c:pt idx="11">
                  <c:v>35795.1269445</c:v>
                </c:pt>
                <c:pt idx="12">
                  <c:v>27629.119444399999</c:v>
                </c:pt>
                <c:pt idx="13">
                  <c:v>35.148611111100003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20F-4D43-BBED-F75779BA3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86-4951-BCBF-C124AE9F7B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86-4951-BCBF-C124AE9F7B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86-4951-BCBF-C124AE9F7B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86-4951-BCBF-C124AE9F7BC1}"/>
              </c:ext>
            </c:extLst>
          </c:dPt>
          <c:dLbls>
            <c:dLbl>
              <c:idx val="0"/>
              <c:layout>
                <c:manualLayout>
                  <c:x val="0.21196993224735911"/>
                  <c:y val="-0.1019240769630785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7701"/>
                        <a:gd name="adj2" fmla="val -13072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DE86-4951-BCBF-C124AE9F7BC1}"/>
                </c:ext>
              </c:extLst>
            </c:dLbl>
            <c:dLbl>
              <c:idx val="1"/>
              <c:layout>
                <c:manualLayout>
                  <c:x val="-0.16881714506944429"/>
                  <c:y val="0.2338426260951870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3028"/>
                        <a:gd name="adj2" fmla="val -7690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DE86-4951-BCBF-C124AE9F7BC1}"/>
                </c:ext>
              </c:extLst>
            </c:dLbl>
            <c:dLbl>
              <c:idx val="2"/>
              <c:layout>
                <c:manualLayout>
                  <c:x val="-0.18223677444676362"/>
                  <c:y val="1.7650070988403958E-3"/>
                </c:manualLayout>
              </c:layout>
              <c:spPr>
                <a:xfrm>
                  <a:off x="32519" y="11278"/>
                  <a:ext cx="2723773" cy="102239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4511"/>
                        <a:gd name="adj2" fmla="val 2966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250034483915167"/>
                      <c:h val="0.16000404396022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E86-4951-BCBF-C124AE9F7BC1}"/>
                </c:ext>
              </c:extLst>
            </c:dLbl>
            <c:dLbl>
              <c:idx val="3"/>
              <c:layout>
                <c:manualLayout>
                  <c:x val="0.27519030567741848"/>
                  <c:y val="0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06513"/>
                        <a:gd name="adj2" fmla="val 3241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DE86-4951-BCBF-C124AE9F7BC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'normalized ratio experiments'!$B$1:$E$1</c:f>
              <c:strCache>
                <c:ptCount val="4"/>
                <c:pt idx="0">
                  <c:v>MPD</c:v>
                </c:pt>
                <c:pt idx="1">
                  <c:v>Baikal-GVD</c:v>
                </c:pt>
                <c:pt idx="2">
                  <c:v>Folding@Home</c:v>
                </c:pt>
                <c:pt idx="3">
                  <c:v>BM@N</c:v>
                </c:pt>
              </c:strCache>
            </c:strRef>
          </c:cat>
          <c:val>
            <c:numRef>
              <c:f>'normalized ratio experiments'!$B$2:$E$2</c:f>
              <c:numCache>
                <c:formatCode>General</c:formatCode>
                <c:ptCount val="4"/>
                <c:pt idx="0">
                  <c:v>116139555.979</c:v>
                </c:pt>
                <c:pt idx="1">
                  <c:v>6799235.9547199998</c:v>
                </c:pt>
                <c:pt idx="2">
                  <c:v>3291313.1536099999</c:v>
                </c:pt>
                <c:pt idx="3">
                  <c:v>2652673.5536099998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86-4951-BCBF-C124AE9F7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0" y="6150798"/>
            <a:ext cx="1028958" cy="707202"/>
            <a:chOff x="-752605" y="5762625"/>
            <a:chExt cx="1028958" cy="707202"/>
          </a:xfrm>
        </p:grpSpPr>
        <p:pic>
          <p:nvPicPr>
            <p:cNvPr id="10" name="Image 4" descr="bande-01.eps"/>
            <p:cNvPicPr>
              <a:picLocks noChangeAspect="1"/>
            </p:cNvPicPr>
            <p:nvPr userDrawn="1"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6"/>
            <a:stretch/>
          </p:blipFill>
          <p:spPr>
            <a:xfrm>
              <a:off x="-752605" y="5762625"/>
              <a:ext cx="695325" cy="70720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9" t="3936" r="3868" b="2941"/>
            <a:stretch/>
          </p:blipFill>
          <p:spPr>
            <a:xfrm>
              <a:off x="-600205" y="5762625"/>
              <a:ext cx="876558" cy="70720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2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13" t="25697" r="19841" b="5873"/>
          <a:stretch/>
        </p:blipFill>
        <p:spPr>
          <a:xfrm>
            <a:off x="477982" y="1749191"/>
            <a:ext cx="8183880" cy="510177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93241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3. Active users and developers community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08780F-8786-774A-BC05-5BBD1B08FD9C}"/>
              </a:ext>
            </a:extLst>
          </p:cNvPr>
          <p:cNvSpPr/>
          <p:nvPr/>
        </p:nvSpPr>
        <p:spPr>
          <a:xfrm>
            <a:off x="2661007" y="4821601"/>
            <a:ext cx="1715784" cy="212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165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History of DIRAC at JINR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06488" y="1098253"/>
            <a:ext cx="8726868" cy="558497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2013 – Development of monitoring system for BES-III installation. First tries to setup and configure DIRAC infrastructure.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2017 – DIRAC </a:t>
            </a:r>
            <a:r>
              <a:rPr lang="en-US" sz="2000" dirty="0" err="1">
                <a:latin typeface="Segoe UI Light" panose="020B0502040204020203" pitchFamily="34" charset="0"/>
              </a:rPr>
              <a:t>Interware</a:t>
            </a:r>
            <a:r>
              <a:rPr lang="en-US" sz="2000" dirty="0">
                <a:latin typeface="Segoe UI Light" panose="020B0502040204020203" pitchFamily="34" charset="0"/>
              </a:rPr>
              <a:t> installed; basic configuration done. Used for educational purposes. </a:t>
            </a:r>
            <a:r>
              <a:rPr lang="en-US" sz="2000" b="1" dirty="0" err="1">
                <a:latin typeface="Segoe UI Light" panose="020B0502040204020203" pitchFamily="34" charset="0"/>
              </a:rPr>
              <a:t>dCache</a:t>
            </a:r>
            <a:r>
              <a:rPr lang="en-US" sz="2000" dirty="0">
                <a:latin typeface="Segoe UI Light" panose="020B0502040204020203" pitchFamily="34" charset="0"/>
              </a:rPr>
              <a:t> storage integrated, </a:t>
            </a:r>
            <a:r>
              <a:rPr lang="en-US" sz="2000" b="1" dirty="0">
                <a:latin typeface="Segoe UI Light" panose="020B0502040204020203" pitchFamily="34" charset="0"/>
              </a:rPr>
              <a:t>Tier2</a:t>
            </a:r>
            <a:r>
              <a:rPr lang="en-US" sz="2000" dirty="0">
                <a:latin typeface="Segoe UI Light" panose="020B0502040204020203" pitchFamily="34" charset="0"/>
              </a:rPr>
              <a:t> integrated.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2018 – </a:t>
            </a:r>
            <a:r>
              <a:rPr lang="en-US" sz="2000" b="1" dirty="0" err="1">
                <a:latin typeface="Segoe UI Light" panose="020B0502040204020203" pitchFamily="34" charset="0"/>
              </a:rPr>
              <a:t>HybriLIT</a:t>
            </a:r>
            <a:r>
              <a:rPr lang="en-US" sz="2000" dirty="0">
                <a:latin typeface="Segoe UI Light" panose="020B0502040204020203" pitchFamily="34" charset="0"/>
              </a:rPr>
              <a:t> integrated. </a:t>
            </a:r>
            <a:r>
              <a:rPr lang="en-US" sz="2000" b="1" dirty="0">
                <a:latin typeface="Segoe UI Light" panose="020B0502040204020203" pitchFamily="34" charset="0"/>
              </a:rPr>
              <a:t>JINR cloud </a:t>
            </a:r>
            <a:r>
              <a:rPr lang="en-US" sz="2000" dirty="0">
                <a:latin typeface="Segoe UI Light" panose="020B0502040204020203" pitchFamily="34" charset="0"/>
              </a:rPr>
              <a:t>integrated using OCCI protocol. Tests of full cycle of Monte-Carlo for </a:t>
            </a:r>
            <a:r>
              <a:rPr lang="en-US" sz="2000" b="1" dirty="0">
                <a:latin typeface="Segoe UI Light" panose="020B0502040204020203" pitchFamily="34" charset="0"/>
              </a:rPr>
              <a:t>BM@N</a:t>
            </a:r>
            <a:r>
              <a:rPr lang="en-US" sz="2000" dirty="0">
                <a:latin typeface="Segoe UI Light" panose="020B0502040204020203" pitchFamily="34" charset="0"/>
              </a:rPr>
              <a:t> were performed.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2019 – </a:t>
            </a:r>
            <a:r>
              <a:rPr lang="en-US" sz="2000" b="1" dirty="0">
                <a:latin typeface="Segoe UI Light" panose="020B0502040204020203" pitchFamily="34" charset="0"/>
              </a:rPr>
              <a:t>Clouds</a:t>
            </a:r>
            <a:r>
              <a:rPr lang="en-US" sz="2000" dirty="0">
                <a:latin typeface="Segoe UI Light" panose="020B0502040204020203" pitchFamily="34" charset="0"/>
              </a:rPr>
              <a:t> of JINR Member-States integrated by module developed in JINR. </a:t>
            </a:r>
            <a:r>
              <a:rPr lang="en-US" sz="2000" b="1" dirty="0">
                <a:latin typeface="Segoe UI Light" panose="020B0502040204020203" pitchFamily="34" charset="0"/>
              </a:rPr>
              <a:t>MPD</a:t>
            </a:r>
            <a:r>
              <a:rPr lang="en-US" sz="2000" dirty="0">
                <a:latin typeface="Segoe UI Light" panose="020B0502040204020203" pitchFamily="34" charset="0"/>
              </a:rPr>
              <a:t> starts using DIRAC for massive Monte-Carlo production. </a:t>
            </a:r>
            <a:r>
              <a:rPr lang="en-US" sz="2000" b="1" dirty="0">
                <a:latin typeface="Segoe UI Light" panose="020B0502040204020203" pitchFamily="34" charset="0"/>
              </a:rPr>
              <a:t>Tier1, </a:t>
            </a:r>
            <a:r>
              <a:rPr lang="en-US" sz="2000" b="1" dirty="0" err="1">
                <a:latin typeface="Segoe UI Light" panose="020B0502040204020203" pitchFamily="34" charset="0"/>
              </a:rPr>
              <a:t>Govorun</a:t>
            </a:r>
            <a:r>
              <a:rPr lang="en-US" sz="2000" dirty="0">
                <a:latin typeface="Segoe UI Light" panose="020B0502040204020203" pitchFamily="34" charset="0"/>
              </a:rPr>
              <a:t> and </a:t>
            </a:r>
            <a:r>
              <a:rPr lang="en-US" sz="2000" b="1" dirty="0">
                <a:latin typeface="Segoe UI Light" panose="020B0502040204020203" pitchFamily="34" charset="0"/>
              </a:rPr>
              <a:t>EOS</a:t>
            </a:r>
            <a:r>
              <a:rPr lang="en-US" sz="2000" dirty="0">
                <a:latin typeface="Segoe UI Light" panose="020B0502040204020203" pitchFamily="34" charset="0"/>
              </a:rPr>
              <a:t> integrated in DIRAC.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2020 – </a:t>
            </a:r>
            <a:r>
              <a:rPr lang="en-US" sz="2000" b="1" dirty="0" err="1">
                <a:latin typeface="Segoe UI Light" panose="020B0502040204020203" pitchFamily="34" charset="0"/>
              </a:rPr>
              <a:t>Folding@Home</a:t>
            </a:r>
            <a:r>
              <a:rPr lang="en-US" sz="2000" b="1" dirty="0">
                <a:latin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</a:rPr>
              <a:t>jobs submitted to clouds via DIRAC. </a:t>
            </a:r>
            <a:r>
              <a:rPr lang="en-US" sz="2000" b="1" dirty="0">
                <a:latin typeface="Segoe UI Light" panose="020B0502040204020203" pitchFamily="34" charset="0"/>
              </a:rPr>
              <a:t>Baikal-GVD</a:t>
            </a:r>
            <a:r>
              <a:rPr lang="en-US" sz="2000" dirty="0">
                <a:latin typeface="Segoe UI Light" panose="020B0502040204020203" pitchFamily="34" charset="0"/>
              </a:rPr>
              <a:t> jobs submitted to JINR and PRUE clouds.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951734-5850-478B-A829-0EF0D974F137}"/>
              </a:ext>
            </a:extLst>
          </p:cNvPr>
          <p:cNvCxnSpPr>
            <a:cxnSpLocks/>
          </p:cNvCxnSpPr>
          <p:nvPr/>
        </p:nvCxnSpPr>
        <p:spPr>
          <a:xfrm flipH="1">
            <a:off x="104776" y="2227041"/>
            <a:ext cx="8877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063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Computing Resources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246105" y="1577479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210764" y="1577479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234372" y="1598117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352608" y="1581495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398500" y="1614045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868" y="2319997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49" y="2557231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920 slots</a:t>
            </a: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414" y="2580342"/>
            <a:ext cx="15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slots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701" y="2583030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27" y="2583030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184-870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047" y="2606242"/>
            <a:ext cx="1755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slots</a:t>
            </a: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484" y="2608046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slots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976730" y="3710152"/>
            <a:ext cx="976046" cy="981828"/>
            <a:chOff x="1447800" y="3673993"/>
            <a:chExt cx="976046" cy="981828"/>
          </a:xfrm>
        </p:grpSpPr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Овал 3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блако 4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00" y="4106138"/>
            <a:ext cx="379705" cy="189853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1966322" y="3710152"/>
            <a:ext cx="976046" cy="981828"/>
            <a:chOff x="1447800" y="3673993"/>
            <a:chExt cx="976046" cy="981828"/>
          </a:xfrm>
        </p:grpSpPr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Овал 63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блако 65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37" y="4083399"/>
            <a:ext cx="472504" cy="235329"/>
          </a:xfrm>
          <a:prstGeom prst="rect">
            <a:avLst/>
          </a:prstGeom>
        </p:spPr>
      </p:pic>
      <p:grpSp>
        <p:nvGrpSpPr>
          <p:cNvPr id="68" name="Группа 67"/>
          <p:cNvGrpSpPr/>
          <p:nvPr/>
        </p:nvGrpSpPr>
        <p:grpSpPr>
          <a:xfrm>
            <a:off x="3948391" y="3710152"/>
            <a:ext cx="976046" cy="981828"/>
            <a:chOff x="1447800" y="3673993"/>
            <a:chExt cx="976046" cy="981828"/>
          </a:xfrm>
        </p:grpSpPr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Овал 72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блако 82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07" y="4096176"/>
            <a:ext cx="398302" cy="238981"/>
          </a:xfrm>
          <a:prstGeom prst="rect">
            <a:avLst/>
          </a:prstGeom>
        </p:spPr>
      </p:pic>
      <p:grpSp>
        <p:nvGrpSpPr>
          <p:cNvPr id="84" name="Группа 83"/>
          <p:cNvGrpSpPr/>
          <p:nvPr/>
        </p:nvGrpSpPr>
        <p:grpSpPr>
          <a:xfrm>
            <a:off x="4938961" y="3710149"/>
            <a:ext cx="976046" cy="981828"/>
            <a:chOff x="1447800" y="3673993"/>
            <a:chExt cx="976046" cy="981828"/>
          </a:xfrm>
        </p:grpSpPr>
        <p:pic>
          <p:nvPicPr>
            <p:cNvPr id="85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" name="Овал 85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блако 86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933137" y="3710149"/>
            <a:ext cx="976046" cy="981828"/>
            <a:chOff x="1447800" y="3673993"/>
            <a:chExt cx="976046" cy="981828"/>
          </a:xfrm>
        </p:grpSpPr>
        <p:pic>
          <p:nvPicPr>
            <p:cNvPr id="89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Овал 89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блако 90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93" y="4088685"/>
            <a:ext cx="374534" cy="249689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6938752" y="3710149"/>
            <a:ext cx="976046" cy="981828"/>
            <a:chOff x="1447800" y="3673993"/>
            <a:chExt cx="976046" cy="981828"/>
          </a:xfrm>
        </p:grpSpPr>
        <p:pic>
          <p:nvPicPr>
            <p:cNvPr id="94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" name="Овал 94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блако 95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08" y="4085468"/>
            <a:ext cx="374534" cy="24968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16" y="4090572"/>
            <a:ext cx="441960" cy="220980"/>
          </a:xfrm>
          <a:prstGeom prst="rect">
            <a:avLst/>
          </a:prstGeom>
        </p:spPr>
      </p:pic>
      <p:sp>
        <p:nvSpPr>
          <p:cNvPr id="97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05" y="4704403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IPANAS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slots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902" y="4727514"/>
            <a:ext cx="15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slots</a:t>
            </a:r>
          </a:p>
        </p:txBody>
      </p:sp>
      <p:sp>
        <p:nvSpPr>
          <p:cNvPr id="99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052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INRNE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178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98" y="4753414"/>
            <a:ext cx="1755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Plehanova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slots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099" y="4747064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 slots</a:t>
            </a: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386288" y="1541564"/>
            <a:ext cx="5838839" cy="1074694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78" y="1925449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179378" y="3641943"/>
            <a:ext cx="8802697" cy="1653737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956" y="4048274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6349597" y="1541535"/>
            <a:ext cx="2345687" cy="1074694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909" y="1779926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collaboration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92">
            <a:extLst>
              <a:ext uri="{FF2B5EF4-FFF2-40B4-BE49-F238E27FC236}">
                <a16:creationId xmlns:a16="http://schemas.microsoft.com/office/drawing/2014/main" id="{4CE469D4-E47A-4904-AC80-C045012CBC6D}"/>
              </a:ext>
            </a:extLst>
          </p:cNvPr>
          <p:cNvGrpSpPr/>
          <p:nvPr/>
        </p:nvGrpSpPr>
        <p:grpSpPr>
          <a:xfrm>
            <a:off x="7939444" y="3710149"/>
            <a:ext cx="976046" cy="981828"/>
            <a:chOff x="1447800" y="3673993"/>
            <a:chExt cx="976046" cy="981828"/>
          </a:xfrm>
        </p:grpSpPr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9780AA65-B2BD-47A4-ADAC-C93C7CB196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Овал 94">
              <a:extLst>
                <a:ext uri="{FF2B5EF4-FFF2-40B4-BE49-F238E27FC236}">
                  <a16:creationId xmlns:a16="http://schemas.microsoft.com/office/drawing/2014/main" id="{1A29B37E-F938-49D2-BF5E-4B7BFF86B5B9}"/>
                </a:ext>
              </a:extLst>
            </p:cNvPr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блако 95">
              <a:extLst>
                <a:ext uri="{FF2B5EF4-FFF2-40B4-BE49-F238E27FC236}">
                  <a16:creationId xmlns:a16="http://schemas.microsoft.com/office/drawing/2014/main" id="{23E8E2D8-DF20-41AE-B4E1-86B09B5B188F}"/>
                </a:ext>
              </a:extLst>
            </p:cNvPr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107">
            <a:extLst>
              <a:ext uri="{FF2B5EF4-FFF2-40B4-BE49-F238E27FC236}">
                <a16:creationId xmlns:a16="http://schemas.microsoft.com/office/drawing/2014/main" id="{816B01EA-EA18-4C30-B7AB-057A09244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791" y="4747064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STI-SCI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 slots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6BD879-3124-4ABB-8A45-95642330AD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25" t="18831" r="2219" b="17993"/>
          <a:stretch/>
        </p:blipFill>
        <p:spPr>
          <a:xfrm>
            <a:off x="8231700" y="4077068"/>
            <a:ext cx="375847" cy="247452"/>
          </a:xfrm>
          <a:prstGeom prst="rect">
            <a:avLst/>
          </a:prstGeom>
        </p:spPr>
      </p:pic>
      <p:grpSp>
        <p:nvGrpSpPr>
          <p:cNvPr id="70" name="Группа 67">
            <a:extLst>
              <a:ext uri="{FF2B5EF4-FFF2-40B4-BE49-F238E27FC236}">
                <a16:creationId xmlns:a16="http://schemas.microsoft.com/office/drawing/2014/main" id="{DC7AE3EA-8E18-49D9-A97B-62857781206F}"/>
              </a:ext>
            </a:extLst>
          </p:cNvPr>
          <p:cNvGrpSpPr/>
          <p:nvPr/>
        </p:nvGrpSpPr>
        <p:grpSpPr>
          <a:xfrm>
            <a:off x="2958934" y="3710152"/>
            <a:ext cx="976046" cy="981828"/>
            <a:chOff x="1447800" y="3673993"/>
            <a:chExt cx="976046" cy="981828"/>
          </a:xfrm>
        </p:grpSpPr>
        <p:pic>
          <p:nvPicPr>
            <p:cNvPr id="71" name="Picture 3">
              <a:extLst>
                <a:ext uri="{FF2B5EF4-FFF2-40B4-BE49-F238E27FC236}">
                  <a16:creationId xmlns:a16="http://schemas.microsoft.com/office/drawing/2014/main" id="{BB535884-CF77-4E9E-A638-7746BA6BC8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Овал 72">
              <a:extLst>
                <a:ext uri="{FF2B5EF4-FFF2-40B4-BE49-F238E27FC236}">
                  <a16:creationId xmlns:a16="http://schemas.microsoft.com/office/drawing/2014/main" id="{2FD3EFF6-0A31-4607-A0F2-EA0157184C36}"/>
                </a:ext>
              </a:extLst>
            </p:cNvPr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блако 82">
              <a:extLst>
                <a:ext uri="{FF2B5EF4-FFF2-40B4-BE49-F238E27FC236}">
                  <a16:creationId xmlns:a16="http://schemas.microsoft.com/office/drawing/2014/main" id="{85C1657D-4B67-4A6F-8149-9E37CC164F4E}"/>
                </a:ext>
              </a:extLst>
            </p:cNvPr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5" name="Рисунок 25">
            <a:extLst>
              <a:ext uri="{FF2B5EF4-FFF2-40B4-BE49-F238E27FC236}">
                <a16:creationId xmlns:a16="http://schemas.microsoft.com/office/drawing/2014/main" id="{BE65DCA0-FDA2-4B53-AA5F-87016C0EA1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50" y="4096176"/>
            <a:ext cx="398302" cy="238981"/>
          </a:xfrm>
          <a:prstGeom prst="rect">
            <a:avLst/>
          </a:prstGeom>
        </p:spPr>
      </p:pic>
      <p:sp>
        <p:nvSpPr>
          <p:cNvPr id="76" name="TextBox 110">
            <a:extLst>
              <a:ext uri="{FF2B5EF4-FFF2-40B4-BE49-F238E27FC236}">
                <a16:creationId xmlns:a16="http://schemas.microsoft.com/office/drawing/2014/main" id="{EA945AFD-B5F6-4FE5-9364-932BA27A8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595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8B5BBC3-73BB-CD4C-B038-4E10A58C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030" y="5594648"/>
            <a:ext cx="69567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amount of cores exceeds 3000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46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Steps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06488" y="1098253"/>
            <a:ext cx="7223012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1. DIRAC setup, configuration, development and tuning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3D2F731-A212-4543-BDD9-3C167CEE304F}"/>
              </a:ext>
            </a:extLst>
          </p:cNvPr>
          <p:cNvSpPr txBox="1">
            <a:spLocks/>
          </p:cNvSpPr>
          <p:nvPr/>
        </p:nvSpPr>
        <p:spPr>
          <a:xfrm>
            <a:off x="707912" y="2482701"/>
            <a:ext cx="7223012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2. Integration of computing and storage resources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4643103-5B4F-4A45-B251-ABA2BA9CF788}"/>
              </a:ext>
            </a:extLst>
          </p:cNvPr>
          <p:cNvSpPr txBox="1">
            <a:spLocks/>
          </p:cNvSpPr>
          <p:nvPr/>
        </p:nvSpPr>
        <p:spPr>
          <a:xfrm>
            <a:off x="1136536" y="3867151"/>
            <a:ext cx="7645513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3. Elaboration of approaches for effective use of resources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BA139A4-24B2-40C3-87AE-8FFEDBFC0265}"/>
              </a:ext>
            </a:extLst>
          </p:cNvPr>
          <p:cNvSpPr/>
          <p:nvPr/>
        </p:nvSpPr>
        <p:spPr>
          <a:xfrm>
            <a:off x="3429000" y="2482701"/>
            <a:ext cx="485775" cy="651024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E5EB8BE-AC77-4630-92D7-ABD1E7325C2F}"/>
              </a:ext>
            </a:extLst>
          </p:cNvPr>
          <p:cNvSpPr/>
          <p:nvPr/>
        </p:nvSpPr>
        <p:spPr>
          <a:xfrm>
            <a:off x="4076530" y="3852744"/>
            <a:ext cx="485775" cy="651024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82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do we use DIRAC for?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5" name="Скругленный прямоугольник 81">
            <a:extLst>
              <a:ext uri="{FF2B5EF4-FFF2-40B4-BE49-F238E27FC236}">
                <a16:creationId xmlns:a16="http://schemas.microsoft.com/office/drawing/2014/main" id="{DE5A1833-36F4-4C9F-BD9B-B4337CE15BE4}"/>
              </a:ext>
            </a:extLst>
          </p:cNvPr>
          <p:cNvSpPr/>
          <p:nvPr/>
        </p:nvSpPr>
        <p:spPr>
          <a:xfrm>
            <a:off x="710956" y="1038512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1FF4-2714-4280-A1C8-547DE55D2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872" r="20669"/>
          <a:stretch/>
        </p:blipFill>
        <p:spPr>
          <a:xfrm>
            <a:off x="822514" y="1000642"/>
            <a:ext cx="2326402" cy="22028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312CC2-B4B9-4C78-867E-0BE359F5B58C}"/>
              </a:ext>
            </a:extLst>
          </p:cNvPr>
          <p:cNvSpPr/>
          <p:nvPr/>
        </p:nvSpPr>
        <p:spPr>
          <a:xfrm>
            <a:off x="925170" y="3158639"/>
            <a:ext cx="2121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MPD@NICA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ED43EC2-C6B5-49BC-B782-F65D002D7DDB}"/>
              </a:ext>
            </a:extLst>
          </p:cNvPr>
          <p:cNvSpPr/>
          <p:nvPr/>
        </p:nvSpPr>
        <p:spPr>
          <a:xfrm>
            <a:off x="858741" y="3660567"/>
            <a:ext cx="21417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Analysis – 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Maybe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Скругленный прямоугольник 81">
            <a:extLst>
              <a:ext uri="{FF2B5EF4-FFF2-40B4-BE49-F238E27FC236}">
                <a16:creationId xmlns:a16="http://schemas.microsoft.com/office/drawing/2014/main" id="{430B17D7-B65C-4D26-8EE4-B470CF8EC7C5}"/>
              </a:ext>
            </a:extLst>
          </p:cNvPr>
          <p:cNvSpPr/>
          <p:nvPr/>
        </p:nvSpPr>
        <p:spPr>
          <a:xfrm>
            <a:off x="3372032" y="1038511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699BFA-8795-4A6F-8B78-168BE0B449E1}"/>
              </a:ext>
            </a:extLst>
          </p:cNvPr>
          <p:cNvSpPr/>
          <p:nvPr/>
        </p:nvSpPr>
        <p:spPr>
          <a:xfrm>
            <a:off x="3663158" y="3137347"/>
            <a:ext cx="1967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Baikal-GVD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B3237F6-92FD-414B-B176-6996286D0EED}"/>
              </a:ext>
            </a:extLst>
          </p:cNvPr>
          <p:cNvSpPr/>
          <p:nvPr/>
        </p:nvSpPr>
        <p:spPr>
          <a:xfrm>
            <a:off x="3539373" y="3660567"/>
            <a:ext cx="2141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4A70C-DB2F-4142-8147-0BB634CF6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2" t="43432" r="35962"/>
          <a:stretch/>
        </p:blipFill>
        <p:spPr>
          <a:xfrm>
            <a:off x="3768065" y="1143908"/>
            <a:ext cx="1757451" cy="1993877"/>
          </a:xfrm>
          <a:prstGeom prst="rect">
            <a:avLst/>
          </a:prstGeom>
        </p:spPr>
      </p:pic>
      <p:sp>
        <p:nvSpPr>
          <p:cNvPr id="77" name="Скругленный прямоугольник 81">
            <a:extLst>
              <a:ext uri="{FF2B5EF4-FFF2-40B4-BE49-F238E27FC236}">
                <a16:creationId xmlns:a16="http://schemas.microsoft.com/office/drawing/2014/main" id="{929EF647-484E-465B-B307-8C85B4997579}"/>
              </a:ext>
            </a:extLst>
          </p:cNvPr>
          <p:cNvSpPr/>
          <p:nvPr/>
        </p:nvSpPr>
        <p:spPr>
          <a:xfrm>
            <a:off x="6033108" y="1038510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CB3C1F6-D612-4AFA-A379-3DBEBC51FE48}"/>
              </a:ext>
            </a:extLst>
          </p:cNvPr>
          <p:cNvSpPr/>
          <p:nvPr/>
        </p:nvSpPr>
        <p:spPr>
          <a:xfrm>
            <a:off x="6639018" y="3137198"/>
            <a:ext cx="132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27E12-67AC-4AFD-9473-6A55DA4F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939" y="1206750"/>
            <a:ext cx="2456560" cy="1776282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B81E41B-89BB-4CC0-9EE0-6817BB6C0D45}"/>
              </a:ext>
            </a:extLst>
          </p:cNvPr>
          <p:cNvSpPr/>
          <p:nvPr/>
        </p:nvSpPr>
        <p:spPr>
          <a:xfrm>
            <a:off x="6091702" y="3652421"/>
            <a:ext cx="24323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Reconstruction – </a:t>
            </a:r>
            <a:r>
              <a:rPr lang="en-US" dirty="0">
                <a:solidFill>
                  <a:srgbClr val="92D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Tests</a:t>
            </a:r>
          </a:p>
          <a:p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Скругленный прямоугольник 81">
            <a:extLst>
              <a:ext uri="{FF2B5EF4-FFF2-40B4-BE49-F238E27FC236}">
                <a16:creationId xmlns:a16="http://schemas.microsoft.com/office/drawing/2014/main" id="{53DE706A-6F42-457E-BEE8-CBB5513B989B}"/>
              </a:ext>
            </a:extLst>
          </p:cNvPr>
          <p:cNvSpPr/>
          <p:nvPr/>
        </p:nvSpPr>
        <p:spPr>
          <a:xfrm>
            <a:off x="2090720" y="4540875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751E23F-EB12-4EB1-B6CA-4607AC236613}"/>
              </a:ext>
            </a:extLst>
          </p:cNvPr>
          <p:cNvSpPr/>
          <p:nvPr/>
        </p:nvSpPr>
        <p:spPr>
          <a:xfrm>
            <a:off x="2175893" y="5947685"/>
            <a:ext cx="2379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6B578B-FA48-48CA-99E5-B14A2BFA7B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3234" y="4540875"/>
            <a:ext cx="2224489" cy="1490234"/>
          </a:xfrm>
          <a:prstGeom prst="rect">
            <a:avLst/>
          </a:prstGeom>
        </p:spPr>
      </p:pic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id="{552E5EC2-C620-48B8-9A6A-55657D036213}"/>
              </a:ext>
            </a:extLst>
          </p:cNvPr>
          <p:cNvSpPr/>
          <p:nvPr/>
        </p:nvSpPr>
        <p:spPr>
          <a:xfrm>
            <a:off x="4758349" y="4538587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C15EE73-CEA5-46B2-8B30-2F8519C86182}"/>
              </a:ext>
            </a:extLst>
          </p:cNvPr>
          <p:cNvSpPr/>
          <p:nvPr/>
        </p:nvSpPr>
        <p:spPr>
          <a:xfrm>
            <a:off x="5342697" y="5945397"/>
            <a:ext cx="138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Teaching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183356-F454-4DAD-BA9F-C8EACA441E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192" y="4755955"/>
            <a:ext cx="1728132" cy="9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4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jobs done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E5D2E4-FAFF-4E14-9850-7F1CFEB3B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19" y="922712"/>
            <a:ext cx="7315215" cy="5486411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D790926-B851-4225-9717-E9273DA58444}"/>
              </a:ext>
            </a:extLst>
          </p:cNvPr>
          <p:cNvCxnSpPr>
            <a:cxnSpLocks/>
          </p:cNvCxnSpPr>
          <p:nvPr/>
        </p:nvCxnSpPr>
        <p:spPr>
          <a:xfrm flipH="1">
            <a:off x="104776" y="1893666"/>
            <a:ext cx="8877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Скругленный прямоугольник 16">
            <a:extLst>
              <a:ext uri="{FF2B5EF4-FFF2-40B4-BE49-F238E27FC236}">
                <a16:creationId xmlns:a16="http://schemas.microsoft.com/office/drawing/2014/main" id="{1466BF2E-EB62-4624-82A6-7C7E520ACCB9}"/>
              </a:ext>
            </a:extLst>
          </p:cNvPr>
          <p:cNvSpPr/>
          <p:nvPr/>
        </p:nvSpPr>
        <p:spPr>
          <a:xfrm>
            <a:off x="1903747" y="2349831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1 Million jobs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80" name="Прямая со стрелкой 17">
            <a:extLst>
              <a:ext uri="{FF2B5EF4-FFF2-40B4-BE49-F238E27FC236}">
                <a16:creationId xmlns:a16="http://schemas.microsoft.com/office/drawing/2014/main" id="{6A7E9BD6-3AC0-4EF2-A8B3-FD8DA9A86BB2}"/>
              </a:ext>
            </a:extLst>
          </p:cNvPr>
          <p:cNvCxnSpPr>
            <a:cxnSpLocks/>
          </p:cNvCxnSpPr>
          <p:nvPr/>
        </p:nvCxnSpPr>
        <p:spPr>
          <a:xfrm flipV="1">
            <a:off x="5656943" y="1947655"/>
            <a:ext cx="2077357" cy="4553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320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normalized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5EB1D-DE22-4D4C-ACEA-D75DE746B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2" y="922712"/>
            <a:ext cx="7315215" cy="54864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5F3E45-CF15-4734-A13B-51A6EDB3589B}"/>
              </a:ext>
            </a:extLst>
          </p:cNvPr>
          <p:cNvCxnSpPr>
            <a:cxnSpLocks/>
          </p:cNvCxnSpPr>
          <p:nvPr/>
        </p:nvCxnSpPr>
        <p:spPr>
          <a:xfrm flipH="1">
            <a:off x="104776" y="1778724"/>
            <a:ext cx="8877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6">
            <a:extLst>
              <a:ext uri="{FF2B5EF4-FFF2-40B4-BE49-F238E27FC236}">
                <a16:creationId xmlns:a16="http://schemas.microsoft.com/office/drawing/2014/main" id="{B59CE632-166A-4E44-B6E2-B8DBBAF0121F}"/>
              </a:ext>
            </a:extLst>
          </p:cNvPr>
          <p:cNvSpPr/>
          <p:nvPr/>
        </p:nvSpPr>
        <p:spPr>
          <a:xfrm>
            <a:off x="2580022" y="2180900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Equivalent of 830 years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of computation on one core</a:t>
            </a:r>
            <a:endParaRPr lang="ru-RU" sz="2400" dirty="0">
              <a:solidFill>
                <a:srgbClr val="C00000"/>
              </a:solidFill>
            </a:endParaRPr>
          </a:p>
        </p:txBody>
      </p:sp>
      <p:cxnSp>
        <p:nvCxnSpPr>
          <p:cNvPr id="13" name="Прямая со стрелкой 17">
            <a:extLst>
              <a:ext uri="{FF2B5EF4-FFF2-40B4-BE49-F238E27FC236}">
                <a16:creationId xmlns:a16="http://schemas.microsoft.com/office/drawing/2014/main" id="{86534700-DD11-4975-B2A8-E1D75370318E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1778724"/>
            <a:ext cx="827423" cy="6082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1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Ratio: normalized time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5BA1E6F-3D26-4B5A-8809-1B340BA6B6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6293210"/>
              </p:ext>
            </p:extLst>
          </p:nvPr>
        </p:nvGraphicFramePr>
        <p:xfrm>
          <a:off x="-679694" y="952501"/>
          <a:ext cx="9042644" cy="6154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172A8D7-EACE-475D-B0F4-74CE59BFD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293" y="3861256"/>
            <a:ext cx="280070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of all resources united by DIRAC increase speed at least 2.7 times. (Compared with use of only </a:t>
            </a:r>
            <a:r>
              <a:rPr lang="en-US" alt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r>
              <a:rPr lang="en-US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supercomputer)</a:t>
            </a:r>
            <a:endParaRPr lang="ru-RU" alt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078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Ratio: between experiments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B10C80B-10C6-44F0-BDE3-B7566ABF1A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864999"/>
              </p:ext>
            </p:extLst>
          </p:nvPr>
        </p:nvGraphicFramePr>
        <p:xfrm>
          <a:off x="69902" y="762001"/>
          <a:ext cx="9004198" cy="638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7393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Individual CPU core performance study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Centralized job management gives possibility for centralized and unified performance study of different computing resources.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Before running user jobs DIRAC Pilots execute benchmark for CPU core they are running on. 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Benchmark is DiracBenchmark2012 or DB12. It  evaluate just CPU core performance. Disk I/O, RAM speed, Network, CPU caches and other highly important aspects of performance are </a:t>
            </a:r>
            <a:r>
              <a:rPr lang="en-US" sz="2400" b="1" dirty="0">
                <a:latin typeface="Segoe UI Light" panose="020B0502040204020203" pitchFamily="34" charset="0"/>
              </a:rPr>
              <a:t>neglected by DB12.</a:t>
            </a:r>
          </a:p>
        </p:txBody>
      </p:sp>
    </p:spTree>
    <p:extLst>
      <p:ext uri="{BB962C8B-B14F-4D97-AF65-F5344CB8AC3E}">
        <p14:creationId xmlns:p14="http://schemas.microsoft.com/office/powerpoint/2010/main" val="2517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5952" y="1255301"/>
            <a:ext cx="7888888" cy="2284854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400" dirty="0">
                <a:latin typeface="Segoe UI Light" panose="020B0502040204020203" pitchFamily="34" charset="0"/>
              </a:rPr>
              <a:t>DIRAC </a:t>
            </a:r>
            <a:r>
              <a:rPr lang="en-US" sz="4400" dirty="0" err="1">
                <a:latin typeface="Segoe UI Light" panose="020B0502040204020203" pitchFamily="34" charset="0"/>
              </a:rPr>
              <a:t>Interware</a:t>
            </a:r>
            <a:r>
              <a:rPr lang="en-US" sz="4400" dirty="0">
                <a:latin typeface="Segoe UI Light" panose="020B0502040204020203" pitchFamily="34" charset="0"/>
              </a:rPr>
              <a:t> as a service for high-</a:t>
            </a:r>
            <a:r>
              <a:rPr lang="en-US" sz="4400" dirty="0" err="1">
                <a:latin typeface="Segoe UI Light" panose="020B0502040204020203" pitchFamily="34" charset="0"/>
              </a:rPr>
              <a:t>thoughput</a:t>
            </a:r>
            <a:r>
              <a:rPr lang="en-US" sz="4400" dirty="0">
                <a:latin typeface="Segoe UI Light" panose="020B0502040204020203" pitchFamily="34" charset="0"/>
              </a:rPr>
              <a:t> computing in JINR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593908" y="4051700"/>
            <a:ext cx="5956183" cy="419653"/>
          </a:xfrm>
        </p:spPr>
        <p:txBody>
          <a:bodyPr>
            <a:noAutofit/>
          </a:bodyPr>
          <a:lstStyle/>
          <a:p>
            <a:pPr algn="ctr"/>
            <a:r>
              <a:rPr lang="en-US" sz="2000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Pelevanyuk</a:t>
            </a:r>
            <a:r>
              <a:rPr lang="en-US" sz="2000" u="sng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1,3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Andrei Tsaregorodtsev</a:t>
            </a:r>
            <a:r>
              <a:rPr lang="en-US" sz="20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2,3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385930" y="6217032"/>
            <a:ext cx="4424892" cy="41965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 October 2021 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06488" y="63979"/>
            <a:ext cx="8783776" cy="674252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XXV International Scientific Conference of Young Scientists and Specialists (AYSS-2021)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6638DD8-1476-4B12-9B4E-CB52B9563595}"/>
              </a:ext>
            </a:extLst>
          </p:cNvPr>
          <p:cNvSpPr txBox="1">
            <a:spLocks/>
          </p:cNvSpPr>
          <p:nvPr/>
        </p:nvSpPr>
        <p:spPr>
          <a:xfrm>
            <a:off x="645952" y="4631596"/>
            <a:ext cx="7852092" cy="1747415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Joint Institute for Nuclear Research, </a:t>
            </a:r>
            <a:r>
              <a:rPr lang="en-US" sz="20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Dubna</a:t>
            </a:r>
            <a:r>
              <a:rPr lang="en-US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Russia</a:t>
            </a:r>
          </a:p>
          <a:p>
            <a:pPr algn="ctr"/>
            <a:r>
              <a:rPr lang="en-US" sz="2000" i="1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CPPM, Aix-Marseille </a:t>
            </a:r>
            <a:r>
              <a:rPr lang="fr-FR" sz="20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University</a:t>
            </a: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CNRS/IN2P3, Marseille, France</a:t>
            </a:r>
          </a:p>
          <a:p>
            <a:pPr algn="ctr"/>
            <a:r>
              <a:rPr lang="en-US" sz="2000" i="1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Plekhanov Russian University of Economics, Moscow, Russia</a:t>
            </a:r>
            <a:endParaRPr lang="ru-RU" sz="20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New: performance analysis</a:t>
            </a:r>
          </a:p>
        </p:txBody>
      </p: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98404DCC-1B87-4C5A-9A02-FC2B9EB2D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" y="872836"/>
            <a:ext cx="8682037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99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Discoveries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DF501-23EB-47FA-ACE0-9FA7A7FA8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9"/>
          <a:stretch/>
        </p:blipFill>
        <p:spPr>
          <a:xfrm>
            <a:off x="0" y="1752599"/>
            <a:ext cx="9144000" cy="44681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D85D91-1E80-4EB3-BBEA-7D56A5BC14EC}"/>
              </a:ext>
            </a:extLst>
          </p:cNvPr>
          <p:cNvSpPr/>
          <p:nvPr/>
        </p:nvSpPr>
        <p:spPr>
          <a:xfrm>
            <a:off x="2228850" y="4248150"/>
            <a:ext cx="188595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223D98-5E82-4692-8B9F-4F167219FFDE}"/>
              </a:ext>
            </a:extLst>
          </p:cNvPr>
          <p:cNvSpPr/>
          <p:nvPr/>
        </p:nvSpPr>
        <p:spPr>
          <a:xfrm>
            <a:off x="7458074" y="2914651"/>
            <a:ext cx="647701" cy="194310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84FFD6-6FB5-4C8A-AEEF-A3D234FC2AC9}"/>
              </a:ext>
            </a:extLst>
          </p:cNvPr>
          <p:cNvSpPr/>
          <p:nvPr/>
        </p:nvSpPr>
        <p:spPr>
          <a:xfrm>
            <a:off x="6724650" y="4371975"/>
            <a:ext cx="1800225" cy="638176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кругленный прямоугольник 16">
            <a:extLst>
              <a:ext uri="{FF2B5EF4-FFF2-40B4-BE49-F238E27FC236}">
                <a16:creationId xmlns:a16="http://schemas.microsoft.com/office/drawing/2014/main" id="{2F1F0F28-8B33-482C-8DE9-AB4FEFD3CE35}"/>
              </a:ext>
            </a:extLst>
          </p:cNvPr>
          <p:cNvSpPr/>
          <p:nvPr/>
        </p:nvSpPr>
        <p:spPr>
          <a:xfrm>
            <a:off x="608347" y="922712"/>
            <a:ext cx="3753196" cy="10295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Wrong AMD processors estimation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2" name="Прямая со стрелкой 17">
            <a:extLst>
              <a:ext uri="{FF2B5EF4-FFF2-40B4-BE49-F238E27FC236}">
                <a16:creationId xmlns:a16="http://schemas.microsoft.com/office/drawing/2014/main" id="{8B8AB3D8-2D84-4CBE-9CD0-A8C7799CCB1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495550" y="1952290"/>
            <a:ext cx="676275" cy="22958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Скругленный прямоугольник 16">
            <a:extLst>
              <a:ext uri="{FF2B5EF4-FFF2-40B4-BE49-F238E27FC236}">
                <a16:creationId xmlns:a16="http://schemas.microsoft.com/office/drawing/2014/main" id="{9758C42F-FB4B-405A-9658-29E1E7EF6A4B}"/>
              </a:ext>
            </a:extLst>
          </p:cNvPr>
          <p:cNvSpPr/>
          <p:nvPr/>
        </p:nvSpPr>
        <p:spPr>
          <a:xfrm>
            <a:off x="4969890" y="955341"/>
            <a:ext cx="3753196" cy="102957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+mj-lt"/>
              </a:rPr>
              <a:t>Speed loss on high ram </a:t>
            </a:r>
            <a:r>
              <a:rPr lang="en-US" sz="2000" dirty="0" err="1">
                <a:solidFill>
                  <a:srgbClr val="FFC000"/>
                </a:solidFill>
                <a:latin typeface="+mj-lt"/>
              </a:rPr>
              <a:t>Govorun</a:t>
            </a:r>
            <a:r>
              <a:rPr lang="en-US" sz="2000" dirty="0">
                <a:solidFill>
                  <a:srgbClr val="FFC000"/>
                </a:solidFill>
                <a:latin typeface="+mj-lt"/>
              </a:rPr>
              <a:t> nodes</a:t>
            </a:r>
            <a:endParaRPr lang="ru-RU" sz="2000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6" name="Прямая со стрелкой 17">
            <a:extLst>
              <a:ext uri="{FF2B5EF4-FFF2-40B4-BE49-F238E27FC236}">
                <a16:creationId xmlns:a16="http://schemas.microsoft.com/office/drawing/2014/main" id="{44C11147-6A8B-423E-8C60-AC564128E413}"/>
              </a:ext>
            </a:extLst>
          </p:cNvPr>
          <p:cNvCxnSpPr>
            <a:cxnSpLocks/>
          </p:cNvCxnSpPr>
          <p:nvPr/>
        </p:nvCxnSpPr>
        <p:spPr>
          <a:xfrm>
            <a:off x="5743574" y="1981410"/>
            <a:ext cx="1714500" cy="13618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540570E-2E7D-B44A-881D-3598D614CD3A}"/>
              </a:ext>
            </a:extLst>
          </p:cNvPr>
          <p:cNvCxnSpPr/>
          <p:nvPr/>
        </p:nvCxnSpPr>
        <p:spPr>
          <a:xfrm>
            <a:off x="413657" y="5823857"/>
            <a:ext cx="86604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888595D-49D9-C244-B6A0-8E9A595321DC}"/>
              </a:ext>
            </a:extLst>
          </p:cNvPr>
          <p:cNvCxnSpPr>
            <a:cxnSpLocks/>
          </p:cNvCxnSpPr>
          <p:nvPr/>
        </p:nvCxnSpPr>
        <p:spPr>
          <a:xfrm flipV="1">
            <a:off x="413657" y="1752599"/>
            <a:ext cx="0" cy="407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368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Conclusion on MPD+DIRAC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230283"/>
            <a:ext cx="7762875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After 2 years of active operations, DIRAC proved to be useful and effective tool for HTC jobs in JINR.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&gt;1M jobs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successfully done (830 years of wall time).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 far, all available major computing resources were successfully integrated to DIRAC.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is used not only as </a:t>
            </a: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workload management system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but also as a </a:t>
            </a: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management system.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tests to use it as </a:t>
            </a: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workflow management system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were successfully performed.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this could not be possible without cooperation with users and resource administrators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29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710658" y="1532472"/>
            <a:ext cx="8226854" cy="5507183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Pelevanyk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Tsaregorodtzev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Baikal-GVD: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Zaborov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Konstantin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Gertsenberger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Tsvetkov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Oleg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Rogachevskiy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Alexey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Zhemchugov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 for resources: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Cloud:   Nikolay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Nikita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dCache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  Vladimir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Trofimov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  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Podgainy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Dmitry Belyakov, Maxim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Zuev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LHEP cluster: Boris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Schinov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  Valery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List of participants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Detailed 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011208"/>
            <a:ext cx="7762875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Gergel, V., V.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Sapunov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 P.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Zrelov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2017.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Hybrid Distributed Computing Service Based on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system as a mediator between hybrid resources and data intensive domains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73.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Kuchumov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R.I.,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Petrunin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V.N.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A.Y.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 integration within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256.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2020,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the JINR hybrid computing resources with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data intensive applications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Podgayny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Shchinov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B.,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Trofimov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2021,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Distributed Heterogeneous Computing Resources for the MPD Experiment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Physics of Particles and Nuclei, vol. 52, no. 4, pp. 835-841.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evaluation of computing resources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AIP Conference Proceedings 2377, 040006 (2021)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57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 Throughput vs 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B914C6-F461-4369-8410-86B68722717B}"/>
              </a:ext>
            </a:extLst>
          </p:cNvPr>
          <p:cNvCxnSpPr>
            <a:cxnSpLocks/>
          </p:cNvCxnSpPr>
          <p:nvPr/>
        </p:nvCxnSpPr>
        <p:spPr>
          <a:xfrm>
            <a:off x="4572000" y="1007546"/>
            <a:ext cx="0" cy="562004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2">
            <a:extLst>
              <a:ext uri="{FF2B5EF4-FFF2-40B4-BE49-F238E27FC236}">
                <a16:creationId xmlns:a16="http://schemas.microsoft.com/office/drawing/2014/main" id="{8C2F0123-507B-4F9D-B50E-72330721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88" y="1298168"/>
            <a:ext cx="4365507" cy="5507183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Many </a:t>
            </a:r>
            <a:r>
              <a:rPr lang="en-US" sz="2400" dirty="0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processes that can run in 1 or few cores on the same computer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Standard programming methods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Best accelerated by access to as many cores as possible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one part fails – it can be rescheduled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Example of jobs: 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generation,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reconstruction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3F37B83-62E5-447A-AEE3-CFB731067B97}"/>
              </a:ext>
            </a:extLst>
          </p:cNvPr>
          <p:cNvSpPr txBox="1">
            <a:spLocks/>
          </p:cNvSpPr>
          <p:nvPr/>
        </p:nvSpPr>
        <p:spPr>
          <a:xfrm>
            <a:off x="4616621" y="1298167"/>
            <a:ext cx="4365507" cy="550718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Sharing the workload of </a:t>
            </a:r>
            <a:r>
              <a:rPr lang="en-US" sz="2400" dirty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interdependent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processes over multiple cores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OpenMP and MPI programming methods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Access to many servers within the same tightly-connected cluster; access to shared files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one part fails – calculation stops or aborts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Example of jobs: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QCD studies,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Complex calculations,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Modeling of complex processes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D6EBD6-1C25-41DF-ACDE-8F5BF4D2343F}"/>
              </a:ext>
            </a:extLst>
          </p:cNvPr>
          <p:cNvCxnSpPr>
            <a:cxnSpLocks/>
          </p:cNvCxnSpPr>
          <p:nvPr/>
        </p:nvCxnSpPr>
        <p:spPr>
          <a:xfrm flipH="1">
            <a:off x="104776" y="2465166"/>
            <a:ext cx="88773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C1ABEA-2B4B-4211-AD4A-97A6AD03A0F9}"/>
              </a:ext>
            </a:extLst>
          </p:cNvPr>
          <p:cNvCxnSpPr>
            <a:cxnSpLocks/>
          </p:cNvCxnSpPr>
          <p:nvPr/>
        </p:nvCxnSpPr>
        <p:spPr>
          <a:xfrm flipH="1">
            <a:off x="104776" y="3198591"/>
            <a:ext cx="88773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1B29A9-E725-46BA-BED3-9716D7E995F0}"/>
              </a:ext>
            </a:extLst>
          </p:cNvPr>
          <p:cNvCxnSpPr>
            <a:cxnSpLocks/>
          </p:cNvCxnSpPr>
          <p:nvPr/>
        </p:nvCxnSpPr>
        <p:spPr>
          <a:xfrm flipH="1">
            <a:off x="104776" y="4274916"/>
            <a:ext cx="88773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729D04-DDC8-42F9-98F2-9320DF0C4E4C}"/>
              </a:ext>
            </a:extLst>
          </p:cNvPr>
          <p:cNvCxnSpPr>
            <a:cxnSpLocks/>
          </p:cNvCxnSpPr>
          <p:nvPr/>
        </p:nvCxnSpPr>
        <p:spPr>
          <a:xfrm flipH="1">
            <a:off x="104776" y="5027391"/>
            <a:ext cx="88773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25">
            <a:extLst>
              <a:ext uri="{FF2B5EF4-FFF2-40B4-BE49-F238E27FC236}">
                <a16:creationId xmlns:a16="http://schemas.microsoft.com/office/drawing/2014/main" id="{EC0F9ABA-BB53-48E5-919C-CD5C07FD5C68}"/>
              </a:ext>
            </a:extLst>
          </p:cNvPr>
          <p:cNvSpPr/>
          <p:nvPr/>
        </p:nvSpPr>
        <p:spPr>
          <a:xfrm>
            <a:off x="38100" y="1171401"/>
            <a:ext cx="4489259" cy="5620045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510ED-CCA6-4FB7-9987-E225EF693C49}"/>
              </a:ext>
            </a:extLst>
          </p:cNvPr>
          <p:cNvSpPr/>
          <p:nvPr/>
        </p:nvSpPr>
        <p:spPr>
          <a:xfrm>
            <a:off x="876300" y="6259810"/>
            <a:ext cx="2463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 of this talk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6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 Throughput vs 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B914C6-F461-4369-8410-86B68722717B}"/>
              </a:ext>
            </a:extLst>
          </p:cNvPr>
          <p:cNvCxnSpPr>
            <a:cxnSpLocks/>
          </p:cNvCxnSpPr>
          <p:nvPr/>
        </p:nvCxnSpPr>
        <p:spPr>
          <a:xfrm>
            <a:off x="206488" y="2833381"/>
            <a:ext cx="873102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2">
            <a:extLst>
              <a:ext uri="{FF2B5EF4-FFF2-40B4-BE49-F238E27FC236}">
                <a16:creationId xmlns:a16="http://schemas.microsoft.com/office/drawing/2014/main" id="{8C2F0123-507B-4F9D-B50E-72330721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16" y="3429000"/>
            <a:ext cx="8557368" cy="1599144"/>
          </a:xfrm>
        </p:spPr>
        <p:txBody>
          <a:bodyPr anchor="t">
            <a:no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High Throughput - Many </a:t>
            </a:r>
            <a:r>
              <a:rPr lang="en-US" sz="3200" dirty="0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</a:t>
            </a: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processes that can run in 1 or few cores on the same computer</a:t>
            </a:r>
            <a:b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Example of jobs: Monte-Carlo generation, Data reconstruction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3F37B83-62E5-447A-AEE3-CFB731067B97}"/>
              </a:ext>
            </a:extLst>
          </p:cNvPr>
          <p:cNvSpPr txBox="1">
            <a:spLocks/>
          </p:cNvSpPr>
          <p:nvPr/>
        </p:nvSpPr>
        <p:spPr>
          <a:xfrm>
            <a:off x="438414" y="1590222"/>
            <a:ext cx="8267172" cy="1222611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High Performance - Sharing the workload of </a:t>
            </a:r>
            <a:r>
              <a:rPr lang="en-US" sz="3200" dirty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interdependent</a:t>
            </a: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processes over multiple cores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510ED-CCA6-4FB7-9987-E225EF693C49}"/>
              </a:ext>
            </a:extLst>
          </p:cNvPr>
          <p:cNvSpPr/>
          <p:nvPr/>
        </p:nvSpPr>
        <p:spPr>
          <a:xfrm>
            <a:off x="3105792" y="3075313"/>
            <a:ext cx="2463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 of this talk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was done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5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269" y="4983585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64">
            <a:extLst>
              <a:ext uri="{FF2B5EF4-FFF2-40B4-BE49-F238E27FC236}">
                <a16:creationId xmlns:a16="http://schemas.microsoft.com/office/drawing/2014/main" id="{409A29C3-F4C4-4ECE-8F28-48AB931A3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980" y="4985262"/>
            <a:ext cx="1150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089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5687604-D745-4074-AA5A-3EBCBFCD8BB3}"/>
              </a:ext>
            </a:extLst>
          </p:cNvPr>
          <p:cNvSpPr/>
          <p:nvPr/>
        </p:nvSpPr>
        <p:spPr>
          <a:xfrm>
            <a:off x="1219064" y="5457269"/>
            <a:ext cx="652856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computing resources of the JINR Multifunctional Information and Computing Complex, clouds in JINR Member-States, cluster from Mexico University were combined using the DIRAC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Interware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1781DB1-D35F-494B-BACC-2C3D90D848B5}"/>
              </a:ext>
            </a:extLst>
          </p:cNvPr>
          <p:cNvCxnSpPr/>
          <p:nvPr/>
        </p:nvCxnSpPr>
        <p:spPr bwMode="auto">
          <a:xfrm>
            <a:off x="2196592" y="2552395"/>
            <a:ext cx="3587801" cy="1002518"/>
          </a:xfrm>
          <a:prstGeom prst="straightConnector1">
            <a:avLst/>
          </a:prstGeom>
          <a:ln w="38100">
            <a:solidFill>
              <a:srgbClr val="00206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3EB7A5A-41EE-4ABE-9CF1-5B7D0213BD89}"/>
              </a:ext>
            </a:extLst>
          </p:cNvPr>
          <p:cNvCxnSpPr/>
          <p:nvPr/>
        </p:nvCxnSpPr>
        <p:spPr bwMode="auto">
          <a:xfrm flipH="1">
            <a:off x="1717167" y="2906407"/>
            <a:ext cx="20638" cy="577850"/>
          </a:xfrm>
          <a:prstGeom prst="straightConnector1">
            <a:avLst/>
          </a:prstGeom>
          <a:ln w="38100">
            <a:solidFill>
              <a:schemeClr val="accent1">
                <a:shade val="95000"/>
                <a:satMod val="105000"/>
                <a:alpha val="3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486D7C6-84C4-4454-B6F1-81F228987630}"/>
              </a:ext>
            </a:extLst>
          </p:cNvPr>
          <p:cNvCxnSpPr/>
          <p:nvPr/>
        </p:nvCxnSpPr>
        <p:spPr bwMode="auto">
          <a:xfrm>
            <a:off x="1979105" y="2925457"/>
            <a:ext cx="950912" cy="558799"/>
          </a:xfrm>
          <a:prstGeom prst="straightConnector1">
            <a:avLst/>
          </a:prstGeom>
          <a:ln w="38100">
            <a:solidFill>
              <a:srgbClr val="7030A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E743093-0B36-4A21-AD66-9EA418048C5E}"/>
              </a:ext>
            </a:extLst>
          </p:cNvPr>
          <p:cNvCxnSpPr/>
          <p:nvPr/>
        </p:nvCxnSpPr>
        <p:spPr bwMode="auto">
          <a:xfrm>
            <a:off x="2056892" y="2809570"/>
            <a:ext cx="1955799" cy="674687"/>
          </a:xfrm>
          <a:prstGeom prst="straightConnector1">
            <a:avLst/>
          </a:prstGeom>
          <a:ln w="38100">
            <a:solidFill>
              <a:schemeClr val="accent6">
                <a:lumMod val="75000"/>
                <a:alpha val="3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FCCB7BB-6433-40E0-B546-1EDE11ED19FB}"/>
              </a:ext>
            </a:extLst>
          </p:cNvPr>
          <p:cNvCxnSpPr/>
          <p:nvPr/>
        </p:nvCxnSpPr>
        <p:spPr bwMode="auto">
          <a:xfrm>
            <a:off x="2137855" y="2688920"/>
            <a:ext cx="2663852" cy="847725"/>
          </a:xfrm>
          <a:prstGeom prst="straightConnector1">
            <a:avLst/>
          </a:prstGeom>
          <a:ln w="38100">
            <a:solidFill>
              <a:srgbClr val="FF000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33F049D-02A7-4479-9E62-94F4264F8DFB}"/>
              </a:ext>
            </a:extLst>
          </p:cNvPr>
          <p:cNvCxnSpPr>
            <a:stCxn id="37" idx="3"/>
          </p:cNvCxnSpPr>
          <p:nvPr/>
        </p:nvCxnSpPr>
        <p:spPr bwMode="auto">
          <a:xfrm>
            <a:off x="2212467" y="2439681"/>
            <a:ext cx="4360863" cy="269876"/>
          </a:xfrm>
          <a:prstGeom prst="straightConnector1">
            <a:avLst/>
          </a:prstGeom>
          <a:ln w="38100">
            <a:solidFill>
              <a:srgbClr val="FFC00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CDE769E-EAB5-4197-8176-9269917EB8AD}"/>
              </a:ext>
            </a:extLst>
          </p:cNvPr>
          <p:cNvCxnSpPr/>
          <p:nvPr/>
        </p:nvCxnSpPr>
        <p:spPr bwMode="auto">
          <a:xfrm flipV="1">
            <a:off x="2269617" y="1971370"/>
            <a:ext cx="4281488" cy="296862"/>
          </a:xfrm>
          <a:prstGeom prst="straightConnector1">
            <a:avLst/>
          </a:prstGeom>
          <a:ln w="38100">
            <a:solidFill>
              <a:srgbClr val="FF9933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5ECDF4A1-F4D3-46BB-B87F-1CFFB7656FC3}"/>
              </a:ext>
            </a:extLst>
          </p:cNvPr>
          <p:cNvSpPr/>
          <p:nvPr/>
        </p:nvSpPr>
        <p:spPr bwMode="auto">
          <a:xfrm>
            <a:off x="3177667" y="1022045"/>
            <a:ext cx="2303464" cy="719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44" y="1060038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8AABD37-B2E7-4151-A3BF-7610F843F463}"/>
              </a:ext>
            </a:extLst>
          </p:cNvPr>
          <p:cNvCxnSpPr>
            <a:stCxn id="38" idx="3"/>
            <a:endCxn id="30" idx="1"/>
          </p:cNvCxnSpPr>
          <p:nvPr/>
        </p:nvCxnSpPr>
        <p:spPr bwMode="auto">
          <a:xfrm flipV="1">
            <a:off x="2376412" y="1381614"/>
            <a:ext cx="801255" cy="22130"/>
          </a:xfrm>
          <a:prstGeom prst="straightConnector1">
            <a:avLst/>
          </a:prstGeom>
          <a:ln w="1016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73A71CF-0B89-440B-B520-D2DE0A1BE71E}"/>
              </a:ext>
            </a:extLst>
          </p:cNvPr>
          <p:cNvCxnSpPr/>
          <p:nvPr/>
        </p:nvCxnSpPr>
        <p:spPr bwMode="auto">
          <a:xfrm flipH="1">
            <a:off x="2323592" y="1741182"/>
            <a:ext cx="1023938" cy="1743075"/>
          </a:xfrm>
          <a:prstGeom prst="straightConnector1">
            <a:avLst/>
          </a:prstGeom>
          <a:ln w="50800"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9A0F6154-6C25-4F79-95B9-6C35FA6B3FF7}"/>
              </a:ext>
            </a:extLst>
          </p:cNvPr>
          <p:cNvCxnSpPr>
            <a:stCxn id="31" idx="2"/>
          </p:cNvCxnSpPr>
          <p:nvPr/>
        </p:nvCxnSpPr>
        <p:spPr bwMode="auto">
          <a:xfrm flipH="1">
            <a:off x="4046030" y="1728482"/>
            <a:ext cx="277812" cy="1755775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20E28B3-E8EB-4414-9E96-73A1E3D90863}"/>
              </a:ext>
            </a:extLst>
          </p:cNvPr>
          <p:cNvCxnSpPr/>
          <p:nvPr/>
        </p:nvCxnSpPr>
        <p:spPr bwMode="auto">
          <a:xfrm flipH="1">
            <a:off x="3069717" y="1755470"/>
            <a:ext cx="700088" cy="1766887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D3071BF-0059-4677-BB22-04094847DCAE}"/>
              </a:ext>
            </a:extLst>
          </p:cNvPr>
          <p:cNvCxnSpPr/>
          <p:nvPr/>
        </p:nvCxnSpPr>
        <p:spPr bwMode="auto">
          <a:xfrm>
            <a:off x="4633052" y="1740838"/>
            <a:ext cx="266576" cy="1823981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54208-AA8C-4ACF-A016-1F2B2B58D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80" y="1985368"/>
            <a:ext cx="839840" cy="9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D021403-2245-4DDF-8B13-C9D5395150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3" y="882662"/>
            <a:ext cx="951329" cy="104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425083" y="3597375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A81EFA9-A6D4-4393-A4FB-678BDF655B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30" y="2275144"/>
            <a:ext cx="611249" cy="71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4222380-10D7-4EC0-BED3-2DF6549F9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78" y="2600343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6FDB8A9-E5B0-4B3B-85F9-FB510CDFB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0090" y="1121707"/>
            <a:ext cx="471777" cy="4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6D871F7-F689-4648-8FE3-1D5A1802387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24" y="1263844"/>
            <a:ext cx="789520" cy="7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DF5FA94-AEA1-4120-A5BE-C341383C7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31" y="1578585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56">
            <a:extLst>
              <a:ext uri="{FF2B5EF4-FFF2-40B4-BE49-F238E27FC236}">
                <a16:creationId xmlns:a16="http://schemas.microsoft.com/office/drawing/2014/main" id="{8C70A49F-0293-487F-A5CC-8F8632936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656" y="2982747"/>
            <a:ext cx="750404" cy="41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 Narrow" panose="020B0606020202030204" pitchFamily="34" charset="0"/>
              </a:rPr>
              <a:t>EOS</a:t>
            </a:r>
            <a:endParaRPr lang="ru-RU" altLang="ru-RU" sz="1800">
              <a:latin typeface="Arial Narrow" panose="020B0606020202030204" pitchFamily="34" charset="0"/>
            </a:endParaRP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>
            <a:endCxn id="47" idx="0"/>
          </p:cNvCxnSpPr>
          <p:nvPr/>
        </p:nvCxnSpPr>
        <p:spPr bwMode="auto">
          <a:xfrm>
            <a:off x="5036630" y="1740838"/>
            <a:ext cx="848791" cy="1856537"/>
          </a:xfrm>
          <a:prstGeom prst="straightConnector1">
            <a:avLst/>
          </a:prstGeom>
          <a:ln w="50800">
            <a:solidFill>
              <a:srgbClr val="00206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389742" y="3597375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413350" y="3618013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FCF6E693-5965-436E-B8C1-3F8B6B98C895}"/>
              </a:ext>
            </a:extLst>
          </p:cNvPr>
          <p:cNvCxnSpPr>
            <a:stCxn id="30" idx="3"/>
          </p:cNvCxnSpPr>
          <p:nvPr/>
        </p:nvCxnSpPr>
        <p:spPr bwMode="auto">
          <a:xfrm>
            <a:off x="5481130" y="1380821"/>
            <a:ext cx="1069975" cy="50800"/>
          </a:xfrm>
          <a:prstGeom prst="straightConnector1">
            <a:avLst/>
          </a:prstGeom>
          <a:ln w="50800">
            <a:solidFill>
              <a:srgbClr val="FF9933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E101F9C6-6782-47A8-BC34-DDB959E267A5}"/>
              </a:ext>
            </a:extLst>
          </p:cNvPr>
          <p:cNvCxnSpPr/>
          <p:nvPr/>
        </p:nvCxnSpPr>
        <p:spPr bwMode="auto">
          <a:xfrm>
            <a:off x="5438267" y="1709432"/>
            <a:ext cx="1165225" cy="754063"/>
          </a:xfrm>
          <a:prstGeom prst="straightConnector1">
            <a:avLst/>
          </a:prstGeom>
          <a:ln w="50800">
            <a:solidFill>
              <a:srgbClr val="FFC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182" y="468340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79" y="470651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53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366" y="47092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492" y="470920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712" y="473241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398850" y="3593237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514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413" y="47365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1"/>
          <a:srcRect l="19961" r="14364" b="6633"/>
          <a:stretch/>
        </p:blipFill>
        <p:spPr>
          <a:xfrm>
            <a:off x="6444742" y="3625787"/>
            <a:ext cx="898899" cy="916539"/>
          </a:xfrm>
          <a:prstGeom prst="ellipse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110" y="4331739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/>
          <p:nvPr/>
        </p:nvCxnSpPr>
        <p:spPr bwMode="auto">
          <a:xfrm>
            <a:off x="5310307" y="1741629"/>
            <a:ext cx="1583885" cy="1835390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8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97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4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is DIRAC?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just">
              <a:buNone/>
            </a:pPr>
            <a:r>
              <a:rPr lang="en-US" sz="2400" dirty="0">
                <a:latin typeface="Segoe UI Light" panose="020B0502040204020203" pitchFamily="34" charset="0"/>
              </a:rPr>
              <a:t>DIRAC is a framework that provides all the necessary components to build ad-hoc grid infrastructures </a:t>
            </a:r>
            <a:r>
              <a:rPr lang="en-US" sz="2400" b="1" dirty="0">
                <a:latin typeface="Segoe UI Light" panose="020B0502040204020203" pitchFamily="34" charset="0"/>
              </a:rPr>
              <a:t>interconnecting</a:t>
            </a:r>
            <a:r>
              <a:rPr lang="en-US" sz="2400" dirty="0">
                <a:latin typeface="Segoe UI Light" panose="020B0502040204020203" pitchFamily="34" charset="0"/>
              </a:rPr>
              <a:t> computing resources of different types, allowing </a:t>
            </a:r>
            <a:r>
              <a:rPr lang="en-US" sz="2400" b="1" dirty="0">
                <a:latin typeface="Segoe UI Light" panose="020B0502040204020203" pitchFamily="34" charset="0"/>
              </a:rPr>
              <a:t>interoperability</a:t>
            </a:r>
            <a:r>
              <a:rPr lang="en-US" sz="2400" dirty="0">
                <a:latin typeface="Segoe UI Light" panose="020B0502040204020203" pitchFamily="34" charset="0"/>
              </a:rPr>
              <a:t> and simplifying </a:t>
            </a:r>
            <a:r>
              <a:rPr lang="en-US" sz="2400" b="1" dirty="0">
                <a:latin typeface="Segoe UI Light" panose="020B0502040204020203" pitchFamily="34" charset="0"/>
              </a:rPr>
              <a:t>interfaces</a:t>
            </a:r>
            <a:r>
              <a:rPr lang="en-US" sz="2400" dirty="0">
                <a:latin typeface="Segoe UI Light" panose="020B0502040204020203" pitchFamily="34" charset="0"/>
              </a:rPr>
              <a:t>.  This allows to speak about the DIRAC </a:t>
            </a:r>
            <a:r>
              <a:rPr lang="en-US" sz="2400" b="1" i="1" dirty="0" err="1">
                <a:solidFill>
                  <a:srgbClr val="FF0000"/>
                </a:solidFill>
                <a:latin typeface="Segoe UI Light" panose="020B0502040204020203" pitchFamily="34" charset="0"/>
              </a:rPr>
              <a:t>interware</a:t>
            </a:r>
            <a:r>
              <a:rPr lang="en-US" sz="2400" dirty="0">
                <a:latin typeface="Segoe UI Light" panose="020B0502040204020203" pitchFamily="34" charset="0"/>
              </a:rPr>
              <a:t>.  </a:t>
            </a:r>
          </a:p>
          <a:p>
            <a:pPr marL="0" indent="0" algn="just">
              <a:buFont typeface="Arial"/>
              <a:buNone/>
            </a:pPr>
            <a:endParaRPr lang="en-US" sz="2400" dirty="0">
              <a:latin typeface="Segoe UI Light" panose="020B0502040204020203" pitchFamily="34" charset="0"/>
            </a:endParaRPr>
          </a:p>
          <a:p>
            <a:pPr marL="0" indent="0" algn="just">
              <a:buFont typeface="Arial"/>
              <a:buNone/>
            </a:pPr>
            <a:endParaRPr lang="en-US" sz="2400" dirty="0">
              <a:latin typeface="Segoe UI Light" panose="020B0502040204020203" pitchFamily="34" charset="0"/>
            </a:endParaRPr>
          </a:p>
        </p:txBody>
      </p:sp>
      <p:pic>
        <p:nvPicPr>
          <p:cNvPr id="47" name="Picture 36" descr="DIRAC_Overlay_System_D_larg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88" y="3577656"/>
            <a:ext cx="6265711" cy="3073640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6360398" y="376855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Web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360398" y="4457684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CLI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360398" y="515444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360398" y="5851388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3142899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5" b="64169"/>
          <a:stretch/>
        </p:blipFill>
        <p:spPr bwMode="auto">
          <a:xfrm>
            <a:off x="3366687" y="4041514"/>
            <a:ext cx="122451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0" r="50615" b="64169"/>
          <a:stretch/>
        </p:blipFill>
        <p:spPr bwMode="auto">
          <a:xfrm>
            <a:off x="1356481" y="4026125"/>
            <a:ext cx="1233488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r="25784" b="64169"/>
          <a:stretch/>
        </p:blipFill>
        <p:spPr bwMode="auto">
          <a:xfrm>
            <a:off x="5268804" y="4026127"/>
            <a:ext cx="1233487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8" b="64169"/>
          <a:stretch/>
        </p:blipFill>
        <p:spPr bwMode="auto">
          <a:xfrm>
            <a:off x="7385148" y="4026127"/>
            <a:ext cx="130016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1361262" y="1359811"/>
            <a:ext cx="1743848" cy="689553"/>
            <a:chOff x="768134" y="934196"/>
            <a:chExt cx="1743848" cy="689553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120791" y="1359811"/>
            <a:ext cx="1778314" cy="689553"/>
            <a:chOff x="2527663" y="934196"/>
            <a:chExt cx="1778314" cy="689553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527663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30694" y="934852"/>
              <a:ext cx="11752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dCache</a:t>
              </a:r>
              <a:endParaRPr lang="ru-RU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36" name="Picture 12" descr="ÐÐ°ÑÑÐ¸Ð½ÐºÐ¸ Ð¿Ð¾ Ð·Ð°Ð¿ÑÐ¾ÑÑ dCach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749" y="1033499"/>
              <a:ext cx="490945" cy="49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Скругленный прямоугольник 29"/>
          <p:cNvSpPr/>
          <p:nvPr/>
        </p:nvSpPr>
        <p:spPr>
          <a:xfrm>
            <a:off x="5074447" y="1359811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8" name="Picture 14" descr="ÐÐ°ÑÑÐ¸Ð½ÐºÐ¸ Ð¿Ð¾ Ð·Ð°Ð¿ÑÐ¾ÑÑ cep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320" y="1352100"/>
            <a:ext cx="555476" cy="6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7174766" y="1352100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40" name="Picture 16" descr="Lustre_file_system_log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929" y="1567463"/>
            <a:ext cx="1270711" cy="2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209793" y="528728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Tier-2/CICC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24602" y="53026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Tier-1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2114" y="529758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Cloud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70297" y="5297583"/>
            <a:ext cx="25004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Govorun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HybriLIT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it is complex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06101" y="20978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43494" y="2066959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GridFTP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25349" y="2061136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74766" y="2066961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40233" y="6212074"/>
            <a:ext cx="50208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* This is a simplified schema to demonstrate complexity and variability of protocols and accesses approaches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93148" y="1230283"/>
            <a:ext cx="355493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998434" y="1230283"/>
            <a:ext cx="1781890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932724" y="1230283"/>
            <a:ext cx="212745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-142155" y="4561807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133406" y="1535309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142155" y="2082348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Protocol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00861" y="356793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Slurm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24602" y="358852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121626" y="3567285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OpenNebula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71797" y="35782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Slurm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-133406" y="359871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Job Submit.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81797" y="32171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  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36536" y="322608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-130221" y="322608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Jobs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24811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SSO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07696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106189" y="3049901"/>
            <a:ext cx="0" cy="921631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29339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, 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3287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118621" y="2424533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136411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ceph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key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19296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F79CDB-A737-4395-891B-C21CCD7319A1}"/>
              </a:ext>
            </a:extLst>
          </p:cNvPr>
          <p:cNvSpPr txBox="1"/>
          <p:nvPr/>
        </p:nvSpPr>
        <p:spPr>
          <a:xfrm>
            <a:off x="3632727" y="1681145"/>
            <a:ext cx="11752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Disk, Tape</a:t>
            </a:r>
            <a:endParaRPr lang="ru-RU" sz="1400" b="1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147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1. Single system for all aspects of computing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81237" y="183792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User Interface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90444" y="261770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249" y="3511774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Workload management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4439" y="3511773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Data management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3249" y="4251352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Integration tools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4441" y="4250236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File Catalog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4443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Metadata management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27642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Accounting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324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Workflow management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4438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Management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4196" y="1687484"/>
            <a:ext cx="8570422" cy="4862945"/>
          </a:xfrm>
          <a:prstGeom prst="roundRect">
            <a:avLst>
              <a:gd name="adj" fmla="val 7778"/>
            </a:avLst>
          </a:prstGeom>
          <a:noFill/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4" y="1812284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910442" y="2652659"/>
            <a:ext cx="346878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Central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814158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2. Good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DD00F-F96D-4490-B71C-74074FD10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8" y="2168252"/>
            <a:ext cx="5094514" cy="3820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07BFF-F06E-46D1-AD97-C55EC002D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49" y="1766465"/>
            <a:ext cx="3326069" cy="2494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EB0CA-9421-4CF5-A110-54CE79BFB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49" y="4226923"/>
            <a:ext cx="3326069" cy="24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1444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19071</TotalTime>
  <Words>1313</Words>
  <Application>Microsoft Macintosh PowerPoint</Application>
  <PresentationFormat>Экран (4:3)</PresentationFormat>
  <Paragraphs>215</Paragraphs>
  <Slides>25</Slides>
  <Notes>1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Segoe UI Light</vt:lpstr>
      <vt:lpstr>Optima</vt:lpstr>
      <vt:lpstr>Calibri</vt:lpstr>
      <vt:lpstr>Segoe UI</vt:lpstr>
      <vt:lpstr>Arial</vt:lpstr>
      <vt:lpstr>Comfortaa</vt:lpstr>
      <vt:lpstr>Bernard MT Condensed</vt:lpstr>
      <vt:lpstr>Arial Narrow</vt:lpstr>
      <vt:lpstr>Times New Roman</vt:lpstr>
      <vt:lpstr>CERNCorporate4-3</vt:lpstr>
      <vt:lpstr>Презентация PowerPoint</vt:lpstr>
      <vt:lpstr>DIRAC Interware as a service for high-thoughput computing in JINR</vt:lpstr>
      <vt:lpstr>Many independent processes that can run in 1 or few cores on the same computer Standard programming methods Best accelerated by access to as many cores as possible  If one part fails – it can be rescheduled Example of jobs:  Monte-Carlo generation, Data reconstruction</vt:lpstr>
      <vt:lpstr>High Throughput - Many independent processes that can run in 1 or few cores on the same computer  Example of jobs: Monte-Carlo generation, Data reconstruction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DIRAC: Igor Pelevanyk, Andrey Tsaregorodtzev Baikal-GVD: Dmitry Zaborov BM@N: Konstantin Gertsenberger, Dmitry Tsvetkov MPD: Oleg Rogachevskiy, Andrey Moshkin SPD: Alexey Zhemchugov Responsible for resources: Cloud:   Nikolay Kutovskiy, Nikita Balashov dCache:   Vladimir Trofimov  Govorun:   Dmitry Podgainy, Dmitry Belyakov, Maxim Zuev LHEP cluster: Boris Schinov Tier-1,Tier-2, EOS:   Valery Mitsyn 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Пелеванюк Игорь Станиславович</cp:lastModifiedBy>
  <cp:revision>507</cp:revision>
  <dcterms:created xsi:type="dcterms:W3CDTF">2012-11-30T11:04:26Z</dcterms:created>
  <dcterms:modified xsi:type="dcterms:W3CDTF">2021-10-12T05:45:02Z</dcterms:modified>
</cp:coreProperties>
</file>