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6" r:id="rId3"/>
    <p:sldId id="26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5" r:id="rId12"/>
    <p:sldId id="286" r:id="rId13"/>
    <p:sldId id="291" r:id="rId14"/>
    <p:sldId id="287" r:id="rId15"/>
    <p:sldId id="289" r:id="rId16"/>
    <p:sldId id="290" r:id="rId17"/>
    <p:sldId id="274" r:id="rId18"/>
  </p:sldIdLst>
  <p:sldSz cx="9144000" cy="5143500" type="screen16x9"/>
  <p:notesSz cx="6858000" cy="9144000"/>
  <p:defaultTextStyle>
    <a:defPPr>
      <a:defRPr lang="ru-RU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76" y="-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DBA8E-5733-46E9-A2F2-C5170DF5C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B01527-C23F-4D25-90C0-E70D7954A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171F80-9AF6-44C9-9413-0189E65D63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lIns="91438" tIns="45719" rIns="91438" bIns="45719"/>
          <a:lstStyle/>
          <a:p>
            <a:r>
              <a:rPr lang="ru-RU" dirty="0" smtClean="0"/>
              <a:t>20-Apr-2020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91B643-C2C9-4095-8B4D-2345A8FA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contribution from MIPT: development of services and tools for BM@N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4CF94C-7BC1-4C23-AEB6-6D0FC2D10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854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A3E62D-3952-41D4-A662-02F7BE223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3B09FD-BCF1-40E0-9BC7-286A3C61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lIns="91438" tIns="45719" rIns="91438" bIns="45719"/>
          <a:lstStyle/>
          <a:p>
            <a:r>
              <a:rPr lang="ru-RU" dirty="0" smtClean="0"/>
              <a:t>20-Apr-2020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72966E-A57B-4A0E-B301-EEC030D05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contribution from MIPT: development of services and tools for BM@N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81D24B-1A3F-48B4-BC20-D6341F8ED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xmlns="" id="{1F2B3335-3645-441A-8FEF-E8B382CAD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7" y="100670"/>
            <a:ext cx="7000875" cy="761301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04835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0DDA9-CFF4-49A0-857F-C47C658E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8726DF-7B2B-42BD-8706-81AB93EE3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B018D9-C259-4F66-A54F-038E182732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lIns="91438" tIns="45719" rIns="91438" bIns="45719"/>
          <a:lstStyle/>
          <a:p>
            <a:r>
              <a:rPr lang="ru-RU" dirty="0" smtClean="0"/>
              <a:t>20-Apr-2020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7F190B-A01A-4F9E-A887-6BABEFF20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contribution from MIPT: development of services and tools for BM@N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8ECE69-C364-4C0F-8DCE-B2F7863C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603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FD9305-B2DA-49B5-8CD2-3E83436F5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8D7B02D-9B5F-4B3F-A56E-A68D238F8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5D02EB-555A-47C2-97CF-4DD542558F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lIns="91438" tIns="45719" rIns="91438" bIns="45719"/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ru-RU" dirty="0" smtClean="0"/>
              <a:t>20-Apr-2020</a:t>
            </a:r>
            <a:endParaRPr lang="en-US" dirty="0" smtClean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91CA52-F9D2-40F1-AFD2-384707A4C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contribution from MIPT: development of services and tools for BM@N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BDCF8F-96CB-4B40-8023-0E4F38886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xmlns="" id="{93F75B59-EC6A-4D0F-A0DC-CFBDD3073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7" y="106960"/>
            <a:ext cx="7000875" cy="748718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20603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F8C2E4-C7A8-4064-BD28-AB7216748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E5DB4AF-1FD8-4718-A0A2-D68ADA189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501525-7DB6-4290-8B6C-DCF486FA7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E9177CA-C551-47AE-88F5-106FAB7CD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31423A9-846A-4A2C-86A4-F2D4B7C5C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lIns="91438" tIns="45719" rIns="91438" bIns="45719"/>
          <a:lstStyle/>
          <a:p>
            <a:r>
              <a:rPr lang="ru-RU" dirty="0" smtClean="0"/>
              <a:t>20-Apr-2020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C1BCBC9-0E56-4F0B-A277-488BED2FA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contribution from MIPT: development of services and tools for BM@N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F6191A3-E3DA-485A-B202-8411B437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xmlns="" id="{B1D9ABA4-2CDC-4758-9136-E0F019E13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7" y="100671"/>
            <a:ext cx="7000875" cy="736133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7892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0CCF80-0F9B-4651-B74D-96989CC8E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7" y="9592"/>
            <a:ext cx="7000875" cy="91529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236DAEF-FA6F-46B3-886D-E572C444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lIns="91438" tIns="45719" rIns="91438" bIns="45719"/>
          <a:lstStyle/>
          <a:p>
            <a:r>
              <a:rPr lang="ru-RU" dirty="0" smtClean="0"/>
              <a:t>20-Apr-2020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1AB0CD7-09F0-4C0A-AA0F-1BA24B572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contribution from MIPT: development of services and tools for BM@N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71135EA-36EF-4BA6-B6A1-B11A05276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197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0A323BC-C184-4A17-95F6-1F6146D955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lIns="91438" tIns="45719" rIns="91438" bIns="45719"/>
          <a:lstStyle/>
          <a:p>
            <a:r>
              <a:rPr lang="ru-RU" dirty="0" smtClean="0"/>
              <a:t>20-Apr-2020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DF86C65-0238-4A33-A4B9-B058AB62A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contribution from MIPT: development of services and tools for BM@N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A696917-4B66-4620-92B4-F4C252A1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659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07D3AB-A970-4C56-9435-2CCCED44D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14A19D-22D3-4C76-ADE9-21D4A16FD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20C62F-6938-4208-B1CC-6164A4F7B6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lIns="91438" tIns="45719" rIns="91438" bIns="45719"/>
          <a:lstStyle/>
          <a:p>
            <a:r>
              <a:rPr lang="ru-RU" dirty="0" smtClean="0"/>
              <a:t>20-Apr-2020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3EAB66-8AB5-4B69-AC83-6E17E373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contribution from MIPT: development of services and tools for BM@N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1D065A-2445-4D5A-B3AD-651A070BB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435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lIns="91438" tIns="45719" rIns="91438" bIns="45719"/>
          <a:lstStyle/>
          <a:p>
            <a:r>
              <a:rPr lang="ru-RU" dirty="0" smtClean="0"/>
              <a:t>20-Apr-2020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contribution from MIPT: development of services and tools for BM@N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7319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0F4CE1E-BFF4-4304-867C-80038E353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477" y="9592"/>
            <a:ext cx="7000875" cy="994172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7F41CC-CD33-4E37-91B1-D4B91DC77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A85B04-452F-4C16-AFCC-69CF7A248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Software contribution from MIPT: development of services and tools for BM@N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19184E-F2E2-4F43-A654-B2A59A03A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0DDE201-7CC5-4F97-BDBB-9BFB4BBA62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xmlns="" id="{7D76D33F-53B9-4403-A269-99A479E21E9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"/>
              </a:ext>
            </a:extLst>
          </a:blip>
          <a:stretch>
            <a:fillRect/>
          </a:stretch>
        </p:blipFill>
        <p:spPr>
          <a:xfrm>
            <a:off x="628652" y="164841"/>
            <a:ext cx="885825" cy="8072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7ACF1C53-EE4B-4B90-9490-4CEB63D8FCF2}"/>
              </a:ext>
            </a:extLst>
          </p:cNvPr>
          <p:cNvCxnSpPr/>
          <p:nvPr/>
        </p:nvCxnSpPr>
        <p:spPr>
          <a:xfrm>
            <a:off x="1514477" y="674861"/>
            <a:ext cx="7000875" cy="0"/>
          </a:xfrm>
          <a:prstGeom prst="line">
            <a:avLst/>
          </a:prstGeom>
          <a:ln w="57150">
            <a:solidFill>
              <a:srgbClr val="003DA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F3FCF11-94F8-4324-B884-5EF7C8E73483}"/>
              </a:ext>
            </a:extLst>
          </p:cNvPr>
          <p:cNvCxnSpPr>
            <a:cxnSpLocks/>
          </p:cNvCxnSpPr>
          <p:nvPr/>
        </p:nvCxnSpPr>
        <p:spPr>
          <a:xfrm>
            <a:off x="628650" y="4632722"/>
            <a:ext cx="7886700" cy="0"/>
          </a:xfrm>
          <a:prstGeom prst="line">
            <a:avLst/>
          </a:prstGeom>
          <a:ln w="57150">
            <a:solidFill>
              <a:srgbClr val="003DA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650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bmn.jinr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42976" y="785800"/>
            <a:ext cx="7000875" cy="378621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Design and implementation of the event catalogue for physics analysis in the NICA experiments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en-US" sz="2400" i="1" dirty="0" smtClean="0">
                <a:latin typeface="+mn-lt"/>
              </a:rPr>
              <a:t>Artyom Degtyarev, Evgeny Alexandrov, Igor Alexandrov, Alexander Chebotov, Konstantin Gertsenberger, Peter Klimai, Alexander Yakovlev</a:t>
            </a:r>
            <a:r>
              <a:rPr lang="ru-RU" sz="2400" i="1" dirty="0" smtClean="0">
                <a:latin typeface="+mn-lt"/>
              </a:rPr>
              <a:t/>
            </a:r>
            <a:br>
              <a:rPr lang="ru-RU" sz="2400" i="1" dirty="0" smtClean="0">
                <a:latin typeface="+mn-lt"/>
              </a:rPr>
            </a:br>
            <a:r>
              <a:rPr lang="ru-RU" sz="2400" i="1" dirty="0" smtClean="0">
                <a:latin typeface="+mn-lt"/>
              </a:rPr>
              <a:t>13.10.2021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285734"/>
            <a:ext cx="76438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The XXV International Scientific Conference of Young Scientists and Specialists (AYSS-2021)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Relational – highly structured, flexible in queries, easy to administer</a:t>
            </a:r>
          </a:p>
          <a:p>
            <a:r>
              <a:rPr lang="en-US" dirty="0" smtClean="0"/>
              <a:t>Non-relational –horizontal scalability, decentralization and fault tolerance, it’s easier to change data structure working with the database</a:t>
            </a:r>
          </a:p>
          <a:p>
            <a:r>
              <a:rPr lang="en-US" dirty="0" smtClean="0"/>
              <a:t>PostgreSQL, HBase and Cassandra chosen for testing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14477" y="100670"/>
            <a:ext cx="7129489" cy="761301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Event catalog – choice of DBMS, SQL vs. NoSQL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Data storage in Cassandra</a:t>
            </a:r>
            <a:endParaRPr lang="ru-RU" sz="3600" dirty="0"/>
          </a:p>
        </p:txBody>
      </p:sp>
      <p:grpSp>
        <p:nvGrpSpPr>
          <p:cNvPr id="2" name="Группа 27"/>
          <p:cNvGrpSpPr/>
          <p:nvPr/>
        </p:nvGrpSpPr>
        <p:grpSpPr>
          <a:xfrm>
            <a:off x="785786" y="1714494"/>
            <a:ext cx="7691636" cy="2857520"/>
            <a:chOff x="428596" y="1071552"/>
            <a:chExt cx="8120264" cy="333395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428860" y="1071552"/>
              <a:ext cx="6120000" cy="154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500298" y="1785932"/>
              <a:ext cx="1714512" cy="57150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Partition key: val1</a:t>
              </a:r>
              <a:endParaRPr lang="ru-RU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357686" y="1142990"/>
              <a:ext cx="2000264" cy="57150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Clustering key: val1</a:t>
              </a:r>
              <a:endParaRPr lang="ru-RU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6500826" y="1142990"/>
              <a:ext cx="2000264" cy="57150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Clustering key: val2</a:t>
              </a:r>
              <a:endParaRPr lang="ru-RU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28860" y="1071552"/>
              <a:ext cx="19288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Row </a:t>
              </a:r>
              <a:r>
                <a:rPr lang="ru-RU" sz="2000" b="1" dirty="0" smtClean="0"/>
                <a:t>1</a:t>
              </a:r>
              <a:endParaRPr lang="ru-RU" sz="2000" b="1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6500826" y="2000246"/>
              <a:ext cx="928694" cy="35719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Column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 1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429256" y="2000246"/>
              <a:ext cx="928694" cy="35719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Column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 2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357686" y="2000246"/>
              <a:ext cx="928694" cy="35719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Column 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1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7572396" y="2000246"/>
              <a:ext cx="928694" cy="35719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Column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 2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428860" y="2857502"/>
              <a:ext cx="6120000" cy="154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dirty="0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2500298" y="3571882"/>
              <a:ext cx="1714512" cy="57150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Partition key: val</a:t>
              </a:r>
              <a:r>
                <a:rPr lang="ru-RU" sz="1600" dirty="0" smtClean="0">
                  <a:solidFill>
                    <a:sysClr val="windowText" lastClr="000000"/>
                  </a:solidFill>
                </a:rPr>
                <a:t>2</a:t>
              </a:r>
              <a:endParaRPr lang="ru-RU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4357686" y="2928940"/>
              <a:ext cx="2000264" cy="57150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Clustering key: val</a:t>
              </a:r>
              <a:r>
                <a:rPr lang="ru-RU" sz="1600" dirty="0" smtClean="0">
                  <a:solidFill>
                    <a:sysClr val="windowText" lastClr="000000"/>
                  </a:solidFill>
                </a:rPr>
                <a:t>3</a:t>
              </a:r>
              <a:endParaRPr lang="ru-RU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6500826" y="2928940"/>
              <a:ext cx="2000264" cy="57150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</a:rPr>
                <a:t>Clustering key: val</a:t>
              </a:r>
              <a:r>
                <a:rPr lang="ru-RU" sz="1600" dirty="0" smtClean="0">
                  <a:solidFill>
                    <a:sysClr val="windowText" lastClr="000000"/>
                  </a:solidFill>
                </a:rPr>
                <a:t>1</a:t>
              </a:r>
              <a:endParaRPr lang="ru-RU" sz="160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28860" y="2857502"/>
              <a:ext cx="19288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Row </a:t>
              </a:r>
              <a:r>
                <a:rPr lang="ru-RU" sz="2000" b="1" dirty="0" smtClean="0"/>
                <a:t>2</a:t>
              </a:r>
              <a:endParaRPr lang="ru-RU" sz="2000" b="1" dirty="0"/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7000892" y="3786196"/>
              <a:ext cx="928694" cy="35719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Column</a:t>
              </a:r>
              <a:r>
                <a:rPr lang="ru-RU" sz="1100" b="1" dirty="0" smtClean="0">
                  <a:solidFill>
                    <a:schemeClr val="tx1"/>
                  </a:solidFill>
                </a:rPr>
                <a:t> 1</a:t>
              </a:r>
              <a:endParaRPr lang="ru-RU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5429256" y="3786196"/>
              <a:ext cx="928694" cy="35719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Column</a:t>
              </a:r>
              <a:r>
                <a:rPr lang="ru-RU" sz="1100" b="1" dirty="0" smtClean="0">
                  <a:solidFill>
                    <a:schemeClr val="tx1"/>
                  </a:solidFill>
                </a:rPr>
                <a:t> 2</a:t>
              </a:r>
              <a:endParaRPr lang="ru-RU" sz="11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4357686" y="3786196"/>
              <a:ext cx="928694" cy="35719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</a:rPr>
                <a:t>Column</a:t>
              </a:r>
              <a:r>
                <a:rPr lang="ru-RU" sz="1200" b="1" dirty="0" smtClean="0">
                  <a:solidFill>
                    <a:schemeClr val="tx1"/>
                  </a:solidFill>
                </a:rPr>
                <a:t> 1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428596" y="1071552"/>
              <a:ext cx="1643074" cy="214314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4348" y="1071552"/>
              <a:ext cx="10715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Column</a:t>
              </a:r>
              <a:endParaRPr lang="ru-RU" sz="2000" b="1" dirty="0"/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785786" y="1500180"/>
              <a:ext cx="928694" cy="42862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Name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785786" y="2285999"/>
              <a:ext cx="928694" cy="42862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Value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7" name="Стрелка вниз 26"/>
            <p:cNvSpPr/>
            <p:nvPr/>
          </p:nvSpPr>
          <p:spPr>
            <a:xfrm>
              <a:off x="1142976" y="1928808"/>
              <a:ext cx="216000" cy="357190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28"/>
          <p:cNvGrpSpPr/>
          <p:nvPr/>
        </p:nvGrpSpPr>
        <p:grpSpPr>
          <a:xfrm>
            <a:off x="785786" y="1000114"/>
            <a:ext cx="7715304" cy="428628"/>
            <a:chOff x="285720" y="1142990"/>
            <a:chExt cx="7858180" cy="714380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285720" y="1142990"/>
              <a:ext cx="2786082" cy="71438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PRIMARY KEY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3818296" y="1142990"/>
              <a:ext cx="2357454" cy="71438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Partition key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5929322" y="1142990"/>
              <a:ext cx="2214578" cy="71438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Clustering key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214678" y="1428742"/>
              <a:ext cx="428628" cy="714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3214678" y="1571618"/>
              <a:ext cx="428628" cy="7143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PostgreSQL indexes can be used to improve performance</a:t>
            </a:r>
          </a:p>
          <a:p>
            <a:r>
              <a:rPr lang="en-US" dirty="0" smtClean="0"/>
              <a:t>Cassandra has a more flexible way of storing data</a:t>
            </a:r>
          </a:p>
          <a:p>
            <a:r>
              <a:rPr lang="en-US" dirty="0" smtClean="0"/>
              <a:t>PostgreSQL has more flexibility in queries</a:t>
            </a:r>
          </a:p>
          <a:p>
            <a:r>
              <a:rPr lang="en-US" dirty="0" smtClean="0"/>
              <a:t>In 3 of 4 tests Cassandra is 3-5 times faster, but in another test about 3 times slower</a:t>
            </a:r>
          </a:p>
          <a:p>
            <a:r>
              <a:rPr lang="en-US" dirty="0" smtClean="0"/>
              <a:t>PostgreSQL was chosen</a:t>
            </a:r>
            <a:r>
              <a:rPr lang="ru-RU" dirty="0" smtClean="0"/>
              <a:t> </a:t>
            </a:r>
            <a:r>
              <a:rPr lang="en-US" dirty="0" smtClean="0"/>
              <a:t>as being easier to administer</a:t>
            </a:r>
            <a:r>
              <a:rPr lang="ru-RU" dirty="0" smtClean="0"/>
              <a:t> </a:t>
            </a:r>
            <a:r>
              <a:rPr lang="en-US" dirty="0" smtClean="0"/>
              <a:t>and resilient to more queries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PostgreSQL vs. Cassandra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Kotlin, Ktor framework</a:t>
            </a:r>
          </a:p>
          <a:p>
            <a:r>
              <a:rPr lang="en-US" dirty="0" smtClean="0"/>
              <a:t>JDBC for database connectivity</a:t>
            </a:r>
          </a:p>
          <a:p>
            <a:r>
              <a:rPr lang="en-US" dirty="0" smtClean="0"/>
              <a:t>Jackson for serialization and deserialization</a:t>
            </a:r>
          </a:p>
          <a:p>
            <a:r>
              <a:rPr lang="en-US" dirty="0" smtClean="0"/>
              <a:t>Configuration files are provided in YAML</a:t>
            </a:r>
          </a:p>
          <a:p>
            <a:r>
              <a:rPr lang="en-US" dirty="0" smtClean="0"/>
              <a:t>JSON formatting</a:t>
            </a:r>
          </a:p>
          <a:p>
            <a:r>
              <a:rPr lang="en-US" dirty="0" smtClean="0"/>
              <a:t>POST and GET requests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REST API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WEB UI prototype</a:t>
            </a:r>
            <a:endParaRPr lang="ru-RU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714362"/>
            <a:ext cx="2819400" cy="3865393"/>
          </a:xfrm>
          <a:prstGeom prst="rect">
            <a:avLst/>
          </a:prstGeom>
          <a:noFill/>
          <a:ln w="1587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Architecture of the Event Metadata System</a:t>
            </a:r>
          </a:p>
          <a:p>
            <a:r>
              <a:rPr lang="en-US" dirty="0" smtClean="0"/>
              <a:t>Comparison of different DBMS’s</a:t>
            </a:r>
          </a:p>
          <a:p>
            <a:r>
              <a:rPr lang="en-US" dirty="0" smtClean="0"/>
              <a:t>Approaches to the development of databases</a:t>
            </a:r>
          </a:p>
          <a:p>
            <a:r>
              <a:rPr lang="en-US" dirty="0" smtClean="0"/>
              <a:t>REST API and the WEB UI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Summary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complete integration with </a:t>
            </a:r>
            <a:r>
              <a:rPr lang="en-US" dirty="0" err="1" smtClean="0"/>
              <a:t>FairRoot</a:t>
            </a:r>
            <a:r>
              <a:rPr lang="en-US" dirty="0" smtClean="0"/>
              <a:t>-based software frameworks (such as </a:t>
            </a:r>
            <a:r>
              <a:rPr lang="en-US" dirty="0" err="1" smtClean="0"/>
              <a:t>BmnRoot</a:t>
            </a:r>
            <a:r>
              <a:rPr lang="en-US" dirty="0" smtClean="0"/>
              <a:t>)</a:t>
            </a:r>
          </a:p>
          <a:p>
            <a:r>
              <a:rPr lang="en-US" dirty="0" smtClean="0"/>
              <a:t>Ensure high availability and data backups</a:t>
            </a:r>
          </a:p>
          <a:p>
            <a:r>
              <a:rPr lang="en-US" dirty="0" smtClean="0"/>
              <a:t>Add monitoring</a:t>
            </a:r>
          </a:p>
          <a:p>
            <a:r>
              <a:rPr lang="en-US" dirty="0" smtClean="0"/>
              <a:t>Add script automated deployment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Future plans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42976" y="1357304"/>
            <a:ext cx="7000875" cy="76130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+mn-lt"/>
              </a:rPr>
              <a:t>Thanks for your attention!</a:t>
            </a:r>
            <a:endParaRPr lang="ru-RU" sz="3200" dirty="0">
              <a:latin typeface="+mn-lt"/>
            </a:endParaRPr>
          </a:p>
        </p:txBody>
      </p:sp>
      <p:sp>
        <p:nvSpPr>
          <p:cNvPr id="6" name="Содержимое 1"/>
          <p:cNvSpPr>
            <a:spLocks noGrp="1"/>
          </p:cNvSpPr>
          <p:nvPr>
            <p:ph idx="1"/>
          </p:nvPr>
        </p:nvSpPr>
        <p:spPr>
          <a:xfrm>
            <a:off x="642910" y="3929072"/>
            <a:ext cx="7858180" cy="5715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    </a:t>
            </a:r>
            <a:r>
              <a:rPr lang="en-US" sz="1800" dirty="0" smtClean="0"/>
              <a:t>The </a:t>
            </a:r>
            <a:r>
              <a:rPr lang="en-US" sz="1800" dirty="0" smtClean="0"/>
              <a:t>work was funded by the </a:t>
            </a:r>
            <a:r>
              <a:rPr lang="en-US" sz="1800" dirty="0" smtClean="0"/>
              <a:t>Russian</a:t>
            </a:r>
            <a:r>
              <a:rPr lang="ru-RU" sz="1800" dirty="0" smtClean="0"/>
              <a:t> </a:t>
            </a:r>
            <a:r>
              <a:rPr lang="en-US" sz="1800" dirty="0" smtClean="0"/>
              <a:t>Foundation </a:t>
            </a:r>
            <a:r>
              <a:rPr lang="en-US" sz="1800" dirty="0" smtClean="0"/>
              <a:t>for Basic Research (RFBR) grant according to the research project №18-02-40125.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to automate data processing, storage and analysis</a:t>
            </a:r>
          </a:p>
          <a:p>
            <a:r>
              <a:rPr lang="en-US" dirty="0" smtClean="0"/>
              <a:t>Important type – event metadata systems</a:t>
            </a:r>
          </a:p>
          <a:p>
            <a:r>
              <a:rPr lang="en-US" dirty="0" smtClean="0"/>
              <a:t>Implemented in the ATLAS LHC, CMS, BES III and other experiments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IT systems in particle collision experiments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500166" y="4767264"/>
            <a:ext cx="6286544" cy="273844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https://bmn.jinr.ru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Studies of Baryonic Matter at the Nuclotron BM@N Project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00166" y="71420"/>
            <a:ext cx="7000875" cy="7858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NICA experiment</a:t>
            </a:r>
            <a:endParaRPr lang="ru-RU" sz="3200" dirty="0"/>
          </a:p>
        </p:txBody>
      </p:sp>
      <p:pic>
        <p:nvPicPr>
          <p:cNvPr id="20482" name="Picture 2" descr="https://nica.jinr.ru/images/content/comple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714362"/>
            <a:ext cx="7643834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071552"/>
            <a:ext cx="7886700" cy="3571900"/>
          </a:xfrm>
        </p:spPr>
        <p:txBody>
          <a:bodyPr/>
          <a:lstStyle/>
          <a:p>
            <a:r>
              <a:rPr lang="en-US" dirty="0" smtClean="0"/>
              <a:t>Purpose – to study different features of strongly interacting matter:</a:t>
            </a:r>
          </a:p>
          <a:p>
            <a:r>
              <a:rPr lang="en-US" dirty="0" smtClean="0"/>
              <a:t>Equation-of-state, microscopic structure of strongly interacting matter, in-medium modifications of hadrons</a:t>
            </a:r>
          </a:p>
          <a:p>
            <a:r>
              <a:rPr lang="en-US" dirty="0" smtClean="0"/>
              <a:t>Theoretical models suggest different scenarios, so new data is needed</a:t>
            </a:r>
          </a:p>
          <a:p>
            <a:r>
              <a:rPr lang="en-US" dirty="0" smtClean="0"/>
              <a:t>BM@N – first experiment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1500166" y="71420"/>
            <a:ext cx="7000875" cy="785818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pPr marL="0" marR="0" lvl="0" indent="0" algn="l" defTabSz="91437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NICA experiment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Software contribution from MIPT: development of services and tools for BM@N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Event Metadata System </a:t>
            </a:r>
            <a:r>
              <a:rPr lang="en-US" sz="3200" smtClean="0"/>
              <a:t>- construction</a:t>
            </a:r>
            <a:endParaRPr lang="ru-RU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09526"/>
            <a:ext cx="8215338" cy="423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DST files of the BM@N contain the following data:</a:t>
            </a:r>
          </a:p>
          <a:p>
            <a:r>
              <a:rPr lang="en-US" dirty="0" smtClean="0"/>
              <a:t>file header with some service information</a:t>
            </a:r>
          </a:p>
          <a:p>
            <a:r>
              <a:rPr lang="en-US" dirty="0" smtClean="0"/>
              <a:t>run header with the corresponding information</a:t>
            </a:r>
          </a:p>
          <a:p>
            <a:r>
              <a:rPr lang="en-US" dirty="0" smtClean="0"/>
              <a:t>hierarchical ROOT tree (with name ‘​</a:t>
            </a:r>
            <a:r>
              <a:rPr lang="en-US" dirty="0" err="1" smtClean="0"/>
              <a:t>bmndata</a:t>
            </a:r>
            <a:r>
              <a:rPr lang="en-US" dirty="0" smtClean="0"/>
              <a:t>’), which includes reconstructed event data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Event Metadata System – DST files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period number and run number</a:t>
            </a:r>
          </a:p>
          <a:p>
            <a:r>
              <a:rPr lang="en-US" dirty="0" smtClean="0"/>
              <a:t>software version</a:t>
            </a:r>
          </a:p>
          <a:p>
            <a:r>
              <a:rPr lang="en-US" dirty="0" smtClean="0"/>
              <a:t>event time (a start point in time is sufficient to not store a corresponding time interval)</a:t>
            </a:r>
          </a:p>
          <a:p>
            <a:r>
              <a:rPr lang="en-US" dirty="0" smtClean="0"/>
              <a:t>number of primary and all reconstructed tracks</a:t>
            </a:r>
          </a:p>
          <a:p>
            <a:r>
              <a:rPr lang="en-US" dirty="0" smtClean="0"/>
              <a:t> track number of positively and negatively charged particles from the primary vertex</a:t>
            </a:r>
          </a:p>
          <a:p>
            <a:r>
              <a:rPr lang="en-US" dirty="0" smtClean="0"/>
              <a:t> primary and secondary particles found</a:t>
            </a:r>
          </a:p>
          <a:p>
            <a:r>
              <a:rPr lang="en-US" dirty="0" smtClean="0"/>
              <a:t> number of hits by detectors</a:t>
            </a:r>
          </a:p>
          <a:p>
            <a:r>
              <a:rPr lang="en-US" dirty="0" smtClean="0"/>
              <a:t> total input and output charge in the event and other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Event Metadata System – selection criteria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Summary description of particle collision events and their identifiers</a:t>
            </a:r>
          </a:p>
          <a:p>
            <a:r>
              <a:rPr lang="en-US" dirty="0" smtClean="0"/>
              <a:t>Recording and storing event metadata in the Event Catalog</a:t>
            </a:r>
          </a:p>
          <a:p>
            <a:r>
              <a:rPr lang="en-US" dirty="0" smtClean="0"/>
              <a:t>Providing convenient and quick access to the metadata</a:t>
            </a:r>
          </a:p>
          <a:p>
            <a:r>
              <a:rPr lang="en-US" dirty="0" smtClean="0"/>
              <a:t>Online and offline interfaces for selecting events of interest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Event Metadata System – main functions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billions events and more are planned to be collected for the BM@N experiment</a:t>
            </a:r>
          </a:p>
          <a:p>
            <a:r>
              <a:rPr lang="en-US" dirty="0" smtClean="0"/>
              <a:t>System scalability and query performance are important</a:t>
            </a:r>
          </a:p>
          <a:p>
            <a:r>
              <a:rPr lang="en-US" dirty="0" smtClean="0"/>
              <a:t>Testing on a dataset with from 500 million to several billion events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E201-7CC5-4F97-BDBB-9BFB4BBA626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Event catalog – choice of DBMS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p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pm.potx" id="{D75E618F-A508-44D7-9355-3A53F9D0FC3E}" vid="{02BC6189-77CB-459D-BAC2-2325BF454B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9411</TotalTime>
  <Words>624</Words>
  <Application>Microsoft Office PowerPoint</Application>
  <PresentationFormat>Экран (16:9)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npm</vt:lpstr>
      <vt:lpstr>Design and implementation of the event catalogue for physics analysis in the NICA experiments  Artyom Degtyarev, Evgeny Alexandrov, Igor Alexandrov, Alexander Chebotov, Konstantin Gertsenberger, Peter Klimai, Alexander Yakovlev 13.10.2021</vt:lpstr>
      <vt:lpstr>IT systems in particle collision experiments</vt:lpstr>
      <vt:lpstr>NICA experiment</vt:lpstr>
      <vt:lpstr>Слайд 4</vt:lpstr>
      <vt:lpstr>Event Metadata System - construction</vt:lpstr>
      <vt:lpstr>Event Metadata System – DST files</vt:lpstr>
      <vt:lpstr>Event Metadata System – selection criteria</vt:lpstr>
      <vt:lpstr>Event Metadata System – main functions</vt:lpstr>
      <vt:lpstr>Event catalog – choice of DBMS</vt:lpstr>
      <vt:lpstr>Event catalog – choice of DBMS, SQL vs. NoSQL</vt:lpstr>
      <vt:lpstr>Data storage in Cassandra</vt:lpstr>
      <vt:lpstr>PostgreSQL vs. Cassandra</vt:lpstr>
      <vt:lpstr>REST API</vt:lpstr>
      <vt:lpstr>WEB UI prototype</vt:lpstr>
      <vt:lpstr>Summary</vt:lpstr>
      <vt:lpstr>Future plans</vt:lpstr>
      <vt:lpstr>Thanks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Хранение данных в Cassandra</dc:title>
  <dc:creator>user</dc:creator>
  <cp:lastModifiedBy>user</cp:lastModifiedBy>
  <cp:revision>24</cp:revision>
  <dcterms:created xsi:type="dcterms:W3CDTF">2020-11-20T17:43:32Z</dcterms:created>
  <dcterms:modified xsi:type="dcterms:W3CDTF">2021-10-13T10:07:29Z</dcterms:modified>
</cp:coreProperties>
</file>