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7" r:id="rId5"/>
    <p:sldId id="279" r:id="rId6"/>
    <p:sldId id="259" r:id="rId7"/>
    <p:sldId id="260" r:id="rId8"/>
    <p:sldId id="261" r:id="rId9"/>
    <p:sldId id="262" r:id="rId10"/>
    <p:sldId id="282" r:id="rId11"/>
    <p:sldId id="270" r:id="rId12"/>
    <p:sldId id="264" r:id="rId13"/>
    <p:sldId id="269" r:id="rId14"/>
    <p:sldId id="285" r:id="rId15"/>
    <p:sldId id="288" r:id="rId16"/>
    <p:sldId id="286" r:id="rId17"/>
    <p:sldId id="287" r:id="rId18"/>
    <p:sldId id="283" r:id="rId19"/>
    <p:sldId id="284" r:id="rId20"/>
  </p:sldIdLst>
  <p:sldSz cx="12192000" cy="6858000"/>
  <p:notesSz cx="9931400" cy="6794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DC1904A-556D-401D-B6B6-D14DEE5E1ECF}" type="datetimeFigureOut">
              <a:rPr lang="ru-RU" smtClean="0"/>
              <a:t>11.10.2021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D8BD4-BB35-4D4F-8C85-DEF70C067D30}"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35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DC1904A-556D-401D-B6B6-D14DEE5E1ECF}" type="datetimeFigureOut">
              <a:rPr lang="ru-RU" smtClean="0"/>
              <a:t>11.10.2021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D8BD4-BB35-4D4F-8C85-DEF70C067D30}" type="slidenum">
              <a:rPr lang="ru-RU" smtClean="0"/>
              <a:t>‹#›</a:t>
            </a:fld>
            <a:endParaRPr lang="ru-RU"/>
          </a:p>
        </p:txBody>
      </p:sp>
    </p:spTree>
    <p:extLst>
      <p:ext uri="{BB962C8B-B14F-4D97-AF65-F5344CB8AC3E}">
        <p14:creationId xmlns:p14="http://schemas.microsoft.com/office/powerpoint/2010/main" val="221850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DC1904A-556D-401D-B6B6-D14DEE5E1ECF}" type="datetimeFigureOut">
              <a:rPr lang="ru-RU" smtClean="0"/>
              <a:t>11.10.2021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D8BD4-BB35-4D4F-8C85-DEF70C067D30}" type="slidenum">
              <a:rPr lang="ru-RU" smtClean="0"/>
              <a:t>‹#›</a:t>
            </a:fld>
            <a:endParaRPr lang="ru-RU"/>
          </a:p>
        </p:txBody>
      </p:sp>
    </p:spTree>
    <p:extLst>
      <p:ext uri="{BB962C8B-B14F-4D97-AF65-F5344CB8AC3E}">
        <p14:creationId xmlns:p14="http://schemas.microsoft.com/office/powerpoint/2010/main" val="426506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DC1904A-556D-401D-B6B6-D14DEE5E1ECF}" type="datetimeFigureOut">
              <a:rPr lang="ru-RU" smtClean="0"/>
              <a:t>11.10.2021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D8BD4-BB35-4D4F-8C85-DEF70C067D30}" type="slidenum">
              <a:rPr lang="ru-RU" smtClean="0"/>
              <a:t>‹#›</a:t>
            </a:fld>
            <a:endParaRPr lang="ru-RU"/>
          </a:p>
        </p:txBody>
      </p:sp>
    </p:spTree>
    <p:extLst>
      <p:ext uri="{BB962C8B-B14F-4D97-AF65-F5344CB8AC3E}">
        <p14:creationId xmlns:p14="http://schemas.microsoft.com/office/powerpoint/2010/main" val="41505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DC1904A-556D-401D-B6B6-D14DEE5E1ECF}" type="datetimeFigureOut">
              <a:rPr lang="ru-RU" smtClean="0"/>
              <a:t>11.10.2021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AD8BD4-BB35-4D4F-8C85-DEF70C067D30}"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32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DC1904A-556D-401D-B6B6-D14DEE5E1ECF}" type="datetimeFigureOut">
              <a:rPr lang="ru-RU" smtClean="0"/>
              <a:t>11.10.2021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D8BD4-BB35-4D4F-8C85-DEF70C067D30}" type="slidenum">
              <a:rPr lang="ru-RU" smtClean="0"/>
              <a:t>‹#›</a:t>
            </a:fld>
            <a:endParaRPr lang="ru-RU"/>
          </a:p>
        </p:txBody>
      </p:sp>
    </p:spTree>
    <p:extLst>
      <p:ext uri="{BB962C8B-B14F-4D97-AF65-F5344CB8AC3E}">
        <p14:creationId xmlns:p14="http://schemas.microsoft.com/office/powerpoint/2010/main" val="19188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DC1904A-556D-401D-B6B6-D14DEE5E1ECF}" type="datetimeFigureOut">
              <a:rPr lang="ru-RU" smtClean="0"/>
              <a:t>11.10.2021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AD8BD4-BB35-4D4F-8C85-DEF70C067D30}" type="slidenum">
              <a:rPr lang="ru-RU" smtClean="0"/>
              <a:t>‹#›</a:t>
            </a:fld>
            <a:endParaRPr lang="ru-RU"/>
          </a:p>
        </p:txBody>
      </p:sp>
    </p:spTree>
    <p:extLst>
      <p:ext uri="{BB962C8B-B14F-4D97-AF65-F5344CB8AC3E}">
        <p14:creationId xmlns:p14="http://schemas.microsoft.com/office/powerpoint/2010/main" val="186777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DC1904A-556D-401D-B6B6-D14DEE5E1ECF}" type="datetimeFigureOut">
              <a:rPr lang="ru-RU" smtClean="0"/>
              <a:t>11.10.2021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AD8BD4-BB35-4D4F-8C85-DEF70C067D30}" type="slidenum">
              <a:rPr lang="ru-RU" smtClean="0"/>
              <a:t>‹#›</a:t>
            </a:fld>
            <a:endParaRPr lang="ru-RU"/>
          </a:p>
        </p:txBody>
      </p:sp>
    </p:spTree>
    <p:extLst>
      <p:ext uri="{BB962C8B-B14F-4D97-AF65-F5344CB8AC3E}">
        <p14:creationId xmlns:p14="http://schemas.microsoft.com/office/powerpoint/2010/main" val="113443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DC1904A-556D-401D-B6B6-D14DEE5E1ECF}" type="datetimeFigureOut">
              <a:rPr lang="ru-RU" smtClean="0"/>
              <a:t>11.10.2021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0DAD8BD4-BB35-4D4F-8C85-DEF70C067D30}" type="slidenum">
              <a:rPr lang="ru-RU" smtClean="0"/>
              <a:t>‹#›</a:t>
            </a:fld>
            <a:endParaRPr lang="ru-RU"/>
          </a:p>
        </p:txBody>
      </p:sp>
    </p:spTree>
    <p:extLst>
      <p:ext uri="{BB962C8B-B14F-4D97-AF65-F5344CB8AC3E}">
        <p14:creationId xmlns:p14="http://schemas.microsoft.com/office/powerpoint/2010/main" val="20082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DC1904A-556D-401D-B6B6-D14DEE5E1ECF}" type="datetimeFigureOut">
              <a:rPr lang="ru-RU" smtClean="0"/>
              <a:t>11.10.2021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AD8BD4-BB35-4D4F-8C85-DEF70C067D30}" type="slidenum">
              <a:rPr lang="ru-RU" smtClean="0"/>
              <a:t>‹#›</a:t>
            </a:fld>
            <a:endParaRPr lang="ru-RU"/>
          </a:p>
        </p:txBody>
      </p:sp>
    </p:spTree>
    <p:extLst>
      <p:ext uri="{BB962C8B-B14F-4D97-AF65-F5344CB8AC3E}">
        <p14:creationId xmlns:p14="http://schemas.microsoft.com/office/powerpoint/2010/main" val="266351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DC1904A-556D-401D-B6B6-D14DEE5E1ECF}" type="datetimeFigureOut">
              <a:rPr lang="ru-RU" smtClean="0"/>
              <a:t>11.10.2021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AD8BD4-BB35-4D4F-8C85-DEF70C067D30}" type="slidenum">
              <a:rPr lang="ru-RU" smtClean="0"/>
              <a:t>‹#›</a:t>
            </a:fld>
            <a:endParaRPr lang="ru-RU"/>
          </a:p>
        </p:txBody>
      </p:sp>
    </p:spTree>
    <p:extLst>
      <p:ext uri="{BB962C8B-B14F-4D97-AF65-F5344CB8AC3E}">
        <p14:creationId xmlns:p14="http://schemas.microsoft.com/office/powerpoint/2010/main" val="298160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DC1904A-556D-401D-B6B6-D14DEE5E1ECF}" type="datetimeFigureOut">
              <a:rPr lang="ru-RU" smtClean="0"/>
              <a:t>11.10.2021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DAD8BD4-BB35-4D4F-8C85-DEF70C067D30}"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674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875FA-04A7-4A94-83C0-67C47505C985}"/>
              </a:ext>
            </a:extLst>
          </p:cNvPr>
          <p:cNvSpPr>
            <a:spLocks noGrp="1"/>
          </p:cNvSpPr>
          <p:nvPr>
            <p:ph type="ctrTitle"/>
          </p:nvPr>
        </p:nvSpPr>
        <p:spPr>
          <a:xfrm>
            <a:off x="304312" y="395324"/>
            <a:ext cx="8916310" cy="2182239"/>
          </a:xfrm>
        </p:spPr>
        <p:txBody>
          <a:bodyPr>
            <a:noAutofit/>
          </a:bodyPr>
          <a:lstStyle/>
          <a:p>
            <a:pPr algn="just"/>
            <a:r>
              <a:rPr lang="en-US" sz="4800" b="1" dirty="0">
                <a:effectLst>
                  <a:outerShdw blurRad="38100" dist="38100" dir="2700000" algn="tl">
                    <a:srgbClr val="000000">
                      <a:alpha val="43137"/>
                    </a:srgbClr>
                  </a:outerShdw>
                </a:effectLst>
              </a:rPr>
              <a:t>Optimization parameters of reactivity modulator for reactor NEPTUN, to reduce the level of power fluctuation</a:t>
            </a:r>
            <a:endParaRPr lang="ru-RU" sz="4800" b="1" dirty="0">
              <a:effectLst>
                <a:outerShdw blurRad="38100" dist="38100" dir="2700000" algn="tl">
                  <a:srgbClr val="000000">
                    <a:alpha val="43137"/>
                  </a:srgbClr>
                </a:outerShdw>
              </a:effectLst>
            </a:endParaRPr>
          </a:p>
        </p:txBody>
      </p:sp>
      <p:sp>
        <p:nvSpPr>
          <p:cNvPr id="3" name="Подзаголовок 2">
            <a:extLst>
              <a:ext uri="{FF2B5EF4-FFF2-40B4-BE49-F238E27FC236}">
                <a16:creationId xmlns:a16="http://schemas.microsoft.com/office/drawing/2014/main" id="{9814732E-0D5F-469A-9821-46BF20E4DFA4}"/>
              </a:ext>
            </a:extLst>
          </p:cNvPr>
          <p:cNvSpPr>
            <a:spLocks noGrp="1"/>
          </p:cNvSpPr>
          <p:nvPr>
            <p:ph type="subTitle" idx="1"/>
          </p:nvPr>
        </p:nvSpPr>
        <p:spPr/>
        <p:txBody>
          <a:bodyPr>
            <a:normAutofit/>
          </a:bodyPr>
          <a:lstStyle/>
          <a:p>
            <a:pPr algn="ctr"/>
            <a:r>
              <a:rPr lang="en-US" b="1" i="1" dirty="0">
                <a:effectLst>
                  <a:outerShdw blurRad="38100" dist="38100" dir="2700000" algn="tl">
                    <a:srgbClr val="000000">
                      <a:alpha val="43137"/>
                    </a:srgbClr>
                  </a:outerShdw>
                </a:effectLst>
              </a:rPr>
              <a:t>Hassan </a:t>
            </a:r>
            <a:r>
              <a:rPr lang="ru-RU" b="1" i="1" dirty="0">
                <a:effectLst>
                  <a:outerShdw blurRad="38100" dist="38100" dir="2700000" algn="tl">
                    <a:srgbClr val="000000">
                      <a:alpha val="43137"/>
                    </a:srgbClr>
                  </a:outerShdw>
                </a:effectLst>
              </a:rPr>
              <a:t>А. А., </a:t>
            </a:r>
            <a:r>
              <a:rPr lang="en-US" b="1" i="1" dirty="0">
                <a:effectLst>
                  <a:outerShdw blurRad="38100" dist="38100" dir="2700000" algn="tl">
                    <a:srgbClr val="000000">
                      <a:alpha val="43137"/>
                    </a:srgbClr>
                  </a:outerShdw>
                </a:effectLst>
              </a:rPr>
              <a:t>E. P. </a:t>
            </a:r>
            <a:r>
              <a:rPr lang="en-US" b="1" i="1" dirty="0" err="1">
                <a:effectLst>
                  <a:outerShdw blurRad="38100" dist="38100" dir="2700000" algn="tl">
                    <a:srgbClr val="000000">
                      <a:alpha val="43137"/>
                    </a:srgbClr>
                  </a:outerShdw>
                </a:effectLst>
              </a:rPr>
              <a:t>Shabalin</a:t>
            </a:r>
            <a:r>
              <a:rPr lang="en-US" b="1" i="1" dirty="0">
                <a:effectLst>
                  <a:outerShdw blurRad="38100" dist="38100" dir="2700000" algn="tl">
                    <a:srgbClr val="000000">
                      <a:alpha val="43137"/>
                    </a:srgbClr>
                  </a:outerShdw>
                </a:effectLst>
              </a:rPr>
              <a:t>, V I </a:t>
            </a:r>
            <a:r>
              <a:rPr lang="en-US" b="1" i="1" dirty="0" err="1">
                <a:effectLst>
                  <a:outerShdw blurRad="38100" dist="38100" dir="2700000" algn="tl">
                    <a:srgbClr val="000000">
                      <a:alpha val="43137"/>
                    </a:srgbClr>
                  </a:outerShdw>
                </a:effectLst>
              </a:rPr>
              <a:t>Savander</a:t>
            </a:r>
            <a:endParaRPr lang="en-US" b="1" i="1" dirty="0">
              <a:effectLst>
                <a:outerShdw blurRad="38100" dist="38100" dir="2700000" algn="tl">
                  <a:srgbClr val="000000">
                    <a:alpha val="43137"/>
                  </a:srgbClr>
                </a:outerShdw>
              </a:effectLst>
            </a:endParaRPr>
          </a:p>
          <a:p>
            <a:pPr algn="ctr"/>
            <a:r>
              <a:rPr lang="ru-RU" b="1" i="1" dirty="0">
                <a:effectLst>
                  <a:outerShdw blurRad="38100" dist="38100" dir="2700000" algn="tl">
                    <a:srgbClr val="000000">
                      <a:alpha val="43137"/>
                    </a:srgbClr>
                  </a:outerShdw>
                </a:effectLst>
              </a:rPr>
              <a:t>Дубна, 202</a:t>
            </a:r>
            <a:r>
              <a:rPr lang="en-US" b="1" i="1" dirty="0">
                <a:effectLst>
                  <a:outerShdw blurRad="38100" dist="38100" dir="2700000" algn="tl">
                    <a:srgbClr val="000000">
                      <a:alpha val="43137"/>
                    </a:srgbClr>
                  </a:outerShdw>
                </a:effectLst>
              </a:rPr>
              <a:t>1</a:t>
            </a:r>
            <a:endParaRPr lang="ru-RU" b="1" i="1" dirty="0">
              <a:effectLst>
                <a:outerShdw blurRad="38100" dist="38100" dir="2700000" algn="tl">
                  <a:srgbClr val="000000">
                    <a:alpha val="43137"/>
                  </a:srgbClr>
                </a:outerShdw>
              </a:effectLst>
            </a:endParaRPr>
          </a:p>
        </p:txBody>
      </p:sp>
      <p:pic>
        <p:nvPicPr>
          <p:cNvPr id="5" name="Рисунок 4">
            <a:extLst>
              <a:ext uri="{FF2B5EF4-FFF2-40B4-BE49-F238E27FC236}">
                <a16:creationId xmlns:a16="http://schemas.microsoft.com/office/drawing/2014/main" id="{91340538-76F5-4814-9BA6-A008F576A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622" y="281524"/>
            <a:ext cx="2709896" cy="2600221"/>
          </a:xfrm>
          <a:prstGeom prst="rect">
            <a:avLst/>
          </a:prstGeom>
        </p:spPr>
      </p:pic>
    </p:spTree>
    <p:extLst>
      <p:ext uri="{BB962C8B-B14F-4D97-AF65-F5344CB8AC3E}">
        <p14:creationId xmlns:p14="http://schemas.microsoft.com/office/powerpoint/2010/main" val="46120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5591E7-5DEA-426F-B88E-AFDB715E72F3}"/>
              </a:ext>
            </a:extLst>
          </p:cNvPr>
          <p:cNvSpPr>
            <a:spLocks noGrp="1"/>
          </p:cNvSpPr>
          <p:nvPr>
            <p:ph type="title"/>
          </p:nvPr>
        </p:nvSpPr>
        <p:spPr>
          <a:xfrm>
            <a:off x="1097280" y="286604"/>
            <a:ext cx="10058400" cy="1006488"/>
          </a:xfrm>
        </p:spPr>
        <p:txBody>
          <a:bodyPr/>
          <a:lstStyle/>
          <a:p>
            <a:pPr algn="ctr"/>
            <a:r>
              <a:rPr kumimoji="0" lang="en-US" sz="4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a:ea typeface="+mn-ea"/>
                <a:cs typeface="+mn-cs"/>
              </a:rPr>
              <a:t>3- METHODOLOGY</a:t>
            </a:r>
            <a:r>
              <a:rPr lang="en-US" dirty="0"/>
              <a:t> </a:t>
            </a:r>
            <a:endParaRPr lang="ru-RU" dirty="0"/>
          </a:p>
        </p:txBody>
      </p:sp>
      <p:sp>
        <p:nvSpPr>
          <p:cNvPr id="3" name="Объект 2">
            <a:extLst>
              <a:ext uri="{FF2B5EF4-FFF2-40B4-BE49-F238E27FC236}">
                <a16:creationId xmlns:a16="http://schemas.microsoft.com/office/drawing/2014/main" id="{37FA2A79-0F37-4442-8031-6D7EBA825BB9}"/>
              </a:ext>
            </a:extLst>
          </p:cNvPr>
          <p:cNvSpPr>
            <a:spLocks noGrp="1"/>
          </p:cNvSpPr>
          <p:nvPr>
            <p:ph idx="1"/>
          </p:nvPr>
        </p:nvSpPr>
        <p:spPr>
          <a:xfrm>
            <a:off x="665018" y="1845734"/>
            <a:ext cx="11028218" cy="4023360"/>
          </a:xfrm>
        </p:spPr>
        <p:txBody>
          <a:bodyPr>
            <a:normAutofit fontScale="77500" lnSpcReduction="20000"/>
          </a:bodyPr>
          <a:lstStyle/>
          <a:p>
            <a:r>
              <a:rPr kumimoji="0" lang="ru-RU" sz="2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3,1; </a:t>
            </a:r>
          </a:p>
          <a:p>
            <a:r>
              <a:rPr kumimoji="0" lang="en-US" sz="2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For the calculation, the SERPENT code (2.1.32) and the ENDF / B-VII B nuclear data library were used; to solve computational problems, the supercomputer </a:t>
            </a:r>
            <a:r>
              <a:rPr kumimoji="0" lang="en-US" sz="21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Govorun</a:t>
            </a:r>
            <a:r>
              <a:rPr kumimoji="0" lang="en-US" sz="2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LIT, JINR was used.</a:t>
            </a:r>
          </a:p>
          <a:p>
            <a:pPr>
              <a:lnSpc>
                <a:spcPct val="115000"/>
              </a:lnSpc>
              <a:spcAft>
                <a:spcPts val="800"/>
              </a:spcAft>
            </a:pP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the first row next to water moderator the fuel compositions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NpN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was replaced by one of the following compositions:</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NpN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different volumes percent (10 + 90/ 15 + 85 and 20 + 80 vol % for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NpN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respectively). </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 +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ZrN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different volumes percent (10 + 90, 15 + 85, 20 + 80 and 25 + 75 vol % for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ZrN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respectively).</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 at different U-235 enrichments (25%, 50% and 60%).</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 +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NpN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different volumes percent and U-235 enrichments (40 + 60 vol% and 40% enrichment, 40 + 60 vol% and 90% enrichment and 50 + 50 vol% and 50% enrichment).</a:t>
            </a:r>
          </a:p>
          <a:p>
            <a:pPr marL="0" indent="0">
              <a:lnSpc>
                <a:spcPct val="115000"/>
              </a:lnSpc>
              <a:spcAft>
                <a:spcPts val="800"/>
              </a:spcAft>
              <a:buNone/>
            </a:pP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each of the previous options was tested with three different thicknesses of Gd filter (0.1, 0.3 and 0.5 cm). </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800"/>
              </a:spcAft>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7489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F01650-3692-49CE-BDFA-113D9581D320}"/>
              </a:ext>
            </a:extLst>
          </p:cNvPr>
          <p:cNvSpPr>
            <a:spLocks noGrp="1"/>
          </p:cNvSpPr>
          <p:nvPr>
            <p:ph type="title"/>
          </p:nvPr>
        </p:nvSpPr>
        <p:spPr>
          <a:xfrm>
            <a:off x="1097280" y="286603"/>
            <a:ext cx="10058400" cy="1181979"/>
          </a:xfrm>
        </p:spPr>
        <p:txBody>
          <a:bodyPr/>
          <a:lstStyle/>
          <a:p>
            <a:r>
              <a:rPr lang="en-US" sz="3600" b="1" dirty="0">
                <a:effectLst>
                  <a:outerShdw blurRad="38100" dist="38100" dir="2700000" algn="tl">
                    <a:srgbClr val="000000">
                      <a:alpha val="43137"/>
                    </a:srgbClr>
                  </a:outerShdw>
                </a:effectLst>
              </a:rPr>
              <a:t>4</a:t>
            </a:r>
            <a:r>
              <a:rPr lang="ru-RU" sz="3600" b="1" dirty="0">
                <a:effectLst>
                  <a:outerShdw blurRad="38100" dist="38100" dir="2700000" algn="tl">
                    <a:srgbClr val="000000">
                      <a:alpha val="43137"/>
                    </a:srgbClr>
                  </a:outerShdw>
                </a:effectLst>
              </a:rPr>
              <a:t>,1 </a:t>
            </a:r>
            <a:r>
              <a:rPr lang="en-US" sz="3600" b="1" dirty="0">
                <a:effectLst>
                  <a:outerShdw blurRad="38100" dist="38100" dir="2700000" algn="tl">
                    <a:srgbClr val="000000">
                      <a:alpha val="43137"/>
                    </a:srgbClr>
                  </a:outerShdw>
                </a:effectLst>
              </a:rPr>
              <a:t>Generation time</a:t>
            </a:r>
            <a:r>
              <a:rPr lang="ru-RU" b="1" dirty="0">
                <a:effectLst>
                  <a:outerShdw blurRad="38100" dist="38100" dir="2700000" algn="tl">
                    <a:srgbClr val="000000">
                      <a:alpha val="43137"/>
                    </a:srgbClr>
                  </a:outerShdw>
                </a:effectLst>
              </a:rPr>
              <a:t>:</a:t>
            </a:r>
          </a:p>
        </p:txBody>
      </p:sp>
      <p:sp>
        <p:nvSpPr>
          <p:cNvPr id="3" name="Объект 2">
            <a:extLst>
              <a:ext uri="{FF2B5EF4-FFF2-40B4-BE49-F238E27FC236}">
                <a16:creationId xmlns:a16="http://schemas.microsoft.com/office/drawing/2014/main" id="{396D1986-7E02-4543-9D53-AA90C2D87056}"/>
              </a:ext>
            </a:extLst>
          </p:cNvPr>
          <p:cNvSpPr>
            <a:spLocks noGrp="1"/>
          </p:cNvSpPr>
          <p:nvPr>
            <p:ph idx="1"/>
          </p:nvPr>
        </p:nvSpPr>
        <p:spPr>
          <a:xfrm>
            <a:off x="763398" y="1845734"/>
            <a:ext cx="10392282" cy="4023360"/>
          </a:xfrm>
        </p:spPr>
        <p:txBody>
          <a:bodyPr/>
          <a:lstStyle/>
          <a:p>
            <a:pPr marL="0" indent="0">
              <a:buNone/>
            </a:pPr>
            <a:r>
              <a:rPr lang="en-US" b="1" dirty="0">
                <a:solidFill>
                  <a:schemeClr val="tx1"/>
                </a:solidFill>
              </a:rPr>
              <a:t>The best results for </a:t>
            </a:r>
            <a:r>
              <a:rPr lang="en-US" b="1" dirty="0" err="1">
                <a:solidFill>
                  <a:schemeClr val="tx1"/>
                </a:solidFill>
              </a:rPr>
              <a:t>PuN</a:t>
            </a:r>
            <a:r>
              <a:rPr lang="en-US" b="1" dirty="0">
                <a:solidFill>
                  <a:schemeClr val="tx1"/>
                </a:solidFill>
              </a:rPr>
              <a:t> was found to be (15% </a:t>
            </a:r>
            <a:r>
              <a:rPr lang="en-US" b="1" dirty="0" err="1">
                <a:solidFill>
                  <a:schemeClr val="tx1"/>
                </a:solidFill>
              </a:rPr>
              <a:t>PuN</a:t>
            </a:r>
            <a:r>
              <a:rPr lang="en-US" b="1" dirty="0">
                <a:solidFill>
                  <a:schemeClr val="tx1"/>
                </a:solidFill>
              </a:rPr>
              <a:t> + 85% </a:t>
            </a:r>
            <a:r>
              <a:rPr lang="en-US" b="1" dirty="0" err="1">
                <a:solidFill>
                  <a:schemeClr val="tx1"/>
                </a:solidFill>
              </a:rPr>
              <a:t>NpN</a:t>
            </a:r>
            <a:r>
              <a:rPr lang="en-US" b="1" dirty="0">
                <a:solidFill>
                  <a:schemeClr val="tx1"/>
                </a:solidFill>
              </a:rPr>
              <a:t>) at 0.1 cm Gd and (20% </a:t>
            </a:r>
            <a:r>
              <a:rPr lang="en-US" b="1" dirty="0" err="1">
                <a:solidFill>
                  <a:schemeClr val="tx1"/>
                </a:solidFill>
              </a:rPr>
              <a:t>PuN</a:t>
            </a:r>
            <a:r>
              <a:rPr lang="en-US" b="1" dirty="0">
                <a:solidFill>
                  <a:schemeClr val="tx1"/>
                </a:solidFill>
              </a:rPr>
              <a:t> + 80% </a:t>
            </a:r>
            <a:r>
              <a:rPr lang="en-US" b="1" dirty="0" err="1">
                <a:solidFill>
                  <a:schemeClr val="tx1"/>
                </a:solidFill>
              </a:rPr>
              <a:t>NpN</a:t>
            </a:r>
            <a:r>
              <a:rPr lang="en-US" b="1" dirty="0">
                <a:solidFill>
                  <a:schemeClr val="tx1"/>
                </a:solidFill>
              </a:rPr>
              <a:t>) at 0.1 cm Gd. and</a:t>
            </a:r>
            <a:endParaRPr lang="ru-RU" b="1" dirty="0">
              <a:solidFill>
                <a:schemeClr val="tx1"/>
              </a:solidFill>
            </a:endParaRPr>
          </a:p>
          <a:p>
            <a:pPr marL="0" indent="0">
              <a:buNone/>
            </a:pPr>
            <a:r>
              <a:rPr lang="en-US" b="1" dirty="0">
                <a:solidFill>
                  <a:schemeClr val="tx1"/>
                </a:solidFill>
              </a:rPr>
              <a:t>and for UN, the addition was for (40% UN (40% enrichment) + 60% </a:t>
            </a:r>
            <a:r>
              <a:rPr lang="en-US" b="1" dirty="0" err="1">
                <a:solidFill>
                  <a:schemeClr val="tx1"/>
                </a:solidFill>
              </a:rPr>
              <a:t>NpN</a:t>
            </a:r>
            <a:r>
              <a:rPr lang="en-US" b="1" dirty="0">
                <a:solidFill>
                  <a:schemeClr val="tx1"/>
                </a:solidFill>
              </a:rPr>
              <a:t>) on a 0.1 cm Gd filter and (50% UN (50% enrichment) + 50% </a:t>
            </a:r>
            <a:r>
              <a:rPr lang="en-US" b="1" dirty="0" err="1">
                <a:solidFill>
                  <a:schemeClr val="tx1"/>
                </a:solidFill>
              </a:rPr>
              <a:t>NpN</a:t>
            </a:r>
            <a:r>
              <a:rPr lang="en-US" b="1" dirty="0">
                <a:solidFill>
                  <a:schemeClr val="tx1"/>
                </a:solidFill>
              </a:rPr>
              <a:t>) also on a 0.1 cm Gd filter.</a:t>
            </a:r>
            <a:endParaRPr lang="ru-RU" b="1" dirty="0">
              <a:solidFill>
                <a:schemeClr val="tx1"/>
              </a:solidFill>
            </a:endParaRPr>
          </a:p>
          <a:p>
            <a:pPr marL="0" indent="0">
              <a:buNone/>
            </a:pPr>
            <a:r>
              <a:rPr lang="en-US" b="1" dirty="0">
                <a:solidFill>
                  <a:schemeClr val="tx1"/>
                </a:solidFill>
              </a:rPr>
              <a:t> All of these options provide the proposed generation times and do not greatly increase the neutron background between pulses, and the next section will discuss further analysis for these compositions only.</a:t>
            </a:r>
            <a:endParaRPr lang="ru-RU" b="1" dirty="0">
              <a:solidFill>
                <a:schemeClr val="tx1"/>
              </a:solidFill>
            </a:endParaRPr>
          </a:p>
        </p:txBody>
      </p:sp>
    </p:spTree>
    <p:extLst>
      <p:ext uri="{BB962C8B-B14F-4D97-AF65-F5344CB8AC3E}">
        <p14:creationId xmlns:p14="http://schemas.microsoft.com/office/powerpoint/2010/main" val="29251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2ECE0433-2842-4715-9311-E06D53F2E0B3}"/>
              </a:ext>
            </a:extLst>
          </p:cNvPr>
          <p:cNvSpPr/>
          <p:nvPr/>
        </p:nvSpPr>
        <p:spPr>
          <a:xfrm>
            <a:off x="8455383" y="267629"/>
            <a:ext cx="3644253" cy="559316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7" name="TextBox 6">
            <a:extLst>
              <a:ext uri="{FF2B5EF4-FFF2-40B4-BE49-F238E27FC236}">
                <a16:creationId xmlns:a16="http://schemas.microsoft.com/office/drawing/2014/main" id="{8EA1781B-B60A-4651-A3B1-A41986FFA9CC}"/>
              </a:ext>
            </a:extLst>
          </p:cNvPr>
          <p:cNvSpPr txBox="1"/>
          <p:nvPr/>
        </p:nvSpPr>
        <p:spPr>
          <a:xfrm>
            <a:off x="8617527" y="378691"/>
            <a:ext cx="3398982" cy="3554627"/>
          </a:xfrm>
          <a:prstGeom prst="rect">
            <a:avLst/>
          </a:prstGeom>
          <a:noFill/>
        </p:spPr>
        <p:txBody>
          <a:bodyPr wrap="square" rtlCol="0">
            <a:spAutoFit/>
          </a:bodyPr>
          <a:lstStyle/>
          <a:p>
            <a:pPr algn="ctr">
              <a:lnSpc>
                <a:spcPct val="115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Neptunium core with U-235 or Pu-239 addition at the periphery.</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NpN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fuel rod.</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 water moderator.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fuel rod with additions.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Gd layer,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First channel,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 Second channel.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949EEB9-B90D-4A30-A1B3-CFEEA9D57A7C}"/>
              </a:ext>
            </a:extLst>
          </p:cNvPr>
          <p:cNvPicPr>
            <a:picLocks noChangeAspect="1"/>
          </p:cNvPicPr>
          <p:nvPr/>
        </p:nvPicPr>
        <p:blipFill>
          <a:blip r:embed="rId2"/>
          <a:stretch>
            <a:fillRect/>
          </a:stretch>
        </p:blipFill>
        <p:spPr>
          <a:xfrm>
            <a:off x="83126" y="0"/>
            <a:ext cx="8372257" cy="6212048"/>
          </a:xfrm>
          <a:prstGeom prst="rect">
            <a:avLst/>
          </a:prstGeom>
        </p:spPr>
      </p:pic>
      <p:cxnSp>
        <p:nvCxnSpPr>
          <p:cNvPr id="4" name="Straight Arrow Connector 3">
            <a:extLst>
              <a:ext uri="{FF2B5EF4-FFF2-40B4-BE49-F238E27FC236}">
                <a16:creationId xmlns:a16="http://schemas.microsoft.com/office/drawing/2014/main" id="{D119F820-B6C0-4CA0-848B-AF69B6E0AE34}"/>
              </a:ext>
            </a:extLst>
          </p:cNvPr>
          <p:cNvCxnSpPr/>
          <p:nvPr/>
        </p:nvCxnSpPr>
        <p:spPr>
          <a:xfrm flipH="1" flipV="1">
            <a:off x="2080470" y="1333850"/>
            <a:ext cx="1258348" cy="654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E42F2F2-5FEA-471E-8E3A-846380F6C351}"/>
              </a:ext>
            </a:extLst>
          </p:cNvPr>
          <p:cNvCxnSpPr/>
          <p:nvPr/>
        </p:nvCxnSpPr>
        <p:spPr>
          <a:xfrm>
            <a:off x="4186128" y="1501629"/>
            <a:ext cx="11492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B6B3A9-122A-4EBA-8AA3-1537914516DE}"/>
              </a:ext>
            </a:extLst>
          </p:cNvPr>
          <p:cNvCxnSpPr/>
          <p:nvPr/>
        </p:nvCxnSpPr>
        <p:spPr>
          <a:xfrm>
            <a:off x="4857226" y="1845578"/>
            <a:ext cx="1568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B3FEC9-2645-4B36-B28B-148E5EBA94A7}"/>
              </a:ext>
            </a:extLst>
          </p:cNvPr>
          <p:cNvCxnSpPr/>
          <p:nvPr/>
        </p:nvCxnSpPr>
        <p:spPr>
          <a:xfrm>
            <a:off x="5184396" y="2231472"/>
            <a:ext cx="14093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CB5802-06BC-4CB0-AAC2-B292343F41FF}"/>
              </a:ext>
            </a:extLst>
          </p:cNvPr>
          <p:cNvCxnSpPr/>
          <p:nvPr/>
        </p:nvCxnSpPr>
        <p:spPr>
          <a:xfrm>
            <a:off x="4412609" y="494950"/>
            <a:ext cx="9228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328965D-24AE-4F9D-870F-7A33031D6339}"/>
              </a:ext>
            </a:extLst>
          </p:cNvPr>
          <p:cNvCxnSpPr/>
          <p:nvPr/>
        </p:nvCxnSpPr>
        <p:spPr>
          <a:xfrm flipH="1">
            <a:off x="746620" y="981512"/>
            <a:ext cx="964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F0E2FC1-94F8-42E2-98CC-37A5F5875065}"/>
              </a:ext>
            </a:extLst>
          </p:cNvPr>
          <p:cNvSpPr txBox="1"/>
          <p:nvPr/>
        </p:nvSpPr>
        <p:spPr>
          <a:xfrm>
            <a:off x="1895912" y="1182848"/>
            <a:ext cx="184558" cy="369332"/>
          </a:xfrm>
          <a:prstGeom prst="rect">
            <a:avLst/>
          </a:prstGeom>
          <a:noFill/>
        </p:spPr>
        <p:txBody>
          <a:bodyPr wrap="square" rtlCol="0">
            <a:spAutoFit/>
          </a:bodyPr>
          <a:lstStyle/>
          <a:p>
            <a:r>
              <a:rPr lang="en-US" dirty="0"/>
              <a:t>1</a:t>
            </a:r>
          </a:p>
        </p:txBody>
      </p:sp>
      <p:sp>
        <p:nvSpPr>
          <p:cNvPr id="19" name="TextBox 18">
            <a:extLst>
              <a:ext uri="{FF2B5EF4-FFF2-40B4-BE49-F238E27FC236}">
                <a16:creationId xmlns:a16="http://schemas.microsoft.com/office/drawing/2014/main" id="{663BA727-46E0-4901-9250-2781F2FA5EA2}"/>
              </a:ext>
            </a:extLst>
          </p:cNvPr>
          <p:cNvSpPr txBox="1"/>
          <p:nvPr/>
        </p:nvSpPr>
        <p:spPr>
          <a:xfrm>
            <a:off x="5318662" y="1304272"/>
            <a:ext cx="251649" cy="369332"/>
          </a:xfrm>
          <a:prstGeom prst="rect">
            <a:avLst/>
          </a:prstGeom>
          <a:noFill/>
        </p:spPr>
        <p:txBody>
          <a:bodyPr wrap="square" rtlCol="0">
            <a:spAutoFit/>
          </a:bodyPr>
          <a:lstStyle/>
          <a:p>
            <a:r>
              <a:rPr lang="en-US" dirty="0"/>
              <a:t>2</a:t>
            </a:r>
          </a:p>
        </p:txBody>
      </p:sp>
      <p:sp>
        <p:nvSpPr>
          <p:cNvPr id="20" name="TextBox 19">
            <a:extLst>
              <a:ext uri="{FF2B5EF4-FFF2-40B4-BE49-F238E27FC236}">
                <a16:creationId xmlns:a16="http://schemas.microsoft.com/office/drawing/2014/main" id="{F2C6A25A-D99B-4B25-947A-F3F07B4586FD}"/>
              </a:ext>
            </a:extLst>
          </p:cNvPr>
          <p:cNvSpPr txBox="1"/>
          <p:nvPr/>
        </p:nvSpPr>
        <p:spPr>
          <a:xfrm>
            <a:off x="6425967" y="1673604"/>
            <a:ext cx="276878" cy="369332"/>
          </a:xfrm>
          <a:prstGeom prst="rect">
            <a:avLst/>
          </a:prstGeom>
          <a:noFill/>
        </p:spPr>
        <p:txBody>
          <a:bodyPr wrap="square" rtlCol="0">
            <a:spAutoFit/>
          </a:bodyPr>
          <a:lstStyle/>
          <a:p>
            <a:r>
              <a:rPr lang="en-US" dirty="0"/>
              <a:t>3</a:t>
            </a:r>
          </a:p>
        </p:txBody>
      </p:sp>
      <p:sp>
        <p:nvSpPr>
          <p:cNvPr id="21" name="TextBox 20">
            <a:extLst>
              <a:ext uri="{FF2B5EF4-FFF2-40B4-BE49-F238E27FC236}">
                <a16:creationId xmlns:a16="http://schemas.microsoft.com/office/drawing/2014/main" id="{2877ACF9-58BB-4425-9126-C7CEB988DAA0}"/>
              </a:ext>
            </a:extLst>
          </p:cNvPr>
          <p:cNvSpPr txBox="1"/>
          <p:nvPr/>
        </p:nvSpPr>
        <p:spPr>
          <a:xfrm>
            <a:off x="6702845" y="2042936"/>
            <a:ext cx="162144" cy="369332"/>
          </a:xfrm>
          <a:prstGeom prst="rect">
            <a:avLst/>
          </a:prstGeom>
          <a:noFill/>
        </p:spPr>
        <p:txBody>
          <a:bodyPr wrap="square" rtlCol="0">
            <a:spAutoFit/>
          </a:bodyPr>
          <a:lstStyle/>
          <a:p>
            <a:r>
              <a:rPr lang="en-US" dirty="0"/>
              <a:t>4</a:t>
            </a:r>
          </a:p>
        </p:txBody>
      </p:sp>
      <p:sp>
        <p:nvSpPr>
          <p:cNvPr id="22" name="TextBox 21">
            <a:extLst>
              <a:ext uri="{FF2B5EF4-FFF2-40B4-BE49-F238E27FC236}">
                <a16:creationId xmlns:a16="http://schemas.microsoft.com/office/drawing/2014/main" id="{E49757CC-A382-4769-8DE2-689DC0CCE978}"/>
              </a:ext>
            </a:extLst>
          </p:cNvPr>
          <p:cNvSpPr txBox="1"/>
          <p:nvPr/>
        </p:nvSpPr>
        <p:spPr>
          <a:xfrm>
            <a:off x="5335419" y="378691"/>
            <a:ext cx="162144" cy="369332"/>
          </a:xfrm>
          <a:prstGeom prst="rect">
            <a:avLst/>
          </a:prstGeom>
          <a:noFill/>
        </p:spPr>
        <p:txBody>
          <a:bodyPr wrap="square" rtlCol="0">
            <a:spAutoFit/>
          </a:bodyPr>
          <a:lstStyle/>
          <a:p>
            <a:r>
              <a:rPr lang="en-US" dirty="0"/>
              <a:t>5</a:t>
            </a:r>
          </a:p>
        </p:txBody>
      </p:sp>
      <p:sp>
        <p:nvSpPr>
          <p:cNvPr id="23" name="TextBox 22">
            <a:extLst>
              <a:ext uri="{FF2B5EF4-FFF2-40B4-BE49-F238E27FC236}">
                <a16:creationId xmlns:a16="http://schemas.microsoft.com/office/drawing/2014/main" id="{FE9862CB-4ED3-4BEC-B074-2947B14B40FF}"/>
              </a:ext>
            </a:extLst>
          </p:cNvPr>
          <p:cNvSpPr txBox="1"/>
          <p:nvPr/>
        </p:nvSpPr>
        <p:spPr>
          <a:xfrm>
            <a:off x="478173" y="813516"/>
            <a:ext cx="218876"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396164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2D8978-F613-4F37-A71C-4B105716BAFD}"/>
              </a:ext>
            </a:extLst>
          </p:cNvPr>
          <p:cNvSpPr>
            <a:spLocks noGrp="1"/>
          </p:cNvSpPr>
          <p:nvPr>
            <p:ph type="title"/>
          </p:nvPr>
        </p:nvSpPr>
        <p:spPr>
          <a:xfrm>
            <a:off x="1097280" y="183978"/>
            <a:ext cx="10058400" cy="688109"/>
          </a:xfrm>
        </p:spPr>
        <p:txBody>
          <a:bodyPr>
            <a:normAutofit/>
          </a:bodyPr>
          <a:lstStyle/>
          <a:p>
            <a:pPr algn="ctr"/>
            <a:r>
              <a:rPr lang="en-US" sz="3600" b="1" dirty="0">
                <a:effectLst>
                  <a:outerShdw blurRad="38100" dist="38100" dir="2700000" algn="tl">
                    <a:srgbClr val="000000">
                      <a:alpha val="43137"/>
                    </a:srgbClr>
                  </a:outerShdw>
                </a:effectLst>
              </a:rPr>
              <a:t>RESULTS</a:t>
            </a:r>
            <a:r>
              <a:rPr lang="ru-RU" sz="3600" b="1" dirty="0">
                <a:effectLst>
                  <a:outerShdw blurRad="38100" dist="38100" dir="2700000" algn="tl">
                    <a:srgbClr val="000000">
                      <a:alpha val="43137"/>
                    </a:srgbClr>
                  </a:outerShdw>
                </a:effectLst>
              </a:rPr>
              <a:t>:</a:t>
            </a:r>
          </a:p>
        </p:txBody>
      </p:sp>
      <p:sp>
        <p:nvSpPr>
          <p:cNvPr id="3" name="Объект 2">
            <a:extLst>
              <a:ext uri="{FF2B5EF4-FFF2-40B4-BE49-F238E27FC236}">
                <a16:creationId xmlns:a16="http://schemas.microsoft.com/office/drawing/2014/main" id="{C8D37359-2663-466F-B14B-602CA3D0CF86}"/>
              </a:ext>
            </a:extLst>
          </p:cNvPr>
          <p:cNvSpPr>
            <a:spLocks noGrp="1"/>
          </p:cNvSpPr>
          <p:nvPr>
            <p:ph idx="1"/>
          </p:nvPr>
        </p:nvSpPr>
        <p:spPr/>
        <p:txBody>
          <a:bodyPr/>
          <a:lstStyle/>
          <a:p>
            <a:r>
              <a:rPr lang="ru-RU" dirty="0"/>
              <a:t>1- Время генерации нейтронов:</a:t>
            </a:r>
          </a:p>
          <a:p>
            <a:endParaRPr lang="ru-RU" dirty="0"/>
          </a:p>
        </p:txBody>
      </p:sp>
      <p:pic>
        <p:nvPicPr>
          <p:cNvPr id="5" name="Рисунок 4">
            <a:extLst>
              <a:ext uri="{FF2B5EF4-FFF2-40B4-BE49-F238E27FC236}">
                <a16:creationId xmlns:a16="http://schemas.microsoft.com/office/drawing/2014/main" id="{5D11DD31-BC13-4FDF-9651-4BCB4062C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384" y="872087"/>
            <a:ext cx="11544837" cy="5199321"/>
          </a:xfrm>
          <a:prstGeom prst="rect">
            <a:avLst/>
          </a:prstGeom>
        </p:spPr>
      </p:pic>
    </p:spTree>
    <p:extLst>
      <p:ext uri="{BB962C8B-B14F-4D97-AF65-F5344CB8AC3E}">
        <p14:creationId xmlns:p14="http://schemas.microsoft.com/office/powerpoint/2010/main" val="308157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9F4B-C46F-4AF2-9514-E045EB4C05C0}"/>
              </a:ext>
            </a:extLst>
          </p:cNvPr>
          <p:cNvSpPr>
            <a:spLocks noGrp="1"/>
          </p:cNvSpPr>
          <p:nvPr>
            <p:ph type="title"/>
          </p:nvPr>
        </p:nvSpPr>
        <p:spPr>
          <a:xfrm>
            <a:off x="1097280" y="286603"/>
            <a:ext cx="10058400" cy="879467"/>
          </a:xfrm>
        </p:spPr>
        <p:txBody>
          <a:bodyPr/>
          <a:lstStyle/>
          <a:p>
            <a:pPr algn="ctr"/>
            <a:r>
              <a:rPr lang="en-US" dirty="0"/>
              <a:t>3- METHODOLOGY </a:t>
            </a:r>
          </a:p>
        </p:txBody>
      </p:sp>
      <p:sp>
        <p:nvSpPr>
          <p:cNvPr id="3" name="Content Placeholder 2">
            <a:extLst>
              <a:ext uri="{FF2B5EF4-FFF2-40B4-BE49-F238E27FC236}">
                <a16:creationId xmlns:a16="http://schemas.microsoft.com/office/drawing/2014/main" id="{5AB20609-F7F6-400F-94CC-4458CB981884}"/>
              </a:ext>
            </a:extLst>
          </p:cNvPr>
          <p:cNvSpPr>
            <a:spLocks noGrp="1"/>
          </p:cNvSpPr>
          <p:nvPr>
            <p:ph idx="1"/>
          </p:nvPr>
        </p:nvSpPr>
        <p:spPr>
          <a:xfrm>
            <a:off x="469783" y="1845734"/>
            <a:ext cx="10685897" cy="4023360"/>
          </a:xfrm>
        </p:spPr>
        <p:txBody>
          <a:bodyPr/>
          <a:lstStyle/>
          <a:p>
            <a:r>
              <a:rPr lang="en-US" dirty="0"/>
              <a:t>3,2; </a:t>
            </a:r>
          </a:p>
          <a:p>
            <a:r>
              <a:rPr lang="en-US" dirty="0"/>
              <a:t>Increase in the coefficient of parabola can be achieved by optimizing the reactivity modulator, by reducing the vacuum width and adding at the ends of window reflector slice from Ni. </a:t>
            </a:r>
          </a:p>
          <a:p>
            <a:r>
              <a:rPr lang="en-US" dirty="0"/>
              <a:t>1	30 cm Vacuum and 0 cm Ni</a:t>
            </a:r>
          </a:p>
          <a:p>
            <a:r>
              <a:rPr lang="en-US" dirty="0"/>
              <a:t>2	30 cm Vacuum and 5 cm Ni</a:t>
            </a:r>
          </a:p>
          <a:p>
            <a:r>
              <a:rPr lang="en-US" dirty="0"/>
              <a:t>3	30 cm Vacuum and 10 cm Ni</a:t>
            </a:r>
          </a:p>
          <a:p>
            <a:r>
              <a:rPr lang="en-US" dirty="0"/>
              <a:t>4	30 cm Vacuum and 15 cm Ni</a:t>
            </a:r>
          </a:p>
          <a:p>
            <a:r>
              <a:rPr lang="en-US" dirty="0"/>
              <a:t>5	35 cm Vacuum and 0 cm Ni</a:t>
            </a:r>
          </a:p>
          <a:p>
            <a:r>
              <a:rPr lang="en-US" dirty="0"/>
              <a:t>6	35 cm Vacuum and 5 cm Ni</a:t>
            </a:r>
          </a:p>
          <a:p>
            <a:endParaRPr lang="en-US" dirty="0"/>
          </a:p>
        </p:txBody>
      </p:sp>
      <p:sp>
        <p:nvSpPr>
          <p:cNvPr id="5" name="TextBox 4">
            <a:extLst>
              <a:ext uri="{FF2B5EF4-FFF2-40B4-BE49-F238E27FC236}">
                <a16:creationId xmlns:a16="http://schemas.microsoft.com/office/drawing/2014/main" id="{7FC5CB10-BDC3-41F2-91CE-2C7B18793018}"/>
              </a:ext>
            </a:extLst>
          </p:cNvPr>
          <p:cNvSpPr txBox="1"/>
          <p:nvPr/>
        </p:nvSpPr>
        <p:spPr>
          <a:xfrm>
            <a:off x="4798502" y="2961314"/>
            <a:ext cx="4060271" cy="3139321"/>
          </a:xfrm>
          <a:prstGeom prst="rect">
            <a:avLst/>
          </a:prstGeom>
          <a:noFill/>
        </p:spPr>
        <p:txBody>
          <a:bodyPr wrap="square" rtlCol="0">
            <a:spAutoFit/>
          </a:bodyPr>
          <a:lstStyle/>
          <a:p>
            <a:r>
              <a:rPr lang="en-US" dirty="0"/>
              <a:t>7	35 cm Vacuum and 10 cm Ni</a:t>
            </a:r>
          </a:p>
          <a:p>
            <a:r>
              <a:rPr lang="en-US" dirty="0"/>
              <a:t>8	35 cm Vacuum and 15 cm Ni</a:t>
            </a:r>
          </a:p>
          <a:p>
            <a:r>
              <a:rPr lang="en-US" dirty="0"/>
              <a:t>9	40 cm Vacuum and 0 cm Ni</a:t>
            </a:r>
          </a:p>
          <a:p>
            <a:r>
              <a:rPr lang="en-US" dirty="0"/>
              <a:t>10	40 cm Vacuum and 5 cm Ni</a:t>
            </a:r>
          </a:p>
          <a:p>
            <a:r>
              <a:rPr lang="en-US" dirty="0"/>
              <a:t>11	40 cm Vacuum and 10 cm Ni</a:t>
            </a:r>
          </a:p>
          <a:p>
            <a:pPr marL="342900" indent="-342900">
              <a:buAutoNum type="arabicPlain" startAt="12"/>
            </a:pPr>
            <a:r>
              <a:rPr lang="en-US" dirty="0"/>
              <a:t>  40 cm Vacuum and 15 cm Ni</a:t>
            </a:r>
          </a:p>
          <a:p>
            <a:pPr marL="342900" indent="-342900">
              <a:buAutoNum type="arabicPlain" startAt="12"/>
            </a:pPr>
            <a:r>
              <a:rPr lang="en-US" dirty="0"/>
              <a:t>  45 cm Vacuum and 0 cm Ni</a:t>
            </a:r>
          </a:p>
          <a:p>
            <a:pPr marL="342900" indent="-342900">
              <a:buAutoNum type="arabicPlain" startAt="12"/>
            </a:pPr>
            <a:r>
              <a:rPr lang="en-US" dirty="0"/>
              <a:t>  45 cm Vacuum and 5 cm Ni</a:t>
            </a:r>
          </a:p>
          <a:p>
            <a:pPr marL="342900" indent="-342900">
              <a:buAutoNum type="arabicPlain" startAt="12"/>
            </a:pPr>
            <a:r>
              <a:rPr lang="en-US" dirty="0"/>
              <a:t>  45 cm Vacuum and 10 cm Ni</a:t>
            </a:r>
          </a:p>
          <a:p>
            <a:pPr marL="342900" indent="-342900">
              <a:buAutoNum type="arabicPlain" startAt="12"/>
            </a:pPr>
            <a:r>
              <a:rPr lang="en-US" dirty="0"/>
              <a:t>  45 cm Vacuum and 15 cm Ni</a:t>
            </a:r>
          </a:p>
          <a:p>
            <a:pPr marL="342900" indent="-342900">
              <a:buAutoNum type="arabicPlain" startAt="12"/>
            </a:pPr>
            <a:endParaRPr lang="en-US" dirty="0"/>
          </a:p>
        </p:txBody>
      </p:sp>
    </p:spTree>
    <p:extLst>
      <p:ext uri="{BB962C8B-B14F-4D97-AF65-F5344CB8AC3E}">
        <p14:creationId xmlns:p14="http://schemas.microsoft.com/office/powerpoint/2010/main" val="155504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25C28C-D607-4AC0-80A9-A8E69D42D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978" y="146238"/>
            <a:ext cx="6484749" cy="6215672"/>
          </a:xfrm>
          <a:prstGeom prst="rect">
            <a:avLst/>
          </a:prstGeom>
        </p:spPr>
      </p:pic>
    </p:spTree>
    <p:extLst>
      <p:ext uri="{BB962C8B-B14F-4D97-AF65-F5344CB8AC3E}">
        <p14:creationId xmlns:p14="http://schemas.microsoft.com/office/powerpoint/2010/main" val="22592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F5C78B-2776-4094-8F19-ED6D402EF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668"/>
            <a:ext cx="6412363" cy="3633366"/>
          </a:xfrm>
          <a:prstGeom prst="rect">
            <a:avLst/>
          </a:prstGeom>
        </p:spPr>
      </p:pic>
      <p:pic>
        <p:nvPicPr>
          <p:cNvPr id="5" name="Picture 4">
            <a:extLst>
              <a:ext uri="{FF2B5EF4-FFF2-40B4-BE49-F238E27FC236}">
                <a16:creationId xmlns:a16="http://schemas.microsoft.com/office/drawing/2014/main" id="{768411AA-EB13-4FAB-AD65-37931BE5F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102" y="0"/>
            <a:ext cx="6096000" cy="3803474"/>
          </a:xfrm>
          <a:prstGeom prst="rect">
            <a:avLst/>
          </a:prstGeom>
        </p:spPr>
      </p:pic>
      <p:pic>
        <p:nvPicPr>
          <p:cNvPr id="7" name="Picture 6">
            <a:extLst>
              <a:ext uri="{FF2B5EF4-FFF2-40B4-BE49-F238E27FC236}">
                <a16:creationId xmlns:a16="http://schemas.microsoft.com/office/drawing/2014/main" id="{956026C3-85A6-49BC-B87B-9B23676C4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32432"/>
            <a:ext cx="6412365" cy="3225567"/>
          </a:xfrm>
          <a:prstGeom prst="rect">
            <a:avLst/>
          </a:prstGeom>
        </p:spPr>
      </p:pic>
      <p:pic>
        <p:nvPicPr>
          <p:cNvPr id="9" name="Picture 8">
            <a:extLst>
              <a:ext uri="{FF2B5EF4-FFF2-40B4-BE49-F238E27FC236}">
                <a16:creationId xmlns:a16="http://schemas.microsoft.com/office/drawing/2014/main" id="{D96AFC32-9239-493F-A91A-938F48016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8102" y="3734034"/>
            <a:ext cx="6133898" cy="3123966"/>
          </a:xfrm>
          <a:prstGeom prst="rect">
            <a:avLst/>
          </a:prstGeom>
        </p:spPr>
      </p:pic>
    </p:spTree>
    <p:extLst>
      <p:ext uri="{BB962C8B-B14F-4D97-AF65-F5344CB8AC3E}">
        <p14:creationId xmlns:p14="http://schemas.microsoft.com/office/powerpoint/2010/main" val="2650554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EDAD8-05A6-4702-8F33-255D48EF6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305" y="77894"/>
            <a:ext cx="7489820" cy="5731482"/>
          </a:xfrm>
          <a:prstGeom prst="rect">
            <a:avLst/>
          </a:prstGeom>
        </p:spPr>
      </p:pic>
    </p:spTree>
    <p:extLst>
      <p:ext uri="{BB962C8B-B14F-4D97-AF65-F5344CB8AC3E}">
        <p14:creationId xmlns:p14="http://schemas.microsoft.com/office/powerpoint/2010/main" val="421287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3D215-CCC7-4A49-AB56-F05EC1B4E5FE}"/>
              </a:ext>
            </a:extLst>
          </p:cNvPr>
          <p:cNvSpPr txBox="1"/>
          <p:nvPr/>
        </p:nvSpPr>
        <p:spPr>
          <a:xfrm>
            <a:off x="832104" y="219456"/>
            <a:ext cx="3867912" cy="707886"/>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rPr>
              <a:t>5</a:t>
            </a:r>
            <a:r>
              <a:rPr lang="ru-RU" sz="4000" dirty="0">
                <a:effectLst>
                  <a:outerShdw blurRad="38100" dist="38100" dir="2700000" algn="tl">
                    <a:srgbClr val="000000">
                      <a:alpha val="43137"/>
                    </a:srgbClr>
                  </a:outerShdw>
                </a:effectLst>
              </a:rPr>
              <a:t> – </a:t>
            </a:r>
            <a:r>
              <a:rPr lang="en-US" sz="4000" dirty="0">
                <a:effectLst>
                  <a:outerShdw blurRad="38100" dist="38100" dir="2700000" algn="tl">
                    <a:srgbClr val="000000">
                      <a:alpha val="43137"/>
                    </a:srgbClr>
                  </a:outerShdw>
                </a:effectLst>
              </a:rPr>
              <a:t>Conclusion</a:t>
            </a:r>
            <a:r>
              <a:rPr lang="ru-RU" sz="4000" dirty="0">
                <a:effectLst>
                  <a:outerShdw blurRad="38100" dist="38100" dir="2700000" algn="tl">
                    <a:srgbClr val="000000">
                      <a:alpha val="43137"/>
                    </a:srgbClr>
                  </a:outerShdw>
                </a:effectLst>
              </a:rPr>
              <a:t>.</a:t>
            </a:r>
            <a:endParaRPr lang="ru-RU" sz="4000" dirty="0"/>
          </a:p>
        </p:txBody>
      </p:sp>
      <p:sp>
        <p:nvSpPr>
          <p:cNvPr id="4" name="TextBox 3">
            <a:extLst>
              <a:ext uri="{FF2B5EF4-FFF2-40B4-BE49-F238E27FC236}">
                <a16:creationId xmlns:a16="http://schemas.microsoft.com/office/drawing/2014/main" id="{AE6E8BE1-A586-49EA-A8E7-3ACA94C43D47}"/>
              </a:ext>
            </a:extLst>
          </p:cNvPr>
          <p:cNvSpPr txBox="1"/>
          <p:nvPr/>
        </p:nvSpPr>
        <p:spPr>
          <a:xfrm>
            <a:off x="210312" y="1014984"/>
            <a:ext cx="11841480" cy="602523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600"/>
              </a:spcBef>
              <a:spcAft>
                <a:spcPts val="200"/>
              </a:spcAft>
              <a:buClr>
                <a:srgbClr val="4A66AC"/>
              </a:buClr>
              <a:buSzPct val="100000"/>
              <a:buFont typeface="Calibri" panose="020F0502020204030204" pitchFamily="34" charset="0"/>
              <a:buNone/>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 proposed method is presented to reduce the pulse power fluctuations and instability in the core of IBR-3 (NEPTUNE), Which can be summarized in the following:</a:t>
            </a:r>
          </a:p>
          <a:p>
            <a:pPr marL="457200" marR="0" lvl="0" indent="-457200" algn="l" defTabSz="914400" rtl="0" eaLnBrk="1" fontAlgn="auto" latinLnBrk="0" hangingPunct="1">
              <a:lnSpc>
                <a:spcPct val="120000"/>
              </a:lnSpc>
              <a:spcBef>
                <a:spcPts val="600"/>
              </a:spcBef>
              <a:spcAft>
                <a:spcPts val="200"/>
              </a:spcAft>
              <a:buClr>
                <a:srgbClr val="4A66AC"/>
              </a:buClr>
              <a:buSzPct val="100000"/>
              <a:buFont typeface="+mj-lt"/>
              <a:buAutoNum type="arabicPeriod"/>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 increasing the "beta - pulse" parameter by increasing the generation time of the prompt neutron and parabola parameter.</a:t>
            </a:r>
          </a:p>
          <a:p>
            <a:pPr marL="457200" marR="0" lvl="0" indent="-457200" algn="l" defTabSz="914400" rtl="0" eaLnBrk="1" fontAlgn="auto" latinLnBrk="0" hangingPunct="1">
              <a:lnSpc>
                <a:spcPct val="120000"/>
              </a:lnSpc>
              <a:spcBef>
                <a:spcPts val="600"/>
              </a:spcBef>
              <a:spcAft>
                <a:spcPts val="200"/>
              </a:spcAft>
              <a:buClr>
                <a:srgbClr val="4A66AC"/>
              </a:buClr>
              <a:buSzPct val="100000"/>
              <a:buFont typeface="+mj-lt"/>
              <a:buAutoNum type="arabicPeriod"/>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This can be achieved by adding uranium or plutonium to the fuel elements bordering with moderators with the simultaneous introduction of a gadolinium filter and Increase in the coefficient of parabola can be achieved by optimizing the reactivity modulator, by reducing the vacuum width and adding at the ends of window reflector slice from Ni .</a:t>
            </a:r>
          </a:p>
          <a:p>
            <a:pPr marL="457200" marR="0" lvl="0" indent="-457200" algn="l" defTabSz="914400" rtl="0" eaLnBrk="1" fontAlgn="auto" latinLnBrk="0" hangingPunct="1">
              <a:lnSpc>
                <a:spcPct val="120000"/>
              </a:lnSpc>
              <a:spcBef>
                <a:spcPts val="600"/>
              </a:spcBef>
              <a:spcAft>
                <a:spcPts val="200"/>
              </a:spcAft>
              <a:buClr>
                <a:srgbClr val="4A66AC"/>
              </a:buClr>
              <a:buSzPct val="100000"/>
              <a:buFont typeface="+mj-lt"/>
              <a:buAutoNum type="arabicPeriod"/>
              <a:tabLst/>
              <a:defRPr/>
            </a:pP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Numerical computer simulations used to get the acceptable concentrations of fissile elements that realize the increase in the generation time of the prompt neutron to 30 </a:t>
            </a:r>
            <a:r>
              <a:rPr kumimoji="0" lang="en-US" sz="1600" b="0" i="0" u="none" strike="noStrike" kern="1200" cap="none" spc="0" normalizeH="0" baseline="0" noProof="0" dirty="0" err="1">
                <a:ln>
                  <a:noFill/>
                </a:ln>
                <a:solidFill>
                  <a:srgbClr val="C00000"/>
                </a:solidFill>
                <a:effectLst/>
                <a:uLnTx/>
                <a:uFillTx/>
                <a:latin typeface="Calibri" panose="020F0502020204030204"/>
                <a:ea typeface="+mn-ea"/>
                <a:cs typeface="+mn-cs"/>
              </a:rPr>
              <a:t>n.sec</a:t>
            </a:r>
            <a:r>
              <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rPr>
              <a:t> and the "beta - pulse" value by a factor of 2.1 and increasing Parameter of parabola to 1,38E-04 by 10 times.</a:t>
            </a:r>
            <a:endParaRPr kumimoji="0" lang="ru-RU"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200"/>
              </a:spcBef>
              <a:spcAft>
                <a:spcPts val="200"/>
              </a:spcAft>
              <a:buClr>
                <a:srgbClr val="4A66AC"/>
              </a:buClr>
              <a:buSzPct val="100000"/>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Additions of uranium and plutonium simultaneously reduce the coefficient of non-uniformity of energy release and somewhat increase the neutron flux from the moderator.</a:t>
            </a:r>
          </a:p>
          <a:p>
            <a:pPr marL="457200" marR="0" lvl="0" indent="-457200" algn="l" defTabSz="914400" rtl="0" eaLnBrk="1" fontAlgn="auto" latinLnBrk="0" hangingPunct="1">
              <a:lnSpc>
                <a:spcPct val="90000"/>
              </a:lnSpc>
              <a:spcBef>
                <a:spcPts val="1200"/>
              </a:spcBef>
              <a:spcAft>
                <a:spcPts val="200"/>
              </a:spcAft>
              <a:buClr>
                <a:srgbClr val="4A66AC"/>
              </a:buClr>
              <a:buSzPct val="100000"/>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Fuel elements doped with uranium are more convenient to operate in comparison with plutonium, without overloading.</a:t>
            </a:r>
          </a:p>
          <a:p>
            <a:pPr marL="457200" marR="0" lvl="0" indent="-457200" algn="l" defTabSz="914400" rtl="0" eaLnBrk="1" fontAlgn="auto" latinLnBrk="0" hangingPunct="1">
              <a:lnSpc>
                <a:spcPct val="90000"/>
              </a:lnSpc>
              <a:spcBef>
                <a:spcPts val="1200"/>
              </a:spcBef>
              <a:spcAft>
                <a:spcPts val="200"/>
              </a:spcAft>
              <a:buClr>
                <a:srgbClr val="4A66AC"/>
              </a:buClr>
              <a:buSzPct val="100000"/>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resulting beta impulse value is expected to be 8-9 10-5, which will be 60% of the similar value for the IBR-2.</a:t>
            </a:r>
          </a:p>
          <a:p>
            <a:pPr marR="0" lvl="0" algn="l" defTabSz="914400" rtl="0" eaLnBrk="1" fontAlgn="auto" latinLnBrk="0" hangingPunct="1">
              <a:lnSpc>
                <a:spcPct val="90000"/>
              </a:lnSpc>
              <a:spcBef>
                <a:spcPts val="1200"/>
              </a:spcBef>
              <a:spcAft>
                <a:spcPts val="200"/>
              </a:spcAft>
              <a:buClr>
                <a:srgbClr val="4A66AC"/>
              </a:buClr>
              <a:buSzPct val="100000"/>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200"/>
              </a:spcBef>
              <a:spcAft>
                <a:spcPts val="200"/>
              </a:spcAft>
              <a:buClr>
                <a:srgbClr val="4A66AC"/>
              </a:buClr>
              <a:buSzPct val="100000"/>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07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8470A-9A8E-4F8E-9388-CE9F1B453B84}"/>
              </a:ext>
            </a:extLst>
          </p:cNvPr>
          <p:cNvSpPr txBox="1"/>
          <p:nvPr/>
        </p:nvSpPr>
        <p:spPr>
          <a:xfrm>
            <a:off x="1572768" y="1234440"/>
            <a:ext cx="10241280" cy="3046988"/>
          </a:xfrm>
          <a:prstGeom prst="rect">
            <a:avLst/>
          </a:prstGeom>
          <a:noFill/>
        </p:spPr>
        <p:txBody>
          <a:bodyPr wrap="square" rtlCol="0">
            <a:spAutoFit/>
          </a:bodyPr>
          <a:lstStyle/>
          <a:p>
            <a:pPr algn="ctr"/>
            <a:r>
              <a:rPr lang="en-US" sz="9600" dirty="0">
                <a:effectLst>
                  <a:outerShdw blurRad="38100" dist="38100" dir="2700000" algn="tl">
                    <a:srgbClr val="000000">
                      <a:alpha val="43137"/>
                    </a:srgbClr>
                  </a:outerShdw>
                </a:effectLst>
              </a:rPr>
              <a:t>Thank you for your patience.</a:t>
            </a:r>
            <a:endParaRPr lang="ru-RU"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224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2C042C-040F-497A-B954-73E1BBCEA086}"/>
              </a:ext>
            </a:extLst>
          </p:cNvPr>
          <p:cNvSpPr>
            <a:spLocks noGrp="1"/>
          </p:cNvSpPr>
          <p:nvPr>
            <p:ph type="title"/>
          </p:nvPr>
        </p:nvSpPr>
        <p:spPr>
          <a:xfrm>
            <a:off x="1097280" y="286604"/>
            <a:ext cx="10058400" cy="858706"/>
          </a:xfrm>
        </p:spPr>
        <p:txBody>
          <a:bodyPr/>
          <a:lstStyle/>
          <a:p>
            <a:r>
              <a:rPr lang="en-US" b="1" dirty="0">
                <a:effectLst>
                  <a:outerShdw blurRad="38100" dist="38100" dir="2700000" algn="tl">
                    <a:srgbClr val="000000">
                      <a:alpha val="43137"/>
                    </a:srgbClr>
                  </a:outerShdw>
                </a:effectLst>
              </a:rPr>
              <a:t>Content</a:t>
            </a:r>
            <a:endParaRPr lang="ru-RU" b="1" dirty="0">
              <a:effectLst>
                <a:outerShdw blurRad="38100" dist="38100" dir="2700000" algn="tl">
                  <a:srgbClr val="000000">
                    <a:alpha val="43137"/>
                  </a:srgbClr>
                </a:outerShdw>
              </a:effectLst>
            </a:endParaRPr>
          </a:p>
        </p:txBody>
      </p:sp>
      <p:sp>
        <p:nvSpPr>
          <p:cNvPr id="3" name="Объект 2">
            <a:extLst>
              <a:ext uri="{FF2B5EF4-FFF2-40B4-BE49-F238E27FC236}">
                <a16:creationId xmlns:a16="http://schemas.microsoft.com/office/drawing/2014/main" id="{AC6E77F3-ABAB-4606-A322-456AE86A5041}"/>
              </a:ext>
            </a:extLst>
          </p:cNvPr>
          <p:cNvSpPr>
            <a:spLocks noGrp="1"/>
          </p:cNvSpPr>
          <p:nvPr>
            <p:ph idx="1"/>
          </p:nvPr>
        </p:nvSpPr>
        <p:spPr>
          <a:xfrm>
            <a:off x="1066800" y="1764145"/>
            <a:ext cx="10058400" cy="4040294"/>
          </a:xfrm>
        </p:spPr>
        <p:txBody>
          <a:bodyPr/>
          <a:lstStyle/>
          <a:p>
            <a:pPr marL="457200" indent="-457200">
              <a:buFont typeface="+mj-lt"/>
              <a:buAutoNum type="arabicPeriod"/>
            </a:pPr>
            <a:r>
              <a:rPr lang="en-US" b="1" dirty="0"/>
              <a:t>The concept of a pulsed neutron source "NEPTUNE", the main features of the Neptune reactor.</a:t>
            </a:r>
          </a:p>
          <a:p>
            <a:pPr marL="457200" indent="-457200">
              <a:buFont typeface="+mj-lt"/>
              <a:buAutoNum type="arabicPeriod"/>
            </a:pPr>
            <a:r>
              <a:rPr lang="en-US" b="1" dirty="0"/>
              <a:t>Description of the problem of non-stationary processes of reactor power (fluctuations of the pulse amplitude, the possibility of oscillatory instability).</a:t>
            </a:r>
            <a:endParaRPr lang="ru-RU" b="1" dirty="0"/>
          </a:p>
          <a:p>
            <a:pPr marL="457200" indent="-457200">
              <a:buFont typeface="+mj-lt"/>
              <a:buAutoNum type="arabicPeriod"/>
            </a:pPr>
            <a:r>
              <a:rPr lang="en-US" b="1" dirty="0"/>
              <a:t>Proposed solutions to the problem of non-stationary processes.</a:t>
            </a:r>
          </a:p>
          <a:p>
            <a:pPr marL="457200" indent="-457200">
              <a:buFont typeface="+mj-lt"/>
              <a:buAutoNum type="arabicPeriod"/>
            </a:pPr>
            <a:r>
              <a:rPr lang="en-US" b="1" dirty="0"/>
              <a:t>Methodology.</a:t>
            </a:r>
          </a:p>
          <a:p>
            <a:pPr marL="457200" indent="-457200">
              <a:buFont typeface="+mj-lt"/>
              <a:buAutoNum type="arabicPeriod"/>
            </a:pPr>
            <a:r>
              <a:rPr lang="en-US" b="1" dirty="0"/>
              <a:t>Conclusion.</a:t>
            </a:r>
            <a:endParaRPr lang="ru-RU" b="1" dirty="0"/>
          </a:p>
        </p:txBody>
      </p:sp>
    </p:spTree>
    <p:extLst>
      <p:ext uri="{BB962C8B-B14F-4D97-AF65-F5344CB8AC3E}">
        <p14:creationId xmlns:p14="http://schemas.microsoft.com/office/powerpoint/2010/main" val="339295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7E90F9-BF0C-499B-8355-8E12F8734417}"/>
              </a:ext>
            </a:extLst>
          </p:cNvPr>
          <p:cNvSpPr>
            <a:spLocks noGrp="1"/>
          </p:cNvSpPr>
          <p:nvPr>
            <p:ph type="title"/>
          </p:nvPr>
        </p:nvSpPr>
        <p:spPr>
          <a:xfrm>
            <a:off x="0" y="168843"/>
            <a:ext cx="10389062" cy="818707"/>
          </a:xfrm>
        </p:spPr>
        <p:txBody>
          <a:bodyPr>
            <a:noAutofit/>
          </a:bodyPr>
          <a:lstStyle/>
          <a:p>
            <a:pPr algn="ctr"/>
            <a:r>
              <a:rPr lang="ru-RU" sz="4000" b="1" dirty="0">
                <a:effectLst>
                  <a:outerShdw blurRad="38100" dist="38100" dir="2700000" algn="tl">
                    <a:srgbClr val="000000">
                      <a:alpha val="43137"/>
                    </a:srgbClr>
                  </a:outerShdw>
                </a:effectLst>
              </a:rPr>
              <a:t>1- </a:t>
            </a:r>
            <a:r>
              <a:rPr lang="en-US" sz="4000" b="1" dirty="0">
                <a:effectLst>
                  <a:outerShdw blurRad="38100" dist="38100" dir="2700000" algn="tl">
                    <a:srgbClr val="000000">
                      <a:alpha val="43137"/>
                    </a:srgbClr>
                  </a:outerShdw>
                </a:effectLst>
              </a:rPr>
              <a:t>MAIN FEATURES OF THE REACTOR NEPTUN</a:t>
            </a:r>
            <a:r>
              <a:rPr lang="ru-RU" sz="4000" b="1" dirty="0">
                <a:effectLst>
                  <a:outerShdw blurRad="38100" dist="38100" dir="2700000" algn="tl">
                    <a:srgbClr val="000000">
                      <a:alpha val="43137"/>
                    </a:srgbClr>
                  </a:outerShdw>
                </a:effectLst>
              </a:rPr>
              <a:t>:</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D0EBB695-041B-44A2-AE52-D92F75044139}"/>
                  </a:ext>
                </a:extLst>
              </p:cNvPr>
              <p:cNvSpPr>
                <a:spLocks noGrp="1"/>
              </p:cNvSpPr>
              <p:nvPr>
                <p:ph idx="1"/>
              </p:nvPr>
            </p:nvSpPr>
            <p:spPr>
              <a:xfrm>
                <a:off x="469783" y="1871329"/>
                <a:ext cx="9689201" cy="4645891"/>
              </a:xfrm>
            </p:spPr>
            <p:txBody>
              <a:bodyPr>
                <a:normAutofit/>
              </a:bodyPr>
              <a:lstStyle/>
              <a:p>
                <a:r>
                  <a:rPr lang="ru-RU" dirty="0"/>
                  <a:t>1 - </a:t>
                </a:r>
                <a:r>
                  <a:rPr lang="en-US" dirty="0">
                    <a:latin typeface="Times New Roman" panose="02020603050405020304" pitchFamily="18" charset="0"/>
                    <a:cs typeface="Times New Roman" panose="02020603050405020304" pitchFamily="18" charset="0"/>
                  </a:rPr>
                  <a:t>The proposed source will have a peak neutron flux up to </a:t>
                </a:r>
                <a:r>
                  <a:rPr lang="ru-RU" b="1" dirty="0">
                    <a:solidFill>
                      <a:srgbClr val="FF0000"/>
                    </a:solidFill>
                    <a:latin typeface="Times New Roman" panose="02020603050405020304" pitchFamily="18" charset="0"/>
                    <a:cs typeface="Times New Roman" panose="02020603050405020304" pitchFamily="18" charset="0"/>
                  </a:rPr>
                  <a:t>5</a:t>
                </a:r>
                <a:r>
                  <a:rPr lang="ru-RU"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i="1" smtClean="0">
                            <a:solidFill>
                              <a:srgbClr val="FF0000"/>
                            </a:solidFill>
                            <a:latin typeface="Cambria Math" panose="02040503050406030204" pitchFamily="18" charset="0"/>
                          </a:rPr>
                        </m:ctrlPr>
                      </m:sSupPr>
                      <m:e>
                        <m:r>
                          <a:rPr lang="ru-RU" b="0" i="1" smtClean="0">
                            <a:solidFill>
                              <a:srgbClr val="FF0000"/>
                            </a:solidFill>
                            <a:latin typeface="Cambria Math" panose="02040503050406030204" pitchFamily="18" charset="0"/>
                          </a:rPr>
                          <m:t>10</m:t>
                        </m:r>
                      </m:e>
                      <m:sup>
                        <m:r>
                          <a:rPr lang="ru-RU" b="0" i="1" smtClean="0">
                            <a:solidFill>
                              <a:srgbClr val="FF0000"/>
                            </a:solidFill>
                            <a:latin typeface="Cambria Math" panose="02040503050406030204" pitchFamily="18" charset="0"/>
                          </a:rPr>
                          <m:t>16</m:t>
                        </m:r>
                      </m:sup>
                    </m:sSup>
                    <m:r>
                      <a:rPr lang="ru-RU" b="0" i="1" smtClean="0">
                        <a:latin typeface="Cambria Math" panose="02040503050406030204" pitchFamily="18" charset="0"/>
                      </a:rPr>
                      <m:t> </m:t>
                    </m:r>
                    <m:r>
                      <a:rPr lang="en-US" b="0" i="1" smtClean="0">
                        <a:latin typeface="Cambria Math" panose="02040503050406030204" pitchFamily="18" charset="0"/>
                      </a:rPr>
                      <m:t>𝑛</m:t>
                    </m:r>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en-US" b="0" i="1" smtClean="0">
                            <a:latin typeface="Cambria Math" panose="02040503050406030204" pitchFamily="18" charset="0"/>
                          </a:rPr>
                          <m:t>𝑠𝑒𝑐</m:t>
                        </m:r>
                      </m:e>
                      <m:sup>
                        <m:r>
                          <a:rPr lang="ru-RU" b="0" i="1" smtClean="0">
                            <a:latin typeface="Cambria Math" panose="02040503050406030204" pitchFamily="18" charset="0"/>
                          </a:rPr>
                          <m:t>−1</m:t>
                        </m:r>
                      </m:sup>
                    </m:sSup>
                    <m:r>
                      <a:rPr lang="ru-RU" b="0" i="1" smtClean="0">
                        <a:latin typeface="Cambria Math" panose="02040503050406030204" pitchFamily="18" charset="0"/>
                      </a:rPr>
                      <m:t>.</m:t>
                    </m:r>
                    <m:sSup>
                      <m:sSupPr>
                        <m:ctrlPr>
                          <a:rPr lang="ru-RU" b="0" i="1" smtClean="0">
                            <a:latin typeface="Cambria Math" panose="02040503050406030204" pitchFamily="18" charset="0"/>
                          </a:rPr>
                        </m:ctrlPr>
                      </m:sSupPr>
                      <m:e>
                        <m:r>
                          <a:rPr lang="en-US" b="0" i="1" smtClean="0">
                            <a:latin typeface="Cambria Math" panose="02040503050406030204" pitchFamily="18" charset="0"/>
                          </a:rPr>
                          <m:t>𝑐𝑚</m:t>
                        </m:r>
                      </m:e>
                      <m:sup>
                        <m:r>
                          <a:rPr lang="ru-RU" b="0" i="1" smtClean="0">
                            <a:latin typeface="Cambria Math" panose="02040503050406030204" pitchFamily="18" charset="0"/>
                          </a:rPr>
                          <m:t>−2</m:t>
                        </m:r>
                      </m:sup>
                    </m:sSup>
                  </m:oMath>
                </a14:m>
                <a:r>
                  <a:rPr lang="ru-RU" b="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 time average flux density of up to</a:t>
                </a:r>
                <a14:m>
                  <m:oMath xmlns:m="http://schemas.openxmlformats.org/officeDocument/2006/math">
                    <m:r>
                      <a:rPr lang="en-US" b="0" i="0" smtClean="0">
                        <a:solidFill>
                          <a:srgbClr val="FF0000"/>
                        </a:solidFill>
                        <a:latin typeface="Cambria Math" panose="02040503050406030204" pitchFamily="18" charset="0"/>
                      </a:rPr>
                      <m:t> </m:t>
                    </m:r>
                    <m:sSup>
                      <m:sSupPr>
                        <m:ctrlPr>
                          <a:rPr lang="ru-RU" i="1" smtClean="0">
                            <a:solidFill>
                              <a:srgbClr val="FF0000"/>
                            </a:solidFill>
                            <a:latin typeface="Cambria Math" panose="02040503050406030204" pitchFamily="18" charset="0"/>
                          </a:rPr>
                        </m:ctrlPr>
                      </m:sSupPr>
                      <m:e>
                        <m:r>
                          <a:rPr lang="ru-RU" i="1">
                            <a:solidFill>
                              <a:srgbClr val="FF0000"/>
                            </a:solidFill>
                            <a:latin typeface="Cambria Math" panose="02040503050406030204" pitchFamily="18" charset="0"/>
                          </a:rPr>
                          <m:t>10</m:t>
                        </m:r>
                      </m:e>
                      <m:sup>
                        <m:r>
                          <a:rPr lang="ru-RU" i="1">
                            <a:solidFill>
                              <a:srgbClr val="FF0000"/>
                            </a:solidFill>
                            <a:latin typeface="Cambria Math" panose="02040503050406030204" pitchFamily="18" charset="0"/>
                          </a:rPr>
                          <m:t>1</m:t>
                        </m:r>
                        <m:r>
                          <a:rPr lang="ru-RU" b="0" i="1" smtClean="0">
                            <a:solidFill>
                              <a:srgbClr val="FF0000"/>
                            </a:solidFill>
                            <a:latin typeface="Cambria Math" panose="02040503050406030204" pitchFamily="18" charset="0"/>
                          </a:rPr>
                          <m:t>4</m:t>
                        </m:r>
                      </m:sup>
                    </m:sSup>
                    <m:r>
                      <a:rPr lang="en-US" b="0" i="1" smtClean="0">
                        <a:solidFill>
                          <a:srgbClr val="FF0000"/>
                        </a:solidFill>
                        <a:latin typeface="Cambria Math" panose="02040503050406030204" pitchFamily="18" charset="0"/>
                      </a:rPr>
                      <m:t> </m:t>
                    </m:r>
                    <m:r>
                      <a:rPr lang="en-US" i="1">
                        <a:latin typeface="Cambria Math" panose="02040503050406030204" pitchFamily="18" charset="0"/>
                      </a:rPr>
                      <m:t>𝑛</m:t>
                    </m:r>
                    <m:r>
                      <a:rPr lang="ru-RU" i="1">
                        <a:latin typeface="Cambria Math" panose="02040503050406030204" pitchFamily="18" charset="0"/>
                      </a:rPr>
                      <m:t>.</m:t>
                    </m:r>
                    <m:sSup>
                      <m:sSupPr>
                        <m:ctrlPr>
                          <a:rPr lang="ru-RU" i="1">
                            <a:latin typeface="Cambria Math" panose="02040503050406030204" pitchFamily="18" charset="0"/>
                          </a:rPr>
                        </m:ctrlPr>
                      </m:sSupPr>
                      <m:e>
                        <m:r>
                          <a:rPr lang="en-US" i="1">
                            <a:latin typeface="Cambria Math" panose="02040503050406030204" pitchFamily="18" charset="0"/>
                          </a:rPr>
                          <m:t>𝑠𝑒𝑐</m:t>
                        </m:r>
                      </m:e>
                      <m:sup>
                        <m:r>
                          <a:rPr lang="ru-RU" i="1">
                            <a:latin typeface="Cambria Math" panose="02040503050406030204" pitchFamily="18" charset="0"/>
                          </a:rPr>
                          <m:t>−1</m:t>
                        </m:r>
                      </m:sup>
                    </m:sSup>
                    <m:r>
                      <a:rPr lang="ru-RU" i="1">
                        <a:latin typeface="Cambria Math" panose="02040503050406030204" pitchFamily="18" charset="0"/>
                      </a:rPr>
                      <m:t>.</m:t>
                    </m:r>
                    <m:sSup>
                      <m:sSupPr>
                        <m:ctrlPr>
                          <a:rPr lang="ru-RU" i="1">
                            <a:latin typeface="Cambria Math" panose="02040503050406030204" pitchFamily="18" charset="0"/>
                          </a:rPr>
                        </m:ctrlPr>
                      </m:sSupPr>
                      <m:e>
                        <m:r>
                          <a:rPr lang="en-US" i="1">
                            <a:latin typeface="Cambria Math" panose="02040503050406030204" pitchFamily="18" charset="0"/>
                          </a:rPr>
                          <m:t>𝑐𝑚</m:t>
                        </m:r>
                      </m:e>
                      <m:sup>
                        <m:r>
                          <a:rPr lang="ru-RU" i="1">
                            <a:latin typeface="Cambria Math" panose="02040503050406030204" pitchFamily="18" charset="0"/>
                          </a:rPr>
                          <m:t>−2</m:t>
                        </m:r>
                      </m:sup>
                    </m:sSup>
                    <m:r>
                      <a:rPr lang="ru-RU" b="0" i="0" smtClean="0">
                        <a:latin typeface="Cambria Math" panose="02040503050406030204" pitchFamily="18" charset="0"/>
                      </a:rPr>
                      <m:t>(</m:t>
                    </m:r>
                    <m:r>
                      <m:rPr>
                        <m:sty m:val="p"/>
                      </m:rPr>
                      <a:rPr lang="en-US" b="0" i="0" smtClean="0">
                        <a:solidFill>
                          <a:srgbClr val="FF0000"/>
                        </a:solidFill>
                        <a:latin typeface="Cambria Math" panose="02040503050406030204" pitchFamily="18" charset="0"/>
                      </a:rPr>
                      <m:t>in</m:t>
                    </m:r>
                    <m:r>
                      <a:rPr lang="en-US" b="0" i="0"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IBR</m:t>
                    </m:r>
                    <m:r>
                      <a:rPr lang="en-US" b="0" i="0" smtClean="0">
                        <a:solidFill>
                          <a:srgbClr val="FF0000"/>
                        </a:solidFill>
                        <a:latin typeface="Cambria Math" panose="02040503050406030204" pitchFamily="18" charset="0"/>
                      </a:rPr>
                      <m:t>−2</m:t>
                    </m:r>
                    <m:r>
                      <m:rPr>
                        <m:sty m:val="p"/>
                      </m:rPr>
                      <a:rPr lang="en-US" b="0" i="0" smtClean="0">
                        <a:solidFill>
                          <a:srgbClr val="FF0000"/>
                        </a:solidFill>
                        <a:latin typeface="Cambria Math" panose="02040503050406030204" pitchFamily="18" charset="0"/>
                      </a:rPr>
                      <m:t>M</m:t>
                    </m:r>
                    <m:r>
                      <a:rPr lang="ru-RU" b="0" i="0" smtClean="0">
                        <a:solidFill>
                          <a:srgbClr val="FF0000"/>
                        </a:solidFill>
                        <a:latin typeface="Cambria Math" panose="02040503050406030204" pitchFamily="18" charset="0"/>
                      </a:rPr>
                      <m:t>:  0.7</m:t>
                    </m:r>
                    <m:sSup>
                      <m:sSupPr>
                        <m:ctrlPr>
                          <a:rPr lang="ru-RU" i="1">
                            <a:solidFill>
                              <a:srgbClr val="FF0000"/>
                            </a:solidFill>
                            <a:latin typeface="Cambria Math" panose="02040503050406030204" pitchFamily="18" charset="0"/>
                          </a:rPr>
                        </m:ctrlPr>
                      </m:sSupPr>
                      <m:e>
                        <m:r>
                          <a:rPr lang="ru-RU" b="0" i="1" smtClean="0">
                            <a:solidFill>
                              <a:srgbClr val="FF0000"/>
                            </a:solidFill>
                            <a:latin typeface="Cambria Math" panose="02040503050406030204" pitchFamily="18" charset="0"/>
                          </a:rPr>
                          <m:t> </m:t>
                        </m:r>
                        <m:r>
                          <a:rPr lang="ru-RU" i="1">
                            <a:solidFill>
                              <a:srgbClr val="FF0000"/>
                            </a:solidFill>
                            <a:latin typeface="Cambria Math" panose="02040503050406030204" pitchFamily="18" charset="0"/>
                          </a:rPr>
                          <m:t>10</m:t>
                        </m:r>
                      </m:e>
                      <m:sup>
                        <m:r>
                          <a:rPr lang="ru-RU" i="1">
                            <a:solidFill>
                              <a:srgbClr val="FF0000"/>
                            </a:solidFill>
                            <a:latin typeface="Cambria Math" panose="02040503050406030204" pitchFamily="18" charset="0"/>
                          </a:rPr>
                          <m:t>16</m:t>
                        </m:r>
                      </m:sup>
                    </m:sSup>
                    <m:r>
                      <a:rPr lang="ru-RU" b="0" i="0"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and</m:t>
                    </m:r>
                  </m:oMath>
                </a14:m>
                <a:r>
                  <a:rPr lang="ru-RU"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ru-RU" i="1">
                            <a:solidFill>
                              <a:srgbClr val="FF0000"/>
                            </a:solidFill>
                            <a:latin typeface="Cambria Math" panose="02040503050406030204" pitchFamily="18" charset="0"/>
                          </a:rPr>
                        </m:ctrlPr>
                      </m:sSupPr>
                      <m:e>
                        <m:r>
                          <a:rPr lang="ru-RU" i="1">
                            <a:solidFill>
                              <a:srgbClr val="FF0000"/>
                            </a:solidFill>
                            <a:latin typeface="Cambria Math" panose="02040503050406030204" pitchFamily="18" charset="0"/>
                          </a:rPr>
                          <m:t>10</m:t>
                        </m:r>
                      </m:e>
                      <m:sup>
                        <m:r>
                          <a:rPr lang="ru-RU" i="1">
                            <a:solidFill>
                              <a:srgbClr val="FF0000"/>
                            </a:solidFill>
                            <a:latin typeface="Cambria Math" panose="02040503050406030204" pitchFamily="18" charset="0"/>
                          </a:rPr>
                          <m:t>1</m:t>
                        </m:r>
                        <m:r>
                          <a:rPr lang="ru-RU" b="0" i="1" smtClean="0">
                            <a:solidFill>
                              <a:srgbClr val="FF0000"/>
                            </a:solidFill>
                            <a:latin typeface="Cambria Math" panose="02040503050406030204" pitchFamily="18" charset="0"/>
                          </a:rPr>
                          <m:t>3</m:t>
                        </m:r>
                      </m:sup>
                    </m:sSup>
                  </m:oMath>
                </a14:m>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2 - </a:t>
                </a:r>
                <a:r>
                  <a:rPr lang="en-US" dirty="0">
                    <a:latin typeface="Times New Roman" panose="02020603050405020304" pitchFamily="18" charset="0"/>
                    <a:cs typeface="Times New Roman" panose="02020603050405020304" pitchFamily="18" charset="0"/>
                  </a:rPr>
                  <a:t>The generation time of fast neutrons (τ) in the neptunium core is 5-7 times shorter than that in the core with plutonium (</a:t>
                </a:r>
                <a:r>
                  <a:rPr lang="en-US" dirty="0">
                    <a:solidFill>
                      <a:srgbClr val="FF0000"/>
                    </a:solidFill>
                    <a:latin typeface="Times New Roman" panose="02020603050405020304" pitchFamily="18" charset="0"/>
                    <a:cs typeface="Times New Roman" panose="02020603050405020304" pitchFamily="18" charset="0"/>
                  </a:rPr>
                  <a:t>the task of having a short pulses of neutrons becomes easier</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3 -  </a:t>
                </a:r>
                <a:r>
                  <a:rPr lang="en-US" dirty="0">
                    <a:latin typeface="Times New Roman" panose="02020603050405020304" pitchFamily="18" charset="0"/>
                    <a:cs typeface="Times New Roman" panose="02020603050405020304" pitchFamily="18" charset="0"/>
                  </a:rPr>
                  <a:t>A low value of the delayed neutrons fraction (β-eff) determines a low background power in the intervals between pulses (</a:t>
                </a:r>
                <a:r>
                  <a:rPr lang="en-US" dirty="0">
                    <a:solidFill>
                      <a:srgbClr val="FF0000"/>
                    </a:solidFill>
                    <a:latin typeface="Times New Roman" panose="02020603050405020304" pitchFamily="18" charset="0"/>
                    <a:cs typeface="Times New Roman" panose="02020603050405020304" pitchFamily="18" charset="0"/>
                  </a:rPr>
                  <a:t>3-4 times less</a:t>
                </a:r>
                <a:r>
                  <a:rPr lang="en-US"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4 - </a:t>
                </a:r>
                <a:r>
                  <a:rPr lang="en-US" dirty="0">
                    <a:latin typeface="Times New Roman" panose="02020603050405020304" pitchFamily="18" charset="0"/>
                    <a:cs typeface="Times New Roman" panose="02020603050405020304" pitchFamily="18" charset="0"/>
                  </a:rPr>
                  <a:t>Possibility of using neutron moderating materials as a Reactivity Modulator  (RM) ( like high-temperature resistance - hydride’s metal </a:t>
                </a:r>
                <a:r>
                  <a:rPr lang="en-US" b="1" dirty="0">
                    <a:solidFill>
                      <a:srgbClr val="FF0000"/>
                    </a:solidFill>
                    <a:latin typeface="Times New Roman" panose="02020603050405020304" pitchFamily="18" charset="0"/>
                    <a:cs typeface="Times New Roman" panose="02020603050405020304" pitchFamily="18" charset="0"/>
                  </a:rPr>
                  <a:t>Ti</a:t>
                </a:r>
                <a14:m>
                  <m:oMath xmlns:m="http://schemas.openxmlformats.org/officeDocument/2006/math">
                    <m:sSub>
                      <m:sSubPr>
                        <m:ctrlPr>
                          <a:rPr lang="en-US" i="1" smtClean="0">
                            <a:solidFill>
                              <a:srgbClr val="FF0000"/>
                            </a:solidFill>
                            <a:latin typeface="Cambria Math" panose="02040503050406030204" pitchFamily="18" charset="0"/>
                            <a:cs typeface="Times New Roman" panose="02020603050405020304" pitchFamily="18" charset="0"/>
                          </a:rPr>
                        </m:ctrlPr>
                      </m:sSubPr>
                      <m:e>
                        <m:r>
                          <m:rPr>
                            <m:sty m:val="p"/>
                          </m:rPr>
                          <a:rPr lang="en-US" b="0" i="0" smtClean="0">
                            <a:solidFill>
                              <a:srgbClr val="FF0000"/>
                            </a:solidFill>
                            <a:latin typeface="Cambria Math" panose="02040503050406030204" pitchFamily="18" charset="0"/>
                            <a:cs typeface="Times New Roman" panose="02020603050405020304" pitchFamily="18" charset="0"/>
                          </a:rPr>
                          <m:t>H</m:t>
                        </m:r>
                      </m:e>
                      <m:sub>
                        <m:r>
                          <a:rPr lang="en-US" b="0" i="1" smtClean="0">
                            <a:solidFill>
                              <a:srgbClr val="FF0000"/>
                            </a:solidFill>
                            <a:latin typeface="Cambria Math" panose="02040503050406030204" pitchFamily="18" charset="0"/>
                            <a:cs typeface="Times New Roman" panose="02020603050405020304" pitchFamily="18" charset="0"/>
                          </a:rPr>
                          <m:t>2</m:t>
                        </m:r>
                        <m:r>
                          <a:rPr lang="ru-RU" b="0" i="1" smtClean="0">
                            <a:solidFill>
                              <a:srgbClr val="FF0000"/>
                            </a:solidFill>
                            <a:latin typeface="Cambria Math" panose="02040503050406030204" pitchFamily="18" charset="0"/>
                            <a:cs typeface="Times New Roman" panose="02020603050405020304" pitchFamily="18" charset="0"/>
                          </a:rPr>
                          <m:t>, </m:t>
                        </m:r>
                      </m:sub>
                    </m:sSub>
                    <m:r>
                      <a:rPr lang="en-US" b="1" i="0" smtClean="0">
                        <a:solidFill>
                          <a:srgbClr val="FF0000"/>
                        </a:solidFill>
                        <a:latin typeface="Cambria Math" panose="02040503050406030204" pitchFamily="18" charset="0"/>
                        <a:cs typeface="Times New Roman" panose="02020603050405020304" pitchFamily="18" charset="0"/>
                      </a:rPr>
                      <m:t>𝐘</m:t>
                    </m:r>
                    <m:r>
                      <m:rPr>
                        <m:sty m:val="p"/>
                      </m:rPr>
                      <a:rPr lang="en-US" b="0" i="0" smtClean="0">
                        <a:solidFill>
                          <a:srgbClr val="FF0000"/>
                        </a:solidFill>
                        <a:latin typeface="Cambria Math" panose="02040503050406030204" pitchFamily="18" charset="0"/>
                        <a:cs typeface="Times New Roman" panose="02020603050405020304" pitchFamily="18" charset="0"/>
                      </a:rPr>
                      <m:t>H</m:t>
                    </m:r>
                    <m:r>
                      <a:rPr lang="en-US" b="0" i="0" baseline="-25000" smtClean="0">
                        <a:solidFill>
                          <a:srgbClr val="FF0000"/>
                        </a:solidFill>
                        <a:latin typeface="Cambria Math" panose="02040503050406030204" pitchFamily="18" charset="0"/>
                        <a:cs typeface="Times New Roman" panose="02020603050405020304" pitchFamily="18" charset="0"/>
                      </a:rPr>
                      <m:t>2</m:t>
                    </m:r>
                    <m:r>
                      <a:rPr lang="en-US" b="0" i="0" smtClean="0">
                        <a:latin typeface="Cambria Math" panose="02040503050406030204" pitchFamily="18" charset="0"/>
                        <a:cs typeface="Times New Roman" panose="02020603050405020304" pitchFamily="18" charset="0"/>
                      </a:rPr>
                      <m:t>).  </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5 – There is no reactivity effect from the fuel burnup (it is possible to work without additional fuel loading during the entire reactor cycle)</a:t>
                </a:r>
                <a:r>
                  <a:rPr lang="ru-RU" dirty="0">
                    <a:latin typeface="Times New Roman" panose="02020603050405020304" pitchFamily="18" charset="0"/>
                    <a:cs typeface="Times New Roman" panose="02020603050405020304" pitchFamily="18" charset="0"/>
                  </a:rPr>
                  <a:t>: </a:t>
                </a:r>
              </a:p>
              <a:p>
                <a:r>
                  <a:rPr lang="ru-RU" b="1" dirty="0">
                    <a:latin typeface="Times New Roman" panose="02020603050405020304" pitchFamily="18" charset="0"/>
                    <a:cs typeface="Times New Roman" panose="02020603050405020304" pitchFamily="18" charset="0"/>
                  </a:rPr>
                  <a:t>Np237 (</a:t>
                </a:r>
                <a:r>
                  <a:rPr lang="en-US" b="1" dirty="0">
                    <a:latin typeface="Times New Roman" panose="02020603050405020304" pitchFamily="18" charset="0"/>
                    <a:cs typeface="Times New Roman" panose="02020603050405020304" pitchFamily="18" charset="0"/>
                  </a:rPr>
                  <a:t>n absorption</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Np238 (β-</a:t>
                </a:r>
                <a:r>
                  <a:rPr lang="en-US" b="1" dirty="0">
                    <a:latin typeface="Times New Roman" panose="02020603050405020304" pitchFamily="18" charset="0"/>
                    <a:cs typeface="Times New Roman" panose="02020603050405020304" pitchFamily="18" charset="0"/>
                  </a:rPr>
                  <a:t>decay</a:t>
                </a:r>
                <a:r>
                  <a:rPr lang="ru-RU" b="1" dirty="0">
                    <a:latin typeface="Times New Roman" panose="02020603050405020304" pitchFamily="18" charset="0"/>
                    <a:cs typeface="Times New Roman" panose="02020603050405020304" pitchFamily="18" charset="0"/>
                  </a:rPr>
                  <a:t>, (2.117 </a:t>
                </a:r>
                <a:r>
                  <a:rPr lang="en-US" b="1" dirty="0">
                    <a:latin typeface="Times New Roman" panose="02020603050405020304" pitchFamily="18" charset="0"/>
                    <a:cs typeface="Times New Roman" panose="02020603050405020304" pitchFamily="18" charset="0"/>
                  </a:rPr>
                  <a:t>days</a:t>
                </a:r>
                <a:r>
                  <a:rPr lang="ru-RU" b="1" dirty="0">
                    <a:latin typeface="Times New Roman" panose="02020603050405020304" pitchFamily="18" charset="0"/>
                    <a:cs typeface="Times New Roman" panose="02020603050405020304" pitchFamily="18" charset="0"/>
                  </a:rPr>
                  <a:t>)  	 Pu238 (</a:t>
                </a:r>
                <a:r>
                  <a:rPr lang="en-US" b="1" dirty="0">
                    <a:latin typeface="Times New Roman" panose="02020603050405020304" pitchFamily="18" charset="0"/>
                    <a:cs typeface="Times New Roman" panose="02020603050405020304" pitchFamily="18" charset="0"/>
                  </a:rPr>
                  <a:t>Fissionable material</a:t>
                </a:r>
                <a:r>
                  <a:rPr lang="ru-RU" b="1" dirty="0">
                    <a:latin typeface="Times New Roman" panose="02020603050405020304" pitchFamily="18" charset="0"/>
                    <a:cs typeface="Times New Roman" panose="02020603050405020304" pitchFamily="18" charset="0"/>
                  </a:rPr>
                  <a:t>)</a:t>
                </a:r>
              </a:p>
            </p:txBody>
          </p:sp>
        </mc:Choice>
        <mc:Fallback xmlns="">
          <p:sp>
            <p:nvSpPr>
              <p:cNvPr id="3" name="Объект 2">
                <a:extLst>
                  <a:ext uri="{FF2B5EF4-FFF2-40B4-BE49-F238E27FC236}">
                    <a16:creationId xmlns:a16="http://schemas.microsoft.com/office/drawing/2014/main" id="{D0EBB695-041B-44A2-AE52-D92F75044139}"/>
                  </a:ext>
                </a:extLst>
              </p:cNvPr>
              <p:cNvSpPr>
                <a:spLocks noGrp="1" noRot="1" noChangeAspect="1" noMove="1" noResize="1" noEditPoints="1" noAdjustHandles="1" noChangeArrowheads="1" noChangeShapeType="1" noTextEdit="1"/>
              </p:cNvSpPr>
              <p:nvPr>
                <p:ph idx="1"/>
              </p:nvPr>
            </p:nvSpPr>
            <p:spPr>
              <a:xfrm>
                <a:off x="469783" y="1871329"/>
                <a:ext cx="9689201" cy="4645891"/>
              </a:xfrm>
              <a:blipFill>
                <a:blip r:embed="rId2"/>
                <a:stretch>
                  <a:fillRect l="-629" t="-1575" r="-2138"/>
                </a:stretch>
              </a:blipFill>
            </p:spPr>
            <p:txBody>
              <a:bodyPr/>
              <a:lstStyle/>
              <a:p>
                <a:r>
                  <a:rPr lang="en-US">
                    <a:noFill/>
                  </a:rPr>
                  <a:t> </a:t>
                </a:r>
              </a:p>
            </p:txBody>
          </p:sp>
        </mc:Fallback>
      </mc:AlternateContent>
      <p:cxnSp>
        <p:nvCxnSpPr>
          <p:cNvPr id="9" name="Прямая со стрелкой 8">
            <a:extLst>
              <a:ext uri="{FF2B5EF4-FFF2-40B4-BE49-F238E27FC236}">
                <a16:creationId xmlns:a16="http://schemas.microsoft.com/office/drawing/2014/main" id="{B937B9C6-D75E-439B-BC83-1D8DA2145002}"/>
              </a:ext>
            </a:extLst>
          </p:cNvPr>
          <p:cNvCxnSpPr/>
          <p:nvPr/>
        </p:nvCxnSpPr>
        <p:spPr>
          <a:xfrm>
            <a:off x="2927420" y="5713355"/>
            <a:ext cx="64654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 name="Прямая со стрелкой 10">
            <a:extLst>
              <a:ext uri="{FF2B5EF4-FFF2-40B4-BE49-F238E27FC236}">
                <a16:creationId xmlns:a16="http://schemas.microsoft.com/office/drawing/2014/main" id="{677D1A0D-CE40-4700-B7C8-7B964980C6D7}"/>
              </a:ext>
            </a:extLst>
          </p:cNvPr>
          <p:cNvCxnSpPr>
            <a:cxnSpLocks/>
          </p:cNvCxnSpPr>
          <p:nvPr/>
        </p:nvCxnSpPr>
        <p:spPr>
          <a:xfrm>
            <a:off x="6936100" y="5713355"/>
            <a:ext cx="72043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4" name="Picture 3">
            <a:extLst>
              <a:ext uri="{FF2B5EF4-FFF2-40B4-BE49-F238E27FC236}">
                <a16:creationId xmlns:a16="http://schemas.microsoft.com/office/drawing/2014/main" id="{B099514B-5320-4F4D-8024-D36DF70FF21D}"/>
              </a:ext>
            </a:extLst>
          </p:cNvPr>
          <p:cNvPicPr>
            <a:picLocks noChangeAspect="1"/>
          </p:cNvPicPr>
          <p:nvPr/>
        </p:nvPicPr>
        <p:blipFill>
          <a:blip r:embed="rId3"/>
          <a:stretch>
            <a:fillRect/>
          </a:stretch>
        </p:blipFill>
        <p:spPr>
          <a:xfrm>
            <a:off x="10389062" y="1817897"/>
            <a:ext cx="1760673" cy="3895458"/>
          </a:xfrm>
          <a:prstGeom prst="rect">
            <a:avLst/>
          </a:prstGeom>
        </p:spPr>
      </p:pic>
    </p:spTree>
    <p:extLst>
      <p:ext uri="{BB962C8B-B14F-4D97-AF65-F5344CB8AC3E}">
        <p14:creationId xmlns:p14="http://schemas.microsoft.com/office/powerpoint/2010/main" val="199731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BB1970B-344A-49A5-980A-C813DCABBE50}"/>
              </a:ext>
            </a:extLst>
          </p:cNvPr>
          <p:cNvPicPr/>
          <p:nvPr/>
        </p:nvPicPr>
        <p:blipFill>
          <a:blip r:embed="rId2">
            <a:extLst>
              <a:ext uri="{28A0092B-C50C-407E-A947-70E740481C1C}">
                <a14:useLocalDpi xmlns:a14="http://schemas.microsoft.com/office/drawing/2010/main" val="0"/>
              </a:ext>
            </a:extLst>
          </a:blip>
          <a:stretch>
            <a:fillRect/>
          </a:stretch>
        </p:blipFill>
        <p:spPr>
          <a:xfrm>
            <a:off x="1070516" y="736030"/>
            <a:ext cx="4326674" cy="2955332"/>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1791440-6FAF-466F-9B5D-4923878704B9}"/>
                  </a:ext>
                </a:extLst>
              </p:cNvPr>
              <p:cNvSpPr>
                <a:spLocks noChangeArrowheads="1"/>
              </p:cNvSpPr>
              <p:nvPr/>
            </p:nvSpPr>
            <p:spPr bwMode="auto">
              <a:xfrm>
                <a:off x="1237786" y="4142963"/>
                <a:ext cx="4326674" cy="13342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ru-RU" sz="160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Reactore core</a:t>
                </a:r>
                <a:r>
                  <a:rPr kumimoji="0" lang="ru-RU" altLang="ru-RU" sz="160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ru-RU" sz="160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kumimoji="0" lang="en-US" altLang="ru-RU" sz="160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Vacuum</a:t>
                </a:r>
                <a:r>
                  <a:rPr kumimoji="0" lang="ru-RU" altLang="ru-RU" sz="160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endParaRPr kumimoji="0" lang="ru-RU" altLang="ru-RU" sz="160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u="none" strike="noStrike" kern="1200" cap="none" spc="0" normalizeH="0" baseline="0" noProof="0" dirty="0">
                    <a:ln>
                      <a:noFill/>
                    </a:ln>
                    <a:solidFill>
                      <a:schemeClr val="tx1"/>
                    </a:solidFill>
                    <a:effectLst/>
                    <a:uLnTx/>
                    <a:uFillTx/>
                    <a:latin typeface="+mn-lt"/>
                    <a:cs typeface="Times New Roman" panose="02020603050405020304" pitchFamily="18" charset="0"/>
                  </a:rPr>
                  <a:t>Ti</a:t>
                </a:r>
                <a14:m>
                  <m:oMath xmlns:m="http://schemas.openxmlformats.org/officeDocument/2006/math">
                    <m:sSub>
                      <m:sSubPr>
                        <m:ctrlPr>
                          <a:rPr kumimoji="0" lang="en-US" sz="160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ctrlPr>
                      </m:sSubPr>
                      <m:e>
                        <m:r>
                          <m:rPr>
                            <m:sty m:val="p"/>
                          </m:rPr>
                          <a:rPr kumimoji="0" lang="en-US" sz="1600" b="0" i="0"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H</m:t>
                        </m:r>
                      </m:e>
                      <m:sub>
                        <m:r>
                          <a:rPr kumimoji="0" lang="en-US" sz="1600" b="0" i="0"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2</m:t>
                        </m:r>
                        <m:r>
                          <a:rPr kumimoji="0" lang="ru-RU" sz="1600" b="0" i="0"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 </m:t>
                        </m:r>
                      </m:sub>
                    </m:sSub>
                    <m:r>
                      <a:rPr kumimoji="0" lang="ru-RU" sz="1600" b="0" i="0"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 </m:t>
                    </m:r>
                  </m:oMath>
                </a14:m>
                <a:endParaRPr kumimoji="0" lang="en-US" sz="1600" u="none" strike="noStrike" kern="1200" cap="none" spc="0" normalizeH="0" baseline="0" noProof="0" dirty="0">
                  <a:ln>
                    <a:noFill/>
                  </a:ln>
                  <a:solidFill>
                    <a:schemeClr val="tx1"/>
                  </a:solidFill>
                  <a:effectLst/>
                  <a:uLnTx/>
                  <a:uFillTx/>
                  <a:latin typeface="+mn-lt"/>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ru-RU" sz="160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Moderator (water)</a:t>
                </a:r>
                <a:r>
                  <a:rPr kumimoji="0" lang="ru-RU" altLang="ru-RU" sz="160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altLang="ru-RU" sz="160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kumimoji="0" lang="en-US" altLang="ru-RU" sz="160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Be as a reflector.</a:t>
                </a:r>
                <a:endParaRPr kumimoji="0" lang="ru-RU" altLang="ru-RU" sz="1600" u="none" strike="noStrike" cap="none" normalizeH="0" baseline="0" dirty="0">
                  <a:ln>
                    <a:noFill/>
                  </a:ln>
                  <a:solidFill>
                    <a:schemeClr val="tx1"/>
                  </a:solidFill>
                  <a:effectLst/>
                  <a:latin typeface="+mn-lt"/>
                </a:endParaRPr>
              </a:p>
            </p:txBody>
          </p:sp>
        </mc:Choice>
        <mc:Fallback xmlns="">
          <p:sp>
            <p:nvSpPr>
              <p:cNvPr id="12" name="Rectangle 11">
                <a:extLst>
                  <a:ext uri="{FF2B5EF4-FFF2-40B4-BE49-F238E27FC236}">
                    <a16:creationId xmlns:a16="http://schemas.microsoft.com/office/drawing/2014/main" id="{E1791440-6FAF-466F-9B5D-4923878704B9}"/>
                  </a:ext>
                </a:extLst>
              </p:cNvPr>
              <p:cNvSpPr>
                <a:spLocks noRot="1" noChangeAspect="1" noMove="1" noResize="1" noEditPoints="1" noAdjustHandles="1" noChangeArrowheads="1" noChangeShapeType="1" noTextEdit="1"/>
              </p:cNvSpPr>
              <p:nvPr/>
            </p:nvSpPr>
            <p:spPr bwMode="auto">
              <a:xfrm>
                <a:off x="1237786" y="4142963"/>
                <a:ext cx="4326674" cy="1334211"/>
              </a:xfrm>
              <a:prstGeom prst="rect">
                <a:avLst/>
              </a:prstGeom>
              <a:blipFill>
                <a:blip r:embed="rId3"/>
                <a:stretch>
                  <a:fillRect l="-704" t="-917" b="-596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13" name="Rectangle 12">
            <a:extLst>
              <a:ext uri="{FF2B5EF4-FFF2-40B4-BE49-F238E27FC236}">
                <a16:creationId xmlns:a16="http://schemas.microsoft.com/office/drawing/2014/main" id="{C026B750-E883-4805-8BF7-E44A1BF3A70B}"/>
              </a:ext>
            </a:extLst>
          </p:cNvPr>
          <p:cNvSpPr>
            <a:spLocks noChangeArrowheads="1"/>
          </p:cNvSpPr>
          <p:nvPr/>
        </p:nvSpPr>
        <p:spPr bwMode="auto">
          <a:xfrm>
            <a:off x="2318451" y="37851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CD42BC41-612B-4C66-AE60-17BE76226F2E}"/>
              </a:ext>
            </a:extLst>
          </p:cNvPr>
          <p:cNvSpPr txBox="1"/>
          <p:nvPr/>
        </p:nvSpPr>
        <p:spPr>
          <a:xfrm>
            <a:off x="3873763" y="147426"/>
            <a:ext cx="586410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Concept of the IBR-3 reactor (NEPTUNE)</a:t>
            </a:r>
            <a:endParaRPr lang="ru-RU"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857F032-D4EC-4DED-8640-738246E65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794" y="736030"/>
            <a:ext cx="4591691" cy="4401164"/>
          </a:xfrm>
          <a:prstGeom prst="rect">
            <a:avLst/>
          </a:prstGeom>
        </p:spPr>
      </p:pic>
    </p:spTree>
    <p:extLst>
      <p:ext uri="{BB962C8B-B14F-4D97-AF65-F5344CB8AC3E}">
        <p14:creationId xmlns:p14="http://schemas.microsoft.com/office/powerpoint/2010/main" val="238540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ED3D1D1-FE95-49F9-8205-A4C13C945262}"/>
              </a:ext>
            </a:extLst>
          </p:cNvPr>
          <p:cNvPicPr/>
          <p:nvPr/>
        </p:nvPicPr>
        <p:blipFill>
          <a:blip r:embed="rId2" cstate="print"/>
          <a:srcRect/>
          <a:stretch>
            <a:fillRect/>
          </a:stretch>
        </p:blipFill>
        <p:spPr bwMode="auto">
          <a:xfrm>
            <a:off x="423125" y="118032"/>
            <a:ext cx="3772654" cy="5735593"/>
          </a:xfrm>
          <a:prstGeom prst="rect">
            <a:avLst/>
          </a:prstGeom>
          <a:noFill/>
          <a:ln w="9525">
            <a:noFill/>
            <a:miter lim="800000"/>
            <a:headEnd/>
            <a:tailEnd/>
          </a:ln>
        </p:spPr>
      </p:pic>
      <p:sp>
        <p:nvSpPr>
          <p:cNvPr id="3" name="TextBox 2">
            <a:extLst>
              <a:ext uri="{FF2B5EF4-FFF2-40B4-BE49-F238E27FC236}">
                <a16:creationId xmlns:a16="http://schemas.microsoft.com/office/drawing/2014/main" id="{3E970543-DB68-4F67-9272-2919808EEF4A}"/>
              </a:ext>
            </a:extLst>
          </p:cNvPr>
          <p:cNvSpPr txBox="1"/>
          <p:nvPr/>
        </p:nvSpPr>
        <p:spPr>
          <a:xfrm>
            <a:off x="868218" y="5853625"/>
            <a:ext cx="4499826" cy="338554"/>
          </a:xfrm>
          <a:prstGeom prst="rect">
            <a:avLst/>
          </a:prstGeom>
          <a:noFill/>
        </p:spPr>
        <p:txBody>
          <a:bodyPr wrap="square" rtlCol="0">
            <a:spAutoFit/>
          </a:bodyPr>
          <a:lstStyle/>
          <a:p>
            <a:r>
              <a:rPr lang="en-US" sz="1600" dirty="0"/>
              <a:t> The reactor with the biological protection.</a:t>
            </a:r>
            <a:r>
              <a:rPr lang="ru-RU" sz="1600" dirty="0"/>
              <a:t> </a:t>
            </a:r>
          </a:p>
        </p:txBody>
      </p:sp>
      <p:pic>
        <p:nvPicPr>
          <p:cNvPr id="5" name="Рисунок 4">
            <a:extLst>
              <a:ext uri="{FF2B5EF4-FFF2-40B4-BE49-F238E27FC236}">
                <a16:creationId xmlns:a16="http://schemas.microsoft.com/office/drawing/2014/main" id="{9D82ADF3-174D-4CC6-9668-D88B73DBE858}"/>
              </a:ext>
            </a:extLst>
          </p:cNvPr>
          <p:cNvPicPr/>
          <p:nvPr/>
        </p:nvPicPr>
        <p:blipFill>
          <a:blip r:embed="rId3" cstate="print"/>
          <a:srcRect/>
          <a:stretch>
            <a:fillRect/>
          </a:stretch>
        </p:blipFill>
        <p:spPr bwMode="auto">
          <a:xfrm>
            <a:off x="6096000" y="711988"/>
            <a:ext cx="4867566" cy="4507345"/>
          </a:xfrm>
          <a:prstGeom prst="rect">
            <a:avLst/>
          </a:prstGeom>
          <a:noFill/>
          <a:ln w="9525">
            <a:noFill/>
            <a:miter lim="800000"/>
            <a:headEnd/>
            <a:tailEnd/>
          </a:ln>
        </p:spPr>
      </p:pic>
      <p:sp>
        <p:nvSpPr>
          <p:cNvPr id="7" name="TextBox 6">
            <a:extLst>
              <a:ext uri="{FF2B5EF4-FFF2-40B4-BE49-F238E27FC236}">
                <a16:creationId xmlns:a16="http://schemas.microsoft.com/office/drawing/2014/main" id="{65CA1673-4150-4575-8E94-E326CFBC9619}"/>
              </a:ext>
            </a:extLst>
          </p:cNvPr>
          <p:cNvSpPr txBox="1"/>
          <p:nvPr/>
        </p:nvSpPr>
        <p:spPr>
          <a:xfrm>
            <a:off x="7001163" y="5776680"/>
            <a:ext cx="6096000" cy="369332"/>
          </a:xfrm>
          <a:prstGeom prst="rect">
            <a:avLst/>
          </a:prstGeom>
          <a:noFill/>
        </p:spPr>
        <p:txBody>
          <a:bodyPr wrap="square">
            <a:spAutoFit/>
          </a:bodyPr>
          <a:lstStyle/>
          <a:p>
            <a:r>
              <a:rPr lang="en-US" dirty="0"/>
              <a:t>Cross-section of the IBR-3 reactor.</a:t>
            </a:r>
            <a:endParaRPr lang="ru-RU" dirty="0"/>
          </a:p>
        </p:txBody>
      </p:sp>
    </p:spTree>
    <p:extLst>
      <p:ext uri="{BB962C8B-B14F-4D97-AF65-F5344CB8AC3E}">
        <p14:creationId xmlns:p14="http://schemas.microsoft.com/office/powerpoint/2010/main" val="179642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6775A7-E5D7-4163-A764-6F45E37A2103}"/>
              </a:ext>
            </a:extLst>
          </p:cNvPr>
          <p:cNvSpPr>
            <a:spLocks noGrp="1"/>
          </p:cNvSpPr>
          <p:nvPr>
            <p:ph type="title"/>
          </p:nvPr>
        </p:nvSpPr>
        <p:spPr>
          <a:xfrm>
            <a:off x="1066800" y="36698"/>
            <a:ext cx="10058400" cy="702302"/>
          </a:xfrm>
        </p:spPr>
        <p:txBody>
          <a:bodyPr>
            <a:normAutofit fontScale="90000"/>
          </a:bodyPr>
          <a:lstStyle/>
          <a:p>
            <a:pPr algn="ctr"/>
            <a:r>
              <a:rPr lang="en-US" b="1" dirty="0"/>
              <a:t>The main parameters of the reactor</a:t>
            </a:r>
          </a:p>
        </p:txBody>
      </p:sp>
      <p:graphicFrame>
        <p:nvGraphicFramePr>
          <p:cNvPr id="4" name="Объект 3">
            <a:extLst>
              <a:ext uri="{FF2B5EF4-FFF2-40B4-BE49-F238E27FC236}">
                <a16:creationId xmlns:a16="http://schemas.microsoft.com/office/drawing/2014/main" id="{205039E4-B5D1-4DCD-AEFC-DC622633D252}"/>
              </a:ext>
            </a:extLst>
          </p:cNvPr>
          <p:cNvGraphicFramePr>
            <a:graphicFrameLocks noGrp="1"/>
          </p:cNvGraphicFramePr>
          <p:nvPr>
            <p:ph idx="1"/>
            <p:extLst>
              <p:ext uri="{D42A27DB-BD31-4B8C-83A1-F6EECF244321}">
                <p14:modId xmlns:p14="http://schemas.microsoft.com/office/powerpoint/2010/main" val="3382101267"/>
              </p:ext>
            </p:extLst>
          </p:nvPr>
        </p:nvGraphicFramePr>
        <p:xfrm>
          <a:off x="319408" y="739000"/>
          <a:ext cx="6731268" cy="5576744"/>
        </p:xfrm>
        <a:graphic>
          <a:graphicData uri="http://schemas.openxmlformats.org/drawingml/2006/table">
            <a:tbl>
              <a:tblPr bandRow="1">
                <a:tableStyleId>{E8B1032C-EA38-4F05-BA0D-38AFFFC7BED3}</a:tableStyleId>
              </a:tblPr>
              <a:tblGrid>
                <a:gridCol w="4010932">
                  <a:extLst>
                    <a:ext uri="{9D8B030D-6E8A-4147-A177-3AD203B41FA5}">
                      <a16:colId xmlns:a16="http://schemas.microsoft.com/office/drawing/2014/main" val="1938561597"/>
                    </a:ext>
                  </a:extLst>
                </a:gridCol>
                <a:gridCol w="2720336">
                  <a:extLst>
                    <a:ext uri="{9D8B030D-6E8A-4147-A177-3AD203B41FA5}">
                      <a16:colId xmlns:a16="http://schemas.microsoft.com/office/drawing/2014/main" val="2623100061"/>
                    </a:ext>
                  </a:extLst>
                </a:gridCol>
              </a:tblGrid>
              <a:tr h="393159">
                <a:tc>
                  <a:txBody>
                    <a:bodyPr/>
                    <a:lstStyle/>
                    <a:p>
                      <a:pPr indent="450215" algn="ctr">
                        <a:lnSpc>
                          <a:spcPct val="150000"/>
                        </a:lnSpc>
                        <a:spcBef>
                          <a:spcPts val="200"/>
                        </a:spcBef>
                        <a:spcAft>
                          <a:spcPts val="200"/>
                        </a:spcAft>
                      </a:pPr>
                      <a:r>
                        <a:rPr lang="ru-RU" sz="1600" b="1" dirty="0">
                          <a:solidFill>
                            <a:schemeClr val="bg1"/>
                          </a:solidFill>
                          <a:effectLst/>
                        </a:rPr>
                        <a:t>Параметр</a:t>
                      </a:r>
                      <a:endParaRPr lang="ru-RU"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solidFill>
                      <a:schemeClr val="bg2">
                        <a:lumMod val="50000"/>
                      </a:schemeClr>
                    </a:solidFill>
                  </a:tcPr>
                </a:tc>
                <a:tc>
                  <a:txBody>
                    <a:bodyPr/>
                    <a:lstStyle/>
                    <a:p>
                      <a:pPr indent="450215" algn="ctr">
                        <a:lnSpc>
                          <a:spcPct val="150000"/>
                        </a:lnSpc>
                        <a:spcBef>
                          <a:spcPts val="200"/>
                        </a:spcBef>
                        <a:spcAft>
                          <a:spcPts val="200"/>
                        </a:spcAft>
                      </a:pPr>
                      <a:r>
                        <a:rPr lang="ru-RU" sz="1600" b="1" dirty="0">
                          <a:solidFill>
                            <a:schemeClr val="bg1"/>
                          </a:solidFill>
                          <a:effectLst/>
                        </a:rPr>
                        <a:t>Значение</a:t>
                      </a:r>
                      <a:endParaRPr lang="ru-RU"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solidFill>
                      <a:schemeClr val="bg2">
                        <a:lumMod val="50000"/>
                      </a:schemeClr>
                    </a:solidFill>
                  </a:tcPr>
                </a:tc>
                <a:extLst>
                  <a:ext uri="{0D108BD9-81ED-4DB2-BD59-A6C34878D82A}">
                    <a16:rowId xmlns:a16="http://schemas.microsoft.com/office/drawing/2014/main" val="2958040165"/>
                  </a:ext>
                </a:extLst>
              </a:tr>
              <a:tr h="258030">
                <a:tc>
                  <a:txBody>
                    <a:bodyPr/>
                    <a:lstStyle/>
                    <a:p>
                      <a:pPr indent="450215" algn="ctr">
                        <a:lnSpc>
                          <a:spcPct val="150000"/>
                        </a:lnSpc>
                        <a:spcBef>
                          <a:spcPts val="200"/>
                        </a:spcBef>
                        <a:spcAft>
                          <a:spcPts val="200"/>
                        </a:spcAft>
                      </a:pPr>
                      <a:r>
                        <a:rPr lang="en-US" sz="1050" b="1" dirty="0">
                          <a:effectLst/>
                          <a:latin typeface="Times New Roman" panose="02020603050405020304" pitchFamily="18" charset="0"/>
                          <a:cs typeface="Times New Roman" panose="02020603050405020304" pitchFamily="18" charset="0"/>
                        </a:rPr>
                        <a:t>AVERAGE THERMAL POWER , MW</a:t>
                      </a:r>
                      <a:endParaRPr lang="ru-RU"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050" b="1" dirty="0">
                          <a:effectLst/>
                        </a:rPr>
                        <a:t>1</a:t>
                      </a:r>
                      <a:r>
                        <a:rPr lang="en-US" sz="1050" b="1" dirty="0">
                          <a:effectLst/>
                        </a:rPr>
                        <a:t>2 </a:t>
                      </a:r>
                      <a:r>
                        <a:rPr lang="ru-RU" sz="1050" b="1" dirty="0">
                          <a:effectLst/>
                        </a:rPr>
                        <a:t>- 15</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939681966"/>
                  </a:ext>
                </a:extLst>
              </a:tr>
              <a:tr h="318459">
                <a:tc>
                  <a:txBody>
                    <a:bodyPr/>
                    <a:lstStyle/>
                    <a:p>
                      <a:pPr indent="450215" algn="ctr">
                        <a:lnSpc>
                          <a:spcPct val="150000"/>
                        </a:lnSpc>
                        <a:spcBef>
                          <a:spcPts val="200"/>
                        </a:spcBef>
                        <a:spcAft>
                          <a:spcPts val="200"/>
                        </a:spcAft>
                      </a:pPr>
                      <a:r>
                        <a:rPr lang="en-US" sz="1000" b="1" dirty="0">
                          <a:effectLst/>
                          <a:latin typeface="Times New Roman" panose="02020603050405020304" pitchFamily="18" charset="0"/>
                          <a:cs typeface="Times New Roman" panose="02020603050405020304" pitchFamily="18" charset="0"/>
                        </a:rPr>
                        <a:t>OPERATING MODE</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en-US" sz="1050" b="1" dirty="0">
                          <a:effectLst/>
                        </a:rPr>
                        <a:t>pulsed</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3025170806"/>
                  </a:ext>
                </a:extLst>
              </a:tr>
              <a:tr h="258030">
                <a:tc>
                  <a:txBody>
                    <a:bodyPr/>
                    <a:lstStyle/>
                    <a:p>
                      <a:pPr indent="450215" algn="ctr">
                        <a:lnSpc>
                          <a:spcPct val="150000"/>
                        </a:lnSpc>
                        <a:spcBef>
                          <a:spcPts val="200"/>
                        </a:spcBef>
                        <a:spcAft>
                          <a:spcPts val="200"/>
                        </a:spcAft>
                      </a:pPr>
                      <a:r>
                        <a:rPr lang="en-US" sz="1000" b="1" dirty="0">
                          <a:effectLst/>
                          <a:latin typeface="Times New Roman" panose="02020603050405020304" pitchFamily="18" charset="0"/>
                          <a:cs typeface="Times New Roman" panose="02020603050405020304" pitchFamily="18" charset="0"/>
                        </a:rPr>
                        <a:t>PULSE FREQUENCY, Hz</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050" b="1" dirty="0">
                          <a:effectLst/>
                        </a:rPr>
                        <a:t>10</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895205287"/>
                  </a:ext>
                </a:extLst>
              </a:tr>
              <a:tr h="258030">
                <a:tc>
                  <a:txBody>
                    <a:bodyPr/>
                    <a:lstStyle/>
                    <a:p>
                      <a:pPr indent="450215" algn="ctr">
                        <a:lnSpc>
                          <a:spcPct val="150000"/>
                        </a:lnSpc>
                        <a:spcBef>
                          <a:spcPts val="200"/>
                        </a:spcBef>
                        <a:spcAft>
                          <a:spcPts val="200"/>
                        </a:spcAft>
                      </a:pPr>
                      <a:r>
                        <a:rPr lang="en-US" sz="1000" b="1" dirty="0">
                          <a:effectLst/>
                          <a:latin typeface="Times New Roman" panose="02020603050405020304" pitchFamily="18" charset="0"/>
                          <a:cs typeface="Times New Roman" panose="02020603050405020304" pitchFamily="18" charset="0"/>
                        </a:rPr>
                        <a:t>FUEL</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050" b="1" dirty="0" err="1">
                          <a:effectLst/>
                        </a:rPr>
                        <a:t>NpN</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975612742"/>
                  </a:ext>
                </a:extLst>
              </a:tr>
              <a:tr h="384495">
                <a:tc>
                  <a:txBody>
                    <a:bodyPr/>
                    <a:lstStyle/>
                    <a:p>
                      <a:pPr indent="450215" algn="ctr">
                        <a:lnSpc>
                          <a:spcPct val="150000"/>
                        </a:lnSpc>
                        <a:spcBef>
                          <a:spcPts val="200"/>
                        </a:spcBef>
                        <a:spcAft>
                          <a:spcPts val="200"/>
                        </a:spcAft>
                      </a:pPr>
                      <a:r>
                        <a:rPr lang="en-US" sz="1000" b="1" dirty="0">
                          <a:effectLst/>
                          <a:latin typeface="Times New Roman" panose="02020603050405020304" pitchFamily="18" charset="0"/>
                          <a:cs typeface="Times New Roman" panose="02020603050405020304" pitchFamily="18" charset="0"/>
                        </a:rPr>
                        <a:t>CLADDING MATERIAL OF FUEL RODS </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en-US" sz="1050" b="1" dirty="0" err="1">
                          <a:effectLst/>
                        </a:rPr>
                        <a:t>S.Steel</a:t>
                      </a:r>
                      <a:r>
                        <a:rPr lang="ru-RU" sz="1050" b="1" dirty="0">
                          <a:effectLst/>
                        </a:rPr>
                        <a:t> ЧС-68</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1391935048"/>
                  </a:ext>
                </a:extLst>
              </a:tr>
              <a:tr h="258030">
                <a:tc>
                  <a:txBody>
                    <a:bodyPr/>
                    <a:lstStyle/>
                    <a:p>
                      <a:pPr indent="450215" algn="ctr">
                        <a:lnSpc>
                          <a:spcPct val="150000"/>
                        </a:lnSpc>
                        <a:spcBef>
                          <a:spcPts val="200"/>
                        </a:spcBef>
                        <a:spcAft>
                          <a:spcPts val="200"/>
                        </a:spcAft>
                      </a:pPr>
                      <a:r>
                        <a:rPr lang="en-US" sz="1000" b="1" dirty="0">
                          <a:effectLst/>
                          <a:latin typeface="Times New Roman" panose="02020603050405020304" pitchFamily="18" charset="0"/>
                          <a:cs typeface="Times New Roman" panose="02020603050405020304" pitchFamily="18" charset="0"/>
                        </a:rPr>
                        <a:t>COOLER </a:t>
                      </a:r>
                      <a:r>
                        <a:rPr lang="ru-RU" sz="1000" b="1" dirty="0">
                          <a:effectLst/>
                          <a:latin typeface="Times New Roman" panose="02020603050405020304" pitchFamily="18" charset="0"/>
                          <a:cs typeface="Times New Roman" panose="02020603050405020304" pitchFamily="18" charset="0"/>
                        </a:rPr>
                        <a:t> </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050" b="1" dirty="0" err="1">
                          <a:effectLst/>
                        </a:rPr>
                        <a:t>Na</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4045137049"/>
                  </a:ext>
                </a:extLst>
              </a:tr>
              <a:tr h="489990">
                <a:tc>
                  <a:txBody>
                    <a:bodyPr/>
                    <a:lstStyle/>
                    <a:p>
                      <a:pPr indent="450215" algn="ctr">
                        <a:lnSpc>
                          <a:spcPct val="150000"/>
                        </a:lnSpc>
                        <a:spcBef>
                          <a:spcPts val="200"/>
                        </a:spcBef>
                        <a:spcAft>
                          <a:spcPts val="200"/>
                        </a:spcAft>
                      </a:pPr>
                      <a:r>
                        <a:rPr lang="en-US" sz="1000" b="1" dirty="0">
                          <a:effectLst/>
                          <a:latin typeface="Times New Roman" panose="02020603050405020304" pitchFamily="18" charset="0"/>
                          <a:cs typeface="Times New Roman" panose="02020603050405020304" pitchFamily="18" charset="0"/>
                        </a:rPr>
                        <a:t>REFLECTOR</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en-US" sz="1050" b="1" i="0" dirty="0">
                          <a:effectLst/>
                          <a:latin typeface="Times New Roman" panose="02020603050405020304" pitchFamily="18" charset="0"/>
                          <a:ea typeface="Times New Roman" panose="02020603050405020304" pitchFamily="18" charset="0"/>
                          <a:cs typeface="Times New Roman" panose="02020603050405020304" pitchFamily="18" charset="0"/>
                        </a:rPr>
                        <a:t>NICKEL ALLOY + BERYLLIUM</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1278590880"/>
                  </a:ext>
                </a:extLst>
              </a:tr>
              <a:tr h="384495">
                <a:tc>
                  <a:txBody>
                    <a:bodyPr/>
                    <a:lstStyle/>
                    <a:p>
                      <a:pPr indent="450215" algn="ctr">
                        <a:lnSpc>
                          <a:spcPct val="150000"/>
                        </a:lnSpc>
                        <a:spcBef>
                          <a:spcPts val="200"/>
                        </a:spcBef>
                        <a:spcAft>
                          <a:spcPts val="200"/>
                        </a:spcAft>
                      </a:pPr>
                      <a:r>
                        <a:rPr lang="en-US" sz="1000" b="1" dirty="0">
                          <a:effectLst/>
                          <a:latin typeface="Times New Roman" panose="02020603050405020304" pitchFamily="18" charset="0"/>
                          <a:cs typeface="Times New Roman" panose="02020603050405020304" pitchFamily="18" charset="0"/>
                        </a:rPr>
                        <a:t>MODERATOR</a:t>
                      </a:r>
                      <a:r>
                        <a:rPr lang="ru-RU" sz="1000" b="1" dirty="0">
                          <a:effectLst/>
                          <a:latin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cs typeface="Times New Roman" panose="02020603050405020304" pitchFamily="18" charset="0"/>
                        </a:rPr>
                        <a:t>PREMODERATOR</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en-US" sz="1050" b="1" dirty="0">
                          <a:effectLst/>
                        </a:rPr>
                        <a:t>Hydrides, water, beryllium</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249557548"/>
                  </a:ext>
                </a:extLst>
              </a:tr>
              <a:tr h="569102">
                <a:tc>
                  <a:txBody>
                    <a:bodyPr/>
                    <a:lstStyle/>
                    <a:p>
                      <a:pPr indent="450215" algn="ctr">
                        <a:lnSpc>
                          <a:spcPct val="150000"/>
                        </a:lnSpc>
                        <a:spcBef>
                          <a:spcPts val="200"/>
                        </a:spcBef>
                        <a:spcAft>
                          <a:spcPts val="200"/>
                        </a:spcAft>
                      </a:pPr>
                      <a:r>
                        <a:rPr lang="en-US" sz="1100" b="1" dirty="0">
                          <a:effectLst/>
                          <a:latin typeface="Times New Roman" panose="02020603050405020304" pitchFamily="18" charset="0"/>
                          <a:cs typeface="Times New Roman" panose="02020603050405020304" pitchFamily="18" charset="0"/>
                        </a:rPr>
                        <a:t>COOLANT TEMPERATURE AT THE INLET TO THE CORE AND AT THE OUTLET</a:t>
                      </a:r>
                      <a:r>
                        <a:rPr lang="ru-RU" sz="1100" b="1" dirty="0">
                          <a:effectLst/>
                          <a:latin typeface="Times New Roman" panose="02020603050405020304" pitchFamily="18" charset="0"/>
                          <a:cs typeface="Times New Roman" panose="02020603050405020304" pitchFamily="18" charset="0"/>
                        </a:rPr>
                        <a:t>, </a:t>
                      </a:r>
                      <a:r>
                        <a:rPr lang="ru-RU" sz="1100" b="1" baseline="30000" dirty="0">
                          <a:effectLst/>
                          <a:latin typeface="Times New Roman" panose="02020603050405020304" pitchFamily="18" charset="0"/>
                          <a:cs typeface="Times New Roman" panose="02020603050405020304" pitchFamily="18" charset="0"/>
                        </a:rPr>
                        <a:t>0</a:t>
                      </a:r>
                      <a:r>
                        <a:rPr lang="ru-RU" sz="1100" b="1" dirty="0">
                          <a:effectLst/>
                          <a:latin typeface="Times New Roman" panose="02020603050405020304" pitchFamily="18" charset="0"/>
                          <a:cs typeface="Times New Roman" panose="02020603050405020304" pitchFamily="18" charset="0"/>
                        </a:rPr>
                        <a:t>С </a:t>
                      </a:r>
                      <a:endPar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050" b="1" dirty="0">
                          <a:effectLst/>
                        </a:rPr>
                        <a:t>290-390</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4120134609"/>
                  </a:ext>
                </a:extLst>
              </a:tr>
              <a:tr h="384495">
                <a:tc>
                  <a:txBody>
                    <a:bodyPr/>
                    <a:lstStyle/>
                    <a:p>
                      <a:pPr indent="450215" algn="ctr">
                        <a:lnSpc>
                          <a:spcPct val="150000"/>
                        </a:lnSpc>
                        <a:spcBef>
                          <a:spcPts val="200"/>
                        </a:spcBef>
                        <a:spcAft>
                          <a:spcPts val="200"/>
                        </a:spcAft>
                      </a:pPr>
                      <a:r>
                        <a:rPr lang="en-US" sz="1000" b="1" dirty="0">
                          <a:effectLst/>
                          <a:latin typeface="Times New Roman" panose="02020603050405020304" pitchFamily="18" charset="0"/>
                          <a:cs typeface="Times New Roman" panose="02020603050405020304" pitchFamily="18" charset="0"/>
                        </a:rPr>
                        <a:t>PRESSURE DROP THROUGH THE CORE, Pa</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050" b="1" dirty="0">
                          <a:effectLst/>
                        </a:rPr>
                        <a:t>0,33·10</a:t>
                      </a:r>
                      <a:r>
                        <a:rPr lang="ru-RU" sz="1050" b="1" baseline="30000" dirty="0">
                          <a:effectLst/>
                        </a:rPr>
                        <a:t>5</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2400459684"/>
                  </a:ext>
                </a:extLst>
              </a:tr>
              <a:tr h="432005">
                <a:tc>
                  <a:txBody>
                    <a:bodyPr/>
                    <a:lstStyle/>
                    <a:p>
                      <a:pPr indent="450215" algn="ctr">
                        <a:lnSpc>
                          <a:spcPct val="150000"/>
                        </a:lnSpc>
                        <a:spcBef>
                          <a:spcPts val="200"/>
                        </a:spcBef>
                        <a:spcAft>
                          <a:spcPts val="200"/>
                        </a:spcAft>
                      </a:pPr>
                      <a:r>
                        <a:rPr lang="en-US" sz="1000" b="1" dirty="0">
                          <a:effectLst/>
                          <a:latin typeface="Times New Roman" panose="02020603050405020304" pitchFamily="18" charset="0"/>
                          <a:cs typeface="Times New Roman" panose="02020603050405020304" pitchFamily="18" charset="0"/>
                        </a:rPr>
                        <a:t>FLUENCE ON THE REACTOR SURROUNDING’S FOR 20,000 h</a:t>
                      </a:r>
                      <a:r>
                        <a:rPr lang="ru-RU" sz="1000" b="1" dirty="0">
                          <a:effectLst/>
                          <a:latin typeface="Times New Roman" panose="02020603050405020304" pitchFamily="18" charset="0"/>
                          <a:cs typeface="Times New Roman" panose="02020603050405020304" pitchFamily="18" charset="0"/>
                        </a:rPr>
                        <a:t>,</a:t>
                      </a:r>
                      <a:r>
                        <a:rPr lang="en-US" sz="1000" b="1" dirty="0">
                          <a:effectLst/>
                          <a:latin typeface="Times New Roman" panose="02020603050405020304" pitchFamily="18" charset="0"/>
                          <a:cs typeface="Times New Roman" panose="02020603050405020304" pitchFamily="18" charset="0"/>
                        </a:rPr>
                        <a:t>  n </a:t>
                      </a:r>
                      <a:r>
                        <a:rPr lang="ru-RU" sz="1000" b="1" dirty="0">
                          <a:effectLst/>
                          <a:latin typeface="Times New Roman" panose="02020603050405020304" pitchFamily="18" charset="0"/>
                          <a:cs typeface="Times New Roman" panose="02020603050405020304" pitchFamily="18" charset="0"/>
                        </a:rPr>
                        <a:t>/</a:t>
                      </a:r>
                      <a:r>
                        <a:rPr lang="en-US" sz="1000" b="1" dirty="0">
                          <a:effectLst/>
                          <a:latin typeface="Times New Roman" panose="02020603050405020304" pitchFamily="18" charset="0"/>
                          <a:cs typeface="Times New Roman" panose="02020603050405020304" pitchFamily="18" charset="0"/>
                        </a:rPr>
                        <a:t> </a:t>
                      </a:r>
                      <a:r>
                        <a:rPr lang="ru-RU" sz="1000" b="1" dirty="0">
                          <a:effectLst/>
                          <a:latin typeface="Times New Roman" panose="02020603050405020304" pitchFamily="18" charset="0"/>
                          <a:cs typeface="Times New Roman" panose="02020603050405020304" pitchFamily="18" charset="0"/>
                        </a:rPr>
                        <a:t>СМ</a:t>
                      </a:r>
                      <a:r>
                        <a:rPr lang="ru-RU" sz="1000" b="1" baseline="30000" dirty="0">
                          <a:effectLst/>
                          <a:latin typeface="Times New Roman" panose="02020603050405020304" pitchFamily="18" charset="0"/>
                          <a:cs typeface="Times New Roman" panose="02020603050405020304" pitchFamily="18" charset="0"/>
                        </a:rPr>
                        <a:t>2</a:t>
                      </a:r>
                      <a:r>
                        <a:rPr lang="ru-RU" sz="1000" b="1" dirty="0">
                          <a:effectLst/>
                          <a:latin typeface="Times New Roman" panose="02020603050405020304" pitchFamily="18" charset="0"/>
                          <a:cs typeface="Times New Roman" panose="02020603050405020304" pitchFamily="18" charset="0"/>
                        </a:rPr>
                        <a:t> </a:t>
                      </a:r>
                      <a:endPar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tc>
                  <a:txBody>
                    <a:bodyPr/>
                    <a:lstStyle/>
                    <a:p>
                      <a:pPr indent="450215" algn="ctr">
                        <a:lnSpc>
                          <a:spcPct val="150000"/>
                        </a:lnSpc>
                        <a:spcBef>
                          <a:spcPts val="200"/>
                        </a:spcBef>
                        <a:spcAft>
                          <a:spcPts val="200"/>
                        </a:spcAft>
                      </a:pPr>
                      <a:r>
                        <a:rPr lang="ru-RU" sz="1050" b="1" dirty="0">
                          <a:effectLst/>
                        </a:rPr>
                        <a:t>4,1·10</a:t>
                      </a:r>
                      <a:r>
                        <a:rPr lang="ru-RU" sz="1050" b="1" baseline="30000" dirty="0">
                          <a:effectLst/>
                        </a:rPr>
                        <a:t>22</a:t>
                      </a:r>
                      <a:endParaRPr lang="ru-RU" sz="105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891" marR="31891" marT="0" marB="0" anchor="ctr"/>
                </a:tc>
                <a:extLst>
                  <a:ext uri="{0D108BD9-81ED-4DB2-BD59-A6C34878D82A}">
                    <a16:rowId xmlns:a16="http://schemas.microsoft.com/office/drawing/2014/main" val="3326810047"/>
                  </a:ext>
                </a:extLst>
              </a:tr>
              <a:tr h="672364">
                <a:tc>
                  <a:txBody>
                    <a:bodyPr/>
                    <a:lstStyle/>
                    <a:p>
                      <a:pPr algn="ctr">
                        <a:lnSpc>
                          <a:spcPct val="150000"/>
                        </a:lnSpc>
                      </a:pPr>
                      <a:r>
                        <a:rPr lang="en-US" sz="1000" b="1" dirty="0">
                          <a:effectLst/>
                          <a:latin typeface="Times New Roman" panose="02020603050405020304" pitchFamily="18" charset="0"/>
                          <a:cs typeface="Times New Roman" panose="02020603050405020304" pitchFamily="18" charset="0"/>
                        </a:rPr>
                        <a:t>AVERAGE NEUTRON THERMAL FLUX AT THE SURFACE OF WATER MODERATOR</a:t>
                      </a:r>
                      <a:r>
                        <a:rPr lang="ru-RU" sz="1000" b="1" dirty="0">
                          <a:effectLst/>
                          <a:latin typeface="Times New Roman" panose="02020603050405020304" pitchFamily="18" charset="0"/>
                          <a:cs typeface="Times New Roman" panose="02020603050405020304" pitchFamily="18" charset="0"/>
                        </a:rPr>
                        <a:t>,</a:t>
                      </a:r>
                      <a:r>
                        <a:rPr lang="en-US" sz="1000" b="1" dirty="0">
                          <a:effectLst/>
                          <a:latin typeface="Times New Roman" panose="02020603050405020304" pitchFamily="18" charset="0"/>
                          <a:cs typeface="Times New Roman" panose="02020603050405020304" pitchFamily="18" charset="0"/>
                        </a:rPr>
                        <a:t> </a:t>
                      </a:r>
                      <a:r>
                        <a:rPr lang="ru-RU" sz="1000" b="1" dirty="0">
                          <a:effectLst/>
                          <a:latin typeface="Times New Roman" panose="02020603050405020304" pitchFamily="18" charset="0"/>
                          <a:cs typeface="Times New Roman" panose="02020603050405020304" pitchFamily="18" charset="0"/>
                        </a:rPr>
                        <a:t>2</a:t>
                      </a:r>
                      <a:r>
                        <a:rPr lang="ru-RU" sz="1000" b="1" dirty="0">
                          <a:effectLst/>
                          <a:latin typeface="Times New Roman" panose="02020603050405020304" pitchFamily="18" charset="0"/>
                          <a:cs typeface="Times New Roman" panose="02020603050405020304" pitchFamily="18" charset="0"/>
                          <a:sym typeface="Symbol" panose="05050102010706020507" pitchFamily="18" charset="2"/>
                        </a:rPr>
                        <a:t></a:t>
                      </a:r>
                      <a:r>
                        <a:rPr lang="ru-RU" sz="1000" b="1" dirty="0">
                          <a:effectLst/>
                          <a:latin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cs typeface="Times New Roman" panose="02020603050405020304" pitchFamily="18" charset="0"/>
                        </a:rPr>
                        <a:t>equivalent</a:t>
                      </a:r>
                      <a:r>
                        <a:rPr lang="ru-RU" sz="1000" b="1" dirty="0">
                          <a:effectLst/>
                          <a:latin typeface="Times New Roman" panose="02020603050405020304" pitchFamily="18" charset="0"/>
                          <a:cs typeface="Times New Roman" panose="02020603050405020304" pitchFamily="18" charset="0"/>
                        </a:rPr>
                        <a:t> 10</a:t>
                      </a:r>
                      <a:r>
                        <a:rPr lang="ru-RU" sz="1000" b="1" baseline="30000" dirty="0">
                          <a:effectLst/>
                          <a:latin typeface="Times New Roman" panose="02020603050405020304" pitchFamily="18" charset="0"/>
                          <a:cs typeface="Times New Roman" panose="02020603050405020304" pitchFamily="18" charset="0"/>
                        </a:rPr>
                        <a:t>13</a:t>
                      </a:r>
                      <a:r>
                        <a:rPr lang="ru-RU" sz="1000" b="1" dirty="0">
                          <a:effectLst/>
                          <a:latin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cs typeface="Times New Roman" panose="02020603050405020304" pitchFamily="18" charset="0"/>
                        </a:rPr>
                        <a:t>cm</a:t>
                      </a:r>
                      <a:r>
                        <a:rPr lang="ru-RU" sz="1000" b="1" baseline="30000" dirty="0">
                          <a:effectLst/>
                          <a:latin typeface="Times New Roman" panose="02020603050405020304" pitchFamily="18" charset="0"/>
                          <a:cs typeface="Times New Roman" panose="02020603050405020304" pitchFamily="18" charset="0"/>
                        </a:rPr>
                        <a:t>-2</a:t>
                      </a:r>
                      <a:r>
                        <a:rPr lang="ru-RU" sz="1000" b="1" dirty="0">
                          <a:effectLst/>
                          <a:latin typeface="Times New Roman" panose="02020603050405020304" pitchFamily="18" charset="0"/>
                          <a:cs typeface="Times New Roman" panose="02020603050405020304" pitchFamily="18" charset="0"/>
                        </a:rPr>
                        <a:t>∙</a:t>
                      </a:r>
                      <a:r>
                        <a:rPr lang="en-US" sz="1000" b="1" dirty="0">
                          <a:effectLst/>
                          <a:latin typeface="Times New Roman" panose="02020603050405020304" pitchFamily="18" charset="0"/>
                          <a:cs typeface="Times New Roman" panose="02020603050405020304" pitchFamily="18" charset="0"/>
                        </a:rPr>
                        <a:t>sec</a:t>
                      </a:r>
                      <a:r>
                        <a:rPr lang="ru-RU" sz="1000" b="1" baseline="30000" dirty="0">
                          <a:effectLst/>
                          <a:latin typeface="Times New Roman" panose="02020603050405020304" pitchFamily="18" charset="0"/>
                          <a:cs typeface="Times New Roman" panose="02020603050405020304" pitchFamily="18" charset="0"/>
                        </a:rPr>
                        <a:t>-1</a:t>
                      </a:r>
                      <a:endParaRPr lang="ru-RU"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tc>
                  <a:txBody>
                    <a:bodyPr/>
                    <a:lstStyle/>
                    <a:p>
                      <a:pPr algn="ctr">
                        <a:lnSpc>
                          <a:spcPct val="150000"/>
                        </a:lnSpc>
                      </a:pPr>
                      <a:r>
                        <a:rPr lang="ru-RU" sz="1050" b="1" dirty="0">
                          <a:effectLst/>
                        </a:rPr>
                        <a:t> </a:t>
                      </a:r>
                      <a:r>
                        <a:rPr lang="en-US" sz="1050" b="1" dirty="0">
                          <a:effectLst/>
                        </a:rPr>
                        <a:t>         </a:t>
                      </a:r>
                      <a:r>
                        <a:rPr lang="ru-RU" sz="1050" b="1" dirty="0">
                          <a:effectLst/>
                        </a:rPr>
                        <a:t>12</a:t>
                      </a:r>
                      <a:endParaRPr lang="ru-RU" sz="10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extLst>
                  <a:ext uri="{0D108BD9-81ED-4DB2-BD59-A6C34878D82A}">
                    <a16:rowId xmlns:a16="http://schemas.microsoft.com/office/drawing/2014/main" val="3412892027"/>
                  </a:ext>
                </a:extLst>
              </a:tr>
              <a:tr h="258030">
                <a:tc>
                  <a:txBody>
                    <a:bodyPr/>
                    <a:lstStyle/>
                    <a:p>
                      <a:pPr algn="ctr">
                        <a:lnSpc>
                          <a:spcPct val="150000"/>
                        </a:lnSpc>
                      </a:pPr>
                      <a:r>
                        <a:rPr lang="en-US" sz="1000" b="1" dirty="0">
                          <a:effectLst/>
                          <a:latin typeface="Times New Roman" panose="02020603050405020304" pitchFamily="18" charset="0"/>
                          <a:cs typeface="Times New Roman" panose="02020603050405020304" pitchFamily="18" charset="0"/>
                        </a:rPr>
                        <a:t>EFFECTIVE FRACTION OF DELAYED NEUTRONS</a:t>
                      </a:r>
                      <a:endParaRPr lang="ru-RU"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tc>
                  <a:txBody>
                    <a:bodyPr/>
                    <a:lstStyle/>
                    <a:p>
                      <a:pPr algn="ctr">
                        <a:lnSpc>
                          <a:spcPct val="150000"/>
                        </a:lnSpc>
                        <a:spcBef>
                          <a:spcPts val="300"/>
                        </a:spcBef>
                        <a:spcAft>
                          <a:spcPts val="300"/>
                        </a:spcAft>
                      </a:pPr>
                      <a:r>
                        <a:rPr lang="en-US" sz="1050" b="1" dirty="0">
                          <a:effectLst/>
                        </a:rPr>
                        <a:t>           </a:t>
                      </a:r>
                      <a:r>
                        <a:rPr lang="ru-RU" sz="1050" b="1" dirty="0">
                          <a:effectLst/>
                        </a:rPr>
                        <a:t>0,001</a:t>
                      </a:r>
                      <a:r>
                        <a:rPr lang="en-US" sz="1050" b="1" dirty="0">
                          <a:effectLst/>
                        </a:rPr>
                        <a:t>31</a:t>
                      </a:r>
                      <a:endParaRPr lang="ru-RU" sz="10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extLst>
                  <a:ext uri="{0D108BD9-81ED-4DB2-BD59-A6C34878D82A}">
                    <a16:rowId xmlns:a16="http://schemas.microsoft.com/office/drawing/2014/main" val="1579893753"/>
                  </a:ext>
                </a:extLst>
              </a:tr>
              <a:tr h="258030">
                <a:tc>
                  <a:txBody>
                    <a:bodyPr/>
                    <a:lstStyle/>
                    <a:p>
                      <a:pPr algn="ctr">
                        <a:lnSpc>
                          <a:spcPct val="150000"/>
                        </a:lnSpc>
                      </a:pPr>
                      <a:r>
                        <a:rPr lang="en-US" sz="1000" b="1" dirty="0">
                          <a:effectLst/>
                          <a:latin typeface="Times New Roman" panose="02020603050405020304" pitchFamily="18" charset="0"/>
                          <a:cs typeface="Times New Roman" panose="02020603050405020304" pitchFamily="18" charset="0"/>
                        </a:rPr>
                        <a:t>GENERATION TIME OF THE SPONTANEOUS NEUTRONS</a:t>
                      </a:r>
                      <a:r>
                        <a:rPr lang="ru-RU" sz="1000" b="1" dirty="0">
                          <a:effectLst/>
                          <a:latin typeface="Times New Roman" panose="02020603050405020304" pitchFamily="18" charset="0"/>
                          <a:cs typeface="Times New Roman" panose="02020603050405020304" pitchFamily="18" charset="0"/>
                        </a:rPr>
                        <a:t> , </a:t>
                      </a:r>
                      <a:r>
                        <a:rPr lang="en-US" sz="1000" b="1" dirty="0" err="1">
                          <a:effectLst/>
                          <a:latin typeface="Times New Roman" panose="02020603050405020304" pitchFamily="18" charset="0"/>
                          <a:cs typeface="Times New Roman" panose="02020603050405020304" pitchFamily="18" charset="0"/>
                        </a:rPr>
                        <a:t>n,sec</a:t>
                      </a:r>
                      <a:endParaRPr lang="ru-RU"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tc>
                  <a:txBody>
                    <a:bodyPr/>
                    <a:lstStyle/>
                    <a:p>
                      <a:pPr algn="ctr">
                        <a:lnSpc>
                          <a:spcPct val="150000"/>
                        </a:lnSpc>
                        <a:spcBef>
                          <a:spcPts val="300"/>
                        </a:spcBef>
                        <a:spcAft>
                          <a:spcPts val="300"/>
                        </a:spcAft>
                      </a:pPr>
                      <a:r>
                        <a:rPr lang="en-US" sz="1050" b="1" dirty="0">
                          <a:effectLst/>
                        </a:rPr>
                        <a:t>          30</a:t>
                      </a:r>
                      <a:endParaRPr lang="ru-RU" sz="1000" b="1"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891" marR="31891" marT="0" marB="0" anchor="ctr"/>
                </a:tc>
                <a:extLst>
                  <a:ext uri="{0D108BD9-81ED-4DB2-BD59-A6C34878D82A}">
                    <a16:rowId xmlns:a16="http://schemas.microsoft.com/office/drawing/2014/main" val="4242688223"/>
                  </a:ext>
                </a:extLst>
              </a:tr>
            </a:tbl>
          </a:graphicData>
        </a:graphic>
      </p:graphicFrame>
      <p:pic>
        <p:nvPicPr>
          <p:cNvPr id="5" name="Picture 4">
            <a:extLst>
              <a:ext uri="{FF2B5EF4-FFF2-40B4-BE49-F238E27FC236}">
                <a16:creationId xmlns:a16="http://schemas.microsoft.com/office/drawing/2014/main" id="{046469DB-7439-4CD0-8847-9108F21A1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676" y="1158449"/>
            <a:ext cx="5072788" cy="4403451"/>
          </a:xfrm>
          <a:prstGeom prst="rect">
            <a:avLst/>
          </a:prstGeom>
        </p:spPr>
      </p:pic>
    </p:spTree>
    <p:extLst>
      <p:ext uri="{BB962C8B-B14F-4D97-AF65-F5344CB8AC3E}">
        <p14:creationId xmlns:p14="http://schemas.microsoft.com/office/powerpoint/2010/main" val="388499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8CC2EB-F4B4-480C-814C-72CEC2D8E95A}"/>
              </a:ext>
            </a:extLst>
          </p:cNvPr>
          <p:cNvSpPr>
            <a:spLocks noGrp="1"/>
          </p:cNvSpPr>
          <p:nvPr>
            <p:ph type="title"/>
          </p:nvPr>
        </p:nvSpPr>
        <p:spPr>
          <a:xfrm>
            <a:off x="886692" y="286603"/>
            <a:ext cx="3417454" cy="1024961"/>
          </a:xfrm>
        </p:spPr>
        <p:txBody>
          <a:bodyPr/>
          <a:lstStyle/>
          <a:p>
            <a:r>
              <a:rPr lang="en-US" dirty="0"/>
              <a:t>FUEL ROD</a:t>
            </a:r>
            <a:endParaRPr lang="ru-RU" dirty="0"/>
          </a:p>
        </p:txBody>
      </p:sp>
      <p:graphicFrame>
        <p:nvGraphicFramePr>
          <p:cNvPr id="6" name="Таблица 6">
            <a:extLst>
              <a:ext uri="{FF2B5EF4-FFF2-40B4-BE49-F238E27FC236}">
                <a16:creationId xmlns:a16="http://schemas.microsoft.com/office/drawing/2014/main" id="{AB6DBBEE-1FEE-49D2-8807-222D663A7A33}"/>
              </a:ext>
            </a:extLst>
          </p:cNvPr>
          <p:cNvGraphicFramePr>
            <a:graphicFrameLocks noGrp="1"/>
          </p:cNvGraphicFramePr>
          <p:nvPr>
            <p:ph idx="1"/>
            <p:extLst>
              <p:ext uri="{D42A27DB-BD31-4B8C-83A1-F6EECF244321}">
                <p14:modId xmlns:p14="http://schemas.microsoft.com/office/powerpoint/2010/main" val="1970284997"/>
              </p:ext>
            </p:extLst>
          </p:nvPr>
        </p:nvGraphicFramePr>
        <p:xfrm>
          <a:off x="2733964" y="2787035"/>
          <a:ext cx="7998690" cy="3041109"/>
        </p:xfrm>
        <a:graphic>
          <a:graphicData uri="http://schemas.openxmlformats.org/drawingml/2006/table">
            <a:tbl>
              <a:tblPr firstRow="1" bandRow="1">
                <a:tableStyleId>{5C22544A-7EE6-4342-B048-85BDC9FD1C3A}</a:tableStyleId>
              </a:tblPr>
              <a:tblGrid>
                <a:gridCol w="3996864">
                  <a:extLst>
                    <a:ext uri="{9D8B030D-6E8A-4147-A177-3AD203B41FA5}">
                      <a16:colId xmlns:a16="http://schemas.microsoft.com/office/drawing/2014/main" val="1131317709"/>
                    </a:ext>
                  </a:extLst>
                </a:gridCol>
                <a:gridCol w="4001826">
                  <a:extLst>
                    <a:ext uri="{9D8B030D-6E8A-4147-A177-3AD203B41FA5}">
                      <a16:colId xmlns:a16="http://schemas.microsoft.com/office/drawing/2014/main" val="483389982"/>
                    </a:ext>
                  </a:extLst>
                </a:gridCol>
              </a:tblGrid>
              <a:tr h="337901">
                <a:tc>
                  <a:txBody>
                    <a:bodyPr/>
                    <a:lstStyle/>
                    <a:p>
                      <a:pPr indent="0" algn="ctr">
                        <a:lnSpc>
                          <a:spcPct val="150000"/>
                        </a:lnSpc>
                        <a:spcAft>
                          <a:spcPts val="0"/>
                        </a:spcAft>
                      </a:pPr>
                      <a:r>
                        <a:rPr lang="ru-RU" sz="1300" dirty="0">
                          <a:latin typeface="Times New Roman"/>
                          <a:ea typeface="Times New Roman"/>
                          <a:cs typeface="Times New Roman"/>
                        </a:rPr>
                        <a:t>Параметр</a:t>
                      </a:r>
                      <a:endParaRPr lang="ru-RU" sz="1200" dirty="0">
                        <a:latin typeface="Times New Roman"/>
                        <a:ea typeface="Times New Roman"/>
                        <a:cs typeface="Times New Roman"/>
                      </a:endParaRPr>
                    </a:p>
                  </a:txBody>
                  <a:tcPr marL="43632" marR="43632" marT="0" marB="0" anchor="ctr"/>
                </a:tc>
                <a:tc>
                  <a:txBody>
                    <a:bodyPr/>
                    <a:lstStyle/>
                    <a:p>
                      <a:pPr indent="0" algn="ctr">
                        <a:lnSpc>
                          <a:spcPct val="150000"/>
                        </a:lnSpc>
                        <a:spcAft>
                          <a:spcPts val="0"/>
                        </a:spcAft>
                      </a:pPr>
                      <a:r>
                        <a:rPr lang="ru-RU" sz="1300" dirty="0">
                          <a:latin typeface="Times New Roman"/>
                          <a:ea typeface="Times New Roman"/>
                          <a:cs typeface="Times New Roman"/>
                        </a:rPr>
                        <a:t>Значение</a:t>
                      </a:r>
                      <a:endParaRPr lang="ru-RU" sz="1200" dirty="0">
                        <a:latin typeface="Times New Roman"/>
                        <a:ea typeface="Times New Roman"/>
                        <a:cs typeface="Times New Roman"/>
                      </a:endParaRPr>
                    </a:p>
                  </a:txBody>
                  <a:tcPr marL="43632" marR="43632" marT="0" marB="0" anchor="ctr"/>
                </a:tc>
                <a:extLst>
                  <a:ext uri="{0D108BD9-81ED-4DB2-BD59-A6C34878D82A}">
                    <a16:rowId xmlns:a16="http://schemas.microsoft.com/office/drawing/2014/main" val="4201014381"/>
                  </a:ext>
                </a:extLst>
              </a:tr>
              <a:tr h="337901">
                <a:tc>
                  <a:txBody>
                    <a:bodyPr/>
                    <a:lstStyle/>
                    <a:p>
                      <a:pPr marR="36195" indent="0">
                        <a:lnSpc>
                          <a:spcPct val="150000"/>
                        </a:lnSpc>
                        <a:spcAft>
                          <a:spcPts val="0"/>
                        </a:spcAft>
                        <a:tabLst>
                          <a:tab pos="136525" algn="l"/>
                        </a:tabLst>
                      </a:pPr>
                      <a:r>
                        <a:rPr lang="en-US" sz="1300" dirty="0">
                          <a:latin typeface="Times New Roman"/>
                          <a:ea typeface="Times New Roman"/>
                          <a:cs typeface="Times New Roman"/>
                        </a:rPr>
                        <a:t>Nominal fuel rod length</a:t>
                      </a:r>
                      <a:r>
                        <a:rPr lang="ru-RU" sz="1300" dirty="0">
                          <a:latin typeface="Times New Roman"/>
                          <a:ea typeface="Times New Roman"/>
                          <a:cs typeface="Times New Roman"/>
                        </a:rPr>
                        <a:t>,  мм</a:t>
                      </a:r>
                      <a:endParaRPr lang="ru-RU" sz="1200" dirty="0">
                        <a:latin typeface="Times New Roman"/>
                        <a:ea typeface="Times New Roman"/>
                        <a:cs typeface="Times New Roman"/>
                      </a:endParaRPr>
                    </a:p>
                  </a:txBody>
                  <a:tcPr marL="43632" marR="43632" marT="0" marB="0">
                    <a:solidFill>
                      <a:schemeClr val="bg1"/>
                    </a:solidFill>
                  </a:tcPr>
                </a:tc>
                <a:tc>
                  <a:txBody>
                    <a:bodyPr/>
                    <a:lstStyle/>
                    <a:p>
                      <a:pPr indent="0" algn="ctr">
                        <a:lnSpc>
                          <a:spcPct val="150000"/>
                        </a:lnSpc>
                        <a:spcAft>
                          <a:spcPts val="0"/>
                        </a:spcAft>
                      </a:pPr>
                      <a:r>
                        <a:rPr lang="ru-RU" sz="1300" dirty="0">
                          <a:latin typeface="Times New Roman"/>
                          <a:ea typeface="Times New Roman"/>
                          <a:cs typeface="Times New Roman"/>
                        </a:rPr>
                        <a:t>750-800 мм </a:t>
                      </a:r>
                      <a:endParaRPr lang="ru-RU" sz="1200" dirty="0">
                        <a:latin typeface="Times New Roman"/>
                        <a:ea typeface="Times New Roman"/>
                        <a:cs typeface="Times New Roman"/>
                      </a:endParaRPr>
                    </a:p>
                  </a:txBody>
                  <a:tcPr marL="43632" marR="43632" marT="0" marB="0">
                    <a:solidFill>
                      <a:schemeClr val="bg1"/>
                    </a:solidFill>
                  </a:tcPr>
                </a:tc>
                <a:extLst>
                  <a:ext uri="{0D108BD9-81ED-4DB2-BD59-A6C34878D82A}">
                    <a16:rowId xmlns:a16="http://schemas.microsoft.com/office/drawing/2014/main" val="3772510884"/>
                  </a:ext>
                </a:extLst>
              </a:tr>
              <a:tr h="337901">
                <a:tc>
                  <a:txBody>
                    <a:bodyPr/>
                    <a:lstStyle/>
                    <a:p>
                      <a:pPr marR="36195" indent="0">
                        <a:lnSpc>
                          <a:spcPct val="150000"/>
                        </a:lnSpc>
                        <a:spcAft>
                          <a:spcPts val="0"/>
                        </a:spcAft>
                        <a:tabLst>
                          <a:tab pos="136525" algn="l"/>
                          <a:tab pos="589280" algn="l"/>
                        </a:tabLst>
                      </a:pPr>
                      <a:r>
                        <a:rPr lang="en-US" sz="1300" dirty="0">
                          <a:latin typeface="Times New Roman"/>
                          <a:ea typeface="Times New Roman"/>
                          <a:cs typeface="Times New Roman"/>
                        </a:rPr>
                        <a:t>Fuel column height</a:t>
                      </a:r>
                      <a:r>
                        <a:rPr lang="ru-RU" sz="1300" dirty="0">
                          <a:latin typeface="Times New Roman"/>
                          <a:ea typeface="Times New Roman"/>
                          <a:cs typeface="Times New Roman"/>
                        </a:rPr>
                        <a:t>,  мм</a:t>
                      </a:r>
                      <a:endParaRPr lang="ru-RU" sz="1200" dirty="0">
                        <a:latin typeface="Times New Roman"/>
                        <a:ea typeface="Times New Roman"/>
                        <a:cs typeface="Times New Roman"/>
                      </a:endParaRPr>
                    </a:p>
                  </a:txBody>
                  <a:tcPr marL="43632" marR="43632" marT="0" marB="0">
                    <a:solidFill>
                      <a:schemeClr val="bg1"/>
                    </a:solidFill>
                  </a:tcPr>
                </a:tc>
                <a:tc>
                  <a:txBody>
                    <a:bodyPr/>
                    <a:lstStyle/>
                    <a:p>
                      <a:pPr indent="0" algn="ctr">
                        <a:lnSpc>
                          <a:spcPct val="150000"/>
                        </a:lnSpc>
                        <a:spcAft>
                          <a:spcPts val="0"/>
                        </a:spcAft>
                      </a:pPr>
                      <a:r>
                        <a:rPr lang="ru-RU" sz="1300" dirty="0">
                          <a:latin typeface="Times New Roman"/>
                          <a:ea typeface="Times New Roman"/>
                          <a:cs typeface="Times New Roman"/>
                        </a:rPr>
                        <a:t>410 мм </a:t>
                      </a:r>
                      <a:endParaRPr lang="ru-RU" sz="1200" dirty="0">
                        <a:latin typeface="Times New Roman"/>
                        <a:ea typeface="Times New Roman"/>
                        <a:cs typeface="Times New Roman"/>
                      </a:endParaRPr>
                    </a:p>
                  </a:txBody>
                  <a:tcPr marL="43632" marR="43632" marT="0" marB="0">
                    <a:solidFill>
                      <a:schemeClr val="bg1"/>
                    </a:solidFill>
                  </a:tcPr>
                </a:tc>
                <a:extLst>
                  <a:ext uri="{0D108BD9-81ED-4DB2-BD59-A6C34878D82A}">
                    <a16:rowId xmlns:a16="http://schemas.microsoft.com/office/drawing/2014/main" val="3192006703"/>
                  </a:ext>
                </a:extLst>
              </a:tr>
              <a:tr h="337901">
                <a:tc>
                  <a:txBody>
                    <a:bodyPr/>
                    <a:lstStyle/>
                    <a:p>
                      <a:pPr marR="36195" indent="0">
                        <a:lnSpc>
                          <a:spcPct val="150000"/>
                        </a:lnSpc>
                        <a:spcAft>
                          <a:spcPts val="0"/>
                        </a:spcAft>
                        <a:tabLst>
                          <a:tab pos="135890" algn="l"/>
                          <a:tab pos="1797685" algn="l"/>
                        </a:tabLst>
                      </a:pPr>
                      <a:r>
                        <a:rPr lang="en-US" sz="1300" dirty="0">
                          <a:latin typeface="Times New Roman"/>
                          <a:ea typeface="Times New Roman"/>
                          <a:cs typeface="Times New Roman"/>
                        </a:rPr>
                        <a:t>Outer clad diameter</a:t>
                      </a:r>
                      <a:r>
                        <a:rPr lang="ru-RU" sz="1300" dirty="0">
                          <a:latin typeface="Times New Roman"/>
                          <a:ea typeface="Times New Roman"/>
                          <a:cs typeface="Times New Roman"/>
                        </a:rPr>
                        <a:t>,  мм</a:t>
                      </a:r>
                      <a:endParaRPr lang="ru-RU" sz="1200" dirty="0">
                        <a:latin typeface="Times New Roman"/>
                        <a:ea typeface="Times New Roman"/>
                        <a:cs typeface="Times New Roman"/>
                      </a:endParaRPr>
                    </a:p>
                  </a:txBody>
                  <a:tcPr marL="43632" marR="43632" marT="0" marB="0">
                    <a:solidFill>
                      <a:schemeClr val="bg1"/>
                    </a:solidFill>
                  </a:tcPr>
                </a:tc>
                <a:tc>
                  <a:txBody>
                    <a:bodyPr/>
                    <a:lstStyle/>
                    <a:p>
                      <a:pPr indent="0" algn="ctr">
                        <a:lnSpc>
                          <a:spcPct val="150000"/>
                        </a:lnSpc>
                        <a:spcAft>
                          <a:spcPts val="0"/>
                        </a:spcAft>
                      </a:pPr>
                      <a:r>
                        <a:rPr lang="ru-RU" sz="1300">
                          <a:latin typeface="Times New Roman"/>
                          <a:ea typeface="Times New Roman"/>
                          <a:cs typeface="Times New Roman"/>
                        </a:rPr>
                        <a:t>17,5</a:t>
                      </a:r>
                      <a:endParaRPr lang="ru-RU" sz="1200">
                        <a:latin typeface="Times New Roman"/>
                        <a:ea typeface="Times New Roman"/>
                        <a:cs typeface="Times New Roman"/>
                      </a:endParaRPr>
                    </a:p>
                  </a:txBody>
                  <a:tcPr marL="43632" marR="43632" marT="0" marB="0">
                    <a:solidFill>
                      <a:schemeClr val="bg1"/>
                    </a:solidFill>
                  </a:tcPr>
                </a:tc>
                <a:extLst>
                  <a:ext uri="{0D108BD9-81ED-4DB2-BD59-A6C34878D82A}">
                    <a16:rowId xmlns:a16="http://schemas.microsoft.com/office/drawing/2014/main" val="767124614"/>
                  </a:ext>
                </a:extLst>
              </a:tr>
              <a:tr h="337901">
                <a:tc>
                  <a:txBody>
                    <a:bodyPr/>
                    <a:lstStyle/>
                    <a:p>
                      <a:pPr marR="36195" indent="0">
                        <a:lnSpc>
                          <a:spcPct val="150000"/>
                        </a:lnSpc>
                        <a:spcAft>
                          <a:spcPts val="0"/>
                        </a:spcAft>
                        <a:tabLst>
                          <a:tab pos="135890" algn="l"/>
                          <a:tab pos="1797685" algn="l"/>
                        </a:tabLst>
                      </a:pPr>
                      <a:r>
                        <a:rPr lang="en-US" sz="1300" dirty="0">
                          <a:latin typeface="Times New Roman"/>
                          <a:ea typeface="Times New Roman"/>
                          <a:cs typeface="Times New Roman"/>
                        </a:rPr>
                        <a:t>Inner clad diameter</a:t>
                      </a:r>
                      <a:r>
                        <a:rPr lang="ru-RU" sz="1300" dirty="0">
                          <a:latin typeface="Times New Roman"/>
                          <a:ea typeface="Times New Roman"/>
                          <a:cs typeface="Times New Roman"/>
                        </a:rPr>
                        <a:t>,  мм</a:t>
                      </a:r>
                      <a:endParaRPr lang="ru-RU" sz="1200" dirty="0">
                        <a:latin typeface="Times New Roman"/>
                        <a:ea typeface="Times New Roman"/>
                        <a:cs typeface="Times New Roman"/>
                      </a:endParaRPr>
                    </a:p>
                  </a:txBody>
                  <a:tcPr marL="43632" marR="43632" marT="0" marB="0">
                    <a:solidFill>
                      <a:schemeClr val="bg1"/>
                    </a:solidFill>
                  </a:tcPr>
                </a:tc>
                <a:tc>
                  <a:txBody>
                    <a:bodyPr/>
                    <a:lstStyle/>
                    <a:p>
                      <a:pPr indent="0" algn="ctr">
                        <a:lnSpc>
                          <a:spcPct val="150000"/>
                        </a:lnSpc>
                        <a:spcAft>
                          <a:spcPts val="0"/>
                        </a:spcAft>
                      </a:pPr>
                      <a:r>
                        <a:rPr lang="ru-RU" sz="1300" dirty="0">
                          <a:latin typeface="Times New Roman"/>
                          <a:ea typeface="Times New Roman"/>
                          <a:cs typeface="Times New Roman"/>
                        </a:rPr>
                        <a:t>16,7</a:t>
                      </a:r>
                      <a:endParaRPr lang="ru-RU" sz="1200" dirty="0">
                        <a:latin typeface="Times New Roman"/>
                        <a:ea typeface="Times New Roman"/>
                        <a:cs typeface="Times New Roman"/>
                      </a:endParaRPr>
                    </a:p>
                  </a:txBody>
                  <a:tcPr marL="43632" marR="43632" marT="0" marB="0">
                    <a:lnB w="12700" cmpd="sng">
                      <a:noFill/>
                    </a:lnB>
                    <a:solidFill>
                      <a:schemeClr val="bg1"/>
                    </a:solidFill>
                  </a:tcPr>
                </a:tc>
                <a:extLst>
                  <a:ext uri="{0D108BD9-81ED-4DB2-BD59-A6C34878D82A}">
                    <a16:rowId xmlns:a16="http://schemas.microsoft.com/office/drawing/2014/main" val="2910109604"/>
                  </a:ext>
                </a:extLst>
              </a:tr>
              <a:tr h="337901">
                <a:tc>
                  <a:txBody>
                    <a:bodyPr/>
                    <a:lstStyle/>
                    <a:p>
                      <a:pPr marR="36195" indent="0">
                        <a:lnSpc>
                          <a:spcPct val="150000"/>
                        </a:lnSpc>
                        <a:spcAft>
                          <a:spcPts val="0"/>
                        </a:spcAft>
                        <a:tabLst>
                          <a:tab pos="135890" algn="l"/>
                          <a:tab pos="1797685" algn="l"/>
                        </a:tabLst>
                      </a:pPr>
                      <a:r>
                        <a:rPr lang="en-US" sz="1300" dirty="0">
                          <a:latin typeface="Times New Roman"/>
                          <a:ea typeface="Times New Roman"/>
                          <a:cs typeface="Times New Roman"/>
                        </a:rPr>
                        <a:t>Diameter of central hall</a:t>
                      </a:r>
                      <a:r>
                        <a:rPr lang="ru-RU" sz="1300" dirty="0">
                          <a:latin typeface="Times New Roman"/>
                          <a:ea typeface="Times New Roman"/>
                          <a:cs typeface="Times New Roman"/>
                        </a:rPr>
                        <a:t>,  мм</a:t>
                      </a:r>
                      <a:endParaRPr lang="ru-RU" sz="1200" dirty="0">
                        <a:latin typeface="Times New Roman"/>
                        <a:ea typeface="Times New Roman"/>
                        <a:cs typeface="Times New Roman"/>
                      </a:endParaRPr>
                    </a:p>
                  </a:txBody>
                  <a:tcPr marL="43632" marR="43632" marT="0" marB="0">
                    <a:lnR w="12700" cmpd="sng">
                      <a:noFill/>
                    </a:lnR>
                    <a:solidFill>
                      <a:schemeClr val="bg1"/>
                    </a:solidFill>
                  </a:tcPr>
                </a:tc>
                <a:tc>
                  <a:txBody>
                    <a:bodyPr/>
                    <a:lstStyle/>
                    <a:p>
                      <a:pPr indent="0" algn="ctr">
                        <a:lnSpc>
                          <a:spcPct val="150000"/>
                        </a:lnSpc>
                        <a:spcAft>
                          <a:spcPts val="0"/>
                        </a:spcAft>
                      </a:pPr>
                      <a:r>
                        <a:rPr lang="ru-RU" sz="1300" dirty="0">
                          <a:latin typeface="Times New Roman"/>
                          <a:ea typeface="Times New Roman"/>
                          <a:cs typeface="Times New Roman"/>
                        </a:rPr>
                        <a:t>2</a:t>
                      </a:r>
                      <a:endParaRPr lang="ru-RU" sz="1200" dirty="0">
                        <a:latin typeface="Times New Roman"/>
                        <a:ea typeface="Times New Roman"/>
                        <a:cs typeface="Times New Roman"/>
                      </a:endParaRPr>
                    </a:p>
                  </a:txBody>
                  <a:tcPr marL="43632" marR="436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071940"/>
                  </a:ext>
                </a:extLst>
              </a:tr>
              <a:tr h="337901">
                <a:tc>
                  <a:txBody>
                    <a:bodyPr/>
                    <a:lstStyle/>
                    <a:p>
                      <a:pPr marR="36195" indent="0">
                        <a:lnSpc>
                          <a:spcPct val="150000"/>
                        </a:lnSpc>
                        <a:spcAft>
                          <a:spcPts val="0"/>
                        </a:spcAft>
                        <a:tabLst>
                          <a:tab pos="135890" algn="l"/>
                          <a:tab pos="1797685" algn="l"/>
                        </a:tabLst>
                      </a:pPr>
                      <a:r>
                        <a:rPr lang="en-US" sz="1300" dirty="0">
                          <a:latin typeface="Times New Roman"/>
                          <a:ea typeface="Times New Roman"/>
                          <a:cs typeface="Times New Roman"/>
                        </a:rPr>
                        <a:t>Fuel</a:t>
                      </a:r>
                      <a:endParaRPr lang="ru-RU" sz="1200" dirty="0">
                        <a:latin typeface="Times New Roman"/>
                        <a:ea typeface="Times New Roman"/>
                        <a:cs typeface="Times New Roman"/>
                      </a:endParaRPr>
                    </a:p>
                  </a:txBody>
                  <a:tcPr marL="43632" marR="43632" marT="0" marB="0">
                    <a:solidFill>
                      <a:schemeClr val="bg1"/>
                    </a:solidFill>
                  </a:tcPr>
                </a:tc>
                <a:tc>
                  <a:txBody>
                    <a:bodyPr/>
                    <a:lstStyle/>
                    <a:p>
                      <a:pPr indent="0" algn="ctr">
                        <a:lnSpc>
                          <a:spcPct val="150000"/>
                        </a:lnSpc>
                        <a:spcAft>
                          <a:spcPts val="0"/>
                        </a:spcAft>
                      </a:pPr>
                      <a:r>
                        <a:rPr lang="en-US" sz="1300" dirty="0" err="1">
                          <a:latin typeface="Times New Roman"/>
                          <a:ea typeface="Times New Roman"/>
                          <a:cs typeface="Times New Roman"/>
                        </a:rPr>
                        <a:t>NpN</a:t>
                      </a:r>
                      <a:r>
                        <a:rPr lang="ru-RU" sz="1300" dirty="0">
                          <a:latin typeface="Times New Roman"/>
                          <a:ea typeface="Times New Roman"/>
                          <a:cs typeface="Times New Roman"/>
                        </a:rPr>
                        <a:t>, </a:t>
                      </a:r>
                      <a:r>
                        <a:rPr lang="en-US" sz="1300" dirty="0">
                          <a:latin typeface="Times New Roman"/>
                          <a:ea typeface="Times New Roman"/>
                          <a:cs typeface="Times New Roman"/>
                        </a:rPr>
                        <a:t>tablet</a:t>
                      </a:r>
                      <a:endParaRPr lang="ru-RU" sz="1200" dirty="0">
                        <a:latin typeface="Times New Roman"/>
                        <a:ea typeface="Times New Roman"/>
                        <a:cs typeface="Times New Roman"/>
                      </a:endParaRPr>
                    </a:p>
                  </a:txBody>
                  <a:tcPr marL="43632" marR="43632" marT="0" marB="0">
                    <a:lnT w="12700" cmpd="sng">
                      <a:noFill/>
                    </a:lnT>
                    <a:solidFill>
                      <a:schemeClr val="bg1"/>
                    </a:solidFill>
                  </a:tcPr>
                </a:tc>
                <a:extLst>
                  <a:ext uri="{0D108BD9-81ED-4DB2-BD59-A6C34878D82A}">
                    <a16:rowId xmlns:a16="http://schemas.microsoft.com/office/drawing/2014/main" val="358735852"/>
                  </a:ext>
                </a:extLst>
              </a:tr>
              <a:tr h="337901">
                <a:tc>
                  <a:txBody>
                    <a:bodyPr/>
                    <a:lstStyle/>
                    <a:p>
                      <a:pPr marR="36195" indent="0">
                        <a:lnSpc>
                          <a:spcPct val="150000"/>
                        </a:lnSpc>
                        <a:spcAft>
                          <a:spcPts val="0"/>
                        </a:spcAft>
                        <a:tabLst>
                          <a:tab pos="135890" algn="l"/>
                          <a:tab pos="1797685" algn="l"/>
                        </a:tabLst>
                      </a:pPr>
                      <a:r>
                        <a:rPr lang="en-US" sz="1300" dirty="0">
                          <a:latin typeface="Times New Roman"/>
                          <a:ea typeface="Times New Roman"/>
                          <a:cs typeface="Times New Roman"/>
                        </a:rPr>
                        <a:t>Density of fuel</a:t>
                      </a:r>
                      <a:r>
                        <a:rPr lang="ru-RU" sz="1300" dirty="0">
                          <a:latin typeface="Times New Roman"/>
                          <a:ea typeface="Times New Roman"/>
                          <a:cs typeface="Times New Roman"/>
                        </a:rPr>
                        <a:t>, </a:t>
                      </a:r>
                      <a:r>
                        <a:rPr lang="en-US" sz="1300" dirty="0">
                          <a:latin typeface="Times New Roman"/>
                          <a:ea typeface="Times New Roman"/>
                          <a:cs typeface="Times New Roman"/>
                        </a:rPr>
                        <a:t>gm </a:t>
                      </a:r>
                      <a:r>
                        <a:rPr lang="ru-RU" sz="1300" dirty="0">
                          <a:latin typeface="Times New Roman"/>
                          <a:ea typeface="Times New Roman"/>
                          <a:cs typeface="Times New Roman"/>
                        </a:rPr>
                        <a:t>/см</a:t>
                      </a:r>
                      <a:r>
                        <a:rPr lang="ru-RU" sz="1300" baseline="30000" dirty="0">
                          <a:latin typeface="Times New Roman"/>
                          <a:ea typeface="Times New Roman"/>
                          <a:cs typeface="Times New Roman"/>
                        </a:rPr>
                        <a:t>3</a:t>
                      </a:r>
                      <a:endParaRPr lang="ru-RU" sz="1200" dirty="0">
                        <a:latin typeface="Times New Roman"/>
                        <a:ea typeface="Times New Roman"/>
                        <a:cs typeface="Times New Roman"/>
                      </a:endParaRPr>
                    </a:p>
                  </a:txBody>
                  <a:tcPr marL="43632" marR="43632" marT="0" marB="0">
                    <a:solidFill>
                      <a:schemeClr val="bg1"/>
                    </a:solidFill>
                  </a:tcPr>
                </a:tc>
                <a:tc>
                  <a:txBody>
                    <a:bodyPr/>
                    <a:lstStyle/>
                    <a:p>
                      <a:pPr indent="0" algn="ctr">
                        <a:lnSpc>
                          <a:spcPct val="150000"/>
                        </a:lnSpc>
                        <a:spcAft>
                          <a:spcPts val="0"/>
                        </a:spcAft>
                      </a:pPr>
                      <a:r>
                        <a:rPr lang="ru-RU" sz="1300" dirty="0">
                          <a:latin typeface="Times New Roman"/>
                          <a:ea typeface="Times New Roman"/>
                          <a:cs typeface="Times New Roman"/>
                        </a:rPr>
                        <a:t>13,4</a:t>
                      </a:r>
                      <a:endParaRPr lang="ru-RU" sz="1200" dirty="0">
                        <a:latin typeface="Times New Roman"/>
                        <a:ea typeface="Times New Roman"/>
                        <a:cs typeface="Times New Roman"/>
                      </a:endParaRPr>
                    </a:p>
                  </a:txBody>
                  <a:tcPr marL="43632" marR="43632" marT="0" marB="0">
                    <a:solidFill>
                      <a:schemeClr val="bg1"/>
                    </a:solidFill>
                  </a:tcPr>
                </a:tc>
                <a:extLst>
                  <a:ext uri="{0D108BD9-81ED-4DB2-BD59-A6C34878D82A}">
                    <a16:rowId xmlns:a16="http://schemas.microsoft.com/office/drawing/2014/main" val="154762871"/>
                  </a:ext>
                </a:extLst>
              </a:tr>
              <a:tr h="337901">
                <a:tc>
                  <a:txBody>
                    <a:bodyPr/>
                    <a:lstStyle/>
                    <a:p>
                      <a:pPr marR="36195" indent="0">
                        <a:lnSpc>
                          <a:spcPct val="150000"/>
                        </a:lnSpc>
                        <a:spcAft>
                          <a:spcPts val="0"/>
                        </a:spcAft>
                        <a:tabLst>
                          <a:tab pos="205740" algn="l"/>
                        </a:tabLst>
                      </a:pPr>
                      <a:r>
                        <a:rPr lang="ru-RU" sz="1300" dirty="0">
                          <a:latin typeface="Times New Roman"/>
                          <a:ea typeface="Times New Roman"/>
                          <a:cs typeface="Times New Roman"/>
                        </a:rPr>
                        <a:t> </a:t>
                      </a:r>
                      <a:r>
                        <a:rPr lang="en-US" sz="1300" dirty="0">
                          <a:latin typeface="Times New Roman"/>
                          <a:ea typeface="Times New Roman"/>
                          <a:cs typeface="Times New Roman"/>
                        </a:rPr>
                        <a:t>Total mass of fuel </a:t>
                      </a:r>
                      <a:r>
                        <a:rPr lang="ru-RU" sz="1300" dirty="0">
                          <a:latin typeface="Times New Roman"/>
                          <a:ea typeface="Times New Roman"/>
                          <a:cs typeface="Times New Roman"/>
                        </a:rPr>
                        <a:t>, кг</a:t>
                      </a:r>
                      <a:endParaRPr lang="ru-RU" sz="1200" dirty="0">
                        <a:latin typeface="Times New Roman"/>
                        <a:ea typeface="Times New Roman"/>
                        <a:cs typeface="Times New Roman"/>
                      </a:endParaRPr>
                    </a:p>
                  </a:txBody>
                  <a:tcPr marL="43632" marR="43632" marT="0" marB="0">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50000"/>
                        </a:lnSpc>
                        <a:spcAft>
                          <a:spcPts val="0"/>
                        </a:spcAft>
                      </a:pPr>
                      <a:r>
                        <a:rPr lang="ru-RU" sz="1200" b="1" dirty="0">
                          <a:latin typeface="Times New Roman"/>
                          <a:ea typeface="Times New Roman"/>
                          <a:cs typeface="Times New Roman"/>
                        </a:rPr>
                        <a:t>500-550</a:t>
                      </a:r>
                      <a:r>
                        <a:rPr lang="en-US" sz="1200" b="1" dirty="0">
                          <a:latin typeface="Times New Roman"/>
                          <a:ea typeface="Times New Roman"/>
                          <a:cs typeface="Times New Roman"/>
                        </a:rPr>
                        <a:t> k gm</a:t>
                      </a:r>
                      <a:endParaRPr lang="ru-RU" sz="1200" b="1" dirty="0">
                        <a:latin typeface="Times New Roman"/>
                        <a:ea typeface="Times New Roman"/>
                        <a:cs typeface="Times New Roman"/>
                      </a:endParaRPr>
                    </a:p>
                  </a:txBody>
                  <a:tcPr marL="43632" marR="43632" marT="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5295558"/>
                  </a:ext>
                </a:extLst>
              </a:tr>
            </a:tbl>
          </a:graphicData>
        </a:graphic>
      </p:graphicFrame>
      <p:pic>
        <p:nvPicPr>
          <p:cNvPr id="10" name="Рисунок 9">
            <a:extLst>
              <a:ext uri="{FF2B5EF4-FFF2-40B4-BE49-F238E27FC236}">
                <a16:creationId xmlns:a16="http://schemas.microsoft.com/office/drawing/2014/main" id="{F7BC9301-11CF-4CE0-B9DD-75BA653E9EA1}"/>
              </a:ext>
            </a:extLst>
          </p:cNvPr>
          <p:cNvPicPr>
            <a:picLocks noChangeAspect="1"/>
          </p:cNvPicPr>
          <p:nvPr/>
        </p:nvPicPr>
        <p:blipFill>
          <a:blip r:embed="rId2"/>
          <a:stretch>
            <a:fillRect/>
          </a:stretch>
        </p:blipFill>
        <p:spPr>
          <a:xfrm>
            <a:off x="3486727" y="210165"/>
            <a:ext cx="8212024" cy="2459144"/>
          </a:xfrm>
          <a:prstGeom prst="rect">
            <a:avLst/>
          </a:prstGeom>
        </p:spPr>
      </p:pic>
    </p:spTree>
    <p:extLst>
      <p:ext uri="{BB962C8B-B14F-4D97-AF65-F5344CB8AC3E}">
        <p14:creationId xmlns:p14="http://schemas.microsoft.com/office/powerpoint/2010/main" val="55242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71618D-CE82-4041-B8E1-067C2F380783}"/>
              </a:ext>
            </a:extLst>
          </p:cNvPr>
          <p:cNvSpPr>
            <a:spLocks noGrp="1"/>
          </p:cNvSpPr>
          <p:nvPr>
            <p:ph type="title"/>
          </p:nvPr>
        </p:nvSpPr>
        <p:spPr>
          <a:xfrm>
            <a:off x="1097280" y="286603"/>
            <a:ext cx="9205669" cy="1276383"/>
          </a:xfrm>
        </p:spPr>
        <p:txBody>
          <a:bodyPr>
            <a:normAutofit/>
          </a:bodyPr>
          <a:lstStyle/>
          <a:p>
            <a:pPr algn="ctr"/>
            <a:r>
              <a:rPr lang="ru-RU" sz="3600" dirty="0">
                <a:effectLst>
                  <a:outerShdw blurRad="38100" dist="38100" dir="2700000" algn="tl">
                    <a:srgbClr val="000000">
                      <a:alpha val="43137"/>
                    </a:srgbClr>
                  </a:outerShdw>
                </a:effectLst>
              </a:rPr>
              <a:t>2- </a:t>
            </a:r>
            <a:r>
              <a:rPr lang="en-US" sz="3600" dirty="0">
                <a:effectLst>
                  <a:outerShdw blurRad="38100" dist="38100" dir="2700000" algn="tl">
                    <a:srgbClr val="000000">
                      <a:alpha val="43137"/>
                    </a:srgbClr>
                  </a:outerShdw>
                </a:effectLst>
              </a:rPr>
              <a:t>The problem of non-stationary in reactor’s power</a:t>
            </a:r>
            <a:r>
              <a:rPr lang="ru-RU" sz="3600" dirty="0">
                <a:effectLst>
                  <a:outerShdw blurRad="38100" dist="38100" dir="2700000" algn="tl">
                    <a:srgbClr val="000000">
                      <a:alpha val="43137"/>
                    </a:srgbClr>
                  </a:outerShdw>
                </a:effectLst>
              </a:rPr>
              <a:t>:</a:t>
            </a:r>
            <a:endParaRPr lang="ru-RU" sz="3600" dirty="0">
              <a:solidFill>
                <a:srgbClr val="FF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0D1C5F26-916D-47D7-B7E4-064815430422}"/>
                  </a:ext>
                </a:extLst>
              </p:cNvPr>
              <p:cNvSpPr>
                <a:spLocks noGrp="1"/>
              </p:cNvSpPr>
              <p:nvPr>
                <p:ph idx="1"/>
              </p:nvPr>
            </p:nvSpPr>
            <p:spPr>
              <a:xfrm>
                <a:off x="609600" y="1845734"/>
                <a:ext cx="6950149" cy="4521510"/>
              </a:xfrm>
            </p:spPr>
            <p:txBody>
              <a:bodyPr>
                <a:noAutofit/>
              </a:bodyPr>
              <a:lstStyle/>
              <a:p>
                <a:pPr algn="ctr"/>
                <a:r>
                  <a:rPr lang="ru-RU" dirty="0"/>
                  <a:t> </a:t>
                </a:r>
                <a14:m>
                  <m:oMath xmlns:m="http://schemas.openxmlformats.org/officeDocument/2006/math">
                    <m:f>
                      <m:fPr>
                        <m:ctrlPr>
                          <a:rPr lang="ru-RU" b="1" i="1" smtClean="0">
                            <a:solidFill>
                              <a:schemeClr val="tx1"/>
                            </a:solidFill>
                            <a:effectLst/>
                            <a:latin typeface="Cambria Math" panose="02040503050406030204" pitchFamily="18" charset="0"/>
                          </a:rPr>
                        </m:ctrlPr>
                      </m:fPr>
                      <m:num>
                        <m:sSub>
                          <m:sSubPr>
                            <m:ctrlPr>
                              <a:rPr lang="ru-RU" b="1" i="1" smtClean="0">
                                <a:solidFill>
                                  <a:schemeClr val="tx1"/>
                                </a:solidFill>
                                <a:effectLst/>
                                <a:latin typeface="Cambria Math" panose="02040503050406030204" pitchFamily="18" charset="0"/>
                              </a:rPr>
                            </m:ctrlPr>
                          </m:sSubPr>
                          <m:e>
                            <m:r>
                              <a:rPr lang="en-US" b="1" i="0" smtClean="0">
                                <a:solidFill>
                                  <a:schemeClr val="tx1"/>
                                </a:solidFill>
                                <a:effectLst/>
                                <a:latin typeface="Cambria Math" panose="02040503050406030204" pitchFamily="18" charset="0"/>
                              </a:rPr>
                              <m:t>𝐐</m:t>
                            </m:r>
                          </m:e>
                          <m:sub>
                            <m:r>
                              <a:rPr lang="en-US" b="1" i="0" smtClean="0">
                                <a:solidFill>
                                  <a:schemeClr val="tx1"/>
                                </a:solidFill>
                                <a:effectLst/>
                                <a:latin typeface="Cambria Math" panose="02040503050406030204" pitchFamily="18" charset="0"/>
                              </a:rPr>
                              <m:t>𝐧</m:t>
                            </m:r>
                          </m:sub>
                        </m:sSub>
                      </m:num>
                      <m:den>
                        <m:sSub>
                          <m:sSubPr>
                            <m:ctrlPr>
                              <a:rPr lang="ru-RU" b="1" i="1" smtClean="0">
                                <a:solidFill>
                                  <a:schemeClr val="tx1"/>
                                </a:solidFill>
                                <a:effectLst/>
                                <a:latin typeface="Cambria Math" panose="02040503050406030204" pitchFamily="18" charset="0"/>
                              </a:rPr>
                            </m:ctrlPr>
                          </m:sSubPr>
                          <m:e>
                            <m:r>
                              <a:rPr lang="en-US" b="1" i="0" smtClean="0">
                                <a:solidFill>
                                  <a:schemeClr val="tx1"/>
                                </a:solidFill>
                                <a:effectLst/>
                                <a:latin typeface="Cambria Math" panose="02040503050406030204" pitchFamily="18" charset="0"/>
                              </a:rPr>
                              <m:t>𝐐</m:t>
                            </m:r>
                          </m:e>
                          <m:sub>
                            <m:r>
                              <a:rPr lang="en-US" b="1" i="0" smtClean="0">
                                <a:solidFill>
                                  <a:schemeClr val="tx1"/>
                                </a:solidFill>
                                <a:effectLst/>
                                <a:latin typeface="Cambria Math" panose="02040503050406030204" pitchFamily="18" charset="0"/>
                              </a:rPr>
                              <m:t>𝟎</m:t>
                            </m:r>
                          </m:sub>
                        </m:sSub>
                      </m:den>
                    </m:f>
                  </m:oMath>
                </a14:m>
                <a:r>
                  <a:rPr lang="ru-RU" dirty="0">
                    <a:solidFill>
                      <a:schemeClr val="tx1"/>
                    </a:solidFill>
                    <a:effectLst/>
                  </a:rPr>
                  <a:t> = </a:t>
                </a:r>
                <a14:m>
                  <m:oMath xmlns:m="http://schemas.openxmlformats.org/officeDocument/2006/math">
                    <m:sSup>
                      <m:sSupPr>
                        <m:ctrlPr>
                          <a:rPr lang="ru-RU" i="1" smtClean="0">
                            <a:solidFill>
                              <a:schemeClr val="tx1"/>
                            </a:solidFill>
                            <a:effectLst/>
                            <a:latin typeface="Cambria Math" panose="02040503050406030204" pitchFamily="18" charset="0"/>
                          </a:rPr>
                        </m:ctrlPr>
                      </m:sSupPr>
                      <m:e>
                        <m:r>
                          <m:rPr>
                            <m:sty m:val="p"/>
                          </m:rPr>
                          <a:rPr lang="en-US" b="0" i="0" smtClean="0">
                            <a:solidFill>
                              <a:schemeClr val="tx1"/>
                            </a:solidFill>
                            <a:effectLst/>
                            <a:latin typeface="Cambria Math" panose="02040503050406030204" pitchFamily="18" charset="0"/>
                          </a:rPr>
                          <m:t>e</m:t>
                        </m:r>
                      </m:e>
                      <m:sup>
                        <m:r>
                          <a:rPr lang="ru-RU" b="0" i="0" smtClean="0">
                            <a:solidFill>
                              <a:schemeClr val="tx1"/>
                            </a:solidFill>
                            <a:effectLst/>
                            <a:latin typeface="Cambria Math" panose="02040503050406030204" pitchFamily="18" charset="0"/>
                          </a:rPr>
                          <m:t>(</m:t>
                        </m:r>
                        <m:f>
                          <m:fPr>
                            <m:ctrlPr>
                              <a:rPr lang="ru-RU" i="1" smtClean="0">
                                <a:solidFill>
                                  <a:schemeClr val="tx1"/>
                                </a:solidFill>
                                <a:effectLst/>
                                <a:latin typeface="Cambria Math" panose="02040503050406030204" pitchFamily="18" charset="0"/>
                              </a:rPr>
                            </m:ctrlPr>
                          </m:fPr>
                          <m:num>
                            <m:r>
                              <a:rPr lang="ru-RU" b="0" i="0" smtClean="0">
                                <a:solidFill>
                                  <a:schemeClr val="tx1"/>
                                </a:solidFill>
                                <a:effectLst/>
                                <a:latin typeface="Cambria Math" panose="02040503050406030204" pitchFamily="18" charset="0"/>
                                <a:ea typeface="Cambria Math" panose="02040503050406030204" pitchFamily="18" charset="0"/>
                              </a:rPr>
                              <m:t>∆</m:t>
                            </m:r>
                            <m:r>
                              <m:rPr>
                                <m:sty m:val="p"/>
                              </m:rPr>
                              <a:rPr lang="ru-RU" b="0" i="0" smtClean="0">
                                <a:solidFill>
                                  <a:schemeClr val="tx1"/>
                                </a:solidFill>
                                <a:effectLst/>
                                <a:latin typeface="Cambria Math" panose="02040503050406030204" pitchFamily="18" charset="0"/>
                                <a:ea typeface="Cambria Math" panose="02040503050406030204" pitchFamily="18" charset="0"/>
                              </a:rPr>
                              <m:t>ρ</m:t>
                            </m:r>
                          </m:num>
                          <m:den>
                            <m:sSub>
                              <m:sSubPr>
                                <m:ctrlPr>
                                  <a:rPr lang="ru-RU" i="1" smtClean="0">
                                    <a:solidFill>
                                      <a:schemeClr val="tx1"/>
                                    </a:solidFill>
                                    <a:effectLst/>
                                    <a:latin typeface="Cambria Math" panose="02040503050406030204" pitchFamily="18" charset="0"/>
                                  </a:rPr>
                                </m:ctrlPr>
                              </m:sSubPr>
                              <m:e>
                                <m:r>
                                  <m:rPr>
                                    <m:sty m:val="p"/>
                                  </m:rPr>
                                  <a:rPr lang="ru-RU" b="0" i="0" smtClean="0">
                                    <a:solidFill>
                                      <a:schemeClr val="tx1"/>
                                    </a:solidFill>
                                    <a:effectLst/>
                                    <a:latin typeface="Cambria Math" panose="02040503050406030204" pitchFamily="18" charset="0"/>
                                    <a:ea typeface="Cambria Math" panose="02040503050406030204" pitchFamily="18" charset="0"/>
                                  </a:rPr>
                                  <m:t>β</m:t>
                                </m:r>
                              </m:e>
                              <m:sub>
                                <m:r>
                                  <m:rPr>
                                    <m:sty m:val="p"/>
                                  </m:rPr>
                                  <a:rPr lang="en-US" b="0" i="0" smtClean="0">
                                    <a:solidFill>
                                      <a:schemeClr val="tx1"/>
                                    </a:solidFill>
                                    <a:effectLst/>
                                    <a:latin typeface="Cambria Math" panose="02040503050406030204" pitchFamily="18" charset="0"/>
                                    <a:ea typeface="Cambria Math" panose="02040503050406030204" pitchFamily="18" charset="0"/>
                                  </a:rPr>
                                  <m:t>puls</m:t>
                                </m:r>
                              </m:sub>
                            </m:sSub>
                          </m:den>
                        </m:f>
                        <m:r>
                          <a:rPr lang="ru-RU" b="0" i="0" smtClean="0">
                            <a:solidFill>
                              <a:schemeClr val="tx1"/>
                            </a:solidFill>
                            <a:effectLst/>
                            <a:latin typeface="Cambria Math" panose="02040503050406030204" pitchFamily="18" charset="0"/>
                          </a:rPr>
                          <m:t>)</m:t>
                        </m:r>
                      </m:sup>
                    </m:sSup>
                  </m:oMath>
                </a14:m>
                <a:r>
                  <a:rPr lang="ru-RU" dirty="0">
                    <a:solidFill>
                      <a:schemeClr val="tx1"/>
                    </a:solidFill>
                    <a:effectLst/>
                  </a:rPr>
                  <a:t>                                     	</a:t>
                </a:r>
                <a:r>
                  <a:rPr lang="en-US" dirty="0">
                    <a:solidFill>
                      <a:schemeClr val="tx1"/>
                    </a:solidFill>
                    <a:effectLst/>
                  </a:rPr>
                  <a:t>  </a:t>
                </a:r>
                <a:r>
                  <a:rPr lang="ru-RU" dirty="0">
                    <a:solidFill>
                      <a:schemeClr val="tx1"/>
                    </a:solidFill>
                    <a:effectLst/>
                  </a:rPr>
                  <a:t> </a:t>
                </a:r>
                <a:r>
                  <a:rPr lang="en-US" dirty="0">
                    <a:solidFill>
                      <a:schemeClr val="tx1"/>
                    </a:solidFill>
                    <a:effectLst/>
                  </a:rPr>
                  <a:t>        </a:t>
                </a:r>
                <a:r>
                  <a:rPr lang="ru-RU" dirty="0">
                    <a:solidFill>
                      <a:schemeClr val="tx1"/>
                    </a:solidFill>
                    <a:effectLst/>
                  </a:rPr>
                  <a:t>(1)     </a:t>
                </a:r>
              </a:p>
              <a:p>
                <a:pPr algn="ctr"/>
                <a14:m>
                  <m:oMath xmlns:m="http://schemas.openxmlformats.org/officeDocument/2006/math">
                    <m:sSub>
                      <m:sSubPr>
                        <m:ctrlPr>
                          <a:rPr lang="ru-RU" i="1" smtClean="0">
                            <a:solidFill>
                              <a:schemeClr val="tx1"/>
                            </a:solidFill>
                            <a:effectLst/>
                            <a:latin typeface="Cambria Math" panose="02040503050406030204" pitchFamily="18" charset="0"/>
                            <a:cs typeface="Times New Roman" panose="02020603050405020304" pitchFamily="18" charset="0"/>
                          </a:rPr>
                        </m:ctrlPr>
                      </m:sSubPr>
                      <m:e>
                        <m:r>
                          <a:rPr lang="en-US" b="0" i="0" smtClean="0">
                            <a:solidFill>
                              <a:schemeClr val="tx1"/>
                            </a:solidFill>
                            <a:effectLst/>
                            <a:latin typeface="Cambria Math" panose="02040503050406030204" pitchFamily="18" charset="0"/>
                            <a:cs typeface="Times New Roman" panose="02020603050405020304" pitchFamily="18" charset="0"/>
                          </a:rPr>
                          <m:t> </m:t>
                        </m:r>
                        <m:r>
                          <m:rPr>
                            <m:sty m:val="p"/>
                          </m:rPr>
                          <a:rPr lang="en-US"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θ</m:t>
                        </m:r>
                      </m:e>
                      <m:sub>
                        <m:r>
                          <m:rPr>
                            <m:sty m:val="p"/>
                          </m:rPr>
                          <a:rPr lang="en-US"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eff</m:t>
                        </m:r>
                        <m:r>
                          <a:rPr lang="en-US"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𝑒𝑐𝑡𝑖𝑣𝑒</m:t>
                        </m:r>
                      </m:sub>
                    </m:sSub>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ru-RU" i="1">
                            <a:solidFill>
                              <a:schemeClr val="tx1"/>
                            </a:solidFill>
                            <a:effectLst/>
                            <a:latin typeface="Cambria Math" panose="02040503050406030204" pitchFamily="18" charset="0"/>
                            <a:cs typeface="Times New Roman" panose="02020603050405020304" pitchFamily="18" charset="0"/>
                          </a:rPr>
                        </m:ctrlPr>
                      </m:sSupPr>
                      <m:e>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i="1">
                                <a:solidFill>
                                  <a:schemeClr val="tx1"/>
                                </a:solidFill>
                                <a:effectLst/>
                                <a:latin typeface="Cambria Math" panose="02040503050406030204" pitchFamily="18" charset="0"/>
                                <a:cs typeface="Times New Roman" panose="02020603050405020304" pitchFamily="18" charset="0"/>
                              </a:rPr>
                            </m:ctrlPr>
                          </m:fPr>
                          <m:num>
                            <m:acc>
                              <m:accPr>
                                <m:chr m:val="̃"/>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τ</m:t>
                                </m:r>
                              </m:e>
                            </m:acc>
                          </m:num>
                          <m:den>
                            <m:r>
                              <m:rPr>
                                <m:sty m:val="p"/>
                              </m:rPr>
                              <a:rPr lang="en-US"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α</m:t>
                            </m:r>
                            <m:r>
                              <a:rPr lang="en-US"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ru-RU" i="1">
                                    <a:solidFill>
                                      <a:schemeClr val="tx1"/>
                                    </a:solidFill>
                                    <a:effectLst/>
                                    <a:latin typeface="Cambria Math" panose="02040503050406030204" pitchFamily="18" charset="0"/>
                                    <a:cs typeface="Times New Roman" panose="02020603050405020304" pitchFamily="18" charset="0"/>
                                  </a:rPr>
                                </m:ctrlPr>
                              </m:sSupPr>
                              <m:e>
                                <m:r>
                                  <m:rPr>
                                    <m:sty m:val="p"/>
                                  </m:rPr>
                                  <a:rPr lang="en-US"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e>
                              <m:sup>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f>
                          <m:fPr>
                            <m:ctrlPr>
                              <a:rPr lang="ru-RU" i="1">
                                <a:solidFill>
                                  <a:schemeClr val="tx1"/>
                                </a:solidFill>
                                <a:effectLst/>
                                <a:latin typeface="Cambria Math" panose="02040503050406030204" pitchFamily="18" charset="0"/>
                                <a:cs typeface="Times New Roman" panose="02020603050405020304" pitchFamily="18" charset="0"/>
                              </a:rPr>
                            </m:ctrlPr>
                          </m:fPr>
                          <m:num>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sup>
                    </m:sSup>
                  </m:oMath>
                </a14:m>
                <a:r>
                  <a:rPr lang="ru-RU" dirty="0">
                    <a:solidFill>
                      <a:schemeClr val="tx1"/>
                    </a:solidFill>
                    <a:effectLst/>
                  </a:rPr>
                  <a:t>         </a:t>
                </a:r>
                <a:r>
                  <a:rPr lang="en-US" dirty="0">
                    <a:solidFill>
                      <a:schemeClr val="tx1"/>
                    </a:solidFill>
                    <a:effectLst/>
                  </a:rPr>
                  <a:t>     </a:t>
                </a:r>
                <a:r>
                  <a:rPr lang="ru-RU" dirty="0">
                    <a:solidFill>
                      <a:schemeClr val="tx1"/>
                    </a:solidFill>
                    <a:effectLst/>
                  </a:rPr>
                  <a:t>                       </a:t>
                </a:r>
                <a:r>
                  <a:rPr lang="en-US" dirty="0">
                    <a:solidFill>
                      <a:schemeClr val="tx1"/>
                    </a:solidFill>
                    <a:effectLst/>
                  </a:rPr>
                  <a:t> </a:t>
                </a:r>
                <a:r>
                  <a:rPr lang="ru-RU" dirty="0">
                    <a:solidFill>
                      <a:schemeClr val="tx1"/>
                    </a:solidFill>
                    <a:effectLst/>
                  </a:rPr>
                  <a:t>  (2)</a:t>
                </a:r>
              </a:p>
              <a:p>
                <a:pPr algn="ctr"/>
                <a:r>
                  <a:rPr lang="en-US" dirty="0">
                    <a:solidFill>
                      <a:schemeClr val="tx1"/>
                    </a:solidFill>
                    <a:effectLst/>
                    <a:cs typeface="Times New Roman" panose="02020603050405020304" pitchFamily="18" charset="0"/>
                  </a:rPr>
                  <a:t>  </a:t>
                </a:r>
                <a14:m>
                  <m:oMath xmlns:m="http://schemas.openxmlformats.org/officeDocument/2006/math">
                    <m:sSub>
                      <m:sSubPr>
                        <m:ctrlPr>
                          <a:rPr lang="ru-RU" i="1" smtClean="0">
                            <a:solidFill>
                              <a:schemeClr val="tx1"/>
                            </a:solidFill>
                            <a:effectLst/>
                            <a:latin typeface="Cambria Math" panose="020405030504060302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β</m:t>
                        </m:r>
                      </m:e>
                      <m:sub>
                        <m:r>
                          <m:rPr>
                            <m:sty m:val="p"/>
                          </m:rPr>
                          <a:rPr lang="en-US"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puls</m:t>
                        </m:r>
                      </m:sub>
                    </m:sSub>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 </m:t>
                    </m:r>
                    <m:sSup>
                      <m:sSupPr>
                        <m:ctrlPr>
                          <a:rPr lang="ru-RU" i="1">
                            <a:solidFill>
                              <a:schemeClr val="tx1"/>
                            </a:solidFill>
                            <a:effectLst/>
                            <a:latin typeface="Cambria Math" panose="02040503050406030204" pitchFamily="18" charset="0"/>
                            <a:cs typeface="Times New Roman" panose="02020603050405020304" pitchFamily="18" charset="0"/>
                          </a:rPr>
                        </m:ctrlPr>
                      </m:sSupPr>
                      <m:e>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ru-RU" i="1">
                                <a:solidFill>
                                  <a:schemeClr val="tx1"/>
                                </a:solidFill>
                                <a:effectLst/>
                                <a:latin typeface="Cambria Math" panose="02040503050406030204" pitchFamily="18" charset="0"/>
                                <a:cs typeface="Times New Roman" panose="02020603050405020304" pitchFamily="18" charset="0"/>
                              </a:rPr>
                            </m:ctrlPr>
                          </m:sSupPr>
                          <m:e>
                            <m:r>
                              <m:rPr>
                                <m:sty m:val="p"/>
                              </m:rPr>
                              <a:rPr lang="en-US"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e>
                          <m:sup>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ru-RU" i="1">
                                <a:solidFill>
                                  <a:schemeClr val="tx1"/>
                                </a:solidFill>
                                <a:effectLst/>
                                <a:latin typeface="Cambria Math" panose="02040503050406030204" pitchFamily="18" charset="0"/>
                                <a:cs typeface="Times New Roman" panose="02020603050405020304" pitchFamily="18" charset="0"/>
                              </a:rPr>
                            </m:ctrlPr>
                          </m:sSupPr>
                          <m:e>
                            <m:acc>
                              <m:accPr>
                                <m:chr m:val="̃"/>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τ</m:t>
                                </m:r>
                              </m:e>
                            </m:acc>
                          </m:e>
                          <m:sup>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f>
                          <m:fPr>
                            <m:ctrlPr>
                              <a:rPr lang="ru-RU" i="1">
                                <a:solidFill>
                                  <a:schemeClr val="tx1"/>
                                </a:solidFill>
                                <a:effectLst/>
                                <a:latin typeface="Cambria Math" panose="02040503050406030204" pitchFamily="18" charset="0"/>
                                <a:cs typeface="Times New Roman" panose="02020603050405020304" pitchFamily="18" charset="0"/>
                              </a:rPr>
                            </m:ctrlPr>
                          </m:fPr>
                          <m:num>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ru-RU"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sup>
                    </m:sSup>
                  </m:oMath>
                </a14:m>
                <a:r>
                  <a:rPr lang="ru-RU" dirty="0">
                    <a:solidFill>
                      <a:schemeClr val="tx1"/>
                    </a:solidFill>
                    <a:effectLst/>
                  </a:rPr>
                  <a:t>      </a:t>
                </a:r>
                <a:r>
                  <a:rPr lang="en-US" dirty="0">
                    <a:solidFill>
                      <a:schemeClr val="tx1"/>
                    </a:solidFill>
                    <a:effectLst/>
                  </a:rPr>
                  <a:t>  </a:t>
                </a:r>
                <a:r>
                  <a:rPr lang="ru-RU" dirty="0">
                    <a:solidFill>
                      <a:schemeClr val="tx1"/>
                    </a:solidFill>
                    <a:effectLst/>
                  </a:rPr>
                  <a:t>             </a:t>
                </a:r>
                <a:r>
                  <a:rPr lang="en-US" dirty="0">
                    <a:solidFill>
                      <a:schemeClr val="tx1"/>
                    </a:solidFill>
                    <a:effectLst/>
                  </a:rPr>
                  <a:t>        </a:t>
                </a:r>
                <a:r>
                  <a:rPr lang="ru-RU" dirty="0">
                    <a:solidFill>
                      <a:schemeClr val="tx1"/>
                    </a:solidFill>
                    <a:effectLst/>
                  </a:rPr>
                  <a:t> (3)</a:t>
                </a:r>
              </a:p>
              <a:p>
                <a:pPr algn="ctr"/>
                <a14:m>
                  <m:oMath xmlns:m="http://schemas.openxmlformats.org/officeDocument/2006/math">
                    <m:r>
                      <m:rPr>
                        <m:sty m:val="p"/>
                      </m:rPr>
                      <a:rPr lang="en-US"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f>
                          <m:f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α</m:t>
                                </m:r>
                              </m:e>
                              <m:sub>
                                <m:r>
                                  <a:rPr lang="en-US"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α</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num>
                      <m:den>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K</m:t>
                        </m:r>
                      </m:den>
                    </m:f>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τ</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τ</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τ</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K</m:t>
                        </m:r>
                      </m:den>
                    </m:f>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τ</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acc>
                          <m:accPr>
                            <m:chr m:val="̃"/>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τ</m:t>
                            </m:r>
                          </m:e>
                        </m:acc>
                      </m:num>
                      <m:den>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K</m:t>
                        </m:r>
                      </m:den>
                    </m:f>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ru-RU"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τ</m:t>
                        </m:r>
                      </m:e>
                      <m:sub>
                        <m:r>
                          <a:rPr lang="ru-RU" b="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ru-RU" dirty="0">
                    <a:solidFill>
                      <a:schemeClr val="tx1"/>
                    </a:solidFill>
                    <a:effectLst/>
                  </a:rPr>
                  <a:t>     (4)          </a:t>
                </a:r>
              </a:p>
              <a:p>
                <a:pPr marL="0" lvl="0" indent="0" defTabSz="457200">
                  <a:lnSpc>
                    <a:spcPct val="100000"/>
                  </a:lnSpc>
                  <a:spcBef>
                    <a:spcPts val="0"/>
                  </a:spcBef>
                  <a:spcAft>
                    <a:spcPts val="0"/>
                  </a:spcAft>
                  <a:buClr>
                    <a:srgbClr val="A53010"/>
                  </a:buClr>
                  <a:buSzTx/>
                  <a:buNone/>
                  <a:defRPr/>
                </a:pPr>
                <a:endParaRPr lang="en-US" noProof="0" dirty="0">
                  <a:solidFill>
                    <a:schemeClr val="tx1"/>
                  </a:solidFill>
                  <a:latin typeface="Times New Roman" panose="02020603050405020304" pitchFamily="18" charset="0"/>
                  <a:cs typeface="Times New Roman" panose="02020603050405020304" pitchFamily="18" charset="0"/>
                </a:endParaRPr>
              </a:p>
              <a:p>
                <a:pPr marL="0" lvl="0" indent="0" defTabSz="457200">
                  <a:lnSpc>
                    <a:spcPct val="100000"/>
                  </a:lnSpc>
                  <a:spcBef>
                    <a:spcPts val="0"/>
                  </a:spcBef>
                  <a:spcAft>
                    <a:spcPts val="0"/>
                  </a:spcAft>
                  <a:buClr>
                    <a:srgbClr val="A53010"/>
                  </a:buClr>
                  <a:buSzTx/>
                  <a:buNone/>
                  <a:defRPr/>
                </a:pP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where;</a:t>
                </a:r>
              </a:p>
              <a:p>
                <a:pPr marL="0" lvl="0" indent="0" defTabSz="457200">
                  <a:lnSpc>
                    <a:spcPct val="100000"/>
                  </a:lnSpc>
                  <a:spcBef>
                    <a:spcPts val="0"/>
                  </a:spcBef>
                  <a:spcAft>
                    <a:spcPts val="0"/>
                  </a:spcAft>
                  <a:buClr>
                    <a:srgbClr val="A53010"/>
                  </a:buClr>
                  <a:buSzTx/>
                  <a:buNone/>
                  <a:defRPr/>
                </a:pPr>
                <a14:m>
                  <m:oMath xmlns:m="http://schemas.openxmlformats.org/officeDocument/2006/math">
                    <m:sSub>
                      <m:sSubPr>
                        <m:ctrlPr>
                          <a:rPr kumimoji="0" lang="ru-RU" sz="160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ctrlPr>
                      </m:sSubPr>
                      <m:e>
                        <m:r>
                          <m:rPr>
                            <m:sty m:val="p"/>
                          </m:rPr>
                          <a:rPr kumimoji="0" lang="en-US" sz="1600" b="0" i="0" u="none" strike="noStrike" kern="120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θ</m:t>
                        </m:r>
                      </m:e>
                      <m:sub>
                        <m:r>
                          <m:rPr>
                            <m:sty m:val="p"/>
                          </m:rPr>
                          <a:rPr kumimoji="0" lang="en-US" sz="1600" b="0" i="0"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effective</m:t>
                        </m:r>
                      </m:sub>
                    </m:sSub>
                    <m:r>
                      <a:rPr kumimoji="0" lang="en-US" sz="1600" b="0" i="1"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ru-RU" sz="1600" b="0" i="1" u="none" strike="noStrike" kern="1200" cap="none" spc="0" normalizeH="0" baseline="0" noProof="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lang="en-US" sz="1600" dirty="0">
                    <a:solidFill>
                      <a:schemeClr val="tx1"/>
                    </a:solidFill>
                    <a:latin typeface="Arial" panose="020B0604020202020204" pitchFamily="34" charset="0"/>
                    <a:cs typeface="Arial" panose="020B0604020202020204" pitchFamily="34" charset="0"/>
                  </a:rPr>
                  <a:t>pulse duration</a:t>
                </a:r>
                <a:r>
                  <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Q : pulse energy power</a:t>
                </a:r>
                <a:endPar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lvl="0" indent="0" defTabSz="457200">
                  <a:lnSpc>
                    <a:spcPct val="100000"/>
                  </a:lnSpc>
                  <a:spcBef>
                    <a:spcPts val="0"/>
                  </a:spcBef>
                  <a:spcAft>
                    <a:spcPts val="0"/>
                  </a:spcAft>
                  <a:buClr>
                    <a:srgbClr val="A53010"/>
                  </a:buClr>
                  <a:buSzTx/>
                  <a:buNone/>
                  <a:defRPr/>
                </a:pPr>
                <a:r>
                  <a:rPr kumimoji="0" lang="el-GR"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α</a:t>
                </a: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coefficient of parabola for RM perturbation curve </a:t>
                </a:r>
                <a:endPar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indent="0" defTabSz="457200">
                  <a:lnSpc>
                    <a:spcPct val="100000"/>
                  </a:lnSpc>
                  <a:spcBef>
                    <a:spcPts val="0"/>
                  </a:spcBef>
                  <a:spcAft>
                    <a:spcPts val="0"/>
                  </a:spcAft>
                  <a:buClr>
                    <a:srgbClr val="A53010"/>
                  </a:buClr>
                  <a:buSzTx/>
                  <a:buNone/>
                  <a:defRPr/>
                </a:pPr>
                <a14:m>
                  <m:oMath xmlns:m="http://schemas.openxmlformats.org/officeDocument/2006/math">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oMath>
                </a14:m>
                <a:r>
                  <a:rPr lang="en-US" sz="1600" dirty="0">
                    <a:solidFill>
                      <a:schemeClr val="tx1"/>
                    </a:solidFill>
                    <a:latin typeface="Arial" panose="020B0604020202020204" pitchFamily="34" charset="0"/>
                    <a:cs typeface="Arial" panose="020B0604020202020204" pitchFamily="34" charset="0"/>
                  </a:rPr>
                  <a:t>            </a:t>
                </a:r>
                <a:r>
                  <a:rPr lang="ru-RU"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Linear velocity of RM</a:t>
                </a:r>
                <a:r>
                  <a:rPr lang="ru-RU" sz="1600" dirty="0">
                    <a:solidFill>
                      <a:schemeClr val="tx1"/>
                    </a:solidFill>
                    <a:latin typeface="Arial" panose="020B0604020202020204" pitchFamily="34" charset="0"/>
                    <a:cs typeface="Arial" panose="020B0604020202020204" pitchFamily="34" charset="0"/>
                  </a:rPr>
                  <a:t> , </a:t>
                </a:r>
              </a:p>
              <a:p>
                <a:pPr marL="0" lvl="0" indent="0" defTabSz="457200">
                  <a:lnSpc>
                    <a:spcPct val="100000"/>
                  </a:lnSpc>
                  <a:spcBef>
                    <a:spcPts val="0"/>
                  </a:spcBef>
                  <a:spcAft>
                    <a:spcPts val="0"/>
                  </a:spcAft>
                  <a:buClr>
                    <a:srgbClr val="A53010"/>
                  </a:buClr>
                  <a:buSzTx/>
                  <a:buNone/>
                  <a:defRPr/>
                </a:pPr>
                <a14:m>
                  <m:oMath xmlns:m="http://schemas.openxmlformats.org/officeDocument/2006/math">
                    <m:acc>
                      <m:accPr>
                        <m:chr m:val="̃"/>
                        <m:ctrlPr>
                          <a:rPr lang="ru-RU" sz="16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ru-RU" sz="16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16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𝜏</m:t>
                        </m:r>
                      </m:e>
                    </m:acc>
                  </m:oMath>
                </a14:m>
                <a:r>
                  <a:rPr kumimoji="0" lang="ru-RU" sz="160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ru-RU" sz="160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ru-RU" sz="160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Average</a:t>
                </a:r>
                <a:r>
                  <a:rPr kumimoji="0" lang="en-US" sz="1600" i="0" u="none" strike="noStrike" kern="1200" cap="none" spc="0" normalizeH="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neutron generation time</a:t>
                </a:r>
                <a:r>
                  <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endPar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lvl="0" indent="0" defTabSz="457200">
                  <a:lnSpc>
                    <a:spcPct val="100000"/>
                  </a:lnSpc>
                  <a:spcBef>
                    <a:spcPts val="0"/>
                  </a:spcBef>
                  <a:spcAft>
                    <a:spcPts val="0"/>
                  </a:spcAft>
                  <a:buClr>
                    <a:srgbClr val="A53010"/>
                  </a:buClr>
                  <a:buSzTx/>
                  <a:buNone/>
                  <a:defRPr/>
                </a:pPr>
                <a:r>
                  <a:rPr kumimoji="0" lang="el-GR"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β</a:t>
                </a:r>
                <a:r>
                  <a:rPr kumimoji="0" lang="en-US" sz="1600" i="0" u="none" strike="noStrike" kern="1200" cap="none" spc="0" normalizeH="0" baseline="-25000" noProof="0" dirty="0">
                    <a:ln>
                      <a:noFill/>
                    </a:ln>
                    <a:solidFill>
                      <a:schemeClr val="tx1"/>
                    </a:solidFill>
                    <a:effectLst/>
                    <a:uLnTx/>
                    <a:uFillTx/>
                    <a:latin typeface="Arial" panose="020B0604020202020204" pitchFamily="34" charset="0"/>
                    <a:cs typeface="Arial" panose="020B0604020202020204" pitchFamily="34" charset="0"/>
                  </a:rPr>
                  <a:t>pulse </a:t>
                </a:r>
                <a:r>
                  <a:rPr kumimoji="0" lang="ru-RU" sz="1600" i="0" u="none" strike="noStrike" kern="1200" cap="none" spc="0" normalizeH="0" baseline="-2500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25000" noProof="0" dirty="0">
                    <a:ln>
                      <a:noFill/>
                    </a:ln>
                    <a:solidFill>
                      <a:schemeClr val="tx1"/>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Impulse delayed neutron fraction, </a:t>
                </a:r>
                <a:endPar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lvl="0" indent="0" defTabSz="457200">
                  <a:lnSpc>
                    <a:spcPct val="100000"/>
                  </a:lnSpc>
                  <a:spcBef>
                    <a:spcPts val="0"/>
                  </a:spcBef>
                  <a:spcAft>
                    <a:spcPts val="0"/>
                  </a:spcAft>
                  <a:buClr>
                    <a:srgbClr val="A53010"/>
                  </a:buClr>
                  <a:buSzTx/>
                  <a:buNone/>
                  <a:defRPr/>
                </a:pP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a:t>
                </a:r>
                <a:r>
                  <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Reactor period</a:t>
                </a:r>
                <a:r>
                  <a:rPr kumimoji="0" lang="ru-RU" sz="16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r>
                  <a:rPr lang="ru-RU" sz="1100" dirty="0">
                    <a:solidFill>
                      <a:schemeClr val="tx1"/>
                    </a:solidFill>
                    <a:effectLst/>
                  </a:rPr>
                  <a:t>        </a:t>
                </a:r>
              </a:p>
            </p:txBody>
          </p:sp>
        </mc:Choice>
        <mc:Fallback xmlns="">
          <p:sp>
            <p:nvSpPr>
              <p:cNvPr id="3" name="Объект 2">
                <a:extLst>
                  <a:ext uri="{FF2B5EF4-FFF2-40B4-BE49-F238E27FC236}">
                    <a16:creationId xmlns:a16="http://schemas.microsoft.com/office/drawing/2014/main" id="{0D1C5F26-916D-47D7-B7E4-064815430422}"/>
                  </a:ext>
                </a:extLst>
              </p:cNvPr>
              <p:cNvSpPr>
                <a:spLocks noGrp="1" noRot="1" noChangeAspect="1" noMove="1" noResize="1" noEditPoints="1" noAdjustHandles="1" noChangeArrowheads="1" noChangeShapeType="1" noTextEdit="1"/>
              </p:cNvSpPr>
              <p:nvPr>
                <p:ph idx="1"/>
              </p:nvPr>
            </p:nvSpPr>
            <p:spPr>
              <a:xfrm>
                <a:off x="609600" y="1845734"/>
                <a:ext cx="6950149" cy="4521510"/>
              </a:xfrm>
              <a:blipFill>
                <a:blip r:embed="rId2"/>
                <a:stretch>
                  <a:fillRect l="-1754" t="-945" r="-6316" b="-121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C2AEA49-105B-4E8F-B460-2BC0B0D6AA7A}"/>
              </a:ext>
            </a:extLst>
          </p:cNvPr>
          <p:cNvSpPr txBox="1"/>
          <p:nvPr/>
        </p:nvSpPr>
        <p:spPr>
          <a:xfrm>
            <a:off x="7684655" y="1845734"/>
            <a:ext cx="3897745" cy="3385542"/>
          </a:xfrm>
          <a:prstGeom prst="rect">
            <a:avLst/>
          </a:prstGeom>
          <a:noFill/>
        </p:spPr>
        <p:txBody>
          <a:bodyPr wrap="square" rtlCol="0">
            <a:spAutoFit/>
          </a:bodyPr>
          <a:lstStyle/>
          <a:p>
            <a:pPr marL="285750" indent="-285750">
              <a:buFontTx/>
              <a:buChar char="-"/>
            </a:pPr>
            <a:r>
              <a:rPr lang="en-US" dirty="0">
                <a:latin typeface="Arial" panose="020B0604020202020204" pitchFamily="34" charset="0"/>
                <a:cs typeface="Arial" panose="020B0604020202020204" pitchFamily="34" charset="0"/>
              </a:rPr>
              <a:t>From the kinetic theory of IBR-type reactors formulas 1.2.3.4 are taken.</a:t>
            </a:r>
            <a:endParaRPr lang="ru-RU" sz="1600" dirty="0">
              <a:latin typeface="Times New Roman" panose="02020603050405020304" pitchFamily="18" charset="0"/>
              <a:cs typeface="Times New Roman" panose="02020603050405020304" pitchFamily="18" charset="0"/>
            </a:endParaRPr>
          </a:p>
          <a:p>
            <a:pPr marL="285750" indent="-285750">
              <a:buFontTx/>
              <a:buChar cha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the Np reactor core; </a:t>
            </a:r>
            <a:r>
              <a:rPr kumimoji="0" lang="el-GR"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α</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10</a:t>
            </a:r>
            <a:r>
              <a:rPr kumimoji="0" lang="ru-RU" sz="160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60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5</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см</a:t>
            </a:r>
            <a:r>
              <a:rPr kumimoji="0" lang="ru-RU" sz="160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-2</a:t>
            </a:r>
            <a:r>
              <a:rPr kumimoji="0" lang="el-GR"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м</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и </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τ = 10 nano sec</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according to eq.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a:t>
            </a:r>
            <a:r>
              <a:rPr kumimoji="0" lang="el-GR"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β</a:t>
            </a:r>
            <a:r>
              <a:rPr kumimoji="0" lang="en-US" sz="160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pulse</a:t>
            </a:r>
            <a:r>
              <a:rPr kumimoji="0" lang="ru-RU" sz="160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3.5 10</a:t>
            </a:r>
            <a:r>
              <a:rPr kumimoji="0" lang="ru-RU" sz="160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-5</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85750" indent="-285750">
              <a:buFontTx/>
              <a:buChar char="-"/>
            </a:pP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this value of</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l-GR"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β</a:t>
            </a:r>
            <a:r>
              <a:rPr kumimoji="0" lang="en-US" sz="160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puls</a:t>
            </a:r>
            <a:r>
              <a:rPr kumimoji="0" lang="ru-RU" sz="160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a</a:t>
            </a:r>
            <a:r>
              <a:rPr kumimoji="0" lang="en-US" sz="16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nd</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reactivity fluctuations in order of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a:t>
            </a:r>
            <a:r>
              <a:rPr kumimoji="0" lang="ru-RU" sz="160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-5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к </a:t>
            </a:r>
            <a:r>
              <a:rPr kumimoji="0" lang="en-US" sz="160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eff</a:t>
            </a:r>
            <a:r>
              <a:rPr kumimoji="0" lang="ru-RU" sz="160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pulse power will rise to </a:t>
            </a:r>
            <a:r>
              <a:rPr kumimoji="0" lang="ru-RU" sz="16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33 %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at reactivity fluctuation in order of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a:t>
            </a:r>
            <a:r>
              <a:rPr kumimoji="0" lang="ru-RU" sz="160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-5 </a:t>
            </a: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к </a:t>
            </a:r>
            <a:r>
              <a:rPr kumimoji="0" lang="en-US" sz="160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eff</a:t>
            </a:r>
            <a:r>
              <a:rPr kumimoji="0" lang="ru-RU" sz="160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oscillations of pulse power will already reach</a:t>
            </a:r>
            <a:r>
              <a:rPr kumimoji="0" lang="ru-RU" sz="1600" i="0" u="none" strike="noStrike" kern="120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 Q </a:t>
            </a:r>
            <a:r>
              <a:rPr kumimoji="0" lang="ru-RU" sz="1600" i="0" u="none" strike="noStrike" kern="1200" cap="none" spc="0" normalizeH="0" baseline="-25000" noProof="0" dirty="0">
                <a:ln>
                  <a:noFill/>
                </a:ln>
                <a:solidFill>
                  <a:srgbClr val="FF0000"/>
                </a:solidFill>
                <a:effectLst/>
                <a:uLnTx/>
                <a:uFillTx/>
                <a:latin typeface="Arial" panose="020B0604020202020204" pitchFamily="34" charset="0"/>
                <a:cs typeface="Arial" panose="020B0604020202020204" pitchFamily="34" charset="0"/>
              </a:rPr>
              <a:t>0</a:t>
            </a:r>
            <a:r>
              <a:rPr kumimoji="0" lang="ru-RU" sz="160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ru-RU" sz="1600" i="0" u="none" strike="noStrike" kern="1200" cap="none" spc="0" normalizeH="0" noProof="0" dirty="0">
                <a:ln>
                  <a:noFill/>
                </a:ln>
                <a:effectLst/>
                <a:uLnTx/>
                <a:uFillTx/>
                <a:latin typeface="Arial" panose="020B0604020202020204" pitchFamily="34" charset="0"/>
                <a:cs typeface="Arial" panose="020B0604020202020204" pitchFamily="34" charset="0"/>
              </a:rPr>
              <a:t>- </a:t>
            </a:r>
            <a:r>
              <a:rPr kumimoji="0" lang="en-US" sz="160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i.e. the limit level</a:t>
            </a:r>
            <a:r>
              <a:rPr kumimoji="0" lang="ru-RU" sz="1600" i="0" u="none" strike="noStrike" kern="1200" cap="none" spc="0" normalizeH="0" noProof="0" dirty="0">
                <a:ln>
                  <a:noFill/>
                </a:ln>
                <a:effectLst/>
                <a:uLnTx/>
                <a:uFillTx/>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86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F17550-B209-4685-9BA6-9CCDE6715709}"/>
              </a:ext>
            </a:extLst>
          </p:cNvPr>
          <p:cNvSpPr>
            <a:spLocks noGrp="1"/>
          </p:cNvSpPr>
          <p:nvPr>
            <p:ph type="title"/>
          </p:nvPr>
        </p:nvSpPr>
        <p:spPr>
          <a:xfrm>
            <a:off x="138546" y="120074"/>
            <a:ext cx="11730182" cy="1228436"/>
          </a:xfrm>
        </p:spPr>
        <p:txBody>
          <a:bodyPr>
            <a:noAutofit/>
          </a:bodyPr>
          <a:lstStyle/>
          <a:p>
            <a:pPr algn="ctr"/>
            <a:r>
              <a:rPr lang="ru-RU" sz="4000" b="1" dirty="0">
                <a:effectLst>
                  <a:outerShdw blurRad="38100" dist="38100" dir="2700000" algn="tl">
                    <a:srgbClr val="000000">
                      <a:alpha val="43137"/>
                    </a:srgbClr>
                  </a:outerShdw>
                </a:effectLst>
              </a:rPr>
              <a:t>3- </a:t>
            </a:r>
            <a:r>
              <a:rPr lang="en-US" sz="4000" b="1" dirty="0">
                <a:effectLst>
                  <a:outerShdw blurRad="38100" dist="38100" dir="2700000" algn="tl">
                    <a:srgbClr val="000000">
                      <a:alpha val="43137"/>
                    </a:srgbClr>
                  </a:outerShdw>
                </a:effectLst>
              </a:rPr>
              <a:t>Proposed solution to the problem of non-stationary problem of the reactor power</a:t>
            </a:r>
            <a:r>
              <a:rPr lang="ru-RU" sz="4000" b="1" dirty="0">
                <a:effectLst>
                  <a:outerShdw blurRad="38100" dist="38100" dir="2700000" algn="tl">
                    <a:srgbClr val="000000">
                      <a:alpha val="43137"/>
                    </a:srgbClr>
                  </a:outerShdw>
                </a:effectLst>
              </a:rPr>
              <a:t>:  </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793E7FA6-D39E-45CE-A7F4-A1B43D667A53}"/>
                  </a:ext>
                </a:extLst>
              </p:cNvPr>
              <p:cNvSpPr>
                <a:spLocks noGrp="1"/>
              </p:cNvSpPr>
              <p:nvPr>
                <p:ph idx="1"/>
              </p:nvPr>
            </p:nvSpPr>
            <p:spPr>
              <a:xfrm>
                <a:off x="255180" y="1706901"/>
                <a:ext cx="11249247" cy="4892802"/>
              </a:xfrm>
            </p:spPr>
            <p:txBody>
              <a:bodyPr>
                <a:noAutofit/>
              </a:bodyPr>
              <a:lstStyle/>
              <a:p>
                <a:r>
                  <a:rPr lang="en-US" sz="1800" b="1" dirty="0">
                    <a:latin typeface="Arial" panose="020B0604020202020204" pitchFamily="34" charset="0"/>
                    <a:cs typeface="Arial" panose="020B0604020202020204" pitchFamily="34" charset="0"/>
                  </a:rPr>
                  <a:t>To reduce power fluctuations and increase the instability limit, “</a:t>
                </a:r>
                <a:r>
                  <a:rPr kumimoji="0" lang="el-G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β</a:t>
                </a:r>
                <a:r>
                  <a:rPr kumimoji="0" lang="en-US" sz="1800" b="0" i="0" u="none" strike="noStrike" kern="1200" cap="none" spc="0" normalizeH="0" baseline="-2500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puls</a:t>
                </a:r>
                <a:r>
                  <a:rPr lang="en-US" sz="1800" b="1" dirty="0">
                    <a:latin typeface="Arial" panose="020B0604020202020204" pitchFamily="34" charset="0"/>
                    <a:cs typeface="Arial" panose="020B0604020202020204" pitchFamily="34" charset="0"/>
                  </a:rPr>
                  <a:t>” must be increased.</a:t>
                </a:r>
              </a:p>
              <a:p>
                <a:r>
                  <a:rPr lang="en-US" sz="1800" b="1" dirty="0">
                    <a:latin typeface="Arial" panose="020B0604020202020204" pitchFamily="34" charset="0"/>
                    <a:cs typeface="Arial" panose="020B0604020202020204" pitchFamily="34" charset="0"/>
                  </a:rPr>
                  <a:t>There are two solutions that must be applied together in order to increase “</a:t>
                </a:r>
                <a:r>
                  <a:rPr kumimoji="0" lang="el-G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β</a:t>
                </a:r>
                <a:r>
                  <a:rPr kumimoji="0" lang="en-US" sz="1800" b="0" i="0" u="none" strike="noStrike" kern="1200" cap="none" spc="0" normalizeH="0" baseline="-2500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puls</a:t>
                </a:r>
                <a:r>
                  <a:rPr lang="en-US" sz="1800" b="1" dirty="0">
                    <a:latin typeface="Arial" panose="020B0604020202020204" pitchFamily="34" charset="0"/>
                    <a:cs typeface="Arial" panose="020B0604020202020204" pitchFamily="34" charset="0"/>
                  </a:rPr>
                  <a:t>”  and avoid change the power duration.</a:t>
                </a:r>
              </a:p>
              <a:p>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Through increasing the prompt neutron generation time (</a:t>
                </a:r>
                <a14:m>
                  <m:oMath xmlns:m="http://schemas.openxmlformats.org/officeDocument/2006/math">
                    <m:acc>
                      <m:accPr>
                        <m:chr m:val="̃"/>
                        <m:ctrlPr>
                          <a:rPr lang="ru-RU" sz="18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ru-RU" sz="1800" b="0" i="0"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1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𝜏</m:t>
                        </m:r>
                      </m:e>
                    </m:acc>
                  </m:oMath>
                </a14:m>
                <a:r>
                  <a:rPr kumimoji="0" lang="ru-RU" sz="1800" i="1"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 and increase the coefficient of parabola for RM (</a:t>
                </a:r>
                <a:r>
                  <a:rPr lang="el-G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α</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indent="0">
                  <a:buNone/>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increase in the neutron generation life time in the NEPTUN reactor can be achieved by adding at the periphery of the core isotopes that can fission by epi-thermal neutrons.</a:t>
                </a:r>
              </a:p>
              <a:p>
                <a:pPr marL="0" marR="0" lvl="0" indent="0" algn="l"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Suitable candidates for this are </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Pu-239 </a:t>
                </a:r>
                <a:r>
                  <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with the first fission resonance of 0.3 eV and </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U - 235 </a:t>
                </a:r>
                <a:r>
                  <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with its weak resonances in this energy range.</a:t>
                </a:r>
              </a:p>
              <a:p>
                <a:pPr marL="0" marR="0" lvl="0" indent="0" algn="l"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600" b="1" dirty="0">
                  <a:solidFill>
                    <a:schemeClr val="tx1"/>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Increase in the coefficient of parabola can be achieved by optimizing the reactivity modulator, by reducing </a:t>
                </a:r>
                <a:r>
                  <a:rPr lang="en-US" sz="1600" b="1" dirty="0">
                    <a:solidFill>
                      <a:schemeClr val="tx1"/>
                    </a:solidFill>
                    <a:latin typeface="Times New Roman" panose="02020603050405020304" pitchFamily="18" charset="0"/>
                    <a:cs typeface="Times New Roman" panose="02020603050405020304" pitchFamily="18" charset="0"/>
                  </a:rPr>
                  <a:t>the vacuum width and adding at the ends of window reflector slice from Ni. </a:t>
                </a:r>
                <a:endParaRPr kumimoji="0" lang="en-US" sz="1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800" b="1" dirty="0">
                    <a:solidFill>
                      <a:schemeClr val="tx1"/>
                    </a:solidFill>
                    <a:latin typeface="Arial" panose="020B0604020202020204" pitchFamily="34" charset="0"/>
                    <a:cs typeface="Arial" panose="020B0604020202020204" pitchFamily="34" charset="0"/>
                  </a:rPr>
                  <a:t> </a:t>
                </a:r>
              </a:p>
              <a:p>
                <a:pPr marL="91440" marR="0" lvl="0" indent="-9144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Char char=" "/>
                  <a:tabLst/>
                  <a:defRPr/>
                </a:pPr>
                <a:endParaRPr lang="en-US" sz="1800" b="1" dirty="0">
                  <a:latin typeface="Arial" panose="020B0604020202020204" pitchFamily="34" charset="0"/>
                  <a:cs typeface="Arial" panose="020B0604020202020204" pitchFamily="34" charset="0"/>
                </a:endParaRPr>
              </a:p>
            </p:txBody>
          </p:sp>
        </mc:Choice>
        <mc:Fallback xmlns="">
          <p:sp>
            <p:nvSpPr>
              <p:cNvPr id="3" name="Объект 2">
                <a:extLst>
                  <a:ext uri="{FF2B5EF4-FFF2-40B4-BE49-F238E27FC236}">
                    <a16:creationId xmlns:a16="http://schemas.microsoft.com/office/drawing/2014/main" id="{793E7FA6-D39E-45CE-A7F4-A1B43D667A53}"/>
                  </a:ext>
                </a:extLst>
              </p:cNvPr>
              <p:cNvSpPr>
                <a:spLocks noGrp="1" noRot="1" noChangeAspect="1" noMove="1" noResize="1" noEditPoints="1" noAdjustHandles="1" noChangeArrowheads="1" noChangeShapeType="1" noTextEdit="1"/>
              </p:cNvSpPr>
              <p:nvPr>
                <p:ph idx="1"/>
              </p:nvPr>
            </p:nvSpPr>
            <p:spPr>
              <a:xfrm>
                <a:off x="255180" y="1706901"/>
                <a:ext cx="11249247" cy="4892802"/>
              </a:xfrm>
              <a:blipFill>
                <a:blip r:embed="rId2"/>
                <a:stretch>
                  <a:fillRect l="-1138" t="-1245"/>
                </a:stretch>
              </a:blipFill>
            </p:spPr>
            <p:txBody>
              <a:bodyPr/>
              <a:lstStyle/>
              <a:p>
                <a:r>
                  <a:rPr lang="en-US">
                    <a:noFill/>
                  </a:rPr>
                  <a:t> </a:t>
                </a:r>
              </a:p>
            </p:txBody>
          </p:sp>
        </mc:Fallback>
      </mc:AlternateContent>
    </p:spTree>
    <p:extLst>
      <p:ext uri="{BB962C8B-B14F-4D97-AF65-F5344CB8AC3E}">
        <p14:creationId xmlns:p14="http://schemas.microsoft.com/office/powerpoint/2010/main" val="2052127305"/>
      </p:ext>
    </p:extLst>
  </p:cSld>
  <p:clrMapOvr>
    <a:masterClrMapping/>
  </p:clrMapOvr>
</p:sld>
</file>

<file path=ppt/theme/theme1.xml><?xml version="1.0" encoding="utf-8"?>
<a:theme xmlns:a="http://schemas.openxmlformats.org/drawingml/2006/main" name="Ретро">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2786</TotalTime>
  <Words>1706</Words>
  <Application>Microsoft Office PowerPoint</Application>
  <PresentationFormat>Widescreen</PresentationFormat>
  <Paragraphs>158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Times New Roman</vt:lpstr>
      <vt:lpstr>Ретро</vt:lpstr>
      <vt:lpstr>Optimization parameters of reactivity modulator for reactor NEPTUN, to reduce the level of power fluctuation</vt:lpstr>
      <vt:lpstr>Content</vt:lpstr>
      <vt:lpstr>1- MAIN FEATURES OF THE REACTOR NEPTUN:</vt:lpstr>
      <vt:lpstr>PowerPoint Presentation</vt:lpstr>
      <vt:lpstr>PowerPoint Presentation</vt:lpstr>
      <vt:lpstr>The main parameters of the reactor</vt:lpstr>
      <vt:lpstr>FUEL ROD</vt:lpstr>
      <vt:lpstr>2- The problem of non-stationary in reactor’s power:</vt:lpstr>
      <vt:lpstr>3- Proposed solution to the problem of non-stationary problem of the reactor power:  </vt:lpstr>
      <vt:lpstr>3- METHODOLOGY </vt:lpstr>
      <vt:lpstr>4,1 Generation time:</vt:lpstr>
      <vt:lpstr>PowerPoint Presentation</vt:lpstr>
      <vt:lpstr>RESULTS:</vt:lpstr>
      <vt:lpstr>3- METHODOLOGY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СПОСОБ СНИЖЕНИЯ УРОВНЯ КОЛЕБАНИЙ МОЩНОСТИ В ИМПУЛЬСНЫХ РЕАКТОРАХ</dc:title>
  <dc:creator>Admin</dc:creator>
  <cp:lastModifiedBy>Ahmed Hassan</cp:lastModifiedBy>
  <cp:revision>157</cp:revision>
  <cp:lastPrinted>2020-11-10T13:29:33Z</cp:lastPrinted>
  <dcterms:created xsi:type="dcterms:W3CDTF">2020-10-05T07:23:47Z</dcterms:created>
  <dcterms:modified xsi:type="dcterms:W3CDTF">2021-10-11T08:55:59Z</dcterms:modified>
</cp:coreProperties>
</file>