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83" r:id="rId8"/>
    <p:sldId id="284" r:id="rId9"/>
    <p:sldId id="277" r:id="rId10"/>
    <p:sldId id="278" r:id="rId11"/>
    <p:sldId id="279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2" r:id="rId24"/>
    <p:sldId id="275" r:id="rId25"/>
    <p:sldId id="274" r:id="rId26"/>
    <p:sldId id="276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90"/>
    <p:restoredTop sz="94631"/>
  </p:normalViewPr>
  <p:slideViewPr>
    <p:cSldViewPr snapToGrid="0" snapToObjects="1">
      <p:cViewPr varScale="1">
        <p:scale>
          <a:sx n="102" d="100"/>
          <a:sy n="102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2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4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2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5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8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7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7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8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4399-B13D-6F40-AFCD-F55FB2753F13}" type="datetimeFigureOut">
              <a:t>13.10.2021.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2704-7099-AF41-BAE6-96AC61D8C5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1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85382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>
                <a:latin typeface="Times New Roman" charset="0"/>
                <a:ea typeface="Times New Roman" charset="0"/>
                <a:cs typeface="Times New Roman" charset="0"/>
              </a:rPr>
              <a:t>Altered organization of collagen fibers in the uninvolved human colon mucosa 10 cm and 20 cm away from the malignant tumor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78235"/>
            <a:ext cx="9144000" cy="1655762"/>
          </a:xfrm>
        </p:spPr>
        <p:txBody>
          <a:bodyPr/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Assistent professor Sanja Despotović</a:t>
            </a:r>
          </a:p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Institute of Histology and embryology “Aleksandar Đ. Kostić”</a:t>
            </a:r>
          </a:p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Faculty of Medicine, University of Belgrade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961" y="191072"/>
            <a:ext cx="2556569" cy="11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4152" y="701732"/>
            <a:ext cx="4734496" cy="1325563"/>
          </a:xfrm>
        </p:spPr>
        <p:txBody>
          <a:bodyPr>
            <a:noAutofit/>
          </a:bodyPr>
          <a:lstStyle/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Remodeling of ECM of the lamina propria in the uninvolved human rectal mucosa 10 cm and 20 cm away from the malignant tumor (Despotović et al, 2017)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59" y="0"/>
            <a:ext cx="5187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To quantify morphological parameters and organization of collagen fibers and to investigate posible causes of collagen remodelling (change in synthesis, degradation and collagen cross-linking) in the colon mucosa 10 cm and 20 cm away from the cancer in comparison with healthy mucosa</a:t>
            </a:r>
          </a:p>
        </p:txBody>
      </p:sp>
    </p:spTree>
    <p:extLst>
      <p:ext uri="{BB962C8B-B14F-4D97-AF65-F5344CB8AC3E}">
        <p14:creationId xmlns:p14="http://schemas.microsoft.com/office/powerpoint/2010/main" val="8426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Materials and Methods: </a:t>
            </a:r>
            <a:r>
              <a:rPr lang="en-US" sz="3200" b="1">
                <a:latin typeface="Times New Roman" charset="0"/>
                <a:ea typeface="Times New Roman" charset="0"/>
                <a:cs typeface="Times New Roman" charset="0"/>
              </a:rPr>
              <a:t>Tissue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Colonoscopy tissue samples from Department of gastrointestinal endoscopy, University Hospital Center “Dr Dragiša Mišović-Dedinje”, Belgarde, Serbia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Table 1. Demographic characteristics of patients included in the study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580168"/>
              </p:ext>
            </p:extLst>
          </p:nvPr>
        </p:nvGraphicFramePr>
        <p:xfrm>
          <a:off x="1042444" y="3563074"/>
          <a:ext cx="8128000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Patients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Number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Age (years)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Gender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Female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Healthy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19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61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Materials and Methods: </a:t>
            </a:r>
            <a:r>
              <a:rPr lang="en-US" sz="3200" b="1">
                <a:latin typeface="Times New Roman" charset="0"/>
                <a:ea typeface="Times New Roman" charset="0"/>
                <a:cs typeface="Times New Roman" charset="0"/>
              </a:rPr>
              <a:t>Second harmonic generation imaging (SHG) of colon tissue samples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Original lab frame nonlinear laser-scanning microscope (NLM)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The tunable mode-locked Ti:sapphire laser (Coherent, Mira 900) has been source of the infrared femtosecond pulses;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Zeiss EC Plan-Neofluar 40x/1.3 NA Oil objective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840 nm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SHG was detected in back-reflection arm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The narrow bandpass filter at 420 nm (Thorlabs FB420-10, FWHM 10 nm) blocks the scattered laser light and auto-fluorescence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The average laser power was 30 mW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The peak laser power was 2.5 kW</a:t>
            </a:r>
          </a:p>
        </p:txBody>
      </p:sp>
    </p:spTree>
    <p:extLst>
      <p:ext uri="{BB962C8B-B14F-4D97-AF65-F5344CB8AC3E}">
        <p14:creationId xmlns:p14="http://schemas.microsoft.com/office/powerpoint/2010/main" val="10846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Materials and Methods: </a:t>
            </a:r>
            <a:r>
              <a:rPr lang="en-US" sz="3200" b="1">
                <a:latin typeface="Times New Roman" charset="0"/>
                <a:ea typeface="Times New Roman" charset="0"/>
                <a:cs typeface="Times New Roman" charset="0"/>
              </a:rPr>
              <a:t>Quantitative analysis of collagen fibers in colon lamina propria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CT-FIRE and CURVE Align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FiberFit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Materials and Methods: </a:t>
            </a:r>
            <a:r>
              <a:rPr lang="en-US" sz="3200" b="1">
                <a:latin typeface="Times New Roman" charset="0"/>
                <a:ea typeface="Times New Roman" charset="0"/>
                <a:cs typeface="Times New Roman" charset="0"/>
              </a:rPr>
              <a:t>SHG polarization anisotropy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to quantify alignment of collagen molecules inside fibers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48" y="2973191"/>
            <a:ext cx="3441700" cy="698500"/>
          </a:xfrm>
          <a:prstGeom prst="rect">
            <a:avLst/>
          </a:prstGeom>
          <a:ln w="111125" cmpd="sng">
            <a:solidFill>
              <a:schemeClr val="tx1"/>
            </a:solidFill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7055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Materials and Methods: </a:t>
            </a:r>
            <a:r>
              <a:rPr lang="en-US" sz="3200" b="1">
                <a:latin typeface="Times New Roman" charset="0"/>
                <a:ea typeface="Times New Roman" charset="0"/>
                <a:cs typeface="Times New Roman" charset="0"/>
              </a:rPr>
              <a:t>SEM analysis of collagen fibers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JOEL JSM-6390LV SEM (JOEL, Japan)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Accelerating voltage 10 kV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Critical Point Dryer K850 (Quorum Technologies, Laughton, UK)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428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Materials and Methods: </a:t>
            </a:r>
            <a:r>
              <a:rPr lang="en-US" sz="3200" b="1">
                <a:latin typeface="Times New Roman" charset="0"/>
                <a:ea typeface="Times New Roman" charset="0"/>
                <a:cs typeface="Times New Roman" charset="0"/>
              </a:rPr>
              <a:t>Immunohistochemistry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formalin-fixed paraffin-embedded sections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alphaSMA (DAKO, M0851, 1:500)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MMP9 (Abcam, ab38898, 1:500)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MMP2 (Abcam, ab37150, 1:500)</a:t>
            </a: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LOX (Abcam, ab174316, 1:500)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Color Picker Threshold plugin, Icy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23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3" y="685967"/>
            <a:ext cx="4038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Results: SHG images of collagen fibers</a:t>
            </a: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3" y="24063"/>
            <a:ext cx="6833937" cy="68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14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967"/>
            <a:ext cx="2883569" cy="1325563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Results: CT-FIRE and CURVE Align analysis</a:t>
            </a:r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72" y="685967"/>
            <a:ext cx="9000065" cy="617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36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charset="0"/>
                <a:cs typeface="Times New Roman" charset="0"/>
              </a:rPr>
              <a:t>Tumor-</a:t>
            </a:r>
            <a:r>
              <a:rPr lang="en-US" sz="3200" dirty="0" err="1">
                <a:latin typeface="Times New Roman" charset="0"/>
                <a:cs typeface="Times New Roman" charset="0"/>
              </a:rPr>
              <a:t>stroma</a:t>
            </a:r>
            <a:r>
              <a:rPr lang="en-US" sz="3200" dirty="0">
                <a:latin typeface="Times New Roman" charset="0"/>
                <a:cs typeface="Times New Roman" charset="0"/>
              </a:rPr>
              <a:t> interactions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Times New Roman" charset="0"/>
                <a:cs typeface="Times New Roman" charset="0"/>
              </a:rPr>
              <a:t>Tumors are consider as a complex </a:t>
            </a:r>
            <a:r>
              <a:rPr lang="en-US" dirty="0" err="1">
                <a:latin typeface="Times New Roman" charset="0"/>
                <a:cs typeface="Times New Roman" charset="0"/>
              </a:rPr>
              <a:t>heterocellular</a:t>
            </a:r>
            <a:r>
              <a:rPr lang="en-US" dirty="0">
                <a:latin typeface="Times New Roman" charset="0"/>
                <a:cs typeface="Times New Roman" charset="0"/>
              </a:rPr>
              <a:t> systems whose initiation and progression occur exclusively through numerous and multidirectional interactions between mutated cells and all components of the environment in which the tumor develops</a:t>
            </a:r>
          </a:p>
        </p:txBody>
      </p:sp>
    </p:spTree>
    <p:extLst>
      <p:ext uri="{BB962C8B-B14F-4D97-AF65-F5344CB8AC3E}">
        <p14:creationId xmlns:p14="http://schemas.microsoft.com/office/powerpoint/2010/main" val="9488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967"/>
            <a:ext cx="2883569" cy="1325563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Results: CT-FIRE and CURVE Align analysis in ROIs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07" y="545432"/>
            <a:ext cx="9204993" cy="63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39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Results: Dispersion parameter κ and anisotropy coefficient β</a:t>
            </a:r>
            <a:endParaRPr lang="en-US" sz="320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66613"/>
              </p:ext>
            </p:extLst>
          </p:nvPr>
        </p:nvGraphicFramePr>
        <p:xfrm>
          <a:off x="838200" y="2091265"/>
          <a:ext cx="8830440" cy="1992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610"/>
                <a:gridCol w="2207610"/>
                <a:gridCol w="2207610"/>
                <a:gridCol w="2207610"/>
              </a:tblGrid>
              <a:tr h="6640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Healthy control</a:t>
                      </a:r>
                      <a:r>
                        <a:rPr lang="en-US" baseline="0"/>
                        <a:t> </a:t>
                      </a:r>
                    </a:p>
                    <a:p>
                      <a:r>
                        <a:rPr lang="en-US" baseline="0"/>
                        <a:t>(n=32)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 cm away from </a:t>
                      </a:r>
                    </a:p>
                    <a:p>
                      <a:r>
                        <a:rPr lang="en-US"/>
                        <a:t>cancer</a:t>
                      </a:r>
                      <a:r>
                        <a:rPr lang="en-US" baseline="0"/>
                        <a:t> (n=35)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 cm away from</a:t>
                      </a:r>
                    </a:p>
                    <a:p>
                      <a:r>
                        <a:rPr lang="en-US"/>
                        <a:t>cancer (n=35)</a:t>
                      </a:r>
                    </a:p>
                  </a:txBody>
                  <a:tcPr/>
                </a:tc>
              </a:tr>
              <a:tr h="664001">
                <a:tc>
                  <a:txBody>
                    <a:bodyPr/>
                    <a:lstStyle/>
                    <a:p>
                      <a:r>
                        <a:rPr lang="en-US"/>
                        <a:t>κ dispersion</a:t>
                      </a:r>
                      <a:r>
                        <a:rPr lang="en-US" baseline="0"/>
                        <a:t> </a:t>
                      </a:r>
                    </a:p>
                    <a:p>
                      <a:r>
                        <a:rPr lang="en-US" baseline="0"/>
                        <a:t>parameter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0.51±0.22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0.91±0.53*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1.11±0.67**</a:t>
                      </a:r>
                    </a:p>
                  </a:txBody>
                  <a:tcPr/>
                </a:tc>
              </a:tr>
              <a:tr h="664001">
                <a:tc>
                  <a:txBody>
                    <a:bodyPr/>
                    <a:lstStyle/>
                    <a:p>
                      <a:r>
                        <a:rPr lang="en-US"/>
                        <a:t>β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0.26±0.03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0.31±0.004***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0.32±0.05***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838200" y="4483845"/>
            <a:ext cx="660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*p&gt;0.05 **p&lt;0.01 ***p&lt;0.001</a:t>
            </a:r>
          </a:p>
        </p:txBody>
      </p:sp>
    </p:spTree>
    <p:extLst>
      <p:ext uri="{BB962C8B-B14F-4D97-AF65-F5344CB8AC3E}">
        <p14:creationId xmlns:p14="http://schemas.microsoft.com/office/powerpoint/2010/main" val="1388721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3" y="685967"/>
            <a:ext cx="4038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Results: SEM images</a:t>
            </a:r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249"/>
            <a:ext cx="12192000" cy="303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5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5729"/>
            <a:ext cx="4038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Results: alphaSMA</a:t>
            </a:r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0424"/>
            <a:ext cx="11100297" cy="57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87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5729"/>
            <a:ext cx="4038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Results: LOX, MMP2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54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Results: MMP9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538"/>
            <a:ext cx="12192000" cy="33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0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2966"/>
            <a:ext cx="10515600" cy="570399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Morphology and organization of collagen fibers are changed 10 cm and 20 cm away from the cancer </a:t>
            </a:r>
          </a:p>
          <a:p>
            <a:r>
              <a:rPr lang="en-US"/>
              <a:t>Involvment of fibroblasts/myofibroblast, LOX and MMP2</a:t>
            </a:r>
          </a:p>
        </p:txBody>
      </p:sp>
    </p:spTree>
    <p:extLst>
      <p:ext uri="{BB962C8B-B14F-4D97-AF65-F5344CB8AC3E}">
        <p14:creationId xmlns:p14="http://schemas.microsoft.com/office/powerpoint/2010/main" val="674164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tavnici i saradnici Instituta za histologiju i embriologiju&amp;quot;Aleksanda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68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5738" y="788276"/>
            <a:ext cx="24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Professor dr N.Milićević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7172"/>
            <a:ext cx="1498226" cy="18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5737" y="2934606"/>
            <a:ext cx="235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Professor dr Ž.Milićević</a:t>
            </a:r>
          </a:p>
        </p:txBody>
      </p:sp>
      <p:pic>
        <p:nvPicPr>
          <p:cNvPr id="2052" name="Picture 4" descr="leksandar KRMPOT | assistant research professor | PhD | Univers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58" y="0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72097" y="788276"/>
            <a:ext cx="337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Associated professor dr A. Krmpot</a:t>
            </a:r>
          </a:p>
        </p:txBody>
      </p:sp>
      <p:pic>
        <p:nvPicPr>
          <p:cNvPr id="2054" name="Picture 6" descr="aboratory for Biophysics, Institute of Physics Belgrade, Serb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06" y="2207172"/>
            <a:ext cx="1990278" cy="18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5945" y="2934606"/>
            <a:ext cx="367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Associated professor dr M. Rabasović</a:t>
            </a:r>
          </a:p>
        </p:txBody>
      </p:sp>
      <p:pic>
        <p:nvPicPr>
          <p:cNvPr id="13" name="Picture 12" descr="MedFak_logo_SR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47" y="4821913"/>
            <a:ext cx="3340608" cy="1560576"/>
          </a:xfrm>
          <a:prstGeom prst="rect">
            <a:avLst/>
          </a:prstGeom>
        </p:spPr>
      </p:pic>
      <p:pic>
        <p:nvPicPr>
          <p:cNvPr id="14" name="Picture 2" descr="IPBlogo-bl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963" y="2616200"/>
            <a:ext cx="31210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PBlogo-bl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63" y="2768600"/>
            <a:ext cx="31210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IPBlogo-bl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763" y="2921000"/>
            <a:ext cx="31210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1858" y="4665923"/>
            <a:ext cx="1982512" cy="17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9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0-03-08 at 9.43.4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46" y="0"/>
            <a:ext cx="695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imes New Roman" charset="0"/>
                <a:cs typeface="Times New Roman" charset="0"/>
              </a:rPr>
              <a:t>Tumor-</a:t>
            </a:r>
            <a:r>
              <a:rPr lang="en-US" sz="3200" dirty="0" err="1">
                <a:latin typeface="Times New Roman" charset="0"/>
                <a:cs typeface="Times New Roman" charset="0"/>
              </a:rPr>
              <a:t>stroma</a:t>
            </a:r>
            <a:r>
              <a:rPr lang="en-US" sz="3200" dirty="0">
                <a:latin typeface="Times New Roman" charset="0"/>
                <a:cs typeface="Times New Roman" charset="0"/>
              </a:rPr>
              <a:t> interactions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cs typeface="Times New Roman" charset="0"/>
              </a:rPr>
              <a:t>Tumor </a:t>
            </a:r>
            <a:r>
              <a:rPr lang="en-US" dirty="0" err="1">
                <a:latin typeface="Times New Roman" charset="0"/>
                <a:cs typeface="Times New Roman" charset="0"/>
              </a:rPr>
              <a:t>stroma</a:t>
            </a:r>
            <a:r>
              <a:rPr lang="en-US" dirty="0">
                <a:latin typeface="Times New Roman" charset="0"/>
                <a:cs typeface="Times New Roman" charset="0"/>
              </a:rPr>
              <a:t> includes all cellular and structural components of the tumor except the tumor cells: extracellular matrix components (connective tissue fibers and components of the ground substance), blood and lymphatic vessels, nerve fibers, fibroblasts, </a:t>
            </a:r>
            <a:r>
              <a:rPr lang="en-US" dirty="0" err="1">
                <a:latin typeface="Times New Roman" charset="0"/>
                <a:cs typeface="Times New Roman" charset="0"/>
              </a:rPr>
              <a:t>myofibroblasts</a:t>
            </a:r>
            <a:r>
              <a:rPr lang="en-US" dirty="0">
                <a:latin typeface="Times New Roman" charset="0"/>
                <a:cs typeface="Times New Roman" charset="0"/>
              </a:rPr>
              <a:t>, nerve cells and immune cells that infiltrate tumor</a:t>
            </a:r>
          </a:p>
        </p:txBody>
      </p:sp>
    </p:spTree>
    <p:extLst>
      <p:ext uri="{BB962C8B-B14F-4D97-AF65-F5344CB8AC3E}">
        <p14:creationId xmlns:p14="http://schemas.microsoft.com/office/powerpoint/2010/main" val="4525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imes New Roman" charset="0"/>
                <a:cs typeface="Times New Roman" charset="0"/>
              </a:rPr>
              <a:t>Tumor-</a:t>
            </a:r>
            <a:r>
              <a:rPr lang="en-US" sz="3200" dirty="0" err="1">
                <a:latin typeface="Times New Roman" charset="0"/>
                <a:cs typeface="Times New Roman" charset="0"/>
              </a:rPr>
              <a:t>stroma</a:t>
            </a:r>
            <a:r>
              <a:rPr lang="en-US" sz="3200" dirty="0">
                <a:latin typeface="Times New Roman" charset="0"/>
                <a:cs typeface="Times New Roman" charset="0"/>
              </a:rPr>
              <a:t> interactions</a:t>
            </a:r>
          </a:p>
        </p:txBody>
      </p:sp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6" y="1692276"/>
            <a:ext cx="6481763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imes New Roman" charset="0"/>
                <a:ea typeface="Times New Roman" charset="0"/>
                <a:cs typeface="Times New Roman" charset="0"/>
              </a:rPr>
              <a:t>Extracellular Matrix (ECM)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 </a:t>
            </a:r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Complex and dynamic structure affecting cell adhesion, proliferation, morphology,  migartion, regulate tissue morphogenesis and fluid volume in tissue;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 b="1">
                <a:latin typeface="Times New Roman" charset="0"/>
                <a:ea typeface="Times New Roman" charset="0"/>
                <a:cs typeface="Times New Roman" charset="0"/>
              </a:rPr>
              <a:t>Collagen type I</a:t>
            </a: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26" name="Picture 2" descr="kin collagen through the lifestages: importance for skin health and bea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92" y="2680167"/>
            <a:ext cx="6905408" cy="386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3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charset="0"/>
                <a:cs typeface="Times New Roman" charset="0"/>
              </a:rPr>
              <a:t>Transitional mucosa</a:t>
            </a:r>
            <a:endParaRPr lang="en-US" sz="3200" dirty="0">
              <a:latin typeface="Times New Roman" charset="0"/>
              <a:cs typeface="Times New Roman" charset="0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  <a:cs typeface="Times New Roman" charset="0"/>
              </a:rPr>
              <a:t>The term “transitional mucosa” refers to the mucosa located up to 2 cm away from the tumor; </a:t>
            </a:r>
            <a:endParaRPr lang="en-US" altLang="ja-JP" dirty="0">
              <a:latin typeface="Times New Roman" charset="0"/>
              <a:cs typeface="Times New Roman" charset="0"/>
            </a:endParaRPr>
          </a:p>
          <a:p>
            <a:pPr eaLnBrk="1" hangingPunct="1"/>
            <a:endParaRPr lang="en-US" dirty="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  <a:cs typeface="Times New Roman" charset="0"/>
              </a:rPr>
              <a:t>There are genetics, epigenetics and biochemical changes in the transitional mucosa that resemble tumor 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9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Times New Roman" charset="0"/>
                <a:cs typeface="Times New Roman" charset="0"/>
              </a:rPr>
              <a:t>Uninvolved mucosa distant from the tumor</a:t>
            </a:r>
            <a:endParaRPr lang="en-US" sz="3200" dirty="0">
              <a:latin typeface="Times New Roman" charset="0"/>
              <a:cs typeface="Times New Roman" charset="0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  <a:cs typeface="Times New Roman" charset="0"/>
              </a:rPr>
              <a:t>The growing tumor itself or the factors released by the tumor could act both locally and at the distance (systemic effects of the tumor)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 eaLnBrk="1" hangingPunct="1"/>
            <a:endParaRPr lang="en-US" dirty="0">
              <a:latin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cs typeface="Times New Roman" charset="0"/>
              </a:rPr>
              <a:t>“Filed carcinogenesis” concept: first, there is an altered filed in the colon mucosa, and then a tumor develops on the altered “field”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04" y="0"/>
            <a:ext cx="6379896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7766" y="670201"/>
            <a:ext cx="4734496" cy="1325563"/>
          </a:xfrm>
        </p:spPr>
        <p:txBody>
          <a:bodyPr>
            <a:noAutofit/>
          </a:bodyPr>
          <a:lstStyle/>
          <a:p>
            <a:r>
              <a:rPr lang="en-US" sz="2400">
                <a:latin typeface="Times New Roman" charset="0"/>
                <a:ea typeface="Times New Roman" charset="0"/>
                <a:cs typeface="Times New Roman" charset="0"/>
              </a:rPr>
              <a:t>Remodeling of ECM of the lamina propria in the uninvolved human rectal mucosa 10 cm and 20 cm away from the malignant tumor (Despotović et al, 2017)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529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761</Words>
  <Application>Microsoft Macintosh PowerPoint</Application>
  <PresentationFormat>Widescreen</PresentationFormat>
  <Paragraphs>122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Calibri Light</vt:lpstr>
      <vt:lpstr>Times New Roman</vt:lpstr>
      <vt:lpstr>Yu Gothic</vt:lpstr>
      <vt:lpstr>Arial</vt:lpstr>
      <vt:lpstr>Office Theme</vt:lpstr>
      <vt:lpstr>Altered organization of collagen fibers in the uninvolved human colon mucosa 10 cm and 20 cm away from the malignant tumor</vt:lpstr>
      <vt:lpstr>Tumor-stroma interactions</vt:lpstr>
      <vt:lpstr>PowerPoint Presentation</vt:lpstr>
      <vt:lpstr>Tumor-stroma interactions</vt:lpstr>
      <vt:lpstr>Tumor-stroma interactions</vt:lpstr>
      <vt:lpstr>Extracellular Matrix (ECM)</vt:lpstr>
      <vt:lpstr>Transitional mucosa</vt:lpstr>
      <vt:lpstr>Uninvolved mucosa distant from the tumor</vt:lpstr>
      <vt:lpstr>Remodeling of ECM of the lamina propria in the uninvolved human rectal mucosa 10 cm and 20 cm away from the malignant tumor (Despotović et al, 2017)</vt:lpstr>
      <vt:lpstr>Remodeling of ECM of the lamina propria in the uninvolved human rectal mucosa 10 cm and 20 cm away from the malignant tumor (Despotović et al, 2017)</vt:lpstr>
      <vt:lpstr>PowerPoint Presentation</vt:lpstr>
      <vt:lpstr>Materials and Methods: Tissue samples</vt:lpstr>
      <vt:lpstr>Materials and Methods: Second harmonic generation imaging (SHG) of colon tissue samples</vt:lpstr>
      <vt:lpstr>Materials and Methods: Quantitative analysis of collagen fibers in colon lamina propria</vt:lpstr>
      <vt:lpstr>Materials and Methods: SHG polarization anisotropy</vt:lpstr>
      <vt:lpstr>Materials and Methods: SEM analysis of collagen fibers</vt:lpstr>
      <vt:lpstr>Materials and Methods: Immunohistochemistry</vt:lpstr>
      <vt:lpstr>Results: SHG images of collagen fibers</vt:lpstr>
      <vt:lpstr>Results: CT-FIRE and CURVE Align analysis</vt:lpstr>
      <vt:lpstr>Results: CT-FIRE and CURVE Align analysis in ROIs</vt:lpstr>
      <vt:lpstr>Results: Dispersion parameter κ and anisotropy coefficient β</vt:lpstr>
      <vt:lpstr>Results: SEM images</vt:lpstr>
      <vt:lpstr>Results: alphaSMA</vt:lpstr>
      <vt:lpstr>Results: LOX, MMP2</vt:lpstr>
      <vt:lpstr>Results: MMP9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Atered organization of collagen fibers in the uninvolved human colon mucosa 10 cm and 20 cm away from the malignant tumor</dc:title>
  <dc:creator>Microsoft Office User</dc:creator>
  <cp:lastModifiedBy>Microsoft Office User</cp:lastModifiedBy>
  <cp:revision>46</cp:revision>
  <dcterms:created xsi:type="dcterms:W3CDTF">2021-10-11T15:24:17Z</dcterms:created>
  <dcterms:modified xsi:type="dcterms:W3CDTF">2021-10-13T20:28:23Z</dcterms:modified>
</cp:coreProperties>
</file>