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media/image145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2" r:id="rId4"/>
  </p:sldMasterIdLst>
  <p:notesMasterIdLst>
    <p:notesMasterId r:id="rId79"/>
  </p:notesMasterIdLst>
  <p:handoutMasterIdLst>
    <p:handoutMasterId r:id="rId80"/>
  </p:handoutMasterIdLst>
  <p:sldIdLst>
    <p:sldId id="257" r:id="rId5"/>
    <p:sldId id="259" r:id="rId6"/>
    <p:sldId id="262" r:id="rId7"/>
    <p:sldId id="263" r:id="rId8"/>
    <p:sldId id="265" r:id="rId9"/>
    <p:sldId id="266" r:id="rId10"/>
    <p:sldId id="267" r:id="rId11"/>
    <p:sldId id="34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9" r:id="rId22"/>
    <p:sldId id="280" r:id="rId23"/>
    <p:sldId id="281" r:id="rId24"/>
    <p:sldId id="282" r:id="rId25"/>
    <p:sldId id="285" r:id="rId26"/>
    <p:sldId id="283" r:id="rId27"/>
    <p:sldId id="284" r:id="rId28"/>
    <p:sldId id="287" r:id="rId29"/>
    <p:sldId id="286" r:id="rId30"/>
    <p:sldId id="294" r:id="rId31"/>
    <p:sldId id="295" r:id="rId32"/>
    <p:sldId id="348" r:id="rId33"/>
    <p:sldId id="297" r:id="rId34"/>
    <p:sldId id="298" r:id="rId35"/>
    <p:sldId id="299" r:id="rId36"/>
    <p:sldId id="300" r:id="rId37"/>
    <p:sldId id="303" r:id="rId38"/>
    <p:sldId id="301" r:id="rId39"/>
    <p:sldId id="305" r:id="rId40"/>
    <p:sldId id="304" r:id="rId41"/>
    <p:sldId id="309" r:id="rId42"/>
    <p:sldId id="308" r:id="rId43"/>
    <p:sldId id="306" r:id="rId44"/>
    <p:sldId id="307" r:id="rId45"/>
    <p:sldId id="310" r:id="rId46"/>
    <p:sldId id="311" r:id="rId47"/>
    <p:sldId id="312" r:id="rId48"/>
    <p:sldId id="316" r:id="rId49"/>
    <p:sldId id="313" r:id="rId50"/>
    <p:sldId id="314" r:id="rId51"/>
    <p:sldId id="315" r:id="rId52"/>
    <p:sldId id="317" r:id="rId53"/>
    <p:sldId id="318" r:id="rId54"/>
    <p:sldId id="319" r:id="rId55"/>
    <p:sldId id="323" r:id="rId56"/>
    <p:sldId id="320" r:id="rId57"/>
    <p:sldId id="321" r:id="rId58"/>
    <p:sldId id="322" r:id="rId59"/>
    <p:sldId id="258" r:id="rId60"/>
    <p:sldId id="276" r:id="rId61"/>
    <p:sldId id="349" r:id="rId62"/>
    <p:sldId id="261" r:id="rId63"/>
    <p:sldId id="264" r:id="rId64"/>
    <p:sldId id="278" r:id="rId65"/>
    <p:sldId id="346" r:id="rId66"/>
    <p:sldId id="288" r:id="rId67"/>
    <p:sldId id="289" r:id="rId68"/>
    <p:sldId id="290" r:id="rId69"/>
    <p:sldId id="291" r:id="rId70"/>
    <p:sldId id="292" r:id="rId71"/>
    <p:sldId id="293" r:id="rId72"/>
    <p:sldId id="296" r:id="rId73"/>
    <p:sldId id="330" r:id="rId74"/>
    <p:sldId id="331" r:id="rId75"/>
    <p:sldId id="324" r:id="rId76"/>
    <p:sldId id="345" r:id="rId77"/>
    <p:sldId id="325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ngadze Alexi" initials="GA" lastIdx="1" clrIdx="0">
    <p:extLst>
      <p:ext uri="{19B8F6BF-5375-455C-9EA6-DF929625EA0E}">
        <p15:presenceInfo xmlns:p15="http://schemas.microsoft.com/office/powerpoint/2012/main" userId="Gongadze Alex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handoutMaster" Target="handoutMasters/handoutMaster1.xml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dv\ddv\MM_reports\leak_module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501494473821129"/>
          <c:y val="0.16313936367710133"/>
          <c:w val="0.80437958111194074"/>
          <c:h val="0.69913866982205508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</c:spPr>
          </c:marker>
          <c:xVal>
            <c:numRef>
              <c:f>'Sheet1 (5)'!$A$2:$A$36</c:f>
              <c:numCache>
                <c:formatCode>General</c:formatCode>
                <c:ptCount val="35"/>
                <c:pt idx="0">
                  <c:v>3</c:v>
                </c:pt>
                <c:pt idx="1">
                  <c:v>4</c:v>
                </c:pt>
                <c:pt idx="2">
                  <c:v>7</c:v>
                </c:pt>
                <c:pt idx="3">
                  <c:v>12</c:v>
                </c:pt>
                <c:pt idx="4">
                  <c:v>11</c:v>
                </c:pt>
                <c:pt idx="5">
                  <c:v>10</c:v>
                </c:pt>
                <c:pt idx="6">
                  <c:v>8</c:v>
                </c:pt>
                <c:pt idx="7">
                  <c:v>5</c:v>
                </c:pt>
                <c:pt idx="8">
                  <c:v>6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18</c:v>
                </c:pt>
                <c:pt idx="14">
                  <c:v>17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9</c:v>
                </c:pt>
                <c:pt idx="23">
                  <c:v>26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</c:numCache>
            </c:numRef>
          </c:xVal>
          <c:yVal>
            <c:numRef>
              <c:f>'Sheet1 (5)'!$B$2:$B$36</c:f>
              <c:numCache>
                <c:formatCode>0.00</c:formatCode>
                <c:ptCount val="35"/>
                <c:pt idx="0">
                  <c:v>0.78</c:v>
                </c:pt>
                <c:pt idx="1">
                  <c:v>0.24</c:v>
                </c:pt>
                <c:pt idx="2">
                  <c:v>0.67</c:v>
                </c:pt>
                <c:pt idx="3">
                  <c:v>0.21</c:v>
                </c:pt>
                <c:pt idx="4">
                  <c:v>0.31</c:v>
                </c:pt>
                <c:pt idx="5">
                  <c:v>0.3</c:v>
                </c:pt>
                <c:pt idx="6">
                  <c:v>0.95</c:v>
                </c:pt>
                <c:pt idx="7">
                  <c:v>0.1</c:v>
                </c:pt>
                <c:pt idx="8">
                  <c:v>0.52</c:v>
                </c:pt>
                <c:pt idx="9">
                  <c:v>0.72</c:v>
                </c:pt>
                <c:pt idx="10">
                  <c:v>0.99</c:v>
                </c:pt>
                <c:pt idx="11">
                  <c:v>0.41</c:v>
                </c:pt>
                <c:pt idx="12">
                  <c:v>0.25</c:v>
                </c:pt>
                <c:pt idx="13">
                  <c:v>1.47</c:v>
                </c:pt>
                <c:pt idx="14">
                  <c:v>0.34</c:v>
                </c:pt>
                <c:pt idx="15">
                  <c:v>0.46</c:v>
                </c:pt>
                <c:pt idx="16">
                  <c:v>0.43</c:v>
                </c:pt>
                <c:pt idx="17">
                  <c:v>0.22</c:v>
                </c:pt>
                <c:pt idx="18">
                  <c:v>0.94</c:v>
                </c:pt>
                <c:pt idx="19">
                  <c:v>0.28000000000000003</c:v>
                </c:pt>
                <c:pt idx="20">
                  <c:v>0.96</c:v>
                </c:pt>
                <c:pt idx="21">
                  <c:v>0.66</c:v>
                </c:pt>
                <c:pt idx="22">
                  <c:v>0.73</c:v>
                </c:pt>
                <c:pt idx="23">
                  <c:v>0.56000000000000005</c:v>
                </c:pt>
                <c:pt idx="24">
                  <c:v>0.67</c:v>
                </c:pt>
                <c:pt idx="25">
                  <c:v>0.26</c:v>
                </c:pt>
                <c:pt idx="26">
                  <c:v>1.99</c:v>
                </c:pt>
                <c:pt idx="27">
                  <c:v>0.62</c:v>
                </c:pt>
                <c:pt idx="28">
                  <c:v>0.52</c:v>
                </c:pt>
                <c:pt idx="29">
                  <c:v>0.56999999999999995</c:v>
                </c:pt>
                <c:pt idx="30">
                  <c:v>0.28999999999999998</c:v>
                </c:pt>
                <c:pt idx="31">
                  <c:v>0.78</c:v>
                </c:pt>
                <c:pt idx="32">
                  <c:v>0.44</c:v>
                </c:pt>
                <c:pt idx="33">
                  <c:v>0.54</c:v>
                </c:pt>
                <c:pt idx="34">
                  <c:v>1.1399999999999999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5D9-44B1-8C52-5302A77539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252373424"/>
        <c:axId val="-1252729232"/>
      </c:scatterChart>
      <c:valAx>
        <c:axId val="-1252373424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b="0"/>
                  <a:t>Номер</a:t>
                </a:r>
                <a:r>
                  <a:rPr lang="ru-RU" b="0" baseline="0"/>
                  <a:t> модуля</a:t>
                </a:r>
                <a:endParaRPr lang="ru-RU" b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-1252729232"/>
        <c:crosses val="autoZero"/>
        <c:crossBetween val="midCat"/>
      </c:valAx>
      <c:valAx>
        <c:axId val="-12527292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b="0"/>
                  <a:t>Величина</a:t>
                </a:r>
                <a:r>
                  <a:rPr lang="ru-RU" b="0" baseline="0"/>
                  <a:t> течи, мБар/с х </a:t>
                </a:r>
                <a:r>
                  <a:rPr lang="en-US" b="0" baseline="0"/>
                  <a:t>V</a:t>
                </a:r>
                <a:endParaRPr lang="en-US" b="0"/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crossAx val="-125237342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BAB363-B959-45F9-A35B-B8C5447A3F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635851-2FDA-4740-A85C-FDA342CD92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5F370-5A1F-4C54-BFEB-78DA16265485}" type="datetimeFigureOut">
              <a:rPr lang="ru-RU" smtClean="0"/>
              <a:t>27.07.2021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54E2AE-4181-49C9-938E-52C3E62B5B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AAD7D-2FD3-4F83-A16E-C6CBEDF6F0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4F9E1-85BC-4A71-8AFA-2DA260AB6A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3761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283A2-2DF8-4312-B0CF-C5AFF27A7358}" type="datetimeFigureOut">
              <a:rPr lang="ru-RU" smtClean="0"/>
              <a:t>27.07.2021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97E23-0DDE-449B-BAD7-5967DB3478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890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6E0D5C-EF27-466A-81F2-D3AF607C11A8}" type="slidenum">
              <a:rPr lang="ru-RU" altLang="ru-RU"/>
              <a:pPr/>
              <a:t>73</a:t>
            </a:fld>
            <a:endParaRPr lang="ru-RU" altLang="ru-RU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33350" y="876300"/>
            <a:ext cx="7689850" cy="4325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42182" y="5479573"/>
            <a:ext cx="5940569" cy="519180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1101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А. Гонгадзе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1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А. Гонгадзе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9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А. Гонгадзе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49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59" cy="114348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608641" y="6247376"/>
            <a:ext cx="2837760" cy="47093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4170240" y="6247376"/>
            <a:ext cx="3863040" cy="47093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8741761" y="6247376"/>
            <a:ext cx="2837760" cy="470930"/>
          </a:xfrm>
        </p:spPr>
        <p:txBody>
          <a:bodyPr/>
          <a:lstStyle>
            <a:lvl1pPr>
              <a:defRPr/>
            </a:lvl1pPr>
          </a:lstStyle>
          <a:p>
            <a:fld id="{FC0A62C9-1852-4D4C-970F-256EA0A49D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8062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А. Гонгадзе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4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А. Гонгадзе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А. Гонгадзе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2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А. Гонгадзе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4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А. Гонгадзе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А. Гонгадзе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9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r>
              <a:rPr lang="ru-RU"/>
              <a:t>А. Гонгадзе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6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ru-RU"/>
              <a:t>А. Гонгадзе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8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А. Гонгадзе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089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11" r:id="rId5"/>
    <p:sldLayoutId id="2147483760" r:id="rId6"/>
    <p:sldLayoutId id="2147483762" r:id="rId7"/>
    <p:sldLayoutId id="2147483706" r:id="rId8"/>
    <p:sldLayoutId id="2147483709" r:id="rId9"/>
    <p:sldLayoutId id="2147483707" r:id="rId10"/>
    <p:sldLayoutId id="2147483708" r:id="rId11"/>
    <p:sldLayoutId id="2147483763" r:id="rId12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pn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12" Type="http://schemas.openxmlformats.org/officeDocument/2006/relationships/image" Target="../media/image102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6.png"/><Relationship Id="rId4" Type="http://schemas.openxmlformats.org/officeDocument/2006/relationships/image" Target="../media/image115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1.jpg"/><Relationship Id="rId4" Type="http://schemas.openxmlformats.org/officeDocument/2006/relationships/image" Target="../media/image14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6D7A0BC-0046-4CAA-8E7F-DCAFE511E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3924" y="2772102"/>
            <a:ext cx="9939132" cy="147501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Разработка и создание трековых систем большой площади для мюонного</a:t>
            </a:r>
            <a:r>
              <a:rPr lang="en-US" b="1" dirty="0"/>
              <a:t> </a:t>
            </a:r>
            <a:r>
              <a:rPr lang="ru-RU" b="1" dirty="0"/>
              <a:t>спектрометра</a:t>
            </a:r>
            <a:r>
              <a:rPr lang="en-US" b="1" dirty="0"/>
              <a:t> </a:t>
            </a:r>
            <a:r>
              <a:rPr lang="ru-RU" b="1" dirty="0"/>
              <a:t>эксперимента ATLAS на Большом адронном коллайдере</a:t>
            </a:r>
            <a:br>
              <a:rPr lang="en-US" b="1" dirty="0"/>
            </a:br>
            <a:r>
              <a:rPr lang="ru-RU" sz="2700" i="1" dirty="0"/>
              <a:t>(по материалам кандидатской диссертации)</a:t>
            </a:r>
            <a:endParaRPr lang="ru-RU" sz="22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717" y="4481068"/>
            <a:ext cx="10993546" cy="1593209"/>
          </a:xfrm>
        </p:spPr>
        <p:txBody>
          <a:bodyPr>
            <a:normAutofit fontScale="70000" lnSpcReduction="20000"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Гонгадзе Алекси</a:t>
            </a:r>
          </a:p>
          <a:p>
            <a:r>
              <a:rPr lang="ru-RU" sz="2600" i="1" u="sng" cap="none" dirty="0">
                <a:solidFill>
                  <a:schemeClr val="tx1"/>
                </a:solidFill>
              </a:rPr>
              <a:t>Научный руководитель</a:t>
            </a:r>
            <a:r>
              <a:rPr lang="ru-RU" sz="2600" b="1" i="1" u="sng" dirty="0">
                <a:solidFill>
                  <a:schemeClr val="tx1"/>
                </a:solidFill>
              </a:rPr>
              <a:t>: </a:t>
            </a:r>
            <a:endParaRPr lang="en-US" sz="2600" b="1" i="1" u="sng" dirty="0">
              <a:solidFill>
                <a:schemeClr val="tx1"/>
              </a:solidFill>
            </a:endParaRPr>
          </a:p>
          <a:p>
            <a:r>
              <a:rPr lang="ru-RU" sz="2800" b="1" dirty="0">
                <a:solidFill>
                  <a:schemeClr val="tx1"/>
                </a:solidFill>
              </a:rPr>
              <a:t>Шелков Георгий Александрович</a:t>
            </a:r>
          </a:p>
          <a:p>
            <a:r>
              <a:rPr lang="ru-RU" sz="2600" i="1" cap="none" dirty="0">
                <a:solidFill>
                  <a:schemeClr val="tx1"/>
                </a:solidFill>
              </a:rPr>
              <a:t>к.ф.-м.н., </a:t>
            </a:r>
            <a:r>
              <a:rPr lang="ru-RU" sz="2600" i="1" cap="none" dirty="0" err="1">
                <a:solidFill>
                  <a:schemeClr val="tx1"/>
                </a:solidFill>
              </a:rPr>
              <a:t>в.н.с</a:t>
            </a:r>
            <a:r>
              <a:rPr lang="ru-RU" sz="2600" i="1" cap="none" dirty="0">
                <a:solidFill>
                  <a:schemeClr val="tx1"/>
                </a:solidFill>
              </a:rPr>
              <a:t>. ЛЯП ОИЯИ</a:t>
            </a:r>
            <a:endParaRPr lang="en-US" sz="2600" i="1" cap="none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C6334F-6411-41EC-AD7D-179EDD8B5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B02CEE-3AF8-4349-9B3E-8970E6DF6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A01CF0-3FB5-44EB-B7DE-F2E86374C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5359E6-29C3-4D0B-8539-EBFF2132C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4" y="695490"/>
            <a:ext cx="1338470" cy="887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B435FE-66A6-4B4F-BBA9-87C30731B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0203" y="783723"/>
            <a:ext cx="1705263" cy="71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Дрейфовые трубки – параметры, конструкция, подготовка и сборка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172227-A800-4641-898B-2C31A3BAF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90" y="605657"/>
            <a:ext cx="3203723" cy="2932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6698DA-75FD-4D5B-B3AF-AB2231CF1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814" y="601878"/>
            <a:ext cx="3092138" cy="2943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60FC71-E285-47CC-8C7B-6722683AF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770" y="627411"/>
            <a:ext cx="3188574" cy="30562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44019B-A3BC-4C42-88FD-E3B92103CC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885" r="13582"/>
          <a:stretch/>
        </p:blipFill>
        <p:spPr>
          <a:xfrm>
            <a:off x="4704451" y="3644122"/>
            <a:ext cx="2710863" cy="31417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11E548-A9B2-4BEE-BCB4-D659AAAA6B00}"/>
              </a:ext>
            </a:extLst>
          </p:cNvPr>
          <p:cNvSpPr txBox="1"/>
          <p:nvPr/>
        </p:nvSpPr>
        <p:spPr>
          <a:xfrm>
            <a:off x="12384157" y="45620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354B5B-52A0-43E9-BE3F-7D2C1F486767}"/>
              </a:ext>
            </a:extLst>
          </p:cNvPr>
          <p:cNvSpPr txBox="1"/>
          <p:nvPr/>
        </p:nvSpPr>
        <p:spPr>
          <a:xfrm>
            <a:off x="496380" y="3641193"/>
            <a:ext cx="3748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i="1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Измерительный стенд геометрических</a:t>
            </a:r>
            <a:endParaRPr lang="en-US" sz="1600" i="1" dirty="0">
              <a:solidFill>
                <a:srgbClr val="000000"/>
              </a:solidFill>
              <a:effectLst/>
              <a:latin typeface="Corbel" panose="020B0503020204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 параметров алюминиевых трубок</a:t>
            </a:r>
            <a:endParaRPr lang="ru-RU" sz="1600" dirty="0">
              <a:latin typeface="Corbel" panose="020B05030202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521354-EDCF-488C-8177-52636E35990F}"/>
              </a:ext>
            </a:extLst>
          </p:cNvPr>
          <p:cNvSpPr txBox="1"/>
          <p:nvPr/>
        </p:nvSpPr>
        <p:spPr>
          <a:xfrm>
            <a:off x="7415314" y="6166196"/>
            <a:ext cx="3970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Полуавтоматическая сборочная линия ДТ</a:t>
            </a:r>
            <a:endParaRPr lang="ru-RU" sz="1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874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Дрейфовые трубки – измерения натяжения сигнальной проволочки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107E2D-7428-4597-81B4-763DD7510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21" y="1628027"/>
            <a:ext cx="4984640" cy="36706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43A89D5-B08E-4D75-A62C-7E8EA6935BC2}"/>
                  </a:ext>
                </a:extLst>
              </p:cNvPr>
              <p:cNvSpPr txBox="1"/>
              <p:nvPr/>
            </p:nvSpPr>
            <p:spPr>
              <a:xfrm>
                <a:off x="-103532" y="842465"/>
                <a:ext cx="6097656" cy="648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𝜎</m:t>
                          </m:r>
                          <m:sSup>
                            <m:sSup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ru-RU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43A89D5-B08E-4D75-A62C-7E8EA6935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3532" y="842465"/>
                <a:ext cx="6097656" cy="6481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56BA9A-E1D9-4DB2-A5A1-07094C35A241}"/>
                  </a:ext>
                </a:extLst>
              </p:cNvPr>
              <p:cNvSpPr txBox="1"/>
              <p:nvPr/>
            </p:nvSpPr>
            <p:spPr>
              <a:xfrm>
                <a:off x="-307284" y="5513215"/>
                <a:ext cx="6301408" cy="910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ru-RU" i="0">
                          <a:latin typeface="Cambria Math" panose="02040503050406030204" pitchFamily="18" charset="0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𝜌𝜎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56BA9A-E1D9-4DB2-A5A1-07094C35A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7284" y="5513215"/>
                <a:ext cx="6301408" cy="910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130BA74-9503-47D5-9BB8-593C5DEF5C90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2843420" y="4225129"/>
            <a:ext cx="586409" cy="1288086"/>
          </a:xfrm>
          <a:prstGeom prst="straightConnector1">
            <a:avLst/>
          </a:prstGeom>
          <a:ln w="190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0F261CE5-D33D-4A8B-880E-985EAD71A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5928" y="849952"/>
            <a:ext cx="5402103" cy="53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77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Дрейфовые трубки – измерения позиции сигнальной проволочки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411C36-7404-435E-B0F7-F143D23CB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28" b="10092"/>
          <a:stretch/>
        </p:blipFill>
        <p:spPr>
          <a:xfrm rot="5400000">
            <a:off x="1391761" y="1089078"/>
            <a:ext cx="3589913" cy="29895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B67CB9-63CD-47F1-B8D0-14DE71A708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68" t="5208" r="11431" b="53197"/>
          <a:stretch/>
        </p:blipFill>
        <p:spPr>
          <a:xfrm>
            <a:off x="1691940" y="4448448"/>
            <a:ext cx="2989558" cy="22704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848464-FDCD-4DC5-8B1C-5FF9E571F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55" t="46956" r="16040" b="3768"/>
          <a:stretch/>
        </p:blipFill>
        <p:spPr>
          <a:xfrm>
            <a:off x="5550067" y="997761"/>
            <a:ext cx="5469373" cy="542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99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Дрейфовые трубки – контроль герметичности и ВВ тестирование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0EEB9B-5DCA-4FAA-88E8-2E1AB842FD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0" t="3112" b="5670"/>
          <a:stretch/>
        </p:blipFill>
        <p:spPr>
          <a:xfrm>
            <a:off x="739030" y="1412050"/>
            <a:ext cx="4625446" cy="2056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A2CF5E-F964-4A74-8842-7476347C38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28" r="7306" b="3464"/>
          <a:stretch/>
        </p:blipFill>
        <p:spPr>
          <a:xfrm>
            <a:off x="964096" y="3457870"/>
            <a:ext cx="3504586" cy="33311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9D7D5E-0E57-4A68-8DD7-220FBD98D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104" y="1412050"/>
            <a:ext cx="3920490" cy="27355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1ECCDE-371C-419C-8E1B-994A58127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801" y="4764235"/>
            <a:ext cx="5695097" cy="151927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C399FD-80E6-4048-9CC3-8B8875726F2A}"/>
              </a:ext>
            </a:extLst>
          </p:cNvPr>
          <p:cNvCxnSpPr>
            <a:cxnSpLocks/>
          </p:cNvCxnSpPr>
          <p:nvPr/>
        </p:nvCxnSpPr>
        <p:spPr>
          <a:xfrm>
            <a:off x="6075417" y="913967"/>
            <a:ext cx="1" cy="5447196"/>
          </a:xfrm>
          <a:prstGeom prst="line">
            <a:avLst/>
          </a:prstGeom>
          <a:ln w="635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508AE3C-97E3-4857-8588-50E0EDD8BD1D}"/>
              </a:ext>
            </a:extLst>
          </p:cNvPr>
          <p:cNvSpPr txBox="1"/>
          <p:nvPr/>
        </p:nvSpPr>
        <p:spPr>
          <a:xfrm>
            <a:off x="1481015" y="513260"/>
            <a:ext cx="3425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Стенд контроля герметичности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17C114-A5CF-4A34-8D99-DB0251B16002}"/>
              </a:ext>
            </a:extLst>
          </p:cNvPr>
          <p:cNvSpPr txBox="1"/>
          <p:nvPr/>
        </p:nvSpPr>
        <p:spPr>
          <a:xfrm>
            <a:off x="6672533" y="502794"/>
            <a:ext cx="450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Стенд для высоковольтного тестирования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B9AC9C-B8CF-4F24-A2DE-B1F568F978D0}"/>
              </a:ext>
            </a:extLst>
          </p:cNvPr>
          <p:cNvSpPr txBox="1"/>
          <p:nvPr/>
        </p:nvSpPr>
        <p:spPr>
          <a:xfrm>
            <a:off x="1763785" y="1011343"/>
            <a:ext cx="2860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P=3 </a:t>
            </a:r>
            <a:r>
              <a:rPr lang="ru-RU" dirty="0">
                <a:latin typeface="Corbel" panose="020B0503020204020204" pitchFamily="34" charset="0"/>
              </a:rPr>
              <a:t>бар,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Leak</a:t>
            </a:r>
            <a:r>
              <a:rPr lang="ru-RU" dirty="0">
                <a:latin typeface="Corbel" panose="020B0503020204020204" pitchFamily="34" charset="0"/>
              </a:rPr>
              <a:t> ≤ 10</a:t>
            </a:r>
            <a:r>
              <a:rPr lang="ru-RU" baseline="40000" dirty="0">
                <a:latin typeface="Corbel" panose="020B0503020204020204" pitchFamily="34" charset="0"/>
              </a:rPr>
              <a:t>-8</a:t>
            </a:r>
            <a:r>
              <a:rPr lang="ru-RU" dirty="0">
                <a:latin typeface="Corbel" panose="020B0503020204020204" pitchFamily="34" charset="0"/>
              </a:rPr>
              <a:t> бар л/с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4CA59E-3C3D-4FB2-9B9D-0B4C4F31A6C4}"/>
              </a:ext>
            </a:extLst>
          </p:cNvPr>
          <p:cNvSpPr txBox="1"/>
          <p:nvPr/>
        </p:nvSpPr>
        <p:spPr>
          <a:xfrm>
            <a:off x="7652010" y="1015799"/>
            <a:ext cx="275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rbel" panose="020B0503020204020204" pitchFamily="34" charset="0"/>
              </a:rPr>
              <a:t>V=3400 </a:t>
            </a:r>
            <a:r>
              <a:rPr lang="ru-RU" dirty="0">
                <a:latin typeface="Corbel" panose="020B0503020204020204" pitchFamily="34" charset="0"/>
              </a:rPr>
              <a:t>В,</a:t>
            </a:r>
            <a:r>
              <a:rPr lang="en-US" dirty="0">
                <a:latin typeface="Corbel" panose="020B0503020204020204" pitchFamily="34" charset="0"/>
              </a:rPr>
              <a:t> I</a:t>
            </a:r>
            <a:r>
              <a:rPr lang="ru-RU" baseline="-25000" dirty="0" err="1">
                <a:latin typeface="Corbel" panose="020B0503020204020204" pitchFamily="34" charset="0"/>
              </a:rPr>
              <a:t>темновой</a:t>
            </a:r>
            <a:r>
              <a:rPr lang="ru-RU" dirty="0">
                <a:latin typeface="Corbel" panose="020B0503020204020204" pitchFamily="34" charset="0"/>
              </a:rPr>
              <a:t> ≤ 2 нА/м</a:t>
            </a:r>
          </a:p>
        </p:txBody>
      </p:sp>
    </p:spTree>
    <p:extLst>
      <p:ext uri="{BB962C8B-B14F-4D97-AF65-F5344CB8AC3E}">
        <p14:creationId xmlns:p14="http://schemas.microsoft.com/office/powerpoint/2010/main" val="1620048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 – гранитный стол, опорные линии (</a:t>
            </a:r>
            <a:r>
              <a:rPr lang="en-US" u="sng" cap="none" dirty="0">
                <a:latin typeface="Corbel" panose="020B0503020204020204" pitchFamily="34" charset="0"/>
              </a:rPr>
              <a:t>comb lines)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A70A00-7425-47D0-BA3F-778C9C250584}"/>
              </a:ext>
            </a:extLst>
          </p:cNvPr>
          <p:cNvSpPr txBox="1"/>
          <p:nvPr/>
        </p:nvSpPr>
        <p:spPr>
          <a:xfrm>
            <a:off x="930261" y="560234"/>
            <a:ext cx="1033148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При</a:t>
            </a:r>
            <a:r>
              <a:rPr lang="ru-RU" b="1" dirty="0"/>
              <a:t> </a:t>
            </a:r>
            <a:r>
              <a:rPr lang="ru-RU" b="1" dirty="0" err="1"/>
              <a:t>В</a:t>
            </a:r>
            <a:r>
              <a:rPr lang="ru-RU" baseline="-25000" dirty="0" err="1"/>
              <a:t>сред</a:t>
            </a:r>
            <a:r>
              <a:rPr lang="ru-RU" baseline="-25000" dirty="0"/>
              <a:t>.</a:t>
            </a:r>
            <a:r>
              <a:rPr lang="ru-RU" dirty="0"/>
              <a:t> = 0,5 Тл и</a:t>
            </a:r>
            <a:r>
              <a:rPr lang="ko-KR" altLang="en-US" dirty="0"/>
              <a:t> </a:t>
            </a:r>
            <a:r>
              <a:rPr lang="ru-RU" altLang="ko-KR" b="1" dirty="0"/>
              <a:t>р</a:t>
            </a:r>
            <a:r>
              <a:rPr lang="en-US" b="1" baseline="-25000" dirty="0"/>
              <a:t>T</a:t>
            </a:r>
            <a:r>
              <a:rPr lang="en-US" dirty="0"/>
              <a:t> = 1 </a:t>
            </a:r>
            <a:r>
              <a:rPr lang="en-US" dirty="0" err="1"/>
              <a:t>TeV</a:t>
            </a:r>
            <a:r>
              <a:rPr lang="ru-RU" dirty="0"/>
              <a:t> , </a:t>
            </a:r>
            <a:r>
              <a:rPr lang="en-US" dirty="0"/>
              <a:t>S≈500 </a:t>
            </a:r>
            <a:r>
              <a:rPr lang="ru-RU" dirty="0"/>
              <a:t>мкм </a:t>
            </a:r>
            <a:r>
              <a:rPr lang="ru-RU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ru-RU" dirty="0">
                <a:sym typeface="Wingdings" panose="05000000000000000000" pitchFamily="2" charset="2"/>
              </a:rPr>
              <a:t>для </a:t>
            </a:r>
            <a:r>
              <a:rPr lang="en-US" altLang="ko-KR" dirty="0">
                <a:sym typeface="Wingdings" panose="05000000000000000000" pitchFamily="2" charset="2"/>
              </a:rPr>
              <a:t>Δ</a:t>
            </a:r>
            <a:r>
              <a:rPr lang="ru-RU" altLang="ko-KR" b="1" dirty="0"/>
              <a:t> р</a:t>
            </a:r>
            <a:r>
              <a:rPr lang="en-US" altLang="ko-KR" baseline="-25000" dirty="0">
                <a:sym typeface="Wingdings" panose="05000000000000000000" pitchFamily="2" charset="2"/>
              </a:rPr>
              <a:t>T</a:t>
            </a:r>
            <a:r>
              <a:rPr lang="en-US" altLang="ko-KR" dirty="0">
                <a:sym typeface="Wingdings" panose="05000000000000000000" pitchFamily="2" charset="2"/>
              </a:rPr>
              <a:t>/</a:t>
            </a:r>
            <a:r>
              <a:rPr lang="ru-RU" altLang="ko-KR" b="1" dirty="0"/>
              <a:t>р</a:t>
            </a:r>
            <a:r>
              <a:rPr lang="en-US" altLang="ko-KR" baseline="-25000" dirty="0">
                <a:sym typeface="Wingdings" panose="05000000000000000000" pitchFamily="2" charset="2"/>
              </a:rPr>
              <a:t>T</a:t>
            </a:r>
            <a:r>
              <a:rPr lang="en-US" altLang="ko-KR" dirty="0">
                <a:sym typeface="Wingdings" panose="05000000000000000000" pitchFamily="2" charset="2"/>
              </a:rPr>
              <a:t> = 10%,</a:t>
            </a:r>
            <a:r>
              <a:rPr lang="ru-RU" altLang="ko-KR" dirty="0">
                <a:sym typeface="Wingdings" panose="05000000000000000000" pitchFamily="2" charset="2"/>
              </a:rPr>
              <a:t> необходимо измерять </a:t>
            </a:r>
          </a:p>
          <a:p>
            <a:pPr algn="ctr"/>
            <a:r>
              <a:rPr lang="ru-RU" altLang="ko-KR" dirty="0">
                <a:sym typeface="Wingdings" panose="05000000000000000000" pitchFamily="2" charset="2"/>
              </a:rPr>
              <a:t>сагитту с точностью </a:t>
            </a:r>
            <a:r>
              <a:rPr lang="en-US" altLang="ko-KR" dirty="0">
                <a:sym typeface="Wingdings" panose="05000000000000000000" pitchFamily="2" charset="2"/>
              </a:rPr>
              <a:t>50 </a:t>
            </a:r>
            <a:r>
              <a:rPr lang="ru-RU" altLang="ko-KR" dirty="0">
                <a:sym typeface="Wingdings" panose="05000000000000000000" pitchFamily="2" charset="2"/>
              </a:rPr>
              <a:t>мкм</a:t>
            </a:r>
            <a:r>
              <a:rPr lang="en-US" altLang="ko-KR" dirty="0">
                <a:sym typeface="Wingdings" panose="05000000000000000000" pitchFamily="2" charset="2"/>
              </a:rPr>
              <a:t> </a:t>
            </a:r>
            <a:r>
              <a:rPr lang="ru-RU" altLang="ko-KR" dirty="0">
                <a:sym typeface="Wingdings" panose="05000000000000000000" pitchFamily="2" charset="2"/>
              </a:rPr>
              <a:t> точность позиционирования сигнальных проволочек в камере 20 мкм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BBFDFA67-C1F3-4662-9AA0-60800D4F46D4}"/>
              </a:ext>
            </a:extLst>
          </p:cNvPr>
          <p:cNvSpPr/>
          <p:nvPr/>
        </p:nvSpPr>
        <p:spPr>
          <a:xfrm>
            <a:off x="5903843" y="1323640"/>
            <a:ext cx="404191" cy="278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E059B3-4096-4AB5-94BB-D9777181D91B}"/>
              </a:ext>
            </a:extLst>
          </p:cNvPr>
          <p:cNvSpPr txBox="1"/>
          <p:nvPr/>
        </p:nvSpPr>
        <p:spPr>
          <a:xfrm>
            <a:off x="2271362" y="1724773"/>
            <a:ext cx="766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Точная оснастка – гранитный стол, матрица опорных линии, точные башни: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A089EA-0231-478C-B8EB-1B5428872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9" y="2244630"/>
            <a:ext cx="6349863" cy="36007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32A453-2A70-4631-9367-D185BBDD9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425" y="2612313"/>
            <a:ext cx="4987456" cy="318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29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 – опорные линии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310A0A-4828-43FD-977A-F298F23E7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15" y="610603"/>
            <a:ext cx="5521287" cy="28979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918225-FD95-4EA2-9B7C-AE183F45C9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" r="1611" b="2919"/>
          <a:stretch/>
        </p:blipFill>
        <p:spPr>
          <a:xfrm>
            <a:off x="6767847" y="610604"/>
            <a:ext cx="4928300" cy="23697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32424D2-0203-4BFD-B66B-0E1F41621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143" y="3049336"/>
            <a:ext cx="5040642" cy="38086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52AD07-853E-470F-87C6-ED9516E60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14" y="3835070"/>
            <a:ext cx="5516333" cy="215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09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 – опорные башни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07E10B-BC4C-4139-923E-3CDD5974C7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4" t="1809" b="1063"/>
          <a:stretch/>
        </p:blipFill>
        <p:spPr>
          <a:xfrm>
            <a:off x="161708" y="992792"/>
            <a:ext cx="4185315" cy="4872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87252C-50AC-4C39-88AD-883C74BB7C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1" r="11049" b="17095"/>
          <a:stretch/>
        </p:blipFill>
        <p:spPr>
          <a:xfrm>
            <a:off x="4357576" y="817411"/>
            <a:ext cx="3744914" cy="28513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747A00-029B-498A-ACCF-A484B366E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955" y="866497"/>
            <a:ext cx="3984337" cy="2712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64E0E1-1500-4AA0-8056-97BC2FBF4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4746" y="3640824"/>
            <a:ext cx="4400466" cy="278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29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 – система компенсации прогиба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32D19C-F608-41BA-9948-B95165EB5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63" y="664703"/>
            <a:ext cx="6215410" cy="27642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CF42D9-28FF-4F51-82DF-92D3596D8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98"/>
          <a:stretch/>
        </p:blipFill>
        <p:spPr>
          <a:xfrm>
            <a:off x="288585" y="3987723"/>
            <a:ext cx="3041024" cy="22055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C1AD0E-2E92-4D01-B4A4-8B6F77E09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197" y="3987723"/>
            <a:ext cx="2955055" cy="22110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760573-9A36-4E4C-9776-DFC0D2F998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5"/>
          <a:stretch/>
        </p:blipFill>
        <p:spPr>
          <a:xfrm>
            <a:off x="6579638" y="1433092"/>
            <a:ext cx="5525699" cy="399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08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 – методика юстировки опорных линии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25040B-975A-494D-9B07-F4FE9F390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7" y="545903"/>
            <a:ext cx="6321286" cy="24014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03CCEA-139D-46A6-AE02-86D57C4D5E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4" t="4527" r="7485" b="6239"/>
          <a:stretch/>
        </p:blipFill>
        <p:spPr>
          <a:xfrm>
            <a:off x="8104811" y="670106"/>
            <a:ext cx="3505997" cy="2766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284FFE-C045-422C-8621-E19C2F8E7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297" y="3618685"/>
            <a:ext cx="3988148" cy="29877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6DF3CFF-AD90-40E4-8BBE-BE87E08A5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297" y="2907550"/>
            <a:ext cx="6959558" cy="394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82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 – методика юстировки опорных линии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1FE515-E9FF-4FD1-9369-FE4B0F152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106" y="636720"/>
            <a:ext cx="8078140" cy="622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20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447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/>
              <a:t>ОБЩЕЕ</a:t>
            </a:r>
            <a:endParaRPr lang="ru-RU" u="sng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8D8C92C-D2F7-49C3-AAB5-D3AE778C24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878" t="786" r="472" b="2722"/>
          <a:stretch/>
        </p:blipFill>
        <p:spPr>
          <a:xfrm>
            <a:off x="209147" y="1016392"/>
            <a:ext cx="7236900" cy="5594103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2AAA464-FFBB-4481-AF2E-5E5FE30CFE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45232" b="39402"/>
          <a:stretch/>
        </p:blipFill>
        <p:spPr>
          <a:xfrm>
            <a:off x="7425870" y="2902943"/>
            <a:ext cx="4556983" cy="2831935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452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 – конструкция и краткое описание сборки камер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C4CF08-866B-4654-BEBD-2F9225A7CA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8" r="1569"/>
          <a:stretch/>
        </p:blipFill>
        <p:spPr>
          <a:xfrm rot="5400000">
            <a:off x="-752597" y="2016531"/>
            <a:ext cx="6161817" cy="3383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589ABE-22A4-4B34-BB8C-A80F03820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788" y="946199"/>
            <a:ext cx="6256020" cy="515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15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 – конструкция и краткое описание сборки камер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12CC2A-380E-48C4-A1D7-E97F5AA3B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557" y="623349"/>
            <a:ext cx="7856026" cy="590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39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 – конструкция и краткое описание сборки камер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6871B0-8E82-4025-8D84-B4D761E8C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557" y="624061"/>
            <a:ext cx="7873572" cy="593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97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 – конструкция и краткое описание сборки камер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279221-37ED-4EEE-A1A0-9F00A9E05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569" y="1365453"/>
            <a:ext cx="2704985" cy="4195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13190B-6326-4243-BC3A-D8839CD33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166" y="1365453"/>
            <a:ext cx="3855942" cy="4195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5FD6A4-C236-4BE4-9C9E-8122556C5B4E}"/>
              </a:ext>
            </a:extLst>
          </p:cNvPr>
          <p:cNvSpPr txBox="1"/>
          <p:nvPr/>
        </p:nvSpPr>
        <p:spPr>
          <a:xfrm>
            <a:off x="581192" y="710086"/>
            <a:ext cx="2123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i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Система </a:t>
            </a:r>
            <a:r>
              <a:rPr lang="ru-RU" sz="1800" i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RasAss</a:t>
            </a:r>
            <a:r>
              <a:rPr lang="ru-RU" sz="1800" i="1" u="sng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4139609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 – конструкция и краткое описание сборки камер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AB3FD-69EA-4C66-94EC-28E55F3C9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605" y="1690143"/>
            <a:ext cx="4481699" cy="39331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CDC151-50D1-42F2-B904-663A838C1D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2" b="3588"/>
          <a:stretch/>
        </p:blipFill>
        <p:spPr>
          <a:xfrm>
            <a:off x="691939" y="1690143"/>
            <a:ext cx="5503348" cy="39331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F96D5B-7D93-4621-AB40-50056FC678F5}"/>
              </a:ext>
            </a:extLst>
          </p:cNvPr>
          <p:cNvSpPr txBox="1"/>
          <p:nvPr/>
        </p:nvSpPr>
        <p:spPr>
          <a:xfrm>
            <a:off x="581192" y="710086"/>
            <a:ext cx="5227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i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Система </a:t>
            </a:r>
            <a:r>
              <a:rPr lang="ru-RU" sz="1800" i="1" u="sng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мониторинга </a:t>
            </a:r>
            <a:r>
              <a:rPr lang="ru-RU" i="1" u="sng" dirty="0">
                <a:latin typeface="Arial" panose="020B0604020202020204" pitchFamily="34" charset="0"/>
                <a:ea typeface="Calibri" panose="020F0502020204030204" pitchFamily="34" charset="0"/>
              </a:rPr>
              <a:t>поперечных</a:t>
            </a:r>
            <a:r>
              <a:rPr lang="ru-RU" sz="1800" i="1" u="sng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прогибов: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1396580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 – конструкция и краткое описание сборки камер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4986DC-1B30-448A-83B1-FD9F1D41C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392" y="1266270"/>
            <a:ext cx="4711412" cy="10586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722333-5118-4D2D-9FC3-C763A717154D}"/>
              </a:ext>
            </a:extLst>
          </p:cNvPr>
          <p:cNvSpPr txBox="1"/>
          <p:nvPr/>
        </p:nvSpPr>
        <p:spPr>
          <a:xfrm>
            <a:off x="461922" y="1610945"/>
            <a:ext cx="38847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Наклоны BMS/BMF ±22.5</a:t>
            </a:r>
            <a:r>
              <a:rPr lang="ru-RU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0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±67.5</a:t>
            </a:r>
            <a:r>
              <a:rPr lang="ru-RU" sz="18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0</a:t>
            </a:r>
            <a:endParaRPr lang="ru-RU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323C821-CF8F-4107-B086-98AA601000AA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4346640" y="1795611"/>
            <a:ext cx="313752" cy="0"/>
          </a:xfrm>
          <a:prstGeom prst="straightConnector1">
            <a:avLst/>
          </a:prstGeom>
          <a:ln w="190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05BF2A5-A4E3-4D1D-AA54-91165FF9454A}"/>
              </a:ext>
            </a:extLst>
          </p:cNvPr>
          <p:cNvSpPr txBox="1"/>
          <p:nvPr/>
        </p:nvSpPr>
        <p:spPr>
          <a:xfrm>
            <a:off x="461922" y="859875"/>
            <a:ext cx="374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i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Система </a:t>
            </a:r>
            <a:r>
              <a:rPr lang="ru-RU" sz="1800" i="1" u="sng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регулировки прогиба:</a:t>
            </a:r>
            <a:endParaRPr lang="ru-RU" u="sng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D883ED4-0E95-47DD-9211-549937817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988" y="2522474"/>
            <a:ext cx="6560820" cy="3901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6DE83-7D3A-4EDF-92E4-535D40A02F2A}"/>
                  </a:ext>
                </a:extLst>
              </p:cNvPr>
              <p:cNvSpPr txBox="1"/>
              <p:nvPr/>
            </p:nvSpPr>
            <p:spPr>
              <a:xfrm>
                <a:off x="120751" y="3304449"/>
                <a:ext cx="4929235" cy="2042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Поправочная величина: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𝑋</m:t>
                          </m:r>
                        </m:e>
                        <m:sub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𝑡𝑎𝑟𝑔𝑒𝑡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ru-RU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𝑋</m:t>
                          </m:r>
                        </m:e>
                        <m:sub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lang="ru-RU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+2∙</m:t>
                      </m:r>
                      <m:r>
                        <a:rPr lang="ru-RU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𝜀</m:t>
                      </m:r>
                      <m:r>
                        <a:rPr lang="ru-RU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∙</m:t>
                      </m:r>
                      <m:sSub>
                        <m:sSub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𝜑</m:t>
                          </m:r>
                        </m:e>
                      </m:d>
                      <m:r>
                        <a:rPr lang="ru-RU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</m:oMath>
                  </m:oMathPara>
                </a14:m>
                <a:endParaRPr lang="ru-RU" sz="1800" i="1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𝜀</m:t>
                      </m:r>
                      <m:r>
                        <a:rPr lang="ru-RU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∙</m:t>
                      </m:r>
                      <m:sSup>
                        <m:sSupPr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𝜀</m:t>
                          </m:r>
                        </m:e>
                        <m:sup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𝑟𝑒𝑓</m:t>
                          </m:r>
                        </m:sup>
                      </m:sSup>
                      <m:r>
                        <a:rPr lang="ru-RU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ru-RU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𝑟𝑒𝑓</m:t>
                              </m:r>
                            </m:sup>
                          </m:sSubSup>
                          <m:d>
                            <m:d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ru-RU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0</m:t>
                                  </m:r>
                                </m:sup>
                              </m:sSup>
                            </m:e>
                          </m:d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𝑟𝑒𝑓</m:t>
                              </m:r>
                            </m:sup>
                          </m:sSubSup>
                          <m:d>
                            <m:dPr>
                              <m:ctrlPr>
                                <a:rPr lang="ru-RU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800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endParaRPr lang="ru-RU" sz="1800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𝜑</m:t>
                        </m:r>
                      </m:e>
                    </m:d>
                  </m:oMath>
                </a14:m>
                <a:r>
                  <a:rPr lang="ru-RU" dirty="0"/>
                  <a:t>=</a:t>
                </a:r>
                <a:r>
                  <a:rPr lang="ru-RU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ru-RU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  <m:r>
                          <a:rPr lang="ru-RU" b="0" i="1" baseline="300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</m:d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cos</m:t>
                    </m:r>
                  </m:oMath>
                </a14:m>
                <a:r>
                  <a:rPr lang="ru-RU" dirty="0"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𝜑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 </m:t>
                    </m:r>
                    <m:sSub>
                      <m:sSubPr>
                        <m:ctrlPr>
                          <a:rPr lang="ru-RU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e>
                          <m:sup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p>
                        </m:sSup>
                      </m:e>
                    </m:d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num>
                      <m:den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32∙</m:t>
                        </m:r>
                        <m:sSup>
                          <m:sSupPr>
                            <m:ctrlPr>
                              <a:rPr lang="ru-RU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128 </m:t>
                    </m:r>
                    <m:r>
                      <a:rPr lang="ru-RU" b="0" i="0" smtClean="0">
                        <a:latin typeface="Cambria Math" panose="02040503050406030204" pitchFamily="18" charset="0"/>
                      </a:rPr>
                      <m:t>мкм</m:t>
                    </m:r>
                  </m:oMath>
                </a14:m>
                <a:endParaRPr lang="en-US" dirty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6DE83-7D3A-4EDF-92E4-535D40A02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51" y="3304449"/>
                <a:ext cx="4929235" cy="2042803"/>
              </a:xfrm>
              <a:prstGeom prst="rect">
                <a:avLst/>
              </a:prstGeom>
              <a:blipFill>
                <a:blip r:embed="rId4"/>
                <a:stretch>
                  <a:fillRect l="-1114" t="-149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0065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 – гибкие температурные компенсаторы </a:t>
            </a:r>
            <a:r>
              <a:rPr lang="en-US" u="sng" cap="none" dirty="0">
                <a:latin typeface="Corbel" panose="020B0503020204020204" pitchFamily="34" charset="0"/>
              </a:rPr>
              <a:t>(FLEXO)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A5A7FA-E17C-412F-9E0D-A11DA04AB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25" y="933712"/>
            <a:ext cx="5038703" cy="57255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0B7CD5-9DDE-45CA-9BD0-74A28AB3A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571" y="809484"/>
            <a:ext cx="2946338" cy="23909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9A2EBC-51F9-4B8C-BEA4-51818F6EC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265" y="809484"/>
            <a:ext cx="3077817" cy="24939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25438-1E87-46E8-8BD3-6C2001675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541" y="3497708"/>
            <a:ext cx="5568895" cy="323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12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 – система контроля герметичности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E2901E1-1A2C-4DFA-846E-194A4635A127}"/>
                  </a:ext>
                </a:extLst>
              </p:cNvPr>
              <p:cNvSpPr txBox="1"/>
              <p:nvPr/>
            </p:nvSpPr>
            <p:spPr>
              <a:xfrm>
                <a:off x="-728042" y="822105"/>
                <a:ext cx="609765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≈2∙</m:t>
                      </m:r>
                      <m:sSup>
                        <m:sSup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  <m:r>
                        <a:rPr lang="ru-RU" i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𝑡𝑢𝑏𝑒𝑠</m:t>
                          </m:r>
                        </m:sub>
                      </m:sSub>
                      <m:r>
                        <a:rPr lang="ru-RU" i="0">
                          <a:latin typeface="Cambria Math" panose="02040503050406030204" pitchFamily="18" charset="0"/>
                        </a:rPr>
                        <m:t>  л∙бар∙</m:t>
                      </m:r>
                      <m:sSup>
                        <m:sSup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сек</m:t>
                          </m:r>
                        </m:e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E2901E1-1A2C-4DFA-846E-194A4635A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28042" y="822105"/>
                <a:ext cx="6097656" cy="369332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3C18364D-4EBD-4594-AA5B-51B85CAC3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54" y="1629322"/>
            <a:ext cx="4404360" cy="29794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DD6DAA-0A7F-481A-891C-1A6582CEF9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4" r="2610" b="4509"/>
          <a:stretch/>
        </p:blipFill>
        <p:spPr>
          <a:xfrm>
            <a:off x="6530007" y="1632765"/>
            <a:ext cx="5327375" cy="40078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B503AF-C2CB-4232-AA1A-ADD954FD2DE2}"/>
              </a:ext>
            </a:extLst>
          </p:cNvPr>
          <p:cNvSpPr txBox="1"/>
          <p:nvPr/>
        </p:nvSpPr>
        <p:spPr>
          <a:xfrm>
            <a:off x="632238" y="4871709"/>
            <a:ext cx="58182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/>
              <a:t>1 – датчик разности давления (дифференциальный манометр)</a:t>
            </a:r>
          </a:p>
          <a:p>
            <a:r>
              <a:rPr lang="ru-RU" sz="1600" i="1" dirty="0"/>
              <a:t> “САПФИР - 22ТМ” (±8 </a:t>
            </a:r>
            <a:r>
              <a:rPr lang="ru-RU" sz="1600" i="1" dirty="0" err="1"/>
              <a:t>мбар</a:t>
            </a:r>
            <a:r>
              <a:rPr lang="ru-RU" sz="1600" i="1" dirty="0"/>
              <a:t>, 0.08 </a:t>
            </a:r>
            <a:r>
              <a:rPr lang="ru-RU" sz="1600" i="1" dirty="0" err="1"/>
              <a:t>мбар</a:t>
            </a:r>
            <a:r>
              <a:rPr lang="ru-RU" sz="1600" i="1" dirty="0"/>
              <a:t>)</a:t>
            </a:r>
          </a:p>
          <a:p>
            <a:r>
              <a:rPr lang="ru-RU" sz="1600" i="1" dirty="0"/>
              <a:t>2 – </a:t>
            </a:r>
            <a:r>
              <a:rPr lang="ru-RU" sz="1600" i="1" dirty="0" err="1"/>
              <a:t>референсный</a:t>
            </a:r>
            <a:r>
              <a:rPr lang="ru-RU" sz="1600" i="1" dirty="0"/>
              <a:t> объем, 3 – газовая система камеры, </a:t>
            </a:r>
          </a:p>
          <a:p>
            <a:r>
              <a:rPr lang="ru-RU" sz="1600" i="1" dirty="0"/>
              <a:t>М - контрольный манометр, V1, V2, V3 – газовые вентили</a:t>
            </a:r>
          </a:p>
        </p:txBody>
      </p:sp>
    </p:spTree>
    <p:extLst>
      <p:ext uri="{BB962C8B-B14F-4D97-AF65-F5344CB8AC3E}">
        <p14:creationId xmlns:p14="http://schemas.microsoft.com/office/powerpoint/2010/main" val="2961083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 – проверка на рентгеновском томографе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2AFAB9-96AC-4E69-AF7E-B35D30D8F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03" y="897169"/>
            <a:ext cx="4022315" cy="26212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E96F5-5855-413E-A1C1-0B15D6829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888" y="1662135"/>
            <a:ext cx="7354956" cy="47319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6966DC-2F8C-402C-83CD-E6FB25C402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8" t="2252" r="2659" b="2642"/>
          <a:stretch/>
        </p:blipFill>
        <p:spPr>
          <a:xfrm>
            <a:off x="52078" y="3518453"/>
            <a:ext cx="4708766" cy="3339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CE093E5-B93E-45E3-B23E-C5704CD64569}"/>
              </a:ext>
            </a:extLst>
          </p:cNvPr>
          <p:cNvSpPr txBox="1"/>
          <p:nvPr/>
        </p:nvSpPr>
        <p:spPr>
          <a:xfrm>
            <a:off x="4585906" y="897169"/>
            <a:ext cx="7521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L.S. </a:t>
            </a:r>
            <a:r>
              <a:rPr lang="en-US" sz="1600" dirty="0" err="1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Vertogradov</a:t>
            </a:r>
            <a:r>
              <a:rPr lang="en-US" sz="1600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 </a:t>
            </a:r>
            <a:r>
              <a:rPr lang="ru-RU" sz="1600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, </a:t>
            </a:r>
            <a:r>
              <a:rPr lang="en-US" sz="1600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G</a:t>
            </a:r>
            <a:r>
              <a:rPr lang="ru-RU" sz="1600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.</a:t>
            </a:r>
            <a:r>
              <a:rPr lang="en-US" sz="1600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D</a:t>
            </a:r>
            <a:r>
              <a:rPr lang="ru-RU" sz="1600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. </a:t>
            </a:r>
            <a:r>
              <a:rPr lang="en-US" sz="1600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Alekseev, </a:t>
            </a:r>
            <a:r>
              <a:rPr lang="en-US" sz="1600" dirty="0">
                <a:latin typeface="Corbel" panose="020B0503020204020204" pitchFamily="34" charset="0"/>
                <a:ea typeface="Calibri" panose="020F0502020204030204" pitchFamily="34" charset="0"/>
              </a:rPr>
              <a:t>G.A. </a:t>
            </a:r>
            <a:r>
              <a:rPr lang="en-US" sz="1600" dirty="0" err="1">
                <a:latin typeface="Corbel" panose="020B0503020204020204" pitchFamily="34" charset="0"/>
                <a:ea typeface="Calibri" panose="020F0502020204030204" pitchFamily="34" charset="0"/>
              </a:rPr>
              <a:t>Shelkov</a:t>
            </a:r>
            <a:r>
              <a:rPr lang="en-US" sz="1600" dirty="0">
                <a:latin typeface="Corbel" panose="020B0503020204020204" pitchFamily="34" charset="0"/>
                <a:ea typeface="Calibri" panose="020F0502020204030204" pitchFamily="34" charset="0"/>
              </a:rPr>
              <a:t> </a:t>
            </a:r>
            <a:r>
              <a:rPr lang="en-US" sz="1600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et al</a:t>
            </a:r>
            <a:r>
              <a:rPr lang="ru-RU" sz="1600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. «</a:t>
            </a:r>
            <a:r>
              <a:rPr lang="en-US" sz="1600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XTOMO, A Prototype of the X-Ray Tomograph for </a:t>
            </a:r>
            <a:r>
              <a:rPr lang="ru-RU" sz="1600" dirty="0">
                <a:latin typeface="Corbel" panose="020B0503020204020204" pitchFamily="34" charset="0"/>
                <a:ea typeface="Calibri" panose="020F0502020204030204" pitchFamily="34" charset="0"/>
              </a:rPr>
              <a:t> </a:t>
            </a:r>
            <a:r>
              <a:rPr lang="en-US" sz="1600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High Precision Measurements of the MDT Muon Chambers</a:t>
            </a:r>
            <a:r>
              <a:rPr lang="ru-RU" sz="1600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»</a:t>
            </a:r>
            <a:r>
              <a:rPr lang="en-US" sz="1600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, ATL-MUON-97-142 ; ATL-M-PN-142</a:t>
            </a:r>
            <a:endParaRPr lang="ru-RU" sz="1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464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D97681-FCB7-4812-8A14-F96699A74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323" y="604836"/>
            <a:ext cx="5556251" cy="41671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013B45-5D01-4C3F-8A1C-3F16E3271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64" y="604836"/>
            <a:ext cx="5675714" cy="41976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CD1CF5-C010-4034-8582-C0C44A7F7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422" y="4045446"/>
            <a:ext cx="6203156" cy="27435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1C9426-56D5-429E-93FE-49021E3A1366}"/>
              </a:ext>
            </a:extLst>
          </p:cNvPr>
          <p:cNvSpPr txBox="1"/>
          <p:nvPr/>
        </p:nvSpPr>
        <p:spPr>
          <a:xfrm>
            <a:off x="1622610" y="6115835"/>
            <a:ext cx="2963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rbel" panose="020B0503020204020204" pitchFamily="34" charset="0"/>
              </a:rPr>
              <a:t>Physics Letters B 716 (2012) 1–29</a:t>
            </a:r>
            <a:endParaRPr lang="ru-RU" sz="16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280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4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/>
              <a:t>МЮОННЫЙ СПЕКТРОМЕТР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BE9E925-5830-47BD-9F09-26B7BEBCF8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128" t="1927" r="1124" b="1718"/>
          <a:stretch/>
        </p:blipFill>
        <p:spPr>
          <a:xfrm>
            <a:off x="2693923" y="904460"/>
            <a:ext cx="6804153" cy="3132433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A2380B-0A62-421F-A1FD-FCE576581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189" y="4046220"/>
            <a:ext cx="9151620" cy="281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762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Новое Малое Колесо - модернизация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1" name="Рисунок 5">
            <a:extLst>
              <a:ext uri="{FF2B5EF4-FFF2-40B4-BE49-F238E27FC236}">
                <a16:creationId xmlns:a16="http://schemas.microsoft.com/office/drawing/2014/main" id="{AA94615A-7534-4167-B1A6-77278616B4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077" y="1196008"/>
            <a:ext cx="10383846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32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Новое Малое Колесо - модернизация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367B3BD4-8F86-44C8-A6E4-2E033A5AD8D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747" y="1570249"/>
            <a:ext cx="7373093" cy="4861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96A240-483E-48D4-A6EE-A0274205040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091" y="4119155"/>
            <a:ext cx="3163749" cy="209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8">
            <a:extLst>
              <a:ext uri="{FF2B5EF4-FFF2-40B4-BE49-F238E27FC236}">
                <a16:creationId xmlns:a16="http://schemas.microsoft.com/office/drawing/2014/main" id="{AAAD7536-05A3-4E53-8317-A94E9A79B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195" y="4026953"/>
            <a:ext cx="3906251" cy="248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6">
            <a:extLst>
              <a:ext uri="{FF2B5EF4-FFF2-40B4-BE49-F238E27FC236}">
                <a16:creationId xmlns:a16="http://schemas.microsoft.com/office/drawing/2014/main" id="{1DA948F1-EE9A-4481-B731-2CDD7930621F}"/>
              </a:ext>
            </a:extLst>
          </p:cNvPr>
          <p:cNvSpPr/>
          <p:nvPr/>
        </p:nvSpPr>
        <p:spPr>
          <a:xfrm>
            <a:off x="434195" y="828428"/>
            <a:ext cx="73209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Деградация характеристик </a:t>
            </a:r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MDT</a:t>
            </a:r>
          </a:p>
          <a:p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Слишком большое число ложных триггеров в торцевой области</a:t>
            </a:r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667B961-0749-4D52-9A8F-A84D88A9B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95" y="1570249"/>
            <a:ext cx="3766656" cy="236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409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Новое Малое Колесо - модернизация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pSp>
        <p:nvGrpSpPr>
          <p:cNvPr id="14" name="Group 17">
            <a:extLst>
              <a:ext uri="{FF2B5EF4-FFF2-40B4-BE49-F238E27FC236}">
                <a16:creationId xmlns:a16="http://schemas.microsoft.com/office/drawing/2014/main" id="{752A4235-EF6D-42BC-B880-D0D086B3938A}"/>
              </a:ext>
            </a:extLst>
          </p:cNvPr>
          <p:cNvGrpSpPr>
            <a:grpSpLocks/>
          </p:cNvGrpSpPr>
          <p:nvPr/>
        </p:nvGrpSpPr>
        <p:grpSpPr bwMode="auto">
          <a:xfrm>
            <a:off x="387742" y="574011"/>
            <a:ext cx="3078474" cy="2995486"/>
            <a:chOff x="335425" y="1291537"/>
            <a:chExt cx="4501158" cy="4998866"/>
          </a:xfrm>
        </p:grpSpPr>
        <p:pic>
          <p:nvPicPr>
            <p:cNvPr id="15" name="Picture 4" descr="0710007_03.jpg">
              <a:extLst>
                <a:ext uri="{FF2B5EF4-FFF2-40B4-BE49-F238E27FC236}">
                  <a16:creationId xmlns:a16="http://schemas.microsoft.com/office/drawing/2014/main" id="{88ADFD34-E524-4499-A5D0-D17CD3BFA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425" y="1291537"/>
              <a:ext cx="4501158" cy="4998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FA11FA2-495A-405A-9551-0CFCE3AB4BA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598028" y="2106727"/>
              <a:ext cx="740145" cy="39861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27280CEC-9C72-4395-8E12-82159858D8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9627185">
              <a:off x="1707923" y="2179277"/>
              <a:ext cx="747849" cy="403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000000"/>
                  </a:solidFill>
                  <a:latin typeface="Calibri" pitchFamily="34" charset="0"/>
                </a:rPr>
                <a:t>2.4 m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44254E7-FCC0-4C28-9E6F-297DEFBACD3F}"/>
              </a:ext>
            </a:extLst>
          </p:cNvPr>
          <p:cNvSpPr/>
          <p:nvPr/>
        </p:nvSpPr>
        <p:spPr>
          <a:xfrm>
            <a:off x="1100904" y="3536349"/>
            <a:ext cx="1733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  <a:t>CSC</a:t>
            </a:r>
            <a:r>
              <a:rPr lang="en-US" dirty="0"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  <a:t>+MDT+TGC</a:t>
            </a: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14D73A-48D8-4B54-B4E5-09F7BAA6D28E}"/>
              </a:ext>
            </a:extLst>
          </p:cNvPr>
          <p:cNvSpPr/>
          <p:nvPr/>
        </p:nvSpPr>
        <p:spPr>
          <a:xfrm>
            <a:off x="5277180" y="3744870"/>
            <a:ext cx="1988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  <a:t>Micromegas+sTGC</a:t>
            </a: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20" name="Стрелка вправо 16">
            <a:extLst>
              <a:ext uri="{FF2B5EF4-FFF2-40B4-BE49-F238E27FC236}">
                <a16:creationId xmlns:a16="http://schemas.microsoft.com/office/drawing/2014/main" id="{91C785E1-65B6-432F-B045-579087FE6892}"/>
              </a:ext>
            </a:extLst>
          </p:cNvPr>
          <p:cNvSpPr/>
          <p:nvPr/>
        </p:nvSpPr>
        <p:spPr>
          <a:xfrm>
            <a:off x="3558401" y="1714336"/>
            <a:ext cx="310750" cy="51449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Рисунок 3">
            <a:extLst>
              <a:ext uri="{FF2B5EF4-FFF2-40B4-BE49-F238E27FC236}">
                <a16:creationId xmlns:a16="http://schemas.microsoft.com/office/drawing/2014/main" id="{59ED016C-01AD-4F54-A602-B6F2DF1DA4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762" y="593168"/>
            <a:ext cx="4429198" cy="3191507"/>
          </a:xfrm>
          <a:prstGeom prst="rect">
            <a:avLst/>
          </a:prstGeom>
        </p:spPr>
      </p:pic>
      <p:sp>
        <p:nvSpPr>
          <p:cNvPr id="23" name="Дата 5">
            <a:extLst>
              <a:ext uri="{FF2B5EF4-FFF2-40B4-BE49-F238E27FC236}">
                <a16:creationId xmlns:a16="http://schemas.microsoft.com/office/drawing/2014/main" id="{D2E72F09-3D6C-4D46-B9C0-5FEA37AFE449}"/>
              </a:ext>
            </a:extLst>
          </p:cNvPr>
          <p:cNvSpPr txBox="1">
            <a:spLocks/>
          </p:cNvSpPr>
          <p:nvPr/>
        </p:nvSpPr>
        <p:spPr>
          <a:xfrm>
            <a:off x="116667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13.04.2021 Общеинститутский семинар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40757E-80CF-47C0-9540-15E523E306E6}"/>
              </a:ext>
            </a:extLst>
          </p:cNvPr>
          <p:cNvSpPr txBox="1"/>
          <p:nvPr/>
        </p:nvSpPr>
        <p:spPr>
          <a:xfrm>
            <a:off x="5761164" y="4957246"/>
            <a:ext cx="5668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000" dirty="0">
                <a:latin typeface="Corbel" panose="020B0503020204020204" pitchFamily="34" charset="0"/>
              </a:rPr>
              <a:t>- </a:t>
            </a:r>
            <a:r>
              <a:rPr lang="en-US" sz="2000" dirty="0">
                <a:latin typeface="Corbel" panose="020B0503020204020204" pitchFamily="34" charset="0"/>
              </a:rPr>
              <a:t>16 </a:t>
            </a:r>
            <a:r>
              <a:rPr lang="ru-RU" sz="2000" dirty="0">
                <a:latin typeface="Corbel" panose="020B0503020204020204" pitchFamily="34" charset="0"/>
              </a:rPr>
              <a:t>секторов (8 больших и 8 малых)</a:t>
            </a:r>
          </a:p>
          <a:p>
            <a:r>
              <a:rPr lang="ru-RU" sz="2000" dirty="0">
                <a:latin typeface="Corbel" panose="020B0503020204020204" pitchFamily="34" charset="0"/>
              </a:rPr>
              <a:t>- Схема: </a:t>
            </a:r>
            <a:r>
              <a:rPr lang="en-US" sz="2000" dirty="0">
                <a:latin typeface="Corbel" panose="020B0503020204020204" pitchFamily="34" charset="0"/>
              </a:rPr>
              <a:t>sTGC – Micromegas – Micromegas – sTGC</a:t>
            </a:r>
            <a:endParaRPr lang="ru-RU" sz="2000" dirty="0">
              <a:latin typeface="Corbel" panose="020B0503020204020204" pitchFamily="34" charset="0"/>
            </a:endParaRPr>
          </a:p>
        </p:txBody>
      </p:sp>
      <p:pic>
        <p:nvPicPr>
          <p:cNvPr id="25" name="Picture 10">
            <a:extLst>
              <a:ext uri="{FF2B5EF4-FFF2-40B4-BE49-F238E27FC236}">
                <a16:creationId xmlns:a16="http://schemas.microsoft.com/office/drawing/2014/main" id="{16AA7CF6-B322-48E6-BAC9-1F4EE4F5BF87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742" y="3949021"/>
            <a:ext cx="4889439" cy="29089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42B4CE-B011-47D8-B100-A343FFC58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3577" y="593168"/>
            <a:ext cx="2960372" cy="337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553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Новое Малое Колесо - модернизация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D41F768E-C8C4-4DBC-B147-00C8114EA2C6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552" y="591102"/>
            <a:ext cx="4116634" cy="3292475"/>
          </a:xfrm>
          <a:prstGeom prst="rect">
            <a:avLst/>
          </a:prstGeom>
        </p:spPr>
      </p:pic>
      <p:pic>
        <p:nvPicPr>
          <p:cNvPr id="9" name="Рисунок 6">
            <a:extLst>
              <a:ext uri="{FF2B5EF4-FFF2-40B4-BE49-F238E27FC236}">
                <a16:creationId xmlns:a16="http://schemas.microsoft.com/office/drawing/2014/main" id="{84AE2096-F0B4-41D1-BC1D-4969918354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471" y="898461"/>
            <a:ext cx="7427204" cy="2545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36D91B-4A0E-4835-90BB-16346B7A7D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90" y="4481920"/>
            <a:ext cx="4437207" cy="1730663"/>
          </a:xfrm>
          <a:prstGeom prst="rect">
            <a:avLst/>
          </a:prstGeom>
        </p:spPr>
      </p:pic>
      <p:sp>
        <p:nvSpPr>
          <p:cNvPr id="11" name="Прямоугольник 12">
            <a:extLst>
              <a:ext uri="{FF2B5EF4-FFF2-40B4-BE49-F238E27FC236}">
                <a16:creationId xmlns:a16="http://schemas.microsoft.com/office/drawing/2014/main" id="{3E74ACD1-6E76-4E5D-8DEB-0B8505720B6F}"/>
              </a:ext>
            </a:extLst>
          </p:cNvPr>
          <p:cNvSpPr/>
          <p:nvPr/>
        </p:nvSpPr>
        <p:spPr>
          <a:xfrm>
            <a:off x="4933497" y="3977645"/>
            <a:ext cx="704017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Corbel" panose="020B0503020204020204" pitchFamily="34" charset="0"/>
              </a:rPr>
              <a:t>SM1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Corbel" panose="020B0503020204020204" pitchFamily="34" charset="0"/>
              </a:rPr>
              <a:t>(SmallMicromegas1) 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– INFN cluster (Pavia, Roma, Cosenza, </a:t>
            </a:r>
            <a:r>
              <a:rPr lang="en-US" sz="2200" b="1" dirty="0" err="1">
                <a:solidFill>
                  <a:prstClr val="black"/>
                </a:solidFill>
                <a:latin typeface="Corbel" panose="020B0503020204020204" pitchFamily="34" charset="0"/>
              </a:rPr>
              <a:t>Frascati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, Lecce)</a:t>
            </a:r>
          </a:p>
          <a:p>
            <a:r>
              <a:rPr lang="en-US" sz="2200" b="1" dirty="0">
                <a:solidFill>
                  <a:srgbClr val="FF0000"/>
                </a:solidFill>
                <a:latin typeface="Corbel" panose="020B0503020204020204" pitchFamily="34" charset="0"/>
              </a:rPr>
              <a:t>SM2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 – German cluster (LMU, Mainz, </a:t>
            </a:r>
            <a:r>
              <a:rPr lang="en-US" sz="2200" b="1" dirty="0" err="1">
                <a:solidFill>
                  <a:prstClr val="black"/>
                </a:solidFill>
                <a:latin typeface="Corbel" panose="020B0503020204020204" pitchFamily="34" charset="0"/>
              </a:rPr>
              <a:t>Würzburg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, Freiburg)</a:t>
            </a:r>
          </a:p>
          <a:p>
            <a:r>
              <a:rPr lang="en-US" sz="2200" b="1" dirty="0">
                <a:solidFill>
                  <a:srgbClr val="FF0000"/>
                </a:solidFill>
                <a:latin typeface="Corbel" panose="020B0503020204020204" pitchFamily="34" charset="0"/>
              </a:rPr>
              <a:t>LM1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Corbel" panose="020B0503020204020204" pitchFamily="34" charset="0"/>
              </a:rPr>
              <a:t>(LargeMicromegas1) 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– CEA Saclay</a:t>
            </a:r>
          </a:p>
          <a:p>
            <a:r>
              <a:rPr lang="en-US" sz="2200" b="1" dirty="0">
                <a:solidFill>
                  <a:srgbClr val="FF0000"/>
                </a:solidFill>
                <a:latin typeface="Corbel" panose="020B0503020204020204" pitchFamily="34" charset="0"/>
              </a:rPr>
              <a:t>LM2 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– </a:t>
            </a:r>
            <a:r>
              <a:rPr lang="en-US" sz="2200" b="1" u="sng" dirty="0">
                <a:solidFill>
                  <a:prstClr val="black"/>
                </a:solidFill>
                <a:latin typeface="Corbel" panose="020B0503020204020204" pitchFamily="34" charset="0"/>
              </a:rPr>
              <a:t>JINR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 , Aristotle University of Thessaloniki </a:t>
            </a:r>
            <a:r>
              <a:rPr lang="ru-RU" sz="2200" b="1" dirty="0">
                <a:solidFill>
                  <a:prstClr val="black"/>
                </a:solidFill>
                <a:latin typeface="Corbel" panose="020B0503020204020204" pitchFamily="34" charset="0"/>
              </a:rPr>
              <a:t>(</a:t>
            </a:r>
            <a:r>
              <a:rPr lang="en-US" sz="2200" b="1" dirty="0" err="1">
                <a:solidFill>
                  <a:prstClr val="black"/>
                </a:solidFill>
                <a:latin typeface="Corbel" panose="020B0503020204020204" pitchFamily="34" charset="0"/>
              </a:rPr>
              <a:t>AUTh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)</a:t>
            </a:r>
          </a:p>
          <a:p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             </a:t>
            </a:r>
            <a:r>
              <a:rPr lang="en-US" sz="2200" b="1" u="sng" dirty="0">
                <a:solidFill>
                  <a:prstClr val="black"/>
                </a:solidFill>
                <a:latin typeface="Corbel" panose="020B0503020204020204" pitchFamily="34" charset="0"/>
              </a:rPr>
              <a:t>JINR: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  all 64 (+2) RO panel </a:t>
            </a:r>
            <a:r>
              <a:rPr lang="en-US" sz="2200" b="1" dirty="0" err="1">
                <a:solidFill>
                  <a:prstClr val="black"/>
                </a:solidFill>
                <a:latin typeface="Corbel" panose="020B0503020204020204" pitchFamily="34" charset="0"/>
              </a:rPr>
              <a:t>production&amp;testing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; </a:t>
            </a:r>
          </a:p>
          <a:p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             all 32 (+1) quadruplet/module </a:t>
            </a:r>
            <a:r>
              <a:rPr lang="en-US" sz="2200" b="1" dirty="0" err="1">
                <a:solidFill>
                  <a:prstClr val="black"/>
                </a:solidFill>
                <a:latin typeface="Corbel" panose="020B0503020204020204" pitchFamily="34" charset="0"/>
              </a:rPr>
              <a:t>assembly&amp;testing</a:t>
            </a:r>
            <a:endParaRPr lang="en-US" sz="2200" b="1" dirty="0">
              <a:solidFill>
                <a:prstClr val="black"/>
              </a:solidFill>
              <a:latin typeface="Corbel" panose="020B0503020204020204" pitchFamily="34" charset="0"/>
            </a:endParaRPr>
          </a:p>
          <a:p>
            <a:endParaRPr lang="en-US" b="1" dirty="0">
              <a:solidFill>
                <a:prstClr val="black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754432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Новое Малое Колесо – печатные платы </a:t>
            </a:r>
            <a:r>
              <a:rPr lang="en-US" u="sng" cap="none" dirty="0">
                <a:latin typeface="Corbel" panose="020B0503020204020204" pitchFamily="34" charset="0"/>
              </a:rPr>
              <a:t>Micromegas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1" name="Рисунок 3">
            <a:extLst>
              <a:ext uri="{FF2B5EF4-FFF2-40B4-BE49-F238E27FC236}">
                <a16:creationId xmlns:a16="http://schemas.microsoft.com/office/drawing/2014/main" id="{A67568A3-FCC8-4E2E-855F-2E126BD2C7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98" y="672730"/>
            <a:ext cx="5444283" cy="3193592"/>
          </a:xfrm>
          <a:prstGeom prst="rect">
            <a:avLst/>
          </a:prstGeom>
        </p:spPr>
      </p:pic>
      <p:pic>
        <p:nvPicPr>
          <p:cNvPr id="22" name="Рисунок 1">
            <a:extLst>
              <a:ext uri="{FF2B5EF4-FFF2-40B4-BE49-F238E27FC236}">
                <a16:creationId xmlns:a16="http://schemas.microsoft.com/office/drawing/2014/main" id="{9E485214-AE1B-4B0F-B4B6-E43A4BB996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70"/>
          <a:stretch/>
        </p:blipFill>
        <p:spPr>
          <a:xfrm>
            <a:off x="7369192" y="3866322"/>
            <a:ext cx="4231561" cy="2922717"/>
          </a:xfrm>
          <a:prstGeom prst="rect">
            <a:avLst/>
          </a:prstGeom>
        </p:spPr>
      </p:pic>
      <p:pic>
        <p:nvPicPr>
          <p:cNvPr id="23" name="Рисунок 7">
            <a:extLst>
              <a:ext uri="{FF2B5EF4-FFF2-40B4-BE49-F238E27FC236}">
                <a16:creationId xmlns:a16="http://schemas.microsoft.com/office/drawing/2014/main" id="{18E9840C-161A-46AC-8D22-DEEE76BE1C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9" t="2405" r="2351" b="3205"/>
          <a:stretch/>
        </p:blipFill>
        <p:spPr>
          <a:xfrm>
            <a:off x="256143" y="1557766"/>
            <a:ext cx="6268915" cy="441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334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Новое Малое Колесо – </a:t>
            </a:r>
            <a:r>
              <a:rPr lang="en-US" u="sng" cap="none" dirty="0">
                <a:latin typeface="Corbel" panose="020B0503020204020204" pitchFamily="34" charset="0"/>
              </a:rPr>
              <a:t>Micromegas (</a:t>
            </a:r>
            <a:r>
              <a:rPr lang="en-US" u="sng" cap="none" dirty="0" err="1">
                <a:latin typeface="Corbel" panose="020B0503020204020204" pitchFamily="34" charset="0"/>
              </a:rPr>
              <a:t>MICROMEsh</a:t>
            </a:r>
            <a:r>
              <a:rPr lang="en-US" u="sng" cap="none" dirty="0">
                <a:latin typeface="Corbel" panose="020B0503020204020204" pitchFamily="34" charset="0"/>
              </a:rPr>
              <a:t> </a:t>
            </a:r>
            <a:r>
              <a:rPr lang="en-US" u="sng" cap="none" dirty="0" err="1">
                <a:latin typeface="Corbel" panose="020B0503020204020204" pitchFamily="34" charset="0"/>
              </a:rPr>
              <a:t>GAseus</a:t>
            </a:r>
            <a:r>
              <a:rPr lang="en-US" u="sng" cap="none" dirty="0">
                <a:latin typeface="Corbel" panose="020B0503020204020204" pitchFamily="34" charset="0"/>
              </a:rPr>
              <a:t> Structure)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B3B733-5E2A-4C37-BDC0-C0F9A0B9B414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00" y="777961"/>
            <a:ext cx="4933117" cy="3454627"/>
          </a:xfrm>
          <a:prstGeom prst="rect">
            <a:avLst/>
          </a:prstGeom>
        </p:spPr>
      </p:pic>
      <p:pic>
        <p:nvPicPr>
          <p:cNvPr id="13" name="Рисунок 3">
            <a:extLst>
              <a:ext uri="{FF2B5EF4-FFF2-40B4-BE49-F238E27FC236}">
                <a16:creationId xmlns:a16="http://schemas.microsoft.com/office/drawing/2014/main" id="{A48E9C33-7BB6-4FEF-8919-B1A3EA863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0"/>
          <a:stretch/>
        </p:blipFill>
        <p:spPr>
          <a:xfrm>
            <a:off x="7597139" y="593845"/>
            <a:ext cx="3153529" cy="4129720"/>
          </a:xfrm>
          <a:prstGeom prst="rect">
            <a:avLst/>
          </a:prstGeom>
        </p:spPr>
      </p:pic>
      <p:cxnSp>
        <p:nvCxnSpPr>
          <p:cNvPr id="14" name="Прямая соединительная линия 5">
            <a:extLst>
              <a:ext uri="{FF2B5EF4-FFF2-40B4-BE49-F238E27FC236}">
                <a16:creationId xmlns:a16="http://schemas.microsoft.com/office/drawing/2014/main" id="{F9631833-B965-4775-B04C-101CBD1FB62C}"/>
              </a:ext>
            </a:extLst>
          </p:cNvPr>
          <p:cNvCxnSpPr/>
          <p:nvPr/>
        </p:nvCxnSpPr>
        <p:spPr>
          <a:xfrm flipH="1">
            <a:off x="6675120" y="2150944"/>
            <a:ext cx="922019" cy="754616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7">
            <a:extLst>
              <a:ext uri="{FF2B5EF4-FFF2-40B4-BE49-F238E27FC236}">
                <a16:creationId xmlns:a16="http://schemas.microsoft.com/office/drawing/2014/main" id="{5E8D8030-44F1-474B-8B80-DBB12EF989DA}"/>
              </a:ext>
            </a:extLst>
          </p:cNvPr>
          <p:cNvCxnSpPr/>
          <p:nvPr/>
        </p:nvCxnSpPr>
        <p:spPr>
          <a:xfrm flipH="1" flipV="1">
            <a:off x="6675120" y="3713280"/>
            <a:ext cx="922020" cy="137160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1">
            <a:extLst>
              <a:ext uri="{FF2B5EF4-FFF2-40B4-BE49-F238E27FC236}">
                <a16:creationId xmlns:a16="http://schemas.microsoft.com/office/drawing/2014/main" id="{465A11EB-0233-4774-A789-0FD296220A6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658160"/>
            <a:ext cx="5943600" cy="127063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53203E-42CD-42FE-A373-8B3B75CC55D5}"/>
              </a:ext>
            </a:extLst>
          </p:cNvPr>
          <p:cNvSpPr txBox="1"/>
          <p:nvPr/>
        </p:nvSpPr>
        <p:spPr>
          <a:xfrm>
            <a:off x="365263" y="50279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latin typeface="Corbel" panose="020B0503020204020204" pitchFamily="34" charset="0"/>
              </a:rPr>
              <a:t>bulk MM, microbulk MM, </a:t>
            </a:r>
            <a:r>
              <a:rPr lang="en-US" i="1" dirty="0">
                <a:latin typeface="Corbel" panose="020B0503020204020204" pitchFamily="34" charset="0"/>
              </a:rPr>
              <a:t>I</a:t>
            </a:r>
            <a:r>
              <a:rPr lang="en-US" sz="1800" i="1" dirty="0">
                <a:latin typeface="Corbel" panose="020B0503020204020204" pitchFamily="34" charset="0"/>
              </a:rPr>
              <a:t>ngrid, </a:t>
            </a:r>
            <a:r>
              <a:rPr lang="en-US" sz="1800" i="1" dirty="0" err="1">
                <a:latin typeface="Corbel" panose="020B0503020204020204" pitchFamily="34" charset="0"/>
              </a:rPr>
              <a:t>PiggyBack</a:t>
            </a:r>
            <a:r>
              <a:rPr lang="en-US" sz="1800" i="1" dirty="0">
                <a:latin typeface="Corbel" panose="020B0503020204020204" pitchFamily="34" charset="0"/>
              </a:rPr>
              <a:t> </a:t>
            </a:r>
            <a:endParaRPr lang="ru-RU" dirty="0">
              <a:latin typeface="Corbel" panose="020B05030202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2E6903-ED89-49E1-83F9-E48133B923A0}"/>
              </a:ext>
            </a:extLst>
          </p:cNvPr>
          <p:cNvSpPr txBox="1"/>
          <p:nvPr/>
        </p:nvSpPr>
        <p:spPr>
          <a:xfrm>
            <a:off x="1937101" y="5928795"/>
            <a:ext cx="90516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i="1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Y. </a:t>
            </a:r>
            <a:r>
              <a:rPr lang="ru-RU" sz="1800" i="1" dirty="0" err="1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Giomataris</a:t>
            </a:r>
            <a:r>
              <a:rPr lang="ru-RU" sz="1800" i="1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, </a:t>
            </a:r>
            <a:r>
              <a:rPr lang="ru-RU" sz="1800" i="1" dirty="0" err="1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Ph</a:t>
            </a:r>
            <a:r>
              <a:rPr lang="ru-RU" sz="1800" i="1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Rebourgeard</a:t>
            </a:r>
            <a:r>
              <a:rPr lang="en-US" sz="1800" i="1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, J.P. Robert, G. </a:t>
            </a:r>
            <a:r>
              <a:rPr lang="en-US" sz="1800" i="1" dirty="0" err="1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Charpak</a:t>
            </a:r>
            <a:r>
              <a:rPr lang="en-US" sz="1800" i="1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, «MICROMEGAS: a high-granularity position-sensitive gaseous detector for high particle-flux environments», NIMA 376 (1996) 29-35</a:t>
            </a:r>
            <a:endParaRPr lang="ru-RU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9261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Новое Малое Колесо – производственные участки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22EAD2-2B33-4C2D-87B3-A1F0F980F60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7242" y="666963"/>
            <a:ext cx="8291744" cy="34016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59321C-473D-4D7A-A9BC-C66E70FC9181}"/>
              </a:ext>
            </a:extLst>
          </p:cNvPr>
          <p:cNvSpPr txBox="1"/>
          <p:nvPr/>
        </p:nvSpPr>
        <p:spPr>
          <a:xfrm>
            <a:off x="1797242" y="4232790"/>
            <a:ext cx="865350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</a:rPr>
              <a:t>1.  ЧПП (72 м</a:t>
            </a:r>
            <a:r>
              <a:rPr lang="ru-RU" baseline="30000" dirty="0">
                <a:solidFill>
                  <a:prstClr val="black"/>
                </a:solidFill>
              </a:rPr>
              <a:t>2</a:t>
            </a:r>
            <a:r>
              <a:rPr lang="ru-RU" dirty="0">
                <a:solidFill>
                  <a:prstClr val="black"/>
                </a:solidFill>
              </a:rPr>
              <a:t>, класс чистоты ISO 7) по производству считывающих панелей и тестированию их геометрических характеристик; </a:t>
            </a:r>
          </a:p>
          <a:p>
            <a:pPr algn="just"/>
            <a:r>
              <a:rPr lang="ru-RU" dirty="0">
                <a:solidFill>
                  <a:prstClr val="black"/>
                </a:solidFill>
              </a:rPr>
              <a:t>2.  Часть другого ЧПП (50 м</a:t>
            </a:r>
            <a:r>
              <a:rPr lang="ru-RU" baseline="30000" dirty="0">
                <a:solidFill>
                  <a:prstClr val="black"/>
                </a:solidFill>
              </a:rPr>
              <a:t>2</a:t>
            </a:r>
            <a:r>
              <a:rPr lang="ru-RU" dirty="0">
                <a:solidFill>
                  <a:prstClr val="black"/>
                </a:solidFill>
              </a:rPr>
              <a:t>, класс чистоты ISO 6), используемого для сборки и тестирования модулей Micromegas на высокое напряжение;</a:t>
            </a:r>
          </a:p>
          <a:p>
            <a:pPr algn="just"/>
            <a:r>
              <a:rPr lang="ru-RU" dirty="0">
                <a:solidFill>
                  <a:prstClr val="black"/>
                </a:solidFill>
              </a:rPr>
              <a:t>3.    Зал (150 м</a:t>
            </a:r>
            <a:r>
              <a:rPr lang="ru-RU" baseline="30000" dirty="0">
                <a:solidFill>
                  <a:prstClr val="black"/>
                </a:solidFill>
              </a:rPr>
              <a:t>2</a:t>
            </a:r>
            <a:r>
              <a:rPr lang="ru-RU" dirty="0">
                <a:solidFill>
                  <a:prstClr val="black"/>
                </a:solidFill>
              </a:rPr>
              <a:t>) для стенда на космических лучах и постобработки панелей;</a:t>
            </a:r>
          </a:p>
          <a:p>
            <a:pPr algn="just"/>
            <a:r>
              <a:rPr lang="ru-RU" dirty="0">
                <a:solidFill>
                  <a:prstClr val="black"/>
                </a:solidFill>
              </a:rPr>
              <a:t>4.    Комната (25 м</a:t>
            </a:r>
            <a:r>
              <a:rPr lang="ru-RU" baseline="30000" dirty="0">
                <a:solidFill>
                  <a:prstClr val="black"/>
                </a:solidFill>
              </a:rPr>
              <a:t>2</a:t>
            </a:r>
            <a:r>
              <a:rPr lang="ru-RU" dirty="0">
                <a:solidFill>
                  <a:prstClr val="black"/>
                </a:solidFill>
              </a:rPr>
              <a:t>) для тестирования панелей на газовую течь; </a:t>
            </a:r>
          </a:p>
          <a:p>
            <a:pPr algn="just"/>
            <a:r>
              <a:rPr lang="ru-RU" dirty="0">
                <a:solidFill>
                  <a:prstClr val="black"/>
                </a:solidFill>
              </a:rPr>
              <a:t>5.    Помещение (25 м</a:t>
            </a:r>
            <a:r>
              <a:rPr lang="ru-RU" baseline="30000" dirty="0">
                <a:solidFill>
                  <a:prstClr val="black"/>
                </a:solidFill>
              </a:rPr>
              <a:t>2</a:t>
            </a:r>
            <a:r>
              <a:rPr lang="ru-RU" dirty="0">
                <a:solidFill>
                  <a:prstClr val="black"/>
                </a:solidFill>
              </a:rPr>
              <a:t>) для мойки панелей.</a:t>
            </a:r>
          </a:p>
          <a:p>
            <a:pPr algn="just"/>
            <a:r>
              <a:rPr lang="ru-RU" dirty="0">
                <a:solidFill>
                  <a:prstClr val="black"/>
                </a:solidFill>
              </a:rPr>
              <a:t>6. Участок полного производственного цикла по производству Micromegas-детекторов</a:t>
            </a:r>
          </a:p>
        </p:txBody>
      </p:sp>
    </p:spTree>
    <p:extLst>
      <p:ext uri="{BB962C8B-B14F-4D97-AF65-F5344CB8AC3E}">
        <p14:creationId xmlns:p14="http://schemas.microsoft.com/office/powerpoint/2010/main" val="144482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610808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Новое Малое Колесо – ЧПП для считывающих панелей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37</a:t>
            </a:fld>
            <a:endParaRPr lang="en-US" dirty="0"/>
          </a:p>
        </p:txBody>
      </p:sp>
      <p:pic>
        <p:nvPicPr>
          <p:cNvPr id="33" name="Рисунок 8">
            <a:extLst>
              <a:ext uri="{FF2B5EF4-FFF2-40B4-BE49-F238E27FC236}">
                <a16:creationId xmlns:a16="http://schemas.microsoft.com/office/drawing/2014/main" id="{BF216F1C-C69B-40A9-B6CD-7179442DB8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2373717" y="602072"/>
            <a:ext cx="8077033" cy="5172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5C5095-A049-4D5F-A43F-F6DF261452EA}"/>
              </a:ext>
            </a:extLst>
          </p:cNvPr>
          <p:cNvSpPr txBox="1"/>
          <p:nvPr/>
        </p:nvSpPr>
        <p:spPr>
          <a:xfrm>
            <a:off x="2166690" y="5960145"/>
            <a:ext cx="8491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1- вакуумные столы,  2 – монтажный стол, 3 – гранитный стол, 4 - </a:t>
            </a:r>
            <a:r>
              <a:rPr lang="ru-RU" sz="1800" i="1" spc="-5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трехосевой</a:t>
            </a:r>
            <a:r>
              <a:rPr lang="ru-RU" sz="1800" i="1" spc="8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i="1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линейный</a:t>
            </a:r>
            <a:r>
              <a:rPr lang="ru-RU" sz="1800" i="1" spc="8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модуль с оптической системой бесконтактного измерения топологии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3157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610808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Новое Малое Колесо – </a:t>
            </a:r>
            <a:r>
              <a:rPr lang="ru-RU" u="sng" cap="none" dirty="0" err="1">
                <a:latin typeface="Corbel" panose="020B0503020204020204" pitchFamily="34" charset="0"/>
              </a:rPr>
              <a:t>трехосевой</a:t>
            </a:r>
            <a:r>
              <a:rPr lang="ru-RU" u="sng" cap="none" dirty="0">
                <a:latin typeface="Corbel" panose="020B0503020204020204" pitchFamily="34" charset="0"/>
              </a:rPr>
              <a:t> линейный модуль с оптическим зондом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38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91DEA24-7A4C-4655-BBE9-9E754E6F7E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775949" y="2505139"/>
            <a:ext cx="5008880" cy="29819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4DD90A4-C29F-4F9B-B83A-2D1439862AF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6550342" y="2434051"/>
            <a:ext cx="5155883" cy="31241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A9B06D-0890-4B6E-8977-71AFC5BFD727}"/>
              </a:ext>
            </a:extLst>
          </p:cNvPr>
          <p:cNvSpPr txBox="1"/>
          <p:nvPr/>
        </p:nvSpPr>
        <p:spPr>
          <a:xfrm>
            <a:off x="3280389" y="787170"/>
            <a:ext cx="56312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Размеры рабочего объема модуля: 3550х2600х400 мм</a:t>
            </a:r>
            <a:r>
              <a:rPr lang="ru-RU" sz="1800" baseline="30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r>
              <a:rPr lang="ru-RU" dirty="0"/>
              <a:t>Точность позиционирования: 20 мкм</a:t>
            </a:r>
          </a:p>
          <a:p>
            <a:r>
              <a:rPr lang="ru-RU" dirty="0"/>
              <a:t>Рабочий диапазон: 2мм</a:t>
            </a:r>
          </a:p>
        </p:txBody>
      </p:sp>
    </p:spTree>
    <p:extLst>
      <p:ext uri="{BB962C8B-B14F-4D97-AF65-F5344CB8AC3E}">
        <p14:creationId xmlns:p14="http://schemas.microsoft.com/office/powerpoint/2010/main" val="1069078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Новое Малое Колесо – вакуумные столы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2083076" y="12916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8" name="Рисунок 4" descr="D:\Temporary files\MAMMA\JINR ATLAS upgrade_documentation\Grant_Zaitsev\Otcheti\2016\5 этап\WP_20160715_10_33_04_Pro_opt.jpg">
            <a:extLst>
              <a:ext uri="{FF2B5EF4-FFF2-40B4-BE49-F238E27FC236}">
                <a16:creationId xmlns:a16="http://schemas.microsoft.com/office/drawing/2014/main" id="{C430B2C3-2A45-45D3-A727-6FF8468C11E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56" y="1106579"/>
            <a:ext cx="2833370" cy="1597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5" descr="D:\Temporary files\MAMMA\JINR ATLAS upgrade_documentation\Grant_Zaitsev\Otcheti\2016\5 этап\WP_20160722_14_54_52_Pro.jpg">
            <a:extLst>
              <a:ext uri="{FF2B5EF4-FFF2-40B4-BE49-F238E27FC236}">
                <a16:creationId xmlns:a16="http://schemas.microsoft.com/office/drawing/2014/main" id="{732396F3-873C-4B23-A407-0629969E594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248" y="1112908"/>
            <a:ext cx="2842260" cy="160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6" descr="D:\Temporary files\MAMMA\JINR ATLAS upgrade_documentation\Grant_Zaitsev\Otcheti\2016\5 этап\WP_20160715_16_00_04_Pro.jpg">
            <a:extLst>
              <a:ext uri="{FF2B5EF4-FFF2-40B4-BE49-F238E27FC236}">
                <a16:creationId xmlns:a16="http://schemas.microsoft.com/office/drawing/2014/main" id="{3065AEEA-87D7-4E3C-9DAE-49346A005B7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130" y="1106579"/>
            <a:ext cx="2806065" cy="1582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7" descr="D:\Temporary files\MAMMA\JINR ATLAS upgrade_documentation\Grant_Zaitsev\Otcheti\2016\5 этап\WP_20160725_10_21_49_Pro.jpg">
            <a:extLst>
              <a:ext uri="{FF2B5EF4-FFF2-40B4-BE49-F238E27FC236}">
                <a16:creationId xmlns:a16="http://schemas.microsoft.com/office/drawing/2014/main" id="{4BF0F957-D907-426C-B29A-4EA57F8911D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401" y="2775767"/>
            <a:ext cx="2804225" cy="1581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8" descr="D:\Temporary files\MAMMA\JINR ATLAS upgrade_documentation\Grant_Zaitsev\Otcheti\2016\5 этап\WP_20160725_15_26_16_Pro.jpg">
            <a:extLst>
              <a:ext uri="{FF2B5EF4-FFF2-40B4-BE49-F238E27FC236}">
                <a16:creationId xmlns:a16="http://schemas.microsoft.com/office/drawing/2014/main" id="{E4AF1142-E6DD-4470-B50F-77229CC2799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58" y="2770777"/>
            <a:ext cx="2813050" cy="1586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9" descr="D:\Temporary files\MAMMA\JINR ATLAS upgrade_documentation\Grant_Zaitsev\Otcheti\2016\5 этап\WP_20160902_10_32_28_Pro.jpg">
            <a:extLst>
              <a:ext uri="{FF2B5EF4-FFF2-40B4-BE49-F238E27FC236}">
                <a16:creationId xmlns:a16="http://schemas.microsoft.com/office/drawing/2014/main" id="{CA7AACA5-80C1-46DA-A384-7738B16491F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722" y="2756400"/>
            <a:ext cx="2811363" cy="157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10">
            <a:extLst>
              <a:ext uri="{FF2B5EF4-FFF2-40B4-BE49-F238E27FC236}">
                <a16:creationId xmlns:a16="http://schemas.microsoft.com/office/drawing/2014/main" id="{BE4B9925-A848-4C02-A819-D93AE57A248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0" y="4482745"/>
            <a:ext cx="2832735" cy="1593850"/>
          </a:xfrm>
          <a:prstGeom prst="rect">
            <a:avLst/>
          </a:prstGeom>
        </p:spPr>
      </p:pic>
      <p:pic>
        <p:nvPicPr>
          <p:cNvPr id="26" name="Рисунок 11">
            <a:extLst>
              <a:ext uri="{FF2B5EF4-FFF2-40B4-BE49-F238E27FC236}">
                <a16:creationId xmlns:a16="http://schemas.microsoft.com/office/drawing/2014/main" id="{DB31DC53-D310-4526-8E6B-2C9BA0FCE499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01" y="4464362"/>
            <a:ext cx="2852420" cy="1605915"/>
          </a:xfrm>
          <a:prstGeom prst="rect">
            <a:avLst/>
          </a:prstGeom>
        </p:spPr>
      </p:pic>
      <p:pic>
        <p:nvPicPr>
          <p:cNvPr id="27" name="Рисунок 12">
            <a:extLst>
              <a:ext uri="{FF2B5EF4-FFF2-40B4-BE49-F238E27FC236}">
                <a16:creationId xmlns:a16="http://schemas.microsoft.com/office/drawing/2014/main" id="{E757B8AA-21DA-457B-9532-7CF61B800D6F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27" y="4464362"/>
            <a:ext cx="2851150" cy="1604645"/>
          </a:xfrm>
          <a:prstGeom prst="rect">
            <a:avLst/>
          </a:prstGeom>
        </p:spPr>
      </p:pic>
      <p:pic>
        <p:nvPicPr>
          <p:cNvPr id="28" name="Рисунок 13">
            <a:extLst>
              <a:ext uri="{FF2B5EF4-FFF2-40B4-BE49-F238E27FC236}">
                <a16:creationId xmlns:a16="http://schemas.microsoft.com/office/drawing/2014/main" id="{7CB4071C-C285-4233-A7E3-15650B145AFA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183" y="4464361"/>
            <a:ext cx="2735902" cy="1604645"/>
          </a:xfrm>
          <a:prstGeom prst="rect">
            <a:avLst/>
          </a:prstGeom>
        </p:spPr>
      </p:pic>
      <p:pic>
        <p:nvPicPr>
          <p:cNvPr id="29" name="Рисунок 14">
            <a:extLst>
              <a:ext uri="{FF2B5EF4-FFF2-40B4-BE49-F238E27FC236}">
                <a16:creationId xmlns:a16="http://schemas.microsoft.com/office/drawing/2014/main" id="{65659502-43D5-44D1-90E1-4FB2476408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9536" y="1105011"/>
            <a:ext cx="2811098" cy="1583988"/>
          </a:xfrm>
          <a:prstGeom prst="rect">
            <a:avLst/>
          </a:prstGeom>
        </p:spPr>
      </p:pic>
      <p:pic>
        <p:nvPicPr>
          <p:cNvPr id="30" name="Рисунок 15">
            <a:extLst>
              <a:ext uri="{FF2B5EF4-FFF2-40B4-BE49-F238E27FC236}">
                <a16:creationId xmlns:a16="http://schemas.microsoft.com/office/drawing/2014/main" id="{68C5C3DB-B7AE-470B-A3C0-7D24120D4D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6060" y="2754638"/>
            <a:ext cx="2843719" cy="160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98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/>
              <a:t>МЮОННЫЙ СПЕКТРОМЕТР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50511F-A242-41FB-962F-C60EA1F64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613" y="934278"/>
            <a:ext cx="8819321" cy="2993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9EF27F-F74D-4600-A5C7-86E2CC475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243" y="3627872"/>
            <a:ext cx="8686059" cy="279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20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Новое Малое Колесо – вакуумные столы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40</a:t>
            </a:fld>
            <a:endParaRPr lang="en-US" dirty="0"/>
          </a:p>
        </p:txBody>
      </p:sp>
      <p:pic>
        <p:nvPicPr>
          <p:cNvPr id="19" name="Рисунок 4" descr="VT1 measurement_new.jpg">
            <a:extLst>
              <a:ext uri="{FF2B5EF4-FFF2-40B4-BE49-F238E27FC236}">
                <a16:creationId xmlns:a16="http://schemas.microsoft.com/office/drawing/2014/main" id="{2DC09DB2-8FB1-462E-AA85-F40F334BE4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16217" y="651106"/>
            <a:ext cx="3751959" cy="2777893"/>
          </a:xfrm>
          <a:prstGeom prst="rect">
            <a:avLst/>
          </a:prstGeom>
        </p:spPr>
      </p:pic>
      <p:pic>
        <p:nvPicPr>
          <p:cNvPr id="31" name="Рисунок 7" descr="VT2 measurement_new.jpg">
            <a:extLst>
              <a:ext uri="{FF2B5EF4-FFF2-40B4-BE49-F238E27FC236}">
                <a16:creationId xmlns:a16="http://schemas.microsoft.com/office/drawing/2014/main" id="{DE3A115C-B747-437D-9365-5A6CDB9ABA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08980" y="3886200"/>
            <a:ext cx="3883020" cy="2902839"/>
          </a:xfrm>
          <a:prstGeom prst="rect">
            <a:avLst/>
          </a:prstGeom>
        </p:spPr>
      </p:pic>
      <p:pic>
        <p:nvPicPr>
          <p:cNvPr id="32" name="Рисунок 2">
            <a:extLst>
              <a:ext uri="{FF2B5EF4-FFF2-40B4-BE49-F238E27FC236}">
                <a16:creationId xmlns:a16="http://schemas.microsoft.com/office/drawing/2014/main" id="{8D8C102A-A99D-4B7C-9A10-E609C246EEE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054" y="1755943"/>
            <a:ext cx="3133815" cy="37519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0E5F56F-F54B-43AE-A65A-B700C59FE7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2600" y="582113"/>
            <a:ext cx="4406013" cy="29845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1B49D50-6597-4D88-B7E0-4A3F9ECC93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2599" y="3886200"/>
            <a:ext cx="4412784" cy="29028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53AAC2-78DB-4E1A-9598-21DC49AD75A2}"/>
              </a:ext>
            </a:extLst>
          </p:cNvPr>
          <p:cNvSpPr txBox="1"/>
          <p:nvPr/>
        </p:nvSpPr>
        <p:spPr>
          <a:xfrm>
            <a:off x="11686733" y="319736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</a:t>
            </a:r>
            <a:r>
              <a:rPr lang="en-US" dirty="0"/>
              <a:t>m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D0E88F-F598-43F6-9AA5-72E556FCD5E8}"/>
              </a:ext>
            </a:extLst>
          </p:cNvPr>
          <p:cNvSpPr txBox="1"/>
          <p:nvPr/>
        </p:nvSpPr>
        <p:spPr>
          <a:xfrm>
            <a:off x="11718360" y="654581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</a:t>
            </a:r>
            <a:r>
              <a:rPr lang="en-US" dirty="0"/>
              <a:t>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344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Новое Малое Колесо – производства и тесты считывающих панелей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41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C61477D-0FDE-4B20-B475-6992A340D51A}"/>
              </a:ext>
            </a:extLst>
          </p:cNvPr>
          <p:cNvSpPr txBox="1">
            <a:spLocks/>
          </p:cNvSpPr>
          <p:nvPr/>
        </p:nvSpPr>
        <p:spPr>
          <a:xfrm>
            <a:off x="4057650" y="63277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А.Гонгадзе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43F460-BEF1-42EC-8FD9-22E32B28D6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4627" y="636975"/>
            <a:ext cx="4114800" cy="29365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0EDDB0-1FFC-4736-BA97-ACA2E2777F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5657" y="636975"/>
            <a:ext cx="4073203" cy="2936559"/>
          </a:xfrm>
          <a:prstGeom prst="rect">
            <a:avLst/>
          </a:prstGeom>
        </p:spPr>
      </p:pic>
      <p:pic>
        <p:nvPicPr>
          <p:cNvPr id="14" name="Рисунок 1">
            <a:extLst>
              <a:ext uri="{FF2B5EF4-FFF2-40B4-BE49-F238E27FC236}">
                <a16:creationId xmlns:a16="http://schemas.microsoft.com/office/drawing/2014/main" id="{725E55C2-90AC-47AA-B33E-99698A9446AD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4627" y="3631713"/>
            <a:ext cx="4114800" cy="2969591"/>
          </a:xfrm>
          <a:prstGeom prst="rect">
            <a:avLst/>
          </a:prstGeom>
        </p:spPr>
      </p:pic>
      <p:pic>
        <p:nvPicPr>
          <p:cNvPr id="15" name="Рисунок 5">
            <a:extLst>
              <a:ext uri="{FF2B5EF4-FFF2-40B4-BE49-F238E27FC236}">
                <a16:creationId xmlns:a16="http://schemas.microsoft.com/office/drawing/2014/main" id="{D3B134E2-4FFB-415E-956E-36442D2A0D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0675" y="3631713"/>
            <a:ext cx="4063191" cy="29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458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Новое Малое Колесо – производства и тесты считывающих панелей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42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C61477D-0FDE-4B20-B475-6992A340D51A}"/>
              </a:ext>
            </a:extLst>
          </p:cNvPr>
          <p:cNvSpPr txBox="1">
            <a:spLocks/>
          </p:cNvSpPr>
          <p:nvPr/>
        </p:nvSpPr>
        <p:spPr>
          <a:xfrm>
            <a:off x="4057650" y="63277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А.Гонгадзе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163378-E7E3-44BB-AE68-06594A36C0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5403" y="888003"/>
            <a:ext cx="4042104" cy="26282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1D4F97-4B57-46E7-B55F-788721E99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0" y="590320"/>
            <a:ext cx="4846376" cy="30545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F2A801-E717-4918-8E91-7358876F6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0" y="3766411"/>
            <a:ext cx="4846376" cy="30915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004795-9CCC-435C-9248-BF2B5BFB55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491" y="3872418"/>
            <a:ext cx="4055560" cy="28580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0FF8ADE-5E5A-40A7-9772-B2310B73B465}"/>
              </a:ext>
            </a:extLst>
          </p:cNvPr>
          <p:cNvSpPr txBox="1"/>
          <p:nvPr/>
        </p:nvSpPr>
        <p:spPr>
          <a:xfrm>
            <a:off x="361950" y="530225"/>
            <a:ext cx="4283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Измерение толщины и плоскостности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0118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Новое Малое Колесо – производства и тесты считывающих панелей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4F2A35-FD94-4999-A8AB-2A8965924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1145478"/>
            <a:ext cx="11353867" cy="4649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088317-6A00-45E0-B0AD-4BDAA90EC852}"/>
              </a:ext>
            </a:extLst>
          </p:cNvPr>
          <p:cNvSpPr txBox="1"/>
          <p:nvPr/>
        </p:nvSpPr>
        <p:spPr>
          <a:xfrm>
            <a:off x="504992" y="1062603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L=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ru-RU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бар∙л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/с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9EEED-2A6E-4EB2-B346-637824B47A03}"/>
              </a:ext>
            </a:extLst>
          </p:cNvPr>
          <p:cNvSpPr txBox="1"/>
          <p:nvPr/>
        </p:nvSpPr>
        <p:spPr>
          <a:xfrm>
            <a:off x="361950" y="530225"/>
            <a:ext cx="3076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Проверка герметичности</a:t>
            </a:r>
            <a:r>
              <a:rPr lang="en-US" b="1" i="1" dirty="0"/>
              <a:t> </a:t>
            </a:r>
            <a:endParaRPr lang="ru-RU" b="1" i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72012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Новое Малое Колесо – производства и тесты считывающих панелей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9EEED-2A6E-4EB2-B346-637824B47A03}"/>
              </a:ext>
            </a:extLst>
          </p:cNvPr>
          <p:cNvSpPr txBox="1"/>
          <p:nvPr/>
        </p:nvSpPr>
        <p:spPr>
          <a:xfrm>
            <a:off x="361950" y="530225"/>
            <a:ext cx="5629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/>
              <a:t>Измерения сдвига между верхними и нижними ПП </a:t>
            </a:r>
          </a:p>
          <a:p>
            <a:pPr algn="ctr"/>
            <a:r>
              <a:rPr lang="ru-RU" b="1" i="1" dirty="0"/>
              <a:t>(</a:t>
            </a:r>
            <a:r>
              <a:rPr lang="en-US" b="1" i="1" dirty="0"/>
              <a:t>plane-to-plane relative alignment)</a:t>
            </a:r>
          </a:p>
          <a:p>
            <a:endParaRPr lang="ru-RU" dirty="0"/>
          </a:p>
        </p:txBody>
      </p:sp>
      <p:pic>
        <p:nvPicPr>
          <p:cNvPr id="10" name="Рисунок 8">
            <a:extLst>
              <a:ext uri="{FF2B5EF4-FFF2-40B4-BE49-F238E27FC236}">
                <a16:creationId xmlns:a16="http://schemas.microsoft.com/office/drawing/2014/main" id="{426845E7-82DC-476C-82DC-40D549AA3D6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76" y="1228585"/>
            <a:ext cx="5809323" cy="27526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0197C9-17DC-4BD5-90B4-B62A40FFFDF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5777" y="1700116"/>
            <a:ext cx="5529545" cy="37078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46D0D94-A1CA-49CA-B89E-F7A321694009}"/>
              </a:ext>
            </a:extLst>
          </p:cNvPr>
          <p:cNvSpPr/>
          <p:nvPr/>
        </p:nvSpPr>
        <p:spPr>
          <a:xfrm>
            <a:off x="7697522" y="5440369"/>
            <a:ext cx="3199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/>
              <a:t>Результаты измерения всех панелей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865A84-3D92-4A0D-972E-CF058243F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77" y="4083727"/>
            <a:ext cx="5923629" cy="208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362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Новое Малое Колесо – ЧПП для сборки и тестирования модулей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DAE40F-63BE-4B21-966A-B99014CE3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454" y="832232"/>
            <a:ext cx="8482296" cy="4362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B1B060-B764-4254-B722-D17502C635FE}"/>
              </a:ext>
            </a:extLst>
          </p:cNvPr>
          <p:cNvSpPr txBox="1"/>
          <p:nvPr/>
        </p:nvSpPr>
        <p:spPr>
          <a:xfrm>
            <a:off x="1861197" y="5337302"/>
            <a:ext cx="89961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1 - станция для сборки модулей Micromegas с лежащим на нем модулем, </a:t>
            </a:r>
          </a:p>
          <a:p>
            <a:r>
              <a:rPr lang="ru-R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– стойка с источниками питания высокого напряжения, 3 - КИМ Carl Zeiss ECLIPSE700,</a:t>
            </a:r>
          </a:p>
          <a:p>
            <a:r>
              <a:rPr lang="ru-R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4 - установка микросварки, 5 - зондовая станция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25196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Новое Малое Колесо – производства и тесты модулей </a:t>
            </a:r>
            <a:r>
              <a:rPr lang="en-US" u="sng" cap="none" dirty="0">
                <a:latin typeface="Corbel" panose="020B0503020204020204" pitchFamily="34" charset="0"/>
              </a:rPr>
              <a:t>Micromegas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46</a:t>
            </a:fld>
            <a:endParaRPr lang="en-US" dirty="0"/>
          </a:p>
        </p:txBody>
      </p:sp>
      <p:pic>
        <p:nvPicPr>
          <p:cNvPr id="15" name="Рисунок 3">
            <a:extLst>
              <a:ext uri="{FF2B5EF4-FFF2-40B4-BE49-F238E27FC236}">
                <a16:creationId xmlns:a16="http://schemas.microsoft.com/office/drawing/2014/main" id="{741A773F-B762-45E1-95D3-98A505667B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8910" y="978653"/>
            <a:ext cx="5608979" cy="34885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A82ECE-4031-4C12-968A-BC11D4AB4C9A}"/>
              </a:ext>
            </a:extLst>
          </p:cNvPr>
          <p:cNvSpPr txBox="1"/>
          <p:nvPr/>
        </p:nvSpPr>
        <p:spPr>
          <a:xfrm>
            <a:off x="320848" y="502794"/>
            <a:ext cx="2339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Подготовка панелей</a:t>
            </a:r>
          </a:p>
        </p:txBody>
      </p:sp>
      <p:pic>
        <p:nvPicPr>
          <p:cNvPr id="17" name="Рисунок 10">
            <a:extLst>
              <a:ext uri="{FF2B5EF4-FFF2-40B4-BE49-F238E27FC236}">
                <a16:creationId xmlns:a16="http://schemas.microsoft.com/office/drawing/2014/main" id="{94BA02D7-6E5B-4EB1-A5F1-3804DCE003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25" y="980677"/>
            <a:ext cx="2607106" cy="34761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D0EB07-C646-4B1E-AD28-E2B9242B94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6112" y="978653"/>
            <a:ext cx="2729496" cy="34885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4A9A8A2-FBC5-4F36-9AD4-0F8681304F4E}"/>
              </a:ext>
            </a:extLst>
          </p:cNvPr>
          <p:cNvSpPr txBox="1"/>
          <p:nvPr/>
        </p:nvSpPr>
        <p:spPr>
          <a:xfrm>
            <a:off x="928332" y="4845786"/>
            <a:ext cx="10682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u="sng" dirty="0"/>
              <a:t>Мойка</a:t>
            </a:r>
            <a:r>
              <a:rPr lang="ru-RU" u="sng" dirty="0"/>
              <a:t>:</a:t>
            </a:r>
            <a:r>
              <a:rPr lang="ru-RU" dirty="0"/>
              <a:t> водопроводная вода </a:t>
            </a:r>
            <a:r>
              <a:rPr lang="ru-RU" dirty="0">
                <a:sym typeface="Wingdings" panose="05000000000000000000" pitchFamily="2" charset="2"/>
              </a:rPr>
              <a:t>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NGL1740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Cif</a:t>
            </a:r>
            <a:r>
              <a:rPr lang="ru-RU" dirty="0">
                <a:sym typeface="Wingdings" panose="05000000000000000000" pitchFamily="2" charset="2"/>
              </a:rPr>
              <a:t> </a:t>
            </a:r>
            <a:r>
              <a:rPr lang="ru-RU" dirty="0"/>
              <a:t> водопроводная вода</a:t>
            </a:r>
            <a:r>
              <a:rPr lang="ru-RU" dirty="0">
                <a:sym typeface="Wingdings" panose="05000000000000000000" pitchFamily="2" charset="2"/>
              </a:rPr>
              <a:t> </a:t>
            </a:r>
            <a:r>
              <a:rPr lang="ru-RU" dirty="0" err="1">
                <a:latin typeface="Calibri" panose="020F0502020204030204" pitchFamily="34" charset="0"/>
                <a:sym typeface="Wingdings" panose="05000000000000000000" pitchFamily="2" charset="2"/>
              </a:rPr>
              <a:t>деионизированная</a:t>
            </a:r>
            <a:r>
              <a:rPr lang="ru-RU" dirty="0">
                <a:latin typeface="Calibri" panose="020F0502020204030204" pitchFamily="34" charset="0"/>
                <a:sym typeface="Wingdings" panose="05000000000000000000" pitchFamily="2" charset="2"/>
              </a:rPr>
              <a:t> вода (70 бар)</a:t>
            </a:r>
          </a:p>
          <a:p>
            <a:r>
              <a:rPr lang="ru-RU" i="1" u="sng" dirty="0">
                <a:latin typeface="Calibri" panose="020F0502020204030204" pitchFamily="34" charset="0"/>
                <a:sym typeface="Wingdings" panose="05000000000000000000" pitchFamily="2" charset="2"/>
              </a:rPr>
              <a:t>Сушка:</a:t>
            </a:r>
            <a:r>
              <a:rPr lang="ru-RU" dirty="0">
                <a:latin typeface="Calibri" panose="020F0502020204030204" pitchFamily="34" charset="0"/>
                <a:sym typeface="Wingdings" panose="05000000000000000000" pitchFamily="2" charset="2"/>
              </a:rPr>
              <a:t>  50</a:t>
            </a:r>
            <a:r>
              <a:rPr lang="ru-RU" baseline="30000" dirty="0">
                <a:latin typeface="Calibri" panose="020F0502020204030204" pitchFamily="34" charset="0"/>
                <a:sym typeface="Wingdings" panose="05000000000000000000" pitchFamily="2" charset="2"/>
              </a:rPr>
              <a:t>0</a:t>
            </a:r>
            <a:r>
              <a:rPr lang="ru-RU" dirty="0">
                <a:latin typeface="Calibri" panose="020F0502020204030204" pitchFamily="34" charset="0"/>
                <a:sym typeface="Wingdings" panose="05000000000000000000" pitchFamily="2" charset="2"/>
              </a:rPr>
              <a:t>С минимум 24 ч.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8848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Новое Малое Колесо – производства и тесты модулей </a:t>
            </a:r>
            <a:r>
              <a:rPr lang="en-US" u="sng" cap="none" dirty="0">
                <a:latin typeface="Corbel" panose="020B0503020204020204" pitchFamily="34" charset="0"/>
              </a:rPr>
              <a:t>Micromegas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47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A82ECE-4031-4C12-968A-BC11D4AB4C9A}"/>
              </a:ext>
            </a:extLst>
          </p:cNvPr>
          <p:cNvSpPr txBox="1"/>
          <p:nvPr/>
        </p:nvSpPr>
        <p:spPr>
          <a:xfrm>
            <a:off x="320848" y="502794"/>
            <a:ext cx="17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Сборка модуля</a:t>
            </a:r>
          </a:p>
        </p:txBody>
      </p:sp>
      <p:pic>
        <p:nvPicPr>
          <p:cNvPr id="12" name="Рисунок 14">
            <a:extLst>
              <a:ext uri="{FF2B5EF4-FFF2-40B4-BE49-F238E27FC236}">
                <a16:creationId xmlns:a16="http://schemas.microsoft.com/office/drawing/2014/main" id="{A3597EEF-F2D9-4428-8891-FE183F4F05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084" y="1330892"/>
            <a:ext cx="5831379" cy="3281536"/>
          </a:xfrm>
          <a:prstGeom prst="rect">
            <a:avLst/>
          </a:prstGeom>
        </p:spPr>
      </p:pic>
      <p:pic>
        <p:nvPicPr>
          <p:cNvPr id="13" name="Рисунок 16">
            <a:extLst>
              <a:ext uri="{FF2B5EF4-FFF2-40B4-BE49-F238E27FC236}">
                <a16:creationId xmlns:a16="http://schemas.microsoft.com/office/drawing/2014/main" id="{A6F7CF0C-7A5D-4A51-AFDF-CA0301B21246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1330892"/>
            <a:ext cx="4303632" cy="32815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994586-83C3-4C3E-924E-4B328B755991}"/>
              </a:ext>
            </a:extLst>
          </p:cNvPr>
          <p:cNvSpPr txBox="1"/>
          <p:nvPr/>
        </p:nvSpPr>
        <p:spPr>
          <a:xfrm>
            <a:off x="581192" y="4910495"/>
            <a:ext cx="11420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Порядок сборки – панель за панелью </a:t>
            </a:r>
            <a:r>
              <a:rPr lang="ru-RU" dirty="0">
                <a:sym typeface="Wingdings" panose="05000000000000000000" pitchFamily="2" charset="2"/>
              </a:rPr>
              <a:t>быстрый ВВ тест на сухом воздухе ВВ тест на сухом воздухе (990-1000В)</a:t>
            </a:r>
          </a:p>
          <a:p>
            <a:r>
              <a:rPr lang="ru-RU" dirty="0">
                <a:sym typeface="Wingdings" panose="05000000000000000000" pitchFamily="2" charset="2"/>
              </a:rPr>
              <a:t>герметизация и тест на </a:t>
            </a:r>
            <a:r>
              <a:rPr lang="en-US" dirty="0">
                <a:sym typeface="Wingdings" panose="05000000000000000000" pitchFamily="2" charset="2"/>
              </a:rPr>
              <a:t>ArCO</a:t>
            </a:r>
            <a:r>
              <a:rPr lang="en-US" baseline="-25000" dirty="0">
                <a:sym typeface="Wingdings" panose="05000000000000000000" pitchFamily="2" charset="2"/>
              </a:rPr>
              <a:t>2</a:t>
            </a:r>
            <a:r>
              <a:rPr lang="ru-RU" baseline="-25000" dirty="0">
                <a:sym typeface="Wingdings" panose="05000000000000000000" pitchFamily="2" charset="2"/>
              </a:rPr>
              <a:t> </a:t>
            </a:r>
            <a:r>
              <a:rPr lang="ru-RU" dirty="0">
                <a:sym typeface="Wingdings" panose="05000000000000000000" pitchFamily="2" charset="2"/>
              </a:rPr>
              <a:t>(93:7)</a:t>
            </a:r>
            <a:r>
              <a:rPr lang="ru-RU" dirty="0"/>
              <a:t> на </a:t>
            </a:r>
            <a:r>
              <a:rPr lang="en-US" dirty="0"/>
              <a:t>580 </a:t>
            </a:r>
            <a:r>
              <a:rPr lang="ru-RU" dirty="0"/>
              <a:t>В</a:t>
            </a:r>
          </a:p>
        </p:txBody>
      </p:sp>
    </p:spTree>
    <p:extLst>
      <p:ext uri="{BB962C8B-B14F-4D97-AF65-F5344CB8AC3E}">
        <p14:creationId xmlns:p14="http://schemas.microsoft.com/office/powerpoint/2010/main" val="31471841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Новое Малое Колесо – производства и тесты модулей </a:t>
            </a:r>
            <a:r>
              <a:rPr lang="en-US" u="sng" cap="none" dirty="0">
                <a:latin typeface="Corbel" panose="020B0503020204020204" pitchFamily="34" charset="0"/>
              </a:rPr>
              <a:t>Micromegas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48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EE3296-286D-4AB1-BF34-2D911073EA36}"/>
              </a:ext>
            </a:extLst>
          </p:cNvPr>
          <p:cNvSpPr txBox="1"/>
          <p:nvPr/>
        </p:nvSpPr>
        <p:spPr>
          <a:xfrm>
            <a:off x="660036" y="5230434"/>
            <a:ext cx="45719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3D4C07-B702-42A9-9440-6D5B6CCC92B4}"/>
              </a:ext>
            </a:extLst>
          </p:cNvPr>
          <p:cNvSpPr txBox="1"/>
          <p:nvPr/>
        </p:nvSpPr>
        <p:spPr>
          <a:xfrm>
            <a:off x="359760" y="1226734"/>
            <a:ext cx="381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Проверка герметичности модулей</a:t>
            </a:r>
          </a:p>
        </p:txBody>
      </p:sp>
      <p:graphicFrame>
        <p:nvGraphicFramePr>
          <p:cNvPr id="18" name="Диаграмма 1">
            <a:extLst>
              <a:ext uri="{FF2B5EF4-FFF2-40B4-BE49-F238E27FC236}">
                <a16:creationId xmlns:a16="http://schemas.microsoft.com/office/drawing/2014/main" id="{496D5AE8-3300-4A8E-863F-C2595D16CA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3164038"/>
              </p:ext>
            </p:extLst>
          </p:nvPr>
        </p:nvGraphicFramePr>
        <p:xfrm>
          <a:off x="286676" y="1773790"/>
          <a:ext cx="5368399" cy="3132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6A0FF179-AE49-40D2-9221-B997925C85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926" y="2164408"/>
            <a:ext cx="5933724" cy="27418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ADECA36-844A-4EB2-815E-1A6C60325BE8}"/>
              </a:ext>
            </a:extLst>
          </p:cNvPr>
          <p:cNvSpPr txBox="1"/>
          <p:nvPr/>
        </p:nvSpPr>
        <p:spPr>
          <a:xfrm>
            <a:off x="6097480" y="1272900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/>
              <a:t>Измерения сдвига между верхними и нижними ПП </a:t>
            </a:r>
          </a:p>
          <a:p>
            <a:pPr algn="ctr"/>
            <a:r>
              <a:rPr lang="ru-RU" b="1" i="1" dirty="0"/>
              <a:t>(</a:t>
            </a:r>
            <a:r>
              <a:rPr lang="en-US" b="1" i="1" dirty="0"/>
              <a:t>panel-to-panel relative alignment</a:t>
            </a:r>
            <a:r>
              <a:rPr lang="ru-RU" b="1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531092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Новое Малое Колесо – производства и тесты модулей </a:t>
            </a:r>
            <a:r>
              <a:rPr lang="en-US" u="sng" cap="none" dirty="0">
                <a:latin typeface="Corbel" panose="020B0503020204020204" pitchFamily="34" charset="0"/>
              </a:rPr>
              <a:t>Micromegas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49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EE3296-286D-4AB1-BF34-2D911073EA36}"/>
              </a:ext>
            </a:extLst>
          </p:cNvPr>
          <p:cNvSpPr txBox="1"/>
          <p:nvPr/>
        </p:nvSpPr>
        <p:spPr>
          <a:xfrm>
            <a:off x="660036" y="5230434"/>
            <a:ext cx="45719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F59B29-01AA-4DF8-B29F-2379B050B8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677" y="1311955"/>
            <a:ext cx="7143184" cy="39646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78EBD2-1C0B-4760-802E-0D277B66CE59}"/>
              </a:ext>
            </a:extLst>
          </p:cNvPr>
          <p:cNvSpPr txBox="1"/>
          <p:nvPr/>
        </p:nvSpPr>
        <p:spPr>
          <a:xfrm>
            <a:off x="286677" y="522467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prstClr val="black"/>
                </a:solidFill>
                <a:latin typeface="Calibri" panose="020F0502020204030204"/>
              </a:rPr>
              <a:t>Стенд тестирования на космических лучах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ECB8FC-7198-4DB6-A09D-AFCB80CF67DC}"/>
              </a:ext>
            </a:extLst>
          </p:cNvPr>
          <p:cNvSpPr txBox="1"/>
          <p:nvPr/>
        </p:nvSpPr>
        <p:spPr>
          <a:xfrm>
            <a:off x="7429861" y="1447603"/>
            <a:ext cx="466558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ru-RU" dirty="0" err="1">
                <a:solidFill>
                  <a:prstClr val="black"/>
                </a:solidFill>
                <a:latin typeface="Calibri" panose="020F0502020204030204"/>
              </a:rPr>
              <a:t>Годоскоп</a:t>
            </a: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 из 6 сцинтилляционных счетчиков (две плоскости с тремя счетчиками в каждом);</a:t>
            </a:r>
          </a:p>
          <a:p>
            <a:pPr algn="just"/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- Подвижные направляющие для установки тестируемых модулей; </a:t>
            </a:r>
          </a:p>
          <a:p>
            <a:pPr algn="just"/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- Две MDT камеры размером 2.16х3.30 м для Мюонного спектрометра ATLAS изготовленные в 2005 году в рамках обязательств ОИЯИ [18]; </a:t>
            </a:r>
          </a:p>
          <a:p>
            <a:pPr algn="just"/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- Источники высокого напряжения, логические блоки для формирования триггера, система продувки модулей рабочим газом.</a:t>
            </a:r>
          </a:p>
        </p:txBody>
      </p:sp>
    </p:spTree>
    <p:extLst>
      <p:ext uri="{BB962C8B-B14F-4D97-AF65-F5344CB8AC3E}">
        <p14:creationId xmlns:p14="http://schemas.microsoft.com/office/powerpoint/2010/main" val="341850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 </a:t>
            </a:r>
            <a:r>
              <a:rPr lang="ru-RU" u="sng" cap="none" dirty="0"/>
              <a:t>камеры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28595D-B23B-4DA5-94E3-72567CAB79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4" t="2047"/>
          <a:stretch/>
        </p:blipFill>
        <p:spPr>
          <a:xfrm>
            <a:off x="186880" y="1873525"/>
            <a:ext cx="5627795" cy="31109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E38D57-D59F-421F-805B-9C951021F9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9" t="3631" r="713"/>
          <a:stretch/>
        </p:blipFill>
        <p:spPr>
          <a:xfrm>
            <a:off x="5886912" y="1336757"/>
            <a:ext cx="6132445" cy="418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522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Новое Малое Колесо – производства и тесты модулей </a:t>
            </a:r>
            <a:r>
              <a:rPr lang="en-US" u="sng" cap="none" dirty="0">
                <a:latin typeface="Corbel" panose="020B0503020204020204" pitchFamily="34" charset="0"/>
              </a:rPr>
              <a:t>Micromegas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50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EE3296-286D-4AB1-BF34-2D911073EA36}"/>
              </a:ext>
            </a:extLst>
          </p:cNvPr>
          <p:cNvSpPr txBox="1"/>
          <p:nvPr/>
        </p:nvSpPr>
        <p:spPr>
          <a:xfrm>
            <a:off x="660036" y="5230434"/>
            <a:ext cx="45719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78EBD2-1C0B-4760-802E-0D277B66CE59}"/>
              </a:ext>
            </a:extLst>
          </p:cNvPr>
          <p:cNvSpPr txBox="1"/>
          <p:nvPr/>
        </p:nvSpPr>
        <p:spPr>
          <a:xfrm>
            <a:off x="286677" y="522467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prstClr val="black"/>
                </a:solidFill>
                <a:latin typeface="Calibri" panose="020F0502020204030204"/>
              </a:rPr>
              <a:t>Стенд на космических лучах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2E4BDB-7483-4EC8-9537-E884813C6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150" y="1274114"/>
            <a:ext cx="9833700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08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ru-RU" dirty="0"/>
              <a:t>Участок полного производственного цикла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51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EE3296-286D-4AB1-BF34-2D911073EA36}"/>
              </a:ext>
            </a:extLst>
          </p:cNvPr>
          <p:cNvSpPr txBox="1"/>
          <p:nvPr/>
        </p:nvSpPr>
        <p:spPr>
          <a:xfrm>
            <a:off x="660036" y="5230434"/>
            <a:ext cx="45719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9127BB-862F-4D2E-88F3-0E5807C3C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932" y="1543481"/>
            <a:ext cx="10559876" cy="46566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62A14D-FBE2-4789-B602-49E6092576BB}"/>
              </a:ext>
            </a:extLst>
          </p:cNvPr>
          <p:cNvSpPr txBox="1"/>
          <p:nvPr/>
        </p:nvSpPr>
        <p:spPr>
          <a:xfrm>
            <a:off x="923758" y="858031"/>
            <a:ext cx="108415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GRÜNIG G–</a:t>
            </a:r>
            <a:r>
              <a:rPr lang="ru-RU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Stretch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215 A1           ШСВ-1000                          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 SUN CSL-M25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                               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 SUN UVE–M5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00                         </a:t>
            </a:r>
            <a:r>
              <a:rPr lang="en-US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Bungard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Sprint 6000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1050 мм                           +50-+250</a:t>
            </a:r>
            <a:r>
              <a:rPr lang="ru-RU" sz="14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                                 610 мм                                             610×740 мм                                           600 мм</a:t>
            </a:r>
            <a:endParaRPr lang="ru-R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1E7887-D914-432B-92DD-650626F145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572" y="4642939"/>
            <a:ext cx="5043246" cy="19358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4CBF84-A6F5-4E86-8B0C-B88BD7669837}"/>
              </a:ext>
            </a:extLst>
          </p:cNvPr>
          <p:cNvSpPr txBox="1"/>
          <p:nvPr/>
        </p:nvSpPr>
        <p:spPr>
          <a:xfrm>
            <a:off x="4328903" y="6125816"/>
            <a:ext cx="2015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rbel" panose="020B0503020204020204" pitchFamily="34" charset="0"/>
              </a:rPr>
              <a:t>2019 JINST 14 T07004</a:t>
            </a:r>
          </a:p>
        </p:txBody>
      </p:sp>
    </p:spTree>
    <p:extLst>
      <p:ext uri="{BB962C8B-B14F-4D97-AF65-F5344CB8AC3E}">
        <p14:creationId xmlns:p14="http://schemas.microsoft.com/office/powerpoint/2010/main" val="36059427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ru-RU" dirty="0"/>
              <a:t>Участок полного производственного цикла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52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EE3296-286D-4AB1-BF34-2D911073EA36}"/>
              </a:ext>
            </a:extLst>
          </p:cNvPr>
          <p:cNvSpPr txBox="1"/>
          <p:nvPr/>
        </p:nvSpPr>
        <p:spPr>
          <a:xfrm>
            <a:off x="660036" y="5230434"/>
            <a:ext cx="45719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07F9D597-1F39-431B-9849-29FC96972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4903" y="5218113"/>
            <a:ext cx="3252788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8245D8D2-4951-4555-A866-109F88513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0141" y="5583238"/>
            <a:ext cx="3252788" cy="944562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A3B84F50-B5A0-42AC-9F75-BBF5F93C8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146" y="5779453"/>
            <a:ext cx="5934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ＭＳ Ｐゴシック" charset="-128"/>
              </a:rPr>
              <a:t>PCB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68A6FF17-B33D-42FA-ABA6-1EC36DE94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5168902"/>
            <a:ext cx="14135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anose="020B0503020204020204" pitchFamily="34" charset="0"/>
                <a:ea typeface="ＭＳ Ｐゴシック" charset="-128"/>
              </a:rPr>
              <a:t>Фоторезист</a:t>
            </a:r>
            <a:r>
              <a:rPr lang="fr-FR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anose="020B0503020204020204" pitchFamily="34" charset="0"/>
                <a:ea typeface="ＭＳ Ｐゴシック" charset="-128"/>
              </a:rPr>
              <a:t> 1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E4F9728-C9AB-4689-91C5-30E8A2BBE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5378" y="4857753"/>
            <a:ext cx="3252788" cy="3603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407755AE-E67B-461D-B0B8-DCDB2E66A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4849813"/>
            <a:ext cx="14135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anose="020B0503020204020204" pitchFamily="34" charset="0"/>
                <a:ea typeface="ＭＳ Ｐゴシック" charset="-128"/>
              </a:rPr>
              <a:t>Фоторезист</a:t>
            </a:r>
            <a:r>
              <a:rPr lang="fr-FR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rbel" panose="020B0503020204020204" pitchFamily="34" charset="0"/>
                <a:ea typeface="ＭＳ Ｐゴシック" charset="-128"/>
              </a:rPr>
              <a:t> 2</a:t>
            </a: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35CADB07-017B-4F79-A0E8-A4A209C7A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6639" y="4894597"/>
            <a:ext cx="7451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ＭＳ Ｐゴシック" charset="-128"/>
              </a:rPr>
              <a:t>Сетка</a:t>
            </a:r>
            <a:endParaRPr lang="fr-FR" sz="16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18" name="Group 16">
            <a:extLst>
              <a:ext uri="{FF2B5EF4-FFF2-40B4-BE49-F238E27FC236}">
                <a16:creationId xmlns:a16="http://schemas.microsoft.com/office/drawing/2014/main" id="{84126DBF-2521-40D6-80A1-71369F85373B}"/>
              </a:ext>
            </a:extLst>
          </p:cNvPr>
          <p:cNvGrpSpPr>
            <a:grpSpLocks/>
          </p:cNvGrpSpPr>
          <p:nvPr/>
        </p:nvGrpSpPr>
        <p:grpSpPr bwMode="auto">
          <a:xfrm>
            <a:off x="2562226" y="4784728"/>
            <a:ext cx="4162425" cy="42863"/>
            <a:chOff x="851" y="1709"/>
            <a:chExt cx="4150" cy="0"/>
          </a:xfrm>
        </p:grpSpPr>
        <p:sp>
          <p:nvSpPr>
            <p:cNvPr id="19" name="Line 17">
              <a:extLst>
                <a:ext uri="{FF2B5EF4-FFF2-40B4-BE49-F238E27FC236}">
                  <a16:creationId xmlns:a16="http://schemas.microsoft.com/office/drawing/2014/main" id="{FD494DBD-D962-4527-8A46-95FD84F7F9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1" y="1709"/>
              <a:ext cx="462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349DBEB0-A0AD-4C94-AAEA-E8FCE4EF7D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2" y="1709"/>
              <a:ext cx="453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Line 19">
              <a:extLst>
                <a:ext uri="{FF2B5EF4-FFF2-40B4-BE49-F238E27FC236}">
                  <a16:creationId xmlns:a16="http://schemas.microsoft.com/office/drawing/2014/main" id="{AA233F06-3320-4CE8-9463-91AFB051E8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0" y="1709"/>
              <a:ext cx="40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Line 20">
              <a:extLst>
                <a:ext uri="{FF2B5EF4-FFF2-40B4-BE49-F238E27FC236}">
                  <a16:creationId xmlns:a16="http://schemas.microsoft.com/office/drawing/2014/main" id="{5F578B6F-CD6E-4CEC-8AD0-6BF0BDF204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3" y="1709"/>
              <a:ext cx="453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Line 21">
              <a:extLst>
                <a:ext uri="{FF2B5EF4-FFF2-40B4-BE49-F238E27FC236}">
                  <a16:creationId xmlns:a16="http://schemas.microsoft.com/office/drawing/2014/main" id="{5848FACC-59FB-4400-9C4E-49B7073804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1" y="1709"/>
              <a:ext cx="40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Line 22">
              <a:extLst>
                <a:ext uri="{FF2B5EF4-FFF2-40B4-BE49-F238E27FC236}">
                  <a16:creationId xmlns:a16="http://schemas.microsoft.com/office/drawing/2014/main" id="{4D9395E4-23B5-4174-A8FE-404C8F01D5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4" y="1709"/>
              <a:ext cx="453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Line 23">
              <a:extLst>
                <a:ext uri="{FF2B5EF4-FFF2-40B4-BE49-F238E27FC236}">
                  <a16:creationId xmlns:a16="http://schemas.microsoft.com/office/drawing/2014/main" id="{C84F7054-C8E7-4EE0-959A-E31964215F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1" y="1709"/>
              <a:ext cx="430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6" name="Group 24">
            <a:extLst>
              <a:ext uri="{FF2B5EF4-FFF2-40B4-BE49-F238E27FC236}">
                <a16:creationId xmlns:a16="http://schemas.microsoft.com/office/drawing/2014/main" id="{2B01B854-7770-42E7-9CE2-F3539C7996B9}"/>
              </a:ext>
            </a:extLst>
          </p:cNvPr>
          <p:cNvGrpSpPr>
            <a:grpSpLocks/>
          </p:cNvGrpSpPr>
          <p:nvPr/>
        </p:nvGrpSpPr>
        <p:grpSpPr bwMode="auto">
          <a:xfrm>
            <a:off x="2958705" y="3354391"/>
            <a:ext cx="3898106" cy="1127125"/>
            <a:chOff x="1094" y="736"/>
            <a:chExt cx="3907" cy="710"/>
          </a:xfrm>
        </p:grpSpPr>
        <p:sp>
          <p:nvSpPr>
            <p:cNvPr id="27" name="AutoShape 25">
              <a:extLst>
                <a:ext uri="{FF2B5EF4-FFF2-40B4-BE49-F238E27FC236}">
                  <a16:creationId xmlns:a16="http://schemas.microsoft.com/office/drawing/2014/main" id="{76D27190-B1C2-4786-9BD3-3C18FB80C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4" y="1068"/>
              <a:ext cx="300" cy="378"/>
            </a:xfrm>
            <a:prstGeom prst="downArrow">
              <a:avLst>
                <a:gd name="adj1" fmla="val 50000"/>
                <a:gd name="adj2" fmla="val 31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26">
              <a:extLst>
                <a:ext uri="{FF2B5EF4-FFF2-40B4-BE49-F238E27FC236}">
                  <a16:creationId xmlns:a16="http://schemas.microsoft.com/office/drawing/2014/main" id="{8F3FE924-D184-4A87-94CF-9CA20F878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4" y="1068"/>
              <a:ext cx="300" cy="378"/>
            </a:xfrm>
            <a:prstGeom prst="downArrow">
              <a:avLst>
                <a:gd name="adj1" fmla="val 50000"/>
                <a:gd name="adj2" fmla="val 31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27">
              <a:extLst>
                <a:ext uri="{FF2B5EF4-FFF2-40B4-BE49-F238E27FC236}">
                  <a16:creationId xmlns:a16="http://schemas.microsoft.com/office/drawing/2014/main" id="{F0C23812-EB68-4D21-844D-111C3A52E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5" y="1068"/>
              <a:ext cx="300" cy="378"/>
            </a:xfrm>
            <a:prstGeom prst="downArrow">
              <a:avLst>
                <a:gd name="adj1" fmla="val 50000"/>
                <a:gd name="adj2" fmla="val 31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8">
              <a:extLst>
                <a:ext uri="{FF2B5EF4-FFF2-40B4-BE49-F238E27FC236}">
                  <a16:creationId xmlns:a16="http://schemas.microsoft.com/office/drawing/2014/main" id="{1DF54293-2EF3-4F5B-A1EE-766B2C312A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" y="1068"/>
              <a:ext cx="300" cy="378"/>
            </a:xfrm>
            <a:prstGeom prst="downArrow">
              <a:avLst>
                <a:gd name="adj1" fmla="val 50000"/>
                <a:gd name="adj2" fmla="val 31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29">
              <a:extLst>
                <a:ext uri="{FF2B5EF4-FFF2-40B4-BE49-F238E27FC236}">
                  <a16:creationId xmlns:a16="http://schemas.microsoft.com/office/drawing/2014/main" id="{277C4941-8DF6-422D-81D4-EBBF697DED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7" y="1068"/>
              <a:ext cx="300" cy="378"/>
            </a:xfrm>
            <a:prstGeom prst="downArrow">
              <a:avLst>
                <a:gd name="adj1" fmla="val 50000"/>
                <a:gd name="adj2" fmla="val 31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30">
              <a:extLst>
                <a:ext uri="{FF2B5EF4-FFF2-40B4-BE49-F238E27FC236}">
                  <a16:creationId xmlns:a16="http://schemas.microsoft.com/office/drawing/2014/main" id="{2DD33974-4DCD-4A23-913D-EF6F7C61A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8" y="1068"/>
              <a:ext cx="300" cy="378"/>
            </a:xfrm>
            <a:prstGeom prst="downArrow">
              <a:avLst>
                <a:gd name="adj1" fmla="val 50000"/>
                <a:gd name="adj2" fmla="val 31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31">
              <a:extLst>
                <a:ext uri="{FF2B5EF4-FFF2-40B4-BE49-F238E27FC236}">
                  <a16:creationId xmlns:a16="http://schemas.microsoft.com/office/drawing/2014/main" id="{3B98353F-BC4B-4E46-AD77-2FB6FDD24E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9" y="1068"/>
              <a:ext cx="300" cy="378"/>
            </a:xfrm>
            <a:prstGeom prst="downArrow">
              <a:avLst>
                <a:gd name="adj1" fmla="val 50000"/>
                <a:gd name="adj2" fmla="val 31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utoShape 32">
              <a:extLst>
                <a:ext uri="{FF2B5EF4-FFF2-40B4-BE49-F238E27FC236}">
                  <a16:creationId xmlns:a16="http://schemas.microsoft.com/office/drawing/2014/main" id="{5BCDD3F2-F0A4-4BB4-9E99-D51E81205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0" y="1068"/>
              <a:ext cx="300" cy="378"/>
            </a:xfrm>
            <a:prstGeom prst="downArrow">
              <a:avLst>
                <a:gd name="adj1" fmla="val 50000"/>
                <a:gd name="adj2" fmla="val 31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AutoShape 33">
              <a:extLst>
                <a:ext uri="{FF2B5EF4-FFF2-40B4-BE49-F238E27FC236}">
                  <a16:creationId xmlns:a16="http://schemas.microsoft.com/office/drawing/2014/main" id="{5B15CDE9-648D-4807-874C-E98E883DD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1" y="1068"/>
              <a:ext cx="300" cy="378"/>
            </a:xfrm>
            <a:prstGeom prst="downArrow">
              <a:avLst>
                <a:gd name="adj1" fmla="val 50000"/>
                <a:gd name="adj2" fmla="val 31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Text Box 34">
              <a:extLst>
                <a:ext uri="{FF2B5EF4-FFF2-40B4-BE49-F238E27FC236}">
                  <a16:creationId xmlns:a16="http://schemas.microsoft.com/office/drawing/2014/main" id="{FBE8155B-D0AA-4218-840B-83C17DF5F7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0" y="736"/>
              <a:ext cx="48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0" hangingPunct="0"/>
              <a:r>
                <a:rPr lang="fr-FR" sz="1600">
                  <a:latin typeface="Times New Roman" pitchFamily="18" charset="0"/>
                  <a:ea typeface="MS PGothic" pitchFamily="34" charset="-128"/>
                </a:rPr>
                <a:t>UV</a:t>
              </a:r>
            </a:p>
          </p:txBody>
        </p:sp>
      </p:grpSp>
      <p:grpSp>
        <p:nvGrpSpPr>
          <p:cNvPr id="37" name="Group 35">
            <a:extLst>
              <a:ext uri="{FF2B5EF4-FFF2-40B4-BE49-F238E27FC236}">
                <a16:creationId xmlns:a16="http://schemas.microsoft.com/office/drawing/2014/main" id="{9D3A1B6C-CAB8-459C-9635-6EC4145AB260}"/>
              </a:ext>
            </a:extLst>
          </p:cNvPr>
          <p:cNvGrpSpPr>
            <a:grpSpLocks/>
          </p:cNvGrpSpPr>
          <p:nvPr/>
        </p:nvGrpSpPr>
        <p:grpSpPr bwMode="auto">
          <a:xfrm>
            <a:off x="2286001" y="3230566"/>
            <a:ext cx="4801791" cy="1468437"/>
            <a:chOff x="637" y="1873"/>
            <a:chExt cx="4813" cy="925"/>
          </a:xfrm>
        </p:grpSpPr>
        <p:sp>
          <p:nvSpPr>
            <p:cNvPr id="38" name="Rectangle 36">
              <a:extLst>
                <a:ext uri="{FF2B5EF4-FFF2-40B4-BE49-F238E27FC236}">
                  <a16:creationId xmlns:a16="http://schemas.microsoft.com/office/drawing/2014/main" id="{6E2BD3A3-0651-42E5-9ECE-DF1246EC2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" y="1873"/>
              <a:ext cx="4813" cy="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9" name="Group 37">
              <a:extLst>
                <a:ext uri="{FF2B5EF4-FFF2-40B4-BE49-F238E27FC236}">
                  <a16:creationId xmlns:a16="http://schemas.microsoft.com/office/drawing/2014/main" id="{5ADF68F6-B53C-46CA-9D79-B991E49B68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8" y="2155"/>
              <a:ext cx="3578" cy="498"/>
              <a:chOff x="1368" y="2010"/>
              <a:chExt cx="3578" cy="498"/>
            </a:xfrm>
          </p:grpSpPr>
          <p:grpSp>
            <p:nvGrpSpPr>
              <p:cNvPr id="40" name="Group 38">
                <a:extLst>
                  <a:ext uri="{FF2B5EF4-FFF2-40B4-BE49-F238E27FC236}">
                    <a16:creationId xmlns:a16="http://schemas.microsoft.com/office/drawing/2014/main" id="{7D654248-3207-4B21-BC43-19472C19A9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68" y="2010"/>
                <a:ext cx="276" cy="498"/>
                <a:chOff x="1368" y="2010"/>
                <a:chExt cx="276" cy="498"/>
              </a:xfrm>
            </p:grpSpPr>
            <p:sp>
              <p:nvSpPr>
                <p:cNvPr id="113" name="Rectangle 39">
                  <a:extLst>
                    <a:ext uri="{FF2B5EF4-FFF2-40B4-BE49-F238E27FC236}">
                      <a16:creationId xmlns:a16="http://schemas.microsoft.com/office/drawing/2014/main" id="{D56E7766-0E4C-4160-BDD4-3004F5C96B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7" y="2010"/>
                  <a:ext cx="74" cy="294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" name="Line 40">
                  <a:extLst>
                    <a:ext uri="{FF2B5EF4-FFF2-40B4-BE49-F238E27FC236}">
                      <a16:creationId xmlns:a16="http://schemas.microsoft.com/office/drawing/2014/main" id="{636FD620-D7E8-4A12-9E6F-A5F9F01074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8" y="2304"/>
                  <a:ext cx="96" cy="166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5" name="Line 41">
                  <a:extLst>
                    <a:ext uri="{FF2B5EF4-FFF2-40B4-BE49-F238E27FC236}">
                      <a16:creationId xmlns:a16="http://schemas.microsoft.com/office/drawing/2014/main" id="{926085BD-152D-4AF3-AE8A-7045251222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11" y="2304"/>
                  <a:ext cx="0" cy="204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6" name="Line 42">
                  <a:extLst>
                    <a:ext uri="{FF2B5EF4-FFF2-40B4-BE49-F238E27FC236}">
                      <a16:creationId xmlns:a16="http://schemas.microsoft.com/office/drawing/2014/main" id="{ECDF1038-EE0A-4AD6-BBCC-6F265E4637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41" y="2304"/>
                  <a:ext cx="103" cy="1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7" name="Line 43">
                  <a:extLst>
                    <a:ext uri="{FF2B5EF4-FFF2-40B4-BE49-F238E27FC236}">
                      <a16:creationId xmlns:a16="http://schemas.microsoft.com/office/drawing/2014/main" id="{7F7F7117-8D69-4F83-BE16-748E62C93B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86" y="2304"/>
                  <a:ext cx="0" cy="204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8" name="Line 44">
                  <a:extLst>
                    <a:ext uri="{FF2B5EF4-FFF2-40B4-BE49-F238E27FC236}">
                      <a16:creationId xmlns:a16="http://schemas.microsoft.com/office/drawing/2014/main" id="{72662FB6-A859-4307-85D8-80AB1B73DE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8" y="2308"/>
                  <a:ext cx="53" cy="1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9" name="Line 45">
                  <a:extLst>
                    <a:ext uri="{FF2B5EF4-FFF2-40B4-BE49-F238E27FC236}">
                      <a16:creationId xmlns:a16="http://schemas.microsoft.com/office/drawing/2014/main" id="{ADFA35C4-E389-4784-8897-23D4A1DA08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21" y="2302"/>
                  <a:ext cx="68" cy="19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1" name="Group 46">
                <a:extLst>
                  <a:ext uri="{FF2B5EF4-FFF2-40B4-BE49-F238E27FC236}">
                    <a16:creationId xmlns:a16="http://schemas.microsoft.com/office/drawing/2014/main" id="{34661567-C631-4DE7-BB2C-DB8D96547F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34" y="2010"/>
                <a:ext cx="276" cy="498"/>
                <a:chOff x="1368" y="2010"/>
                <a:chExt cx="276" cy="498"/>
              </a:xfrm>
            </p:grpSpPr>
            <p:sp>
              <p:nvSpPr>
                <p:cNvPr id="106" name="Rectangle 47">
                  <a:extLst>
                    <a:ext uri="{FF2B5EF4-FFF2-40B4-BE49-F238E27FC236}">
                      <a16:creationId xmlns:a16="http://schemas.microsoft.com/office/drawing/2014/main" id="{A99302E6-EA63-4D0D-9AAD-3081C76B1C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7" y="2010"/>
                  <a:ext cx="74" cy="294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" name="Line 48">
                  <a:extLst>
                    <a:ext uri="{FF2B5EF4-FFF2-40B4-BE49-F238E27FC236}">
                      <a16:creationId xmlns:a16="http://schemas.microsoft.com/office/drawing/2014/main" id="{EA8BAD3D-4FF0-45CE-90F9-1DD5399806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8" y="2304"/>
                  <a:ext cx="96" cy="166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8" name="Line 49">
                  <a:extLst>
                    <a:ext uri="{FF2B5EF4-FFF2-40B4-BE49-F238E27FC236}">
                      <a16:creationId xmlns:a16="http://schemas.microsoft.com/office/drawing/2014/main" id="{9F578E98-D416-4849-8CF6-9074781260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11" y="2304"/>
                  <a:ext cx="0" cy="204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9" name="Line 50">
                  <a:extLst>
                    <a:ext uri="{FF2B5EF4-FFF2-40B4-BE49-F238E27FC236}">
                      <a16:creationId xmlns:a16="http://schemas.microsoft.com/office/drawing/2014/main" id="{A5B0FFC4-4A6F-49BD-B621-1520341F4D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41" y="2304"/>
                  <a:ext cx="103" cy="1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0" name="Line 51">
                  <a:extLst>
                    <a:ext uri="{FF2B5EF4-FFF2-40B4-BE49-F238E27FC236}">
                      <a16:creationId xmlns:a16="http://schemas.microsoft.com/office/drawing/2014/main" id="{3888FF46-6241-4698-BA1E-450AA3FB13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86" y="2304"/>
                  <a:ext cx="0" cy="204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1" name="Line 52">
                  <a:extLst>
                    <a:ext uri="{FF2B5EF4-FFF2-40B4-BE49-F238E27FC236}">
                      <a16:creationId xmlns:a16="http://schemas.microsoft.com/office/drawing/2014/main" id="{72A39B88-449F-49E1-9A20-D8E8C3E69E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8" y="2308"/>
                  <a:ext cx="53" cy="1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12" name="Line 53">
                  <a:extLst>
                    <a:ext uri="{FF2B5EF4-FFF2-40B4-BE49-F238E27FC236}">
                      <a16:creationId xmlns:a16="http://schemas.microsoft.com/office/drawing/2014/main" id="{DBC5FDF8-CCEE-4649-8152-4EB1B75BB0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21" y="2302"/>
                  <a:ext cx="68" cy="19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2" name="Group 54">
                <a:extLst>
                  <a:ext uri="{FF2B5EF4-FFF2-40B4-BE49-F238E27FC236}">
                    <a16:creationId xmlns:a16="http://schemas.microsoft.com/office/drawing/2014/main" id="{096E703E-3037-4F9F-90B5-EC2E79C36A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01" y="2010"/>
                <a:ext cx="276" cy="498"/>
                <a:chOff x="1368" y="2010"/>
                <a:chExt cx="276" cy="498"/>
              </a:xfrm>
            </p:grpSpPr>
            <p:sp>
              <p:nvSpPr>
                <p:cNvPr id="99" name="Rectangle 55">
                  <a:extLst>
                    <a:ext uri="{FF2B5EF4-FFF2-40B4-BE49-F238E27FC236}">
                      <a16:creationId xmlns:a16="http://schemas.microsoft.com/office/drawing/2014/main" id="{B655360C-F1EB-490C-BE83-06A554CD03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7" y="2010"/>
                  <a:ext cx="74" cy="294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0" name="Line 56">
                  <a:extLst>
                    <a:ext uri="{FF2B5EF4-FFF2-40B4-BE49-F238E27FC236}">
                      <a16:creationId xmlns:a16="http://schemas.microsoft.com/office/drawing/2014/main" id="{7B6A0E46-4150-4245-ACC2-9755DE9903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8" y="2304"/>
                  <a:ext cx="96" cy="166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1" name="Line 57">
                  <a:extLst>
                    <a:ext uri="{FF2B5EF4-FFF2-40B4-BE49-F238E27FC236}">
                      <a16:creationId xmlns:a16="http://schemas.microsoft.com/office/drawing/2014/main" id="{20C5E0CE-EB83-4D43-A8B9-1E134D6395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11" y="2304"/>
                  <a:ext cx="0" cy="204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2" name="Line 58">
                  <a:extLst>
                    <a:ext uri="{FF2B5EF4-FFF2-40B4-BE49-F238E27FC236}">
                      <a16:creationId xmlns:a16="http://schemas.microsoft.com/office/drawing/2014/main" id="{02DAAE62-552F-495B-A143-B035A72E55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41" y="2304"/>
                  <a:ext cx="103" cy="1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" name="Line 59">
                  <a:extLst>
                    <a:ext uri="{FF2B5EF4-FFF2-40B4-BE49-F238E27FC236}">
                      <a16:creationId xmlns:a16="http://schemas.microsoft.com/office/drawing/2014/main" id="{2E46D3CD-E1DF-430B-A922-DFECA7BB24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86" y="2304"/>
                  <a:ext cx="0" cy="204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4" name="Line 60">
                  <a:extLst>
                    <a:ext uri="{FF2B5EF4-FFF2-40B4-BE49-F238E27FC236}">
                      <a16:creationId xmlns:a16="http://schemas.microsoft.com/office/drawing/2014/main" id="{2FB1319F-0E7F-44F6-8B2C-CC9A08B6AE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8" y="2308"/>
                  <a:ext cx="53" cy="1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5" name="Line 61">
                  <a:extLst>
                    <a:ext uri="{FF2B5EF4-FFF2-40B4-BE49-F238E27FC236}">
                      <a16:creationId xmlns:a16="http://schemas.microsoft.com/office/drawing/2014/main" id="{4978345C-E93C-4C95-954C-5FF44E3BC1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21" y="2302"/>
                  <a:ext cx="68" cy="19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3" name="Group 62">
                <a:extLst>
                  <a:ext uri="{FF2B5EF4-FFF2-40B4-BE49-F238E27FC236}">
                    <a16:creationId xmlns:a16="http://schemas.microsoft.com/office/drawing/2014/main" id="{FE1894F7-6AB3-402E-954A-41402930CB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8" y="2010"/>
                <a:ext cx="276" cy="498"/>
                <a:chOff x="1368" y="2010"/>
                <a:chExt cx="276" cy="498"/>
              </a:xfrm>
            </p:grpSpPr>
            <p:sp>
              <p:nvSpPr>
                <p:cNvPr id="92" name="Rectangle 63">
                  <a:extLst>
                    <a:ext uri="{FF2B5EF4-FFF2-40B4-BE49-F238E27FC236}">
                      <a16:creationId xmlns:a16="http://schemas.microsoft.com/office/drawing/2014/main" id="{9CF0280F-0C39-46BC-988F-A49E6078DF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7" y="2010"/>
                  <a:ext cx="74" cy="294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" name="Line 64">
                  <a:extLst>
                    <a:ext uri="{FF2B5EF4-FFF2-40B4-BE49-F238E27FC236}">
                      <a16:creationId xmlns:a16="http://schemas.microsoft.com/office/drawing/2014/main" id="{8BE2637D-48DF-4FD1-823A-16C392894A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8" y="2304"/>
                  <a:ext cx="96" cy="166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4" name="Line 65">
                  <a:extLst>
                    <a:ext uri="{FF2B5EF4-FFF2-40B4-BE49-F238E27FC236}">
                      <a16:creationId xmlns:a16="http://schemas.microsoft.com/office/drawing/2014/main" id="{2271C7D4-2C4A-4AFC-B35D-5067B0B6DC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11" y="2304"/>
                  <a:ext cx="0" cy="204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5" name="Line 66">
                  <a:extLst>
                    <a:ext uri="{FF2B5EF4-FFF2-40B4-BE49-F238E27FC236}">
                      <a16:creationId xmlns:a16="http://schemas.microsoft.com/office/drawing/2014/main" id="{89B807DC-E631-4886-9DDF-9A16393978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41" y="2304"/>
                  <a:ext cx="103" cy="1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6" name="Line 67">
                  <a:extLst>
                    <a:ext uri="{FF2B5EF4-FFF2-40B4-BE49-F238E27FC236}">
                      <a16:creationId xmlns:a16="http://schemas.microsoft.com/office/drawing/2014/main" id="{FE1420D4-903D-48EC-A040-DA5BB8ACCA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86" y="2304"/>
                  <a:ext cx="0" cy="204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7" name="Line 68">
                  <a:extLst>
                    <a:ext uri="{FF2B5EF4-FFF2-40B4-BE49-F238E27FC236}">
                      <a16:creationId xmlns:a16="http://schemas.microsoft.com/office/drawing/2014/main" id="{D261D422-4161-4F4F-ADC5-6BD728928D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8" y="2308"/>
                  <a:ext cx="53" cy="1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8" name="Line 69">
                  <a:extLst>
                    <a:ext uri="{FF2B5EF4-FFF2-40B4-BE49-F238E27FC236}">
                      <a16:creationId xmlns:a16="http://schemas.microsoft.com/office/drawing/2014/main" id="{75D2BE63-0527-4AE0-B5FE-0C16821F99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21" y="2302"/>
                  <a:ext cx="68" cy="19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4" name="Group 70">
                <a:extLst>
                  <a:ext uri="{FF2B5EF4-FFF2-40B4-BE49-F238E27FC236}">
                    <a16:creationId xmlns:a16="http://schemas.microsoft.com/office/drawing/2014/main" id="{B8285594-CC4D-49E8-BAC6-FD3F9AC708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35" y="2010"/>
                <a:ext cx="276" cy="498"/>
                <a:chOff x="1368" y="2010"/>
                <a:chExt cx="276" cy="498"/>
              </a:xfrm>
            </p:grpSpPr>
            <p:sp>
              <p:nvSpPr>
                <p:cNvPr id="85" name="Rectangle 71">
                  <a:extLst>
                    <a:ext uri="{FF2B5EF4-FFF2-40B4-BE49-F238E27FC236}">
                      <a16:creationId xmlns:a16="http://schemas.microsoft.com/office/drawing/2014/main" id="{07EF16E2-9642-4766-B844-F312EF7AA3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7" y="2010"/>
                  <a:ext cx="74" cy="294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" name="Line 72">
                  <a:extLst>
                    <a:ext uri="{FF2B5EF4-FFF2-40B4-BE49-F238E27FC236}">
                      <a16:creationId xmlns:a16="http://schemas.microsoft.com/office/drawing/2014/main" id="{C77F6FBE-A6E6-46F1-B0EE-7E6FC3D52A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8" y="2304"/>
                  <a:ext cx="96" cy="166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7" name="Line 73">
                  <a:extLst>
                    <a:ext uri="{FF2B5EF4-FFF2-40B4-BE49-F238E27FC236}">
                      <a16:creationId xmlns:a16="http://schemas.microsoft.com/office/drawing/2014/main" id="{2AF17810-19E0-4CC6-A327-E65283685B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11" y="2304"/>
                  <a:ext cx="0" cy="204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8" name="Line 74">
                  <a:extLst>
                    <a:ext uri="{FF2B5EF4-FFF2-40B4-BE49-F238E27FC236}">
                      <a16:creationId xmlns:a16="http://schemas.microsoft.com/office/drawing/2014/main" id="{6EEB89B7-34B1-41C3-A8E2-4F0B72093F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41" y="2304"/>
                  <a:ext cx="103" cy="1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9" name="Line 75">
                  <a:extLst>
                    <a:ext uri="{FF2B5EF4-FFF2-40B4-BE49-F238E27FC236}">
                      <a16:creationId xmlns:a16="http://schemas.microsoft.com/office/drawing/2014/main" id="{2A15D322-4625-43EA-B345-315B25E86A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86" y="2304"/>
                  <a:ext cx="0" cy="204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0" name="Line 76">
                  <a:extLst>
                    <a:ext uri="{FF2B5EF4-FFF2-40B4-BE49-F238E27FC236}">
                      <a16:creationId xmlns:a16="http://schemas.microsoft.com/office/drawing/2014/main" id="{3C51401F-6214-465D-A6D8-F4F6B0CEE9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8" y="2308"/>
                  <a:ext cx="53" cy="1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1" name="Line 77">
                  <a:extLst>
                    <a:ext uri="{FF2B5EF4-FFF2-40B4-BE49-F238E27FC236}">
                      <a16:creationId xmlns:a16="http://schemas.microsoft.com/office/drawing/2014/main" id="{8FABBF79-04D8-47B8-AE53-9F3F1EBD75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21" y="2302"/>
                  <a:ext cx="68" cy="19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5" name="Group 78">
                <a:extLst>
                  <a:ext uri="{FF2B5EF4-FFF2-40B4-BE49-F238E27FC236}">
                    <a16:creationId xmlns:a16="http://schemas.microsoft.com/office/drawing/2014/main" id="{94AA3BAE-C5EE-49E0-83F9-BB2DA3CEE4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2" y="2010"/>
                <a:ext cx="276" cy="498"/>
                <a:chOff x="1368" y="2010"/>
                <a:chExt cx="276" cy="498"/>
              </a:xfrm>
            </p:grpSpPr>
            <p:sp>
              <p:nvSpPr>
                <p:cNvPr id="78" name="Rectangle 79">
                  <a:extLst>
                    <a:ext uri="{FF2B5EF4-FFF2-40B4-BE49-F238E27FC236}">
                      <a16:creationId xmlns:a16="http://schemas.microsoft.com/office/drawing/2014/main" id="{7E906F74-B121-4DE3-952C-BAAE60BD6B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7" y="2010"/>
                  <a:ext cx="74" cy="294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" name="Line 80">
                  <a:extLst>
                    <a:ext uri="{FF2B5EF4-FFF2-40B4-BE49-F238E27FC236}">
                      <a16:creationId xmlns:a16="http://schemas.microsoft.com/office/drawing/2014/main" id="{7BF32CC0-48ED-46AA-99DC-0EE9A046B3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8" y="2304"/>
                  <a:ext cx="96" cy="166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0" name="Line 81">
                  <a:extLst>
                    <a:ext uri="{FF2B5EF4-FFF2-40B4-BE49-F238E27FC236}">
                      <a16:creationId xmlns:a16="http://schemas.microsoft.com/office/drawing/2014/main" id="{C94B2066-D0C5-4398-A2ED-1543251A61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11" y="2304"/>
                  <a:ext cx="0" cy="204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1" name="Line 82">
                  <a:extLst>
                    <a:ext uri="{FF2B5EF4-FFF2-40B4-BE49-F238E27FC236}">
                      <a16:creationId xmlns:a16="http://schemas.microsoft.com/office/drawing/2014/main" id="{65D856E0-F091-42D8-945A-70BD5BF329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41" y="2304"/>
                  <a:ext cx="103" cy="1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2" name="Line 83">
                  <a:extLst>
                    <a:ext uri="{FF2B5EF4-FFF2-40B4-BE49-F238E27FC236}">
                      <a16:creationId xmlns:a16="http://schemas.microsoft.com/office/drawing/2014/main" id="{3C904AEA-D28D-4EFE-B83B-317AEA74C5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86" y="2304"/>
                  <a:ext cx="0" cy="204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3" name="Line 84">
                  <a:extLst>
                    <a:ext uri="{FF2B5EF4-FFF2-40B4-BE49-F238E27FC236}">
                      <a16:creationId xmlns:a16="http://schemas.microsoft.com/office/drawing/2014/main" id="{AE0916F3-8458-42EE-9FE0-5A48593555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8" y="2308"/>
                  <a:ext cx="53" cy="1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4" name="Line 85">
                  <a:extLst>
                    <a:ext uri="{FF2B5EF4-FFF2-40B4-BE49-F238E27FC236}">
                      <a16:creationId xmlns:a16="http://schemas.microsoft.com/office/drawing/2014/main" id="{3F91E187-92FF-46DC-9EA2-86D57E13B2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21" y="2302"/>
                  <a:ext cx="68" cy="19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6" name="Group 86">
                <a:extLst>
                  <a:ext uri="{FF2B5EF4-FFF2-40B4-BE49-F238E27FC236}">
                    <a16:creationId xmlns:a16="http://schemas.microsoft.com/office/drawing/2014/main" id="{AB83E778-D1CA-42B1-9525-6A03242B70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9" y="2010"/>
                <a:ext cx="276" cy="498"/>
                <a:chOff x="1368" y="2010"/>
                <a:chExt cx="276" cy="498"/>
              </a:xfrm>
            </p:grpSpPr>
            <p:sp>
              <p:nvSpPr>
                <p:cNvPr id="71" name="Rectangle 87">
                  <a:extLst>
                    <a:ext uri="{FF2B5EF4-FFF2-40B4-BE49-F238E27FC236}">
                      <a16:creationId xmlns:a16="http://schemas.microsoft.com/office/drawing/2014/main" id="{D1033DD2-74C2-4F0D-B336-3AF6A97DA1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7" y="2010"/>
                  <a:ext cx="74" cy="294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Line 88">
                  <a:extLst>
                    <a:ext uri="{FF2B5EF4-FFF2-40B4-BE49-F238E27FC236}">
                      <a16:creationId xmlns:a16="http://schemas.microsoft.com/office/drawing/2014/main" id="{3FCD179F-3148-4C48-839C-C8EC7933BC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8" y="2304"/>
                  <a:ext cx="96" cy="166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3" name="Line 89">
                  <a:extLst>
                    <a:ext uri="{FF2B5EF4-FFF2-40B4-BE49-F238E27FC236}">
                      <a16:creationId xmlns:a16="http://schemas.microsoft.com/office/drawing/2014/main" id="{77C02EC3-08CB-45C3-A575-54237AE576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11" y="2304"/>
                  <a:ext cx="0" cy="204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4" name="Line 90">
                  <a:extLst>
                    <a:ext uri="{FF2B5EF4-FFF2-40B4-BE49-F238E27FC236}">
                      <a16:creationId xmlns:a16="http://schemas.microsoft.com/office/drawing/2014/main" id="{46201829-9291-4568-A7D5-8A8523EC0B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41" y="2304"/>
                  <a:ext cx="103" cy="1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5" name="Line 91">
                  <a:extLst>
                    <a:ext uri="{FF2B5EF4-FFF2-40B4-BE49-F238E27FC236}">
                      <a16:creationId xmlns:a16="http://schemas.microsoft.com/office/drawing/2014/main" id="{293431EF-B027-4CA2-AF13-DDC4D31F35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86" y="2304"/>
                  <a:ext cx="0" cy="204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6" name="Line 92">
                  <a:extLst>
                    <a:ext uri="{FF2B5EF4-FFF2-40B4-BE49-F238E27FC236}">
                      <a16:creationId xmlns:a16="http://schemas.microsoft.com/office/drawing/2014/main" id="{BA72A373-AF50-4C92-B3DC-524CC5414A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8" y="2308"/>
                  <a:ext cx="53" cy="1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7" name="Line 93">
                  <a:extLst>
                    <a:ext uri="{FF2B5EF4-FFF2-40B4-BE49-F238E27FC236}">
                      <a16:creationId xmlns:a16="http://schemas.microsoft.com/office/drawing/2014/main" id="{B64A18AE-C654-4281-B6F1-A36AC5D95D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21" y="2302"/>
                  <a:ext cx="68" cy="19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7" name="Group 94">
                <a:extLst>
                  <a:ext uri="{FF2B5EF4-FFF2-40B4-BE49-F238E27FC236}">
                    <a16:creationId xmlns:a16="http://schemas.microsoft.com/office/drawing/2014/main" id="{86CD2E24-B518-4329-B0CB-0C2D778971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36" y="2010"/>
                <a:ext cx="276" cy="498"/>
                <a:chOff x="1368" y="2010"/>
                <a:chExt cx="276" cy="498"/>
              </a:xfrm>
            </p:grpSpPr>
            <p:sp>
              <p:nvSpPr>
                <p:cNvPr id="64" name="Rectangle 95">
                  <a:extLst>
                    <a:ext uri="{FF2B5EF4-FFF2-40B4-BE49-F238E27FC236}">
                      <a16:creationId xmlns:a16="http://schemas.microsoft.com/office/drawing/2014/main" id="{E98B64C2-400C-4493-9CF1-3AF05CB33E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7" y="2010"/>
                  <a:ext cx="74" cy="294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" name="Line 96">
                  <a:extLst>
                    <a:ext uri="{FF2B5EF4-FFF2-40B4-BE49-F238E27FC236}">
                      <a16:creationId xmlns:a16="http://schemas.microsoft.com/office/drawing/2014/main" id="{B050C4D1-5181-4C9A-8329-2D023B36D5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8" y="2304"/>
                  <a:ext cx="96" cy="166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6" name="Line 97">
                  <a:extLst>
                    <a:ext uri="{FF2B5EF4-FFF2-40B4-BE49-F238E27FC236}">
                      <a16:creationId xmlns:a16="http://schemas.microsoft.com/office/drawing/2014/main" id="{B3701029-4BAA-4B0B-ADEF-646B78656F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11" y="2304"/>
                  <a:ext cx="0" cy="204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7" name="Line 98">
                  <a:extLst>
                    <a:ext uri="{FF2B5EF4-FFF2-40B4-BE49-F238E27FC236}">
                      <a16:creationId xmlns:a16="http://schemas.microsoft.com/office/drawing/2014/main" id="{926C89F6-1411-48DF-9D9D-D94D3EFB35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41" y="2304"/>
                  <a:ext cx="103" cy="1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8" name="Line 99">
                  <a:extLst>
                    <a:ext uri="{FF2B5EF4-FFF2-40B4-BE49-F238E27FC236}">
                      <a16:creationId xmlns:a16="http://schemas.microsoft.com/office/drawing/2014/main" id="{4DF4AC0B-0710-4D23-A99A-0C0AD66DDE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86" y="2304"/>
                  <a:ext cx="0" cy="204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9" name="Line 100">
                  <a:extLst>
                    <a:ext uri="{FF2B5EF4-FFF2-40B4-BE49-F238E27FC236}">
                      <a16:creationId xmlns:a16="http://schemas.microsoft.com/office/drawing/2014/main" id="{FAFA0785-AE75-471C-9D11-EBF78A6C1A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8" y="2308"/>
                  <a:ext cx="53" cy="1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0" name="Line 101">
                  <a:extLst>
                    <a:ext uri="{FF2B5EF4-FFF2-40B4-BE49-F238E27FC236}">
                      <a16:creationId xmlns:a16="http://schemas.microsoft.com/office/drawing/2014/main" id="{38A5D46C-9959-47A0-A8E2-C3A5CE96F7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21" y="2302"/>
                  <a:ext cx="68" cy="19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8" name="Group 102">
                <a:extLst>
                  <a:ext uri="{FF2B5EF4-FFF2-40B4-BE49-F238E27FC236}">
                    <a16:creationId xmlns:a16="http://schemas.microsoft.com/office/drawing/2014/main" id="{BB03B626-688F-44DE-AA97-7D173756C7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03" y="2010"/>
                <a:ext cx="276" cy="498"/>
                <a:chOff x="1368" y="2010"/>
                <a:chExt cx="276" cy="498"/>
              </a:xfrm>
            </p:grpSpPr>
            <p:sp>
              <p:nvSpPr>
                <p:cNvPr id="57" name="Rectangle 103">
                  <a:extLst>
                    <a:ext uri="{FF2B5EF4-FFF2-40B4-BE49-F238E27FC236}">
                      <a16:creationId xmlns:a16="http://schemas.microsoft.com/office/drawing/2014/main" id="{C601CE65-5988-4F7D-A221-16C09F0EDC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7" y="2010"/>
                  <a:ext cx="74" cy="294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Line 104">
                  <a:extLst>
                    <a:ext uri="{FF2B5EF4-FFF2-40B4-BE49-F238E27FC236}">
                      <a16:creationId xmlns:a16="http://schemas.microsoft.com/office/drawing/2014/main" id="{9949E133-DFBF-49E5-AA1A-F2CE354F20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8" y="2304"/>
                  <a:ext cx="96" cy="166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9" name="Line 105">
                  <a:extLst>
                    <a:ext uri="{FF2B5EF4-FFF2-40B4-BE49-F238E27FC236}">
                      <a16:creationId xmlns:a16="http://schemas.microsoft.com/office/drawing/2014/main" id="{58390C83-ABBB-4E92-B6F8-10C75DACFD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11" y="2304"/>
                  <a:ext cx="0" cy="204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0" name="Line 106">
                  <a:extLst>
                    <a:ext uri="{FF2B5EF4-FFF2-40B4-BE49-F238E27FC236}">
                      <a16:creationId xmlns:a16="http://schemas.microsoft.com/office/drawing/2014/main" id="{E65A82E4-64D2-4C35-9017-D41653A3CF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41" y="2304"/>
                  <a:ext cx="103" cy="1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1" name="Line 107">
                  <a:extLst>
                    <a:ext uri="{FF2B5EF4-FFF2-40B4-BE49-F238E27FC236}">
                      <a16:creationId xmlns:a16="http://schemas.microsoft.com/office/drawing/2014/main" id="{9DF71C98-0C2A-4CC7-B6EC-87F0966DAC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86" y="2304"/>
                  <a:ext cx="0" cy="204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2" name="Line 108">
                  <a:extLst>
                    <a:ext uri="{FF2B5EF4-FFF2-40B4-BE49-F238E27FC236}">
                      <a16:creationId xmlns:a16="http://schemas.microsoft.com/office/drawing/2014/main" id="{5725016C-15BF-4F2D-8D8D-1A50D2168A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8" y="2308"/>
                  <a:ext cx="53" cy="1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3" name="Line 109">
                  <a:extLst>
                    <a:ext uri="{FF2B5EF4-FFF2-40B4-BE49-F238E27FC236}">
                      <a16:creationId xmlns:a16="http://schemas.microsoft.com/office/drawing/2014/main" id="{9811767E-62C0-4C88-B8CE-59244E3ABF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21" y="2302"/>
                  <a:ext cx="68" cy="19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49" name="Group 110">
                <a:extLst>
                  <a:ext uri="{FF2B5EF4-FFF2-40B4-BE49-F238E27FC236}">
                    <a16:creationId xmlns:a16="http://schemas.microsoft.com/office/drawing/2014/main" id="{EADD3CB0-D724-4D0F-9E69-79258E86CE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70" y="2010"/>
                <a:ext cx="276" cy="498"/>
                <a:chOff x="1368" y="2010"/>
                <a:chExt cx="276" cy="498"/>
              </a:xfrm>
            </p:grpSpPr>
            <p:sp>
              <p:nvSpPr>
                <p:cNvPr id="50" name="Rectangle 111">
                  <a:extLst>
                    <a:ext uri="{FF2B5EF4-FFF2-40B4-BE49-F238E27FC236}">
                      <a16:creationId xmlns:a16="http://schemas.microsoft.com/office/drawing/2014/main" id="{36A60FB2-ADE9-44C9-8356-FE98E57A60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67" y="2010"/>
                  <a:ext cx="74" cy="294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Line 112">
                  <a:extLst>
                    <a:ext uri="{FF2B5EF4-FFF2-40B4-BE49-F238E27FC236}">
                      <a16:creationId xmlns:a16="http://schemas.microsoft.com/office/drawing/2014/main" id="{AE661E40-C3FF-4F9A-A5F4-E3F61B197B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68" y="2304"/>
                  <a:ext cx="96" cy="166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2" name="Line 113">
                  <a:extLst>
                    <a:ext uri="{FF2B5EF4-FFF2-40B4-BE49-F238E27FC236}">
                      <a16:creationId xmlns:a16="http://schemas.microsoft.com/office/drawing/2014/main" id="{CF6440D7-A169-449A-98F3-02557DECEE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11" y="2304"/>
                  <a:ext cx="0" cy="204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3" name="Line 114">
                  <a:extLst>
                    <a:ext uri="{FF2B5EF4-FFF2-40B4-BE49-F238E27FC236}">
                      <a16:creationId xmlns:a16="http://schemas.microsoft.com/office/drawing/2014/main" id="{CB49F535-499E-4CDB-988D-E7DAFCFAD4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41" y="2304"/>
                  <a:ext cx="103" cy="1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4" name="Line 115">
                  <a:extLst>
                    <a:ext uri="{FF2B5EF4-FFF2-40B4-BE49-F238E27FC236}">
                      <a16:creationId xmlns:a16="http://schemas.microsoft.com/office/drawing/2014/main" id="{8FF27CE9-6452-4F11-9E48-7C36ADA4C1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86" y="2304"/>
                  <a:ext cx="0" cy="204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5" name="Line 116">
                  <a:extLst>
                    <a:ext uri="{FF2B5EF4-FFF2-40B4-BE49-F238E27FC236}">
                      <a16:creationId xmlns:a16="http://schemas.microsoft.com/office/drawing/2014/main" id="{D906D96E-4529-471D-B08B-259DE17F17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418" y="2308"/>
                  <a:ext cx="53" cy="1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6" name="Line 117">
                  <a:extLst>
                    <a:ext uri="{FF2B5EF4-FFF2-40B4-BE49-F238E27FC236}">
                      <a16:creationId xmlns:a16="http://schemas.microsoft.com/office/drawing/2014/main" id="{CD64A68E-2419-490E-B6EF-117D37D580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21" y="2302"/>
                  <a:ext cx="68" cy="19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sp>
        <p:nvSpPr>
          <p:cNvPr id="120" name="Rectangle 118">
            <a:extLst>
              <a:ext uri="{FF2B5EF4-FFF2-40B4-BE49-F238E27FC236}">
                <a16:creationId xmlns:a16="http://schemas.microsoft.com/office/drawing/2014/main" id="{64DE834B-92BD-45C4-87DA-1E7E10123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947" y="3243263"/>
            <a:ext cx="4892279" cy="160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600" b="1" dirty="0"/>
          </a:p>
        </p:txBody>
      </p:sp>
      <p:sp>
        <p:nvSpPr>
          <p:cNvPr id="121" name="Rectangle 119">
            <a:extLst>
              <a:ext uri="{FF2B5EF4-FFF2-40B4-BE49-F238E27FC236}">
                <a16:creationId xmlns:a16="http://schemas.microsoft.com/office/drawing/2014/main" id="{781304CD-2BCA-4DC1-8A81-6518B55DE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199" y="1524271"/>
            <a:ext cx="7789161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eaLnBrk="0" hangingPunct="0">
              <a:buAutoNum type="arabicParenR"/>
              <a:defRPr/>
            </a:pPr>
            <a:r>
              <a:rPr lang="ru-RU" sz="1600" b="1" dirty="0">
                <a:latin typeface="Corbel" panose="020B0503020204020204" pitchFamily="34" charset="0"/>
                <a:ea typeface="ＭＳ Ｐゴシック" charset="-128"/>
                <a:cs typeface="Arial" panose="020B0604020202020204" pitchFamily="34" charset="0"/>
              </a:rPr>
              <a:t>Печатная плата</a:t>
            </a:r>
            <a:r>
              <a:rPr lang="fr-FR" sz="1600" b="1" dirty="0">
                <a:latin typeface="Corbel" panose="020B0503020204020204" pitchFamily="34" charset="0"/>
                <a:ea typeface="ＭＳ Ｐゴシック" charset="-128"/>
                <a:cs typeface="Arial" panose="020B0604020202020204" pitchFamily="34" charset="0"/>
              </a:rPr>
              <a:t> (gerber </a:t>
            </a:r>
            <a:r>
              <a:rPr lang="fr-FR" sz="1600" b="1" dirty="0">
                <a:latin typeface="Corbel" panose="020B0503020204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ru-RU" sz="1600" b="1" dirty="0">
                <a:latin typeface="Corbel" panose="020B0503020204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промышленность</a:t>
            </a:r>
            <a:r>
              <a:rPr lang="fr-FR" sz="1600" b="1" dirty="0">
                <a:latin typeface="Corbel" panose="020B0503020204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  </a:t>
            </a:r>
            <a:r>
              <a:rPr lang="ru-RU" sz="1600" b="1" dirty="0">
                <a:latin typeface="Corbel" panose="020B0503020204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ЛЯП</a:t>
            </a:r>
            <a:r>
              <a:rPr lang="fr-FR" sz="1600" b="1" dirty="0">
                <a:latin typeface="Corbel" panose="020B0503020204020204" pitchFamily="34" charset="0"/>
                <a:ea typeface="ＭＳ Ｐゴシック" charset="-128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ru-RU" sz="1600" b="1" dirty="0">
              <a:latin typeface="Corbel" panose="020B0503020204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457200" indent="-457200" eaLnBrk="0" hangingPunct="0">
              <a:buFontTx/>
              <a:buAutoNum type="arabicParenR"/>
              <a:defRPr/>
            </a:pPr>
            <a:r>
              <a:rPr lang="ru-RU" sz="1600" b="1" dirty="0">
                <a:latin typeface="Corbel" panose="020B0503020204020204" pitchFamily="34" charset="0"/>
                <a:ea typeface="ＭＳ Ｐゴシック" charset="-128"/>
              </a:rPr>
              <a:t>Ламинация фоторезистивной пленкой </a:t>
            </a:r>
            <a:r>
              <a:rPr lang="fr-FR" sz="1600" b="1" dirty="0">
                <a:latin typeface="Corbel" panose="020B0503020204020204" pitchFamily="34" charset="0"/>
                <a:ea typeface="ＭＳ Ｐゴシック" charset="-128"/>
              </a:rPr>
              <a:t>(50 - 150 </a:t>
            </a:r>
            <a:r>
              <a:rPr lang="ru-RU" sz="1600" b="1" dirty="0">
                <a:latin typeface="Corbel" panose="020B0503020204020204" pitchFamily="34" charset="0"/>
                <a:ea typeface="ＭＳ Ｐゴシック" charset="-128"/>
              </a:rPr>
              <a:t>мкм</a:t>
            </a:r>
            <a:r>
              <a:rPr lang="fr-FR" sz="1600" b="1" dirty="0">
                <a:latin typeface="Corbel" panose="020B0503020204020204" pitchFamily="34" charset="0"/>
                <a:ea typeface="ＭＳ Ｐゴシック" charset="-128"/>
              </a:rPr>
              <a:t>) </a:t>
            </a:r>
            <a:r>
              <a:rPr lang="ru-RU" sz="1600" b="1" dirty="0">
                <a:latin typeface="Corbel" panose="020B0503020204020204" pitchFamily="34" charset="0"/>
                <a:ea typeface="ＭＳ Ｐゴシック" charset="-128"/>
              </a:rPr>
              <a:t> </a:t>
            </a:r>
            <a:r>
              <a:rPr lang="ka-GE" sz="1600" b="1" dirty="0">
                <a:ea typeface="ＭＳ Ｐゴシック" charset="-128"/>
              </a:rPr>
              <a:t>(</a:t>
            </a:r>
            <a:r>
              <a:rPr lang="en-US" sz="1600" b="1" dirty="0">
                <a:latin typeface="Corbel" panose="020B0503020204020204" pitchFamily="34" charset="0"/>
                <a:ea typeface="ＭＳ Ｐゴシック" charset="-128"/>
              </a:rPr>
              <a:t>DuPont </a:t>
            </a:r>
            <a:r>
              <a:rPr lang="en-US" sz="1600" b="1" dirty="0" err="1">
                <a:latin typeface="Corbel" panose="020B0503020204020204" pitchFamily="34" charset="0"/>
                <a:ea typeface="ＭＳ Ｐゴシック" charset="-128"/>
              </a:rPr>
              <a:t>Pyralux</a:t>
            </a:r>
            <a:r>
              <a:rPr lang="en-US" sz="1600" b="1" dirty="0">
                <a:latin typeface="Corbel" panose="020B0503020204020204" pitchFamily="34" charset="0"/>
                <a:ea typeface="ＭＳ Ｐゴシック" charset="-128"/>
              </a:rPr>
              <a:t> PC1000 </a:t>
            </a:r>
            <a:r>
              <a:rPr lang="en-US" sz="1600" b="1" dirty="0">
                <a:latin typeface="Corbel" panose="020B0503020204020204" pitchFamily="34" charset="0"/>
                <a:ea typeface="ＭＳ Ｐゴシック" charset="-128"/>
                <a:sym typeface="Wingdings" panose="05000000000000000000" pitchFamily="2" charset="2"/>
              </a:rPr>
              <a:t> DYNAMASK 5000) </a:t>
            </a:r>
            <a:r>
              <a:rPr lang="fr-FR" sz="1600" b="1" dirty="0">
                <a:latin typeface="Corbel" panose="020B0503020204020204" pitchFamily="34" charset="0"/>
                <a:ea typeface="ＭＳ Ｐゴシック" charset="-128"/>
              </a:rPr>
              <a:t>     </a:t>
            </a:r>
            <a:endParaRPr lang="ru-RU" sz="1600" b="1" i="1" dirty="0">
              <a:solidFill>
                <a:srgbClr val="C00000"/>
              </a:solidFill>
              <a:latin typeface="Corbel" panose="020B0503020204020204" pitchFamily="34" charset="0"/>
              <a:ea typeface="ＭＳ Ｐゴシック" charset="-128"/>
            </a:endParaRPr>
          </a:p>
          <a:p>
            <a:pPr marL="457200" indent="-457200" eaLnBrk="0" hangingPunct="0">
              <a:buFontTx/>
              <a:buAutoNum type="arabicParenR"/>
              <a:defRPr/>
            </a:pPr>
            <a:r>
              <a:rPr lang="ru-RU" sz="1600" b="1" dirty="0">
                <a:latin typeface="Corbel" panose="020B0503020204020204" pitchFamily="34" charset="0"/>
                <a:ea typeface="ＭＳ Ｐゴシック" charset="-128"/>
              </a:rPr>
              <a:t>Сетка</a:t>
            </a:r>
            <a:endParaRPr lang="fr-FR" sz="1600" b="1" i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rbel" panose="020B0503020204020204" pitchFamily="34" charset="0"/>
              <a:ea typeface="ＭＳ Ｐゴシック" charset="-128"/>
            </a:endParaRPr>
          </a:p>
          <a:p>
            <a:pPr marL="457200" indent="-457200" eaLnBrk="0" hangingPunct="0">
              <a:buAutoNum type="arabicParenR"/>
              <a:defRPr/>
            </a:pPr>
            <a:r>
              <a:rPr lang="ru-RU" sz="1600" b="1" dirty="0">
                <a:latin typeface="Corbel" panose="020B0503020204020204" pitchFamily="34" charset="0"/>
                <a:ea typeface="ＭＳ Ｐゴシック" charset="-128"/>
              </a:rPr>
              <a:t>Ламинация фиксирующую сетку</a:t>
            </a:r>
            <a:endParaRPr lang="fr-FR" sz="1600" b="1" dirty="0">
              <a:latin typeface="Corbel" panose="020B0503020204020204" pitchFamily="34" charset="0"/>
              <a:ea typeface="ＭＳ Ｐゴシック" charset="-128"/>
            </a:endParaRPr>
          </a:p>
          <a:p>
            <a:pPr marL="457200" indent="-457200" eaLnBrk="0" hangingPunct="0">
              <a:buAutoNum type="arabicParenR"/>
              <a:defRPr/>
            </a:pPr>
            <a:r>
              <a:rPr lang="ru-RU" sz="1600" b="1" dirty="0">
                <a:latin typeface="Corbel" panose="020B0503020204020204" pitchFamily="34" charset="0"/>
                <a:ea typeface="ＭＳ Ｐゴシック" charset="-128"/>
              </a:rPr>
              <a:t>Засветка через фотолитографическую маску ультрафиолетом</a:t>
            </a:r>
          </a:p>
          <a:p>
            <a:pPr marL="457200" indent="-457200" eaLnBrk="0" hangingPunct="0">
              <a:buAutoNum type="arabicParenR"/>
              <a:defRPr/>
            </a:pPr>
            <a:r>
              <a:rPr lang="ru-RU" sz="1600" b="1" dirty="0">
                <a:latin typeface="Corbel" panose="020B0503020204020204" pitchFamily="34" charset="0"/>
                <a:ea typeface="ＭＳ Ｐゴシック" charset="-128"/>
              </a:rPr>
              <a:t>Травление в </a:t>
            </a:r>
            <a:r>
              <a:rPr lang="en-US" sz="1600" b="1" dirty="0">
                <a:latin typeface="Corbel" panose="020B0503020204020204" pitchFamily="34" charset="0"/>
                <a:ea typeface="ＭＳ Ｐゴシック" charset="-128"/>
              </a:rPr>
              <a:t>1% </a:t>
            </a:r>
            <a:r>
              <a:rPr lang="ru-RU" sz="1600" b="1" dirty="0">
                <a:latin typeface="Corbel" panose="020B0503020204020204" pitchFamily="34" charset="0"/>
                <a:ea typeface="ＭＳ Ｐゴシック" charset="-128"/>
              </a:rPr>
              <a:t>растворе кальцированной соды (</a:t>
            </a:r>
            <a:r>
              <a:rPr lang="en-US" sz="1600" b="1" dirty="0">
                <a:latin typeface="Corbel" panose="020B0503020204020204" pitchFamily="34" charset="0"/>
                <a:ea typeface="ＭＳ Ｐゴシック" charset="-128"/>
              </a:rPr>
              <a:t>Na</a:t>
            </a:r>
            <a:r>
              <a:rPr lang="en-US" sz="1600" b="1" baseline="-25000" dirty="0">
                <a:latin typeface="Corbel" panose="020B0503020204020204" pitchFamily="34" charset="0"/>
                <a:ea typeface="ＭＳ Ｐゴシック" charset="-128"/>
              </a:rPr>
              <a:t>2</a:t>
            </a:r>
            <a:r>
              <a:rPr lang="en-US" sz="1600" b="1" dirty="0">
                <a:latin typeface="Corbel" panose="020B0503020204020204" pitchFamily="34" charset="0"/>
                <a:ea typeface="ＭＳ Ｐゴシック" charset="-128"/>
              </a:rPr>
              <a:t>CO</a:t>
            </a:r>
            <a:r>
              <a:rPr lang="en-US" sz="1600" b="1" baseline="-25000" dirty="0">
                <a:latin typeface="Corbel" panose="020B0503020204020204" pitchFamily="34" charset="0"/>
                <a:ea typeface="ＭＳ Ｐゴシック" charset="-128"/>
              </a:rPr>
              <a:t>3</a:t>
            </a:r>
            <a:r>
              <a:rPr lang="en-US" sz="1600" b="1" dirty="0">
                <a:latin typeface="Corbel" panose="020B0503020204020204" pitchFamily="34" charset="0"/>
                <a:ea typeface="ＭＳ Ｐゴシック" charset="-128"/>
              </a:rPr>
              <a:t>)</a:t>
            </a:r>
            <a:endParaRPr lang="ru-RU" sz="1600" b="1" dirty="0">
              <a:latin typeface="Corbel" panose="020B0503020204020204" pitchFamily="34" charset="0"/>
              <a:ea typeface="ＭＳ Ｐゴシック" charset="-128"/>
            </a:endParaRPr>
          </a:p>
          <a:p>
            <a:pPr marL="457200" indent="-457200" eaLnBrk="0" hangingPunct="0">
              <a:buAutoNum type="arabicParenR"/>
              <a:defRPr/>
            </a:pPr>
            <a:r>
              <a:rPr lang="ru-RU" sz="1600" b="1" dirty="0">
                <a:latin typeface="Corbel" panose="020B0503020204020204" pitchFamily="34" charset="0"/>
                <a:ea typeface="ＭＳ Ｐゴシック" charset="-128"/>
              </a:rPr>
              <a:t>Промывка и сушка в печи на 140</a:t>
            </a:r>
            <a:r>
              <a:rPr lang="ru-RU" sz="1600" b="1" baseline="30000" dirty="0">
                <a:latin typeface="Corbel" panose="020B0503020204020204" pitchFamily="34" charset="0"/>
                <a:ea typeface="ＭＳ Ｐゴシック" charset="-128"/>
              </a:rPr>
              <a:t>0</a:t>
            </a:r>
            <a:r>
              <a:rPr lang="ru-RU" sz="1600" b="1" dirty="0">
                <a:latin typeface="Corbel" panose="020B0503020204020204" pitchFamily="34" charset="0"/>
                <a:ea typeface="ＭＳ Ｐゴシック" charset="-128"/>
              </a:rPr>
              <a:t>С в течение 4 ч</a:t>
            </a:r>
            <a:endParaRPr lang="fr-FR" sz="1600" b="1" dirty="0">
              <a:latin typeface="Corbel" panose="020B0503020204020204" pitchFamily="34" charset="0"/>
              <a:ea typeface="ＭＳ Ｐゴシック" charset="-128"/>
            </a:endParaRPr>
          </a:p>
        </p:txBody>
      </p:sp>
      <p:grpSp>
        <p:nvGrpSpPr>
          <p:cNvPr id="122" name="Group 125">
            <a:extLst>
              <a:ext uri="{FF2B5EF4-FFF2-40B4-BE49-F238E27FC236}">
                <a16:creationId xmlns:a16="http://schemas.microsoft.com/office/drawing/2014/main" id="{A73E894B-3B51-4343-9981-A5C4FA708FA7}"/>
              </a:ext>
            </a:extLst>
          </p:cNvPr>
          <p:cNvGrpSpPr>
            <a:grpSpLocks/>
          </p:cNvGrpSpPr>
          <p:nvPr/>
        </p:nvGrpSpPr>
        <p:grpSpPr bwMode="auto">
          <a:xfrm>
            <a:off x="3030141" y="4857750"/>
            <a:ext cx="3252788" cy="717550"/>
            <a:chOff x="2289" y="1366"/>
            <a:chExt cx="3261" cy="452"/>
          </a:xfrm>
        </p:grpSpPr>
        <p:sp>
          <p:nvSpPr>
            <p:cNvPr id="123" name="Rectangle 126">
              <a:extLst>
                <a:ext uri="{FF2B5EF4-FFF2-40B4-BE49-F238E27FC236}">
                  <a16:creationId xmlns:a16="http://schemas.microsoft.com/office/drawing/2014/main" id="{F3FDBE18-19D1-4E29-8DE0-05D0E1A82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1591"/>
              <a:ext cx="45" cy="227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Rectangle 127">
              <a:extLst>
                <a:ext uri="{FF2B5EF4-FFF2-40B4-BE49-F238E27FC236}">
                  <a16:creationId xmlns:a16="http://schemas.microsoft.com/office/drawing/2014/main" id="{EB909550-7DE1-4348-A249-977126A1B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5" y="1366"/>
              <a:ext cx="45" cy="227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Rectangle 128">
              <a:extLst>
                <a:ext uri="{FF2B5EF4-FFF2-40B4-BE49-F238E27FC236}">
                  <a16:creationId xmlns:a16="http://schemas.microsoft.com/office/drawing/2014/main" id="{9A162AF0-0268-44E7-96F4-DA8563B4F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9" y="1591"/>
              <a:ext cx="453" cy="227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Rectangle 129">
              <a:extLst>
                <a:ext uri="{FF2B5EF4-FFF2-40B4-BE49-F238E27FC236}">
                  <a16:creationId xmlns:a16="http://schemas.microsoft.com/office/drawing/2014/main" id="{A8F88CAB-E283-4D7C-A156-D2B357BCC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9" y="1366"/>
              <a:ext cx="453" cy="227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Rectangle 130">
              <a:extLst>
                <a:ext uri="{FF2B5EF4-FFF2-40B4-BE49-F238E27FC236}">
                  <a16:creationId xmlns:a16="http://schemas.microsoft.com/office/drawing/2014/main" id="{98502F7F-3D71-4C36-A0A3-AF5F93602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7" y="1591"/>
              <a:ext cx="453" cy="227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Rectangle 131">
              <a:extLst>
                <a:ext uri="{FF2B5EF4-FFF2-40B4-BE49-F238E27FC236}">
                  <a16:creationId xmlns:a16="http://schemas.microsoft.com/office/drawing/2014/main" id="{B3E24BF5-8E98-437C-A127-564986452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7" y="1366"/>
              <a:ext cx="453" cy="227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Rectangle 132">
              <a:extLst>
                <a:ext uri="{FF2B5EF4-FFF2-40B4-BE49-F238E27FC236}">
                  <a16:creationId xmlns:a16="http://schemas.microsoft.com/office/drawing/2014/main" id="{E6EA784F-96AD-4C20-88C6-0B06BDF64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1591"/>
              <a:ext cx="45" cy="227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Rectangle 133">
              <a:extLst>
                <a:ext uri="{FF2B5EF4-FFF2-40B4-BE49-F238E27FC236}">
                  <a16:creationId xmlns:a16="http://schemas.microsoft.com/office/drawing/2014/main" id="{BD17E602-0045-472A-89E8-BB993D5F2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1366"/>
              <a:ext cx="45" cy="227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Rectangle 134">
              <a:extLst>
                <a:ext uri="{FF2B5EF4-FFF2-40B4-BE49-F238E27FC236}">
                  <a16:creationId xmlns:a16="http://schemas.microsoft.com/office/drawing/2014/main" id="{2C9824D0-B35B-4994-B000-BAE289340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6" y="1591"/>
              <a:ext cx="45" cy="227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Rectangle 135">
              <a:extLst>
                <a:ext uri="{FF2B5EF4-FFF2-40B4-BE49-F238E27FC236}">
                  <a16:creationId xmlns:a16="http://schemas.microsoft.com/office/drawing/2014/main" id="{ACE8A190-1753-4D43-8059-8E1D4407E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6" y="1366"/>
              <a:ext cx="45" cy="227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Rectangle 136">
              <a:extLst>
                <a:ext uri="{FF2B5EF4-FFF2-40B4-BE49-F238E27FC236}">
                  <a16:creationId xmlns:a16="http://schemas.microsoft.com/office/drawing/2014/main" id="{AC129350-8E6B-4D36-A5EA-C3DE3BAE9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9" y="1591"/>
              <a:ext cx="45" cy="227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Rectangle 137">
              <a:extLst>
                <a:ext uri="{FF2B5EF4-FFF2-40B4-BE49-F238E27FC236}">
                  <a16:creationId xmlns:a16="http://schemas.microsoft.com/office/drawing/2014/main" id="{F60464A7-2AD5-47A8-9822-8DBC35039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9" y="1366"/>
              <a:ext cx="45" cy="227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5" name="Group 138">
            <a:extLst>
              <a:ext uri="{FF2B5EF4-FFF2-40B4-BE49-F238E27FC236}">
                <a16:creationId xmlns:a16="http://schemas.microsoft.com/office/drawing/2014/main" id="{9A8402D2-EE14-4E6A-B686-AAD143BE5D91}"/>
              </a:ext>
            </a:extLst>
          </p:cNvPr>
          <p:cNvGrpSpPr>
            <a:grpSpLocks/>
          </p:cNvGrpSpPr>
          <p:nvPr/>
        </p:nvGrpSpPr>
        <p:grpSpPr bwMode="auto">
          <a:xfrm>
            <a:off x="3493294" y="4849816"/>
            <a:ext cx="2349104" cy="733425"/>
            <a:chOff x="1914" y="2821"/>
            <a:chExt cx="2355" cy="462"/>
          </a:xfrm>
        </p:grpSpPr>
        <p:sp>
          <p:nvSpPr>
            <p:cNvPr id="136" name="Rectangle 139">
              <a:extLst>
                <a:ext uri="{FF2B5EF4-FFF2-40B4-BE49-F238E27FC236}">
                  <a16:creationId xmlns:a16="http://schemas.microsoft.com/office/drawing/2014/main" id="{4EDC9C1B-9A83-4657-8F73-C07CED9D1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4" y="2826"/>
              <a:ext cx="451" cy="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Rectangle 140">
              <a:extLst>
                <a:ext uri="{FF2B5EF4-FFF2-40B4-BE49-F238E27FC236}">
                  <a16:creationId xmlns:a16="http://schemas.microsoft.com/office/drawing/2014/main" id="{24033D75-CBE2-414A-A99D-DE674D7F5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0" y="2826"/>
              <a:ext cx="410" cy="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Rectangle 141">
              <a:extLst>
                <a:ext uri="{FF2B5EF4-FFF2-40B4-BE49-F238E27FC236}">
                  <a16:creationId xmlns:a16="http://schemas.microsoft.com/office/drawing/2014/main" id="{A905B04E-2D92-4498-B68B-5DA062D4F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6" y="2826"/>
              <a:ext cx="454" cy="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Rectangle 142">
              <a:extLst>
                <a:ext uri="{FF2B5EF4-FFF2-40B4-BE49-F238E27FC236}">
                  <a16:creationId xmlns:a16="http://schemas.microsoft.com/office/drawing/2014/main" id="{C77EE109-CEEB-482A-96DA-9754248E3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8" y="2826"/>
              <a:ext cx="451" cy="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Rectangle 143">
              <a:extLst>
                <a:ext uri="{FF2B5EF4-FFF2-40B4-BE49-F238E27FC236}">
                  <a16:creationId xmlns:a16="http://schemas.microsoft.com/office/drawing/2014/main" id="{B0C3087F-4F9D-4085-A4DB-DA0C87BCE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3" y="2821"/>
              <a:ext cx="406" cy="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1" name="Line 144">
            <a:extLst>
              <a:ext uri="{FF2B5EF4-FFF2-40B4-BE49-F238E27FC236}">
                <a16:creationId xmlns:a16="http://schemas.microsoft.com/office/drawing/2014/main" id="{77932781-2002-491E-87EF-4BB5961381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7760" y="5191125"/>
            <a:ext cx="3252788" cy="1588"/>
          </a:xfrm>
          <a:prstGeom prst="line">
            <a:avLst/>
          </a:prstGeom>
          <a:noFill/>
          <a:ln w="635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42" name="Group 145">
            <a:extLst>
              <a:ext uri="{FF2B5EF4-FFF2-40B4-BE49-F238E27FC236}">
                <a16:creationId xmlns:a16="http://schemas.microsoft.com/office/drawing/2014/main" id="{6A221197-3F2B-4C29-A0EC-276CCBFD1636}"/>
              </a:ext>
            </a:extLst>
          </p:cNvPr>
          <p:cNvGrpSpPr>
            <a:grpSpLocks/>
          </p:cNvGrpSpPr>
          <p:nvPr/>
        </p:nvGrpSpPr>
        <p:grpSpPr bwMode="auto">
          <a:xfrm>
            <a:off x="3540919" y="5551491"/>
            <a:ext cx="2262188" cy="71437"/>
            <a:chOff x="2106" y="2334"/>
            <a:chExt cx="2268" cy="45"/>
          </a:xfrm>
        </p:grpSpPr>
        <p:sp>
          <p:nvSpPr>
            <p:cNvPr id="143" name="Rectangle 146">
              <a:extLst>
                <a:ext uri="{FF2B5EF4-FFF2-40B4-BE49-F238E27FC236}">
                  <a16:creationId xmlns:a16="http://schemas.microsoft.com/office/drawing/2014/main" id="{BA36EF20-C113-42B8-8DE0-E26FEFB52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6" y="2334"/>
              <a:ext cx="91" cy="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Rectangle 147">
              <a:extLst>
                <a:ext uri="{FF2B5EF4-FFF2-40B4-BE49-F238E27FC236}">
                  <a16:creationId xmlns:a16="http://schemas.microsoft.com/office/drawing/2014/main" id="{B1A1CFD6-0112-47B2-8672-6C47B42C6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2" y="2334"/>
              <a:ext cx="91" cy="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Rectangle 148">
              <a:extLst>
                <a:ext uri="{FF2B5EF4-FFF2-40B4-BE49-F238E27FC236}">
                  <a16:creationId xmlns:a16="http://schemas.microsoft.com/office/drawing/2014/main" id="{2F935EF6-8543-4A19-987C-5F182A69E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" y="2334"/>
              <a:ext cx="91" cy="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Rectangle 149">
              <a:extLst>
                <a:ext uri="{FF2B5EF4-FFF2-40B4-BE49-F238E27FC236}">
                  <a16:creationId xmlns:a16="http://schemas.microsoft.com/office/drawing/2014/main" id="{A16ABAF6-DA0A-4D2C-B078-6D2E8907C3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" y="2334"/>
              <a:ext cx="91" cy="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Rectangle 150">
              <a:extLst>
                <a:ext uri="{FF2B5EF4-FFF2-40B4-BE49-F238E27FC236}">
                  <a16:creationId xmlns:a16="http://schemas.microsoft.com/office/drawing/2014/main" id="{855377CE-1307-4267-81A3-76666DC3F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0" y="2334"/>
              <a:ext cx="91" cy="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Rectangle 151">
              <a:extLst>
                <a:ext uri="{FF2B5EF4-FFF2-40B4-BE49-F238E27FC236}">
                  <a16:creationId xmlns:a16="http://schemas.microsoft.com/office/drawing/2014/main" id="{7E3090AB-6901-4288-9C10-98AF627B3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6" y="2334"/>
              <a:ext cx="91" cy="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Rectangle 152">
              <a:extLst>
                <a:ext uri="{FF2B5EF4-FFF2-40B4-BE49-F238E27FC236}">
                  <a16:creationId xmlns:a16="http://schemas.microsoft.com/office/drawing/2014/main" id="{1CE47ECA-BA05-43A7-9B1A-34CCABAB8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2" y="2334"/>
              <a:ext cx="91" cy="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Rectangle 153">
              <a:extLst>
                <a:ext uri="{FF2B5EF4-FFF2-40B4-BE49-F238E27FC236}">
                  <a16:creationId xmlns:a16="http://schemas.microsoft.com/office/drawing/2014/main" id="{A0854E03-E127-42A4-B85B-78035EF2E8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8" y="2334"/>
              <a:ext cx="91" cy="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Rectangle 154">
              <a:extLst>
                <a:ext uri="{FF2B5EF4-FFF2-40B4-BE49-F238E27FC236}">
                  <a16:creationId xmlns:a16="http://schemas.microsoft.com/office/drawing/2014/main" id="{FF40491D-AF8E-4DEA-A314-A891AFF2A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" y="2334"/>
              <a:ext cx="91" cy="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Rectangle 155">
              <a:extLst>
                <a:ext uri="{FF2B5EF4-FFF2-40B4-BE49-F238E27FC236}">
                  <a16:creationId xmlns:a16="http://schemas.microsoft.com/office/drawing/2014/main" id="{5013ED6E-1D4B-490E-94EF-D781001C4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" y="2334"/>
              <a:ext cx="91" cy="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Rectangle 156">
              <a:extLst>
                <a:ext uri="{FF2B5EF4-FFF2-40B4-BE49-F238E27FC236}">
                  <a16:creationId xmlns:a16="http://schemas.microsoft.com/office/drawing/2014/main" id="{E15B29AE-8623-4DB0-8772-FF82C4FAD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7" y="2334"/>
              <a:ext cx="91" cy="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Rectangle 157">
              <a:extLst>
                <a:ext uri="{FF2B5EF4-FFF2-40B4-BE49-F238E27FC236}">
                  <a16:creationId xmlns:a16="http://schemas.microsoft.com/office/drawing/2014/main" id="{ED9D4F5F-DEEA-4341-8868-C40B49DB9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334"/>
              <a:ext cx="91" cy="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Rectangle 158">
              <a:extLst>
                <a:ext uri="{FF2B5EF4-FFF2-40B4-BE49-F238E27FC236}">
                  <a16:creationId xmlns:a16="http://schemas.microsoft.com/office/drawing/2014/main" id="{9846570D-232E-4932-839A-67F8BB5FD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9" y="2334"/>
              <a:ext cx="91" cy="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Rectangle 159">
              <a:extLst>
                <a:ext uri="{FF2B5EF4-FFF2-40B4-BE49-F238E27FC236}">
                  <a16:creationId xmlns:a16="http://schemas.microsoft.com/office/drawing/2014/main" id="{D6A25D4B-AE23-4272-949E-224C497164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5" y="2334"/>
              <a:ext cx="91" cy="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Rectangle 160">
              <a:extLst>
                <a:ext uri="{FF2B5EF4-FFF2-40B4-BE49-F238E27FC236}">
                  <a16:creationId xmlns:a16="http://schemas.microsoft.com/office/drawing/2014/main" id="{A54622ED-C2C2-41AE-82B7-C0C424421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1" y="2334"/>
              <a:ext cx="91" cy="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Rectangle 161">
              <a:extLst>
                <a:ext uri="{FF2B5EF4-FFF2-40B4-BE49-F238E27FC236}">
                  <a16:creationId xmlns:a16="http://schemas.microsoft.com/office/drawing/2014/main" id="{EAF4B92C-AFD9-46B4-A599-FCC0D4A7D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7" y="2334"/>
              <a:ext cx="91" cy="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Rectangle 162">
              <a:extLst>
                <a:ext uri="{FF2B5EF4-FFF2-40B4-BE49-F238E27FC236}">
                  <a16:creationId xmlns:a16="http://schemas.microsoft.com/office/drawing/2014/main" id="{7F71F3FD-3E49-4313-B090-55858FE77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3" y="2334"/>
              <a:ext cx="91" cy="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0" name="Group 164">
            <a:extLst>
              <a:ext uri="{FF2B5EF4-FFF2-40B4-BE49-F238E27FC236}">
                <a16:creationId xmlns:a16="http://schemas.microsoft.com/office/drawing/2014/main" id="{9B74FE48-F6B3-4214-9F4D-A9B2FABDCACA}"/>
              </a:ext>
            </a:extLst>
          </p:cNvPr>
          <p:cNvGrpSpPr>
            <a:grpSpLocks/>
          </p:cNvGrpSpPr>
          <p:nvPr/>
        </p:nvGrpSpPr>
        <p:grpSpPr bwMode="auto">
          <a:xfrm>
            <a:off x="3839636" y="3835401"/>
            <a:ext cx="3511214" cy="2205038"/>
            <a:chOff x="2268" y="2209"/>
            <a:chExt cx="3519" cy="1389"/>
          </a:xfrm>
        </p:grpSpPr>
        <p:grpSp>
          <p:nvGrpSpPr>
            <p:cNvPr id="161" name="Group 165">
              <a:extLst>
                <a:ext uri="{FF2B5EF4-FFF2-40B4-BE49-F238E27FC236}">
                  <a16:creationId xmlns:a16="http://schemas.microsoft.com/office/drawing/2014/main" id="{61D2F914-BC93-400B-95C0-7944B2CB10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68" y="2497"/>
              <a:ext cx="853" cy="234"/>
              <a:chOff x="2301" y="2537"/>
              <a:chExt cx="853" cy="234"/>
            </a:xfrm>
          </p:grpSpPr>
          <p:sp>
            <p:nvSpPr>
              <p:cNvPr id="170" name="Line 166">
                <a:extLst>
                  <a:ext uri="{FF2B5EF4-FFF2-40B4-BE49-F238E27FC236}">
                    <a16:creationId xmlns:a16="http://schemas.microsoft.com/office/drawing/2014/main" id="{2F8586BD-FC34-4DB6-9196-5C70D51CE2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771"/>
                <a:ext cx="45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1" name="Text Box 167">
                <a:extLst>
                  <a:ext uri="{FF2B5EF4-FFF2-40B4-BE49-F238E27FC236}">
                    <a16:creationId xmlns:a16="http://schemas.microsoft.com/office/drawing/2014/main" id="{FC7498CD-7BA2-4FDE-A6C6-EA59E09F3D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01" y="2537"/>
                <a:ext cx="853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fr-FR" sz="16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rbel" panose="020B0503020204020204" pitchFamily="34" charset="0"/>
                    <a:ea typeface="ＭＳ Ｐゴシック" charset="-128"/>
                  </a:rPr>
                  <a:t>2 - </a:t>
                </a:r>
                <a:r>
                  <a:rPr lang="ru-RU" sz="16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rbel" panose="020B0503020204020204" pitchFamily="34" charset="0"/>
                    <a:ea typeface="ＭＳ Ｐゴシック" charset="-128"/>
                  </a:rPr>
                  <a:t>7</a:t>
                </a:r>
                <a:r>
                  <a:rPr lang="fr-FR" sz="16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rbel" panose="020B0503020204020204" pitchFamily="34" charset="0"/>
                    <a:ea typeface="ＭＳ Ｐゴシック" charset="-128"/>
                  </a:rPr>
                  <a:t> </a:t>
                </a:r>
                <a:r>
                  <a:rPr lang="ru-RU" sz="16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rbel" panose="020B0503020204020204" pitchFamily="34" charset="0"/>
                    <a:ea typeface="ＭＳ Ｐゴシック" charset="-128"/>
                  </a:rPr>
                  <a:t>мм</a:t>
                </a:r>
                <a:endParaRPr lang="fr-FR" sz="16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orbel" panose="020B0503020204020204" pitchFamily="34" charset="0"/>
                  <a:ea typeface="ＭＳ Ｐゴシック" charset="-128"/>
                </a:endParaRPr>
              </a:p>
            </p:txBody>
          </p:sp>
        </p:grpSp>
        <p:grpSp>
          <p:nvGrpSpPr>
            <p:cNvPr id="162" name="Group 168">
              <a:extLst>
                <a:ext uri="{FF2B5EF4-FFF2-40B4-BE49-F238E27FC236}">
                  <a16:creationId xmlns:a16="http://schemas.microsoft.com/office/drawing/2014/main" id="{3D8D5B97-6CB8-4237-A00A-E738FB15E4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6" y="2504"/>
              <a:ext cx="1213" cy="1094"/>
              <a:chOff x="3602" y="2512"/>
              <a:chExt cx="1213" cy="1094"/>
            </a:xfrm>
          </p:grpSpPr>
          <p:grpSp>
            <p:nvGrpSpPr>
              <p:cNvPr id="166" name="Group 169">
                <a:extLst>
                  <a:ext uri="{FF2B5EF4-FFF2-40B4-BE49-F238E27FC236}">
                    <a16:creationId xmlns:a16="http://schemas.microsoft.com/office/drawing/2014/main" id="{0132253D-D6DD-4A2A-AD5F-B4EF5093A5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22" y="2548"/>
                <a:ext cx="0" cy="1058"/>
                <a:chOff x="3622" y="2548"/>
                <a:chExt cx="0" cy="1058"/>
              </a:xfrm>
            </p:grpSpPr>
            <p:sp>
              <p:nvSpPr>
                <p:cNvPr id="168" name="Line 170">
                  <a:extLst>
                    <a:ext uri="{FF2B5EF4-FFF2-40B4-BE49-F238E27FC236}">
                      <a16:creationId xmlns:a16="http://schemas.microsoft.com/office/drawing/2014/main" id="{EB1F69A0-1E36-4C82-B562-E4DCF2CA43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22" y="2548"/>
                  <a:ext cx="0" cy="502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9" name="Line 171">
                  <a:extLst>
                    <a:ext uri="{FF2B5EF4-FFF2-40B4-BE49-F238E27FC236}">
                      <a16:creationId xmlns:a16="http://schemas.microsoft.com/office/drawing/2014/main" id="{C173E4BF-E51F-4F25-B294-4FBDD4093D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22" y="3308"/>
                  <a:ext cx="0" cy="298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67" name="Text Box 173">
                <a:extLst>
                  <a:ext uri="{FF2B5EF4-FFF2-40B4-BE49-F238E27FC236}">
                    <a16:creationId xmlns:a16="http://schemas.microsoft.com/office/drawing/2014/main" id="{A73882C6-1D01-4F31-9312-F4999FA67B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02" y="2512"/>
                <a:ext cx="1213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fr-FR" sz="16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rbel" panose="020B0503020204020204" pitchFamily="34" charset="0"/>
                    <a:ea typeface="ＭＳ Ｐゴシック" charset="-128"/>
                  </a:rPr>
                  <a:t>50 - 128 </a:t>
                </a:r>
                <a:r>
                  <a:rPr lang="fr-FR" sz="16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rbel" panose="020B0503020204020204" pitchFamily="34" charset="0"/>
                    <a:ea typeface="ＭＳ Ｐゴシック" charset="-128"/>
                    <a:sym typeface="Symbol" pitchFamily="18" charset="2"/>
                  </a:rPr>
                  <a:t></a:t>
                </a:r>
                <a:r>
                  <a:rPr lang="fr-FR" sz="16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rbel" panose="020B0503020204020204" pitchFamily="34" charset="0"/>
                    <a:ea typeface="ＭＳ Ｐゴシック" charset="-128"/>
                  </a:rPr>
                  <a:t>m</a:t>
                </a:r>
              </a:p>
            </p:txBody>
          </p:sp>
        </p:grpSp>
        <p:grpSp>
          <p:nvGrpSpPr>
            <p:cNvPr id="163" name="Group 174">
              <a:extLst>
                <a:ext uri="{FF2B5EF4-FFF2-40B4-BE49-F238E27FC236}">
                  <a16:creationId xmlns:a16="http://schemas.microsoft.com/office/drawing/2014/main" id="{9519C191-84DB-4FFA-8249-C31D26819F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5" y="2209"/>
              <a:ext cx="2442" cy="612"/>
              <a:chOff x="3345" y="2209"/>
              <a:chExt cx="2442" cy="612"/>
            </a:xfrm>
          </p:grpSpPr>
          <p:sp>
            <p:nvSpPr>
              <p:cNvPr id="164" name="Text Box 175">
                <a:extLst>
                  <a:ext uri="{FF2B5EF4-FFF2-40B4-BE49-F238E27FC236}">
                    <a16:creationId xmlns:a16="http://schemas.microsoft.com/office/drawing/2014/main" id="{A48C5080-2068-4C7D-9C4B-660480D947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4" y="2209"/>
                <a:ext cx="2323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ru-RU" sz="1600" b="1" dirty="0" err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rbel" panose="020B0503020204020204" pitchFamily="34" charset="0"/>
                    <a:ea typeface="ＭＳ Ｐゴシック" charset="-128"/>
                  </a:rPr>
                  <a:t>Пиллар</a:t>
                </a:r>
                <a:r>
                  <a:rPr lang="fr-FR" sz="16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rbel" panose="020B0503020204020204" pitchFamily="34" charset="0"/>
                    <a:ea typeface="ＭＳ Ｐゴシック" charset="-128"/>
                  </a:rPr>
                  <a:t>: </a:t>
                </a:r>
                <a:r>
                  <a:rPr lang="fr-FR" sz="16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rbel" panose="020B0503020204020204" pitchFamily="34" charset="0"/>
                    <a:ea typeface="ＭＳ Ｐゴシック" charset="-128"/>
                    <a:sym typeface="Symbol" pitchFamily="18" charset="2"/>
                  </a:rPr>
                  <a:t></a:t>
                </a:r>
                <a:r>
                  <a:rPr lang="fr-FR" sz="16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rbel" panose="020B0503020204020204" pitchFamily="34" charset="0"/>
                    <a:ea typeface="ＭＳ Ｐゴシック" charset="-128"/>
                  </a:rPr>
                  <a:t> 200 - 400 </a:t>
                </a:r>
                <a:r>
                  <a:rPr lang="fr-FR" sz="16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rbel" panose="020B0503020204020204" pitchFamily="34" charset="0"/>
                    <a:ea typeface="ＭＳ Ｐゴシック" charset="-128"/>
                    <a:sym typeface="Symbol" pitchFamily="18" charset="2"/>
                  </a:rPr>
                  <a:t></a:t>
                </a:r>
                <a:r>
                  <a:rPr lang="fr-FR" sz="16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rbel" panose="020B0503020204020204" pitchFamily="34" charset="0"/>
                    <a:ea typeface="ＭＳ Ｐゴシック" charset="-128"/>
                  </a:rPr>
                  <a:t>m</a:t>
                </a:r>
              </a:p>
            </p:txBody>
          </p:sp>
          <p:sp>
            <p:nvSpPr>
              <p:cNvPr id="165" name="Line 176">
                <a:extLst>
                  <a:ext uri="{FF2B5EF4-FFF2-40B4-BE49-F238E27FC236}">
                    <a16:creationId xmlns:a16="http://schemas.microsoft.com/office/drawing/2014/main" id="{8C8B7810-842E-43AE-B890-69FDEC4EEC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45" y="2342"/>
                <a:ext cx="143" cy="47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72" name="Text Box 180">
            <a:extLst>
              <a:ext uri="{FF2B5EF4-FFF2-40B4-BE49-F238E27FC236}">
                <a16:creationId xmlns:a16="http://schemas.microsoft.com/office/drawing/2014/main" id="{51BCEFDD-EDC1-4F0A-AD39-31142744B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3635" y="1104518"/>
            <a:ext cx="37266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eaLnBrk="0" hangingPunct="0">
              <a:defRPr/>
            </a:pPr>
            <a:r>
              <a:rPr lang="en-US" sz="1400" b="1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I.Giomataris</a:t>
            </a:r>
            <a:r>
              <a:rPr lang="en-US" sz="1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et al, </a:t>
            </a:r>
            <a:r>
              <a:rPr lang="ru-RU" sz="1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NIM A560 (2006) 405</a:t>
            </a:r>
          </a:p>
        </p:txBody>
      </p:sp>
      <p:pic>
        <p:nvPicPr>
          <p:cNvPr id="173" name="Picture 2">
            <a:extLst>
              <a:ext uri="{FF2B5EF4-FFF2-40B4-BE49-F238E27FC236}">
                <a16:creationId xmlns:a16="http://schemas.microsoft.com/office/drawing/2014/main" id="{446F751D-4DDC-4C54-912D-F8B231338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302" y="5567365"/>
            <a:ext cx="3264694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" name="Text Box 11">
            <a:extLst>
              <a:ext uri="{FF2B5EF4-FFF2-40B4-BE49-F238E27FC236}">
                <a16:creationId xmlns:a16="http://schemas.microsoft.com/office/drawing/2014/main" id="{63FD9407-36F8-4046-9CBB-2B9E1064D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3598" y="5812507"/>
            <a:ext cx="5934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ＭＳ Ｐゴシック" charset="-128"/>
              </a:rPr>
              <a:t>PCB</a:t>
            </a:r>
          </a:p>
        </p:txBody>
      </p:sp>
      <p:pic>
        <p:nvPicPr>
          <p:cNvPr id="175" name="Picture 3">
            <a:extLst>
              <a:ext uri="{FF2B5EF4-FFF2-40B4-BE49-F238E27FC236}">
                <a16:creationId xmlns:a16="http://schemas.microsoft.com/office/drawing/2014/main" id="{DE77D9CF-40CE-4C2E-B46C-E4CA971B9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512" y="5530404"/>
            <a:ext cx="2272903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6" name="Picture 4">
            <a:extLst>
              <a:ext uri="{FF2B5EF4-FFF2-40B4-BE49-F238E27FC236}">
                <a16:creationId xmlns:a16="http://schemas.microsoft.com/office/drawing/2014/main" id="{F1A1EDB9-1756-4F51-9226-7A7D031F1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65" y="5192715"/>
            <a:ext cx="4524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" name="Picture 5">
            <a:extLst>
              <a:ext uri="{FF2B5EF4-FFF2-40B4-BE49-F238E27FC236}">
                <a16:creationId xmlns:a16="http://schemas.microsoft.com/office/drawing/2014/main" id="{AFB5971A-4A2B-45D7-84A7-165A0A95E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875" y="5194344"/>
            <a:ext cx="45243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" name="Picture 6">
            <a:extLst>
              <a:ext uri="{FF2B5EF4-FFF2-40B4-BE49-F238E27FC236}">
                <a16:creationId xmlns:a16="http://schemas.microsoft.com/office/drawing/2014/main" id="{B7EE5489-9C15-4127-84A8-2E4610882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960" y="5194344"/>
            <a:ext cx="45244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9" name="Picture 7">
            <a:extLst>
              <a:ext uri="{FF2B5EF4-FFF2-40B4-BE49-F238E27FC236}">
                <a16:creationId xmlns:a16="http://schemas.microsoft.com/office/drawing/2014/main" id="{444F19C1-23F6-4D23-BF3E-26312B563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571" y="5181465"/>
            <a:ext cx="99179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" name="Picture 8">
            <a:extLst>
              <a:ext uri="{FF2B5EF4-FFF2-40B4-BE49-F238E27FC236}">
                <a16:creationId xmlns:a16="http://schemas.microsoft.com/office/drawing/2014/main" id="{625D53C0-6D91-4EB1-9DD4-F8B0FE60F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520" y="5127801"/>
            <a:ext cx="3296840" cy="6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1" name="Прямоугольник 4">
            <a:extLst>
              <a:ext uri="{FF2B5EF4-FFF2-40B4-BE49-F238E27FC236}">
                <a16:creationId xmlns:a16="http://schemas.microsoft.com/office/drawing/2014/main" id="{F5ECC3F9-92AE-437C-B0A9-B705F0EA0D4C}"/>
              </a:ext>
            </a:extLst>
          </p:cNvPr>
          <p:cNvSpPr/>
          <p:nvPr/>
        </p:nvSpPr>
        <p:spPr>
          <a:xfrm>
            <a:off x="6864281" y="4988688"/>
            <a:ext cx="165409" cy="15240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Прямоугольник 186">
            <a:extLst>
              <a:ext uri="{FF2B5EF4-FFF2-40B4-BE49-F238E27FC236}">
                <a16:creationId xmlns:a16="http://schemas.microsoft.com/office/drawing/2014/main" id="{20681A9A-7470-4696-A851-F4C04840F962}"/>
              </a:ext>
            </a:extLst>
          </p:cNvPr>
          <p:cNvSpPr/>
          <p:nvPr/>
        </p:nvSpPr>
        <p:spPr>
          <a:xfrm>
            <a:off x="9934312" y="4986540"/>
            <a:ext cx="165409" cy="15240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Прямоугольник 5">
            <a:extLst>
              <a:ext uri="{FF2B5EF4-FFF2-40B4-BE49-F238E27FC236}">
                <a16:creationId xmlns:a16="http://schemas.microsoft.com/office/drawing/2014/main" id="{92264456-6140-465F-8779-C80DAABE4E49}"/>
              </a:ext>
            </a:extLst>
          </p:cNvPr>
          <p:cNvSpPr/>
          <p:nvPr/>
        </p:nvSpPr>
        <p:spPr>
          <a:xfrm>
            <a:off x="9532640" y="4419601"/>
            <a:ext cx="1405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rbel" panose="020B0503020204020204" pitchFamily="34" charset="0"/>
                <a:ea typeface="ＭＳ Ｐゴシック" charset="-128"/>
              </a:rPr>
              <a:t>Сетка на раме</a:t>
            </a:r>
            <a:endParaRPr lang="en-US" sz="16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rbel" panose="020B0503020204020204" pitchFamily="34" charset="0"/>
              <a:ea typeface="ＭＳ Ｐゴシック" charset="-128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7A03A444-D848-4464-84A5-C0CF41EB64A2}"/>
              </a:ext>
            </a:extLst>
          </p:cNvPr>
          <p:cNvSpPr txBox="1"/>
          <p:nvPr/>
        </p:nvSpPr>
        <p:spPr>
          <a:xfrm>
            <a:off x="4231626" y="3708959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Corbel" panose="020B0503020204020204" pitchFamily="34" charset="0"/>
              </a:rPr>
              <a:t>Bulk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6D0364B-A4CF-4CA2-9678-3682101F6F11}"/>
              </a:ext>
            </a:extLst>
          </p:cNvPr>
          <p:cNvSpPr txBox="1"/>
          <p:nvPr/>
        </p:nvSpPr>
        <p:spPr>
          <a:xfrm>
            <a:off x="7719092" y="3688960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Corbel" panose="020B0503020204020204" pitchFamily="34" charset="0"/>
              </a:rPr>
              <a:t>Floating mesh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37D81724-CBA2-4A4E-A4B9-64642AFCB6F4}"/>
              </a:ext>
            </a:extLst>
          </p:cNvPr>
          <p:cNvSpPr txBox="1"/>
          <p:nvPr/>
        </p:nvSpPr>
        <p:spPr>
          <a:xfrm>
            <a:off x="3201864" y="736433"/>
            <a:ext cx="4913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/>
              <a:t>Технология производства </a:t>
            </a:r>
            <a:r>
              <a:rPr lang="en-US" sz="2000" b="1" u="sng" dirty="0"/>
              <a:t>bulk Micromegas</a:t>
            </a:r>
            <a:endParaRPr lang="ru-RU" sz="2000" b="1" u="sng" dirty="0"/>
          </a:p>
        </p:txBody>
      </p:sp>
    </p:spTree>
    <p:extLst>
      <p:ext uri="{BB962C8B-B14F-4D97-AF65-F5344CB8AC3E}">
        <p14:creationId xmlns:p14="http://schemas.microsoft.com/office/powerpoint/2010/main" val="303408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 animBg="1"/>
      <p:bldP spid="16" grpId="0"/>
      <p:bldP spid="17" grpId="0"/>
      <p:bldP spid="17" grpId="1"/>
      <p:bldP spid="14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ru-RU" dirty="0"/>
              <a:t>Участок полного производственного цикла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53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EE3296-286D-4AB1-BF34-2D911073EA36}"/>
              </a:ext>
            </a:extLst>
          </p:cNvPr>
          <p:cNvSpPr txBox="1"/>
          <p:nvPr/>
        </p:nvSpPr>
        <p:spPr>
          <a:xfrm>
            <a:off x="660036" y="5230434"/>
            <a:ext cx="45719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683F9C-5DF5-4F2E-908B-3FE84C28E60A}"/>
              </a:ext>
            </a:extLst>
          </p:cNvPr>
          <p:cNvSpPr txBox="1"/>
          <p:nvPr/>
        </p:nvSpPr>
        <p:spPr>
          <a:xfrm>
            <a:off x="1064524" y="711165"/>
            <a:ext cx="10440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/>
              <a:t>Основная деятельность  на сегодняшний день (совместно с Туринским университетом):</a:t>
            </a:r>
          </a:p>
          <a:p>
            <a:r>
              <a:rPr lang="ru-RU" sz="2000" dirty="0"/>
              <a:t>Оценка детектора на основе </a:t>
            </a:r>
            <a:r>
              <a:rPr lang="en-US" sz="2000" dirty="0"/>
              <a:t>Micromegas</a:t>
            </a:r>
            <a:r>
              <a:rPr lang="ru-RU" sz="2000" dirty="0"/>
              <a:t> в качестве кандидата для использования в </a:t>
            </a:r>
          </a:p>
          <a:p>
            <a:r>
              <a:rPr lang="ru-RU" sz="2000" dirty="0"/>
              <a:t>научной программе COMPASS ++ / AMBER</a:t>
            </a:r>
          </a:p>
        </p:txBody>
      </p: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98FDD8F9-C822-49EA-8987-F88C73DEB6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000" y="1726829"/>
            <a:ext cx="2792204" cy="19080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88ECD3-8B3C-4184-9292-3B968C65BBB0}"/>
              </a:ext>
            </a:extLst>
          </p:cNvPr>
          <p:cNvSpPr txBox="1"/>
          <p:nvPr/>
        </p:nvSpPr>
        <p:spPr>
          <a:xfrm>
            <a:off x="1484594" y="3234724"/>
            <a:ext cx="1190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Version 2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419158-C86F-4283-AC22-EB487E44D7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8976" y="3745890"/>
            <a:ext cx="2622247" cy="27922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2B6410-9EE7-41A3-8C76-A807C2DFE9F8}"/>
              </a:ext>
            </a:extLst>
          </p:cNvPr>
          <p:cNvSpPr txBox="1"/>
          <p:nvPr/>
        </p:nvSpPr>
        <p:spPr>
          <a:xfrm>
            <a:off x="1451583" y="5994250"/>
            <a:ext cx="1187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Version 3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3" name="Image2">
            <a:extLst>
              <a:ext uri="{FF2B5EF4-FFF2-40B4-BE49-F238E27FC236}">
                <a16:creationId xmlns:a16="http://schemas.microsoft.com/office/drawing/2014/main" id="{4A9D840F-C0C7-4CE5-8425-AA5415787C8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6"/>
          <a:stretch/>
        </p:blipFill>
        <p:spPr bwMode="auto">
          <a:xfrm>
            <a:off x="6220428" y="1804693"/>
            <a:ext cx="5971572" cy="46293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82CDA6-D932-47D1-99C0-6AD88CF32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5463" y="2332815"/>
            <a:ext cx="2580112" cy="34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293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ru-RU" dirty="0"/>
              <a:t>Апробация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54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EE3296-286D-4AB1-BF34-2D911073EA36}"/>
              </a:ext>
            </a:extLst>
          </p:cNvPr>
          <p:cNvSpPr txBox="1"/>
          <p:nvPr/>
        </p:nvSpPr>
        <p:spPr>
          <a:xfrm>
            <a:off x="660036" y="5230434"/>
            <a:ext cx="45719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06DB7-BCF2-4FC2-95CE-486CDFEAC11E}"/>
              </a:ext>
            </a:extLst>
          </p:cNvPr>
          <p:cNvSpPr txBox="1"/>
          <p:nvPr/>
        </p:nvSpPr>
        <p:spPr>
          <a:xfrm>
            <a:off x="1029649" y="1268449"/>
            <a:ext cx="101327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Corbel" panose="020B0503020204020204" pitchFamily="34" charset="0"/>
              </a:rPr>
              <a:t>Результаты работы были представлены на международных конференциях:</a:t>
            </a:r>
          </a:p>
          <a:p>
            <a:pPr algn="just"/>
            <a:r>
              <a:rPr lang="ru-RU" sz="2000" dirty="0">
                <a:latin typeface="Corbel" panose="020B0503020204020204" pitchFamily="34" charset="0"/>
              </a:rPr>
              <a:t>1) </a:t>
            </a:r>
            <a:r>
              <a:rPr lang="en-US" sz="2000" dirty="0">
                <a:latin typeface="Corbel" panose="020B0503020204020204" pitchFamily="34" charset="0"/>
              </a:rPr>
              <a:t>IEEE 2001 Nuclear Science Symposium and Medical Imaging Conference (NSS/MIC 2001)</a:t>
            </a:r>
            <a:r>
              <a:rPr lang="ru-RU" sz="2000" dirty="0">
                <a:latin typeface="Corbel" panose="020B0503020204020204" pitchFamily="34" charset="0"/>
              </a:rPr>
              <a:t>. </a:t>
            </a:r>
            <a:r>
              <a:rPr lang="en-US" sz="2000" dirty="0">
                <a:latin typeface="Corbel" panose="020B0503020204020204" pitchFamily="34" charset="0"/>
              </a:rPr>
              <a:t>4-10 November 2001. San Diego, CA, United States</a:t>
            </a:r>
            <a:endParaRPr lang="ru-RU" sz="2000" dirty="0">
              <a:latin typeface="Corbel" panose="020B0503020204020204" pitchFamily="34" charset="0"/>
            </a:endParaRPr>
          </a:p>
          <a:p>
            <a:pPr algn="just"/>
            <a:r>
              <a:rPr lang="ru-RU" sz="2000" dirty="0">
                <a:latin typeface="Corbel" panose="020B0503020204020204" pitchFamily="34" charset="0"/>
              </a:rPr>
              <a:t>2) </a:t>
            </a:r>
            <a:r>
              <a:rPr lang="en-US" sz="2000" dirty="0">
                <a:latin typeface="Corbel" panose="020B0503020204020204" pitchFamily="34" charset="0"/>
              </a:rPr>
              <a:t>13th Vienna Conference on Instrumentation (VCI 2013)</a:t>
            </a:r>
            <a:r>
              <a:rPr lang="ru-RU" sz="2000" dirty="0">
                <a:latin typeface="Corbel" panose="020B0503020204020204" pitchFamily="34" charset="0"/>
              </a:rPr>
              <a:t>. </a:t>
            </a:r>
            <a:r>
              <a:rPr lang="en-US" sz="2000" dirty="0">
                <a:latin typeface="Corbel" panose="020B0503020204020204" pitchFamily="34" charset="0"/>
              </a:rPr>
              <a:t>11-15 February 2013. Vienna, Austria </a:t>
            </a:r>
            <a:endParaRPr lang="ru-RU" sz="2000" dirty="0">
              <a:latin typeface="Corbel" panose="020B0503020204020204" pitchFamily="34" charset="0"/>
            </a:endParaRPr>
          </a:p>
          <a:p>
            <a:pPr algn="just"/>
            <a:r>
              <a:rPr lang="ru-RU" sz="2000" dirty="0">
                <a:latin typeface="Corbel" panose="020B0503020204020204" pitchFamily="34" charset="0"/>
              </a:rPr>
              <a:t>3) </a:t>
            </a:r>
            <a:r>
              <a:rPr lang="en-US" sz="2000" dirty="0">
                <a:latin typeface="Corbel" panose="020B0503020204020204" pitchFamily="34" charset="0"/>
              </a:rPr>
              <a:t>3rd International Conference on Micro Pattern Gaseous Detectors (MPGD2013)</a:t>
            </a:r>
            <a:r>
              <a:rPr lang="ru-RU" sz="2000" dirty="0">
                <a:latin typeface="Corbel" panose="020B0503020204020204" pitchFamily="34" charset="0"/>
              </a:rPr>
              <a:t>. </a:t>
            </a:r>
            <a:r>
              <a:rPr lang="en-US" sz="2000" dirty="0">
                <a:latin typeface="Corbel" panose="020B0503020204020204" pitchFamily="34" charset="0"/>
              </a:rPr>
              <a:t>1-5 July 2013. Zaragoza, Spain</a:t>
            </a:r>
            <a:endParaRPr lang="ru-RU" sz="2000" dirty="0">
              <a:latin typeface="Corbel" panose="020B0503020204020204" pitchFamily="34" charset="0"/>
            </a:endParaRPr>
          </a:p>
          <a:p>
            <a:pPr algn="just"/>
            <a:r>
              <a:rPr lang="ru-RU" sz="2000" dirty="0">
                <a:latin typeface="Corbel" panose="020B0503020204020204" pitchFamily="34" charset="0"/>
              </a:rPr>
              <a:t>4)</a:t>
            </a:r>
            <a:r>
              <a:rPr lang="en-US" sz="2000" dirty="0">
                <a:latin typeface="Corbel" panose="020B0503020204020204" pitchFamily="34" charset="0"/>
              </a:rPr>
              <a:t> 7th International Conference on New Developments in Photodetection (NDIP14)</a:t>
            </a:r>
            <a:r>
              <a:rPr lang="ru-RU" sz="2000" dirty="0">
                <a:latin typeface="Corbel" panose="020B0503020204020204" pitchFamily="34" charset="0"/>
              </a:rPr>
              <a:t>. </a:t>
            </a:r>
            <a:r>
              <a:rPr lang="en-US" sz="2000" dirty="0">
                <a:latin typeface="Corbel" panose="020B0503020204020204" pitchFamily="34" charset="0"/>
              </a:rPr>
              <a:t>30 June-4 July 2014. Tours, France </a:t>
            </a:r>
            <a:endParaRPr lang="ru-RU" sz="2000" dirty="0">
              <a:latin typeface="Corbel" panose="020B0503020204020204" pitchFamily="34" charset="0"/>
            </a:endParaRPr>
          </a:p>
          <a:p>
            <a:pPr algn="just"/>
            <a:r>
              <a:rPr lang="ru-RU" sz="2000" dirty="0">
                <a:latin typeface="Corbel" panose="020B0503020204020204" pitchFamily="34" charset="0"/>
              </a:rPr>
              <a:t>А также на рабочих совещаниях и митингах коллаборации </a:t>
            </a:r>
            <a:r>
              <a:rPr lang="en-US" sz="2000" dirty="0">
                <a:latin typeface="Corbel" panose="020B0503020204020204" pitchFamily="34" charset="0"/>
              </a:rPr>
              <a:t>ATLAS Muon </a:t>
            </a:r>
            <a:r>
              <a:rPr lang="ru-RU" sz="2000" dirty="0">
                <a:latin typeface="Corbel" panose="020B0503020204020204" pitchFamily="34" charset="0"/>
              </a:rPr>
              <a:t>и</a:t>
            </a:r>
            <a:r>
              <a:rPr lang="en-US" sz="2000" dirty="0">
                <a:latin typeface="Corbel" panose="020B0503020204020204" pitchFamily="34" charset="0"/>
              </a:rPr>
              <a:t> ATLAS NSW</a:t>
            </a:r>
            <a:r>
              <a:rPr lang="ru-RU" sz="2000" dirty="0">
                <a:latin typeface="Corbel" panose="020B0503020204020204" pitchFamily="34" charset="0"/>
              </a:rPr>
              <a:t>, на еженедельных совещаниях  ОИЯИ-АТЛАС по физике, на научных семинарах ЛЯП ОИЯИ и на общеинститутском семинаре 13 апреля 2021.</a:t>
            </a:r>
          </a:p>
        </p:txBody>
      </p:sp>
    </p:spTree>
    <p:extLst>
      <p:ext uri="{BB962C8B-B14F-4D97-AF65-F5344CB8AC3E}">
        <p14:creationId xmlns:p14="http://schemas.microsoft.com/office/powerpoint/2010/main" val="39047147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ru-RU" dirty="0"/>
              <a:t>Основные Положения, выносимые на защиту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55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EE3296-286D-4AB1-BF34-2D911073EA36}"/>
              </a:ext>
            </a:extLst>
          </p:cNvPr>
          <p:cNvSpPr txBox="1"/>
          <p:nvPr/>
        </p:nvSpPr>
        <p:spPr>
          <a:xfrm>
            <a:off x="660036" y="5230434"/>
            <a:ext cx="45719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1D0D8E-D755-46C7-903B-873379FA5D98}"/>
              </a:ext>
            </a:extLst>
          </p:cNvPr>
          <p:cNvSpPr txBox="1"/>
          <p:nvPr/>
        </p:nvSpPr>
        <p:spPr>
          <a:xfrm>
            <a:off x="1047750" y="1075450"/>
            <a:ext cx="10096500" cy="423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Разработана методика массового производства и контроля качества газовых координатных детекторов - мюонных дрейфовых трубок для мюонного спектрометра установки ATLAS на Большом адронном коллайдере. Изготовлены и испытаны около 65000 дрейфовых трубок.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Разработана технология сборки и методика контроля качества мюонных (MDT) камер для мюонного спектрометра установки ATLAS. Изготовлены и испытаны 86 мюонных камер типоразмеров BMS и BMF для </a:t>
            </a:r>
            <a:r>
              <a:rPr lang="ru-RU" dirty="0" err="1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баррельной</a:t>
            </a: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части спектрометра. Мюонные камеры работают в составе установки ATLAS с 2005 года.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 Разработана технология изготовления и методика контроля качества микроструктурных газовых детекторов Micromegas большой площади для Новых Малых Колес мюонного спектрометра ATLAS. Изготовлены и испытаны 68 считывающих панелей детекторов Micromegas и 33 модуля детекторов Micromegas (типоразмер LM2).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 В ОИЯИ создан участок полного производственного цикла по производству детекторов </a:t>
            </a:r>
            <a:r>
              <a:rPr lang="ru-RU" dirty="0" err="1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bulk</a:t>
            </a: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Micromegas.</a:t>
            </a:r>
          </a:p>
        </p:txBody>
      </p:sp>
    </p:spTree>
    <p:extLst>
      <p:ext uri="{BB962C8B-B14F-4D97-AF65-F5344CB8AC3E}">
        <p14:creationId xmlns:p14="http://schemas.microsoft.com/office/powerpoint/2010/main" val="12410494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1146AE42-19C8-42BE-BED0-06BD15A47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7"/>
            <a:ext cx="11029616" cy="365126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Актуальность Работы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6780764-5C32-416E-96A4-FCF42A7EF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0" y="855071"/>
            <a:ext cx="11029615" cy="3634486"/>
          </a:xfrm>
        </p:spPr>
        <p:txBody>
          <a:bodyPr anchor="t" anchorCtr="0">
            <a:normAutofit/>
          </a:bodyPr>
          <a:lstStyle/>
          <a:p>
            <a:pPr marL="0" indent="0" algn="just">
              <a:buNone/>
            </a:pPr>
            <a:r>
              <a:rPr lang="ru-RU" sz="1900" dirty="0">
                <a:latin typeface="Corbel" panose="020B0503020204020204" pitchFamily="34" charset="0"/>
              </a:rPr>
              <a:t>Измерение импульса мюона в коллайдерных детекторах в ТэВ-ной области энергий возлагается на внешние части установок, что естественно требует большой рабочей поверхности трековой системы. Вопрос состоит о создании систем, обеспечивающих измерение координат треков заряженных частиц с точностью не хуже 100 мкм на площади порядка 10</a:t>
            </a:r>
            <a:r>
              <a:rPr lang="ru-RU" sz="1900" baseline="30000" dirty="0">
                <a:latin typeface="Corbel" panose="020B0503020204020204" pitchFamily="34" charset="0"/>
              </a:rPr>
              <a:t>3</a:t>
            </a:r>
            <a:r>
              <a:rPr lang="ru-RU" sz="1900" dirty="0">
                <a:latin typeface="Corbel" panose="020B0503020204020204" pitchFamily="34" charset="0"/>
              </a:rPr>
              <a:t> м</a:t>
            </a:r>
            <a:r>
              <a:rPr lang="ru-RU" sz="1900" baseline="30000" dirty="0">
                <a:latin typeface="Corbel" panose="020B0503020204020204" pitchFamily="34" charset="0"/>
              </a:rPr>
              <a:t>2 </a:t>
            </a:r>
            <a:r>
              <a:rPr lang="ru-RU" sz="1900" dirty="0">
                <a:latin typeface="Corbel" panose="020B0503020204020204" pitchFamily="34" charset="0"/>
              </a:rPr>
              <a:t> и рассчитанные на длительный период эксплуатации.</a:t>
            </a:r>
          </a:p>
          <a:p>
            <a:pPr marL="0" indent="0" algn="just">
              <a:buNone/>
            </a:pPr>
            <a:r>
              <a:rPr lang="ru-RU" sz="1900" dirty="0">
                <a:latin typeface="Corbel" panose="020B0503020204020204" pitchFamily="34" charset="0"/>
              </a:rPr>
              <a:t>В докладе представлены результаты разработки, методика создания и тестирования трековых систем большой площади на основе дрейфовых камер MDT и камер Micromegas, рассчитанных на длительный период эксплуатации, а также результаты разработки и создания детекторов типа «</a:t>
            </a:r>
            <a:r>
              <a:rPr lang="ru-RU" sz="1900" dirty="0" err="1">
                <a:latin typeface="Corbel" panose="020B0503020204020204" pitchFamily="34" charset="0"/>
              </a:rPr>
              <a:t>bulk</a:t>
            </a:r>
            <a:r>
              <a:rPr lang="ru-RU" sz="1900" dirty="0">
                <a:latin typeface="Corbel" panose="020B0503020204020204" pitchFamily="34" charset="0"/>
              </a:rPr>
              <a:t> Micromegas» на участке полного производственного цикла.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ECEDE096-55A2-4808-BB3A-AAB8774ED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2BF3BC69-A66A-4A6C-8878-1AE231E7D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А. Гонгадзе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74E9400-D552-4259-B2F1-0E37C3101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56</a:t>
            </a:fld>
            <a:endParaRPr lang="en-US" dirty="0"/>
          </a:p>
        </p:txBody>
      </p:sp>
      <p:sp>
        <p:nvSpPr>
          <p:cNvPr id="20" name="Title 17">
            <a:extLst>
              <a:ext uri="{FF2B5EF4-FFF2-40B4-BE49-F238E27FC236}">
                <a16:creationId xmlns:a16="http://schemas.microsoft.com/office/drawing/2014/main" id="{C698B2E3-F93F-4EFB-977A-1DCDA66EEC8F}"/>
              </a:ext>
            </a:extLst>
          </p:cNvPr>
          <p:cNvSpPr txBox="1">
            <a:spLocks/>
          </p:cNvSpPr>
          <p:nvPr/>
        </p:nvSpPr>
        <p:spPr>
          <a:xfrm>
            <a:off x="566025" y="4010368"/>
            <a:ext cx="11029616" cy="3651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>
                <a:solidFill>
                  <a:schemeClr val="tx1"/>
                </a:solidFill>
              </a:rPr>
              <a:t>Научная новизна и практическая значимость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1590CE-DCF7-4638-BADF-D3E0111DE595}"/>
              </a:ext>
            </a:extLst>
          </p:cNvPr>
          <p:cNvSpPr txBox="1"/>
          <p:nvPr/>
        </p:nvSpPr>
        <p:spPr>
          <a:xfrm>
            <a:off x="581187" y="4239482"/>
            <a:ext cx="109150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Corbel" panose="020B0503020204020204" pitchFamily="34" charset="0"/>
              </a:rPr>
              <a:t>Впервые в </a:t>
            </a:r>
            <a:r>
              <a:rPr lang="ru-RU" sz="1900" dirty="0" err="1">
                <a:latin typeface="Corbel" panose="020B0503020204020204" pitchFamily="34" charset="0"/>
              </a:rPr>
              <a:t>коллайдерном</a:t>
            </a:r>
            <a:r>
              <a:rPr lang="ru-RU" sz="1900" dirty="0">
                <a:latin typeface="Corbel" panose="020B0503020204020204" pitchFamily="34" charset="0"/>
              </a:rPr>
              <a:t> эксперименте реализованы 2 трековые системы для мюонного спектрометра на основе: </a:t>
            </a:r>
          </a:p>
          <a:p>
            <a:pPr marL="457200" indent="-457200" algn="just">
              <a:buAutoNum type="arabicParenR"/>
            </a:pPr>
            <a:r>
              <a:rPr lang="ru-RU" sz="1900" dirty="0">
                <a:latin typeface="Corbel" panose="020B0503020204020204" pitchFamily="34" charset="0"/>
              </a:rPr>
              <a:t>прецизионных цилиндрических дрейфовых трубок с точностью позиционирования проволок 20 мкм в камере, позволяющая измерять импульс мюона с точностью 10% при энергии 1 ТэВ</a:t>
            </a:r>
          </a:p>
          <a:p>
            <a:pPr marL="457200" indent="-457200" algn="just">
              <a:buAutoNum type="arabicParenR"/>
            </a:pPr>
            <a:r>
              <a:rPr lang="ru-RU" sz="1900" dirty="0">
                <a:latin typeface="Corbel" panose="020B0503020204020204" pitchFamily="34" charset="0"/>
              </a:rPr>
              <a:t>микроструктурного детектора нового типа – </a:t>
            </a:r>
            <a:r>
              <a:rPr lang="en-US" sz="1900" dirty="0">
                <a:latin typeface="Corbel" panose="020B0503020204020204" pitchFamily="34" charset="0"/>
              </a:rPr>
              <a:t>Micromegas</a:t>
            </a:r>
            <a:r>
              <a:rPr lang="ru-RU" sz="1900" dirty="0">
                <a:latin typeface="Corbel" panose="020B0503020204020204" pitchFamily="34" charset="0"/>
              </a:rPr>
              <a:t> - большой площади (3 м</a:t>
            </a:r>
            <a:r>
              <a:rPr lang="ru-RU" sz="1900" baseline="30000" dirty="0">
                <a:latin typeface="Corbel" panose="020B0503020204020204" pitchFamily="34" charset="0"/>
              </a:rPr>
              <a:t>2</a:t>
            </a:r>
            <a:r>
              <a:rPr lang="ru-RU" sz="1900" dirty="0">
                <a:latin typeface="Corbel" panose="020B0503020204020204" pitchFamily="34" charset="0"/>
              </a:rPr>
              <a:t>) с резистивным покрытием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Corbel" panose="020B0503020204020204" pitchFamily="34" charset="0"/>
              </a:rPr>
              <a:t>Был создан первый в России участок полного производственного цикла по производству детекторов </a:t>
            </a:r>
            <a:r>
              <a:rPr lang="en-US" sz="1900" dirty="0">
                <a:latin typeface="Corbel" panose="020B0503020204020204" pitchFamily="34" charset="0"/>
              </a:rPr>
              <a:t>Micromegas</a:t>
            </a:r>
            <a:r>
              <a:rPr lang="ru-RU" sz="1900" dirty="0">
                <a:latin typeface="Corbel" panose="020B0503020204020204" pitchFamily="34" charset="0"/>
              </a:rPr>
              <a:t>.</a:t>
            </a:r>
          </a:p>
          <a:p>
            <a:pPr marL="457200" indent="-457200" algn="just">
              <a:buAutoNum type="arabicParenR"/>
            </a:pPr>
            <a:endParaRPr lang="ru-RU" sz="2000" dirty="0"/>
          </a:p>
          <a:p>
            <a:pPr marL="457200" indent="-457200" algn="just">
              <a:buAutoNum type="arabicParenR"/>
            </a:pPr>
            <a:endParaRPr lang="ru-RU" sz="2000" dirty="0"/>
          </a:p>
          <a:p>
            <a:pPr marL="457200" indent="-457200">
              <a:buAutoNum type="arabicParenR"/>
            </a:pPr>
            <a:endParaRPr lang="ru-RU" sz="2000" dirty="0"/>
          </a:p>
          <a:p>
            <a:pPr marL="457200" indent="-457200">
              <a:buAutoNum type="arabicParenR"/>
            </a:pPr>
            <a:endParaRPr lang="ru-RU" sz="2000" dirty="0"/>
          </a:p>
          <a:p>
            <a:pPr marL="457200" indent="-457200">
              <a:buAutoNum type="arabicParenR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37846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А. Гонгадзе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03DECE-70B1-4EA4-99FF-DA4F0F554240}"/>
              </a:ext>
            </a:extLst>
          </p:cNvPr>
          <p:cNvSpPr txBox="1"/>
          <p:nvPr/>
        </p:nvSpPr>
        <p:spPr>
          <a:xfrm>
            <a:off x="325505" y="68961"/>
            <a:ext cx="7589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Список основных публикаций по теме диссертации</a:t>
            </a:r>
            <a:r>
              <a:rPr lang="ru-RU" b="1" dirty="0"/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AFC77B-717C-4E00-9E16-D3EC9F0BBAD1}"/>
              </a:ext>
            </a:extLst>
          </p:cNvPr>
          <p:cNvSpPr txBox="1"/>
          <p:nvPr/>
        </p:nvSpPr>
        <p:spPr>
          <a:xfrm>
            <a:off x="151075" y="551289"/>
            <a:ext cx="1188852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F. </a:t>
            </a:r>
            <a:r>
              <a:rPr lang="ru-RU" dirty="0" err="1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Bauer</a:t>
            </a: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,…, A.L. Gongadze, </a:t>
            </a:r>
            <a:r>
              <a:rPr lang="ru-RU" dirty="0" err="1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et</a:t>
            </a: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al</a:t>
            </a: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., </a:t>
            </a:r>
            <a:r>
              <a:rPr lang="en-US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 </a:t>
            </a: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«The </a:t>
            </a:r>
            <a:r>
              <a:rPr lang="ru-RU" dirty="0" err="1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first</a:t>
            </a: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precision</a:t>
            </a: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drift</a:t>
            </a: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tube</a:t>
            </a: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chambers</a:t>
            </a: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for</a:t>
            </a: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the</a:t>
            </a: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 ATLAS </a:t>
            </a:r>
            <a:r>
              <a:rPr lang="ru-RU" dirty="0" err="1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muon</a:t>
            </a: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spectrometer</a:t>
            </a: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», NIMA 478 (2002) 153–15</a:t>
            </a:r>
            <a:r>
              <a:rPr lang="ru-RU" sz="2400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7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latin typeface="Corbel" panose="020B0503020204020204" pitchFamily="34" charset="0"/>
              </a:rPr>
              <a:t>Comanescu</a:t>
            </a:r>
            <a:r>
              <a:rPr lang="en-US" dirty="0">
                <a:latin typeface="Corbel" panose="020B0503020204020204" pitchFamily="34" charset="0"/>
              </a:rPr>
              <a:t> B.,…,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A.L. Gongadze et al.</a:t>
            </a:r>
            <a:r>
              <a:rPr lang="ru-RU" dirty="0">
                <a:latin typeface="Corbel" panose="020B0503020204020204" pitchFamily="34" charset="0"/>
              </a:rPr>
              <a:t>, «</a:t>
            </a:r>
            <a:r>
              <a:rPr lang="en-US" dirty="0">
                <a:latin typeface="Corbel" panose="020B0503020204020204" pitchFamily="34" charset="0"/>
              </a:rPr>
              <a:t>Equipment for gluing the parts of an optoelectronic detector</a:t>
            </a:r>
            <a:r>
              <a:rPr lang="ru-RU" dirty="0">
                <a:latin typeface="Corbel" panose="020B0503020204020204" pitchFamily="34" charset="0"/>
              </a:rPr>
              <a:t>»</a:t>
            </a:r>
            <a:r>
              <a:rPr lang="en-US" dirty="0">
                <a:latin typeface="Corbel" panose="020B0503020204020204" pitchFamily="34" charset="0"/>
              </a:rPr>
              <a:t>,  Proceeding of SPIE Volume 4068</a:t>
            </a:r>
            <a:r>
              <a:rPr lang="ru-RU" dirty="0">
                <a:latin typeface="Corbel" panose="020B0503020204020204" pitchFamily="34" charset="0"/>
              </a:rPr>
              <a:t> (1999)</a:t>
            </a:r>
            <a:r>
              <a:rPr lang="en-US" dirty="0">
                <a:latin typeface="Corbel" panose="020B0503020204020204" pitchFamily="34" charset="0"/>
              </a:rPr>
              <a:t>, p.669-675</a:t>
            </a:r>
            <a:endParaRPr lang="ru-RU" dirty="0">
              <a:latin typeface="Corbel" panose="020B05030202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latin typeface="Corbel" panose="020B0503020204020204" pitchFamily="34" charset="0"/>
              </a:rPr>
              <a:t>Comanescu</a:t>
            </a:r>
            <a:r>
              <a:rPr lang="en-US" dirty="0">
                <a:latin typeface="Corbel" panose="020B0503020204020204" pitchFamily="34" charset="0"/>
              </a:rPr>
              <a:t> B.,…,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A.L. Gongadze et al.</a:t>
            </a:r>
            <a:r>
              <a:rPr lang="ru-RU" dirty="0">
                <a:latin typeface="Corbel" panose="020B0503020204020204" pitchFamily="34" charset="0"/>
              </a:rPr>
              <a:t>,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ru-RU" dirty="0">
                <a:latin typeface="Corbel" panose="020B0503020204020204" pitchFamily="34" charset="0"/>
              </a:rPr>
              <a:t>«</a:t>
            </a:r>
            <a:r>
              <a:rPr lang="en-US" dirty="0">
                <a:latin typeface="Corbel" panose="020B0503020204020204" pitchFamily="34" charset="0"/>
              </a:rPr>
              <a:t>High precision towers for support an optoelectronic detector</a:t>
            </a:r>
            <a:r>
              <a:rPr lang="ru-RU" dirty="0">
                <a:latin typeface="Corbel" panose="020B0503020204020204" pitchFamily="34" charset="0"/>
              </a:rPr>
              <a:t>»</a:t>
            </a:r>
            <a:r>
              <a:rPr lang="en-US" dirty="0">
                <a:latin typeface="Corbel" panose="020B0503020204020204" pitchFamily="34" charset="0"/>
              </a:rPr>
              <a:t>,  Proceeding of SPIE Volume 4068</a:t>
            </a:r>
            <a:r>
              <a:rPr lang="ru-RU" dirty="0">
                <a:latin typeface="Corbel" panose="020B0503020204020204" pitchFamily="34" charset="0"/>
              </a:rPr>
              <a:t> (1999)</a:t>
            </a:r>
            <a:r>
              <a:rPr lang="en-US" dirty="0">
                <a:latin typeface="Corbel" panose="020B0503020204020204" pitchFamily="34" charset="0"/>
              </a:rPr>
              <a:t>, p. 172-17</a:t>
            </a:r>
            <a:endParaRPr lang="ru-RU" dirty="0">
              <a:latin typeface="Corbel" panose="020B05030202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>
                <a:latin typeface="Corbel" panose="020B0503020204020204" pitchFamily="34" charset="0"/>
              </a:rPr>
              <a:t>Comanescu</a:t>
            </a:r>
            <a:r>
              <a:rPr lang="en-US" dirty="0">
                <a:latin typeface="Corbel" panose="020B0503020204020204" pitchFamily="34" charset="0"/>
              </a:rPr>
              <a:t> B.,…, A.L. Gongadze et al.</a:t>
            </a:r>
            <a:r>
              <a:rPr lang="ru-RU" dirty="0">
                <a:latin typeface="Corbel" panose="020B0503020204020204" pitchFamily="34" charset="0"/>
              </a:rPr>
              <a:t>,</a:t>
            </a:r>
            <a:r>
              <a:rPr lang="en-US" dirty="0">
                <a:latin typeface="Corbel" panose="020B0503020204020204" pitchFamily="34" charset="0"/>
              </a:rPr>
              <a:t>  </a:t>
            </a:r>
            <a:r>
              <a:rPr lang="ru-RU" dirty="0">
                <a:latin typeface="Corbel" panose="020B0503020204020204" pitchFamily="34" charset="0"/>
              </a:rPr>
              <a:t>«</a:t>
            </a:r>
            <a:r>
              <a:rPr lang="en-US" dirty="0">
                <a:latin typeface="Corbel" panose="020B0503020204020204" pitchFamily="34" charset="0"/>
              </a:rPr>
              <a:t>Method for calculus of the sag of frame of an optoelectronic detector</a:t>
            </a:r>
            <a:r>
              <a:rPr lang="ru-RU" dirty="0">
                <a:latin typeface="Corbel" panose="020B0503020204020204" pitchFamily="34" charset="0"/>
              </a:rPr>
              <a:t>»</a:t>
            </a:r>
            <a:r>
              <a:rPr lang="en-US" dirty="0">
                <a:latin typeface="Corbel" panose="020B0503020204020204" pitchFamily="34" charset="0"/>
              </a:rPr>
              <a:t>, Proceeding of SPIE Volume 4068</a:t>
            </a:r>
            <a:r>
              <a:rPr lang="ru-RU" dirty="0">
                <a:latin typeface="Corbel" panose="020B0503020204020204" pitchFamily="34" charset="0"/>
              </a:rPr>
              <a:t> (1999)</a:t>
            </a:r>
            <a:r>
              <a:rPr lang="en-US" dirty="0">
                <a:latin typeface="Corbel" panose="020B0503020204020204" pitchFamily="34" charset="0"/>
              </a:rPr>
              <a:t>,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p.676-683</a:t>
            </a:r>
            <a:endParaRPr lang="ru-RU" dirty="0">
              <a:latin typeface="Corbel" panose="020B05030202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rbel" panose="020B0503020204020204" pitchFamily="34" charset="0"/>
              </a:rPr>
              <a:t>G. </a:t>
            </a:r>
            <a:r>
              <a:rPr lang="en-US" dirty="0" err="1">
                <a:latin typeface="Corbel" panose="020B0503020204020204" pitchFamily="34" charset="0"/>
              </a:rPr>
              <a:t>Aad</a:t>
            </a:r>
            <a:r>
              <a:rPr lang="en-US" dirty="0">
                <a:latin typeface="Corbel" panose="020B0503020204020204" pitchFamily="34" charset="0"/>
              </a:rPr>
              <a:t>,</a:t>
            </a:r>
            <a:r>
              <a:rPr lang="ka-GE" dirty="0">
                <a:latin typeface="Corbel" panose="020B0503020204020204" pitchFamily="34" charset="0"/>
              </a:rPr>
              <a:t>...,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dirty="0" err="1">
                <a:latin typeface="Corbel" panose="020B0503020204020204" pitchFamily="34" charset="0"/>
              </a:rPr>
              <a:t>A.Gongadze</a:t>
            </a:r>
            <a:r>
              <a:rPr lang="en-US" dirty="0">
                <a:latin typeface="Corbel" panose="020B0503020204020204" pitchFamily="34" charset="0"/>
              </a:rPr>
              <a:t> et al., </a:t>
            </a:r>
            <a:r>
              <a:rPr lang="ru-RU" dirty="0">
                <a:latin typeface="Corbel" panose="020B0503020204020204" pitchFamily="34" charset="0"/>
              </a:rPr>
              <a:t>«</a:t>
            </a:r>
            <a:r>
              <a:rPr lang="en-US" dirty="0">
                <a:latin typeface="Corbel" panose="020B0503020204020204" pitchFamily="34" charset="0"/>
              </a:rPr>
              <a:t>The ATLAS Experiment at the CERN Large Hadron Collider</a:t>
            </a:r>
            <a:r>
              <a:rPr lang="ru-RU" dirty="0">
                <a:latin typeface="Corbel" panose="020B0503020204020204" pitchFamily="34" charset="0"/>
              </a:rPr>
              <a:t>», </a:t>
            </a:r>
            <a:r>
              <a:rPr lang="en-US" dirty="0">
                <a:latin typeface="Corbel" panose="020B0503020204020204" pitchFamily="34" charset="0"/>
              </a:rPr>
              <a:t>2008 JINST 3 S08003</a:t>
            </a:r>
            <a:endParaRPr lang="ru-RU" dirty="0">
              <a:latin typeface="Corbel" panose="020B05030202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rbel" panose="020B0503020204020204" pitchFamily="34" charset="0"/>
              </a:rPr>
              <a:t>D. </a:t>
            </a:r>
            <a:r>
              <a:rPr lang="en-US" dirty="0" err="1">
                <a:latin typeface="Corbel" panose="020B0503020204020204" pitchFamily="34" charset="0"/>
              </a:rPr>
              <a:t>Attie</a:t>
            </a:r>
            <a:r>
              <a:rPr lang="ru-RU" dirty="0">
                <a:latin typeface="Corbel" panose="020B0503020204020204" pitchFamily="34" charset="0"/>
              </a:rPr>
              <a:t>,…, </a:t>
            </a:r>
            <a:r>
              <a:rPr lang="en-US" dirty="0" err="1">
                <a:latin typeface="Corbel" panose="020B0503020204020204" pitchFamily="34" charset="0"/>
              </a:rPr>
              <a:t>A.Gongadze</a:t>
            </a:r>
            <a:r>
              <a:rPr lang="en-US" dirty="0">
                <a:latin typeface="Corbel" panose="020B0503020204020204" pitchFamily="34" charset="0"/>
              </a:rPr>
              <a:t> et al., </a:t>
            </a:r>
            <a:r>
              <a:rPr lang="ru-RU" dirty="0">
                <a:latin typeface="Corbel" panose="020B0503020204020204" pitchFamily="34" charset="0"/>
              </a:rPr>
              <a:t>«</a:t>
            </a:r>
            <a:r>
              <a:rPr lang="en-US" dirty="0">
                <a:latin typeface="Corbel" panose="020B0503020204020204" pitchFamily="34" charset="0"/>
              </a:rPr>
              <a:t>A Piggyback resistive Micromegas</a:t>
            </a:r>
            <a:r>
              <a:rPr lang="ru-RU" dirty="0">
                <a:latin typeface="Corbel" panose="020B0503020204020204" pitchFamily="34" charset="0"/>
              </a:rPr>
              <a:t>», </a:t>
            </a:r>
            <a:r>
              <a:rPr lang="en-US" dirty="0">
                <a:latin typeface="Corbel" panose="020B0503020204020204" pitchFamily="34" charset="0"/>
              </a:rPr>
              <a:t>2013 JINST 8 P05019</a:t>
            </a:r>
            <a:endParaRPr lang="ru-RU" dirty="0">
              <a:latin typeface="Corbel" panose="020B05030202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J. </a:t>
            </a:r>
            <a:r>
              <a:rPr lang="en-US" dirty="0" err="1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Galán</a:t>
            </a: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,…, </a:t>
            </a:r>
            <a:r>
              <a:rPr lang="en-US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A. Gongadze</a:t>
            </a:r>
            <a:r>
              <a:rPr lang="en-US" dirty="0">
                <a:latin typeface="Corbel" panose="020B0503020204020204" pitchFamily="34" charset="0"/>
              </a:rPr>
              <a:t> et al., </a:t>
            </a:r>
            <a:r>
              <a:rPr lang="ru-RU" dirty="0">
                <a:latin typeface="Corbel" panose="020B0503020204020204" pitchFamily="34" charset="0"/>
              </a:rPr>
              <a:t>«</a:t>
            </a:r>
            <a:r>
              <a:rPr lang="en-US" dirty="0">
                <a:latin typeface="Corbel" panose="020B0503020204020204" pitchFamily="34" charset="0"/>
              </a:rPr>
              <a:t>Characterization and simulation of resistive-MPGDs with resistive strip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en-US" dirty="0">
                <a:latin typeface="Corbel" panose="020B0503020204020204" pitchFamily="34" charset="0"/>
              </a:rPr>
              <a:t>and layer topologies</a:t>
            </a:r>
            <a:r>
              <a:rPr lang="ru-RU" dirty="0">
                <a:latin typeface="Corbel" panose="020B0503020204020204" pitchFamily="34" charset="0"/>
              </a:rPr>
              <a:t>», </a:t>
            </a:r>
            <a:r>
              <a:rPr lang="en-US" dirty="0">
                <a:latin typeface="Corbel" panose="020B0503020204020204" pitchFamily="34" charset="0"/>
              </a:rPr>
              <a:t>NIMA</a:t>
            </a:r>
            <a:r>
              <a:rPr lang="ru-RU" dirty="0">
                <a:latin typeface="Corbel" panose="020B0503020204020204" pitchFamily="34" charset="0"/>
              </a:rPr>
              <a:t> 732 (2013)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ru-RU" dirty="0">
                <a:latin typeface="Corbel" panose="020B0503020204020204" pitchFamily="34" charset="0"/>
              </a:rPr>
              <a:t>229–232</a:t>
            </a:r>
            <a:endParaRPr lang="en-US" dirty="0">
              <a:latin typeface="Corbel" panose="020B05030202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rbel" panose="020B0503020204020204" pitchFamily="34" charset="0"/>
              </a:rPr>
              <a:t>A. </a:t>
            </a:r>
            <a:r>
              <a:rPr lang="en-US" dirty="0" err="1">
                <a:latin typeface="Corbel" panose="020B0503020204020204" pitchFamily="34" charset="0"/>
              </a:rPr>
              <a:t>Peyaud</a:t>
            </a:r>
            <a:r>
              <a:rPr lang="en-US" dirty="0">
                <a:latin typeface="Corbel" panose="020B0503020204020204" pitchFamily="34" charset="0"/>
              </a:rPr>
              <a:t>,</a:t>
            </a:r>
            <a:r>
              <a:rPr lang="ru-RU" dirty="0">
                <a:latin typeface="Corbel" panose="020B0503020204020204" pitchFamily="34" charset="0"/>
              </a:rPr>
              <a:t> …, </a:t>
            </a:r>
            <a:r>
              <a:rPr lang="en-US" dirty="0" err="1">
                <a:latin typeface="Corbel" panose="020B0503020204020204" pitchFamily="34" charset="0"/>
              </a:rPr>
              <a:t>A.Gongadze</a:t>
            </a:r>
            <a:r>
              <a:rPr lang="en-US" dirty="0">
                <a:latin typeface="Corbel" panose="020B0503020204020204" pitchFamily="34" charset="0"/>
              </a:rPr>
              <a:t> et al., </a:t>
            </a:r>
            <a:r>
              <a:rPr lang="ru-RU" dirty="0">
                <a:latin typeface="Corbel" panose="020B0503020204020204" pitchFamily="34" charset="0"/>
              </a:rPr>
              <a:t>«</a:t>
            </a:r>
            <a:r>
              <a:rPr lang="en-US" dirty="0">
                <a:latin typeface="Corbel" panose="020B0503020204020204" pitchFamily="34" charset="0"/>
              </a:rPr>
              <a:t>The </a:t>
            </a:r>
            <a:r>
              <a:rPr lang="en-US" dirty="0" err="1">
                <a:latin typeface="Corbel" panose="020B0503020204020204" pitchFamily="34" charset="0"/>
              </a:rPr>
              <a:t>ForFire</a:t>
            </a:r>
            <a:r>
              <a:rPr lang="en-US" dirty="0">
                <a:latin typeface="Corbel" panose="020B0503020204020204" pitchFamily="34" charset="0"/>
              </a:rPr>
              <a:t> photodetector</a:t>
            </a:r>
            <a:r>
              <a:rPr lang="ru-RU" dirty="0">
                <a:latin typeface="Corbel" panose="020B0503020204020204" pitchFamily="34" charset="0"/>
              </a:rPr>
              <a:t>»,</a:t>
            </a:r>
            <a:r>
              <a:rPr lang="en-US" dirty="0">
                <a:latin typeface="Corbel" panose="020B0503020204020204" pitchFamily="34" charset="0"/>
              </a:rPr>
              <a:t> NIMA 787 (2015) 102-104</a:t>
            </a:r>
            <a:endParaRPr lang="ru-RU" dirty="0">
              <a:latin typeface="Corbel" panose="020B05030202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A. L. Gongadze, </a:t>
            </a: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«</a:t>
            </a:r>
            <a:r>
              <a:rPr lang="en-US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Micromegas Chambers for the Experiment ATLAS at the LHC</a:t>
            </a: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 </a:t>
            </a:r>
            <a:r>
              <a:rPr lang="en-US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(A Brief Overview)</a:t>
            </a: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», </a:t>
            </a:r>
            <a:r>
              <a:rPr lang="en-US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Physics of Particles and Nuclei, 2016, Vol. 47, No. 2, pp. 270–289</a:t>
            </a:r>
            <a:endParaRPr lang="ru-RU" dirty="0">
              <a:effectLst/>
              <a:latin typeface="Corbel" panose="020B0503020204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 </a:t>
            </a:r>
            <a:r>
              <a:rPr lang="ru-RU" dirty="0">
                <a:latin typeface="Corbel" panose="020B0503020204020204" pitchFamily="34" charset="0"/>
                <a:ea typeface="Calibri" panose="020F0502020204030204" pitchFamily="34" charset="0"/>
              </a:rPr>
              <a:t>М. Балыкина,…, </a:t>
            </a:r>
            <a:r>
              <a:rPr lang="ru-RU" dirty="0" err="1">
                <a:latin typeface="Corbel" panose="020B0503020204020204" pitchFamily="34" charset="0"/>
                <a:ea typeface="Calibri" panose="020F0502020204030204" pitchFamily="34" charset="0"/>
              </a:rPr>
              <a:t>А.Гонгадзе</a:t>
            </a:r>
            <a:r>
              <a:rPr lang="ru-RU" dirty="0">
                <a:latin typeface="Corbel" panose="020B0503020204020204" pitchFamily="34" charset="0"/>
                <a:ea typeface="Calibri" panose="020F0502020204030204" pitchFamily="34" charset="0"/>
              </a:rPr>
              <a:t> и др., «Разработка технологии производства и методов контроля Micromegas-детекторов в ЛЯП им. В.П. </a:t>
            </a:r>
            <a:r>
              <a:rPr lang="ru-RU" dirty="0" err="1">
                <a:latin typeface="Corbel" panose="020B0503020204020204" pitchFamily="34" charset="0"/>
                <a:ea typeface="Calibri" panose="020F0502020204030204" pitchFamily="34" charset="0"/>
              </a:rPr>
              <a:t>Джелепова</a:t>
            </a:r>
            <a:r>
              <a:rPr lang="ru-RU" dirty="0">
                <a:latin typeface="Corbel" panose="020B0503020204020204" pitchFamily="34" charset="0"/>
                <a:ea typeface="Calibri" panose="020F0502020204030204" pitchFamily="34" charset="0"/>
              </a:rPr>
              <a:t> ОИЯИ», </a:t>
            </a:r>
            <a:r>
              <a:rPr lang="ru-RU" dirty="0">
                <a:effectLst/>
                <a:latin typeface="Corbel" panose="020B0503020204020204" pitchFamily="34" charset="0"/>
                <a:ea typeface="Calibri" panose="020F0502020204030204" pitchFamily="34" charset="0"/>
              </a:rPr>
              <a:t>Письма в ЭЧАЯ. 2021. Т. 18, № 3(235). С. 261–280</a:t>
            </a:r>
            <a:endParaRPr lang="ru-RU" sz="1400" dirty="0">
              <a:effectLst/>
              <a:latin typeface="Corbel" panose="020B0503020204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7037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2ACD2-C17F-44FB-8492-9415ECFA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654656"/>
            <a:ext cx="11029616" cy="118872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chemeClr val="tx2"/>
                </a:solidFill>
              </a:rPr>
              <a:t>Спасибо!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9E69E-70B5-4C34-AD91-BDCE07CC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84774-5A79-4372-8A0D-738BB8A4E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А. Гонгадзе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0CF8D-E2BA-4BAD-BE55-EB91F7D06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8041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9AC47C5-3AB1-4820-9EB5-A657B91EA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/>
              <a:t>Spare slides </a:t>
            </a:r>
            <a:endParaRPr lang="ru-RU" sz="3200" i="1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995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 </a:t>
            </a:r>
            <a:r>
              <a:rPr lang="ru-RU" u="sng" cap="none" dirty="0"/>
              <a:t>камеры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F8D22-BBA6-4480-B466-6DAB3118D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6" y="616226"/>
            <a:ext cx="7696188" cy="4412974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65AEB822-11DD-4A7D-9744-96070A82B4CE}"/>
              </a:ext>
            </a:extLst>
          </p:cNvPr>
          <p:cNvSpPr/>
          <p:nvPr/>
        </p:nvSpPr>
        <p:spPr>
          <a:xfrm>
            <a:off x="5938630" y="4943621"/>
            <a:ext cx="314740" cy="365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2FB58D-508B-4E74-AC7F-0601E98827D5}"/>
              </a:ext>
            </a:extLst>
          </p:cNvPr>
          <p:cNvSpPr txBox="1"/>
          <p:nvPr/>
        </p:nvSpPr>
        <p:spPr>
          <a:xfrm>
            <a:off x="1540522" y="5323639"/>
            <a:ext cx="9110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ea typeface="Calibri" panose="020F0502020204030204" pitchFamily="34" charset="0"/>
              </a:rPr>
              <a:t>создание дрейфовых трубок </a:t>
            </a:r>
            <a:r>
              <a:rPr lang="ru-RU" sz="2400" dirty="0">
                <a:effectLst/>
                <a:ea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effectLst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>
                <a:effectLst/>
                <a:latin typeface="Corbel" panose="020B0503020204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~65000</a:t>
            </a:r>
            <a:r>
              <a:rPr lang="ru-RU" sz="2400" dirty="0">
                <a:effectLst/>
                <a:latin typeface="Corbel" panose="020B0503020204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ru-RU" sz="2400" dirty="0" err="1">
                <a:effectLst/>
                <a:latin typeface="Corbel" panose="020B0503020204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шт</a:t>
            </a:r>
            <a:r>
              <a:rPr lang="en-US" sz="2400" dirty="0">
                <a:latin typeface="Corbel" panose="020B0503020204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.</a:t>
            </a:r>
            <a:r>
              <a:rPr lang="ru-RU" sz="2400" dirty="0">
                <a:effectLst/>
                <a:latin typeface="Corbel" panose="020B0503020204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 (ОИЯИ+</a:t>
            </a:r>
            <a:r>
              <a:rPr lang="en-US" sz="2400" dirty="0">
                <a:effectLst/>
                <a:latin typeface="Corbel" panose="020B0503020204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MPI, Munich)</a:t>
            </a:r>
            <a:r>
              <a:rPr lang="ru-RU" sz="2400" dirty="0">
                <a:effectLst/>
                <a:ea typeface="Calibri" panose="020F0502020204030204" pitchFamily="34" charset="0"/>
                <a:sym typeface="Wingdings" panose="05000000000000000000" pitchFamily="2" charset="2"/>
              </a:rPr>
              <a:t>.</a:t>
            </a:r>
            <a:r>
              <a:rPr lang="ru-RU" sz="2400" dirty="0">
                <a:effectLst/>
                <a:ea typeface="Calibri" panose="020F0502020204030204" pitchFamily="34" charset="0"/>
              </a:rPr>
              <a:t> </a:t>
            </a:r>
            <a:endParaRPr lang="en-US" sz="2400" dirty="0">
              <a:effectLst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ea typeface="Calibri" panose="020F0502020204030204" pitchFamily="34" charset="0"/>
              </a:rPr>
              <a:t>точная сборка </a:t>
            </a:r>
            <a:r>
              <a:rPr lang="ru-RU" sz="2400" dirty="0">
                <a:ea typeface="Calibri" panose="020F0502020204030204" pitchFamily="34" charset="0"/>
              </a:rPr>
              <a:t>ДТ </a:t>
            </a:r>
            <a:r>
              <a:rPr lang="ru-RU" sz="2400" dirty="0">
                <a:effectLst/>
                <a:ea typeface="Calibri" panose="020F0502020204030204" pitchFamily="34" charset="0"/>
              </a:rPr>
              <a:t>в камеры</a:t>
            </a:r>
            <a:r>
              <a:rPr lang="en-US" sz="2400" dirty="0">
                <a:effectLst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effectLst/>
                <a:latin typeface="Corbel" panose="020B0503020204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86 </a:t>
            </a:r>
            <a:r>
              <a:rPr lang="ru-RU" sz="2400" dirty="0">
                <a:latin typeface="Corbel" panose="020B0503020204020204" pitchFamily="34" charset="0"/>
                <a:ea typeface="Calibri" panose="020F0502020204030204" pitchFamily="34" charset="0"/>
                <a:sym typeface="Wingdings" panose="05000000000000000000" pitchFamily="2" charset="2"/>
              </a:rPr>
              <a:t>шт.</a:t>
            </a:r>
            <a:endParaRPr lang="ru-RU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3011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9AC47C5-3AB1-4820-9EB5-A657B91E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865" y="858818"/>
            <a:ext cx="11138371" cy="594867"/>
          </a:xfrm>
        </p:spPr>
        <p:txBody>
          <a:bodyPr>
            <a:normAutofit fontScale="90000"/>
          </a:bodyPr>
          <a:lstStyle/>
          <a:p>
            <a:r>
              <a:rPr lang="ru-RU" sz="3200" i="1" dirty="0"/>
              <a:t>Принципиальная схема оптической системы позиционирования положения камер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7A93CC-D8A2-4DB5-923E-D0279CEB2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395" y="1546796"/>
            <a:ext cx="8900160" cy="50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518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 – </a:t>
            </a:r>
            <a:r>
              <a:rPr lang="en-US" u="sng" cap="none" dirty="0">
                <a:latin typeface="Corbel" panose="020B0503020204020204" pitchFamily="34" charset="0"/>
              </a:rPr>
              <a:t>TDAQ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30E0AB-73E2-427A-8AFE-94727E78E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970" y="717563"/>
            <a:ext cx="8351555" cy="574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747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 – склеивающая машина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703B60-3E8F-4FA9-B1F4-2CA399EF2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3" y="1263881"/>
            <a:ext cx="6237603" cy="4330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D69D50-8578-4D35-A602-AEEBA099D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475" y="1263881"/>
            <a:ext cx="5080812" cy="433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589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 – оснастка 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79F248-B00F-43B0-AD44-0CBCE84EAEC4}"/>
              </a:ext>
            </a:extLst>
          </p:cNvPr>
          <p:cNvSpPr txBox="1"/>
          <p:nvPr/>
        </p:nvSpPr>
        <p:spPr>
          <a:xfrm>
            <a:off x="514931" y="689511"/>
            <a:ext cx="691721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1)	Система газораспределения;</a:t>
            </a:r>
          </a:p>
          <a:p>
            <a:r>
              <a:rPr lang="ru-RU" sz="1600" dirty="0"/>
              <a:t>2)	10 температурных сенсоров;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3)	2 электронные платы с сенсорами магнитного поля;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4)	RASNIK-системы для связи и мониторинга позиционирования камер;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5)	Накамерная часть (on-chamber) электроники и клетки Фарадея;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6)	Разнообразные кабельные соединения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" name="Рисунок 17">
            <a:extLst>
              <a:ext uri="{FF2B5EF4-FFF2-40B4-BE49-F238E27FC236}">
                <a16:creationId xmlns:a16="http://schemas.microsoft.com/office/drawing/2014/main" id="{F4932D0C-9F9A-4FBE-8F98-08868ABF5B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07" y="2969109"/>
            <a:ext cx="4187884" cy="3454805"/>
          </a:xfrm>
          <a:prstGeom prst="rect">
            <a:avLst/>
          </a:prstGeom>
        </p:spPr>
      </p:pic>
      <p:pic>
        <p:nvPicPr>
          <p:cNvPr id="15" name="Рисунок 19">
            <a:extLst>
              <a:ext uri="{FF2B5EF4-FFF2-40B4-BE49-F238E27FC236}">
                <a16:creationId xmlns:a16="http://schemas.microsoft.com/office/drawing/2014/main" id="{FC03D453-3806-499C-BC24-81ECC2B34F7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739" y="2969109"/>
            <a:ext cx="4187884" cy="31993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140FDF-BF3B-4BEE-92ED-F1428F538894}"/>
              </a:ext>
            </a:extLst>
          </p:cNvPr>
          <p:cNvSpPr txBox="1"/>
          <p:nvPr/>
        </p:nvSpPr>
        <p:spPr>
          <a:xfrm>
            <a:off x="581192" y="3559541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02D87E-2AD0-47B1-8096-0E2600F6E690}"/>
              </a:ext>
            </a:extLst>
          </p:cNvPr>
          <p:cNvSpPr txBox="1"/>
          <p:nvPr/>
        </p:nvSpPr>
        <p:spPr>
          <a:xfrm>
            <a:off x="6676458" y="3559541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DEC165-F080-43FD-8853-EB4A194706A9}"/>
              </a:ext>
            </a:extLst>
          </p:cNvPr>
          <p:cNvSpPr txBox="1"/>
          <p:nvPr/>
        </p:nvSpPr>
        <p:spPr>
          <a:xfrm>
            <a:off x="7785233" y="6054582"/>
            <a:ext cx="3353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12 236 температурных датчиков</a:t>
            </a:r>
            <a:endParaRPr lang="ru-RU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2286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 – оснастка 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79F248-B00F-43B0-AD44-0CBCE84EAEC4}"/>
              </a:ext>
            </a:extLst>
          </p:cNvPr>
          <p:cNvSpPr txBox="1"/>
          <p:nvPr/>
        </p:nvSpPr>
        <p:spPr>
          <a:xfrm>
            <a:off x="514930" y="689511"/>
            <a:ext cx="680026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1)	Система газораспределения;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2)	10 температурных сенсоров;</a:t>
            </a:r>
          </a:p>
          <a:p>
            <a:r>
              <a:rPr lang="ru-RU" sz="1600" dirty="0"/>
              <a:t>3)	2 электронные платы с сенсорами магнитного поля;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4)	RASNIK-системы для связи и мониторинга позиционирования камер;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5)	Накамерная часть (on-chamber) электроники и клетки Фарадея;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6)	Разнообразные кабельные соединения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1EBA33-846F-4508-A852-575EF4393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221" y="3068316"/>
            <a:ext cx="4318637" cy="3538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FEA5F7-89D2-41DD-97BE-FBA447C3F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480" y="3068316"/>
            <a:ext cx="3254240" cy="31709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9CD6FC-050A-40C1-B37E-0758CA37C8EF}"/>
              </a:ext>
            </a:extLst>
          </p:cNvPr>
          <p:cNvSpPr txBox="1"/>
          <p:nvPr/>
        </p:nvSpPr>
        <p:spPr>
          <a:xfrm>
            <a:off x="8275475" y="6239248"/>
            <a:ext cx="2175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1773 датчика B-поля</a:t>
            </a:r>
          </a:p>
        </p:txBody>
      </p:sp>
    </p:spTree>
    <p:extLst>
      <p:ext uri="{BB962C8B-B14F-4D97-AF65-F5344CB8AC3E}">
        <p14:creationId xmlns:p14="http://schemas.microsoft.com/office/powerpoint/2010/main" val="7696298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 – оснастка 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79F248-B00F-43B0-AD44-0CBCE84EAEC4}"/>
              </a:ext>
            </a:extLst>
          </p:cNvPr>
          <p:cNvSpPr txBox="1"/>
          <p:nvPr/>
        </p:nvSpPr>
        <p:spPr>
          <a:xfrm>
            <a:off x="514931" y="689511"/>
            <a:ext cx="691721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1)	Система газораспределения;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2)	10 температурных сенсоров;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3)	2 электронные платы с сенсорами магнитного поля;</a:t>
            </a:r>
          </a:p>
          <a:p>
            <a:r>
              <a:rPr lang="ru-RU" sz="1600" dirty="0"/>
              <a:t>4)	RASNIK-системы для связи и мониторинга позиционирования камер;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5)	Накамерная часть (on-chamber) электроники и клетки Фарадея;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6)	Разнообразные кабельные соединения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F58DF7-B144-442C-8064-1B567B5633B2}"/>
              </a:ext>
            </a:extLst>
          </p:cNvPr>
          <p:cNvSpPr txBox="1"/>
          <p:nvPr/>
        </p:nvSpPr>
        <p:spPr>
          <a:xfrm>
            <a:off x="4333462" y="2997835"/>
            <a:ext cx="3767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i="1" u="sng" dirty="0">
                <a:effectLst/>
                <a:ea typeface="Calibri" panose="020F0502020204030204" pitchFamily="34" charset="0"/>
              </a:rPr>
              <a:t>PRAXIAL (</a:t>
            </a:r>
            <a:r>
              <a:rPr lang="en-US" sz="1800" i="1" u="sng" dirty="0">
                <a:effectLst/>
                <a:ea typeface="Calibri" panose="020F0502020204030204" pitchFamily="34" charset="0"/>
              </a:rPr>
              <a:t>PRoximity</a:t>
            </a:r>
            <a:r>
              <a:rPr lang="ru-RU" sz="1800" i="1" u="sng" dirty="0">
                <a:effectLst/>
                <a:ea typeface="Calibri" panose="020F0502020204030204" pitchFamily="34" charset="0"/>
              </a:rPr>
              <a:t>+</a:t>
            </a:r>
            <a:r>
              <a:rPr lang="en-US" sz="1800" i="1" u="sng" dirty="0">
                <a:effectLst/>
                <a:ea typeface="Calibri" panose="020F0502020204030204" pitchFamily="34" charset="0"/>
              </a:rPr>
              <a:t>AXIAL</a:t>
            </a:r>
            <a:r>
              <a:rPr lang="ru-RU" sz="1800" i="1" u="sng" dirty="0">
                <a:effectLst/>
                <a:ea typeface="Calibri" panose="020F0502020204030204" pitchFamily="34" charset="0"/>
              </a:rPr>
              <a:t>) система</a:t>
            </a:r>
            <a:endParaRPr lang="ru-RU" i="1" u="sng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95A06E-35FB-4BD5-83FC-C5E7C8E65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18" y="3429000"/>
            <a:ext cx="4643137" cy="29537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A2CAF2-6F58-4485-9247-8ABF25507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372" y="3429000"/>
            <a:ext cx="3239981" cy="32934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5D417D-5E68-4E09-8144-FFE15E8DBE64}"/>
              </a:ext>
            </a:extLst>
          </p:cNvPr>
          <p:cNvSpPr txBox="1"/>
          <p:nvPr/>
        </p:nvSpPr>
        <p:spPr>
          <a:xfrm>
            <a:off x="5266631" y="4806875"/>
            <a:ext cx="3093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effectLst/>
                <a:latin typeface="+mj-lt"/>
                <a:ea typeface="Calibri" panose="020F0502020204030204" pitchFamily="34" charset="0"/>
              </a:rPr>
              <a:t>(камера относительно соседней)</a:t>
            </a:r>
            <a:endParaRPr lang="ru-RU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C46D15-43BD-47D5-A6C3-DE0BE95674D3}"/>
              </a:ext>
            </a:extLst>
          </p:cNvPr>
          <p:cNvSpPr txBox="1"/>
          <p:nvPr/>
        </p:nvSpPr>
        <p:spPr>
          <a:xfrm>
            <a:off x="5046155" y="3859210"/>
            <a:ext cx="3093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effectLst/>
                <a:latin typeface="+mj-lt"/>
                <a:ea typeface="Calibri" panose="020F0502020204030204" pitchFamily="34" charset="0"/>
              </a:rPr>
              <a:t>(камера в слое)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40538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 – оснастка 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79F248-B00F-43B0-AD44-0CBCE84EAEC4}"/>
              </a:ext>
            </a:extLst>
          </p:cNvPr>
          <p:cNvSpPr txBox="1"/>
          <p:nvPr/>
        </p:nvSpPr>
        <p:spPr>
          <a:xfrm>
            <a:off x="514930" y="689511"/>
            <a:ext cx="698347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1)	Система газораспределения;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2)	10 температурных сенсоров;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3)	2 электронные платы с сенсорами магнитного поля;</a:t>
            </a:r>
          </a:p>
          <a:p>
            <a:r>
              <a:rPr lang="ru-RU" sz="1600" dirty="0"/>
              <a:t>4)	RASNIK-системы для связи и мониторинга позиционирования камер;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5)	Накамерная часть (on-chamber) электроники и клетки Фарадея;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6)	Разнообразные кабельные соединения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8E14D6-2099-4FE5-B60E-7F5E9B795A3A}"/>
              </a:ext>
            </a:extLst>
          </p:cNvPr>
          <p:cNvSpPr txBox="1"/>
          <p:nvPr/>
        </p:nvSpPr>
        <p:spPr>
          <a:xfrm>
            <a:off x="3598714" y="2997835"/>
            <a:ext cx="499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i="1" u="sng" dirty="0">
                <a:effectLst/>
                <a:ea typeface="Calibri" panose="020F0502020204030204" pitchFamily="34" charset="0"/>
              </a:rPr>
              <a:t>ССС </a:t>
            </a:r>
            <a:r>
              <a:rPr lang="en-US" sz="1800" i="1" u="sng" dirty="0">
                <a:effectLst/>
                <a:ea typeface="Calibri" panose="020F0502020204030204" pitchFamily="34" charset="0"/>
              </a:rPr>
              <a:t>(Chamber-to-Chamber Connector)</a:t>
            </a:r>
            <a:r>
              <a:rPr lang="ru-RU" sz="1800" i="1" u="sng" dirty="0">
                <a:effectLst/>
                <a:ea typeface="Calibri" panose="020F0502020204030204" pitchFamily="34" charset="0"/>
              </a:rPr>
              <a:t> система</a:t>
            </a:r>
            <a:endParaRPr lang="ru-RU" i="1" u="sng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27F950-515C-45C7-9749-FE2DCAD63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341" y="3438298"/>
            <a:ext cx="3573358" cy="31681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FB2CB8-CFE4-47E7-8278-8FE68F1FC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38298"/>
            <a:ext cx="5413513" cy="316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824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 – оснастка 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79F248-B00F-43B0-AD44-0CBCE84EAEC4}"/>
              </a:ext>
            </a:extLst>
          </p:cNvPr>
          <p:cNvSpPr txBox="1"/>
          <p:nvPr/>
        </p:nvSpPr>
        <p:spPr>
          <a:xfrm>
            <a:off x="514931" y="689511"/>
            <a:ext cx="691721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1)	Система газораспределения;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2)	10 температурных сенсоров;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3)	2 электронные платы с сенсорами магнитного поля;</a:t>
            </a:r>
          </a:p>
          <a:p>
            <a:r>
              <a:rPr lang="ru-RU" sz="1600" dirty="0"/>
              <a:t>4)	RASNIK-системы для связи и мониторинга позиционирования камер;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5)	Накамерная часть (on-chamber) электроники и клетки Фарадея;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6)	Разнообразные кабельные соединения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8E14D6-2099-4FE5-B60E-7F5E9B795A3A}"/>
              </a:ext>
            </a:extLst>
          </p:cNvPr>
          <p:cNvSpPr txBox="1"/>
          <p:nvPr/>
        </p:nvSpPr>
        <p:spPr>
          <a:xfrm>
            <a:off x="5385901" y="2365410"/>
            <a:ext cx="142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u="sng" dirty="0" err="1">
                <a:effectLst/>
                <a:ea typeface="Calibri" panose="020F0502020204030204" pitchFamily="34" charset="0"/>
              </a:rPr>
              <a:t>Praxial</a:t>
            </a:r>
            <a:r>
              <a:rPr lang="en-US" sz="1800" i="1" u="sng" dirty="0">
                <a:effectLst/>
                <a:ea typeface="Calibri" panose="020F0502020204030204" pitchFamily="34" charset="0"/>
              </a:rPr>
              <a:t> +</a:t>
            </a:r>
            <a:r>
              <a:rPr lang="ru-RU" sz="1800" i="1" u="sng" dirty="0">
                <a:effectLst/>
                <a:ea typeface="Calibri" panose="020F0502020204030204" pitchFamily="34" charset="0"/>
              </a:rPr>
              <a:t>ССС</a:t>
            </a:r>
            <a:endParaRPr lang="ru-RU" i="1" u="sng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08D421-2D21-46EE-8620-BC02B8947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59"/>
          <a:stretch/>
        </p:blipFill>
        <p:spPr>
          <a:xfrm>
            <a:off x="2869154" y="2728785"/>
            <a:ext cx="6513385" cy="409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462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 – оснастка 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79F248-B00F-43B0-AD44-0CBCE84EAEC4}"/>
              </a:ext>
            </a:extLst>
          </p:cNvPr>
          <p:cNvSpPr txBox="1"/>
          <p:nvPr/>
        </p:nvSpPr>
        <p:spPr>
          <a:xfrm>
            <a:off x="514931" y="689511"/>
            <a:ext cx="691721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1)	Система газораспределения;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2)	10 температурных сенсоров;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3)	2 электронные платы с сенсорами магнитного поля;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4)	RASNIK-системы для связи и мониторинга позиционирования камер;</a:t>
            </a:r>
          </a:p>
          <a:p>
            <a:r>
              <a:rPr lang="ru-RU" sz="1600" dirty="0"/>
              <a:t>5)	Накамерная часть (on-chamber) электроники и клетки Фарадея;</a:t>
            </a:r>
          </a:p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6)	Разнообразные кабельные соединения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98C13A-13B0-4F4A-8B8C-BB32521F2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9" t="3536" r="8393" b="8660"/>
          <a:stretch/>
        </p:blipFill>
        <p:spPr>
          <a:xfrm>
            <a:off x="129208" y="3011557"/>
            <a:ext cx="6260229" cy="23356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59C5B9-711D-4836-B5DC-32A53D007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705" y="2505393"/>
            <a:ext cx="5135215" cy="321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213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en-US" u="sng" cap="none" dirty="0">
                <a:latin typeface="Corbel" panose="020B0503020204020204" pitchFamily="34" charset="0"/>
              </a:rPr>
              <a:t>MDT-</a:t>
            </a:r>
            <a:r>
              <a:rPr lang="ru-RU" u="sng" cap="none" dirty="0">
                <a:latin typeface="Corbel" panose="020B0503020204020204" pitchFamily="34" charset="0"/>
              </a:rPr>
              <a:t>камеры – интеграция с триггерными камерами </a:t>
            </a:r>
            <a:r>
              <a:rPr lang="en-US" u="sng" cap="none" dirty="0">
                <a:latin typeface="Corbel" panose="020B0503020204020204" pitchFamily="34" charset="0"/>
              </a:rPr>
              <a:t>RPC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C0330-0984-4F2E-B64F-3503E1571B06}"/>
              </a:ext>
            </a:extLst>
          </p:cNvPr>
          <p:cNvSpPr txBox="1"/>
          <p:nvPr/>
        </p:nvSpPr>
        <p:spPr>
          <a:xfrm>
            <a:off x="1987826" y="1510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D4BA1C-38AE-4AC1-9EC4-BD756A25C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159" y="623627"/>
            <a:ext cx="8463681" cy="3230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30EF9D-F66B-4F4A-B860-3FE7EBCFA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780" y="3842094"/>
            <a:ext cx="3990438" cy="300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7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Дрейфовые трубки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3B9780-AFFF-4A37-BAA4-2825AFFFC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2" t="4979" r="2154" b="2665"/>
          <a:stretch/>
        </p:blipFill>
        <p:spPr>
          <a:xfrm>
            <a:off x="7328217" y="2411949"/>
            <a:ext cx="4575712" cy="31484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AB0763D-A64D-4B47-8A7A-2C27F1881E3F}"/>
              </a:ext>
            </a:extLst>
          </p:cNvPr>
          <p:cNvSpPr txBox="1"/>
          <p:nvPr/>
        </p:nvSpPr>
        <p:spPr>
          <a:xfrm>
            <a:off x="288071" y="5246996"/>
            <a:ext cx="7317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  </a:t>
            </a:r>
            <a:r>
              <a:rPr lang="en-US" dirty="0">
                <a:latin typeface="Corbel" panose="020B0503020204020204" pitchFamily="34" charset="0"/>
              </a:rPr>
              <a:t>I. R. Boyko, G. A. </a:t>
            </a:r>
            <a:r>
              <a:rPr lang="en-US" dirty="0" err="1">
                <a:latin typeface="Corbel" panose="020B0503020204020204" pitchFamily="34" charset="0"/>
              </a:rPr>
              <a:t>Chelkov</a:t>
            </a:r>
            <a:r>
              <a:rPr lang="en-US" dirty="0">
                <a:latin typeface="Corbel" panose="020B0503020204020204" pitchFamily="34" charset="0"/>
              </a:rPr>
              <a:t>, V. I. </a:t>
            </a:r>
            <a:r>
              <a:rPr lang="en-US" dirty="0" err="1">
                <a:latin typeface="Corbel" panose="020B0503020204020204" pitchFamily="34" charset="0"/>
              </a:rPr>
              <a:t>Dodonov</a:t>
            </a:r>
            <a:r>
              <a:rPr lang="en-US" dirty="0">
                <a:latin typeface="Corbel" panose="020B0503020204020204" pitchFamily="34" charset="0"/>
              </a:rPr>
              <a:t>, M. A. </a:t>
            </a:r>
            <a:r>
              <a:rPr lang="en-US" dirty="0" err="1">
                <a:latin typeface="Corbel" panose="020B0503020204020204" pitchFamily="34" charset="0"/>
              </a:rPr>
              <a:t>Ignatenko</a:t>
            </a:r>
            <a:r>
              <a:rPr lang="en-US" dirty="0">
                <a:latin typeface="Corbel" panose="020B0503020204020204" pitchFamily="34" charset="0"/>
              </a:rPr>
              <a:t>, M. Yu. </a:t>
            </a:r>
            <a:r>
              <a:rPr lang="en-US" dirty="0" err="1">
                <a:latin typeface="Corbel" panose="020B0503020204020204" pitchFamily="34" charset="0"/>
              </a:rPr>
              <a:t>Nikolenko</a:t>
            </a:r>
            <a:r>
              <a:rPr lang="en-US" dirty="0">
                <a:latin typeface="Corbel" panose="020B0503020204020204" pitchFamily="34" charset="0"/>
              </a:rPr>
              <a:t>, </a:t>
            </a:r>
            <a:endParaRPr lang="ru-RU" dirty="0">
              <a:latin typeface="Corbel" panose="020B0503020204020204" pitchFamily="34" charset="0"/>
            </a:endParaRPr>
          </a:p>
          <a:p>
            <a:pPr algn="just"/>
            <a:r>
              <a:rPr lang="ru-RU" dirty="0">
                <a:latin typeface="Corbel" panose="020B0503020204020204" pitchFamily="34" charset="0"/>
              </a:rPr>
              <a:t>«</a:t>
            </a:r>
            <a:r>
              <a:rPr lang="en-US" dirty="0">
                <a:latin typeface="Corbel" panose="020B0503020204020204" pitchFamily="34" charset="0"/>
              </a:rPr>
              <a:t>Vibration of signal wires in wire detectors under irradiation</a:t>
            </a:r>
            <a:r>
              <a:rPr lang="ru-RU" dirty="0">
                <a:latin typeface="Corbel" panose="020B0503020204020204" pitchFamily="34" charset="0"/>
              </a:rPr>
              <a:t>», </a:t>
            </a:r>
            <a:r>
              <a:rPr lang="en-US" i="1" dirty="0">
                <a:latin typeface="Corbel" panose="020B0503020204020204" pitchFamily="34" charset="0"/>
              </a:rPr>
              <a:t>NIMA 367, 1995, 321-325</a:t>
            </a:r>
            <a:endParaRPr lang="ru-RU" i="1" dirty="0">
              <a:latin typeface="Corbel" panose="020B05030202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D88800-14A7-4F61-8408-8CDA6E64FEA7}"/>
              </a:ext>
            </a:extLst>
          </p:cNvPr>
          <p:cNvSpPr txBox="1"/>
          <p:nvPr/>
        </p:nvSpPr>
        <p:spPr>
          <a:xfrm>
            <a:off x="8823162" y="2140527"/>
            <a:ext cx="25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/CH</a:t>
            </a:r>
            <a:r>
              <a:rPr lang="ru-RU" sz="18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4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/C</a:t>
            </a:r>
            <a:r>
              <a:rPr lang="ru-RU" sz="18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4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</a:t>
            </a:r>
            <a:r>
              <a:rPr lang="ru-RU" sz="18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10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:75/8/17 </a:t>
            </a:r>
            <a:endParaRPr lang="ru-RU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BA01D9-E05E-4BE6-90E2-FF76619E877B}"/>
              </a:ext>
            </a:extLst>
          </p:cNvPr>
          <p:cNvSpPr/>
          <p:nvPr/>
        </p:nvSpPr>
        <p:spPr>
          <a:xfrm>
            <a:off x="370658" y="651014"/>
            <a:ext cx="114171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orbel" panose="020B0503020204020204" pitchFamily="34" charset="0"/>
              </a:rPr>
              <a:t>Уместно напомнить , что идея использовать в мюонной системе экспериментов на </a:t>
            </a:r>
            <a:r>
              <a:rPr lang="en-GB" dirty="0">
                <a:latin typeface="Corbel" panose="020B0503020204020204" pitchFamily="34" charset="0"/>
              </a:rPr>
              <a:t>LHC </a:t>
            </a:r>
            <a:r>
              <a:rPr lang="ru-RU" dirty="0">
                <a:latin typeface="Corbel" panose="020B0503020204020204" pitchFamily="34" charset="0"/>
              </a:rPr>
              <a:t>дрейфовые трубки с повышенным давлением рабочего газа была предложено учеными ЛЯП (была высказана </a:t>
            </a:r>
            <a:r>
              <a:rPr lang="ru-RU" dirty="0" err="1">
                <a:latin typeface="Corbel" panose="020B0503020204020204" pitchFamily="34" charset="0"/>
              </a:rPr>
              <a:t>Г.Д.Алексеевым</a:t>
            </a:r>
            <a:r>
              <a:rPr lang="ru-RU" dirty="0">
                <a:latin typeface="Corbel" panose="020B0503020204020204" pitchFamily="34" charset="0"/>
              </a:rPr>
              <a:t> и экспериментально подтверждена в работе</a:t>
            </a:r>
            <a:r>
              <a:rPr lang="en-US" dirty="0">
                <a:latin typeface="Corbel" panose="020B0503020204020204" pitchFamily="34" charset="0"/>
              </a:rPr>
              <a:t>:</a:t>
            </a:r>
            <a:r>
              <a:rPr lang="ru-RU" dirty="0">
                <a:latin typeface="Corbel" panose="020B0503020204020204" pitchFamily="34" charset="0"/>
              </a:rPr>
              <a:t> </a:t>
            </a:r>
            <a:endParaRPr lang="en-US" dirty="0">
              <a:latin typeface="Corbel" panose="020B0503020204020204" pitchFamily="34" charset="0"/>
            </a:endParaRPr>
          </a:p>
          <a:p>
            <a:pPr algn="just"/>
            <a:r>
              <a:rPr lang="en-US" dirty="0">
                <a:latin typeface="Corbel" panose="020B0503020204020204" pitchFamily="34" charset="0"/>
              </a:rPr>
              <a:t>G.D. Alekseev</a:t>
            </a:r>
            <a:r>
              <a:rPr lang="ru-RU" dirty="0">
                <a:latin typeface="Corbel" panose="020B0503020204020204" pitchFamily="34" charset="0"/>
              </a:rPr>
              <a:t>, </a:t>
            </a:r>
            <a:r>
              <a:rPr lang="en-US" dirty="0">
                <a:latin typeface="Corbel" panose="020B0503020204020204" pitchFamily="34" charset="0"/>
              </a:rPr>
              <a:t>Z. </a:t>
            </a:r>
            <a:r>
              <a:rPr lang="en-US" dirty="0" err="1">
                <a:latin typeface="Corbel" panose="020B0503020204020204" pitchFamily="34" charset="0"/>
              </a:rPr>
              <a:t>Krumstein</a:t>
            </a:r>
            <a:r>
              <a:rPr lang="en-US" dirty="0">
                <a:latin typeface="Corbel" panose="020B0503020204020204" pitchFamily="34" charset="0"/>
              </a:rPr>
              <a:t>, </a:t>
            </a:r>
            <a:r>
              <a:rPr lang="ru-RU" dirty="0">
                <a:latin typeface="Corbel" panose="020B0503020204020204" pitchFamily="34" charset="0"/>
              </a:rPr>
              <a:t>…</a:t>
            </a:r>
            <a:r>
              <a:rPr lang="en-US" dirty="0">
                <a:latin typeface="Corbel" panose="020B0503020204020204" pitchFamily="34" charset="0"/>
              </a:rPr>
              <a:t>, G.A. Shelkov, </a:t>
            </a:r>
            <a:r>
              <a:rPr lang="ru-RU" dirty="0">
                <a:latin typeface="Corbel" panose="020B0503020204020204" pitchFamily="34" charset="0"/>
              </a:rPr>
              <a:t>  «</a:t>
            </a:r>
            <a:r>
              <a:rPr lang="en-US" dirty="0">
                <a:latin typeface="Corbel" panose="020B0503020204020204" pitchFamily="34" charset="0"/>
              </a:rPr>
              <a:t>The Preliminary study of pressurized drift tubes as a detector for precision muon tracking</a:t>
            </a:r>
            <a:r>
              <a:rPr lang="ru-RU" dirty="0">
                <a:latin typeface="Corbel" panose="020B0503020204020204" pitchFamily="34" charset="0"/>
              </a:rPr>
              <a:t>»,</a:t>
            </a:r>
            <a:r>
              <a:rPr lang="en-US" dirty="0">
                <a:latin typeface="Corbel" panose="020B0503020204020204" pitchFamily="34" charset="0"/>
              </a:rPr>
              <a:t> </a:t>
            </a:r>
            <a:r>
              <a:rPr lang="en-US" i="1" dirty="0">
                <a:latin typeface="Corbel" panose="020B0503020204020204" pitchFamily="34" charset="0"/>
              </a:rPr>
              <a:t>JINR Rapid Communications, 5[56]-92</a:t>
            </a:r>
            <a:r>
              <a:rPr lang="ru-RU" i="1" dirty="0">
                <a:latin typeface="Corbel" panose="020B0503020204020204" pitchFamily="34" charset="0"/>
              </a:rPr>
              <a:t> 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4197AB-D32B-49C2-90A3-F7D000FC3D19}"/>
              </a:ext>
            </a:extLst>
          </p:cNvPr>
          <p:cNvSpPr/>
          <p:nvPr/>
        </p:nvSpPr>
        <p:spPr>
          <a:xfrm>
            <a:off x="327587" y="2203466"/>
            <a:ext cx="67075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orbel" panose="020B0503020204020204" pitchFamily="34" charset="0"/>
              </a:rPr>
              <a:t>На основании этих результатов  вариант мюонной системы на базе детекторов </a:t>
            </a:r>
            <a:r>
              <a:rPr lang="en-GB" dirty="0">
                <a:latin typeface="Corbel" panose="020B0503020204020204" pitchFamily="34" charset="0"/>
              </a:rPr>
              <a:t>MDT </a:t>
            </a:r>
            <a:r>
              <a:rPr lang="ru-RU" dirty="0">
                <a:latin typeface="Corbel" panose="020B0503020204020204" pitchFamily="34" charset="0"/>
              </a:rPr>
              <a:t>вошел в проект одной из </a:t>
            </a:r>
            <a:r>
              <a:rPr lang="ru-RU" dirty="0" err="1">
                <a:latin typeface="Corbel" panose="020B0503020204020204" pitchFamily="34" charset="0"/>
              </a:rPr>
              <a:t>протоколлабораций</a:t>
            </a:r>
            <a:r>
              <a:rPr lang="ru-RU" dirty="0">
                <a:latin typeface="Corbel" panose="020B0503020204020204" pitchFamily="34" charset="0"/>
              </a:rPr>
              <a:t> </a:t>
            </a:r>
            <a:r>
              <a:rPr lang="en-GB" dirty="0">
                <a:latin typeface="Corbel" panose="020B0503020204020204" pitchFamily="34" charset="0"/>
              </a:rPr>
              <a:t>LHC</a:t>
            </a:r>
            <a:r>
              <a:rPr lang="ru-RU" dirty="0">
                <a:latin typeface="Corbel" panose="020B0503020204020204" pitchFamily="34" charset="0"/>
              </a:rPr>
              <a:t> - </a:t>
            </a:r>
            <a:r>
              <a:rPr lang="en-GB" dirty="0">
                <a:latin typeface="Corbel" panose="020B0503020204020204" pitchFamily="34" charset="0"/>
              </a:rPr>
              <a:t> ASCOT, </a:t>
            </a:r>
            <a:r>
              <a:rPr lang="ru-RU" dirty="0">
                <a:latin typeface="Corbel" panose="020B0503020204020204" pitchFamily="34" charset="0"/>
              </a:rPr>
              <a:t>а затем стал частью проекта </a:t>
            </a:r>
            <a:r>
              <a:rPr lang="en-GB" dirty="0">
                <a:latin typeface="Corbel" panose="020B0503020204020204" pitchFamily="34" charset="0"/>
              </a:rPr>
              <a:t>ATLAS.</a:t>
            </a:r>
            <a:endParaRPr lang="en-RU" dirty="0">
              <a:latin typeface="Corbel" panose="020B0503020204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7BBB7C-80A7-4D9C-B0F1-ADEB138D8F9B}"/>
              </a:ext>
            </a:extLst>
          </p:cNvPr>
          <p:cNvSpPr/>
          <p:nvPr/>
        </p:nvSpPr>
        <p:spPr>
          <a:xfrm>
            <a:off x="327587" y="3552015"/>
            <a:ext cx="68609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orbel" panose="020B0503020204020204" pitchFamily="34" charset="0"/>
              </a:rPr>
              <a:t>В ходе дальнейшего исследования </a:t>
            </a:r>
            <a:r>
              <a:rPr lang="en-GB" dirty="0">
                <a:latin typeface="Corbel" panose="020B0503020204020204" pitchFamily="34" charset="0"/>
              </a:rPr>
              <a:t>MDT </a:t>
            </a:r>
            <a:r>
              <a:rPr lang="ru-RU" dirty="0">
                <a:latin typeface="Corbel" panose="020B0503020204020204" pitchFamily="34" charset="0"/>
              </a:rPr>
              <a:t>детекторов был обнаружен новый фундаментальный эффект</a:t>
            </a:r>
            <a:r>
              <a:rPr lang="en-US" dirty="0">
                <a:latin typeface="Corbel" panose="020B0503020204020204" pitchFamily="34" charset="0"/>
              </a:rPr>
              <a:t> - </a:t>
            </a:r>
            <a:r>
              <a:rPr lang="ru-RU" dirty="0">
                <a:latin typeface="Corbel" panose="020B0503020204020204" pitchFamily="34" charset="0"/>
              </a:rPr>
              <a:t>возбуждение вибрации сигнальной проволочки регистрируемыми сигналами</a:t>
            </a:r>
            <a:r>
              <a:rPr lang="en-US" dirty="0">
                <a:latin typeface="Corbel" panose="020B0503020204020204" pitchFamily="34" charset="0"/>
              </a:rPr>
              <a:t> - </a:t>
            </a:r>
            <a:r>
              <a:rPr lang="ru-RU" dirty="0">
                <a:latin typeface="Corbel" panose="020B0503020204020204" pitchFamily="34" charset="0"/>
              </a:rPr>
              <a:t> накладывающий ограничение на предельно достижимое пространственное разрешение проволочных детекторов.</a:t>
            </a:r>
            <a:endParaRPr lang="en-RU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3289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3C218B-FC8A-45D0-94C9-1C73B6149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247" y="682484"/>
            <a:ext cx="6915505" cy="5493032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13.04.2021 Общеинститутский семинар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А.Гонгадзе</a:t>
            </a:r>
          </a:p>
        </p:txBody>
      </p:sp>
    </p:spTree>
    <p:extLst>
      <p:ext uri="{BB962C8B-B14F-4D97-AF65-F5344CB8AC3E}">
        <p14:creationId xmlns:p14="http://schemas.microsoft.com/office/powerpoint/2010/main" val="33179322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645D65-E812-4B2E-A491-B8AF050AC2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5346" y="3862014"/>
            <a:ext cx="3887078" cy="2855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1F32A-ECD3-45AC-8CDB-CC4C811E40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0371" y="3942475"/>
            <a:ext cx="4124324" cy="2855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1272E6-E192-4B41-8169-5F7F42CA32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225" y="573700"/>
            <a:ext cx="4180470" cy="2855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4280D4-19FD-4EEF-B32A-E5C2E84B87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699" y="571981"/>
            <a:ext cx="3904733" cy="2671482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13.04.2021 Общеинститутский семинар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А.Гонгадзе</a:t>
            </a:r>
          </a:p>
        </p:txBody>
      </p:sp>
    </p:spTree>
    <p:extLst>
      <p:ext uri="{BB962C8B-B14F-4D97-AF65-F5344CB8AC3E}">
        <p14:creationId xmlns:p14="http://schemas.microsoft.com/office/powerpoint/2010/main" val="30909347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26" y="92752"/>
            <a:ext cx="6464296" cy="393023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ASSEMBLY PROCEDURE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073" y="1383690"/>
            <a:ext cx="2481892" cy="2390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5186" y="1785743"/>
            <a:ext cx="3663688" cy="4401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1862" y="4019550"/>
            <a:ext cx="3009967" cy="2490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4824" y="758303"/>
            <a:ext cx="2514326" cy="33279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0131" y="4708130"/>
            <a:ext cx="1572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Alignment pin</a:t>
            </a:r>
          </a:p>
        </p:txBody>
      </p:sp>
      <p:cxnSp>
        <p:nvCxnSpPr>
          <p:cNvPr id="9" name="Straight Arrow Connector 8"/>
          <p:cNvCxnSpPr>
            <a:cxnSpLocks/>
            <a:stCxn id="7" idx="0"/>
          </p:cNvCxnSpPr>
          <p:nvPr/>
        </p:nvCxnSpPr>
        <p:spPr>
          <a:xfrm flipV="1">
            <a:off x="1376153" y="2657140"/>
            <a:ext cx="122684" cy="205099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  <a:stCxn id="7" idx="0"/>
          </p:cNvCxnSpPr>
          <p:nvPr/>
        </p:nvCxnSpPr>
        <p:spPr>
          <a:xfrm flipV="1">
            <a:off x="1376153" y="2879124"/>
            <a:ext cx="3739544" cy="18290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stCxn id="7" idx="0"/>
          </p:cNvCxnSpPr>
          <p:nvPr/>
        </p:nvCxnSpPr>
        <p:spPr>
          <a:xfrm flipV="1">
            <a:off x="1376153" y="2339964"/>
            <a:ext cx="6919502" cy="236816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  <a:stCxn id="7" idx="0"/>
          </p:cNvCxnSpPr>
          <p:nvPr/>
        </p:nvCxnSpPr>
        <p:spPr>
          <a:xfrm>
            <a:off x="1376153" y="4708130"/>
            <a:ext cx="9012722" cy="25562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13.04.2021 Общеинститутский семинар</a:t>
            </a: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А.Гонгадзе</a:t>
            </a:r>
          </a:p>
        </p:txBody>
      </p:sp>
    </p:spTree>
    <p:extLst>
      <p:ext uri="{BB962C8B-B14F-4D97-AF65-F5344CB8AC3E}">
        <p14:creationId xmlns:p14="http://schemas.microsoft.com/office/powerpoint/2010/main" val="17043490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314326" y="-118092"/>
            <a:ext cx="12192000" cy="851517"/>
          </a:xfrm>
          <a:ln/>
        </p:spPr>
        <p:txBody>
          <a:bodyPr vert="horz" lIns="91440" tIns="25808" rIns="91440" bIns="45720" rtlCol="0" anchor="ctr">
            <a:normAutofit/>
          </a:bodyPr>
          <a:lstStyle/>
          <a:p>
            <a:pPr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ru-RU" altLang="ru-RU" sz="2000" dirty="0"/>
              <a:t>Свойства многоканальных чипов VMM3 и платы считывания MMFE8 на их основе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2057689" y="733425"/>
            <a:ext cx="8229024" cy="593918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12904" rIns="0" bIns="0" rtlCol="0" anchor="ctr">
            <a:normAutofit fontScale="92500" lnSpcReduction="10000"/>
          </a:bodyPr>
          <a:lstStyle/>
          <a:p>
            <a:pPr marL="195864" indent="-195864">
              <a:spcBef>
                <a:spcPct val="0"/>
              </a:spcBef>
              <a:buSzPct val="45000"/>
              <a:buNone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ru-RU" altLang="ru-RU" sz="1452" dirty="0"/>
              <a:t>	</a:t>
            </a:r>
            <a:r>
              <a:rPr lang="ru-RU" altLang="ru-RU" sz="1050" dirty="0"/>
              <a:t>Чип VMM3 — 64 индивидуальных канала, в каждом канале:</a:t>
            </a:r>
          </a:p>
          <a:p>
            <a:pPr marL="195864" indent="-195864">
              <a:spcBef>
                <a:spcPct val="0"/>
              </a:spcBef>
              <a:buSzPct val="45000"/>
              <a:buFont typeface="Wingdings" panose="05000000000000000000" pitchFamily="2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ru-RU" altLang="ru-RU" sz="1050" dirty="0"/>
              <a:t>Зарядовый усилитель с К усиления 0.5 — 16 </a:t>
            </a:r>
            <a:r>
              <a:rPr lang="ru-RU" altLang="ru-RU" sz="1050" dirty="0" err="1"/>
              <a:t>mV</a:t>
            </a:r>
            <a:r>
              <a:rPr lang="ru-RU" altLang="ru-RU" sz="1050" dirty="0"/>
              <a:t>/</a:t>
            </a:r>
            <a:r>
              <a:rPr lang="ru-RU" altLang="ru-RU" sz="1050" dirty="0" err="1"/>
              <a:t>fC</a:t>
            </a:r>
            <a:r>
              <a:rPr lang="ru-RU" altLang="ru-RU" sz="1050" dirty="0"/>
              <a:t>, время интегрирования 50 — 200 </a:t>
            </a:r>
            <a:r>
              <a:rPr lang="ru-RU" altLang="ru-RU" sz="1050" dirty="0" err="1"/>
              <a:t>нс</a:t>
            </a:r>
            <a:r>
              <a:rPr lang="ru-RU" altLang="ru-RU" sz="1050" dirty="0"/>
              <a:t>.</a:t>
            </a:r>
          </a:p>
          <a:p>
            <a:pPr marL="195864" indent="-195864">
              <a:spcBef>
                <a:spcPct val="0"/>
              </a:spcBef>
              <a:buSzPct val="45000"/>
              <a:buFont typeface="Wingdings" panose="05000000000000000000" pitchFamily="2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ru-RU" altLang="ru-RU" sz="1050" dirty="0"/>
              <a:t>Схема формирования импульса и восстановления нейтрального уровня (</a:t>
            </a:r>
            <a:r>
              <a:rPr lang="ru-RU" altLang="ru-RU" sz="1050" dirty="0" err="1"/>
              <a:t>baseline</a:t>
            </a:r>
            <a:r>
              <a:rPr lang="ru-RU" altLang="ru-RU" sz="1050" dirty="0"/>
              <a:t>)</a:t>
            </a:r>
          </a:p>
          <a:p>
            <a:pPr marL="195864" indent="-195864">
              <a:spcBef>
                <a:spcPct val="0"/>
              </a:spcBef>
              <a:buSzPct val="45000"/>
              <a:buFont typeface="Wingdings" panose="05000000000000000000" pitchFamily="2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ru-RU" altLang="ru-RU" sz="1050" dirty="0"/>
              <a:t>Компаратор с общим для чипа порогом и индивидуальными триммерами</a:t>
            </a:r>
          </a:p>
          <a:p>
            <a:pPr marL="195864" indent="-195864">
              <a:spcBef>
                <a:spcPct val="0"/>
              </a:spcBef>
              <a:buSzPct val="45000"/>
              <a:buFont typeface="Wingdings" panose="05000000000000000000" pitchFamily="2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ru-RU" altLang="ru-RU" sz="1050" dirty="0"/>
              <a:t>АЦП 6/8/10bit, 10bit время-амплитудный преобразователь</a:t>
            </a:r>
          </a:p>
          <a:p>
            <a:pPr marL="195864" indent="-195864">
              <a:spcBef>
                <a:spcPct val="0"/>
              </a:spcBef>
              <a:buSzPct val="45000"/>
              <a:buFont typeface="Wingdings" panose="05000000000000000000" pitchFamily="2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ru-RU" altLang="ru-RU" sz="1050" dirty="0"/>
              <a:t>Маскирование канала, запись канала под порогом, если соседний сработал выше порога</a:t>
            </a:r>
          </a:p>
          <a:p>
            <a:pPr marL="195864" indent="-195864">
              <a:spcBef>
                <a:spcPct val="0"/>
              </a:spcBef>
              <a:buSzPct val="45000"/>
              <a:buNone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endParaRPr lang="ru-RU" altLang="ru-RU" sz="1050" dirty="0"/>
          </a:p>
          <a:p>
            <a:pPr marL="587593" lvl="2" indent="-195864">
              <a:spcBef>
                <a:spcPct val="0"/>
              </a:spcBef>
              <a:buSzPct val="45000"/>
              <a:buNone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ru-RU" altLang="ru-RU" sz="1050" dirty="0"/>
              <a:t>VMM3 имеет дополнительные возможности:</a:t>
            </a:r>
          </a:p>
          <a:p>
            <a:pPr marL="195864" indent="-195864">
              <a:spcBef>
                <a:spcPct val="0"/>
              </a:spcBef>
              <a:buSzPct val="45000"/>
              <a:buFont typeface="Wingdings" panose="05000000000000000000" pitchFamily="2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ru-RU" altLang="ru-RU" sz="1050" dirty="0"/>
              <a:t>Быстро выдать номер первого сработавшего канала для работы в триггерном режиме</a:t>
            </a:r>
          </a:p>
          <a:p>
            <a:pPr marL="195864" indent="-195864">
              <a:spcBef>
                <a:spcPct val="0"/>
              </a:spcBef>
              <a:buSzPct val="45000"/>
              <a:buFont typeface="Wingdings" panose="05000000000000000000" pitchFamily="2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ru-RU" altLang="ru-RU" sz="1050" dirty="0"/>
              <a:t>Физические тестовые выходы для мониторинга ЦАП порога, ЦАП тестовых импульсов, сигнала в канале после усиления и работы АЦП, через аналоговый мультиплексор каналов</a:t>
            </a:r>
          </a:p>
          <a:p>
            <a:pPr marL="195864" indent="-195864">
              <a:spcBef>
                <a:spcPct val="0"/>
              </a:spcBef>
              <a:buSzPct val="45000"/>
              <a:buFont typeface="Wingdings" panose="05000000000000000000" pitchFamily="2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ru-RU" altLang="ru-RU" sz="1050" dirty="0"/>
              <a:t>Режимы работы:</a:t>
            </a:r>
          </a:p>
          <a:p>
            <a:pPr marL="391729" lvl="1" indent="-195864">
              <a:spcBef>
                <a:spcPct val="0"/>
              </a:spcBef>
              <a:buSzPct val="45000"/>
              <a:buFont typeface="Wingdings" panose="05000000000000000000" pitchFamily="2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ru-RU" altLang="ru-RU" sz="1050" dirty="0"/>
              <a:t>Непрерывный, по пришедшему сигналу триггера, после заданной выдержки T, вычитываются все сработавшие каналы</a:t>
            </a:r>
          </a:p>
          <a:p>
            <a:pPr marL="391729" lvl="1" indent="-195864">
              <a:spcBef>
                <a:spcPct val="0"/>
              </a:spcBef>
              <a:buSzPct val="45000"/>
              <a:buFont typeface="Wingdings" panose="05000000000000000000" pitchFamily="2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ru-RU" altLang="ru-RU" sz="1050" dirty="0"/>
              <a:t>Режим L0 (для LHC), срабатывания каналов непрерывно записываются в кольцевой буфер, по триггеру считываются из буфера только события с временной меткой внутри окна 200нс, причем окно выбирается за время Т до момента срабатывания триггера</a:t>
            </a:r>
          </a:p>
          <a:p>
            <a:pPr marL="195864" indent="-195864">
              <a:spcBef>
                <a:spcPct val="0"/>
              </a:spcBef>
              <a:buSzPct val="45000"/>
              <a:buNone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endParaRPr lang="ru-RU" altLang="ru-RU" sz="1050" dirty="0"/>
          </a:p>
          <a:p>
            <a:pPr marL="195864" indent="-195864">
              <a:spcBef>
                <a:spcPct val="0"/>
              </a:spcBef>
              <a:buSzPct val="45000"/>
              <a:buNone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ru-RU" altLang="ru-RU" sz="1050" dirty="0"/>
              <a:t>Модули </a:t>
            </a:r>
            <a:r>
              <a:rPr lang="ru-RU" altLang="ru-RU" sz="1050" dirty="0" err="1"/>
              <a:t>Micromegas</a:t>
            </a:r>
            <a:r>
              <a:rPr lang="ru-RU" altLang="ru-RU" sz="1050" dirty="0"/>
              <a:t> тестировались на космике при 9mV/</a:t>
            </a:r>
            <a:r>
              <a:rPr lang="ru-RU" altLang="ru-RU" sz="1050" dirty="0" err="1"/>
              <a:t>fC</a:t>
            </a:r>
            <a:r>
              <a:rPr lang="ru-RU" altLang="ru-RU" sz="1050" dirty="0"/>
              <a:t>, 200 </a:t>
            </a:r>
            <a:r>
              <a:rPr lang="ru-RU" altLang="ru-RU" sz="1050" dirty="0" err="1"/>
              <a:t>нс</a:t>
            </a:r>
            <a:r>
              <a:rPr lang="ru-RU" altLang="ru-RU" sz="1050" dirty="0"/>
              <a:t>, в режиме L0</a:t>
            </a:r>
          </a:p>
          <a:p>
            <a:pPr marL="195864" indent="-195864">
              <a:spcBef>
                <a:spcPct val="0"/>
              </a:spcBef>
              <a:buNone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endParaRPr lang="ru-RU" altLang="ru-RU" sz="1050" dirty="0"/>
          </a:p>
          <a:p>
            <a:pPr marL="195864" indent="-195864">
              <a:spcBef>
                <a:spcPct val="0"/>
              </a:spcBef>
              <a:buSzPct val="45000"/>
              <a:buNone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ru-RU" altLang="ru-RU" sz="1050" dirty="0"/>
              <a:t>	Плата MMFE8:</a:t>
            </a:r>
          </a:p>
          <a:p>
            <a:pPr marL="195864" indent="-195864">
              <a:spcBef>
                <a:spcPct val="0"/>
              </a:spcBef>
              <a:buSzPct val="45000"/>
              <a:buFont typeface="Wingdings" panose="05000000000000000000" pitchFamily="2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ru-RU" altLang="ru-RU" sz="1050" dirty="0"/>
              <a:t>8 чипов VMM3 — 512 каналов, 63х215мм</a:t>
            </a:r>
          </a:p>
          <a:p>
            <a:pPr marL="195864" indent="-195864">
              <a:spcBef>
                <a:spcPct val="0"/>
              </a:spcBef>
              <a:buSzPct val="45000"/>
              <a:buFont typeface="Wingdings" panose="05000000000000000000" pitchFamily="2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ru-RU" altLang="ru-RU" sz="1050" dirty="0"/>
              <a:t>Опрос, конфигурация, калибровки VMM через ПЛИС </a:t>
            </a:r>
            <a:r>
              <a:rPr lang="ru-RU" altLang="ru-RU" sz="1050" dirty="0" err="1"/>
              <a:t>Xilinx</a:t>
            </a:r>
            <a:endParaRPr lang="ru-RU" altLang="ru-RU" sz="1050" dirty="0"/>
          </a:p>
          <a:p>
            <a:pPr marL="195864" indent="-195864">
              <a:spcBef>
                <a:spcPct val="0"/>
              </a:spcBef>
              <a:buSzPct val="45000"/>
              <a:buFont typeface="Wingdings" panose="05000000000000000000" pitchFamily="2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ru-RU" altLang="ru-RU" sz="1050" dirty="0"/>
              <a:t>Считывание данных через интерфейс </a:t>
            </a:r>
            <a:r>
              <a:rPr lang="ru-RU" altLang="ru-RU" sz="1050" dirty="0" err="1"/>
              <a:t>Ethernet</a:t>
            </a:r>
            <a:r>
              <a:rPr lang="ru-RU" altLang="ru-RU" sz="1050" dirty="0"/>
              <a:t> 1Гбит/c, протокол UDP</a:t>
            </a:r>
          </a:p>
          <a:p>
            <a:pPr marL="195864" indent="-195864">
              <a:spcBef>
                <a:spcPct val="0"/>
              </a:spcBef>
              <a:buSzPct val="45000"/>
              <a:buFont typeface="Wingdings" panose="05000000000000000000" pitchFamily="2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ru-RU" altLang="ru-RU" sz="1050" dirty="0"/>
              <a:t>Управление с ПК через интернет при помощи ПО </a:t>
            </a:r>
            <a:r>
              <a:rPr lang="ru-RU" altLang="ru-RU" sz="1050" dirty="0" err="1"/>
              <a:t>Verso</a:t>
            </a:r>
            <a:endParaRPr lang="ru-RU" altLang="ru-RU" sz="1050" dirty="0"/>
          </a:p>
          <a:p>
            <a:pPr marL="195864" indent="-195864">
              <a:spcBef>
                <a:spcPct val="0"/>
              </a:spcBef>
              <a:buSzPct val="45000"/>
              <a:buFont typeface="Wingdings" panose="05000000000000000000" pitchFamily="2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ru-RU" altLang="ru-RU" sz="1050" dirty="0"/>
              <a:t>Прием внешних сигналов триггер/сброс/тактовая частота через LVDS интерфейсы 1.2V/2.5V</a:t>
            </a:r>
          </a:p>
          <a:p>
            <a:pPr marL="195864" indent="-195864">
              <a:spcBef>
                <a:spcPct val="0"/>
              </a:spcBef>
              <a:buSzPct val="45000"/>
              <a:buFont typeface="Wingdings" panose="05000000000000000000" pitchFamily="2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ru-RU" altLang="ru-RU" sz="1050" dirty="0"/>
              <a:t>Генерация внутренних тестовых импульсов, триггера и тактовой частоты в </a:t>
            </a:r>
            <a:r>
              <a:rPr lang="ru-RU" altLang="ru-RU" sz="1050" dirty="0" err="1"/>
              <a:t>Xilinx</a:t>
            </a:r>
            <a:endParaRPr lang="ru-RU" altLang="ru-RU" sz="1050" dirty="0"/>
          </a:p>
          <a:p>
            <a:pPr marL="195864" indent="-195864">
              <a:spcBef>
                <a:spcPct val="0"/>
              </a:spcBef>
              <a:buSzPct val="45000"/>
              <a:buFont typeface="Wingdings" panose="05000000000000000000" pitchFamily="2" charset="2"/>
              <a:buChar char=""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r>
              <a:rPr lang="ru-RU" altLang="ru-RU" sz="1050" dirty="0"/>
              <a:t>Потребляемая мощность — 20 Ватт</a:t>
            </a:r>
          </a:p>
          <a:p>
            <a:pPr marL="195864" indent="-195864">
              <a:spcBef>
                <a:spcPct val="0"/>
              </a:spcBef>
              <a:buSzPct val="45000"/>
              <a:buNone/>
              <a:tabLst>
                <a:tab pos="407571" algn="l"/>
                <a:tab pos="815142" algn="l"/>
                <a:tab pos="1222713" algn="l"/>
                <a:tab pos="1630284" algn="l"/>
                <a:tab pos="2037855" algn="l"/>
                <a:tab pos="2445426" algn="l"/>
                <a:tab pos="2852997" algn="l"/>
                <a:tab pos="3260568" algn="l"/>
                <a:tab pos="3668139" algn="l"/>
                <a:tab pos="4075709" algn="l"/>
                <a:tab pos="4483281" algn="l"/>
                <a:tab pos="4890851" algn="l"/>
                <a:tab pos="5298423" algn="l"/>
                <a:tab pos="5705993" algn="l"/>
                <a:tab pos="6113565" algn="l"/>
                <a:tab pos="6521135" algn="l"/>
                <a:tab pos="6928706" algn="l"/>
                <a:tab pos="7336277" algn="l"/>
                <a:tab pos="7743848" algn="l"/>
                <a:tab pos="8151419" algn="l"/>
              </a:tabLst>
            </a:pPr>
            <a:endParaRPr lang="ru-RU" altLang="ru-RU" sz="1452" dirty="0"/>
          </a:p>
        </p:txBody>
      </p:sp>
    </p:spTree>
    <p:extLst>
      <p:ext uri="{BB962C8B-B14F-4D97-AF65-F5344CB8AC3E}">
        <p14:creationId xmlns:p14="http://schemas.microsoft.com/office/powerpoint/2010/main" val="7035836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4" y="756466"/>
            <a:ext cx="10579611" cy="5345067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13.04.2021 Общеинститутский семинар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А.Гонгадзе</a:t>
            </a:r>
          </a:p>
        </p:txBody>
      </p:sp>
    </p:spTree>
    <p:extLst>
      <p:ext uri="{BB962C8B-B14F-4D97-AF65-F5344CB8AC3E}">
        <p14:creationId xmlns:p14="http://schemas.microsoft.com/office/powerpoint/2010/main" val="1720394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Логистика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6803C0-71D0-4C13-9987-2100C6F85B44}"/>
              </a:ext>
            </a:extLst>
          </p:cNvPr>
          <p:cNvSpPr txBox="1"/>
          <p:nvPr/>
        </p:nvSpPr>
        <p:spPr>
          <a:xfrm>
            <a:off x="581193" y="895983"/>
            <a:ext cx="3848568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Исходные материалы для производства </a:t>
            </a:r>
          </a:p>
          <a:p>
            <a:r>
              <a:rPr lang="ru-RU" sz="1600" dirty="0">
                <a:solidFill>
                  <a:srgbClr val="00000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мониторируемых дрейфовых трубок (МДТ)</a:t>
            </a:r>
          </a:p>
          <a:p>
            <a:r>
              <a:rPr lang="ru-RU" sz="1600" dirty="0">
                <a:solidFill>
                  <a:srgbClr val="00000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(Ал. трубки, заглушки, анодная проволока)</a:t>
            </a:r>
            <a:endParaRPr lang="ru-RU" sz="1400" dirty="0">
              <a:latin typeface="Corbel" panose="020B05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1358A2-66F3-4FA3-A919-5E36C9A12C0F}"/>
              </a:ext>
            </a:extLst>
          </p:cNvPr>
          <p:cNvSpPr txBox="1"/>
          <p:nvPr/>
        </p:nvSpPr>
        <p:spPr>
          <a:xfrm>
            <a:off x="581192" y="2614405"/>
            <a:ext cx="3848568" cy="20928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latin typeface="Corbel" panose="020B0503020204020204" pitchFamily="34" charset="0"/>
              </a:rPr>
              <a:t>ЧПП1: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rbel" panose="020B0503020204020204" pitchFamily="34" charset="0"/>
              </a:rPr>
              <a:t>Сборка концевых заглушек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rbel" panose="020B0503020204020204" pitchFamily="34" charset="0"/>
              </a:rPr>
              <a:t>Контроль параметров алюминиевых труб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rbel" panose="020B0503020204020204" pitchFamily="34" charset="0"/>
              </a:rPr>
              <a:t>Сборка МДТ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rbel" panose="020B0503020204020204" pitchFamily="34" charset="0"/>
              </a:rPr>
              <a:t>Контроль длинны собранных труб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rbel" panose="020B0503020204020204" pitchFamily="34" charset="0"/>
              </a:rPr>
              <a:t>Контроль натяжения проволочки</a:t>
            </a: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923EEE-A932-4CA2-9C89-3EFEB04D335C}"/>
              </a:ext>
            </a:extLst>
          </p:cNvPr>
          <p:cNvSpPr txBox="1"/>
          <p:nvPr/>
        </p:nvSpPr>
        <p:spPr>
          <a:xfrm>
            <a:off x="581192" y="5063109"/>
            <a:ext cx="3848568" cy="1354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ru-RU" sz="1600" b="1" u="sng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Контроль качества МДТ:</a:t>
            </a:r>
            <a:endParaRPr lang="ru-RU" sz="1600" u="sng" dirty="0">
              <a:effectLst/>
              <a:latin typeface="Corbel" panose="020B0503020204020204" pitchFamily="34" charset="0"/>
              <a:ea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Положение проволочки (X-</a:t>
            </a:r>
            <a:r>
              <a:rPr lang="ru-RU" sz="1600" i="1" dirty="0" err="1">
                <a:solidFill>
                  <a:srgbClr val="000000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ray</a:t>
            </a:r>
            <a:r>
              <a:rPr lang="ru-RU" sz="1600" i="1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)</a:t>
            </a:r>
            <a:endParaRPr lang="ru-RU" sz="1600" dirty="0">
              <a:effectLst/>
              <a:latin typeface="Corbel" panose="020B0503020204020204" pitchFamily="34" charset="0"/>
              <a:ea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Герметичность</a:t>
            </a:r>
            <a:endParaRPr lang="ru-RU" sz="1600" dirty="0">
              <a:effectLst/>
              <a:latin typeface="Corbel" panose="020B0503020204020204" pitchFamily="34" charset="0"/>
              <a:ea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Высоковольтный тест и </a:t>
            </a:r>
            <a:endParaRPr lang="ru-RU" sz="1600" dirty="0">
              <a:effectLst/>
              <a:latin typeface="Corbel" panose="020B0503020204020204" pitchFamily="34" charset="0"/>
              <a:ea typeface="Times New Roman" panose="02020603050405020304" pitchFamily="18" charset="0"/>
            </a:endParaRPr>
          </a:p>
          <a:p>
            <a:r>
              <a:rPr lang="ru-RU" sz="1600" i="1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тест</a:t>
            </a:r>
            <a:r>
              <a:rPr lang="ru-RU" sz="1600" b="1" i="1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функционирование</a:t>
            </a:r>
            <a:r>
              <a:rPr lang="ru-RU" sz="1800" b="1" i="1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Corbel" panose="020B05030202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0EF03C-1CB6-446A-BE28-ABBFBF39258D}"/>
              </a:ext>
            </a:extLst>
          </p:cNvPr>
          <p:cNvSpPr txBox="1"/>
          <p:nvPr/>
        </p:nvSpPr>
        <p:spPr>
          <a:xfrm>
            <a:off x="6866117" y="895983"/>
            <a:ext cx="3134009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Исходные материалы для несущей рамы МДТ камеры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latin typeface="Corbel" panose="020B0503020204020204" pitchFamily="34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effectLst/>
                <a:latin typeface="Corbel" panose="020B0503020204020204" pitchFamily="34" charset="0"/>
                <a:ea typeface="Times New Roman" panose="02020603050405020304" pitchFamily="18" charset="0"/>
              </a:rPr>
              <a:t>поперечные пластины</a:t>
            </a:r>
            <a:r>
              <a:rPr lang="ru-RU" sz="1600" dirty="0">
                <a:solidFill>
                  <a:srgbClr val="000000"/>
                </a:solidFill>
                <a:latin typeface="Corbel" panose="020B05030202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продольные балки)</a:t>
            </a:r>
            <a:endParaRPr lang="ru-RU" sz="1400" dirty="0">
              <a:latin typeface="Corbel" panose="020B05030202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9A2F02-0829-4B29-9BEE-3AD2A4AABCA3}"/>
              </a:ext>
            </a:extLst>
          </p:cNvPr>
          <p:cNvSpPr txBox="1"/>
          <p:nvPr/>
        </p:nvSpPr>
        <p:spPr>
          <a:xfrm>
            <a:off x="6721756" y="2312355"/>
            <a:ext cx="3422732" cy="20928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u="sng" dirty="0">
                <a:latin typeface="Corbel" panose="020B0503020204020204" pitchFamily="34" charset="0"/>
              </a:rPr>
              <a:t>ЧПП2: </a:t>
            </a:r>
          </a:p>
          <a:p>
            <a:r>
              <a:rPr lang="ru-RU" sz="1600" dirty="0">
                <a:latin typeface="Corbel" panose="020B0503020204020204" pitchFamily="34" charset="0"/>
              </a:rPr>
              <a:t>Сборка МДТ Камер: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rbel" panose="020B0503020204020204" pitchFamily="34" charset="0"/>
              </a:rPr>
              <a:t>Сборка несущей рамы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rbel" panose="020B0503020204020204" pitchFamily="34" charset="0"/>
              </a:rPr>
              <a:t>Установка RASNIK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rbel" panose="020B0503020204020204" pitchFamily="34" charset="0"/>
              </a:rPr>
              <a:t>Контроль натяжения проволочки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rbel" panose="020B0503020204020204" pitchFamily="34" charset="0"/>
              </a:rPr>
              <a:t>Склейка и проверка слоёв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rbel" panose="020B0503020204020204" pitchFamily="34" charset="0"/>
              </a:rPr>
              <a:t>Склейка и проверка </a:t>
            </a:r>
            <a:r>
              <a:rPr lang="ru-RU" sz="1600" dirty="0" err="1">
                <a:latin typeface="Corbel" panose="020B0503020204020204" pitchFamily="34" charset="0"/>
              </a:rPr>
              <a:t>мультислоев</a:t>
            </a:r>
            <a:endParaRPr lang="ru-RU" sz="1600" dirty="0">
              <a:latin typeface="Corbel" panose="020B05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rbel" panose="020B0503020204020204" pitchFamily="34" charset="0"/>
              </a:rPr>
              <a:t>Контроль этапов сборки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DCE13E-D4DA-47FE-B068-FD927A9265EA}"/>
              </a:ext>
            </a:extLst>
          </p:cNvPr>
          <p:cNvSpPr txBox="1"/>
          <p:nvPr/>
        </p:nvSpPr>
        <p:spPr>
          <a:xfrm>
            <a:off x="6949440" y="19556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8D5E2E-D417-4097-AA47-AB1ADCA1D741}"/>
              </a:ext>
            </a:extLst>
          </p:cNvPr>
          <p:cNvSpPr txBox="1"/>
          <p:nvPr/>
        </p:nvSpPr>
        <p:spPr>
          <a:xfrm>
            <a:off x="5845136" y="4757546"/>
            <a:ext cx="5175969" cy="1354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600" b="1" u="sng" dirty="0">
                <a:latin typeface="Corbel" panose="020B0503020204020204" pitchFamily="34" charset="0"/>
              </a:rPr>
              <a:t>ЦЕРН: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rbel" panose="020B0503020204020204" pitchFamily="34" charset="0"/>
              </a:rPr>
              <a:t>Контроль на томографе (15%)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rbel" panose="020B0503020204020204" pitchFamily="34" charset="0"/>
              </a:rPr>
              <a:t>Интеграция с триггерными камерами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orbel" panose="020B0503020204020204" pitchFamily="34" charset="0"/>
              </a:rPr>
              <a:t>Спуск, монтаж и ввод в эксплуатацию в шахте АТЛАС</a:t>
            </a:r>
          </a:p>
          <a:p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DCD0B8-EE91-49AA-A077-C3D848CBBAAF}"/>
              </a:ext>
            </a:extLst>
          </p:cNvPr>
          <p:cNvSpPr txBox="1"/>
          <p:nvPr/>
        </p:nvSpPr>
        <p:spPr>
          <a:xfrm>
            <a:off x="7254240" y="4582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CF4C1F-2BE0-4EC8-B956-77A6B78D0E2C}"/>
              </a:ext>
            </a:extLst>
          </p:cNvPr>
          <p:cNvSpPr txBox="1"/>
          <p:nvPr/>
        </p:nvSpPr>
        <p:spPr>
          <a:xfrm>
            <a:off x="4846840" y="3491568"/>
            <a:ext cx="145783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Corbel" panose="020B0503020204020204" pitchFamily="34" charset="0"/>
              </a:rPr>
              <a:t>Локальная БД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09EF799-2864-41F9-92C9-677AA05ED060}"/>
              </a:ext>
            </a:extLst>
          </p:cNvPr>
          <p:cNvCxnSpPr>
            <a:stCxn id="10" idx="3"/>
            <a:endCxn id="19" idx="1"/>
          </p:cNvCxnSpPr>
          <p:nvPr/>
        </p:nvCxnSpPr>
        <p:spPr>
          <a:xfrm flipV="1">
            <a:off x="4429760" y="3660845"/>
            <a:ext cx="417080" cy="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0252528C-20E3-456E-933F-CC111F9C2C0E}"/>
              </a:ext>
            </a:extLst>
          </p:cNvPr>
          <p:cNvCxnSpPr>
            <a:stCxn id="6" idx="3"/>
            <a:endCxn id="19" idx="0"/>
          </p:cNvCxnSpPr>
          <p:nvPr/>
        </p:nvCxnSpPr>
        <p:spPr>
          <a:xfrm>
            <a:off x="4429761" y="1557703"/>
            <a:ext cx="1145997" cy="1933865"/>
          </a:xfrm>
          <a:prstGeom prst="bent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6AF828C-9766-4A7C-9D7B-499CDD517101}"/>
              </a:ext>
            </a:extLst>
          </p:cNvPr>
          <p:cNvCxnSpPr>
            <a:cxnSpLocks/>
          </p:cNvCxnSpPr>
          <p:nvPr/>
        </p:nvCxnSpPr>
        <p:spPr>
          <a:xfrm flipH="1">
            <a:off x="2505476" y="2229582"/>
            <a:ext cx="1" cy="39498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E596FC-DDF2-4F9C-8504-6AE6C6A03E8A}"/>
              </a:ext>
            </a:extLst>
          </p:cNvPr>
          <p:cNvCxnSpPr>
            <a:stCxn id="10" idx="2"/>
            <a:endCxn id="11" idx="0"/>
          </p:cNvCxnSpPr>
          <p:nvPr/>
        </p:nvCxnSpPr>
        <p:spPr>
          <a:xfrm>
            <a:off x="2505476" y="4707286"/>
            <a:ext cx="0" cy="35582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08E4AD0-90AF-4C15-B2FE-B9D4D33EE939}"/>
              </a:ext>
            </a:extLst>
          </p:cNvPr>
          <p:cNvCxnSpPr>
            <a:cxnSpLocks/>
          </p:cNvCxnSpPr>
          <p:nvPr/>
        </p:nvCxnSpPr>
        <p:spPr>
          <a:xfrm>
            <a:off x="8433122" y="1983361"/>
            <a:ext cx="0" cy="33915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62175855-2FCC-4A2E-BE06-7DD2B10629C4}"/>
              </a:ext>
            </a:extLst>
          </p:cNvPr>
          <p:cNvCxnSpPr>
            <a:stCxn id="11" idx="3"/>
          </p:cNvCxnSpPr>
          <p:nvPr/>
        </p:nvCxnSpPr>
        <p:spPr>
          <a:xfrm flipV="1">
            <a:off x="4429760" y="4039143"/>
            <a:ext cx="2291996" cy="1701075"/>
          </a:xfrm>
          <a:prstGeom prst="bent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A504141-A19F-4AF9-BB39-6E0A9483BE00}"/>
              </a:ext>
            </a:extLst>
          </p:cNvPr>
          <p:cNvCxnSpPr>
            <a:stCxn id="11" idx="3"/>
            <a:endCxn id="19" idx="2"/>
          </p:cNvCxnSpPr>
          <p:nvPr/>
        </p:nvCxnSpPr>
        <p:spPr>
          <a:xfrm flipV="1">
            <a:off x="4429760" y="3830122"/>
            <a:ext cx="1145998" cy="191009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76F3948-619D-481C-B3C5-C7C08B479B58}"/>
              </a:ext>
            </a:extLst>
          </p:cNvPr>
          <p:cNvCxnSpPr>
            <a:stCxn id="13" idx="2"/>
            <a:endCxn id="17" idx="0"/>
          </p:cNvCxnSpPr>
          <p:nvPr/>
        </p:nvCxnSpPr>
        <p:spPr>
          <a:xfrm flipH="1">
            <a:off x="8433121" y="4405236"/>
            <a:ext cx="1" cy="35231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3ED7C6C0-338F-4FE9-8436-4AD92D0513CC}"/>
              </a:ext>
            </a:extLst>
          </p:cNvPr>
          <p:cNvCxnSpPr>
            <a:stCxn id="19" idx="3"/>
          </p:cNvCxnSpPr>
          <p:nvPr/>
        </p:nvCxnSpPr>
        <p:spPr>
          <a:xfrm>
            <a:off x="6304675" y="3660845"/>
            <a:ext cx="136765" cy="1096701"/>
          </a:xfrm>
          <a:prstGeom prst="bent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546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F3584C-43E3-434A-ADEB-2238FB97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0"/>
            <a:ext cx="11029616" cy="502794"/>
          </a:xfrm>
        </p:spPr>
        <p:txBody>
          <a:bodyPr>
            <a:normAutofit fontScale="90000"/>
          </a:bodyPr>
          <a:lstStyle/>
          <a:p>
            <a:r>
              <a:rPr lang="en-US" dirty="0"/>
              <a:t>ATLAS: </a:t>
            </a:r>
            <a:r>
              <a:rPr lang="ru-RU" u="sng" cap="none" dirty="0">
                <a:latin typeface="Corbel" panose="020B0503020204020204" pitchFamily="34" charset="0"/>
              </a:rPr>
              <a:t>Дрейфовые трубки – параметры, конструкция, подготовка и сборка</a:t>
            </a:r>
            <a:endParaRPr lang="ru-RU" u="sng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A70DA0-1CD1-473A-9754-62F127DE0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29/07/2021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0B621-879C-4534-9CFB-16E834CED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А. Гонгадзе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B8CBD-E02C-4FD5-922B-FC578386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3C4EF2-5709-4A9B-8979-786C9B2CFE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51" r="10122" b="4697"/>
          <a:stretch/>
        </p:blipFill>
        <p:spPr>
          <a:xfrm>
            <a:off x="0" y="1008820"/>
            <a:ext cx="5625549" cy="4840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BC4704-BFAF-46F4-8C97-A87B3CAD9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070" y="1008820"/>
            <a:ext cx="2865413" cy="27193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2A5B47-86D6-4840-B514-65867FA32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468" y="3668335"/>
            <a:ext cx="4414822" cy="28005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1D0854-2D26-48D4-9F8D-4111E1A628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37" r="11550"/>
          <a:stretch/>
        </p:blipFill>
        <p:spPr>
          <a:xfrm>
            <a:off x="8239705" y="1352583"/>
            <a:ext cx="3952295" cy="231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68253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7BD4C1-B6B1-4715-ABF9-E660A51A4E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289AE2-D2AE-49D1-AFAC-3A79F6794255}">
  <ds:schemaRefs>
    <ds:schemaRef ds:uri="71af3243-3dd4-4a8d-8c0d-dd76da1f02a5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16c05727-aa75-4e4a-9b5f-8a80a1165891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1E7CA09-9778-4414-AE97-8064B12DA3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{D26C80E5-874C-48FF-93C9-1EDB5E411CFA}tf33552983_win32</Template>
  <TotalTime>12344</TotalTime>
  <Words>3665</Words>
  <Application>Microsoft Office PowerPoint</Application>
  <PresentationFormat>Widescreen</PresentationFormat>
  <Paragraphs>539</Paragraphs>
  <Slides>74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6" baseType="lpstr">
      <vt:lpstr>Arial</vt:lpstr>
      <vt:lpstr>Calibri</vt:lpstr>
      <vt:lpstr>Cambria Math</vt:lpstr>
      <vt:lpstr>Candara</vt:lpstr>
      <vt:lpstr>Corbel</vt:lpstr>
      <vt:lpstr>Franklin Gothic Book</vt:lpstr>
      <vt:lpstr>Franklin Gothic Demi</vt:lpstr>
      <vt:lpstr>Sylfaen</vt:lpstr>
      <vt:lpstr>Times New Roman</vt:lpstr>
      <vt:lpstr>Wingdings</vt:lpstr>
      <vt:lpstr>Wingdings 2</vt:lpstr>
      <vt:lpstr>DividendVTI</vt:lpstr>
      <vt:lpstr>Разработка и создание трековых систем большой площади для мюонного спектрометра эксперимента ATLAS на Большом адронном коллайдере (по материалам кандидатской диссертации)</vt:lpstr>
      <vt:lpstr>ATLAS: ОБЩЕЕ</vt:lpstr>
      <vt:lpstr>ATLAS: МЮОННЫЙ СПЕКТРОМЕТР</vt:lpstr>
      <vt:lpstr>ATLAS: МЮОННЫЙ СПЕКТРОМЕТР</vt:lpstr>
      <vt:lpstr>ATLAS: MDT- камеры</vt:lpstr>
      <vt:lpstr>ATLAS: MDT- камеры</vt:lpstr>
      <vt:lpstr>ATLAS: Дрейфовые трубки</vt:lpstr>
      <vt:lpstr>ATLAS: Логистика</vt:lpstr>
      <vt:lpstr>ATLAS: Дрейфовые трубки – параметры, конструкция, подготовка и сборка</vt:lpstr>
      <vt:lpstr>ATLAS: Дрейфовые трубки – параметры, конструкция, подготовка и сборка</vt:lpstr>
      <vt:lpstr>ATLAS: Дрейфовые трубки – измерения натяжения сигнальной проволочки</vt:lpstr>
      <vt:lpstr>ATLAS: Дрейфовые трубки – измерения позиции сигнальной проволочки</vt:lpstr>
      <vt:lpstr>ATLAS: Дрейфовые трубки – контроль герметичности и ВВ тестирование</vt:lpstr>
      <vt:lpstr>ATLAS: MDT-камеры – гранитный стол, опорные линии (comb lines)</vt:lpstr>
      <vt:lpstr>ATLAS: MDT-камеры – опорные линии</vt:lpstr>
      <vt:lpstr>ATLAS: MDT-камеры – опорные башни</vt:lpstr>
      <vt:lpstr>ATLAS: MDT-камеры – система компенсации прогиба</vt:lpstr>
      <vt:lpstr>ATLAS: MDT-камеры – методика юстировки опорных линии</vt:lpstr>
      <vt:lpstr>ATLAS: MDT-камеры – методика юстировки опорных линии</vt:lpstr>
      <vt:lpstr>ATLAS: MDT-камеры – конструкция и краткое описание сборки камер</vt:lpstr>
      <vt:lpstr>ATLAS: MDT-камеры – конструкция и краткое описание сборки камер</vt:lpstr>
      <vt:lpstr>ATLAS: MDT-камеры – конструкция и краткое описание сборки камер</vt:lpstr>
      <vt:lpstr>ATLAS: MDT-камеры – конструкция и краткое описание сборки камер</vt:lpstr>
      <vt:lpstr>ATLAS: MDT-камеры – конструкция и краткое описание сборки камер</vt:lpstr>
      <vt:lpstr>ATLAS: MDT-камеры – конструкция и краткое описание сборки камер</vt:lpstr>
      <vt:lpstr>ATLAS: MDT-камеры – гибкие температурные компенсаторы (FLEXO)</vt:lpstr>
      <vt:lpstr>ATLAS: MDT-камеры – система контроля герметичности</vt:lpstr>
      <vt:lpstr>ATLAS: MDT-камеры – проверка на рентгеновском томографе</vt:lpstr>
      <vt:lpstr>ATLAS: MDT-камеры</vt:lpstr>
      <vt:lpstr>ATLAS: Новое Малое Колесо - модернизация</vt:lpstr>
      <vt:lpstr>ATLAS: Новое Малое Колесо - модернизация</vt:lpstr>
      <vt:lpstr>ATLAS: Новое Малое Колесо - модернизация</vt:lpstr>
      <vt:lpstr>ATLAS: Новое Малое Колесо - модернизация</vt:lpstr>
      <vt:lpstr>ATLAS: Новое Малое Колесо – печатные платы Micromegas</vt:lpstr>
      <vt:lpstr>ATLAS: Новое Малое Колесо – Micromegas (MICROMEsh GAseus Structure)</vt:lpstr>
      <vt:lpstr>ATLAS: Новое Малое Колесо – производственные участки</vt:lpstr>
      <vt:lpstr>ATLAS: Новое Малое Колесо – ЧПП для считывающих панелей</vt:lpstr>
      <vt:lpstr>ATLAS: Новое Малое Колесо – трехосевой линейный модуль с оптическим зондом</vt:lpstr>
      <vt:lpstr>ATLAS: Новое Малое Колесо – вакуумные столы</vt:lpstr>
      <vt:lpstr>ATLAS: Новое Малое Колесо – вакуумные столы</vt:lpstr>
      <vt:lpstr>ATLAS: Новое Малое Колесо – производства и тесты считывающих панелей</vt:lpstr>
      <vt:lpstr>ATLAS: Новое Малое Колесо – производства и тесты считывающих панелей</vt:lpstr>
      <vt:lpstr>ATLAS: Новое Малое Колесо – производства и тесты считывающих панелей</vt:lpstr>
      <vt:lpstr>ATLAS: Новое Малое Колесо – производства и тесты считывающих панелей</vt:lpstr>
      <vt:lpstr>ATLAS: Новое Малое Колесо – ЧПП для сборки и тестирования модулей</vt:lpstr>
      <vt:lpstr>ATLAS: Новое Малое Колесо – производства и тесты модулей Micromegas</vt:lpstr>
      <vt:lpstr>ATLAS: Новое Малое Колесо – производства и тесты модулей Micromegas</vt:lpstr>
      <vt:lpstr>ATLAS: Новое Малое Колесо – производства и тесты модулей Micromegas</vt:lpstr>
      <vt:lpstr>ATLAS: Новое Малое Колесо – производства и тесты модулей Micromegas</vt:lpstr>
      <vt:lpstr>ATLAS: Новое Малое Колесо – производства и тесты модулей Micromegas</vt:lpstr>
      <vt:lpstr>Участок полного производственного цикла</vt:lpstr>
      <vt:lpstr>Участок полного производственного цикла</vt:lpstr>
      <vt:lpstr>Участок полного производственного цикла</vt:lpstr>
      <vt:lpstr>Апробация</vt:lpstr>
      <vt:lpstr>Основные Положения, выносимые на защиту</vt:lpstr>
      <vt:lpstr>Актуальность Работы</vt:lpstr>
      <vt:lpstr>PowerPoint Presentation</vt:lpstr>
      <vt:lpstr>Спасибо!</vt:lpstr>
      <vt:lpstr>Spare slides </vt:lpstr>
      <vt:lpstr>Принципиальная схема оптической системы позиционирования положения камер</vt:lpstr>
      <vt:lpstr>ATLAS: MDT-камеры – TDAQ</vt:lpstr>
      <vt:lpstr>ATLAS: MDT-камеры – склеивающая машина</vt:lpstr>
      <vt:lpstr>ATLAS: MDT-камеры – оснастка </vt:lpstr>
      <vt:lpstr>ATLAS: MDT-камеры – оснастка </vt:lpstr>
      <vt:lpstr>ATLAS: MDT-камеры – оснастка </vt:lpstr>
      <vt:lpstr>ATLAS: MDT-камеры – оснастка </vt:lpstr>
      <vt:lpstr>ATLAS: MDT-камеры – оснастка </vt:lpstr>
      <vt:lpstr>ATLAS: MDT-камеры – оснастка </vt:lpstr>
      <vt:lpstr>ATLAS: MDT-камеры – интеграция с триггерными камерами RPC</vt:lpstr>
      <vt:lpstr>PowerPoint Presentation</vt:lpstr>
      <vt:lpstr>PowerPoint Presentation</vt:lpstr>
      <vt:lpstr>ASSEMBLY PROCEDURE</vt:lpstr>
      <vt:lpstr>Свойства многоканальных чипов VMM3 и платы считывания MMFE8 на их основе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Разработка и создание трековых систем большой площади для мюонного спектрометра эксперимента ATLAS на Большом адронном коллайдере</dc:title>
  <dc:creator>Gongadze Alexi</dc:creator>
  <cp:lastModifiedBy>Gongadze Alexi</cp:lastModifiedBy>
  <cp:revision>293</cp:revision>
  <dcterms:created xsi:type="dcterms:W3CDTF">2021-07-14T14:34:20Z</dcterms:created>
  <dcterms:modified xsi:type="dcterms:W3CDTF">2021-07-28T21:39:55Z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