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6" r:id="rId2"/>
    <p:sldId id="256" r:id="rId3"/>
    <p:sldId id="277" r:id="rId4"/>
    <p:sldId id="278" r:id="rId5"/>
    <p:sldId id="279" r:id="rId6"/>
    <p:sldId id="270" r:id="rId7"/>
    <p:sldId id="273" r:id="rId8"/>
    <p:sldId id="274" r:id="rId9"/>
    <p:sldId id="282" r:id="rId10"/>
    <p:sldId id="275" r:id="rId11"/>
    <p:sldId id="276" r:id="rId12"/>
    <p:sldId id="283" r:id="rId13"/>
    <p:sldId id="281" r:id="rId14"/>
    <p:sldId id="28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2F9C"/>
    <a:srgbClr val="2931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 autoAdjust="0"/>
  </p:normalViewPr>
  <p:slideViewPr>
    <p:cSldViewPr snapToGrid="0">
      <p:cViewPr>
        <p:scale>
          <a:sx n="80" d="100"/>
          <a:sy n="80" d="100"/>
        </p:scale>
        <p:origin x="328" y="5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203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4AB2F-C887-4C8E-90D8-4190F74FB9AF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0ADDB-7D55-44E4-A9D8-7608FC4BA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528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0ADDB-7D55-44E4-A9D8-7608FC4BA68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550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B781D-5212-44E4-A45D-C2064B18C9C6}" type="datetime1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9CA05-99FF-4FEC-A43A-2578EDB5A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966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78DD-32D0-41B3-AC14-59C06DDD8709}" type="datetime1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9CA05-99FF-4FEC-A43A-2578EDB5A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127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548D7-83EC-4204-85FB-448B551D081F}" type="datetime1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9CA05-99FF-4FEC-A43A-2578EDB5A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23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BB3F7-B7FC-43D0-B804-17D2E7EBCF6F}" type="datetime1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9CA05-99FF-4FEC-A43A-2578EDB5A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896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360F-B547-475F-A68E-BE457700D14B}" type="datetime1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9CA05-99FF-4FEC-A43A-2578EDB5A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499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432A-3419-4D77-BF9E-93E34E296449}" type="datetime1">
              <a:rPr lang="ru-RU" smtClean="0"/>
              <a:t>23.09.2021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9CA05-99FF-4FEC-A43A-2578EDB5A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416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4C44-311B-480F-B587-4BC57E0BB707}" type="datetime1">
              <a:rPr lang="ru-RU" smtClean="0"/>
              <a:t>23.09.2021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9CA05-99FF-4FEC-A43A-2578EDB5A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810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8F807-2975-4B65-9CDF-A848C1AFC88E}" type="datetime1">
              <a:rPr lang="ru-RU" smtClean="0"/>
              <a:t>23.09.2021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9CA05-99FF-4FEC-A43A-2578EDB5A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915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1C80-6145-4191-8468-EED5E918DE3B}" type="datetime1">
              <a:rPr lang="ru-RU" smtClean="0"/>
              <a:t>23.09.2021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9CA05-99FF-4FEC-A43A-2578EDB5A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642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1431-7397-4697-880C-4903A83EEB70}" type="datetime1">
              <a:rPr lang="ru-RU" smtClean="0"/>
              <a:t>23.09.2021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9CA05-99FF-4FEC-A43A-2578EDB5A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680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F2E1-6537-483F-8681-CD7F28BC2624}" type="datetime1">
              <a:rPr lang="ru-RU" smtClean="0"/>
              <a:t>23.09.2021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9CA05-99FF-4FEC-A43A-2578EDB5A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350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390F1-3C92-464C-91BA-9604A971CE3A}" type="datetime1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9CA05-99FF-4FEC-A43A-2578EDB5A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98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9749" y="3283967"/>
            <a:ext cx="10943538" cy="1172597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 of charged lipids on amyloid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beta peptide interactions with phospholipid membranes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852" y="7329"/>
            <a:ext cx="1970534" cy="137223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297928" y="2181048"/>
            <a:ext cx="5747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>
                <a:solidFill>
                  <a:prstClr val="black"/>
                </a:solidFill>
              </a:rPr>
              <a:t>130th session of the Scientific </a:t>
            </a:r>
            <a:r>
              <a:rPr lang="en-US" sz="2800" b="1" dirty="0" smtClean="0">
                <a:solidFill>
                  <a:prstClr val="black"/>
                </a:solidFill>
              </a:rPr>
              <a:t>Council</a:t>
            </a:r>
            <a:endParaRPr lang="pl-PL" sz="2800" b="1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80670" y="5018342"/>
            <a:ext cx="8289409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Dina Badreeva</a:t>
            </a:r>
            <a:endParaRPr lang="en-US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Meshcheryakov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 of Information Technologies,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JINR, Dubna, Russia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44873" y="6488668"/>
            <a:ext cx="2653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l-PL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September </a:t>
            </a:r>
            <a:r>
              <a:rPr lang="pl-PL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Dubna</a:t>
            </a:r>
            <a:endParaRPr lang="pl-PL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9" y="21945"/>
            <a:ext cx="1660476" cy="138373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407" y="33251"/>
            <a:ext cx="3480793" cy="130529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3" b="10004"/>
          <a:stretch/>
        </p:blipFill>
        <p:spPr>
          <a:xfrm>
            <a:off x="10163222" y="-16126"/>
            <a:ext cx="1775185" cy="141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1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578600"/>
            <a:ext cx="12192000" cy="279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514318" y="6518245"/>
            <a:ext cx="758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557096"/>
            <a:ext cx="3986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Dina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Badreeva/Scientific Council/23.09.21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8304" y="554792"/>
            <a:ext cx="12087802" cy="59093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presence of A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l-GR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25-35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peptide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affects the structural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 and the morphology of zwitterionic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anionic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membranes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charged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membranes undergo a transition from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EULVs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(outer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diameter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600 Å) to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BLSs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(outer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diameter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400 Å), and both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charged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uncharged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membranes undergo a transition reversibly between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BLSs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SULVs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(outer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diameter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200Å) during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phase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transitions;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l-GR" b="1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25-35</a:t>
            </a:r>
            <a:r>
              <a:rPr lang="en-US" b="1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peptides embedded into the membrane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total membrane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thickness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obtained structures, and also the experimental and simulation results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consistent;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peptides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order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 of lipid tails and increase disorder in the organization of lipid molecules; however, with an increase in temperature, this effect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reduced;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Electrostatic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 of peptides and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anionic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lipid heads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peptides from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leaving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surface of a membrane;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assumed that the ability of A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aggregate depends on the potential for hydrogen and electrostatic bonding between peptides and surrounding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lipids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lipids with greater numbers of hydrogen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bonding and anionic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groups such as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DMPS reduced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aggregation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structural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destabilization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A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Aggregated A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 not leave the hydrophobic core of any of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 studied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membranes, but despite the stability of the aggregates, it is possible that aggregated A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leave the membrane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core over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that is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inaccessible for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all–atom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steps: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O. Ivankov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 Ermakova, D. Badreeva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Kučerka, et al.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Charged lipids modulate the reorganization effect of amyloid-beta peptide on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membranes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(in preparation);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Coarse-grained molecular dynamics to look in what way A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l-GR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25-35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changes the shape of membranes;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l-GR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25-35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 on dynamics properties of lipid membranes within inelastic X-ray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scattering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molecular dynamics.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5523" y="31572"/>
            <a:ext cx="560583" cy="46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41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578600"/>
            <a:ext cx="12192000" cy="279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464561" y="6504056"/>
            <a:ext cx="749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Acknowledgment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6550223"/>
            <a:ext cx="3986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Dina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Badreeva/Scientific Council/23.09.21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4441" y="672573"/>
            <a:ext cx="11410120" cy="489364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has been supported by the Russian Science Foundation under grant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19-72-20186.</a:t>
            </a:r>
          </a:p>
          <a:p>
            <a:pPr algn="just">
              <a:lnSpc>
                <a:spcPct val="150000"/>
              </a:lnSpc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group:</a:t>
            </a:r>
          </a:p>
          <a:p>
            <a:pPr algn="just">
              <a:lnSpc>
                <a:spcPct val="150000"/>
              </a:lnSpc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 Kučerka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(FLNP,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JINR,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Russia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Comenius University in Bratislava, Slovakia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E.B. Dushanov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(LRB, JINR, Russia &amp; Dubna State University, Russia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O.I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Ivankov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(FLNP, JINR, Russia &amp; ISPNPP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NAS,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Ukraine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E.V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Ermakova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(FLNP, JINR, Russia)</a:t>
            </a:r>
          </a:p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Kondela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FLNP, JINR, Russia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Comenius University in Bratislava,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Slovakia)</a:t>
            </a:r>
          </a:p>
          <a:p>
            <a:pPr algn="just">
              <a:lnSpc>
                <a:spcPct val="150000"/>
              </a:lnSpc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Kh.T. Kholmurodov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(FLNP, JINR, Russia &amp; Dubna State University, Russia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S.A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Kurakin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FLNP, JINR, Russia &amp;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KFU, Russia)</a:t>
            </a:r>
          </a:p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T.N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Murugova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FLNP, JINR, Russia &amp; MIPT,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Russia)</a:t>
            </a:r>
          </a:p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V.V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Skoi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FLNP, JINR, Russia &amp; MIPT, Russia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D.V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Soloviov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FLNP, JINR, Russia &amp; MIPT, Russia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ISPNPP NAS, Ukraine)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8139CF59-2F28-482C-8A35-4623D97DB0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982" y="313112"/>
            <a:ext cx="3747824" cy="13380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4" t="11632" r="21982" b="3447"/>
          <a:stretch/>
        </p:blipFill>
        <p:spPr>
          <a:xfrm>
            <a:off x="6903288" y="1525030"/>
            <a:ext cx="5164297" cy="48060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399" y="33369"/>
            <a:ext cx="560583" cy="4671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261" y="18830"/>
            <a:ext cx="1348076" cy="5055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602" y="-8711"/>
            <a:ext cx="763853" cy="53193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3" b="10004"/>
          <a:stretch/>
        </p:blipFill>
        <p:spPr>
          <a:xfrm>
            <a:off x="11488143" y="0"/>
            <a:ext cx="674545" cy="53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578600"/>
            <a:ext cx="12192000" cy="279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645991" y="6510929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/12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Molecular dynamics results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557096"/>
            <a:ext cx="3986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Dina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Badreeva/Scientific Council/23.09.21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51" y="1077339"/>
            <a:ext cx="7362073" cy="48781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961944" y="3043230"/>
            <a:ext cx="30887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Fig.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en-GB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D</a:t>
            </a:r>
            <a:r>
              <a:rPr lang="en-GB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ependence </a:t>
            </a:r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of </a:t>
            </a:r>
            <a:r>
              <a:rPr lang="en-GB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membrane thickness</a:t>
            </a:r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on temperature and its </a:t>
            </a:r>
            <a:r>
              <a:rPr lang="en-GB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composition (the distance between phosphorus atoms of lipid head group)</a:t>
            </a:r>
            <a:endParaRPr lang="ru-RU" sz="2400" baseline="300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5523" y="31572"/>
            <a:ext cx="560583" cy="46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578600"/>
            <a:ext cx="12192000" cy="279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620885" y="6516421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6/12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angle neutron scattering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6557096"/>
            <a:ext cx="3986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Dina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Badreeva/Scientific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Council/23.09.21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5523" y="31572"/>
            <a:ext cx="560583" cy="46715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0" r="7723"/>
          <a:stretch/>
        </p:blipFill>
        <p:spPr>
          <a:xfrm>
            <a:off x="496684" y="1523148"/>
            <a:ext cx="5309409" cy="29167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2" r="7733"/>
          <a:stretch/>
        </p:blipFill>
        <p:spPr>
          <a:xfrm>
            <a:off x="6396925" y="1524856"/>
            <a:ext cx="5359238" cy="291335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95839" y="878269"/>
            <a:ext cx="116457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Fig. </a:t>
            </a:r>
            <a:r>
              <a:rPr lang="en-GB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The relative changes </a:t>
            </a:r>
            <a:r>
              <a:rPr lang="en-GB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in </a:t>
            </a: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membrane thickness </a:t>
            </a:r>
            <a:r>
              <a:rPr lang="el-G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Δ</a:t>
            </a:r>
            <a:r>
              <a:rPr lang="en-GB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 (</a:t>
            </a: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with respect to the neat DMPC at </a:t>
            </a:r>
            <a:r>
              <a:rPr lang="en-GB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T=20°C) (A) and the changes in the size of the structures (B) for DMPC and DMPC/DMPS </a:t>
            </a: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(solid </a:t>
            </a:r>
            <a:r>
              <a:rPr lang="en-GB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lines), </a:t>
            </a: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and </a:t>
            </a:r>
            <a:r>
              <a:rPr lang="en-GB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DMPC+A</a:t>
            </a:r>
            <a:r>
              <a:rPr lang="el-GR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β25-35</a:t>
            </a: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and DMPC+DMPS+A</a:t>
            </a:r>
            <a:r>
              <a:rPr lang="el-GR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β</a:t>
            </a:r>
            <a:r>
              <a:rPr lang="el-GR" sz="1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25-35</a:t>
            </a: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(dashed lines)</a:t>
            </a:r>
            <a:endParaRPr lang="ru-RU" sz="2000" baseline="30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57406" y="1743216"/>
            <a:ext cx="5373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A)</a:t>
            </a:r>
            <a:endParaRPr lang="ru-RU" sz="2000" baseline="30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323628" y="1706455"/>
            <a:ext cx="5373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2000" baseline="30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44641" y="4781642"/>
            <a:ext cx="2340983" cy="107721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3-shell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vesicle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model of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randomly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oriented cylindrical shells with circular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cross-section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 стрелкой 18"/>
          <p:cNvCxnSpPr>
            <a:stCxn id="26" idx="0"/>
          </p:cNvCxnSpPr>
          <p:nvPr/>
        </p:nvCxnSpPr>
        <p:spPr>
          <a:xfrm flipV="1">
            <a:off x="4648417" y="2433200"/>
            <a:ext cx="2209274" cy="2466859"/>
          </a:xfrm>
          <a:prstGeom prst="straightConnector1">
            <a:avLst/>
          </a:prstGeom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423" y="4715463"/>
            <a:ext cx="4417237" cy="1484653"/>
          </a:xfrm>
          <a:prstGeom prst="rect">
            <a:avLst/>
          </a:prstGeom>
        </p:spPr>
      </p:pic>
      <p:cxnSp>
        <p:nvCxnSpPr>
          <p:cNvPr id="24" name="Прямая со стрелкой 23"/>
          <p:cNvCxnSpPr>
            <a:stCxn id="27" idx="0"/>
          </p:cNvCxnSpPr>
          <p:nvPr/>
        </p:nvCxnSpPr>
        <p:spPr>
          <a:xfrm flipV="1">
            <a:off x="7066615" y="3598747"/>
            <a:ext cx="342401" cy="918457"/>
          </a:xfrm>
          <a:prstGeom prst="straightConnector1">
            <a:avLst/>
          </a:prstGeom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28" idx="0"/>
          </p:cNvCxnSpPr>
          <p:nvPr/>
        </p:nvCxnSpPr>
        <p:spPr>
          <a:xfrm flipV="1">
            <a:off x="9047334" y="3816626"/>
            <a:ext cx="100108" cy="1039132"/>
          </a:xfrm>
          <a:prstGeom prst="straightConnector1">
            <a:avLst/>
          </a:prstGeom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248307" y="4900059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Bradley Hand ITC" panose="03070402050302030203" pitchFamily="66" charset="0"/>
                <a:cs typeface="Times New Roman" panose="02020603050405020304" pitchFamily="18" charset="0"/>
              </a:rPr>
              <a:t>EULVs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24213" y="4517204"/>
            <a:ext cx="684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Bradley Hand ITC" panose="03070402050302030203" pitchFamily="66" charset="0"/>
                <a:cs typeface="Times New Roman" panose="02020603050405020304" pitchFamily="18" charset="0"/>
              </a:rPr>
              <a:t>BLSs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635201" y="4855758"/>
            <a:ext cx="824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Bradley Hand ITC" panose="03070402050302030203" pitchFamily="66" charset="0"/>
                <a:cs typeface="Times New Roman" panose="02020603050405020304" pitchFamily="18" charset="0"/>
              </a:rPr>
              <a:t>SULVs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" name="Прямая со стрелкой 47"/>
          <p:cNvCxnSpPr>
            <a:stCxn id="28" idx="0"/>
          </p:cNvCxnSpPr>
          <p:nvPr/>
        </p:nvCxnSpPr>
        <p:spPr>
          <a:xfrm flipV="1">
            <a:off x="9047334" y="3984985"/>
            <a:ext cx="2186122" cy="870773"/>
          </a:xfrm>
          <a:prstGeom prst="straightConnector1">
            <a:avLst/>
          </a:prstGeom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27" idx="0"/>
          </p:cNvCxnSpPr>
          <p:nvPr/>
        </p:nvCxnSpPr>
        <p:spPr>
          <a:xfrm flipV="1">
            <a:off x="7066615" y="3540175"/>
            <a:ext cx="3389350" cy="977029"/>
          </a:xfrm>
          <a:prstGeom prst="straightConnector1">
            <a:avLst/>
          </a:prstGeom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49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325" r="31766"/>
          <a:stretch/>
        </p:blipFill>
        <p:spPr>
          <a:xfrm>
            <a:off x="8133744" y="1235635"/>
            <a:ext cx="3431779" cy="371832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4" r="33663"/>
          <a:stretch/>
        </p:blipFill>
        <p:spPr>
          <a:xfrm>
            <a:off x="4108175" y="1218496"/>
            <a:ext cx="3336364" cy="370242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8" r="32116" b="-1"/>
          <a:stretch/>
        </p:blipFill>
        <p:spPr>
          <a:xfrm>
            <a:off x="230473" y="1218496"/>
            <a:ext cx="3414208" cy="36789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6578600"/>
            <a:ext cx="12192000" cy="279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461734" y="6510929"/>
            <a:ext cx="7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10/12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Molecular dynamics results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557096"/>
            <a:ext cx="3986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Dina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Badreeva/Scientific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Council/23.09.21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78864" y="5327825"/>
            <a:ext cx="90342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Fig. 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12</a:t>
            </a:r>
            <a:r>
              <a:rPr lang="en-GB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Radial distribution function of peptide-peptide COM at temperatures of A) 20°C, B) 30°C, C) 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50°C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0473" y="1210450"/>
            <a:ext cx="5373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A)</a:t>
            </a:r>
            <a:endParaRPr lang="ru-RU" sz="2000" baseline="30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114084" y="1196351"/>
            <a:ext cx="4396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2000" baseline="30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133744" y="1235635"/>
            <a:ext cx="5373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2000" baseline="300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5523" y="31572"/>
            <a:ext cx="560583" cy="467153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374424" y="3907892"/>
            <a:ext cx="5373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A)</a:t>
            </a:r>
            <a:endParaRPr lang="ru-RU" sz="2000" baseline="300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985503" y="3894731"/>
            <a:ext cx="4396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2000" baseline="30000" dirty="0"/>
          </a:p>
        </p:txBody>
      </p:sp>
    </p:spTree>
    <p:extLst>
      <p:ext uri="{BB962C8B-B14F-4D97-AF65-F5344CB8AC3E}">
        <p14:creationId xmlns:p14="http://schemas.microsoft.com/office/powerpoint/2010/main" val="376976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578600"/>
            <a:ext cx="12192000" cy="279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650956" y="6510929"/>
            <a:ext cx="630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6557096"/>
            <a:ext cx="3986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Dina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Badreeva/Scientific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Council/23.09.21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-40172" y="5946669"/>
            <a:ext cx="121662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200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 </a:t>
            </a:r>
            <a:r>
              <a:rPr lang="en-GB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Figure </a:t>
            </a: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has been reproduced from </a:t>
            </a:r>
            <a:r>
              <a:rPr lang="en-GB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wikipedia.org/wiki/</a:t>
            </a: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Cell_membrane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-40171" y="6162112"/>
            <a:ext cx="121662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200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en-GB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Figure </a:t>
            </a: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has been reproduced from JINR news </a:t>
            </a:r>
            <a:r>
              <a:rPr lang="en-GB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(15.02.2021// D.R</a:t>
            </a: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Badreeva, P. Hrubovčák, </a:t>
            </a:r>
            <a:r>
              <a:rPr lang="en-GB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E.B</a:t>
            </a: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Dushanov, </a:t>
            </a:r>
            <a:r>
              <a:rPr lang="en-GB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E.V</a:t>
            </a: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Ermakova, </a:t>
            </a:r>
            <a:r>
              <a:rPr lang="en-GB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O.I</a:t>
            </a: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Ivankov, T. Kondela, </a:t>
            </a:r>
            <a:r>
              <a:rPr lang="en-GB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A.I</a:t>
            </a: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Kuklin, </a:t>
            </a:r>
            <a:r>
              <a:rPr lang="en-GB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S.A</a:t>
            </a: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Kurakin, </a:t>
            </a:r>
            <a:r>
              <a:rPr lang="en-GB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T.N. Murugova</a:t>
            </a: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V.V. Skoi, D.V. Soloviov, Kh.T. Kholmurodov and N. Kučerka, Neutrons and molecular simulations: scrutinizing the neural membranes damage caused by amyloid beta </a:t>
            </a:r>
            <a:r>
              <a:rPr lang="en-GB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peptide//)</a:t>
            </a:r>
            <a:endParaRPr lang="ru-RU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5523" y="31572"/>
            <a:ext cx="560583" cy="467153"/>
          </a:xfrm>
          <a:prstGeom prst="rect">
            <a:avLst/>
          </a:prstGeom>
        </p:spPr>
      </p:pic>
      <p:grpSp>
        <p:nvGrpSpPr>
          <p:cNvPr id="66" name="Группа 65"/>
          <p:cNvGrpSpPr/>
          <p:nvPr/>
        </p:nvGrpSpPr>
        <p:grpSpPr>
          <a:xfrm>
            <a:off x="6722307" y="502829"/>
            <a:ext cx="5327025" cy="3059351"/>
            <a:chOff x="6566664" y="533641"/>
            <a:chExt cx="5327025" cy="3059351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4115" y="533641"/>
              <a:ext cx="3968119" cy="2129519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6566664" y="2658615"/>
              <a:ext cx="203882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GB" sz="16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cholinergic </a:t>
              </a:r>
              <a:r>
                <a:rPr lang="en-GB" sz="1600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hypothesis</a:t>
              </a:r>
              <a:endParaRPr lang="ru-RU" sz="16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9690842" y="3089917"/>
              <a:ext cx="220284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GB" sz="1600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amyloid-beta </a:t>
              </a:r>
              <a:r>
                <a:rPr lang="en-GB" sz="1600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hypothesis</a:t>
              </a:r>
              <a:endParaRPr lang="ru-RU" sz="16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7921651" y="3254438"/>
              <a:ext cx="136768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GB" sz="1600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tau </a:t>
              </a:r>
              <a:r>
                <a:rPr lang="en-GB" sz="1600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hypothesis</a:t>
              </a:r>
              <a:endParaRPr lang="ru-RU" sz="2400" baseline="30000" dirty="0"/>
            </a:p>
          </p:txBody>
        </p:sp>
        <p:cxnSp>
          <p:nvCxnSpPr>
            <p:cNvPr id="17" name="Прямая со стрелкой 16"/>
            <p:cNvCxnSpPr>
              <a:endCxn id="6" idx="3"/>
            </p:cNvCxnSpPr>
            <p:nvPr/>
          </p:nvCxnSpPr>
          <p:spPr>
            <a:xfrm flipH="1">
              <a:off x="8605492" y="2582775"/>
              <a:ext cx="1063517" cy="245117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>
              <a:endCxn id="9" idx="0"/>
            </p:cNvCxnSpPr>
            <p:nvPr/>
          </p:nvCxnSpPr>
          <p:spPr>
            <a:xfrm flipH="1">
              <a:off x="8605492" y="2582775"/>
              <a:ext cx="1063518" cy="671663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>
              <a:endCxn id="8" idx="0"/>
            </p:cNvCxnSpPr>
            <p:nvPr/>
          </p:nvCxnSpPr>
          <p:spPr>
            <a:xfrm>
              <a:off x="9669009" y="2582775"/>
              <a:ext cx="1123257" cy="507142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Группа 52"/>
          <p:cNvGrpSpPr/>
          <p:nvPr/>
        </p:nvGrpSpPr>
        <p:grpSpPr>
          <a:xfrm>
            <a:off x="49797" y="580229"/>
            <a:ext cx="7096656" cy="3124438"/>
            <a:chOff x="49797" y="580229"/>
            <a:chExt cx="7096656" cy="3124438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101305" y="3366113"/>
              <a:ext cx="363221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GB" sz="16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Fig. 1. The </a:t>
              </a:r>
              <a:r>
                <a:rPr lang="en-GB" sz="1600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model of membrane structure</a:t>
              </a:r>
              <a:r>
                <a:rPr lang="en-GB" sz="1600" baseline="30000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endParaRPr lang="ru-RU" sz="2400" baseline="30000" dirty="0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7" y="580229"/>
              <a:ext cx="7096656" cy="2921826"/>
            </a:xfrm>
            <a:prstGeom prst="rect">
              <a:avLst/>
            </a:prstGeom>
          </p:spPr>
        </p:pic>
      </p:grpSp>
      <p:grpSp>
        <p:nvGrpSpPr>
          <p:cNvPr id="2" name="Группа 1"/>
          <p:cNvGrpSpPr/>
          <p:nvPr/>
        </p:nvGrpSpPr>
        <p:grpSpPr>
          <a:xfrm>
            <a:off x="2786457" y="3223341"/>
            <a:ext cx="9504418" cy="2837050"/>
            <a:chOff x="2448619" y="3153324"/>
            <a:chExt cx="9504418" cy="2837050"/>
          </a:xfrm>
        </p:grpSpPr>
        <p:grpSp>
          <p:nvGrpSpPr>
            <p:cNvPr id="67" name="Группа 66"/>
            <p:cNvGrpSpPr/>
            <p:nvPr/>
          </p:nvGrpSpPr>
          <p:grpSpPr>
            <a:xfrm>
              <a:off x="2904824" y="3153324"/>
              <a:ext cx="9048213" cy="2837050"/>
              <a:chOff x="2603544" y="3180035"/>
              <a:chExt cx="9048213" cy="2837050"/>
            </a:xfrm>
          </p:grpSpPr>
          <p:sp>
            <p:nvSpPr>
              <p:cNvPr id="37" name="Прямоугольник 36"/>
              <p:cNvSpPr/>
              <p:nvPr/>
            </p:nvSpPr>
            <p:spPr>
              <a:xfrm>
                <a:off x="5737157" y="5656614"/>
                <a:ext cx="59146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Fig. </a:t>
                </a:r>
                <a:r>
                  <a:rPr lang="en-GB" sz="16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2. </a:t>
                </a:r>
                <a:r>
                  <a:rPr lang="en-GB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 sketch of the amyloid hypothesis of Alzheimer's </a:t>
                </a:r>
                <a:r>
                  <a:rPr lang="en-GB" sz="16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disease</a:t>
                </a:r>
                <a:r>
                  <a:rPr lang="en-GB" sz="1600" baseline="300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endParaRPr lang="ru-RU" sz="2400" baseline="30000" dirty="0"/>
              </a:p>
            </p:txBody>
          </p:sp>
          <p:grpSp>
            <p:nvGrpSpPr>
              <p:cNvPr id="29" name="Группа 28"/>
              <p:cNvGrpSpPr/>
              <p:nvPr/>
            </p:nvGrpSpPr>
            <p:grpSpPr>
              <a:xfrm>
                <a:off x="2603544" y="3180035"/>
                <a:ext cx="5499426" cy="2837050"/>
                <a:chOff x="2488727" y="3198480"/>
                <a:chExt cx="5499426" cy="2837050"/>
              </a:xfrm>
            </p:grpSpPr>
            <p:pic>
              <p:nvPicPr>
                <p:cNvPr id="36" name="Рисунок 35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88727" y="3198480"/>
                  <a:ext cx="5248930" cy="2837050"/>
                </a:xfrm>
                <a:prstGeom prst="rect">
                  <a:avLst/>
                </a:prstGeom>
              </p:spPr>
            </p:pic>
            <p:sp>
              <p:nvSpPr>
                <p:cNvPr id="16" name="Стрелка вправо 15"/>
                <p:cNvSpPr/>
                <p:nvPr/>
              </p:nvSpPr>
              <p:spPr>
                <a:xfrm>
                  <a:off x="3485308" y="4425863"/>
                  <a:ext cx="607162" cy="73152"/>
                </a:xfrm>
                <a:prstGeom prst="rightArrow">
                  <a:avLst/>
                </a:prstGeom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3309464" y="3980255"/>
                  <a:ext cx="110158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l-GR" sz="1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β</a:t>
                  </a:r>
                  <a:r>
                    <a:rPr lang="en-US" sz="1600" b="1" dirty="0" smtClean="0">
                      <a:latin typeface="Bradley Hand ITC" panose="03070402050302030203" pitchFamily="66" charset="0"/>
                      <a:cs typeface="Times New Roman" panose="02020603050405020304" pitchFamily="18" charset="0"/>
                    </a:rPr>
                    <a:t>-secretase</a:t>
                  </a:r>
                  <a:endParaRPr lang="ru-RU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" name="Стрелка вправо 39"/>
                <p:cNvSpPr/>
                <p:nvPr/>
              </p:nvSpPr>
              <p:spPr>
                <a:xfrm>
                  <a:off x="4522694" y="5282512"/>
                  <a:ext cx="607162" cy="73152"/>
                </a:xfrm>
                <a:prstGeom prst="rightArrow">
                  <a:avLst/>
                </a:prstGeom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4332697" y="5401663"/>
                  <a:ext cx="108876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l-GR" sz="1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γ</a:t>
                  </a:r>
                  <a:r>
                    <a:rPr lang="en-US" sz="1600" b="1" dirty="0" smtClean="0">
                      <a:latin typeface="Bradley Hand ITC" panose="03070402050302030203" pitchFamily="66" charset="0"/>
                      <a:cs typeface="Times New Roman" panose="02020603050405020304" pitchFamily="18" charset="0"/>
                    </a:rPr>
                    <a:t>-secretase</a:t>
                  </a:r>
                  <a:endParaRPr lang="ru-RU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5802939" y="5254959"/>
                  <a:ext cx="218521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>
                      <a:latin typeface="Bradley Hand ITC" panose="03070402050302030203" pitchFamily="66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sz="1600" b="1" dirty="0" smtClean="0">
                      <a:latin typeface="Bradley Hand ITC" panose="03070402050302030203" pitchFamily="66" charset="0"/>
                      <a:cs typeface="Times New Roman" panose="02020603050405020304" pitchFamily="18" charset="0"/>
                    </a:rPr>
                    <a:t>estabilized membrane</a:t>
                  </a:r>
                  <a:endParaRPr lang="ru-RU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6734070" y="3734034"/>
                  <a:ext cx="1128835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 smtClean="0">
                      <a:latin typeface="Bradley Hand ITC" panose="03070402050302030203" pitchFamily="66" charset="0"/>
                      <a:cs typeface="Times New Roman" panose="02020603050405020304" pitchFamily="18" charset="0"/>
                    </a:rPr>
                    <a:t>Amyloid </a:t>
                  </a:r>
                </a:p>
                <a:p>
                  <a:r>
                    <a:rPr lang="en-US" sz="1600" b="1" dirty="0" smtClean="0">
                      <a:latin typeface="Bradley Hand ITC" panose="03070402050302030203" pitchFamily="66" charset="0"/>
                      <a:cs typeface="Times New Roman" panose="02020603050405020304" pitchFamily="18" charset="0"/>
                    </a:rPr>
                    <a:t>aggregates</a:t>
                  </a:r>
                  <a:endParaRPr lang="ru-RU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27" name="Рисунок 2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35410" y="4283264"/>
                  <a:ext cx="340503" cy="204302"/>
                </a:xfrm>
                <a:prstGeom prst="rect">
                  <a:avLst/>
                </a:prstGeom>
              </p:spPr>
            </p:pic>
            <p:pic>
              <p:nvPicPr>
                <p:cNvPr id="30" name="Рисунок 29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50426" y="4963521"/>
                  <a:ext cx="357795" cy="214677"/>
                </a:xfrm>
                <a:prstGeom prst="rect">
                  <a:avLst/>
                </a:prstGeom>
              </p:spPr>
            </p:pic>
          </p:grpSp>
        </p:grpSp>
        <p:sp>
          <p:nvSpPr>
            <p:cNvPr id="68" name="TextBox 67"/>
            <p:cNvSpPr txBox="1"/>
            <p:nvPr/>
          </p:nvSpPr>
          <p:spPr>
            <a:xfrm>
              <a:off x="2448619" y="3798016"/>
              <a:ext cx="12554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latin typeface="Bradley Hand ITC" panose="03070402050302030203" pitchFamily="66" charset="0"/>
                  <a:cs typeface="Times New Roman" panose="02020603050405020304" pitchFamily="18" charset="0"/>
                </a:rPr>
                <a:t>APP</a:t>
              </a:r>
            </a:p>
            <a:p>
              <a:r>
                <a:rPr lang="en-US" sz="1600" b="1" dirty="0" smtClean="0">
                  <a:latin typeface="Bradley Hand ITC" panose="03070402050302030203" pitchFamily="66" charset="0"/>
                  <a:cs typeface="Times New Roman" panose="02020603050405020304" pitchFamily="18" charset="0"/>
                </a:rPr>
                <a:t>glycoprotein</a:t>
              </a:r>
              <a:endPara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002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578600"/>
            <a:ext cx="12192000" cy="279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636033" y="6510929"/>
            <a:ext cx="630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3/1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6557096"/>
            <a:ext cx="3986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Dina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Badreeva/Scientific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Council/23.09.21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7" t="18029" r="27313" b="23633"/>
          <a:stretch/>
        </p:blipFill>
        <p:spPr>
          <a:xfrm>
            <a:off x="6309792" y="1913162"/>
            <a:ext cx="5140086" cy="3251600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5973348" y="630179"/>
            <a:ext cx="6366243" cy="2971766"/>
            <a:chOff x="5455120" y="740716"/>
            <a:chExt cx="6366243" cy="2971766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6174" y="925410"/>
              <a:ext cx="2146852" cy="115212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455120" y="740716"/>
              <a:ext cx="63662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Fig. 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A</a:t>
              </a:r>
              <a:r>
                <a:rPr lang="el-GR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β</a:t>
              </a:r>
              <a:r>
                <a:rPr lang="en-US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1-42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DAEFRHDSGYEVHHQKLVFFAEDV</a:t>
              </a:r>
              <a:r>
                <a:rPr lang="en-US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GSNKGAIIGLM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VGGVVIA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774070" y="1673955"/>
              <a:ext cx="10472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l-GR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β</a:t>
              </a:r>
              <a:r>
                <a:rPr lang="en-US" sz="14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25-35</a:t>
              </a:r>
              <a:endParaRPr lang="ru-RU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6" name="Прямая со стрелкой 25"/>
            <p:cNvCxnSpPr>
              <a:stCxn id="12" idx="0"/>
            </p:cNvCxnSpPr>
            <p:nvPr/>
          </p:nvCxnSpPr>
          <p:spPr>
            <a:xfrm flipH="1" flipV="1">
              <a:off x="10321747" y="1048493"/>
              <a:ext cx="975970" cy="625462"/>
            </a:xfrm>
            <a:prstGeom prst="straightConnector1">
              <a:avLst/>
            </a:prstGeom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>
              <a:stCxn id="12" idx="1"/>
            </p:cNvCxnSpPr>
            <p:nvPr/>
          </p:nvCxnSpPr>
          <p:spPr>
            <a:xfrm flipH="1">
              <a:off x="8810045" y="1827844"/>
              <a:ext cx="1964025" cy="30806"/>
            </a:xfrm>
            <a:prstGeom prst="straightConnector1">
              <a:avLst/>
            </a:prstGeom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>
              <a:stCxn id="12" idx="2"/>
            </p:cNvCxnSpPr>
            <p:nvPr/>
          </p:nvCxnSpPr>
          <p:spPr>
            <a:xfrm flipH="1">
              <a:off x="8506858" y="1981732"/>
              <a:ext cx="2790859" cy="1730750"/>
            </a:xfrm>
            <a:prstGeom prst="straightConnector1">
              <a:avLst/>
            </a:prstGeom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49" name="Прямоугольник 48"/>
          <p:cNvSpPr/>
          <p:nvPr/>
        </p:nvSpPr>
        <p:spPr>
          <a:xfrm>
            <a:off x="6204358" y="5149137"/>
            <a:ext cx="56414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Fig. 4</a:t>
            </a:r>
            <a:r>
              <a:rPr lang="en-GB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The snapshot </a:t>
            </a:r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of A</a:t>
            </a:r>
            <a:r>
              <a:rPr lang="el-GR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β</a:t>
            </a:r>
            <a:r>
              <a:rPr lang="el-GR" sz="20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25-35</a:t>
            </a:r>
            <a:r>
              <a:rPr lang="el-GR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positions in a model phospholipid membrane after 1 </a:t>
            </a:r>
            <a:r>
              <a:rPr lang="el-GR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μ</a:t>
            </a:r>
            <a:r>
              <a:rPr lang="en-GB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 MD run (red </a:t>
            </a:r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points – </a:t>
            </a:r>
            <a:r>
              <a:rPr lang="en-GB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water, cyan points – atoms of </a:t>
            </a:r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phosphorus, gray </a:t>
            </a:r>
            <a:r>
              <a:rPr lang="en-GB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lines – DMPC lipids, blue lines – DMPS lipids)</a:t>
            </a:r>
            <a:endParaRPr lang="ru-RU" sz="2400" baseline="30000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71159" y="813055"/>
            <a:ext cx="5902189" cy="1754326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Times New Roman" panose="02020603050405020304" pitchFamily="18" charset="0"/>
              </a:rPr>
              <a:t>Questions</a:t>
            </a:r>
            <a:r>
              <a:rPr lang="en-GB" dirty="0" smtClean="0">
                <a:latin typeface="Times New Roman" panose="02020603050405020304" pitchFamily="18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</a:rPr>
              <a:t>How d</a:t>
            </a:r>
            <a:r>
              <a:rPr lang="en-GB" dirty="0" smtClean="0">
                <a:latin typeface="Times New Roman" panose="02020603050405020304" pitchFamily="18" charset="0"/>
              </a:rPr>
              <a:t>o the 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l-G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β</a:t>
            </a:r>
            <a:r>
              <a:rPr lang="el-GR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25-35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peptides affect the structure of the lipid membranes?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Where is the peptide located in membranes?</a:t>
            </a:r>
            <a:endParaRPr lang="en-GB" dirty="0" smtClean="0">
              <a:latin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>
                <a:latin typeface="Times New Roman" panose="02020603050405020304" pitchFamily="18" charset="0"/>
              </a:rPr>
              <a:t>Does the lipid charge affect the peptide-membrane interactions</a:t>
            </a:r>
            <a:r>
              <a:rPr lang="en-GB" dirty="0" smtClean="0">
                <a:latin typeface="Times New Roman" panose="02020603050405020304" pitchFamily="18" charset="0"/>
              </a:rPr>
              <a:t>?</a:t>
            </a:r>
            <a:endParaRPr lang="en-GB" dirty="0" smtClean="0">
              <a:latin typeface="Times New Roman" panose="02020603050405020304" pitchFamily="18" charset="0"/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6" y="4486739"/>
            <a:ext cx="4631127" cy="1058316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745" y="3497482"/>
            <a:ext cx="4397159" cy="960212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922351" y="3218588"/>
            <a:ext cx="4849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1,2-Dimyristoyl-sn-glycero-3-phosphocholine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(DMPC)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22351" y="5545055"/>
            <a:ext cx="4959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1,2-dimyristoyl-sn-glycero-3-phospho-L-serine (DMPS)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8" name="Прямая со стрелкой 57"/>
          <p:cNvCxnSpPr/>
          <p:nvPr/>
        </p:nvCxnSpPr>
        <p:spPr>
          <a:xfrm>
            <a:off x="5606730" y="3419125"/>
            <a:ext cx="1167145" cy="78357"/>
          </a:xfrm>
          <a:prstGeom prst="straightConnector1">
            <a:avLst/>
          </a:prstGeom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V="1">
            <a:off x="5645921" y="4230350"/>
            <a:ext cx="2210604" cy="1385941"/>
          </a:xfrm>
          <a:prstGeom prst="straightConnector1">
            <a:avLst/>
          </a:prstGeom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5523" y="31572"/>
            <a:ext cx="560583" cy="467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0" y="6229543"/>
            <a:ext cx="12120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T. Kondela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al., Investigating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competitive effects of cholesterol and melatonin in model lipid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membranes, BBA - Biomembranes, v. 1863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(2021).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2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5" grpId="0"/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578600"/>
            <a:ext cx="12192000" cy="279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615747" y="6518245"/>
            <a:ext cx="630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4/1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 and methods: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mall angle neutron scattering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6557096"/>
            <a:ext cx="3986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Dina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Badreeva/Scientific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Council/23.09.21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802" y="10572"/>
            <a:ext cx="898094" cy="51049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2119" y="811945"/>
            <a:ext cx="8636587" cy="255454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>
                <a:latin typeface="Times New Roman" panose="02020603050405020304" pitchFamily="18" charset="0"/>
              </a:rPr>
              <a:t>Sample preparation: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DMPC, DMPS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Avanti Polar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Lipids, A</a:t>
            </a:r>
            <a:r>
              <a:rPr lang="el-G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β25-35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Abbiotec – lyophilized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powder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form; organic solvents (TFE,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chloroform,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TFA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Sigma-Aldrich Chemie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Gmbh;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Lipids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dissolved in chloroform mixture (50 mg/ml);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Peptides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dissolved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TFA → treated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ultrasonic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bath (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10-12min)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peptide disaggregation;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TFA → evaporated, peptide → redissolved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chloroform mixture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(1.6 mg/ml);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Lipids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β25-35 </a:t>
            </a:r>
            <a:r>
              <a:rPr lang="el-G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mixed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microtubes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(0.5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 → dried to dryness;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Lipid/A</a:t>
            </a:r>
            <a:r>
              <a:rPr lang="el-G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β25-35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films → hydrated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(1% by mass) →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frozen and thawed in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several cycles;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Multilamellar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solutions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extruded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ULVs (by the Avanti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Extruder® at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room temperature without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heating and with polycarbonate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membranes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(2000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Å, 1000 Å, and 500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Å)).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2119" y="3713826"/>
            <a:ext cx="10985139" cy="255454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>
                <a:latin typeface="Times New Roman" panose="02020603050405020304" pitchFamily="18" charset="0"/>
              </a:rPr>
              <a:t>SANS details</a:t>
            </a:r>
            <a:r>
              <a:rPr lang="ru-RU" sz="1600" b="1" dirty="0" smtClean="0">
                <a:latin typeface="Times New Roman" panose="02020603050405020304" pitchFamily="18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</a:rPr>
              <a:t>SANS </a:t>
            </a:r>
            <a:r>
              <a:rPr lang="en-US" sz="1600" dirty="0" smtClean="0">
                <a:latin typeface="Times New Roman" panose="02020603050405020304" pitchFamily="18" charset="0"/>
              </a:rPr>
              <a:t>→ performed </a:t>
            </a:r>
            <a:r>
              <a:rPr lang="en-US" sz="1600" dirty="0">
                <a:latin typeface="Times New Roman" panose="02020603050405020304" pitchFamily="18" charset="0"/>
              </a:rPr>
              <a:t>at </a:t>
            </a:r>
            <a:r>
              <a:rPr lang="en-US" sz="1600" dirty="0" smtClean="0">
                <a:latin typeface="Times New Roman" panose="02020603050405020304" pitchFamily="18" charset="0"/>
              </a:rPr>
              <a:t>the spectrometer </a:t>
            </a:r>
            <a:r>
              <a:rPr lang="en-US" sz="1600" b="1" dirty="0">
                <a:latin typeface="Times New Roman" panose="02020603050405020304" pitchFamily="18" charset="0"/>
              </a:rPr>
              <a:t>YuMO</a:t>
            </a:r>
            <a:r>
              <a:rPr lang="en-US" sz="1600" dirty="0">
                <a:latin typeface="Times New Roman" panose="02020603050405020304" pitchFamily="18" charset="0"/>
              </a:rPr>
              <a:t> at the </a:t>
            </a:r>
            <a:r>
              <a:rPr lang="en-US" sz="1600" b="1" dirty="0">
                <a:latin typeface="Times New Roman" panose="02020603050405020304" pitchFamily="18" charset="0"/>
              </a:rPr>
              <a:t>IBR-2</a:t>
            </a:r>
            <a:r>
              <a:rPr lang="en-US" sz="1600" dirty="0">
                <a:latin typeface="Times New Roman" panose="02020603050405020304" pitchFamily="18" charset="0"/>
              </a:rPr>
              <a:t> pulsed </a:t>
            </a:r>
            <a:r>
              <a:rPr lang="en-US" sz="1600" dirty="0" smtClean="0">
                <a:latin typeface="Times New Roman" panose="02020603050405020304" pitchFamily="18" charset="0"/>
              </a:rPr>
              <a:t>reactor;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</a:rPr>
              <a:t>B</a:t>
            </a:r>
            <a:r>
              <a:rPr lang="en-US" sz="1600" dirty="0" smtClean="0">
                <a:latin typeface="Times New Roman" panose="02020603050405020304" pitchFamily="18" charset="0"/>
              </a:rPr>
              <a:t>eam → formed </a:t>
            </a:r>
            <a:r>
              <a:rPr lang="en-US" sz="1600" dirty="0">
                <a:latin typeface="Times New Roman" panose="02020603050405020304" pitchFamily="18" charset="0"/>
              </a:rPr>
              <a:t>by </a:t>
            </a:r>
            <a:r>
              <a:rPr lang="en-US" sz="1600" dirty="0" smtClean="0">
                <a:latin typeface="Times New Roman" panose="02020603050405020304" pitchFamily="18" charset="0"/>
              </a:rPr>
              <a:t>two </a:t>
            </a:r>
            <a:r>
              <a:rPr lang="en-US" sz="1600" dirty="0">
                <a:latin typeface="Times New Roman" panose="02020603050405020304" pitchFamily="18" charset="0"/>
              </a:rPr>
              <a:t>pinhole collimators </a:t>
            </a:r>
            <a:r>
              <a:rPr lang="en-US" sz="1600" dirty="0" smtClean="0">
                <a:latin typeface="Times New Roman" panose="02020603050405020304" pitchFamily="18" charset="0"/>
              </a:rPr>
              <a:t>(diameters </a:t>
            </a:r>
            <a:r>
              <a:rPr lang="en-US" sz="1600" dirty="0">
                <a:latin typeface="Times New Roman" panose="02020603050405020304" pitchFamily="18" charset="0"/>
              </a:rPr>
              <a:t>40 and 14 </a:t>
            </a:r>
            <a:r>
              <a:rPr lang="en-US" sz="1600" dirty="0" smtClean="0">
                <a:latin typeface="Times New Roman" panose="02020603050405020304" pitchFamily="18" charset="0"/>
              </a:rPr>
              <a:t>mm) → detected </a:t>
            </a:r>
            <a:r>
              <a:rPr lang="en-US" sz="1600" dirty="0">
                <a:latin typeface="Times New Roman" panose="02020603050405020304" pitchFamily="18" charset="0"/>
              </a:rPr>
              <a:t>with two circular wire-ring </a:t>
            </a:r>
            <a:r>
              <a:rPr lang="en-US" sz="1600" dirty="0" smtClean="0">
                <a:latin typeface="Times New Roman" panose="02020603050405020304" pitchFamily="18" charset="0"/>
              </a:rPr>
              <a:t>detectors (distances </a:t>
            </a:r>
            <a:r>
              <a:rPr lang="en-US" sz="1600" dirty="0">
                <a:latin typeface="Times New Roman" panose="02020603050405020304" pitchFamily="18" charset="0"/>
              </a:rPr>
              <a:t>4.5 and 13 </a:t>
            </a:r>
            <a:r>
              <a:rPr lang="en-US" sz="1600" dirty="0" smtClean="0">
                <a:latin typeface="Times New Roman" panose="02020603050405020304" pitchFamily="18" charset="0"/>
              </a:rPr>
              <a:t>m);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</a:rPr>
              <a:t>Absolute </a:t>
            </a:r>
            <a:r>
              <a:rPr lang="en-US" sz="1600" dirty="0">
                <a:latin typeface="Times New Roman" panose="02020603050405020304" pitchFamily="18" charset="0"/>
              </a:rPr>
              <a:t>intensity calibration </a:t>
            </a:r>
            <a:r>
              <a:rPr lang="en-US" sz="1600" dirty="0" smtClean="0">
                <a:latin typeface="Times New Roman" panose="02020603050405020304" pitchFamily="18" charset="0"/>
              </a:rPr>
              <a:t>→ </a:t>
            </a:r>
            <a:r>
              <a:rPr lang="en-US" sz="1600" dirty="0">
                <a:latin typeface="Times New Roman" panose="02020603050405020304" pitchFamily="18" charset="0"/>
              </a:rPr>
              <a:t>performed with the vanadium </a:t>
            </a:r>
            <a:r>
              <a:rPr lang="en-US" sz="1600" dirty="0" smtClean="0">
                <a:latin typeface="Times New Roman" panose="02020603050405020304" pitchFamily="18" charset="0"/>
              </a:rPr>
              <a:t>standard;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</a:rPr>
              <a:t>Liquid </a:t>
            </a:r>
            <a:r>
              <a:rPr lang="en-US" sz="1600" dirty="0">
                <a:latin typeface="Times New Roman" panose="02020603050405020304" pitchFamily="18" charset="0"/>
              </a:rPr>
              <a:t>samples </a:t>
            </a:r>
            <a:r>
              <a:rPr lang="en-US" sz="1600" dirty="0" smtClean="0">
                <a:latin typeface="Times New Roman" panose="02020603050405020304" pitchFamily="18" charset="0"/>
              </a:rPr>
              <a:t>in </a:t>
            </a:r>
            <a:r>
              <a:rPr lang="en-US" sz="1600" dirty="0">
                <a:latin typeface="Times New Roman" panose="02020603050405020304" pitchFamily="18" charset="0"/>
              </a:rPr>
              <a:t>2-mm-thick flat quartz cuvettes </a:t>
            </a:r>
            <a:r>
              <a:rPr lang="en-US" sz="1600" dirty="0" smtClean="0">
                <a:latin typeface="Times New Roman" panose="02020603050405020304" pitchFamily="18" charset="0"/>
              </a:rPr>
              <a:t>→ held </a:t>
            </a:r>
            <a:r>
              <a:rPr lang="en-US" sz="1600" dirty="0">
                <a:latin typeface="Times New Roman" panose="02020603050405020304" pitchFamily="18" charset="0"/>
              </a:rPr>
              <a:t>in the multipositional sample holder connected to the Lauda liquid thermostat with temperature controller Pt-100 </a:t>
            </a:r>
            <a:r>
              <a:rPr lang="en-US" sz="1600" dirty="0" smtClean="0">
                <a:latin typeface="Times New Roman" panose="02020603050405020304" pitchFamily="18" charset="0"/>
              </a:rPr>
              <a:t>(temperature </a:t>
            </a:r>
            <a:r>
              <a:rPr lang="en-US" sz="1600" dirty="0">
                <a:latin typeface="Times New Roman" panose="02020603050405020304" pitchFamily="18" charset="0"/>
              </a:rPr>
              <a:t>accuracy of ±</a:t>
            </a:r>
            <a:r>
              <a:rPr lang="en-US" sz="1600" dirty="0" smtClean="0">
                <a:latin typeface="Times New Roman" panose="02020603050405020304" pitchFamily="18" charset="0"/>
              </a:rPr>
              <a:t>0.03ºC) → several </a:t>
            </a:r>
            <a:r>
              <a:rPr lang="en-US" sz="1600" dirty="0">
                <a:latin typeface="Times New Roman" panose="02020603050405020304" pitchFamily="18" charset="0"/>
              </a:rPr>
              <a:t>independent experimental </a:t>
            </a:r>
            <a:r>
              <a:rPr lang="en-US" sz="1600" dirty="0" smtClean="0">
                <a:latin typeface="Times New Roman" panose="02020603050405020304" pitchFamily="18" charset="0"/>
              </a:rPr>
              <a:t>cycles;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</a:rPr>
              <a:t>Collected scattering </a:t>
            </a:r>
            <a:r>
              <a:rPr lang="en-US" sz="1600" dirty="0">
                <a:latin typeface="Times New Roman" panose="02020603050405020304" pitchFamily="18" charset="0"/>
              </a:rPr>
              <a:t>curves </a:t>
            </a:r>
            <a:r>
              <a:rPr lang="en-US" sz="1600" dirty="0" smtClean="0">
                <a:latin typeface="Times New Roman" panose="02020603050405020304" pitchFamily="18" charset="0"/>
              </a:rPr>
              <a:t>→ </a:t>
            </a:r>
            <a:r>
              <a:rPr lang="en-US" sz="1600" dirty="0">
                <a:latin typeface="Times New Roman" panose="02020603050405020304" pitchFamily="18" charset="0"/>
              </a:rPr>
              <a:t>corrected for background scattering from the buffer </a:t>
            </a:r>
            <a:r>
              <a:rPr lang="en-US" sz="1600" dirty="0" smtClean="0">
                <a:latin typeface="Times New Roman" panose="02020603050405020304" pitchFamily="18" charset="0"/>
              </a:rPr>
              <a:t>solution;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</a:rPr>
              <a:t>Analysis </a:t>
            </a:r>
            <a:r>
              <a:rPr lang="en-US" sz="1600" dirty="0">
                <a:latin typeface="Times New Roman" panose="02020603050405020304" pitchFamily="18" charset="0"/>
              </a:rPr>
              <a:t>of </a:t>
            </a:r>
            <a:r>
              <a:rPr lang="en-US" sz="1600" dirty="0" smtClean="0">
                <a:latin typeface="Times New Roman" panose="02020603050405020304" pitchFamily="18" charset="0"/>
              </a:rPr>
              <a:t>SANS </a:t>
            </a:r>
            <a:r>
              <a:rPr lang="en-US" sz="1600" dirty="0">
                <a:latin typeface="Times New Roman" panose="02020603050405020304" pitchFamily="18" charset="0"/>
              </a:rPr>
              <a:t>curves </a:t>
            </a:r>
            <a:r>
              <a:rPr lang="en-US" sz="1600" dirty="0" smtClean="0">
                <a:latin typeface="Times New Roman" panose="02020603050405020304" pitchFamily="18" charset="0"/>
              </a:rPr>
              <a:t>→ performed </a:t>
            </a:r>
            <a:r>
              <a:rPr lang="en-US" sz="1600" dirty="0">
                <a:latin typeface="Times New Roman" panose="02020603050405020304" pitchFamily="18" charset="0"/>
              </a:rPr>
              <a:t>with the SASFit program </a:t>
            </a:r>
            <a:r>
              <a:rPr lang="en-US" sz="1600" dirty="0" smtClean="0">
                <a:latin typeface="Times New Roman" panose="02020603050405020304" pitchFamily="18" charset="0"/>
              </a:rPr>
              <a:t>(models </a:t>
            </a:r>
            <a:r>
              <a:rPr lang="en-US" sz="1600" dirty="0">
                <a:latin typeface="Times New Roman" panose="02020603050405020304" pitchFamily="18" charset="0"/>
              </a:rPr>
              <a:t>of bilayered vesicles or randomly oriented cylindrical core-shell objects with a circular </a:t>
            </a:r>
            <a:r>
              <a:rPr lang="en-US" sz="1600" dirty="0" smtClean="0">
                <a:latin typeface="Times New Roman" panose="02020603050405020304" pitchFamily="18" charset="0"/>
              </a:rPr>
              <a:t>cross-section).</a:t>
            </a:r>
            <a:endParaRPr lang="ru-RU" sz="1600" dirty="0" smtClean="0">
              <a:latin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647" y="920297"/>
            <a:ext cx="3083852" cy="244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57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Рисунок 9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25" y="893904"/>
            <a:ext cx="5953135" cy="20008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605" y="894318"/>
            <a:ext cx="5953135" cy="2000875"/>
          </a:xfrm>
          <a:prstGeom prst="rect">
            <a:avLst/>
          </a:prstGeom>
        </p:spPr>
      </p:pic>
      <p:grpSp>
        <p:nvGrpSpPr>
          <p:cNvPr id="34" name="Группа 33"/>
          <p:cNvGrpSpPr/>
          <p:nvPr/>
        </p:nvGrpSpPr>
        <p:grpSpPr>
          <a:xfrm>
            <a:off x="9234508" y="2681217"/>
            <a:ext cx="2879347" cy="3284224"/>
            <a:chOff x="9303281" y="2099288"/>
            <a:chExt cx="2568151" cy="3023112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51" b="6828"/>
            <a:stretch/>
          </p:blipFill>
          <p:spPr>
            <a:xfrm>
              <a:off x="9355367" y="2135296"/>
              <a:ext cx="2516065" cy="2987104"/>
            </a:xfrm>
            <a:prstGeom prst="rect">
              <a:avLst/>
            </a:prstGeom>
          </p:spPr>
        </p:pic>
        <p:sp>
          <p:nvSpPr>
            <p:cNvPr id="60" name="Прямоугольник 59"/>
            <p:cNvSpPr/>
            <p:nvPr/>
          </p:nvSpPr>
          <p:spPr>
            <a:xfrm>
              <a:off x="9303281" y="2099288"/>
              <a:ext cx="53737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D</a:t>
              </a:r>
              <a:r>
                <a:rPr lang="en-US" sz="1400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)</a:t>
              </a:r>
              <a:endParaRPr lang="ru-RU" sz="2000" baseline="30000"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289119" y="2698836"/>
            <a:ext cx="2808376" cy="3266605"/>
            <a:chOff x="6293703" y="2291951"/>
            <a:chExt cx="2403359" cy="2791666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71" b="7930"/>
            <a:stretch/>
          </p:blipFill>
          <p:spPr>
            <a:xfrm>
              <a:off x="6335585" y="2324194"/>
              <a:ext cx="2361477" cy="2759423"/>
            </a:xfrm>
            <a:prstGeom prst="rect">
              <a:avLst/>
            </a:prstGeom>
          </p:spPr>
        </p:pic>
        <p:sp>
          <p:nvSpPr>
            <p:cNvPr id="59" name="Прямоугольник 58"/>
            <p:cNvSpPr/>
            <p:nvPr/>
          </p:nvSpPr>
          <p:spPr>
            <a:xfrm>
              <a:off x="6293703" y="2291951"/>
              <a:ext cx="53737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C</a:t>
              </a:r>
              <a:r>
                <a:rPr lang="en-US" sz="1400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)</a:t>
              </a:r>
              <a:endParaRPr lang="ru-RU" sz="2000" baseline="300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00362" y="2678979"/>
            <a:ext cx="2845429" cy="3286464"/>
            <a:chOff x="235701" y="2279627"/>
            <a:chExt cx="2317304" cy="2828144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31" r="3711" b="7269"/>
            <a:stretch/>
          </p:blipFill>
          <p:spPr>
            <a:xfrm>
              <a:off x="292514" y="2327995"/>
              <a:ext cx="2260491" cy="2779776"/>
            </a:xfrm>
            <a:prstGeom prst="rect">
              <a:avLst/>
            </a:prstGeom>
          </p:spPr>
        </p:pic>
        <p:sp>
          <p:nvSpPr>
            <p:cNvPr id="57" name="Прямоугольник 56"/>
            <p:cNvSpPr/>
            <p:nvPr/>
          </p:nvSpPr>
          <p:spPr>
            <a:xfrm>
              <a:off x="235701" y="2279627"/>
              <a:ext cx="53737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400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A)</a:t>
              </a:r>
              <a:endParaRPr lang="ru-RU" sz="2000" baseline="30000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082919" y="2696065"/>
            <a:ext cx="2841716" cy="3276249"/>
            <a:chOff x="3210558" y="2282152"/>
            <a:chExt cx="2406835" cy="2825618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11" b="7268"/>
            <a:stretch/>
          </p:blipFill>
          <p:spPr>
            <a:xfrm>
              <a:off x="3269800" y="2320679"/>
              <a:ext cx="2347593" cy="2787091"/>
            </a:xfrm>
            <a:prstGeom prst="rect">
              <a:avLst/>
            </a:prstGeom>
          </p:spPr>
        </p:pic>
        <p:sp>
          <p:nvSpPr>
            <p:cNvPr id="58" name="Прямоугольник 57"/>
            <p:cNvSpPr/>
            <p:nvPr/>
          </p:nvSpPr>
          <p:spPr>
            <a:xfrm>
              <a:off x="3210558" y="2282152"/>
              <a:ext cx="53737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B</a:t>
              </a:r>
              <a:r>
                <a:rPr lang="en-US" sz="1400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)</a:t>
              </a:r>
              <a:endParaRPr lang="ru-RU" sz="2000" baseline="30000" dirty="0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0" y="6578600"/>
            <a:ext cx="12192000" cy="279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631360" y="6510929"/>
            <a:ext cx="630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5/1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angle neutron scattering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6557096"/>
            <a:ext cx="3986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Dina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Badreeva/Scientific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Council/23.09.21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5523" y="31572"/>
            <a:ext cx="560583" cy="467153"/>
          </a:xfrm>
          <a:prstGeom prst="rect">
            <a:avLst/>
          </a:prstGeom>
        </p:spPr>
      </p:pic>
      <p:cxnSp>
        <p:nvCxnSpPr>
          <p:cNvPr id="35" name="Прямая со стрелкой 34"/>
          <p:cNvCxnSpPr/>
          <p:nvPr/>
        </p:nvCxnSpPr>
        <p:spPr>
          <a:xfrm>
            <a:off x="7079691" y="2398194"/>
            <a:ext cx="110562" cy="631686"/>
          </a:xfrm>
          <a:prstGeom prst="straightConnector1">
            <a:avLst/>
          </a:prstGeom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7079691" y="2413981"/>
            <a:ext cx="2922467" cy="2064374"/>
          </a:xfrm>
          <a:prstGeom prst="straightConnector1">
            <a:avLst/>
          </a:prstGeom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Стрелка вправо 18"/>
          <p:cNvSpPr/>
          <p:nvPr/>
        </p:nvSpPr>
        <p:spPr>
          <a:xfrm rot="20396517">
            <a:off x="7902804" y="1714840"/>
            <a:ext cx="717523" cy="204661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войная стрелка влево/вправо 19"/>
          <p:cNvSpPr/>
          <p:nvPr/>
        </p:nvSpPr>
        <p:spPr>
          <a:xfrm rot="781452">
            <a:off x="10121081" y="1513423"/>
            <a:ext cx="819302" cy="202759"/>
          </a:xfrm>
          <a:prstGeom prst="leftRightArrow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9375920" y="2470569"/>
            <a:ext cx="779523" cy="873483"/>
          </a:xfrm>
          <a:prstGeom prst="straightConnector1">
            <a:avLst/>
          </a:prstGeom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10624217" y="2727255"/>
            <a:ext cx="519085" cy="495055"/>
          </a:xfrm>
          <a:prstGeom prst="straightConnector1">
            <a:avLst/>
          </a:prstGeom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0647855" y="2357900"/>
            <a:ext cx="1572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Bradley Hand ITC" panose="03070402050302030203" pitchFamily="66" charset="0"/>
                <a:cs typeface="Times New Roman" panose="02020603050405020304" pitchFamily="18" charset="0"/>
              </a:rPr>
              <a:t>SULVs</a:t>
            </a:r>
            <a:r>
              <a:rPr lang="ru-RU" sz="1600" b="1" dirty="0">
                <a:latin typeface="Bradley Hand ITC" panose="03070402050302030203" pitchFamily="66" charset="0"/>
                <a:cs typeface="Times New Roman" panose="02020603050405020304" pitchFamily="18" charset="0"/>
              </a:rPr>
              <a:t> (200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Å</a:t>
            </a:r>
            <a:r>
              <a:rPr lang="ru-RU" sz="1600" b="1" dirty="0">
                <a:latin typeface="Bradley Hand ITC" panose="03070402050302030203" pitchFamily="66" charset="0"/>
                <a:cs typeface="Times New Roman" panose="02020603050405020304" pitchFamily="18" charset="0"/>
              </a:rPr>
              <a:t>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Двойная стрелка влево/вправо 2"/>
          <p:cNvSpPr/>
          <p:nvPr/>
        </p:nvSpPr>
        <p:spPr>
          <a:xfrm rot="781452">
            <a:off x="3995701" y="1565095"/>
            <a:ext cx="819302" cy="202759"/>
          </a:xfrm>
          <a:prstGeom prst="leftRightArrow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92119" y="1058272"/>
            <a:ext cx="15568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Bradley Hand ITC" panose="03070402050302030203" pitchFamily="66" charset="0"/>
                <a:cs typeface="Times New Roman" panose="02020603050405020304" pitchFamily="18" charset="0"/>
              </a:rPr>
              <a:t>EULVs (600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Å</a:t>
            </a:r>
            <a:r>
              <a:rPr lang="en-US" sz="1600" b="1" dirty="0" smtClean="0">
                <a:latin typeface="Bradley Hand ITC" panose="03070402050302030203" pitchFamily="66" charset="0"/>
                <a:cs typeface="Times New Roman" panose="02020603050405020304" pitchFamily="18" charset="0"/>
              </a:rPr>
              <a:t>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14237" y="2186099"/>
            <a:ext cx="1446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Bradley Hand ITC" panose="03070402050302030203" pitchFamily="66" charset="0"/>
                <a:cs typeface="Times New Roman" panose="02020603050405020304" pitchFamily="18" charset="0"/>
              </a:rPr>
              <a:t>BLSs</a:t>
            </a:r>
            <a:r>
              <a:rPr lang="ru-RU" sz="1600" b="1" dirty="0" smtClean="0">
                <a:latin typeface="Bradley Hand ITC" panose="03070402050302030203" pitchFamily="66" charset="0"/>
                <a:cs typeface="Times New Roman" panose="02020603050405020304" pitchFamily="18" charset="0"/>
              </a:rPr>
              <a:t> (400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Å</a:t>
            </a:r>
            <a:r>
              <a:rPr lang="ru-RU" sz="1600" b="1" dirty="0" smtClean="0">
                <a:latin typeface="Bradley Hand ITC" panose="03070402050302030203" pitchFamily="66" charset="0"/>
                <a:cs typeface="Times New Roman" panose="02020603050405020304" pitchFamily="18" charset="0"/>
              </a:rPr>
              <a:t>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989598" y="2469977"/>
            <a:ext cx="250744" cy="615999"/>
          </a:xfrm>
          <a:prstGeom prst="straightConnector1">
            <a:avLst/>
          </a:prstGeom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3437352" y="2524172"/>
            <a:ext cx="546951" cy="1122676"/>
          </a:xfrm>
          <a:prstGeom prst="straightConnector1">
            <a:avLst/>
          </a:prstGeom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3977889" y="2694998"/>
            <a:ext cx="1070829" cy="1527054"/>
          </a:xfrm>
          <a:prstGeom prst="straightConnector1">
            <a:avLst/>
          </a:prstGeom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3440461" y="2523016"/>
            <a:ext cx="426057" cy="1935599"/>
          </a:xfrm>
          <a:prstGeom prst="straightConnector1">
            <a:avLst/>
          </a:prstGeom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4495195" y="2696065"/>
            <a:ext cx="546198" cy="567582"/>
          </a:xfrm>
          <a:prstGeom prst="straightConnector1">
            <a:avLst/>
          </a:prstGeom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60714" y="2388701"/>
            <a:ext cx="1572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Bradley Hand ITC" panose="03070402050302030203" pitchFamily="66" charset="0"/>
                <a:cs typeface="Times New Roman" panose="02020603050405020304" pitchFamily="18" charset="0"/>
              </a:rPr>
              <a:t>SULVs</a:t>
            </a:r>
            <a:r>
              <a:rPr lang="ru-RU" sz="1600" b="1" dirty="0" smtClean="0">
                <a:latin typeface="Bradley Hand ITC" panose="03070402050302030203" pitchFamily="66" charset="0"/>
                <a:cs typeface="Times New Roman" panose="02020603050405020304" pitchFamily="18" charset="0"/>
              </a:rPr>
              <a:t> (200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Å</a:t>
            </a:r>
            <a:r>
              <a:rPr lang="ru-RU" sz="1600" b="1" dirty="0" smtClean="0">
                <a:latin typeface="Bradley Hand ITC" panose="03070402050302030203" pitchFamily="66" charset="0"/>
                <a:cs typeface="Times New Roman" panose="02020603050405020304" pitchFamily="18" charset="0"/>
              </a:rPr>
              <a:t>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5" name="Прямая соединительная линия 64"/>
          <p:cNvCxnSpPr>
            <a:stCxn id="7" idx="2"/>
            <a:endCxn id="5" idx="0"/>
          </p:cNvCxnSpPr>
          <p:nvPr/>
        </p:nvCxnSpPr>
        <p:spPr>
          <a:xfrm>
            <a:off x="6096000" y="523220"/>
            <a:ext cx="0" cy="605538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1289694" y="568214"/>
            <a:ext cx="32901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>
                <a:latin typeface="Times New Roman" panose="02020603050405020304" pitchFamily="18" charset="0"/>
              </a:rPr>
              <a:t>Uncharged membrane (DMPC)</a:t>
            </a:r>
            <a:endParaRPr lang="ru-RU" sz="2400" b="1" baseline="30000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7797180" y="563642"/>
            <a:ext cx="36071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>
                <a:latin typeface="Times New Roman" panose="02020603050405020304" pitchFamily="18" charset="0"/>
              </a:rPr>
              <a:t>Charged membrane (DMPC/DMPS)</a:t>
            </a:r>
            <a:endParaRPr lang="ru-RU" sz="2400" b="1" baseline="30000" dirty="0"/>
          </a:p>
        </p:txBody>
      </p:sp>
      <p:sp>
        <p:nvSpPr>
          <p:cNvPr id="75" name="TextBox 74"/>
          <p:cNvSpPr txBox="1"/>
          <p:nvPr/>
        </p:nvSpPr>
        <p:spPr>
          <a:xfrm rot="763941">
            <a:off x="3452635" y="1174597"/>
            <a:ext cx="21210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Bradley Hand ITC" panose="03070402050302030203" pitchFamily="66" charset="0"/>
                <a:cs typeface="Times New Roman" panose="02020603050405020304" pitchFamily="18" charset="0"/>
              </a:rPr>
              <a:t>T</a:t>
            </a:r>
            <a:r>
              <a:rPr lang="en-US" sz="1600" b="1" baseline="-25000" dirty="0" smtClean="0">
                <a:latin typeface="Bradley Hand ITC" panose="03070402050302030203" pitchFamily="66" charset="0"/>
                <a:cs typeface="Times New Roman" panose="02020603050405020304" pitchFamily="18" charset="0"/>
              </a:rPr>
              <a:t>DMPC</a:t>
            </a:r>
            <a:r>
              <a:rPr lang="en-US" sz="1600" b="1" dirty="0" smtClean="0">
                <a:latin typeface="Bradley Hand ITC" panose="03070402050302030203" pitchFamily="66" charset="0"/>
                <a:cs typeface="Times New Roman" panose="02020603050405020304" pitchFamily="18" charset="0"/>
              </a:rPr>
              <a:t>(L</a:t>
            </a:r>
            <a:r>
              <a:rPr lang="el-GR" sz="1600" baseline="-25000" dirty="0" smtClean="0">
                <a:latin typeface="Bradley Hand ITC" panose="03070402050302030203" pitchFamily="66" charset="0"/>
                <a:cs typeface="Times New Roman" panose="02020603050405020304" pitchFamily="18" charset="0"/>
              </a:rPr>
              <a:t>β</a:t>
            </a:r>
            <a:r>
              <a:rPr lang="el-GR" sz="1600" b="1" dirty="0" smtClean="0">
                <a:latin typeface="Bradley Hand ITC" panose="03070402050302030203" pitchFamily="66" charset="0"/>
                <a:cs typeface="Times New Roman" panose="02020603050405020304" pitchFamily="18" charset="0"/>
              </a:rPr>
              <a:t>→</a:t>
            </a:r>
            <a:r>
              <a:rPr lang="en-US" sz="1600" b="1" dirty="0" smtClean="0">
                <a:latin typeface="Bradley Hand ITC" panose="03070402050302030203" pitchFamily="66" charset="0"/>
                <a:cs typeface="Times New Roman" panose="02020603050405020304" pitchFamily="18" charset="0"/>
              </a:rPr>
              <a:t>L</a:t>
            </a:r>
            <a:r>
              <a:rPr lang="el-GR" sz="1600" baseline="-25000" dirty="0" smtClean="0">
                <a:latin typeface="Bradley Hand ITC" panose="03070402050302030203" pitchFamily="66" charset="0"/>
                <a:cs typeface="Times New Roman" panose="02020603050405020304" pitchFamily="18" charset="0"/>
              </a:rPr>
              <a:t>α</a:t>
            </a:r>
            <a:r>
              <a:rPr lang="el-GR" sz="1600" b="1" dirty="0" smtClean="0">
                <a:latin typeface="Bradley Hand ITC" panose="03070402050302030203" pitchFamily="66" charset="0"/>
                <a:cs typeface="Times New Roman" panose="02020603050405020304" pitchFamily="18" charset="0"/>
              </a:rPr>
              <a:t>)</a:t>
            </a:r>
            <a:r>
              <a:rPr lang="en-US" sz="1600" b="1" dirty="0" smtClean="0">
                <a:latin typeface="Bradley Hand ITC" panose="03070402050302030203" pitchFamily="66" charset="0"/>
                <a:cs typeface="Times New Roman" panose="02020603050405020304" pitchFamily="18" charset="0"/>
              </a:rPr>
              <a:t>=</a:t>
            </a:r>
            <a:r>
              <a:rPr lang="ru-RU" sz="1600" b="1" dirty="0" smtClean="0">
                <a:latin typeface="Bradley Hand ITC" panose="03070402050302030203" pitchFamily="66" charset="0"/>
                <a:cs typeface="Times New Roman" panose="02020603050405020304" pitchFamily="18" charset="0"/>
              </a:rPr>
              <a:t>24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US" sz="1600" b="1" dirty="0" smtClean="0">
                <a:latin typeface="Bradley Hand ITC" panose="03070402050302030203" pitchFamily="66" charset="0"/>
                <a:cs typeface="Times New Roman" panose="02020603050405020304" pitchFamily="18" charset="0"/>
              </a:rPr>
              <a:t>C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240344" y="1033278"/>
            <a:ext cx="15568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Bradley Hand ITC" panose="03070402050302030203" pitchFamily="66" charset="0"/>
                <a:cs typeface="Times New Roman" panose="02020603050405020304" pitchFamily="18" charset="0"/>
              </a:rPr>
              <a:t>EULVs (600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Å</a:t>
            </a:r>
            <a:r>
              <a:rPr lang="en-US" sz="1600" b="1" dirty="0" smtClean="0">
                <a:latin typeface="Bradley Hand ITC" panose="03070402050302030203" pitchFamily="66" charset="0"/>
                <a:cs typeface="Times New Roman" panose="02020603050405020304" pitchFamily="18" charset="0"/>
              </a:rPr>
              <a:t>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655549" y="2133296"/>
            <a:ext cx="1446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Bradley Hand ITC" panose="03070402050302030203" pitchFamily="66" charset="0"/>
                <a:cs typeface="Times New Roman" panose="02020603050405020304" pitchFamily="18" charset="0"/>
              </a:rPr>
              <a:t>BLSs</a:t>
            </a:r>
            <a:r>
              <a:rPr lang="ru-RU" sz="1600" b="1" dirty="0" smtClean="0">
                <a:latin typeface="Bradley Hand ITC" panose="03070402050302030203" pitchFamily="66" charset="0"/>
                <a:cs typeface="Times New Roman" panose="02020603050405020304" pitchFamily="18" charset="0"/>
              </a:rPr>
              <a:t> (400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Å</a:t>
            </a:r>
            <a:r>
              <a:rPr lang="ru-RU" sz="1600" b="1" dirty="0" smtClean="0">
                <a:latin typeface="Bradley Hand ITC" panose="03070402050302030203" pitchFamily="66" charset="0"/>
                <a:cs typeface="Times New Roman" panose="02020603050405020304" pitchFamily="18" charset="0"/>
              </a:rPr>
              <a:t>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-39640" y="6328833"/>
            <a:ext cx="122712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O. Ivankov, et al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Amyloid-beta peptide (25-35) triggers a reorganization of lipid membranes driven by temperature changes. Scientific Reports. Nature. </a:t>
            </a: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(doi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10.21203/rs.3.rs-886431/v1, submitted)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1105232" y="5994541"/>
            <a:ext cx="16526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without peptides</a:t>
            </a:r>
            <a:endParaRPr lang="ru-RU" sz="16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937317" y="5993249"/>
            <a:ext cx="13996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peptides</a:t>
            </a:r>
            <a:endParaRPr lang="ru-RU" sz="16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214688" y="5992051"/>
            <a:ext cx="16295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without peptides</a:t>
            </a:r>
            <a:endParaRPr lang="ru-RU" sz="16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0155443" y="5986946"/>
            <a:ext cx="14100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peptides</a:t>
            </a:r>
            <a:endParaRPr lang="ru-RU" sz="16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 rot="763941">
            <a:off x="9611993" y="1144843"/>
            <a:ext cx="21210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Bradley Hand ITC" panose="03070402050302030203" pitchFamily="66" charset="0"/>
                <a:cs typeface="Times New Roman" panose="02020603050405020304" pitchFamily="18" charset="0"/>
              </a:rPr>
              <a:t>T</a:t>
            </a:r>
            <a:r>
              <a:rPr lang="en-US" sz="1600" b="1" baseline="-25000" dirty="0" smtClean="0">
                <a:latin typeface="Bradley Hand ITC" panose="03070402050302030203" pitchFamily="66" charset="0"/>
                <a:cs typeface="Times New Roman" panose="02020603050405020304" pitchFamily="18" charset="0"/>
              </a:rPr>
              <a:t>DMPC</a:t>
            </a:r>
            <a:r>
              <a:rPr lang="en-US" sz="1600" b="1" dirty="0" smtClean="0">
                <a:latin typeface="Bradley Hand ITC" panose="03070402050302030203" pitchFamily="66" charset="0"/>
                <a:cs typeface="Times New Roman" panose="02020603050405020304" pitchFamily="18" charset="0"/>
              </a:rPr>
              <a:t>(L</a:t>
            </a:r>
            <a:r>
              <a:rPr lang="el-GR" sz="1600" baseline="-25000" dirty="0" smtClean="0">
                <a:latin typeface="Bradley Hand ITC" panose="03070402050302030203" pitchFamily="66" charset="0"/>
                <a:cs typeface="Times New Roman" panose="02020603050405020304" pitchFamily="18" charset="0"/>
              </a:rPr>
              <a:t>β</a:t>
            </a:r>
            <a:r>
              <a:rPr lang="el-GR" sz="1600" b="1" dirty="0" smtClean="0">
                <a:latin typeface="Bradley Hand ITC" panose="03070402050302030203" pitchFamily="66" charset="0"/>
                <a:cs typeface="Times New Roman" panose="02020603050405020304" pitchFamily="18" charset="0"/>
              </a:rPr>
              <a:t>→</a:t>
            </a:r>
            <a:r>
              <a:rPr lang="en-US" sz="1600" b="1" dirty="0" smtClean="0">
                <a:latin typeface="Bradley Hand ITC" panose="03070402050302030203" pitchFamily="66" charset="0"/>
                <a:cs typeface="Times New Roman" panose="02020603050405020304" pitchFamily="18" charset="0"/>
              </a:rPr>
              <a:t>L</a:t>
            </a:r>
            <a:r>
              <a:rPr lang="el-GR" sz="1600" baseline="-25000" dirty="0" smtClean="0">
                <a:latin typeface="Bradley Hand ITC" panose="03070402050302030203" pitchFamily="66" charset="0"/>
                <a:cs typeface="Times New Roman" panose="02020603050405020304" pitchFamily="18" charset="0"/>
              </a:rPr>
              <a:t>α</a:t>
            </a:r>
            <a:r>
              <a:rPr lang="el-GR" sz="1600" b="1" dirty="0" smtClean="0">
                <a:latin typeface="Bradley Hand ITC" panose="03070402050302030203" pitchFamily="66" charset="0"/>
                <a:cs typeface="Times New Roman" panose="02020603050405020304" pitchFamily="18" charset="0"/>
              </a:rPr>
              <a:t>)</a:t>
            </a:r>
            <a:r>
              <a:rPr lang="en-US" sz="1600" b="1" dirty="0" smtClean="0">
                <a:latin typeface="Bradley Hand ITC" panose="03070402050302030203" pitchFamily="66" charset="0"/>
                <a:cs typeface="Times New Roman" panose="02020603050405020304" pitchFamily="18" charset="0"/>
              </a:rPr>
              <a:t>=</a:t>
            </a:r>
            <a:r>
              <a:rPr lang="ru-RU" sz="1600" b="1" dirty="0" smtClean="0">
                <a:latin typeface="Bradley Hand ITC" panose="03070402050302030203" pitchFamily="66" charset="0"/>
                <a:cs typeface="Times New Roman" panose="02020603050405020304" pitchFamily="18" charset="0"/>
              </a:rPr>
              <a:t>24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US" sz="1600" b="1" dirty="0" smtClean="0">
                <a:latin typeface="Bradley Hand ITC" panose="03070402050302030203" pitchFamily="66" charset="0"/>
                <a:cs typeface="Times New Roman" panose="02020603050405020304" pitchFamily="18" charset="0"/>
              </a:rPr>
              <a:t>C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8" t="71777" r="78193"/>
          <a:stretch/>
        </p:blipFill>
        <p:spPr>
          <a:xfrm>
            <a:off x="1694578" y="2371794"/>
            <a:ext cx="1185062" cy="846818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 rot="18883154">
            <a:off x="1388842" y="2335731"/>
            <a:ext cx="170225" cy="101909"/>
          </a:xfrm>
          <a:prstGeom prst="ellipse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>
            <a:stCxn id="16" idx="2"/>
          </p:cNvCxnSpPr>
          <p:nvPr/>
        </p:nvCxnSpPr>
        <p:spPr>
          <a:xfrm>
            <a:off x="1414067" y="2447164"/>
            <a:ext cx="442524" cy="527618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1534933" y="2315892"/>
            <a:ext cx="824654" cy="188629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04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53" grpId="0"/>
      <p:bldP spid="3" grpId="0" animBg="1"/>
      <p:bldP spid="21" grpId="0"/>
      <p:bldP spid="22" grpId="0"/>
      <p:bldP spid="23" grpId="0"/>
      <p:bldP spid="75" grpId="0"/>
      <p:bldP spid="76" grpId="0"/>
      <p:bldP spid="90" grpId="0"/>
      <p:bldP spid="51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578600"/>
            <a:ext cx="12192000" cy="279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619693" y="6510929"/>
            <a:ext cx="630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6/1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Methods: molecular dynamics and umbrella sampling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557096"/>
            <a:ext cx="3986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Dina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Badreeva/Scientific Council/23.09.21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0" t="10614" r="22886" b="23371"/>
          <a:stretch/>
        </p:blipFill>
        <p:spPr>
          <a:xfrm>
            <a:off x="7855889" y="585979"/>
            <a:ext cx="4079019" cy="235328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319607" y="2883603"/>
            <a:ext cx="4750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Fig.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en-GB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The snapshot </a:t>
            </a:r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of 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one of the starting configurations </a:t>
            </a:r>
            <a:r>
              <a:rPr lang="en-GB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(red </a:t>
            </a:r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points – </a:t>
            </a:r>
            <a:r>
              <a:rPr lang="en-GB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water, cyan points – atoms of </a:t>
            </a:r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phosphorus, gray </a:t>
            </a:r>
            <a:r>
              <a:rPr lang="en-GB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lines – DMPC lipids, blue lines – DMPS lipids)</a:t>
            </a:r>
            <a:endParaRPr lang="ru-RU" sz="2400" baseline="30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1271" y="2245167"/>
            <a:ext cx="6959487" cy="4278094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>
                <a:latin typeface="Times New Roman" panose="02020603050405020304" pitchFamily="18" charset="0"/>
              </a:rPr>
              <a:t>Molecular dynamics details: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GROMACS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2019.3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“Govorun”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supercomputer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MLIT, JINR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 GPUs per run, multithreading, 1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– 7 days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Starting configuration: CHARMM-GUI Membrane Builder and InflateGRO script;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Force field: CHARMM36m with TIP3P water molecules (40 per lipid);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NVT + NPT equilibrations: 50 ns for pure membranes, 100 ns for membranes with peptides;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Nose-Hoover thermostat at 293 K, 303 K, 323 K;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Parrinello-Rahman barostat at 1 bar of pressure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run: 500 ns for pure membranes, 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μ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for membranes with peptides;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Constraints: LINCS algorithm;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Integration: leapfrog algorithm with time step of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Long-range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electrostatic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interactions: the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smooth particle mesh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Ewald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algorithm; PBC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three dimensions;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Analysis: GROMACS tools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2"/>
          <p:cNvGraphicFramePr/>
          <p:nvPr>
            <p:extLst>
              <p:ext uri="{D42A27DB-BD31-4B8C-83A1-F6EECF244321}">
                <p14:modId xmlns:p14="http://schemas.microsoft.com/office/powerpoint/2010/main" val="1031518473"/>
              </p:ext>
            </p:extLst>
          </p:nvPr>
        </p:nvGraphicFramePr>
        <p:xfrm>
          <a:off x="1063378" y="668924"/>
          <a:ext cx="5035271" cy="1463041"/>
        </p:xfrm>
        <a:graphic>
          <a:graphicData uri="http://schemas.openxmlformats.org/drawingml/2006/table">
            <a:tbl>
              <a:tblPr firstRow="1"/>
              <a:tblGrid>
                <a:gridCol w="1219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2853">
                  <a:extLst>
                    <a:ext uri="{9D8B030D-6E8A-4147-A177-3AD203B41FA5}">
                      <a16:colId xmlns:a16="http://schemas.microsoft.com/office/drawing/2014/main" val="732653785"/>
                    </a:ext>
                  </a:extLst>
                </a:gridCol>
                <a:gridCol w="5169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73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16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87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41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System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8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DMPC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F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256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F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  <a:r>
                        <a:rPr lang="en-US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F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248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F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8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DMPS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EE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en-US" sz="1600" b="0" strike="noStrike" spc="-1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(1.5%)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r>
                        <a:rPr lang="en-US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600" b="0" strike="noStrike" spc="-1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(3%)</a:t>
                      </a:r>
                      <a:endParaRPr lang="ru-RU" sz="1600" b="0" strike="noStrike" spc="-1" dirty="0" smtClean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2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Aβ</a:t>
                      </a:r>
                      <a:r>
                        <a:rPr lang="el-GR" sz="1600" baseline="-250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25-35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en-US" sz="1600" b="0" strike="noStrike" spc="-1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(3%)</a:t>
                      </a:r>
                      <a:endParaRPr lang="ru-RU" sz="1600" b="0" strike="noStrike" spc="-1" dirty="0" smtClean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strike="noStrike" spc="-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600" b="0" strike="noStrike" spc="-1" baseline="0" dirty="0" smtClean="0">
                          <a:solidFill>
                            <a:srgbClr val="000000"/>
                          </a:solidFill>
                          <a:latin typeface="Times New Roman"/>
                          <a:cs typeface="+mn-cs"/>
                        </a:rPr>
                        <a:t> </a:t>
                      </a:r>
                      <a:r>
                        <a:rPr lang="en-US" sz="1600" b="0" strike="noStrike" spc="-1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(3%)</a:t>
                      </a:r>
                      <a:endParaRPr lang="ru-RU" sz="1600" b="0" strike="noStrike" spc="-1" dirty="0" smtClean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600" b="0" strike="noStrike" spc="-1" baseline="0" dirty="0" smtClean="0">
                          <a:solidFill>
                            <a:srgbClr val="000000"/>
                          </a:solidFill>
                          <a:latin typeface="Times New Roman"/>
                          <a:cs typeface="+mn-cs"/>
                        </a:rPr>
                        <a:t> </a:t>
                      </a:r>
                      <a:r>
                        <a:rPr lang="en-US" sz="1600" b="0" strike="noStrike" spc="-1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(3%)</a:t>
                      </a:r>
                      <a:endParaRPr lang="ru-RU" sz="1600" b="0" strike="noStrike" spc="-1" dirty="0" smtClean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7418205" y="3973634"/>
            <a:ext cx="4651874" cy="2308324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Times New Roman" panose="02020603050405020304" pitchFamily="18" charset="0"/>
              </a:rPr>
              <a:t>Umbrella sampling details: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Reaction coordinate: distance between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centers-of-mass of the peptide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the membrane;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windows spaced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 2 Å;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ns NPT equilibration;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ns run;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force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constant: 1000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  kJ/mol/nm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pulling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rate: 0.02 nm/ns;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Analysis: the weighted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histogram analysis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227" y="10896"/>
            <a:ext cx="2601773" cy="52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1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578600"/>
            <a:ext cx="12192000" cy="279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645991" y="6510929"/>
            <a:ext cx="630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Molecular dynamics results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557096"/>
            <a:ext cx="3986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Dina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Badreeva/Scientific Council/23.09.21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53335" y="5549288"/>
            <a:ext cx="82853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Fig.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en-GB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Order parameters of lipid chains (</a:t>
            </a:r>
            <a:r>
              <a:rPr lang="en-US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600" b="1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cd</a:t>
            </a:r>
            <a:r>
              <a:rPr lang="en-US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=(3cos</a:t>
            </a:r>
            <a:r>
              <a:rPr lang="en-US" sz="1600" b="1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l-GR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θ</a:t>
            </a:r>
            <a:r>
              <a:rPr lang="en-US" sz="1600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cd</a:t>
            </a:r>
            <a:r>
              <a:rPr lang="en-US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-1)/2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 at</a:t>
            </a:r>
            <a:r>
              <a:rPr lang="en-GB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temperatures of A) 20</a:t>
            </a:r>
            <a:r>
              <a:rPr lang="en-GB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°C, B) 30°C</a:t>
            </a:r>
            <a:endParaRPr lang="ru-RU" sz="2400" baseline="300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89835" y="1399867"/>
            <a:ext cx="5029458" cy="3893273"/>
            <a:chOff x="446930" y="1182680"/>
            <a:chExt cx="5029458" cy="3893273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930" y="1189553"/>
              <a:ext cx="5029458" cy="3886400"/>
            </a:xfrm>
            <a:prstGeom prst="rect">
              <a:avLst/>
            </a:prstGeom>
          </p:spPr>
        </p:pic>
        <p:sp>
          <p:nvSpPr>
            <p:cNvPr id="17" name="Прямоугольник 16"/>
            <p:cNvSpPr/>
            <p:nvPr/>
          </p:nvSpPr>
          <p:spPr>
            <a:xfrm>
              <a:off x="446930" y="1182680"/>
              <a:ext cx="53737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400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A)</a:t>
              </a:r>
              <a:endParaRPr lang="ru-RU" sz="2000" baseline="300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7096648" y="1371483"/>
            <a:ext cx="5029458" cy="3950042"/>
            <a:chOff x="6536065" y="1169196"/>
            <a:chExt cx="5029458" cy="3950042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6065" y="1232838"/>
              <a:ext cx="5029458" cy="3886400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6536065" y="1169196"/>
              <a:ext cx="53737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B</a:t>
              </a:r>
              <a:r>
                <a:rPr lang="en-US" sz="1400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)</a:t>
              </a:r>
              <a:endParaRPr lang="ru-RU" sz="2000" baseline="30000" dirty="0"/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5523" y="31572"/>
            <a:ext cx="560583" cy="467153"/>
          </a:xfrm>
          <a:prstGeom prst="rect">
            <a:avLst/>
          </a:prstGeom>
        </p:spPr>
      </p:pic>
      <p:sp>
        <p:nvSpPr>
          <p:cNvPr id="14" name="Стрелка вправо 13"/>
          <p:cNvSpPr/>
          <p:nvPr/>
        </p:nvSpPr>
        <p:spPr>
          <a:xfrm>
            <a:off x="5816325" y="3225462"/>
            <a:ext cx="536593" cy="2420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114560" y="3147742"/>
            <a:ext cx="7296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</a:t>
            </a: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°C</a:t>
            </a:r>
            <a:endParaRPr lang="ru-RU" sz="20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352918" y="3146449"/>
            <a:ext cx="7296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GB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0°C</a:t>
            </a:r>
            <a:endParaRPr lang="ru-RU" sz="3200" b="1" baseline="30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079615" y="699933"/>
            <a:ext cx="22542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uncharged membrane</a:t>
            </a:r>
            <a:endParaRPr lang="en-US" sz="16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charged membrane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88387" y="867705"/>
            <a:ext cx="991227" cy="79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088387" y="1068138"/>
            <a:ext cx="991227" cy="7951"/>
          </a:xfrm>
          <a:prstGeom prst="line">
            <a:avLst/>
          </a:prstGeom>
          <a:ln w="19050">
            <a:solidFill>
              <a:srgbClr val="2A2F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5325073" y="718195"/>
            <a:ext cx="3254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uncharged membrane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</a:t>
            </a:r>
            <a:r>
              <a:rPr lang="el-G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l-GR" sz="16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25-35</a:t>
            </a:r>
            <a:endParaRPr lang="en-US" sz="16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charged membrane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</a:t>
            </a:r>
            <a:r>
              <a:rPr lang="el-G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l-GR" sz="16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25-35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333845" y="885967"/>
            <a:ext cx="991227" cy="7951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333845" y="1084917"/>
            <a:ext cx="991227" cy="7951"/>
          </a:xfrm>
          <a:prstGeom prst="line">
            <a:avLst/>
          </a:prstGeom>
          <a:ln w="19050">
            <a:solidFill>
              <a:srgbClr val="2A2F9C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01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0933" r="36349" b="3546"/>
          <a:stretch/>
        </p:blipFill>
        <p:spPr>
          <a:xfrm>
            <a:off x="5717566" y="583496"/>
            <a:ext cx="3259116" cy="338370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2" r="34491" b="3327"/>
          <a:stretch/>
        </p:blipFill>
        <p:spPr>
          <a:xfrm>
            <a:off x="374424" y="577598"/>
            <a:ext cx="3294746" cy="33793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6578600"/>
            <a:ext cx="12192000" cy="279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640959" y="6510929"/>
            <a:ext cx="630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Molecular dynamics results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557096"/>
            <a:ext cx="3986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Dina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Badreeva/Scientific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Council/23.09.21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177197" y="1779645"/>
            <a:ext cx="25153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Fig. 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en-GB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Radial distribution function of peptide-peptide COM at temperatures of 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30°C, 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B) 50°C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1622" y="578007"/>
            <a:ext cx="5373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A)</a:t>
            </a:r>
            <a:endParaRPr lang="ru-RU" sz="2000" baseline="30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17566" y="544724"/>
            <a:ext cx="4396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2000" baseline="300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2" t="21149" r="26775" b="21531"/>
          <a:stretch/>
        </p:blipFill>
        <p:spPr>
          <a:xfrm>
            <a:off x="6028215" y="4124521"/>
            <a:ext cx="3137921" cy="185797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1" t="25225" r="26264" b="24079"/>
          <a:stretch/>
        </p:blipFill>
        <p:spPr>
          <a:xfrm>
            <a:off x="1220126" y="4124521"/>
            <a:ext cx="3473207" cy="1857978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2975" y="6042932"/>
            <a:ext cx="120460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Fig. </a:t>
            </a:r>
            <a:r>
              <a:rPr lang="en-GB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11. The snapshots </a:t>
            </a:r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of A</a:t>
            </a:r>
            <a:r>
              <a:rPr lang="el-GR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β</a:t>
            </a:r>
            <a:r>
              <a:rPr lang="el-GR" sz="16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25-35</a:t>
            </a:r>
            <a:r>
              <a:rPr lang="el-GR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positions </a:t>
            </a:r>
            <a:r>
              <a:rPr lang="en-GB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in A) DMPC/PS and B) DMPC/PS membranes at 30</a:t>
            </a:r>
            <a:r>
              <a:rPr lang="en-GB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°C and 50°C accordingly</a:t>
            </a:r>
            <a:r>
              <a:rPr lang="en-GB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after 1 </a:t>
            </a:r>
            <a:r>
              <a:rPr lang="el-G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μ</a:t>
            </a:r>
            <a:r>
              <a:rPr lang="en-GB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 run (cyan </a:t>
            </a:r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points – atoms of </a:t>
            </a:r>
            <a:r>
              <a:rPr lang="en-GB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phosphorus, water and lipids are omitted)</a:t>
            </a:r>
            <a:endParaRPr lang="ru-RU" sz="2400" baseline="30000" dirty="0"/>
          </a:p>
        </p:txBody>
      </p:sp>
      <p:cxnSp>
        <p:nvCxnSpPr>
          <p:cNvPr id="31" name="Прямая со стрелкой 30"/>
          <p:cNvCxnSpPr>
            <a:endCxn id="16" idx="1"/>
          </p:cNvCxnSpPr>
          <p:nvPr/>
        </p:nvCxnSpPr>
        <p:spPr>
          <a:xfrm>
            <a:off x="1746417" y="1405541"/>
            <a:ext cx="4281798" cy="3647969"/>
          </a:xfrm>
          <a:prstGeom prst="straightConnector1">
            <a:avLst/>
          </a:prstGeom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endCxn id="17" idx="0"/>
          </p:cNvCxnSpPr>
          <p:nvPr/>
        </p:nvCxnSpPr>
        <p:spPr>
          <a:xfrm>
            <a:off x="1935565" y="2871678"/>
            <a:ext cx="1021165" cy="1252843"/>
          </a:xfrm>
          <a:prstGeom prst="straightConnector1">
            <a:avLst/>
          </a:prstGeom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5523" y="31572"/>
            <a:ext cx="560583" cy="467153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1197676" y="4089622"/>
            <a:ext cx="5373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A)</a:t>
            </a:r>
            <a:endParaRPr lang="ru-RU" sz="2000" baseline="300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6022337" y="4102070"/>
            <a:ext cx="4396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2000" baseline="30000" dirty="0"/>
          </a:p>
        </p:txBody>
      </p:sp>
      <p:sp>
        <p:nvSpPr>
          <p:cNvPr id="39" name="Стрелка вправо 38"/>
          <p:cNvSpPr/>
          <p:nvPr/>
        </p:nvSpPr>
        <p:spPr>
          <a:xfrm>
            <a:off x="4357040" y="2227774"/>
            <a:ext cx="536593" cy="2420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655275" y="2150054"/>
            <a:ext cx="7296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30</a:t>
            </a:r>
            <a:r>
              <a:rPr lang="en-GB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°C</a:t>
            </a:r>
            <a:endParaRPr lang="ru-RU" sz="200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4893633" y="2148761"/>
            <a:ext cx="7296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50°C</a:t>
            </a:r>
            <a:endParaRPr lang="ru-RU" sz="3200" b="1" baseline="30000" dirty="0"/>
          </a:p>
        </p:txBody>
      </p:sp>
    </p:spTree>
    <p:extLst>
      <p:ext uri="{BB962C8B-B14F-4D97-AF65-F5344CB8AC3E}">
        <p14:creationId xmlns:p14="http://schemas.microsoft.com/office/powerpoint/2010/main" val="122594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4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578600"/>
            <a:ext cx="12192000" cy="279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601655" y="6510929"/>
            <a:ext cx="630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Umbrella sampling results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557096"/>
            <a:ext cx="3986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Dina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Badreeva/Scientific Council/23.09.21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7776" y="4465650"/>
            <a:ext cx="5037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Fig. 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12</a:t>
            </a:r>
            <a:r>
              <a:rPr lang="en-GB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Free-energy profiles 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l-GR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β</a:t>
            </a:r>
            <a:r>
              <a:rPr lang="el-GR" sz="16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25-35</a:t>
            </a:r>
            <a:r>
              <a:rPr lang="el-GR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peptide binding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to the DMPC and DMPC/DMPS membranes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at 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30°C</a:t>
            </a:r>
            <a:endParaRPr lang="ru-RU" sz="1600" baseline="300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5523" y="31572"/>
            <a:ext cx="560583" cy="4671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82" y="615861"/>
            <a:ext cx="4776123" cy="3690642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 rot="16200000">
            <a:off x="200687" y="2772969"/>
            <a:ext cx="25840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endParaRPr lang="ru-RU" sz="1100" baseline="30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6" t="15988" r="16945" b="19722"/>
          <a:stretch/>
        </p:blipFill>
        <p:spPr>
          <a:xfrm>
            <a:off x="6532474" y="841894"/>
            <a:ext cx="4433012" cy="241900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6" t="17443" r="23636" b="19430"/>
          <a:stretch/>
        </p:blipFill>
        <p:spPr>
          <a:xfrm>
            <a:off x="5294361" y="3714448"/>
            <a:ext cx="4433012" cy="2614032"/>
          </a:xfrm>
          <a:prstGeom prst="rect">
            <a:avLst/>
          </a:prstGeom>
        </p:spPr>
      </p:pic>
      <p:cxnSp>
        <p:nvCxnSpPr>
          <p:cNvPr id="24" name="Прямая со стрелкой 23"/>
          <p:cNvCxnSpPr/>
          <p:nvPr/>
        </p:nvCxnSpPr>
        <p:spPr>
          <a:xfrm>
            <a:off x="1413582" y="3714448"/>
            <a:ext cx="3821431" cy="499162"/>
          </a:xfrm>
          <a:prstGeom prst="straightConnector1">
            <a:avLst/>
          </a:prstGeom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756559" y="2055596"/>
            <a:ext cx="3754421" cy="629839"/>
          </a:xfrm>
          <a:prstGeom prst="straightConnector1">
            <a:avLst/>
          </a:prstGeom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9886465" y="3821321"/>
            <a:ext cx="21580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Fig. </a:t>
            </a:r>
            <a:r>
              <a:rPr lang="en-GB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13. The snapshots </a:t>
            </a:r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of A</a:t>
            </a:r>
            <a:r>
              <a:rPr lang="el-GR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β</a:t>
            </a:r>
            <a:r>
              <a:rPr lang="el-GR" sz="16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25-35</a:t>
            </a:r>
            <a:r>
              <a:rPr lang="el-GR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positions </a:t>
            </a:r>
            <a:r>
              <a:rPr lang="en-GB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in A) DMPC, B) DMPC/PS membranes at </a:t>
            </a:r>
            <a:r>
              <a:rPr lang="en-GB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30°C </a:t>
            </a:r>
            <a:r>
              <a:rPr lang="en-GB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(cyan </a:t>
            </a:r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points – atoms of </a:t>
            </a:r>
            <a:r>
              <a:rPr lang="en-GB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phosphorus, water and lipids are omitted)</a:t>
            </a:r>
            <a:endParaRPr lang="ru-RU" sz="2400" baseline="300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294361" y="3714448"/>
            <a:ext cx="5373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A)</a:t>
            </a:r>
            <a:endParaRPr lang="ru-RU" sz="2000" baseline="300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510980" y="822883"/>
            <a:ext cx="5373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2000" baseline="30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801319" y="580714"/>
            <a:ext cx="22542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uncharged membrane</a:t>
            </a:r>
            <a:endParaRPr lang="en-US" sz="16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charged membrane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810092" y="764445"/>
            <a:ext cx="991227" cy="79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810092" y="1014565"/>
            <a:ext cx="991227" cy="795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-37658" y="6289960"/>
            <a:ext cx="115992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Dante,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al., 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Amyloid 25 to 35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intercalated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anionic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zwitterionic lipid membranes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xtents, Biophysical Journal, v.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83,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(2002)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75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7690</TotalTime>
  <Words>1903</Words>
  <Application>Microsoft Office PowerPoint</Application>
  <PresentationFormat>Широкоэкранный</PresentationFormat>
  <Paragraphs>210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Bradley Hand ITC</vt:lpstr>
      <vt:lpstr>Calibri</vt:lpstr>
      <vt:lpstr>Calibri Light</vt:lpstr>
      <vt:lpstr>Times New Roman</vt:lpstr>
      <vt:lpstr>Тема Office</vt:lpstr>
      <vt:lpstr>Effect of charged lipids on amyloid-beta peptide interactions with phospholipid membranes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молекулярной динамики</dc:title>
  <dc:creator>Rostik</dc:creator>
  <cp:lastModifiedBy>Dina Badreeva</cp:lastModifiedBy>
  <cp:revision>349</cp:revision>
  <dcterms:created xsi:type="dcterms:W3CDTF">2019-01-24T11:05:38Z</dcterms:created>
  <dcterms:modified xsi:type="dcterms:W3CDTF">2021-09-23T13:59:09Z</dcterms:modified>
</cp:coreProperties>
</file>