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32"/>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x="12168188" cy="7110413"/>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46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CA" sz="4400" b="0" strike="noStrike" spc="-1">
                <a:latin typeface="Arial"/>
              </a:rPr>
              <a:t>Click to move the slide</a:t>
            </a:r>
          </a:p>
        </p:txBody>
      </p:sp>
      <p:sp>
        <p:nvSpPr>
          <p:cNvPr id="308" name="PlaceHolder 2"/>
          <p:cNvSpPr>
            <a:spLocks noGrp="1"/>
          </p:cNvSpPr>
          <p:nvPr>
            <p:ph type="body"/>
          </p:nvPr>
        </p:nvSpPr>
        <p:spPr>
          <a:xfrm>
            <a:off x="777240" y="4777560"/>
            <a:ext cx="6217560" cy="4525920"/>
          </a:xfrm>
          <a:prstGeom prst="rect">
            <a:avLst/>
          </a:prstGeom>
        </p:spPr>
        <p:txBody>
          <a:bodyPr lIns="0" tIns="0" rIns="0" bIns="0">
            <a:noAutofit/>
          </a:bodyPr>
          <a:lstStyle/>
          <a:p>
            <a:r>
              <a:rPr lang="en-CA" sz="2000" b="0" strike="noStrike" spc="-1">
                <a:latin typeface="Arial"/>
              </a:rPr>
              <a:t>Click to edit the notes format</a:t>
            </a:r>
          </a:p>
        </p:txBody>
      </p:sp>
      <p:sp>
        <p:nvSpPr>
          <p:cNvPr id="309" name="PlaceHolder 3"/>
          <p:cNvSpPr>
            <a:spLocks noGrp="1"/>
          </p:cNvSpPr>
          <p:nvPr>
            <p:ph type="hdr"/>
          </p:nvPr>
        </p:nvSpPr>
        <p:spPr>
          <a:xfrm>
            <a:off x="0" y="0"/>
            <a:ext cx="3372840" cy="502560"/>
          </a:xfrm>
          <a:prstGeom prst="rect">
            <a:avLst/>
          </a:prstGeom>
        </p:spPr>
        <p:txBody>
          <a:bodyPr lIns="0" tIns="0" rIns="0" bIns="0">
            <a:noAutofit/>
          </a:bodyPr>
          <a:lstStyle/>
          <a:p>
            <a:r>
              <a:rPr lang="en-CA" sz="1400" b="0" strike="noStrike" spc="-1">
                <a:latin typeface="Times New Roman"/>
              </a:rPr>
              <a:t>&lt;header&gt;</a:t>
            </a:r>
          </a:p>
        </p:txBody>
      </p:sp>
      <p:sp>
        <p:nvSpPr>
          <p:cNvPr id="310"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CA" sz="1400" b="0" strike="noStrike" spc="-1">
                <a:latin typeface="Times New Roman"/>
              </a:rPr>
              <a:t>&lt;date/time&gt;</a:t>
            </a:r>
          </a:p>
        </p:txBody>
      </p:sp>
      <p:sp>
        <p:nvSpPr>
          <p:cNvPr id="311"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CA" sz="1400" b="0" strike="noStrike" spc="-1">
                <a:latin typeface="Times New Roman"/>
              </a:rPr>
              <a:t>&lt;footer&gt;</a:t>
            </a:r>
          </a:p>
        </p:txBody>
      </p:sp>
      <p:sp>
        <p:nvSpPr>
          <p:cNvPr id="312"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BF611EF4-201D-40B9-89C2-FB453439CAA0}" type="slidenum">
              <a:rPr lang="en-CA" sz="1400" b="0" strike="noStrike" spc="-1">
                <a:latin typeface="Times New Roman"/>
              </a:rPr>
              <a:t>‹#›</a:t>
            </a:fld>
            <a:endParaRPr lang="en-CA" sz="1400" b="0" strike="noStrike" spc="-1">
              <a:latin typeface="Times New Roman"/>
            </a:endParaRPr>
          </a:p>
        </p:txBody>
      </p:sp>
    </p:spTree>
    <p:extLst>
      <p:ext uri="{BB962C8B-B14F-4D97-AF65-F5344CB8AC3E}">
        <p14:creationId xmlns:p14="http://schemas.microsoft.com/office/powerpoint/2010/main" val="3033200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noRot="1" noChangeAspect="1"/>
          </p:cNvSpPr>
          <p:nvPr>
            <p:ph type="sldImg"/>
          </p:nvPr>
        </p:nvSpPr>
        <p:spPr>
          <a:xfrm>
            <a:off x="588963" y="530225"/>
            <a:ext cx="5905500" cy="3451225"/>
          </a:xfrm>
          <a:prstGeom prst="rect">
            <a:avLst/>
          </a:prstGeom>
        </p:spPr>
      </p:sp>
      <p:sp>
        <p:nvSpPr>
          <p:cNvPr id="528" name="PlaceHolder 2"/>
          <p:cNvSpPr>
            <a:spLocks noGrp="1"/>
          </p:cNvSpPr>
          <p:nvPr>
            <p:ph type="body"/>
          </p:nvPr>
        </p:nvSpPr>
        <p:spPr>
          <a:xfrm>
            <a:off x="709920" y="4404600"/>
            <a:ext cx="5676480" cy="4571280"/>
          </a:xfrm>
          <a:prstGeom prst="rect">
            <a:avLst/>
          </a:prstGeom>
        </p:spPr>
        <p:txBody>
          <a:bodyPr lIns="99000" tIns="49680" rIns="99000" bIns="49680">
            <a:noAutofit/>
          </a:bodyPr>
          <a:lstStyle/>
          <a:p>
            <a:endParaRPr lang="en-CA" sz="2000" b="0" strike="noStrike" spc="-1">
              <a:latin typeface="Arial"/>
            </a:endParaRPr>
          </a:p>
        </p:txBody>
      </p:sp>
      <p:sp>
        <p:nvSpPr>
          <p:cNvPr id="529" name="CustomShape 3"/>
          <p:cNvSpPr/>
          <p:nvPr/>
        </p:nvSpPr>
        <p:spPr>
          <a:xfrm>
            <a:off x="4021200" y="9721080"/>
            <a:ext cx="3073320" cy="510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176A2C96-09FF-46AF-A44F-BF60D2C1D897}" type="slidenum">
              <a:rPr lang="ru-RU" sz="1300" b="0" strike="noStrike" spc="-1">
                <a:solidFill>
                  <a:srgbClr val="000000"/>
                </a:solidFill>
                <a:latin typeface="Calibri"/>
                <a:ea typeface="+mn-ea"/>
              </a:rPr>
              <a:t>1</a:t>
            </a:fld>
            <a:endParaRPr lang="en-CA" sz="1300" b="0" strike="noStrike" spc="-1">
              <a:latin typeface="Arial"/>
            </a:endParaRPr>
          </a:p>
        </p:txBody>
      </p:sp>
    </p:spTree>
    <p:extLst>
      <p:ext uri="{BB962C8B-B14F-4D97-AF65-F5344CB8AC3E}">
        <p14:creationId xmlns:p14="http://schemas.microsoft.com/office/powerpoint/2010/main" val="992324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PlaceHolder 1"/>
          <p:cNvSpPr>
            <a:spLocks noGrp="1" noRot="1" noChangeAspect="1"/>
          </p:cNvSpPr>
          <p:nvPr>
            <p:ph type="sldImg"/>
          </p:nvPr>
        </p:nvSpPr>
        <p:spPr>
          <a:xfrm>
            <a:off x="588963" y="530225"/>
            <a:ext cx="5905500" cy="3451225"/>
          </a:xfrm>
          <a:prstGeom prst="rect">
            <a:avLst/>
          </a:prstGeom>
        </p:spPr>
      </p:sp>
      <p:sp>
        <p:nvSpPr>
          <p:cNvPr id="555" name="PlaceHolder 2"/>
          <p:cNvSpPr>
            <a:spLocks noGrp="1"/>
          </p:cNvSpPr>
          <p:nvPr>
            <p:ph type="body"/>
          </p:nvPr>
        </p:nvSpPr>
        <p:spPr>
          <a:xfrm>
            <a:off x="709920" y="4404600"/>
            <a:ext cx="5676120" cy="4570920"/>
          </a:xfrm>
          <a:prstGeom prst="rect">
            <a:avLst/>
          </a:prstGeom>
        </p:spPr>
        <p:txBody>
          <a:bodyPr lIns="99000" tIns="49680" rIns="99000" bIns="49680">
            <a:noAutofit/>
          </a:bodyPr>
          <a:lstStyle/>
          <a:p>
            <a:pPr marL="216000" indent="-213840">
              <a:lnSpc>
                <a:spcPct val="100000"/>
              </a:lnSpc>
              <a:tabLst>
                <a:tab pos="0" algn="l"/>
              </a:tabLst>
            </a:pPr>
            <a:r>
              <a:rPr lang="en-US" sz="2000" b="0" strike="noStrike" spc="-1">
                <a:solidFill>
                  <a:srgbClr val="000000"/>
                </a:solidFill>
                <a:latin typeface="Times New Roman"/>
              </a:rPr>
              <a:t>After a year of  delay, JEMS trainig programme for decision-makers in science and international scientific cooperation resumed its work. JEMS trainings in April, May and in July this year  were held in Russian and attracted participants from Russian Federation and open for travel Member states. Most remarkable feature of these three JEMS was attendance of the universities, what has been reflected in its programme. Ways to attract youth to science, experience, and tools for establishing JINR Information Centres, as well as the concept of JINR associated staff, were discussed at the special round tables dedicated to the development of JINR interaction with universities. </a:t>
            </a:r>
            <a:endParaRPr lang="en-CA" sz="2000" b="0" strike="noStrike" spc="-1">
              <a:latin typeface="Arial"/>
            </a:endParaRPr>
          </a:p>
          <a:p>
            <a:pPr marL="216000" indent="-213840">
              <a:lnSpc>
                <a:spcPct val="100000"/>
              </a:lnSpc>
              <a:tabLst>
                <a:tab pos="0" algn="l"/>
              </a:tabLst>
            </a:pPr>
            <a:r>
              <a:rPr lang="en-US" sz="2000" b="0" strike="noStrike" spc="-1">
                <a:solidFill>
                  <a:srgbClr val="000000"/>
                </a:solidFill>
                <a:latin typeface="Times New Roman"/>
              </a:rPr>
              <a:t>Following the programme of the Year of Bulgaria in JINR, Bulgarian delegation representing universities of Sofia and Plovdiv, as well as the Bulgarian Nuclear Regulatory Agency and  the Kozloduy Nuclear Power Plant took part in the most recent JEMS.</a:t>
            </a:r>
            <a:endParaRPr lang="en-CA" sz="2000" b="0" strike="noStrike" spc="-1">
              <a:latin typeface="Arial"/>
            </a:endParaRPr>
          </a:p>
        </p:txBody>
      </p:sp>
      <p:sp>
        <p:nvSpPr>
          <p:cNvPr id="556" name="CustomShape 3"/>
          <p:cNvSpPr/>
          <p:nvPr/>
        </p:nvSpPr>
        <p:spPr>
          <a:xfrm>
            <a:off x="4021200" y="9721080"/>
            <a:ext cx="3072960" cy="5101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2A1DD229-17BD-458C-8D74-AA3FB6A355D9}" type="slidenum">
              <a:rPr lang="ru-RU" sz="1300" b="0" strike="noStrike" spc="-1">
                <a:solidFill>
                  <a:srgbClr val="000000"/>
                </a:solidFill>
                <a:latin typeface="Calibri"/>
                <a:ea typeface="+mn-ea"/>
              </a:rPr>
              <a:t>12</a:t>
            </a:fld>
            <a:endParaRPr lang="en-CA" sz="1300" b="0" strike="noStrike" spc="-1">
              <a:latin typeface="Arial"/>
            </a:endParaRPr>
          </a:p>
        </p:txBody>
      </p:sp>
    </p:spTree>
    <p:extLst>
      <p:ext uri="{BB962C8B-B14F-4D97-AF65-F5344CB8AC3E}">
        <p14:creationId xmlns:p14="http://schemas.microsoft.com/office/powerpoint/2010/main" val="302982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PlaceHolder 1"/>
          <p:cNvSpPr>
            <a:spLocks noGrp="1" noRot="1" noChangeAspect="1"/>
          </p:cNvSpPr>
          <p:nvPr>
            <p:ph type="sldImg"/>
          </p:nvPr>
        </p:nvSpPr>
        <p:spPr>
          <a:xfrm>
            <a:off x="588963" y="530225"/>
            <a:ext cx="5905500" cy="3451225"/>
          </a:xfrm>
          <a:prstGeom prst="rect">
            <a:avLst/>
          </a:prstGeom>
        </p:spPr>
      </p:sp>
      <p:sp>
        <p:nvSpPr>
          <p:cNvPr id="558" name="PlaceHolder 2"/>
          <p:cNvSpPr>
            <a:spLocks noGrp="1"/>
          </p:cNvSpPr>
          <p:nvPr>
            <p:ph type="body"/>
          </p:nvPr>
        </p:nvSpPr>
        <p:spPr>
          <a:xfrm>
            <a:off x="709920" y="4404600"/>
            <a:ext cx="5676120" cy="4570920"/>
          </a:xfrm>
          <a:prstGeom prst="rect">
            <a:avLst/>
          </a:prstGeom>
        </p:spPr>
        <p:txBody>
          <a:bodyPr lIns="99000" tIns="49680" rIns="99000" bIns="49680">
            <a:noAutofit/>
          </a:bodyPr>
          <a:lstStyle/>
          <a:p>
            <a:endParaRPr lang="en-CA" sz="2000" b="0" strike="noStrike" spc="-1">
              <a:latin typeface="Arial"/>
            </a:endParaRPr>
          </a:p>
        </p:txBody>
      </p:sp>
      <p:sp>
        <p:nvSpPr>
          <p:cNvPr id="559" name="CustomShape 3"/>
          <p:cNvSpPr/>
          <p:nvPr/>
        </p:nvSpPr>
        <p:spPr>
          <a:xfrm>
            <a:off x="4021200" y="9721080"/>
            <a:ext cx="3072960" cy="5101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9A905D61-1810-487E-B9FB-26EF018FDE3D}" type="slidenum">
              <a:rPr lang="ru-RU" sz="1300" b="0" strike="noStrike" spc="-1">
                <a:solidFill>
                  <a:srgbClr val="000000"/>
                </a:solidFill>
                <a:latin typeface="Calibri"/>
                <a:ea typeface="+mn-ea"/>
              </a:rPr>
              <a:t>13</a:t>
            </a:fld>
            <a:endParaRPr lang="en-CA" sz="1300" b="0" strike="noStrike" spc="-1">
              <a:latin typeface="Arial"/>
            </a:endParaRPr>
          </a:p>
        </p:txBody>
      </p:sp>
    </p:spTree>
    <p:extLst>
      <p:ext uri="{BB962C8B-B14F-4D97-AF65-F5344CB8AC3E}">
        <p14:creationId xmlns:p14="http://schemas.microsoft.com/office/powerpoint/2010/main" val="300247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PlaceHolder 1"/>
          <p:cNvSpPr>
            <a:spLocks noGrp="1" noRot="1" noChangeAspect="1"/>
          </p:cNvSpPr>
          <p:nvPr>
            <p:ph type="sldImg"/>
          </p:nvPr>
        </p:nvSpPr>
        <p:spPr>
          <a:xfrm>
            <a:off x="587375" y="530225"/>
            <a:ext cx="5910263" cy="3452813"/>
          </a:xfrm>
          <a:prstGeom prst="rect">
            <a:avLst/>
          </a:prstGeom>
        </p:spPr>
      </p:sp>
      <p:sp>
        <p:nvSpPr>
          <p:cNvPr id="561" name="PlaceHolder 2"/>
          <p:cNvSpPr>
            <a:spLocks noGrp="1"/>
          </p:cNvSpPr>
          <p:nvPr>
            <p:ph type="body"/>
          </p:nvPr>
        </p:nvSpPr>
        <p:spPr>
          <a:xfrm>
            <a:off x="709920" y="4404600"/>
            <a:ext cx="5676120" cy="4570920"/>
          </a:xfrm>
          <a:prstGeom prst="rect">
            <a:avLst/>
          </a:prstGeom>
        </p:spPr>
        <p:txBody>
          <a:bodyPr lIns="99000" tIns="49680" rIns="99000" bIns="49680">
            <a:noAutofit/>
          </a:bodyPr>
          <a:lstStyle/>
          <a:p>
            <a:endParaRPr lang="en-CA" sz="2000" b="0" strike="noStrike" spc="-1">
              <a:latin typeface="Arial"/>
            </a:endParaRPr>
          </a:p>
        </p:txBody>
      </p:sp>
      <p:sp>
        <p:nvSpPr>
          <p:cNvPr id="562" name="CustomShape 3"/>
          <p:cNvSpPr/>
          <p:nvPr/>
        </p:nvSpPr>
        <p:spPr>
          <a:xfrm>
            <a:off x="4021200" y="9721080"/>
            <a:ext cx="3072960" cy="5101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639C707C-66D3-4F6F-B202-E24C64DAF184}" type="slidenum">
              <a:rPr lang="ru-RU" sz="1300" b="0" strike="noStrike" spc="-1">
                <a:solidFill>
                  <a:srgbClr val="000000"/>
                </a:solidFill>
                <a:latin typeface="Calibri"/>
                <a:ea typeface="+mn-ea"/>
              </a:rPr>
              <a:t>14</a:t>
            </a:fld>
            <a:endParaRPr lang="en-CA" sz="1300" b="0" strike="noStrike" spc="-1">
              <a:latin typeface="Arial"/>
            </a:endParaRPr>
          </a:p>
        </p:txBody>
      </p:sp>
    </p:spTree>
    <p:extLst>
      <p:ext uri="{BB962C8B-B14F-4D97-AF65-F5344CB8AC3E}">
        <p14:creationId xmlns:p14="http://schemas.microsoft.com/office/powerpoint/2010/main" val="2349719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PlaceHolder 1"/>
          <p:cNvSpPr>
            <a:spLocks noGrp="1" noRot="1" noChangeAspect="1"/>
          </p:cNvSpPr>
          <p:nvPr>
            <p:ph type="sldImg"/>
          </p:nvPr>
        </p:nvSpPr>
        <p:spPr>
          <a:xfrm>
            <a:off x="981075" y="1257300"/>
            <a:ext cx="5808663" cy="3394075"/>
          </a:xfrm>
          <a:prstGeom prst="rect">
            <a:avLst/>
          </a:prstGeom>
        </p:spPr>
      </p:sp>
      <p:sp>
        <p:nvSpPr>
          <p:cNvPr id="564" name="PlaceHolder 2"/>
          <p:cNvSpPr>
            <a:spLocks noGrp="1"/>
          </p:cNvSpPr>
          <p:nvPr>
            <p:ph type="body"/>
          </p:nvPr>
        </p:nvSpPr>
        <p:spPr>
          <a:xfrm>
            <a:off x="777240" y="4840560"/>
            <a:ext cx="6216480" cy="3958920"/>
          </a:xfrm>
          <a:prstGeom prst="rect">
            <a:avLst/>
          </a:prstGeom>
        </p:spPr>
        <p:txBody>
          <a:bodyPr lIns="99000" tIns="49680" rIns="99000" bIns="49680">
            <a:noAutofit/>
          </a:bodyPr>
          <a:lstStyle/>
          <a:p>
            <a:pPr marL="216000" indent="-214920" algn="just">
              <a:lnSpc>
                <a:spcPct val="100000"/>
              </a:lnSpc>
              <a:tabLst>
                <a:tab pos="0" algn="l"/>
              </a:tabLst>
            </a:pPr>
            <a:r>
              <a:rPr lang="en-US" sz="2000" b="0" strike="noStrike" spc="-1">
                <a:latin typeface="Arial"/>
              </a:rPr>
              <a:t>There is a concept of “Digital JINR” is being under development. This activity includes:</a:t>
            </a:r>
            <a:endParaRPr lang="en-CA" sz="2000" b="0" strike="noStrike" spc="-1">
              <a:latin typeface="Arial"/>
            </a:endParaRPr>
          </a:p>
          <a:p>
            <a:pPr marL="228600" indent="-227160" algn="just">
              <a:lnSpc>
                <a:spcPct val="100000"/>
              </a:lnSpc>
              <a:buClr>
                <a:srgbClr val="000000"/>
              </a:buClr>
              <a:buFont typeface="StarSymbol"/>
              <a:buAutoNum type="arabicPeriod"/>
              <a:tabLst>
                <a:tab pos="0" algn="l"/>
              </a:tabLst>
            </a:pPr>
            <a:r>
              <a:rPr lang="en-US" sz="2000" b="0" strike="noStrike" spc="-1">
                <a:latin typeface="Arial"/>
              </a:rPr>
              <a:t>Analysis of the current JINR Digital Index;</a:t>
            </a:r>
            <a:endParaRPr lang="en-CA" sz="2000" b="0" strike="noStrike" spc="-1">
              <a:latin typeface="Arial"/>
            </a:endParaRPr>
          </a:p>
          <a:p>
            <a:pPr marL="228600" indent="-227160" algn="just">
              <a:lnSpc>
                <a:spcPct val="100000"/>
              </a:lnSpc>
              <a:buClr>
                <a:srgbClr val="000000"/>
              </a:buClr>
              <a:buFont typeface="StarSymbol"/>
              <a:buAutoNum type="arabicPeriod"/>
              <a:tabLst>
                <a:tab pos="0" algn="l"/>
              </a:tabLst>
            </a:pPr>
            <a:r>
              <a:rPr lang="en-US" sz="2000" b="0" strike="noStrike" spc="-1">
                <a:latin typeface="Arial"/>
              </a:rPr>
              <a:t>Development of an information system for monitoring the indicators and metrics for the implementation of the JINR development strategy;</a:t>
            </a:r>
            <a:endParaRPr lang="en-CA" sz="2000" b="0" strike="noStrike" spc="-1">
              <a:latin typeface="Arial"/>
            </a:endParaRPr>
          </a:p>
          <a:p>
            <a:pPr marL="228600" indent="-227160" algn="just">
              <a:lnSpc>
                <a:spcPct val="100000"/>
              </a:lnSpc>
              <a:buClr>
                <a:srgbClr val="000000"/>
              </a:buClr>
              <a:buFont typeface="StarSymbol"/>
              <a:buAutoNum type="arabicPeriod"/>
              <a:tabLst>
                <a:tab pos="0" algn="l"/>
              </a:tabLst>
            </a:pPr>
            <a:r>
              <a:rPr lang="en-US" sz="2000" b="0" strike="noStrike" spc="-1">
                <a:latin typeface="Arial"/>
              </a:rPr>
              <a:t>Creation of a model of the JINR digital twin to test the decisions made.</a:t>
            </a:r>
            <a:endParaRPr lang="en-CA" sz="2000" b="0" strike="noStrike" spc="-1">
              <a:latin typeface="Arial"/>
            </a:endParaRPr>
          </a:p>
          <a:p>
            <a:pPr>
              <a:lnSpc>
                <a:spcPct val="100000"/>
              </a:lnSpc>
              <a:tabLst>
                <a:tab pos="0" algn="l"/>
              </a:tabLst>
            </a:pPr>
            <a:endParaRPr lang="en-CA" sz="2000" b="0" strike="noStrike" spc="-1">
              <a:latin typeface="Arial"/>
            </a:endParaRPr>
          </a:p>
        </p:txBody>
      </p:sp>
      <p:sp>
        <p:nvSpPr>
          <p:cNvPr id="565" name="CustomShape 3"/>
          <p:cNvSpPr/>
          <p:nvPr/>
        </p:nvSpPr>
        <p:spPr>
          <a:xfrm>
            <a:off x="4402440" y="9553680"/>
            <a:ext cx="3366360" cy="5029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75978817-F65B-408D-977B-6021B09E1C69}" type="slidenum">
              <a:rPr lang="ru-RU" sz="1300" b="0" strike="noStrike" spc="-1">
                <a:solidFill>
                  <a:srgbClr val="000000"/>
                </a:solidFill>
                <a:latin typeface="Times New Roman"/>
                <a:ea typeface="+mn-ea"/>
              </a:rPr>
              <a:t>17</a:t>
            </a:fld>
            <a:endParaRPr lang="en-CA" sz="1300" b="0" strike="noStrike" spc="-1">
              <a:latin typeface="Arial"/>
            </a:endParaRPr>
          </a:p>
        </p:txBody>
      </p:sp>
    </p:spTree>
    <p:extLst>
      <p:ext uri="{BB962C8B-B14F-4D97-AF65-F5344CB8AC3E}">
        <p14:creationId xmlns:p14="http://schemas.microsoft.com/office/powerpoint/2010/main" val="3292053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PlaceHolder 1"/>
          <p:cNvSpPr>
            <a:spLocks noGrp="1" noRot="1" noChangeAspect="1"/>
          </p:cNvSpPr>
          <p:nvPr>
            <p:ph type="sldImg"/>
          </p:nvPr>
        </p:nvSpPr>
        <p:spPr>
          <a:xfrm>
            <a:off x="982663" y="1257300"/>
            <a:ext cx="5803900" cy="3392488"/>
          </a:xfrm>
          <a:prstGeom prst="rect">
            <a:avLst/>
          </a:prstGeom>
        </p:spPr>
      </p:sp>
      <p:sp>
        <p:nvSpPr>
          <p:cNvPr id="567" name="PlaceHolder 2"/>
          <p:cNvSpPr>
            <a:spLocks noGrp="1"/>
          </p:cNvSpPr>
          <p:nvPr>
            <p:ph type="body"/>
          </p:nvPr>
        </p:nvSpPr>
        <p:spPr>
          <a:xfrm>
            <a:off x="777240" y="4840560"/>
            <a:ext cx="6215040" cy="3957480"/>
          </a:xfrm>
          <a:prstGeom prst="rect">
            <a:avLst/>
          </a:prstGeom>
        </p:spPr>
        <p:txBody>
          <a:bodyPr lIns="99000" tIns="49680" rIns="99000" bIns="49680">
            <a:noAutofit/>
          </a:bodyPr>
          <a:lstStyle/>
          <a:p>
            <a:endParaRPr lang="en-CA" sz="2000" b="0" strike="noStrike" spc="-1">
              <a:latin typeface="Arial"/>
            </a:endParaRPr>
          </a:p>
        </p:txBody>
      </p:sp>
      <p:sp>
        <p:nvSpPr>
          <p:cNvPr id="568" name="CustomShape 3"/>
          <p:cNvSpPr/>
          <p:nvPr/>
        </p:nvSpPr>
        <p:spPr>
          <a:xfrm>
            <a:off x="4402440" y="9553680"/>
            <a:ext cx="3364920" cy="501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9DE93040-1107-4DB1-A303-5DDCE5B5AA1D}" type="slidenum">
              <a:rPr lang="ru-RU" sz="1300" b="0" strike="noStrike" spc="-1">
                <a:solidFill>
                  <a:srgbClr val="000000"/>
                </a:solidFill>
                <a:latin typeface="+mn-lt"/>
                <a:ea typeface="+mn-ea"/>
              </a:rPr>
              <a:t>23</a:t>
            </a:fld>
            <a:endParaRPr lang="en-CA" sz="1300" b="0" strike="noStrike" spc="-1">
              <a:latin typeface="Arial"/>
            </a:endParaRPr>
          </a:p>
        </p:txBody>
      </p:sp>
    </p:spTree>
    <p:extLst>
      <p:ext uri="{BB962C8B-B14F-4D97-AF65-F5344CB8AC3E}">
        <p14:creationId xmlns:p14="http://schemas.microsoft.com/office/powerpoint/2010/main" val="1512270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noRot="1" noChangeAspect="1"/>
          </p:cNvSpPr>
          <p:nvPr>
            <p:ph type="sldImg"/>
          </p:nvPr>
        </p:nvSpPr>
        <p:spPr>
          <a:xfrm>
            <a:off x="995363" y="209550"/>
            <a:ext cx="5803900" cy="3390900"/>
          </a:xfrm>
          <a:prstGeom prst="rect">
            <a:avLst/>
          </a:prstGeom>
        </p:spPr>
      </p:sp>
      <p:sp>
        <p:nvSpPr>
          <p:cNvPr id="531" name="PlaceHolder 2"/>
          <p:cNvSpPr>
            <a:spLocks noGrp="1"/>
          </p:cNvSpPr>
          <p:nvPr>
            <p:ph type="body"/>
          </p:nvPr>
        </p:nvSpPr>
        <p:spPr>
          <a:xfrm>
            <a:off x="498960" y="3717360"/>
            <a:ext cx="6838920" cy="5439240"/>
          </a:xfrm>
          <a:prstGeom prst="rect">
            <a:avLst/>
          </a:prstGeom>
        </p:spPr>
        <p:txBody>
          <a:bodyPr lIns="99000" tIns="49680" rIns="99000" bIns="49680">
            <a:noAutofit/>
          </a:bodyPr>
          <a:lstStyle/>
          <a:p>
            <a:endParaRPr lang="en-CA" sz="2000" b="0" strike="noStrike" spc="-1">
              <a:latin typeface="Arial"/>
            </a:endParaRPr>
          </a:p>
        </p:txBody>
      </p:sp>
      <p:sp>
        <p:nvSpPr>
          <p:cNvPr id="532" name="CustomShape 3"/>
          <p:cNvSpPr/>
          <p:nvPr/>
        </p:nvSpPr>
        <p:spPr>
          <a:xfrm>
            <a:off x="4374000" y="9476640"/>
            <a:ext cx="3364560" cy="501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054846D8-9763-4698-A481-2AC66E1FE7C8}" type="slidenum">
              <a:rPr lang="ru-RU" sz="1300" b="0" strike="noStrike" spc="-1">
                <a:solidFill>
                  <a:srgbClr val="000000"/>
                </a:solidFill>
                <a:latin typeface="Times New Roman"/>
                <a:ea typeface="+mn-ea"/>
              </a:rPr>
              <a:t>2</a:t>
            </a:fld>
            <a:endParaRPr lang="en-CA" sz="1300" b="0" strike="noStrike" spc="-1">
              <a:latin typeface="Arial"/>
            </a:endParaRPr>
          </a:p>
        </p:txBody>
      </p:sp>
    </p:spTree>
    <p:extLst>
      <p:ext uri="{BB962C8B-B14F-4D97-AF65-F5344CB8AC3E}">
        <p14:creationId xmlns:p14="http://schemas.microsoft.com/office/powerpoint/2010/main" val="113254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PlaceHolder 1"/>
          <p:cNvSpPr>
            <a:spLocks noGrp="1" noRot="1" noChangeAspect="1"/>
          </p:cNvSpPr>
          <p:nvPr>
            <p:ph type="sldImg"/>
          </p:nvPr>
        </p:nvSpPr>
        <p:spPr>
          <a:xfrm>
            <a:off x="588963" y="530225"/>
            <a:ext cx="5905500" cy="3451225"/>
          </a:xfrm>
          <a:prstGeom prst="rect">
            <a:avLst/>
          </a:prstGeom>
        </p:spPr>
      </p:sp>
      <p:sp>
        <p:nvSpPr>
          <p:cNvPr id="534" name="PlaceHolder 2"/>
          <p:cNvSpPr>
            <a:spLocks noGrp="1"/>
          </p:cNvSpPr>
          <p:nvPr>
            <p:ph type="body"/>
          </p:nvPr>
        </p:nvSpPr>
        <p:spPr>
          <a:xfrm>
            <a:off x="709920" y="4404600"/>
            <a:ext cx="5676480" cy="4571280"/>
          </a:xfrm>
          <a:prstGeom prst="rect">
            <a:avLst/>
          </a:prstGeom>
        </p:spPr>
        <p:txBody>
          <a:bodyPr lIns="99000" tIns="49680" rIns="99000" bIns="49680">
            <a:noAutofit/>
          </a:bodyPr>
          <a:lstStyle/>
          <a:p>
            <a:pPr marL="216000" indent="-214200">
              <a:lnSpc>
                <a:spcPct val="100000"/>
              </a:lnSpc>
              <a:tabLst>
                <a:tab pos="0" algn="l"/>
              </a:tabLst>
            </a:pPr>
            <a:r>
              <a:rPr lang="en-US" sz="1200" b="0" strike="noStrike" spc="-1">
                <a:solidFill>
                  <a:srgbClr val="000000"/>
                </a:solidFill>
                <a:latin typeface="+mn-lt"/>
                <a:ea typeface="+mn-ea"/>
              </a:rPr>
              <a:t>At present, work is underway to create a new neutron source – “Neptun” (IBR-3) fast pulsed reactor with neptunium nitride fuel. A technical proposal for the reactor has been received. The next stage is the development of sketch and design projects, conducting an investment feasibility study, as well as making a decision on construction (2023). R&amp;D work has begun on neptunium nitride fuel.</a:t>
            </a:r>
            <a:endParaRPr lang="en-CA" sz="1200" b="0" strike="noStrike" spc="-1">
              <a:latin typeface="Arial"/>
            </a:endParaRPr>
          </a:p>
          <a:p>
            <a:pPr marL="216000" indent="-214200">
              <a:lnSpc>
                <a:spcPct val="100000"/>
              </a:lnSpc>
              <a:tabLst>
                <a:tab pos="0" algn="l"/>
              </a:tabLst>
            </a:pPr>
            <a:r>
              <a:rPr lang="pl-PL" sz="1200" b="0" strike="noStrike" spc="-1">
                <a:solidFill>
                  <a:srgbClr val="000000"/>
                </a:solidFill>
                <a:latin typeface="+mn-lt"/>
                <a:ea typeface="+mn-ea"/>
              </a:rPr>
              <a:t> </a:t>
            </a:r>
            <a:endParaRPr lang="en-CA" sz="1200" b="0" strike="noStrike" spc="-1">
              <a:latin typeface="Arial"/>
            </a:endParaRPr>
          </a:p>
          <a:p>
            <a:pPr marL="216000" indent="-214200">
              <a:lnSpc>
                <a:spcPct val="100000"/>
              </a:lnSpc>
              <a:tabLst>
                <a:tab pos="0" algn="l"/>
              </a:tabLst>
            </a:pPr>
            <a:r>
              <a:rPr lang="ru-RU" sz="1200" b="0" strike="noStrike" spc="-1">
                <a:solidFill>
                  <a:srgbClr val="000000"/>
                </a:solidFill>
                <a:latin typeface="+mn-lt"/>
                <a:ea typeface="+mn-ea"/>
              </a:rPr>
              <a:t>В настоящее время продолжаются работы по созданию нового источника нейтронов – импульсного быстрого реактора «Нептун» (ИБР-3) с топливом на основе нитрида нептуния. Получено техническое предложение реакторной установки. Следующий этап – разработка эскизного и обликового проектов, обоснование инвестиций,  а также принятие решение о сооружении (2023 г.). Начаты работы по проведению НИОКР по топливу на основе нитрида нептуния.</a:t>
            </a:r>
            <a:endParaRPr lang="en-CA" sz="1200" b="0" strike="noStrike" spc="-1">
              <a:latin typeface="Arial"/>
            </a:endParaRPr>
          </a:p>
        </p:txBody>
      </p:sp>
      <p:sp>
        <p:nvSpPr>
          <p:cNvPr id="535" name="CustomShape 3"/>
          <p:cNvSpPr/>
          <p:nvPr/>
        </p:nvSpPr>
        <p:spPr>
          <a:xfrm>
            <a:off x="4021200" y="9721080"/>
            <a:ext cx="3073320" cy="51048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0C8D2C8C-1647-4B69-9872-7DF4386CD80F}" type="slidenum">
              <a:rPr lang="ru-RU" sz="1300" b="0" strike="noStrike" spc="-1">
                <a:solidFill>
                  <a:srgbClr val="000000"/>
                </a:solidFill>
                <a:latin typeface="Calibri"/>
                <a:ea typeface="+mn-ea"/>
              </a:rPr>
              <a:t>5</a:t>
            </a:fld>
            <a:endParaRPr lang="en-CA" sz="1300" b="0" strike="noStrike" spc="-1">
              <a:latin typeface="Arial"/>
            </a:endParaRPr>
          </a:p>
        </p:txBody>
      </p:sp>
    </p:spTree>
    <p:extLst>
      <p:ext uri="{BB962C8B-B14F-4D97-AF65-F5344CB8AC3E}">
        <p14:creationId xmlns:p14="http://schemas.microsoft.com/office/powerpoint/2010/main" val="3152957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noRot="1" noChangeAspect="1"/>
          </p:cNvSpPr>
          <p:nvPr>
            <p:ph type="sldImg"/>
          </p:nvPr>
        </p:nvSpPr>
        <p:spPr>
          <a:xfrm>
            <a:off x="982663" y="282575"/>
            <a:ext cx="5803900" cy="3390900"/>
          </a:xfrm>
          <a:prstGeom prst="rect">
            <a:avLst/>
          </a:prstGeom>
        </p:spPr>
      </p:sp>
      <p:sp>
        <p:nvSpPr>
          <p:cNvPr id="537" name="PlaceHolder 2"/>
          <p:cNvSpPr>
            <a:spLocks noGrp="1"/>
          </p:cNvSpPr>
          <p:nvPr>
            <p:ph type="body"/>
          </p:nvPr>
        </p:nvSpPr>
        <p:spPr>
          <a:xfrm>
            <a:off x="492480" y="3796200"/>
            <a:ext cx="6719040" cy="5975640"/>
          </a:xfrm>
          <a:prstGeom prst="rect">
            <a:avLst/>
          </a:prstGeom>
        </p:spPr>
        <p:txBody>
          <a:bodyPr lIns="99000" tIns="49680" rIns="99000" bIns="49680">
            <a:noAutofit/>
          </a:bodyPr>
          <a:lstStyle/>
          <a:p>
            <a:endParaRPr lang="en-CA" sz="2000" b="0" strike="noStrike" spc="-1">
              <a:latin typeface="Arial"/>
            </a:endParaRPr>
          </a:p>
        </p:txBody>
      </p:sp>
      <p:sp>
        <p:nvSpPr>
          <p:cNvPr id="538" name="CustomShape 3"/>
          <p:cNvSpPr/>
          <p:nvPr/>
        </p:nvSpPr>
        <p:spPr>
          <a:xfrm>
            <a:off x="4402080" y="9553320"/>
            <a:ext cx="3364200" cy="50076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346DB79-D508-411E-853E-DC6396FEC91E}" type="slidenum">
              <a:rPr lang="ru-RU" sz="1300" b="0" strike="noStrike" spc="-1">
                <a:solidFill>
                  <a:srgbClr val="000000"/>
                </a:solidFill>
                <a:latin typeface="Calibri"/>
                <a:ea typeface="+mn-ea"/>
              </a:rPr>
              <a:t>6</a:t>
            </a:fld>
            <a:endParaRPr lang="en-CA" sz="1300" b="0" strike="noStrike" spc="-1">
              <a:latin typeface="Arial"/>
            </a:endParaRPr>
          </a:p>
        </p:txBody>
      </p:sp>
    </p:spTree>
    <p:extLst>
      <p:ext uri="{BB962C8B-B14F-4D97-AF65-F5344CB8AC3E}">
        <p14:creationId xmlns:p14="http://schemas.microsoft.com/office/powerpoint/2010/main" val="334967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noRot="1" noChangeAspect="1"/>
          </p:cNvSpPr>
          <p:nvPr>
            <p:ph type="sldImg"/>
          </p:nvPr>
        </p:nvSpPr>
        <p:spPr>
          <a:xfrm>
            <a:off x="658813" y="763588"/>
            <a:ext cx="6451600" cy="3770312"/>
          </a:xfrm>
          <a:prstGeom prst="rect">
            <a:avLst/>
          </a:prstGeom>
        </p:spPr>
      </p:sp>
      <p:sp>
        <p:nvSpPr>
          <p:cNvPr id="540" name="PlaceHolder 2"/>
          <p:cNvSpPr>
            <a:spLocks noGrp="1"/>
          </p:cNvSpPr>
          <p:nvPr>
            <p:ph type="body"/>
          </p:nvPr>
        </p:nvSpPr>
        <p:spPr>
          <a:xfrm>
            <a:off x="777240" y="4777560"/>
            <a:ext cx="6216480" cy="4524840"/>
          </a:xfrm>
          <a:prstGeom prst="rect">
            <a:avLst/>
          </a:prstGeom>
        </p:spPr>
        <p:txBody>
          <a:bodyPr lIns="0" tIns="0" rIns="0" bIns="0">
            <a:noAutofit/>
          </a:bodyPr>
          <a:lstStyle/>
          <a:p>
            <a:endParaRPr lang="en-CA" sz="2000" b="0" strike="noStrike" spc="-1">
              <a:latin typeface="Arial"/>
            </a:endParaRPr>
          </a:p>
        </p:txBody>
      </p:sp>
      <p:sp>
        <p:nvSpPr>
          <p:cNvPr id="541" name="CustomShape 3"/>
          <p:cNvSpPr/>
          <p:nvPr/>
        </p:nvSpPr>
        <p:spPr>
          <a:xfrm>
            <a:off x="4399200" y="9555480"/>
            <a:ext cx="3371760" cy="501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100000"/>
              </a:lnSpc>
            </a:pPr>
            <a:fld id="{523BB1CB-794C-4737-BCED-55C84A05B48B}" type="slidenum">
              <a:rPr lang="en-CA" sz="1400" b="0" strike="noStrike" spc="-1">
                <a:solidFill>
                  <a:srgbClr val="000000"/>
                </a:solidFill>
                <a:latin typeface="Times New Roman"/>
                <a:ea typeface="+mn-ea"/>
              </a:rPr>
              <a:t>7</a:t>
            </a:fld>
            <a:endParaRPr lang="en-CA" sz="1400" b="0" strike="noStrike" spc="-1">
              <a:latin typeface="Arial"/>
            </a:endParaRPr>
          </a:p>
        </p:txBody>
      </p:sp>
    </p:spTree>
    <p:extLst>
      <p:ext uri="{BB962C8B-B14F-4D97-AF65-F5344CB8AC3E}">
        <p14:creationId xmlns:p14="http://schemas.microsoft.com/office/powerpoint/2010/main" val="3324914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PlaceHolder 1"/>
          <p:cNvSpPr>
            <a:spLocks noGrp="1" noRot="1" noChangeAspect="1"/>
          </p:cNvSpPr>
          <p:nvPr>
            <p:ph type="sldImg"/>
          </p:nvPr>
        </p:nvSpPr>
        <p:spPr>
          <a:xfrm>
            <a:off x="588963" y="530225"/>
            <a:ext cx="5905500" cy="3451225"/>
          </a:xfrm>
          <a:prstGeom prst="rect">
            <a:avLst/>
          </a:prstGeom>
        </p:spPr>
      </p:sp>
      <p:sp>
        <p:nvSpPr>
          <p:cNvPr id="543" name="PlaceHolder 2"/>
          <p:cNvSpPr>
            <a:spLocks noGrp="1"/>
          </p:cNvSpPr>
          <p:nvPr>
            <p:ph type="body"/>
          </p:nvPr>
        </p:nvSpPr>
        <p:spPr>
          <a:xfrm>
            <a:off x="709920" y="4404600"/>
            <a:ext cx="5676120" cy="4570920"/>
          </a:xfrm>
          <a:prstGeom prst="rect">
            <a:avLst/>
          </a:prstGeom>
        </p:spPr>
        <p:txBody>
          <a:bodyPr lIns="99000" tIns="49680" rIns="99000" bIns="49680">
            <a:noAutofit/>
          </a:bodyPr>
          <a:lstStyle/>
          <a:p>
            <a:pPr marL="216000" indent="-213840">
              <a:lnSpc>
                <a:spcPct val="100000"/>
              </a:lnSpc>
              <a:tabLst>
                <a:tab pos="0" algn="l"/>
              </a:tabLst>
            </a:pPr>
            <a:r>
              <a:rPr lang="en-US" sz="2000" b="0" strike="noStrike" spc="-1">
                <a:solidFill>
                  <a:srgbClr val="000000"/>
                </a:solidFill>
                <a:latin typeface="Times New Roman"/>
              </a:rPr>
              <a:t>On 22 July 2021, the first meeting of the Working Group on Strategic Issues was held in a mixed format under the chairmanship of the representative of the Czech Republic Ivan Štekl. The group was established by the decision of the Committee of Plenipotentiaries of JINR in March this year. JINR directorate established Working Group secretariat headed by Vice-Director Latchesar Kostov.</a:t>
            </a:r>
            <a:endParaRPr lang="en-CA" sz="2000" b="0" strike="noStrike" spc="-1">
              <a:latin typeface="Arial"/>
            </a:endParaRPr>
          </a:p>
          <a:p>
            <a:pPr marL="216000" indent="-213840">
              <a:lnSpc>
                <a:spcPct val="100000"/>
              </a:lnSpc>
              <a:tabLst>
                <a:tab pos="0" algn="l"/>
              </a:tabLst>
            </a:pPr>
            <a:r>
              <a:rPr lang="en-US" sz="2000" b="0" strike="noStrike" spc="-1">
                <a:solidFill>
                  <a:srgbClr val="000000"/>
                </a:solidFill>
                <a:latin typeface="Times New Roman"/>
              </a:rPr>
              <a:t>Experts and specialists from 15 JINR Member States appointed by decisions of Plenipotentiary Representatives, as well as Plenipotentiaries of the Czech Republic, Cuba, Georgia, Poland, Slovakia, and Vietnam took part in the event. The President of the Vietnam Atomic Energy Institute also attended the meeting. Working group considered its organizational basics, regulations on associated membership, code of the JINR flag and the draft regulations on its use. As a result the drafts of these documents are available in the documentary section of JINR web site. They will be presented for approval by Plenipotentiaries at the upcoming November CP session in Bulgaria.</a:t>
            </a:r>
            <a:endParaRPr lang="en-CA" sz="2000" b="0" strike="noStrike" spc="-1">
              <a:latin typeface="Arial"/>
            </a:endParaRPr>
          </a:p>
        </p:txBody>
      </p:sp>
      <p:sp>
        <p:nvSpPr>
          <p:cNvPr id="544" name="CustomShape 3"/>
          <p:cNvSpPr/>
          <p:nvPr/>
        </p:nvSpPr>
        <p:spPr>
          <a:xfrm>
            <a:off x="4021200" y="9721080"/>
            <a:ext cx="3072960" cy="5101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41122428-A551-4EDE-9942-F2FF902E65AB}" type="slidenum">
              <a:rPr lang="ru-RU" sz="1300" b="0" strike="noStrike" spc="-1">
                <a:solidFill>
                  <a:srgbClr val="000000"/>
                </a:solidFill>
                <a:latin typeface="Calibri"/>
                <a:ea typeface="+mn-ea"/>
              </a:rPr>
              <a:t>8</a:t>
            </a:fld>
            <a:endParaRPr lang="en-CA" sz="1300" b="0" strike="noStrike" spc="-1">
              <a:latin typeface="Arial"/>
            </a:endParaRPr>
          </a:p>
        </p:txBody>
      </p:sp>
    </p:spTree>
    <p:extLst>
      <p:ext uri="{BB962C8B-B14F-4D97-AF65-F5344CB8AC3E}">
        <p14:creationId xmlns:p14="http://schemas.microsoft.com/office/powerpoint/2010/main" val="216317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noRot="1" noChangeAspect="1"/>
          </p:cNvSpPr>
          <p:nvPr>
            <p:ph type="sldImg"/>
          </p:nvPr>
        </p:nvSpPr>
        <p:spPr>
          <a:xfrm>
            <a:off x="587375" y="530225"/>
            <a:ext cx="5910263" cy="3452813"/>
          </a:xfrm>
          <a:prstGeom prst="rect">
            <a:avLst/>
          </a:prstGeom>
        </p:spPr>
      </p:sp>
      <p:sp>
        <p:nvSpPr>
          <p:cNvPr id="546" name="PlaceHolder 2"/>
          <p:cNvSpPr>
            <a:spLocks noGrp="1"/>
          </p:cNvSpPr>
          <p:nvPr>
            <p:ph type="body"/>
          </p:nvPr>
        </p:nvSpPr>
        <p:spPr>
          <a:xfrm>
            <a:off x="709920" y="4404600"/>
            <a:ext cx="5676120" cy="4570920"/>
          </a:xfrm>
          <a:prstGeom prst="rect">
            <a:avLst/>
          </a:prstGeom>
        </p:spPr>
        <p:txBody>
          <a:bodyPr lIns="99000" tIns="49680" rIns="99000" bIns="49680">
            <a:noAutofit/>
          </a:bodyPr>
          <a:lstStyle/>
          <a:p>
            <a:pPr marL="216000" indent="-214200">
              <a:lnSpc>
                <a:spcPct val="100000"/>
              </a:lnSpc>
              <a:tabLst>
                <a:tab pos="0" algn="l"/>
              </a:tabLst>
            </a:pPr>
            <a:r>
              <a:rPr lang="en-US" sz="2000" b="0" strike="noStrike" spc="-1">
                <a:solidFill>
                  <a:srgbClr val="000000"/>
                </a:solidFill>
                <a:latin typeface="Times New Roman"/>
              </a:rPr>
              <a:t>Within the last six months, the JINR Directorate has had a number of meetings with newly appointed Plenipotentiary Representatives outlined the most important areas of cooperation and further development of contacts with account to pandemic.</a:t>
            </a:r>
            <a:r>
              <a:rPr lang="ru-RU" sz="2000" b="0" strike="noStrike" spc="-1">
                <a:solidFill>
                  <a:srgbClr val="000000"/>
                </a:solidFill>
                <a:latin typeface="Times New Roman"/>
              </a:rPr>
              <a:t>  </a:t>
            </a:r>
            <a:r>
              <a:rPr lang="en-US" sz="2000" b="0" strike="noStrike" spc="-1">
                <a:solidFill>
                  <a:srgbClr val="000000"/>
                </a:solidFill>
                <a:latin typeface="Times New Roman"/>
              </a:rPr>
              <a:t>Meeting with Tsanko Bachiyski, Plenipotentiary of Bulgaria, with Arif Mamed oglu Gashimov, Plenipotentiary of Azerbaijan, and with Sargis Hayotsyan, Plenipotentiary of Armenia, were held via zoom in February-March this year.  An in-person meeting in March with Batyrzhan Karakozov, Plenipotentiary of Kazakhstan, touched many initiatives and, in particular,</a:t>
            </a:r>
            <a:r>
              <a:rPr lang="ru-RU" sz="2000" b="0" strike="noStrike" spc="-1">
                <a:solidFill>
                  <a:srgbClr val="000000"/>
                </a:solidFill>
                <a:latin typeface="Times New Roman"/>
              </a:rPr>
              <a:t> </a:t>
            </a:r>
            <a:r>
              <a:rPr lang="en-US" sz="2000" b="0" strike="noStrike" spc="-1">
                <a:solidFill>
                  <a:srgbClr val="000000"/>
                </a:solidFill>
                <a:latin typeface="Times New Roman"/>
              </a:rPr>
              <a:t>organization of</a:t>
            </a:r>
            <a:r>
              <a:rPr lang="ru-RU" sz="2000" b="0" strike="noStrike" spc="-1">
                <a:solidFill>
                  <a:srgbClr val="000000"/>
                </a:solidFill>
                <a:latin typeface="Times New Roman"/>
              </a:rPr>
              <a:t> the conference</a:t>
            </a:r>
            <a:r>
              <a:rPr lang="en-US" sz="2000" b="0" strike="noStrike" spc="-1">
                <a:solidFill>
                  <a:srgbClr val="000000"/>
                </a:solidFill>
                <a:latin typeface="Times New Roman"/>
              </a:rPr>
              <a:t> </a:t>
            </a:r>
            <a:r>
              <a:rPr lang="ru-RU" sz="2000" b="0" strike="noStrike" spc="-1">
                <a:solidFill>
                  <a:srgbClr val="000000"/>
                </a:solidFill>
                <a:latin typeface="Times New Roman"/>
              </a:rPr>
              <a:t> of young</a:t>
            </a:r>
            <a:r>
              <a:rPr lang="en-US" sz="2000" b="0" strike="noStrike" spc="-1">
                <a:solidFill>
                  <a:srgbClr val="000000"/>
                </a:solidFill>
                <a:latin typeface="Times New Roman"/>
              </a:rPr>
              <a:t> </a:t>
            </a:r>
            <a:r>
              <a:rPr lang="ru-RU" sz="2000" b="0" strike="noStrike" spc="-1">
                <a:solidFill>
                  <a:srgbClr val="000000"/>
                </a:solidFill>
                <a:latin typeface="Times New Roman"/>
              </a:rPr>
              <a:t>scientists in Almaty in October this year.  </a:t>
            </a:r>
            <a:r>
              <a:rPr lang="en-US" sz="2000" b="0" strike="noStrike" spc="-1">
                <a:solidFill>
                  <a:srgbClr val="000000"/>
                </a:solidFill>
                <a:latin typeface="Times New Roman"/>
              </a:rPr>
              <a:t>An in-person meeting in July with Fedor Šimkovic, Plenipotentiary of Slovakia, noted importance of presence of young Slovak researchers, including students and postgraduates, as well as the increase in participation of high-tech enterprises of Slovakia in JINR projects, participation in creation of the JINR Innovation Centre and many others.</a:t>
            </a:r>
            <a:endParaRPr lang="en-CA" sz="2000" b="0" strike="noStrike" spc="-1">
              <a:latin typeface="Arial"/>
            </a:endParaRPr>
          </a:p>
        </p:txBody>
      </p:sp>
      <p:sp>
        <p:nvSpPr>
          <p:cNvPr id="547" name="CustomShape 3"/>
          <p:cNvSpPr/>
          <p:nvPr/>
        </p:nvSpPr>
        <p:spPr>
          <a:xfrm>
            <a:off x="4021200" y="9721080"/>
            <a:ext cx="3072960" cy="51012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5BABE23D-4523-40CF-91D2-D27036931312}" type="slidenum">
              <a:rPr lang="ru-RU" sz="1300" b="0" strike="noStrike" spc="-1">
                <a:solidFill>
                  <a:srgbClr val="000000"/>
                </a:solidFill>
                <a:latin typeface="Calibri"/>
                <a:ea typeface="+mn-ea"/>
              </a:rPr>
              <a:t>9</a:t>
            </a:fld>
            <a:endParaRPr lang="en-CA" sz="1300" b="0" strike="noStrike" spc="-1">
              <a:latin typeface="Arial"/>
            </a:endParaRPr>
          </a:p>
        </p:txBody>
      </p:sp>
    </p:spTree>
    <p:extLst>
      <p:ext uri="{BB962C8B-B14F-4D97-AF65-F5344CB8AC3E}">
        <p14:creationId xmlns:p14="http://schemas.microsoft.com/office/powerpoint/2010/main" val="221672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PlaceHolder 1"/>
          <p:cNvSpPr>
            <a:spLocks noGrp="1" noRot="1" noChangeAspect="1"/>
          </p:cNvSpPr>
          <p:nvPr>
            <p:ph type="sldImg"/>
          </p:nvPr>
        </p:nvSpPr>
        <p:spPr>
          <a:xfrm>
            <a:off x="982663" y="1257300"/>
            <a:ext cx="5803900" cy="3392488"/>
          </a:xfrm>
          <a:prstGeom prst="rect">
            <a:avLst/>
          </a:prstGeom>
        </p:spPr>
      </p:sp>
      <p:sp>
        <p:nvSpPr>
          <p:cNvPr id="549" name="PlaceHolder 2"/>
          <p:cNvSpPr>
            <a:spLocks noGrp="1"/>
          </p:cNvSpPr>
          <p:nvPr>
            <p:ph type="body"/>
          </p:nvPr>
        </p:nvSpPr>
        <p:spPr>
          <a:xfrm>
            <a:off x="776880" y="4840560"/>
            <a:ext cx="6216120" cy="3958920"/>
          </a:xfrm>
          <a:prstGeom prst="rect">
            <a:avLst/>
          </a:prstGeom>
        </p:spPr>
        <p:txBody>
          <a:bodyPr lIns="0" tIns="0" rIns="0" bIns="0">
            <a:noAutofit/>
          </a:bodyPr>
          <a:lstStyle/>
          <a:p>
            <a:pPr marL="216000" indent="-214560" algn="just">
              <a:lnSpc>
                <a:spcPct val="100000"/>
              </a:lnSpc>
              <a:tabLst>
                <a:tab pos="0" algn="l"/>
              </a:tabLst>
            </a:pPr>
            <a:r>
              <a:rPr lang="en-US" sz="1400" b="0" strike="noStrike" spc="-1">
                <a:latin typeface="Arial"/>
              </a:rPr>
              <a:t>On September 13 the scientific workshop “Egypt – JINR: Today and Tomorrow” started in Cairo. The participants of the ceremonial opening of the event were welcomed by the Chairman of the Egyptian Atomic Energy Agency (EAEA) Prof. Amr El-Hag Ali, the President of ASRT Prof. Mahmoud Sakr, and the Minister of Higher Education and Scientific Research of Egypt H. E. Khaled Abdel-Ghaffar. The welcome addresses on behalf of the JINR Member States were delivered by: the Ambassador of the Russian Federation H. E. Georgiy Borisenko , the Ambassador of Romania H. E. Mihai Stuparu and the Ambassador of Bulgaria H. E. Deyan Angelov. JINR delegation was presented by the members of Directorate, Chief Scientific secretary,  UC Director, ICD Director, the directors and deputy directors of laboratories. A number of the leading specialists of JINR laboratories and Egyptian research centers took part in the topical parallel sessions of the workshop. The agenda of the event included the meetings of the JINR’s leadership with the leaders of ASRT, the Ministry of Higher Education and the administration of the higher educational institutions and research institutes of the Egypt.</a:t>
            </a:r>
            <a:endParaRPr lang="en-CA" sz="1400" b="0" strike="noStrike" spc="-1">
              <a:latin typeface="Arial"/>
            </a:endParaRPr>
          </a:p>
          <a:p>
            <a:pPr marL="216000" indent="-214560" algn="just">
              <a:lnSpc>
                <a:spcPct val="100000"/>
              </a:lnSpc>
              <a:tabLst>
                <a:tab pos="0" algn="l"/>
              </a:tabLst>
            </a:pPr>
            <a:r>
              <a:rPr lang="en-US" sz="1400" b="0" strike="noStrike" spc="-1">
                <a:latin typeface="Arial"/>
              </a:rPr>
              <a:t>On  September 14 a ceremonial opening of the JINR Information Centre took place at the headquarters of the Egyptian Academy of Scientific Research and Technology. The ceremony was attended by the directorate of JINR, ASRT, Head of Scientific affairs Directorate of Arab Atomic Energy Authority Daw Mesbah and leading scientific researches of Egypt.  </a:t>
            </a:r>
            <a:endParaRPr lang="en-CA" sz="1400" b="0" strike="noStrike" spc="-1">
              <a:latin typeface="Arial"/>
            </a:endParaRPr>
          </a:p>
        </p:txBody>
      </p:sp>
      <p:sp>
        <p:nvSpPr>
          <p:cNvPr id="550" name="CustomShape 3"/>
          <p:cNvSpPr/>
          <p:nvPr/>
        </p:nvSpPr>
        <p:spPr>
          <a:xfrm>
            <a:off x="4402440" y="9553680"/>
            <a:ext cx="3366000" cy="50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29CFDC08-3807-4665-B9D7-F94DAA2C1EB4}" type="slidenum">
              <a:rPr lang="ru-RU" sz="1200" b="0" strike="noStrike" spc="-1">
                <a:solidFill>
                  <a:srgbClr val="000000"/>
                </a:solidFill>
                <a:latin typeface="Calibri"/>
                <a:ea typeface="+mn-ea"/>
              </a:rPr>
              <a:t>10</a:t>
            </a:fld>
            <a:endParaRPr lang="en-CA" sz="1200" b="0" strike="noStrike" spc="-1">
              <a:latin typeface="Arial"/>
            </a:endParaRPr>
          </a:p>
        </p:txBody>
      </p:sp>
    </p:spTree>
    <p:extLst>
      <p:ext uri="{BB962C8B-B14F-4D97-AF65-F5344CB8AC3E}">
        <p14:creationId xmlns:p14="http://schemas.microsoft.com/office/powerpoint/2010/main" val="373720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noRot="1" noChangeAspect="1"/>
          </p:cNvSpPr>
          <p:nvPr>
            <p:ph type="sldImg"/>
          </p:nvPr>
        </p:nvSpPr>
        <p:spPr>
          <a:xfrm>
            <a:off x="981075" y="1257300"/>
            <a:ext cx="5807075" cy="3392488"/>
          </a:xfrm>
          <a:prstGeom prst="rect">
            <a:avLst/>
          </a:prstGeom>
        </p:spPr>
      </p:sp>
      <p:sp>
        <p:nvSpPr>
          <p:cNvPr id="552" name="PlaceHolder 2"/>
          <p:cNvSpPr>
            <a:spLocks noGrp="1"/>
          </p:cNvSpPr>
          <p:nvPr>
            <p:ph type="body"/>
          </p:nvPr>
        </p:nvSpPr>
        <p:spPr>
          <a:xfrm>
            <a:off x="776880" y="4869360"/>
            <a:ext cx="6216480" cy="3959280"/>
          </a:xfrm>
          <a:prstGeom prst="rect">
            <a:avLst/>
          </a:prstGeom>
        </p:spPr>
        <p:txBody>
          <a:bodyPr lIns="0" tIns="0" rIns="0" bIns="0">
            <a:noAutofit/>
          </a:bodyPr>
          <a:lstStyle/>
          <a:p>
            <a:pPr marL="216000" indent="-214920" algn="just">
              <a:lnSpc>
                <a:spcPct val="100000"/>
              </a:lnSpc>
              <a:tabLst>
                <a:tab pos="0" algn="l"/>
              </a:tabLst>
            </a:pPr>
            <a:r>
              <a:rPr lang="en-US" sz="1400" b="0" strike="noStrike" spc="-1">
                <a:latin typeface="Arial"/>
              </a:rPr>
              <a:t>JINR delegation headed by its Vice-Directors Ltchesar Kostov and Vladimir Kekelidze was on a visit to Sofia from 15 to 18 September 2021. The Bulgarian side was represented by the Plenipotentiary Representative of Bulgaria to JINR, Chairman of Bulgarian Nuclear Regulatory Agency Tsanko Bachiyski, employees of the Ministry of Education and Science and the Bulgarian Academy of Science. The programme started on 15 September in Sofia South Park where a new recreation area was arranged with the assistance of JINR, Regulatory Agency and Kozloduy Nuclear Power Plant. On 16 September, JINR Information Centre was ceremonially opened at the Physical Faculty of Sofia University. Ltchesar Kostov and Rector of the University Prof. Anastas Gerdjikov signed the Agreement on Opening of JINR Information Centre and the Agreement on Cooperation in Scientific-Research Activity and HR Development. On 17 September, a festive scientific session “65 years of Bulgaria-JINR cooperation” took place in the Central Military Club. It included reports on the contribution of Bulgarian scientists to JINR development and participation of Bulgaria in the JINR-CERN cooperation. </a:t>
            </a:r>
            <a:endParaRPr lang="en-CA" sz="1400" b="0" strike="noStrike" spc="-1">
              <a:latin typeface="Arial"/>
            </a:endParaRPr>
          </a:p>
        </p:txBody>
      </p:sp>
      <p:sp>
        <p:nvSpPr>
          <p:cNvPr id="553" name="CustomShape 3"/>
          <p:cNvSpPr/>
          <p:nvPr/>
        </p:nvSpPr>
        <p:spPr>
          <a:xfrm>
            <a:off x="4402440" y="9553680"/>
            <a:ext cx="3366360" cy="50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tabLst>
                <a:tab pos="0" algn="l"/>
              </a:tabLst>
            </a:pPr>
            <a:fld id="{245D03BC-3399-498D-B9D7-9C364294CB7C}" type="slidenum">
              <a:rPr lang="ru-RU" sz="1200" b="0" strike="noStrike" spc="-1">
                <a:solidFill>
                  <a:srgbClr val="000000"/>
                </a:solidFill>
                <a:latin typeface="Calibri"/>
                <a:ea typeface="+mn-ea"/>
              </a:rPr>
              <a:t>11</a:t>
            </a:fld>
            <a:endParaRPr lang="en-CA" sz="1200" b="0" strike="noStrike" spc="-1">
              <a:latin typeface="Arial"/>
            </a:endParaRPr>
          </a:p>
        </p:txBody>
      </p:sp>
    </p:spTree>
    <p:extLst>
      <p:ext uri="{BB962C8B-B14F-4D97-AF65-F5344CB8AC3E}">
        <p14:creationId xmlns:p14="http://schemas.microsoft.com/office/powerpoint/2010/main" val="241934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4"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25"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7"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8"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9"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30"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32"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3"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4"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5"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36"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37"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41"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43"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45"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46"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50"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51"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52"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3"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54"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55"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56"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58"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59"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60"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62"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63"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65"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66"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67"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68"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70"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71"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72"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73"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74"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75"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79"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81"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83"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84"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5"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88"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89"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90"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92"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93"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94"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96"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97"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98"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00"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101"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03"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04"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05"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106"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08"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09"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10"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11"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12"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13"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18"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20"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7"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8"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22"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23"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5"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27"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28"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129"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31"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32"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33"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35"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36"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37"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39"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140"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42"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43"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44"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145"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47"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48"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49"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50"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51"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52"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56"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58"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60"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61"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3"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65"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66"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167"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69"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70"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71"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73"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74"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75"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77"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178"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80"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81"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82"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183"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85"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86"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87"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188"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89"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190"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94"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96"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98"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99"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1"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03"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04"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205"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07"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208"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09"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11"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12"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13"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2"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13"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14"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15"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216"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18"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19"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20"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221"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23"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24"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25"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26"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227"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228"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32"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34"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36"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237"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9"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41"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42"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243"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16"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17"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18"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45"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246"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47"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49"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50"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51"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53"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254"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56"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57"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58"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259"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61"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62"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63"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264"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265"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266"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71"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72" name="PlaceHolder 2"/>
          <p:cNvSpPr>
            <a:spLocks noGrp="1"/>
          </p:cNvSpPr>
          <p:nvPr>
            <p:ph type="subTitle"/>
          </p:nvPr>
        </p:nvSpPr>
        <p:spPr>
          <a:xfrm>
            <a:off x="608400" y="1663560"/>
            <a:ext cx="10950840" cy="412344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74" name="PlaceHolder 2"/>
          <p:cNvSpPr>
            <a:spLocks noGrp="1"/>
          </p:cNvSpPr>
          <p:nvPr>
            <p:ph type="body"/>
          </p:nvPr>
        </p:nvSpPr>
        <p:spPr>
          <a:xfrm>
            <a:off x="608400" y="1663560"/>
            <a:ext cx="10950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76"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277"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0"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1"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2"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9" name="PlaceHolder 1"/>
          <p:cNvSpPr>
            <a:spLocks noGrp="1"/>
          </p:cNvSpPr>
          <p:nvPr>
            <p:ph type="subTitle"/>
          </p:nvPr>
        </p:nvSpPr>
        <p:spPr>
          <a:xfrm>
            <a:off x="608400" y="283680"/>
            <a:ext cx="10950840" cy="5503320"/>
          </a:xfrm>
          <a:prstGeom prst="rect">
            <a:avLst/>
          </a:prstGeom>
        </p:spPr>
        <p:txBody>
          <a:bodyPr lIns="0" tIns="0" rIns="0" bIns="0" anchor="ctr">
            <a:noAutofit/>
          </a:bodyPr>
          <a:lstStyle/>
          <a:p>
            <a:pPr algn="ctr"/>
            <a:endParaRPr lang="en-CA"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81"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82" name="PlaceHolder 3"/>
          <p:cNvSpPr>
            <a:spLocks noGrp="1"/>
          </p:cNvSpPr>
          <p:nvPr>
            <p:ph type="body"/>
          </p:nvPr>
        </p:nvSpPr>
        <p:spPr>
          <a:xfrm>
            <a:off x="6219720" y="1663560"/>
            <a:ext cx="5343840" cy="4123440"/>
          </a:xfrm>
          <a:prstGeom prst="rect">
            <a:avLst/>
          </a:prstGeom>
        </p:spPr>
        <p:txBody>
          <a:bodyPr lIns="0" tIns="0" rIns="0" bIns="0">
            <a:normAutofit/>
          </a:bodyPr>
          <a:lstStyle/>
          <a:p>
            <a:endParaRPr lang="en-CA" sz="3200" b="0" strike="noStrike" spc="-1">
              <a:latin typeface="Arial"/>
            </a:endParaRPr>
          </a:p>
        </p:txBody>
      </p:sp>
      <p:sp>
        <p:nvSpPr>
          <p:cNvPr id="283"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85" name="PlaceHolder 2"/>
          <p:cNvSpPr>
            <a:spLocks noGrp="1"/>
          </p:cNvSpPr>
          <p:nvPr>
            <p:ph type="body"/>
          </p:nvPr>
        </p:nvSpPr>
        <p:spPr>
          <a:xfrm>
            <a:off x="608400" y="1663560"/>
            <a:ext cx="5343840" cy="4123440"/>
          </a:xfrm>
          <a:prstGeom prst="rect">
            <a:avLst/>
          </a:prstGeom>
        </p:spPr>
        <p:txBody>
          <a:bodyPr lIns="0" tIns="0" rIns="0" bIns="0">
            <a:normAutofit/>
          </a:bodyPr>
          <a:lstStyle/>
          <a:p>
            <a:endParaRPr lang="en-CA" sz="3200" b="0" strike="noStrike" spc="-1">
              <a:latin typeface="Arial"/>
            </a:endParaRPr>
          </a:p>
        </p:txBody>
      </p:sp>
      <p:sp>
        <p:nvSpPr>
          <p:cNvPr id="286"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87" name="PlaceHolder 4"/>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89"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90"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91" name="PlaceHolder 4"/>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93" name="PlaceHolder 2"/>
          <p:cNvSpPr>
            <a:spLocks noGrp="1"/>
          </p:cNvSpPr>
          <p:nvPr>
            <p:ph type="body"/>
          </p:nvPr>
        </p:nvSpPr>
        <p:spPr>
          <a:xfrm>
            <a:off x="608400" y="1663560"/>
            <a:ext cx="10950840" cy="1966680"/>
          </a:xfrm>
          <a:prstGeom prst="rect">
            <a:avLst/>
          </a:prstGeom>
        </p:spPr>
        <p:txBody>
          <a:bodyPr lIns="0" tIns="0" rIns="0" bIns="0">
            <a:normAutofit/>
          </a:bodyPr>
          <a:lstStyle/>
          <a:p>
            <a:endParaRPr lang="en-CA" sz="3200" b="0" strike="noStrike" spc="-1">
              <a:latin typeface="Arial"/>
            </a:endParaRPr>
          </a:p>
        </p:txBody>
      </p:sp>
      <p:sp>
        <p:nvSpPr>
          <p:cNvPr id="294" name="PlaceHolder 3"/>
          <p:cNvSpPr>
            <a:spLocks noGrp="1"/>
          </p:cNvSpPr>
          <p:nvPr>
            <p:ph type="body"/>
          </p:nvPr>
        </p:nvSpPr>
        <p:spPr>
          <a:xfrm>
            <a:off x="608400" y="3817440"/>
            <a:ext cx="10950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296" name="PlaceHolder 2"/>
          <p:cNvSpPr>
            <a:spLocks noGrp="1"/>
          </p:cNvSpPr>
          <p:nvPr>
            <p:ph type="body"/>
          </p:nvPr>
        </p:nvSpPr>
        <p:spPr>
          <a:xfrm>
            <a:off x="608400" y="1663560"/>
            <a:ext cx="5343840" cy="1966680"/>
          </a:xfrm>
          <a:prstGeom prst="rect">
            <a:avLst/>
          </a:prstGeom>
        </p:spPr>
        <p:txBody>
          <a:bodyPr lIns="0" tIns="0" rIns="0" bIns="0">
            <a:normAutofit/>
          </a:bodyPr>
          <a:lstStyle/>
          <a:p>
            <a:endParaRPr lang="en-CA" sz="3200" b="0" strike="noStrike" spc="-1">
              <a:latin typeface="Arial"/>
            </a:endParaRPr>
          </a:p>
        </p:txBody>
      </p:sp>
      <p:sp>
        <p:nvSpPr>
          <p:cNvPr id="297" name="PlaceHolder 3"/>
          <p:cNvSpPr>
            <a:spLocks noGrp="1"/>
          </p:cNvSpPr>
          <p:nvPr>
            <p:ph type="body"/>
          </p:nvPr>
        </p:nvSpPr>
        <p:spPr>
          <a:xfrm>
            <a:off x="6219720" y="1663560"/>
            <a:ext cx="5343840" cy="1966680"/>
          </a:xfrm>
          <a:prstGeom prst="rect">
            <a:avLst/>
          </a:prstGeom>
        </p:spPr>
        <p:txBody>
          <a:bodyPr lIns="0" tIns="0" rIns="0" bIns="0">
            <a:normAutofit/>
          </a:bodyPr>
          <a:lstStyle/>
          <a:p>
            <a:endParaRPr lang="en-CA" sz="3200" b="0" strike="noStrike" spc="-1">
              <a:latin typeface="Arial"/>
            </a:endParaRPr>
          </a:p>
        </p:txBody>
      </p:sp>
      <p:sp>
        <p:nvSpPr>
          <p:cNvPr id="298" name="PlaceHolder 4"/>
          <p:cNvSpPr>
            <a:spLocks noGrp="1"/>
          </p:cNvSpPr>
          <p:nvPr>
            <p:ph type="body"/>
          </p:nvPr>
        </p:nvSpPr>
        <p:spPr>
          <a:xfrm>
            <a:off x="608400" y="3817440"/>
            <a:ext cx="5343840" cy="1966680"/>
          </a:xfrm>
          <a:prstGeom prst="rect">
            <a:avLst/>
          </a:prstGeom>
        </p:spPr>
        <p:txBody>
          <a:bodyPr lIns="0" tIns="0" rIns="0" bIns="0">
            <a:normAutofit/>
          </a:bodyPr>
          <a:lstStyle/>
          <a:p>
            <a:endParaRPr lang="en-CA" sz="3200" b="0" strike="noStrike" spc="-1">
              <a:latin typeface="Arial"/>
            </a:endParaRPr>
          </a:p>
        </p:txBody>
      </p:sp>
      <p:sp>
        <p:nvSpPr>
          <p:cNvPr id="299" name="PlaceHolder 5"/>
          <p:cNvSpPr>
            <a:spLocks noGrp="1"/>
          </p:cNvSpPr>
          <p:nvPr>
            <p:ph type="body"/>
          </p:nvPr>
        </p:nvSpPr>
        <p:spPr>
          <a:xfrm>
            <a:off x="6219720" y="3817440"/>
            <a:ext cx="5343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endParaRPr lang="en-CA" sz="4400" b="0" strike="noStrike" spc="-1">
              <a:latin typeface="Arial"/>
            </a:endParaRPr>
          </a:p>
        </p:txBody>
      </p:sp>
      <p:sp>
        <p:nvSpPr>
          <p:cNvPr id="301" name="PlaceHolder 2"/>
          <p:cNvSpPr>
            <a:spLocks noGrp="1"/>
          </p:cNvSpPr>
          <p:nvPr>
            <p:ph type="body"/>
          </p:nvPr>
        </p:nvSpPr>
        <p:spPr>
          <a:xfrm>
            <a:off x="6084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02" name="PlaceHolder 3"/>
          <p:cNvSpPr>
            <a:spLocks noGrp="1"/>
          </p:cNvSpPr>
          <p:nvPr>
            <p:ph type="body"/>
          </p:nvPr>
        </p:nvSpPr>
        <p:spPr>
          <a:xfrm>
            <a:off x="43110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03" name="PlaceHolder 4"/>
          <p:cNvSpPr>
            <a:spLocks noGrp="1"/>
          </p:cNvSpPr>
          <p:nvPr>
            <p:ph type="body"/>
          </p:nvPr>
        </p:nvSpPr>
        <p:spPr>
          <a:xfrm>
            <a:off x="8013600" y="1663560"/>
            <a:ext cx="3525840" cy="1966680"/>
          </a:xfrm>
          <a:prstGeom prst="rect">
            <a:avLst/>
          </a:prstGeom>
        </p:spPr>
        <p:txBody>
          <a:bodyPr lIns="0" tIns="0" rIns="0" bIns="0">
            <a:normAutofit/>
          </a:bodyPr>
          <a:lstStyle/>
          <a:p>
            <a:endParaRPr lang="en-CA" sz="3200" b="0" strike="noStrike" spc="-1">
              <a:latin typeface="Arial"/>
            </a:endParaRPr>
          </a:p>
        </p:txBody>
      </p:sp>
      <p:sp>
        <p:nvSpPr>
          <p:cNvPr id="304" name="PlaceHolder 5"/>
          <p:cNvSpPr>
            <a:spLocks noGrp="1"/>
          </p:cNvSpPr>
          <p:nvPr>
            <p:ph type="body"/>
          </p:nvPr>
        </p:nvSpPr>
        <p:spPr>
          <a:xfrm>
            <a:off x="608400" y="3817440"/>
            <a:ext cx="3525840" cy="1966680"/>
          </a:xfrm>
          <a:prstGeom prst="rect">
            <a:avLst/>
          </a:prstGeom>
        </p:spPr>
        <p:txBody>
          <a:bodyPr lIns="0" tIns="0" rIns="0" bIns="0">
            <a:normAutofit/>
          </a:bodyPr>
          <a:lstStyle/>
          <a:p>
            <a:endParaRPr lang="en-CA" sz="3200" b="0" strike="noStrike" spc="-1">
              <a:latin typeface="Arial"/>
            </a:endParaRPr>
          </a:p>
        </p:txBody>
      </p:sp>
      <p:sp>
        <p:nvSpPr>
          <p:cNvPr id="305" name="PlaceHolder 6"/>
          <p:cNvSpPr>
            <a:spLocks noGrp="1"/>
          </p:cNvSpPr>
          <p:nvPr>
            <p:ph type="body"/>
          </p:nvPr>
        </p:nvSpPr>
        <p:spPr>
          <a:xfrm>
            <a:off x="4311000" y="3817440"/>
            <a:ext cx="3525840" cy="1966680"/>
          </a:xfrm>
          <a:prstGeom prst="rect">
            <a:avLst/>
          </a:prstGeom>
        </p:spPr>
        <p:txBody>
          <a:bodyPr lIns="0" tIns="0" rIns="0" bIns="0">
            <a:normAutofit/>
          </a:bodyPr>
          <a:lstStyle/>
          <a:p>
            <a:endParaRPr lang="en-CA" sz="3200" b="0" strike="noStrike" spc="-1">
              <a:latin typeface="Arial"/>
            </a:endParaRPr>
          </a:p>
        </p:txBody>
      </p:sp>
      <p:sp>
        <p:nvSpPr>
          <p:cNvPr id="306" name="PlaceHolder 7"/>
          <p:cNvSpPr>
            <a:spLocks noGrp="1"/>
          </p:cNvSpPr>
          <p:nvPr>
            <p:ph type="body"/>
          </p:nvPr>
        </p:nvSpPr>
        <p:spPr>
          <a:xfrm>
            <a:off x="8013600" y="3817440"/>
            <a:ext cx="3525840" cy="1966680"/>
          </a:xfrm>
          <a:prstGeom prst="rect">
            <a:avLst/>
          </a:prstGeom>
        </p:spPr>
        <p:txBody>
          <a:bodyPr lIns="0" tIns="0" rIns="0" bIns="0">
            <a:normAutofit/>
          </a:bodyPr>
          <a:lstStyle/>
          <a:p>
            <a:endParaRPr lang="en-CA"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3"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39"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77"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4" name="Picture 6"/>
          <p:cNvPicPr/>
          <p:nvPr/>
        </p:nvPicPr>
        <p:blipFill>
          <a:blip r:embed="rId14">
            <a:alphaModFix amt="50000"/>
          </a:blip>
          <a:stretch/>
        </p:blipFill>
        <p:spPr>
          <a:xfrm>
            <a:off x="53280" y="140760"/>
            <a:ext cx="1348560" cy="838080"/>
          </a:xfrm>
          <a:prstGeom prst="rect">
            <a:avLst/>
          </a:prstGeom>
          <a:ln>
            <a:noFill/>
          </a:ln>
        </p:spPr>
      </p:pic>
      <p:sp>
        <p:nvSpPr>
          <p:cNvPr id="115"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116"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154"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 name="PlaceHolder 1"/>
          <p:cNvSpPr>
            <a:spLocks noGrp="1"/>
          </p:cNvSpPr>
          <p:nvPr>
            <p:ph type="title"/>
          </p:nvPr>
        </p:nvSpPr>
        <p:spPr>
          <a:xfrm>
            <a:off x="608400" y="283680"/>
            <a:ext cx="10950480" cy="1186560"/>
          </a:xfrm>
          <a:prstGeom prst="rect">
            <a:avLst/>
          </a:prstGeom>
        </p:spPr>
        <p:txBody>
          <a:bodyPr lIns="0" tIns="0" rIns="0" bIns="0" anchor="ctr">
            <a:noAutofit/>
          </a:bodyPr>
          <a:lstStyle/>
          <a:p>
            <a:pPr algn="ctr"/>
            <a:r>
              <a:rPr lang="en-CA" sz="1800" b="0" strike="noStrike" spc="-1">
                <a:latin typeface="Arial"/>
              </a:rPr>
              <a:t>Click to edit the title text format</a:t>
            </a:r>
          </a:p>
        </p:txBody>
      </p:sp>
      <p:sp>
        <p:nvSpPr>
          <p:cNvPr id="192"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 name="PlaceHolder 1"/>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230" name="PlaceHolder 2"/>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CustomShape 1"/>
          <p:cNvSpPr/>
          <p:nvPr/>
        </p:nvSpPr>
        <p:spPr>
          <a:xfrm>
            <a:off x="9955800" y="5088960"/>
            <a:ext cx="5522760" cy="5737680"/>
          </a:xfrm>
          <a:prstGeom prst="arc">
            <a:avLst>
              <a:gd name="adj1" fmla="val 11823999"/>
              <a:gd name="adj2" fmla="val 15512767"/>
            </a:avLst>
          </a:prstGeom>
          <a:noFill/>
          <a:ln>
            <a:solidFill>
              <a:schemeClr val="bg1">
                <a:lumMod val="65000"/>
              </a:schemeClr>
            </a:solidFill>
            <a:round/>
          </a:ln>
        </p:spPr>
        <p:style>
          <a:lnRef idx="2">
            <a:schemeClr val="accent1">
              <a:shade val="50000"/>
            </a:schemeClr>
          </a:lnRef>
          <a:fillRef idx="1">
            <a:schemeClr val="accent1"/>
          </a:fillRef>
          <a:effectRef idx="0">
            <a:schemeClr val="accent1"/>
          </a:effectRef>
          <a:fontRef idx="minor"/>
        </p:style>
      </p:sp>
      <p:sp>
        <p:nvSpPr>
          <p:cNvPr id="268" name="CustomShape 2"/>
          <p:cNvSpPr/>
          <p:nvPr/>
        </p:nvSpPr>
        <p:spPr>
          <a:xfrm>
            <a:off x="360" y="0"/>
            <a:ext cx="3183840" cy="4216320"/>
          </a:xfrm>
          <a:custGeom>
            <a:avLst/>
            <a:gdLst/>
            <a:ahLst/>
            <a:cxnLst/>
            <a:rect l="l" t="t" r="r" b="b"/>
            <a:pathLst>
              <a:path w="3193143" h="4069443">
                <a:moveTo>
                  <a:pt x="2316480" y="0"/>
                </a:moveTo>
                <a:lnTo>
                  <a:pt x="3193143" y="876300"/>
                </a:lnTo>
                <a:lnTo>
                  <a:pt x="0" y="4069443"/>
                </a:lnTo>
              </a:path>
            </a:pathLst>
          </a:custGeom>
          <a:noFill/>
          <a:ln>
            <a:solidFill>
              <a:schemeClr val="bg1">
                <a:lumMod val="65000"/>
              </a:schemeClr>
            </a:solidFill>
            <a:round/>
          </a:ln>
        </p:spPr>
        <p:style>
          <a:lnRef idx="2">
            <a:schemeClr val="accent1">
              <a:shade val="50000"/>
            </a:schemeClr>
          </a:lnRef>
          <a:fillRef idx="1">
            <a:schemeClr val="accent1"/>
          </a:fillRef>
          <a:effectRef idx="0">
            <a:schemeClr val="accent1"/>
          </a:effectRef>
          <a:fontRef idx="minor"/>
        </p:style>
      </p:sp>
      <p:sp>
        <p:nvSpPr>
          <p:cNvPr id="269" name="PlaceHolder 3"/>
          <p:cNvSpPr>
            <a:spLocks noGrp="1"/>
          </p:cNvSpPr>
          <p:nvPr>
            <p:ph type="title"/>
          </p:nvPr>
        </p:nvSpPr>
        <p:spPr>
          <a:xfrm>
            <a:off x="608400" y="283680"/>
            <a:ext cx="10950840" cy="1186920"/>
          </a:xfrm>
          <a:prstGeom prst="rect">
            <a:avLst/>
          </a:prstGeom>
        </p:spPr>
        <p:txBody>
          <a:bodyPr lIns="0" tIns="0" rIns="0" bIns="0" anchor="ctr">
            <a:noAutofit/>
          </a:bodyPr>
          <a:lstStyle/>
          <a:p>
            <a:pPr algn="ctr"/>
            <a:r>
              <a:rPr lang="en-CA" sz="4400" b="0" strike="noStrike" spc="-1">
                <a:latin typeface="Arial"/>
              </a:rPr>
              <a:t>Click to edit the title text format</a:t>
            </a:r>
          </a:p>
        </p:txBody>
      </p:sp>
      <p:sp>
        <p:nvSpPr>
          <p:cNvPr id="270" name="PlaceHolder 4"/>
          <p:cNvSpPr>
            <a:spLocks noGrp="1"/>
          </p:cNvSpPr>
          <p:nvPr>
            <p:ph type="body"/>
          </p:nvPr>
        </p:nvSpPr>
        <p:spPr>
          <a:xfrm>
            <a:off x="608400" y="1663560"/>
            <a:ext cx="10950840" cy="41234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CA"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CA" sz="2800" b="0" strike="noStrike" spc="-1">
                <a:latin typeface="Arial"/>
              </a:rPr>
              <a:t>Second Outline Level</a:t>
            </a:r>
          </a:p>
          <a:p>
            <a:pPr marL="1296000" lvl="2" indent="-288000">
              <a:spcBef>
                <a:spcPts val="850"/>
              </a:spcBef>
              <a:buClr>
                <a:srgbClr val="000000"/>
              </a:buClr>
              <a:buSzPct val="45000"/>
              <a:buFont typeface="Wingdings" charset="2"/>
              <a:buChar char=""/>
            </a:pPr>
            <a:r>
              <a:rPr lang="en-CA" sz="2400" b="0" strike="noStrike" spc="-1">
                <a:latin typeface="Arial"/>
              </a:rPr>
              <a:t>Third Outline Level</a:t>
            </a:r>
          </a:p>
          <a:p>
            <a:pPr marL="1728000" lvl="3" indent="-216000">
              <a:spcBef>
                <a:spcPts val="567"/>
              </a:spcBef>
              <a:buClr>
                <a:srgbClr val="000000"/>
              </a:buClr>
              <a:buSzPct val="75000"/>
              <a:buFont typeface="Symbol" charset="2"/>
              <a:buChar char=""/>
            </a:pPr>
            <a:r>
              <a:rPr lang="en-CA" sz="2000" b="0" strike="noStrike" spc="-1">
                <a:latin typeface="Arial"/>
              </a:rPr>
              <a:t>Fourth Outline Level</a:t>
            </a:r>
          </a:p>
          <a:p>
            <a:pPr marL="2160000" lvl="4" indent="-216000">
              <a:spcBef>
                <a:spcPts val="283"/>
              </a:spcBef>
              <a:buClr>
                <a:srgbClr val="000000"/>
              </a:buClr>
              <a:buSzPct val="45000"/>
              <a:buFont typeface="Wingdings" charset="2"/>
              <a:buChar char=""/>
            </a:pPr>
            <a:r>
              <a:rPr lang="en-CA" sz="2000" b="0" strike="noStrike" spc="-1">
                <a:latin typeface="Arial"/>
              </a:rPr>
              <a:t>Fifth Outline Level</a:t>
            </a:r>
          </a:p>
          <a:p>
            <a:pPr marL="2592000" lvl="5" indent="-216000">
              <a:spcBef>
                <a:spcPts val="283"/>
              </a:spcBef>
              <a:buClr>
                <a:srgbClr val="000000"/>
              </a:buClr>
              <a:buSzPct val="45000"/>
              <a:buFont typeface="Wingdings" charset="2"/>
              <a:buChar char=""/>
            </a:pPr>
            <a:r>
              <a:rPr lang="en-CA" sz="2000" b="0" strike="noStrike" spc="-1">
                <a:latin typeface="Arial"/>
              </a:rPr>
              <a:t>Sixth Outline Level</a:t>
            </a:r>
          </a:p>
          <a:p>
            <a:pPr marL="3024000" lvl="6" indent="-216000">
              <a:spcBef>
                <a:spcPts val="283"/>
              </a:spcBef>
              <a:buClr>
                <a:srgbClr val="000000"/>
              </a:buClr>
              <a:buSzPct val="45000"/>
              <a:buFont typeface="Wingdings" charset="2"/>
              <a:buChar char=""/>
            </a:pPr>
            <a:r>
              <a:rPr lang="en-CA"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wmf"/></Relationships>
</file>

<file path=ppt/slides/_rels/slide10.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26.wmf"/><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6.wmf"/><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1.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5.xml"/><Relationship Id="rId6" Type="http://schemas.openxmlformats.org/officeDocument/2006/relationships/image" Target="../media/image26.wmf"/><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7.xml"/><Relationship Id="rId5" Type="http://schemas.openxmlformats.org/officeDocument/2006/relationships/image" Target="../media/image67.png"/><Relationship Id="rId4" Type="http://schemas.openxmlformats.org/officeDocument/2006/relationships/image" Target="../media/image66.wmf"/></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wmf"/><Relationship Id="rId1" Type="http://schemas.openxmlformats.org/officeDocument/2006/relationships/slideLayout" Target="../slideLayouts/slideLayout7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6.wmf"/><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mailto:Group@JINR"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6.wmf"/><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323280" y="1377000"/>
            <a:ext cx="5874840" cy="4279680"/>
          </a:xfrm>
          <a:prstGeom prst="round2DiagRect">
            <a:avLst>
              <a:gd name="adj1" fmla="val 17314"/>
              <a:gd name="adj2" fmla="val 0"/>
            </a:avLst>
          </a:prstGeom>
          <a:solidFill>
            <a:srgbClr val="00246B"/>
          </a:solidFill>
          <a:ln/>
          <a:effectLst>
            <a:outerShdw blurRad="50800" dist="37674"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p:style>
      </p:sp>
      <p:sp>
        <p:nvSpPr>
          <p:cNvPr id="314" name="CustomShape 2"/>
          <p:cNvSpPr/>
          <p:nvPr/>
        </p:nvSpPr>
        <p:spPr>
          <a:xfrm>
            <a:off x="707760" y="1902600"/>
            <a:ext cx="5193000" cy="303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nSpc>
                <a:spcPct val="100000"/>
              </a:lnSpc>
            </a:pPr>
            <a:r>
              <a:rPr lang="en-US" sz="2400" b="0" strike="noStrike" cap="small" spc="-1">
                <a:solidFill>
                  <a:srgbClr val="FFFFFF"/>
                </a:solidFill>
                <a:latin typeface="Calibri"/>
                <a:ea typeface="DejaVu Sans"/>
              </a:rPr>
              <a:t>130th session of the</a:t>
            </a:r>
            <a:r>
              <a:t/>
            </a:r>
            <a:br/>
            <a:r>
              <a:rPr lang="en-US" sz="2400" b="0" strike="noStrike" cap="small" spc="-1">
                <a:solidFill>
                  <a:srgbClr val="FFFFFF"/>
                </a:solidFill>
                <a:latin typeface="Calibri"/>
                <a:ea typeface="DejaVu Sans"/>
              </a:rPr>
              <a:t>JINR Scientific Council</a:t>
            </a:r>
            <a:endParaRPr lang="en-CA" sz="2400" b="0" strike="noStrike" spc="-1">
              <a:latin typeface="Arial"/>
            </a:endParaRPr>
          </a:p>
          <a:p>
            <a:pPr>
              <a:lnSpc>
                <a:spcPct val="100000"/>
              </a:lnSpc>
            </a:pPr>
            <a:r>
              <a:rPr lang="en-US" sz="2400" b="0" strike="noStrike" cap="small" spc="-1">
                <a:solidFill>
                  <a:srgbClr val="FFFFFF"/>
                </a:solidFill>
                <a:latin typeface="Calibri"/>
                <a:ea typeface="DejaVu Sans"/>
              </a:rPr>
              <a:t>(23-24 september 2021) </a:t>
            </a:r>
            <a:endParaRPr lang="en-CA" sz="2400" b="0" strike="noStrike" spc="-1">
              <a:latin typeface="Arial"/>
            </a:endParaRPr>
          </a:p>
          <a:p>
            <a:pPr>
              <a:lnSpc>
                <a:spcPct val="100000"/>
              </a:lnSpc>
              <a:spcBef>
                <a:spcPts val="1800"/>
              </a:spcBef>
            </a:pPr>
            <a:r>
              <a:rPr lang="en-US" sz="2400" b="1" strike="noStrike" cap="small" spc="-1">
                <a:solidFill>
                  <a:srgbClr val="FFFFFF"/>
                </a:solidFill>
                <a:latin typeface="Calibri"/>
                <a:ea typeface="DejaVu Sans"/>
              </a:rPr>
              <a:t>First steps in implementation of the JINR Long-Term Development Strategic Plan</a:t>
            </a:r>
            <a:endParaRPr lang="en-CA" sz="2400" b="0" strike="noStrike" spc="-1">
              <a:latin typeface="Arial"/>
            </a:endParaRPr>
          </a:p>
          <a:p>
            <a:pPr>
              <a:lnSpc>
                <a:spcPct val="100000"/>
              </a:lnSpc>
              <a:spcBef>
                <a:spcPts val="1199"/>
              </a:spcBef>
            </a:pPr>
            <a:r>
              <a:rPr lang="en-US" sz="2400" b="0" strike="noStrike" cap="small" spc="-1">
                <a:solidFill>
                  <a:srgbClr val="FFFFFF"/>
                </a:solidFill>
                <a:latin typeface="Calibri"/>
                <a:ea typeface="DejaVu Sans"/>
              </a:rPr>
              <a:t>Grigory Trubnikov</a:t>
            </a:r>
            <a:endParaRPr lang="en-CA" sz="2400" b="0" strike="noStrike" spc="-1">
              <a:latin typeface="Arial"/>
            </a:endParaRPr>
          </a:p>
        </p:txBody>
      </p:sp>
      <p:grpSp>
        <p:nvGrpSpPr>
          <p:cNvPr id="315" name="Group 3"/>
          <p:cNvGrpSpPr/>
          <p:nvPr/>
        </p:nvGrpSpPr>
        <p:grpSpPr>
          <a:xfrm>
            <a:off x="6715080" y="792360"/>
            <a:ext cx="4784760" cy="5369400"/>
            <a:chOff x="6715080" y="792360"/>
            <a:chExt cx="4784760" cy="5369400"/>
          </a:xfrm>
        </p:grpSpPr>
        <p:sp>
          <p:nvSpPr>
            <p:cNvPr id="316" name="Line 4"/>
            <p:cNvSpPr/>
            <p:nvPr/>
          </p:nvSpPr>
          <p:spPr>
            <a:xfrm>
              <a:off x="7026120" y="5974560"/>
              <a:ext cx="4372560" cy="0"/>
            </a:xfrm>
            <a:prstGeom prst="lin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sp>
          <p:nvSpPr>
            <p:cNvPr id="317" name="CustomShape 5"/>
            <p:cNvSpPr/>
            <p:nvPr/>
          </p:nvSpPr>
          <p:spPr>
            <a:xfrm>
              <a:off x="7083360" y="957240"/>
              <a:ext cx="4016880" cy="417276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p:style>
        </p:sp>
        <p:pic>
          <p:nvPicPr>
            <p:cNvPr id="318" name="Picture 9_0" descr="https://upload.wikimedia.org/wikipedia/commons/thumb/2/2f/Flag_of_Armenia.svg/250px-Flag_of_Armenia.svg.png"/>
            <p:cNvPicPr/>
            <p:nvPr/>
          </p:nvPicPr>
          <p:blipFill>
            <a:blip r:embed="rId3"/>
            <a:stretch/>
          </p:blipFill>
          <p:spPr>
            <a:xfrm>
              <a:off x="7151400" y="1575720"/>
              <a:ext cx="574560" cy="406440"/>
            </a:xfrm>
            <a:prstGeom prst="rect">
              <a:avLst/>
            </a:prstGeom>
            <a:ln>
              <a:noFill/>
            </a:ln>
            <a:effectLst>
              <a:outerShdw blurRad="292100" dist="138479" dir="2700000" algn="tl" rotWithShape="0">
                <a:srgbClr val="333333">
                  <a:alpha val="65000"/>
                </a:srgbClr>
              </a:outerShdw>
            </a:effectLst>
          </p:spPr>
        </p:pic>
        <p:pic>
          <p:nvPicPr>
            <p:cNvPr id="319" name="Рисунок 18_0"/>
            <p:cNvPicPr/>
            <p:nvPr/>
          </p:nvPicPr>
          <p:blipFill>
            <a:blip r:embed="rId4"/>
            <a:stretch/>
          </p:blipFill>
          <p:spPr>
            <a:xfrm>
              <a:off x="10800360" y="3533400"/>
              <a:ext cx="574560" cy="361440"/>
            </a:xfrm>
            <a:prstGeom prst="rect">
              <a:avLst/>
            </a:prstGeom>
            <a:ln>
              <a:noFill/>
            </a:ln>
            <a:effectLst>
              <a:outerShdw blurRad="292100" dist="138479" dir="2700000" algn="tl" rotWithShape="0">
                <a:srgbClr val="333333">
                  <a:alpha val="65000"/>
                </a:srgbClr>
              </a:outerShdw>
            </a:effectLst>
          </p:spPr>
        </p:pic>
        <p:pic>
          <p:nvPicPr>
            <p:cNvPr id="320" name="Picture 12_0"/>
            <p:cNvPicPr/>
            <p:nvPr/>
          </p:nvPicPr>
          <p:blipFill>
            <a:blip r:embed="rId5"/>
            <a:stretch/>
          </p:blipFill>
          <p:spPr>
            <a:xfrm>
              <a:off x="9128520" y="4883400"/>
              <a:ext cx="573120" cy="408240"/>
            </a:xfrm>
            <a:prstGeom prst="rect">
              <a:avLst/>
            </a:prstGeom>
            <a:ln>
              <a:noFill/>
            </a:ln>
            <a:effectLst>
              <a:outerShdw blurRad="292100" dist="138479" dir="2700000" algn="tl" rotWithShape="0">
                <a:srgbClr val="333333">
                  <a:alpha val="65000"/>
                </a:srgbClr>
              </a:outerShdw>
            </a:effectLst>
          </p:spPr>
        </p:pic>
        <p:pic>
          <p:nvPicPr>
            <p:cNvPr id="321" name="Рисунок 48_0"/>
            <p:cNvPicPr/>
            <p:nvPr/>
          </p:nvPicPr>
          <p:blipFill>
            <a:blip r:embed="rId6"/>
            <a:stretch/>
          </p:blipFill>
          <p:spPr>
            <a:xfrm>
              <a:off x="9858240" y="4601880"/>
              <a:ext cx="667080" cy="407880"/>
            </a:xfrm>
            <a:prstGeom prst="rect">
              <a:avLst/>
            </a:prstGeom>
            <a:ln>
              <a:noFill/>
            </a:ln>
            <a:effectLst>
              <a:outerShdw blurRad="292100" dist="138479" dir="2700000" algn="tl" rotWithShape="0">
                <a:srgbClr val="333333">
                  <a:alpha val="65000"/>
                </a:srgbClr>
              </a:outerShdw>
            </a:effectLst>
          </p:spPr>
        </p:pic>
        <p:pic>
          <p:nvPicPr>
            <p:cNvPr id="322" name="Picture 17_0"/>
            <p:cNvPicPr/>
            <p:nvPr/>
          </p:nvPicPr>
          <p:blipFill>
            <a:blip r:embed="rId7"/>
            <a:stretch/>
          </p:blipFill>
          <p:spPr>
            <a:xfrm>
              <a:off x="9256680" y="5768280"/>
              <a:ext cx="539280" cy="381960"/>
            </a:xfrm>
            <a:prstGeom prst="rect">
              <a:avLst/>
            </a:prstGeom>
            <a:ln>
              <a:noFill/>
            </a:ln>
            <a:effectLst>
              <a:outerShdw blurRad="292100" dist="138479" dir="2700000" algn="tl" rotWithShape="0">
                <a:srgbClr val="333333">
                  <a:alpha val="65000"/>
                </a:srgbClr>
              </a:outerShdw>
            </a:effectLst>
          </p:spPr>
        </p:pic>
        <p:pic>
          <p:nvPicPr>
            <p:cNvPr id="323" name="Рисунок 12_0"/>
            <p:cNvPicPr/>
            <p:nvPr/>
          </p:nvPicPr>
          <p:blipFill>
            <a:blip r:embed="rId8"/>
            <a:stretch/>
          </p:blipFill>
          <p:spPr>
            <a:xfrm>
              <a:off x="10635480" y="5771160"/>
              <a:ext cx="542160" cy="390600"/>
            </a:xfrm>
            <a:prstGeom prst="rect">
              <a:avLst/>
            </a:prstGeom>
            <a:ln>
              <a:noFill/>
            </a:ln>
            <a:effectLst>
              <a:outerShdw blurRad="292100" dist="138479" dir="2700000" algn="tl" rotWithShape="0">
                <a:srgbClr val="333333">
                  <a:alpha val="65000"/>
                </a:srgbClr>
              </a:outerShdw>
            </a:effectLst>
          </p:spPr>
        </p:pic>
        <p:pic>
          <p:nvPicPr>
            <p:cNvPr id="324" name="Рисунок 13_0"/>
            <p:cNvPicPr/>
            <p:nvPr/>
          </p:nvPicPr>
          <p:blipFill>
            <a:blip r:embed="rId9"/>
            <a:stretch/>
          </p:blipFill>
          <p:spPr>
            <a:xfrm>
              <a:off x="10553400" y="1718280"/>
              <a:ext cx="539280" cy="372600"/>
            </a:xfrm>
            <a:prstGeom prst="rect">
              <a:avLst/>
            </a:prstGeom>
            <a:ln>
              <a:noFill/>
            </a:ln>
            <a:effectLst>
              <a:outerShdw blurRad="292100" dist="138479" dir="2700000" algn="tl" rotWithShape="0">
                <a:srgbClr val="333333">
                  <a:alpha val="65000"/>
                </a:srgbClr>
              </a:outerShdw>
            </a:effectLst>
          </p:spPr>
        </p:pic>
        <p:pic>
          <p:nvPicPr>
            <p:cNvPr id="325" name="Рисунок 14_0"/>
            <p:cNvPicPr/>
            <p:nvPr/>
          </p:nvPicPr>
          <p:blipFill>
            <a:blip r:embed="rId10"/>
            <a:stretch/>
          </p:blipFill>
          <p:spPr>
            <a:xfrm>
              <a:off x="10886760" y="2288880"/>
              <a:ext cx="527040" cy="398160"/>
            </a:xfrm>
            <a:prstGeom prst="rect">
              <a:avLst/>
            </a:prstGeom>
            <a:ln>
              <a:noFill/>
            </a:ln>
            <a:effectLst>
              <a:outerShdw blurRad="292100" dist="138479" dir="2700000" algn="tl" rotWithShape="0">
                <a:srgbClr val="333333">
                  <a:alpha val="65000"/>
                </a:srgbClr>
              </a:outerShdw>
            </a:effectLst>
          </p:spPr>
        </p:pic>
        <p:pic>
          <p:nvPicPr>
            <p:cNvPr id="326" name="Рисунок 15_0"/>
            <p:cNvPicPr/>
            <p:nvPr/>
          </p:nvPicPr>
          <p:blipFill>
            <a:blip r:embed="rId11"/>
            <a:stretch/>
          </p:blipFill>
          <p:spPr>
            <a:xfrm>
              <a:off x="7142400" y="4057560"/>
              <a:ext cx="585000" cy="402840"/>
            </a:xfrm>
            <a:prstGeom prst="rect">
              <a:avLst/>
            </a:prstGeom>
            <a:ln>
              <a:noFill/>
            </a:ln>
            <a:effectLst>
              <a:outerShdw blurRad="292100" dist="138479" dir="2700000" algn="tl" rotWithShape="0">
                <a:srgbClr val="333333">
                  <a:alpha val="65000"/>
                </a:srgbClr>
              </a:outerShdw>
            </a:effectLst>
          </p:spPr>
        </p:pic>
        <p:pic>
          <p:nvPicPr>
            <p:cNvPr id="327" name="Рисунок 16_0"/>
            <p:cNvPicPr/>
            <p:nvPr/>
          </p:nvPicPr>
          <p:blipFill>
            <a:blip r:embed="rId12"/>
            <a:stretch/>
          </p:blipFill>
          <p:spPr>
            <a:xfrm>
              <a:off x="8459280" y="792360"/>
              <a:ext cx="619200" cy="335880"/>
            </a:xfrm>
            <a:prstGeom prst="rect">
              <a:avLst/>
            </a:prstGeom>
            <a:ln>
              <a:noFill/>
            </a:ln>
            <a:effectLst>
              <a:outerShdw blurRad="292100" dist="138479" dir="2700000" algn="tl" rotWithShape="0">
                <a:srgbClr val="333333">
                  <a:alpha val="65000"/>
                </a:srgbClr>
              </a:outerShdw>
            </a:effectLst>
          </p:spPr>
        </p:pic>
        <p:pic>
          <p:nvPicPr>
            <p:cNvPr id="328" name="Рисунок 17_9"/>
            <p:cNvPicPr/>
            <p:nvPr/>
          </p:nvPicPr>
          <p:blipFill>
            <a:blip r:embed="rId13"/>
            <a:stretch/>
          </p:blipFill>
          <p:spPr>
            <a:xfrm>
              <a:off x="10030680" y="1200600"/>
              <a:ext cx="616320" cy="350280"/>
            </a:xfrm>
            <a:prstGeom prst="rect">
              <a:avLst/>
            </a:prstGeom>
            <a:ln>
              <a:noFill/>
            </a:ln>
            <a:effectLst>
              <a:outerShdw blurRad="292100" dist="138479" dir="2700000" algn="tl" rotWithShape="0">
                <a:srgbClr val="333333">
                  <a:alpha val="65000"/>
                </a:srgbClr>
              </a:outerShdw>
            </a:effectLst>
          </p:spPr>
        </p:pic>
        <p:pic>
          <p:nvPicPr>
            <p:cNvPr id="329" name="Рисунок 18_1"/>
            <p:cNvPicPr/>
            <p:nvPr/>
          </p:nvPicPr>
          <p:blipFill>
            <a:blip r:embed="rId14"/>
            <a:stretch/>
          </p:blipFill>
          <p:spPr>
            <a:xfrm>
              <a:off x="9935280" y="5772960"/>
              <a:ext cx="536040" cy="382320"/>
            </a:xfrm>
            <a:prstGeom prst="rect">
              <a:avLst/>
            </a:prstGeom>
            <a:ln>
              <a:noFill/>
            </a:ln>
            <a:effectLst>
              <a:outerShdw blurRad="292100" dist="138479" dir="2700000" algn="tl" rotWithShape="0">
                <a:srgbClr val="333333">
                  <a:alpha val="65000"/>
                </a:srgbClr>
              </a:outerShdw>
            </a:effectLst>
          </p:spPr>
        </p:pic>
        <p:pic>
          <p:nvPicPr>
            <p:cNvPr id="330" name="Рисунок 19_0"/>
            <p:cNvPicPr/>
            <p:nvPr/>
          </p:nvPicPr>
          <p:blipFill>
            <a:blip r:embed="rId15"/>
            <a:stretch/>
          </p:blipFill>
          <p:spPr>
            <a:xfrm>
              <a:off x="10487520" y="4081320"/>
              <a:ext cx="640800" cy="348480"/>
            </a:xfrm>
            <a:prstGeom prst="rect">
              <a:avLst/>
            </a:prstGeom>
            <a:ln>
              <a:noFill/>
            </a:ln>
            <a:effectLst>
              <a:outerShdw blurRad="292100" dist="138479" dir="2700000" algn="tl" rotWithShape="0">
                <a:srgbClr val="333333">
                  <a:alpha val="65000"/>
                </a:srgbClr>
              </a:outerShdw>
            </a:effectLst>
          </p:spPr>
        </p:pic>
        <p:pic>
          <p:nvPicPr>
            <p:cNvPr id="331" name="Рисунок 20_0"/>
            <p:cNvPicPr/>
            <p:nvPr/>
          </p:nvPicPr>
          <p:blipFill>
            <a:blip r:embed="rId16"/>
            <a:stretch/>
          </p:blipFill>
          <p:spPr>
            <a:xfrm>
              <a:off x="10936080" y="2923200"/>
              <a:ext cx="563760" cy="332640"/>
            </a:xfrm>
            <a:prstGeom prst="rect">
              <a:avLst/>
            </a:prstGeom>
            <a:ln>
              <a:noFill/>
            </a:ln>
            <a:effectLst>
              <a:outerShdw blurRad="292100" dist="138479" dir="2700000" algn="tl" rotWithShape="0">
                <a:srgbClr val="333333">
                  <a:alpha val="65000"/>
                </a:srgbClr>
              </a:outerShdw>
            </a:effectLst>
          </p:spPr>
        </p:pic>
        <p:pic>
          <p:nvPicPr>
            <p:cNvPr id="332" name="Рисунок 61_0"/>
            <p:cNvPicPr/>
            <p:nvPr/>
          </p:nvPicPr>
          <p:blipFill>
            <a:blip r:embed="rId17"/>
            <a:stretch/>
          </p:blipFill>
          <p:spPr>
            <a:xfrm>
              <a:off x="7665480" y="1090080"/>
              <a:ext cx="620640" cy="353520"/>
            </a:xfrm>
            <a:prstGeom prst="rect">
              <a:avLst/>
            </a:prstGeom>
            <a:ln>
              <a:noFill/>
            </a:ln>
          </p:spPr>
        </p:pic>
        <p:pic>
          <p:nvPicPr>
            <p:cNvPr id="333" name="Рисунок 22_0"/>
            <p:cNvPicPr/>
            <p:nvPr/>
          </p:nvPicPr>
          <p:blipFill>
            <a:blip r:embed="rId18"/>
            <a:stretch/>
          </p:blipFill>
          <p:spPr>
            <a:xfrm>
              <a:off x="6825960" y="2189520"/>
              <a:ext cx="576360" cy="364680"/>
            </a:xfrm>
            <a:prstGeom prst="rect">
              <a:avLst/>
            </a:prstGeom>
            <a:ln>
              <a:noFill/>
            </a:ln>
            <a:effectLst>
              <a:outerShdw blurRad="292100" dist="138479" dir="2700000" algn="tl" rotWithShape="0">
                <a:srgbClr val="333333">
                  <a:alpha val="65000"/>
                </a:srgbClr>
              </a:outerShdw>
            </a:effectLst>
          </p:spPr>
        </p:pic>
        <p:pic>
          <p:nvPicPr>
            <p:cNvPr id="334" name="Рисунок 23_0"/>
            <p:cNvPicPr/>
            <p:nvPr/>
          </p:nvPicPr>
          <p:blipFill>
            <a:blip r:embed="rId19"/>
            <a:stretch/>
          </p:blipFill>
          <p:spPr>
            <a:xfrm>
              <a:off x="6715080" y="2767680"/>
              <a:ext cx="577800" cy="387000"/>
            </a:xfrm>
            <a:prstGeom prst="rect">
              <a:avLst/>
            </a:prstGeom>
            <a:ln>
              <a:noFill/>
            </a:ln>
            <a:effectLst>
              <a:outerShdw blurRad="292100" dist="138479" dir="2700000" algn="tl" rotWithShape="0">
                <a:srgbClr val="333333">
                  <a:alpha val="65000"/>
                </a:srgbClr>
              </a:outerShdw>
            </a:effectLst>
          </p:spPr>
        </p:pic>
        <p:pic>
          <p:nvPicPr>
            <p:cNvPr id="335" name="Рисунок 24_0"/>
            <p:cNvPicPr/>
            <p:nvPr/>
          </p:nvPicPr>
          <p:blipFill>
            <a:blip r:embed="rId20"/>
            <a:stretch/>
          </p:blipFill>
          <p:spPr>
            <a:xfrm>
              <a:off x="6811920" y="3437280"/>
              <a:ext cx="590040" cy="407880"/>
            </a:xfrm>
            <a:prstGeom prst="rect">
              <a:avLst/>
            </a:prstGeom>
            <a:ln>
              <a:noFill/>
            </a:ln>
            <a:effectLst>
              <a:outerShdw blurRad="292100" dist="138479" dir="2700000" algn="tl" rotWithShape="0">
                <a:srgbClr val="333333">
                  <a:alpha val="65000"/>
                </a:srgbClr>
              </a:outerShdw>
            </a:effectLst>
          </p:spPr>
        </p:pic>
        <p:pic>
          <p:nvPicPr>
            <p:cNvPr id="336" name="Рисунок 25_0"/>
            <p:cNvPicPr/>
            <p:nvPr/>
          </p:nvPicPr>
          <p:blipFill>
            <a:blip r:embed="rId21"/>
            <a:stretch/>
          </p:blipFill>
          <p:spPr>
            <a:xfrm>
              <a:off x="7576920" y="4608000"/>
              <a:ext cx="583920" cy="403200"/>
            </a:xfrm>
            <a:prstGeom prst="rect">
              <a:avLst/>
            </a:prstGeom>
            <a:ln>
              <a:noFill/>
            </a:ln>
            <a:effectLst>
              <a:outerShdw blurRad="292100" dist="138479" dir="2700000" algn="tl" rotWithShape="0">
                <a:srgbClr val="333333">
                  <a:alpha val="65000"/>
                </a:srgbClr>
              </a:outerShdw>
            </a:effectLst>
          </p:spPr>
        </p:pic>
        <p:pic>
          <p:nvPicPr>
            <p:cNvPr id="337" name="Рисунок 26_0"/>
            <p:cNvPicPr/>
            <p:nvPr/>
          </p:nvPicPr>
          <p:blipFill>
            <a:blip r:embed="rId22"/>
            <a:stretch/>
          </p:blipFill>
          <p:spPr>
            <a:xfrm>
              <a:off x="9295200" y="816120"/>
              <a:ext cx="614880" cy="382320"/>
            </a:xfrm>
            <a:prstGeom prst="rect">
              <a:avLst/>
            </a:prstGeom>
            <a:ln>
              <a:noFill/>
            </a:ln>
            <a:effectLst>
              <a:outerShdw blurRad="292100" dist="138479" dir="2700000" algn="tl" rotWithShape="0">
                <a:srgbClr val="333333">
                  <a:alpha val="65000"/>
                </a:srgbClr>
              </a:outerShdw>
            </a:effectLst>
          </p:spPr>
        </p:pic>
        <p:pic>
          <p:nvPicPr>
            <p:cNvPr id="338" name="Рисунок 27_0"/>
            <p:cNvPicPr/>
            <p:nvPr/>
          </p:nvPicPr>
          <p:blipFill>
            <a:blip r:embed="rId23"/>
            <a:stretch/>
          </p:blipFill>
          <p:spPr>
            <a:xfrm>
              <a:off x="7171560" y="5768280"/>
              <a:ext cx="548280" cy="391680"/>
            </a:xfrm>
            <a:prstGeom prst="rect">
              <a:avLst/>
            </a:prstGeom>
            <a:ln>
              <a:noFill/>
            </a:ln>
            <a:effectLst>
              <a:outerShdw blurRad="292100" dist="138479" dir="2700000" algn="tl" rotWithShape="0">
                <a:srgbClr val="333333">
                  <a:alpha val="65000"/>
                </a:srgbClr>
              </a:outerShdw>
            </a:effectLst>
          </p:spPr>
        </p:pic>
        <p:pic>
          <p:nvPicPr>
            <p:cNvPr id="339" name="Рисунок 153611_0"/>
            <p:cNvPicPr/>
            <p:nvPr/>
          </p:nvPicPr>
          <p:blipFill>
            <a:blip r:embed="rId24"/>
            <a:stretch/>
          </p:blipFill>
          <p:spPr>
            <a:xfrm>
              <a:off x="8318880" y="4833720"/>
              <a:ext cx="605520" cy="414720"/>
            </a:xfrm>
            <a:prstGeom prst="rect">
              <a:avLst/>
            </a:prstGeom>
            <a:ln>
              <a:noFill/>
            </a:ln>
            <a:effectLst>
              <a:outerShdw blurRad="292100" dist="138479" dir="2700000" algn="tl" rotWithShape="0">
                <a:srgbClr val="333333">
                  <a:alpha val="65000"/>
                </a:srgbClr>
              </a:outerShdw>
            </a:effectLst>
          </p:spPr>
        </p:pic>
        <p:pic>
          <p:nvPicPr>
            <p:cNvPr id="340" name="Рисунок 29_0"/>
            <p:cNvPicPr/>
            <p:nvPr/>
          </p:nvPicPr>
          <p:blipFill>
            <a:blip r:embed="rId25"/>
            <a:stretch/>
          </p:blipFill>
          <p:spPr>
            <a:xfrm>
              <a:off x="7845480" y="5764680"/>
              <a:ext cx="562320" cy="390600"/>
            </a:xfrm>
            <a:prstGeom prst="rect">
              <a:avLst/>
            </a:prstGeom>
            <a:ln>
              <a:noFill/>
            </a:ln>
            <a:effectLst>
              <a:outerShdw blurRad="292100" dist="138479" dir="2700000" algn="tl" rotWithShape="0">
                <a:srgbClr val="333333">
                  <a:alpha val="65000"/>
                </a:srgbClr>
              </a:outerShdw>
            </a:effectLst>
          </p:spPr>
        </p:pic>
        <p:pic>
          <p:nvPicPr>
            <p:cNvPr id="341" name="Рисунок 30_0"/>
            <p:cNvPicPr/>
            <p:nvPr/>
          </p:nvPicPr>
          <p:blipFill>
            <a:blip r:embed="rId26"/>
            <a:stretch/>
          </p:blipFill>
          <p:spPr>
            <a:xfrm>
              <a:off x="8548560" y="5768280"/>
              <a:ext cx="560880" cy="385560"/>
            </a:xfrm>
            <a:prstGeom prst="rect">
              <a:avLst/>
            </a:prstGeom>
            <a:ln>
              <a:noFill/>
            </a:ln>
            <a:effectLst>
              <a:outerShdw blurRad="292100" dist="138479" dir="2700000" algn="tl" rotWithShape="0">
                <a:srgbClr val="333333">
                  <a:alpha val="65000"/>
                </a:srgbClr>
              </a:outerShdw>
            </a:effectLst>
          </p:spPr>
        </p:pic>
      </p:grpSp>
      <p:pic>
        <p:nvPicPr>
          <p:cNvPr id="342" name="Рисунок 31_1"/>
          <p:cNvPicPr/>
          <p:nvPr/>
        </p:nvPicPr>
        <p:blipFill>
          <a:blip r:embed="rId27"/>
          <a:stretch/>
        </p:blipFill>
        <p:spPr>
          <a:xfrm>
            <a:off x="7870320" y="1943280"/>
            <a:ext cx="2751480" cy="2381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1436400" y="55440"/>
            <a:ext cx="9052200" cy="43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2000" b="1" strike="noStrike" spc="-1">
                <a:solidFill>
                  <a:srgbClr val="2A6099"/>
                </a:solidFill>
                <a:latin typeface="Times New Roman"/>
                <a:ea typeface="DejaVu Sans"/>
              </a:rPr>
              <a:t>ARE-JINR: TODAY and TOMORROW</a:t>
            </a:r>
            <a:r>
              <a:rPr lang="ru-RU" sz="2000" b="1" strike="noStrike" spc="-1">
                <a:solidFill>
                  <a:srgbClr val="2A6099"/>
                </a:solidFill>
                <a:latin typeface="Times New Roman"/>
                <a:ea typeface="DejaVu Sans"/>
              </a:rPr>
              <a:t> - </a:t>
            </a:r>
            <a:r>
              <a:rPr lang="en-US" sz="2000" b="1" strike="noStrike" spc="-1">
                <a:solidFill>
                  <a:srgbClr val="2A6099"/>
                </a:solidFill>
                <a:latin typeface="Times New Roman"/>
                <a:ea typeface="DejaVu Sans"/>
              </a:rPr>
              <a:t>Cairo, 1</a:t>
            </a:r>
            <a:r>
              <a:rPr lang="ru-RU" sz="2000" b="1" strike="noStrike" spc="-1">
                <a:solidFill>
                  <a:srgbClr val="2A6099"/>
                </a:solidFill>
                <a:latin typeface="Times New Roman"/>
                <a:ea typeface="DejaVu Sans"/>
              </a:rPr>
              <a:t>3</a:t>
            </a:r>
            <a:r>
              <a:rPr lang="en-US" sz="2000" b="1" strike="noStrike" spc="-1">
                <a:solidFill>
                  <a:srgbClr val="2A6099"/>
                </a:solidFill>
                <a:latin typeface="Times New Roman"/>
                <a:ea typeface="DejaVu Sans"/>
              </a:rPr>
              <a:t>-14 September, 2021</a:t>
            </a:r>
            <a:endParaRPr lang="en-CA" sz="2000" b="0" strike="noStrike" spc="-1">
              <a:latin typeface="Arial"/>
            </a:endParaRPr>
          </a:p>
        </p:txBody>
      </p:sp>
      <p:sp>
        <p:nvSpPr>
          <p:cNvPr id="419" name="CustomShape 2"/>
          <p:cNvSpPr/>
          <p:nvPr/>
        </p:nvSpPr>
        <p:spPr>
          <a:xfrm>
            <a:off x="-18000" y="423720"/>
            <a:ext cx="5926320" cy="106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1600" b="1" strike="noStrike" spc="-1">
                <a:solidFill>
                  <a:srgbClr val="C9211E"/>
                </a:solidFill>
                <a:latin typeface="Times New Roman"/>
                <a:ea typeface="DejaVu Sans"/>
              </a:rPr>
              <a:t>Upgrading the status of Egypt in JINR up to the full membership</a:t>
            </a:r>
            <a:endParaRPr lang="en-CA" sz="1600" b="0" strike="noStrike" spc="-1">
              <a:latin typeface="Arial"/>
            </a:endParaRPr>
          </a:p>
          <a:p>
            <a:pPr>
              <a:lnSpc>
                <a:spcPct val="100000"/>
              </a:lnSpc>
              <a:tabLst>
                <a:tab pos="0" algn="l"/>
              </a:tabLst>
            </a:pPr>
            <a:r>
              <a:rPr lang="en-US" sz="1600" b="1" strike="noStrike" spc="-1">
                <a:solidFill>
                  <a:srgbClr val="000000"/>
                </a:solidFill>
                <a:latin typeface="Times New Roman"/>
                <a:ea typeface="DejaVu Sans"/>
              </a:rPr>
              <a:t>“Strategic Opportunities for Advancing Global Collaborative Perspectives Towards Achieving 2030 Main Research Goals”</a:t>
            </a:r>
            <a:r>
              <a:rPr lang="ru-RU" sz="1600" b="1" strike="noStrike" spc="-1">
                <a:solidFill>
                  <a:srgbClr val="000000"/>
                </a:solidFill>
                <a:latin typeface="Times New Roman"/>
                <a:ea typeface="DejaVu Sans"/>
              </a:rPr>
              <a:t> </a:t>
            </a:r>
            <a:endParaRPr lang="en-CA" sz="1600" b="0" strike="noStrike" spc="-1">
              <a:latin typeface="Arial"/>
            </a:endParaRPr>
          </a:p>
          <a:p>
            <a:pPr>
              <a:lnSpc>
                <a:spcPct val="100000"/>
              </a:lnSpc>
              <a:tabLst>
                <a:tab pos="0" algn="l"/>
              </a:tabLst>
            </a:pPr>
            <a:endParaRPr lang="en-CA" sz="1600" b="0" strike="noStrike" spc="-1">
              <a:latin typeface="Arial"/>
            </a:endParaRPr>
          </a:p>
        </p:txBody>
      </p:sp>
      <p:sp>
        <p:nvSpPr>
          <p:cNvPr id="420" name="CustomShape 3"/>
          <p:cNvSpPr/>
          <p:nvPr/>
        </p:nvSpPr>
        <p:spPr>
          <a:xfrm>
            <a:off x="3328200" y="1502640"/>
            <a:ext cx="2454480" cy="22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400" b="1" strike="noStrike" spc="-1">
                <a:solidFill>
                  <a:srgbClr val="C9211E"/>
                </a:solidFill>
                <a:latin typeface="Times New Roman"/>
                <a:ea typeface="DejaVu Sans"/>
              </a:rPr>
              <a:t>Honorable speakers:</a:t>
            </a:r>
            <a:endParaRPr lang="en-CA" sz="1400" b="0" strike="noStrike" spc="-1">
              <a:latin typeface="Arial"/>
            </a:endParaRPr>
          </a:p>
          <a:p>
            <a:pPr>
              <a:lnSpc>
                <a:spcPct val="100000"/>
              </a:lnSpc>
              <a:tabLst>
                <a:tab pos="0" algn="l"/>
              </a:tabLst>
            </a:pPr>
            <a:endParaRPr lang="en-CA" sz="1400" b="0" strike="noStrike" spc="-1">
              <a:latin typeface="Arial"/>
            </a:endParaRPr>
          </a:p>
          <a:p>
            <a:pPr>
              <a:lnSpc>
                <a:spcPct val="100000"/>
              </a:lnSpc>
              <a:tabLst>
                <a:tab pos="0" algn="l"/>
              </a:tabLst>
            </a:pPr>
            <a:r>
              <a:rPr lang="en-US" sz="1400" b="0" strike="noStrike" spc="-1">
                <a:solidFill>
                  <a:srgbClr val="000000"/>
                </a:solidFill>
                <a:latin typeface="Times New Roman"/>
                <a:ea typeface="DejaVu Sans"/>
              </a:rPr>
              <a:t>– the Ambassador of the Russian Federation to Egypt H. E</a:t>
            </a:r>
            <a:r>
              <a:rPr lang="en-US" sz="1400" b="1" strike="noStrike" spc="-1">
                <a:solidFill>
                  <a:srgbClr val="000000"/>
                </a:solidFill>
                <a:latin typeface="Times New Roman"/>
                <a:ea typeface="DejaVu Sans"/>
              </a:rPr>
              <a:t>. Georgiy Borisenko</a:t>
            </a:r>
            <a:r>
              <a:rPr lang="en-US" sz="1400" b="0" strike="noStrike" spc="-1">
                <a:solidFill>
                  <a:srgbClr val="000000"/>
                </a:solidFill>
                <a:latin typeface="Times New Roman"/>
                <a:ea typeface="DejaVu Sans"/>
              </a:rPr>
              <a:t>;</a:t>
            </a:r>
            <a:endParaRPr lang="en-CA" sz="1400" b="0" strike="noStrike" spc="-1">
              <a:latin typeface="Arial"/>
            </a:endParaRPr>
          </a:p>
          <a:p>
            <a:pPr>
              <a:lnSpc>
                <a:spcPct val="100000"/>
              </a:lnSpc>
              <a:tabLst>
                <a:tab pos="0" algn="l"/>
              </a:tabLst>
            </a:pPr>
            <a:r>
              <a:rPr lang="en-US" sz="1400" b="0" strike="noStrike" spc="-1">
                <a:solidFill>
                  <a:srgbClr val="000000"/>
                </a:solidFill>
                <a:latin typeface="Times New Roman"/>
                <a:ea typeface="DejaVu Sans"/>
              </a:rPr>
              <a:t>– the Ambassador of Romania to Egypt H. E. </a:t>
            </a:r>
            <a:r>
              <a:rPr lang="en-US" sz="1400" b="1" strike="noStrike" spc="-1">
                <a:solidFill>
                  <a:srgbClr val="000000"/>
                </a:solidFill>
                <a:latin typeface="Times New Roman"/>
                <a:ea typeface="DejaVu Sans"/>
              </a:rPr>
              <a:t>Mihai Stuparu</a:t>
            </a:r>
            <a:r>
              <a:rPr lang="en-US" sz="1400" b="0" strike="noStrike" spc="-1">
                <a:solidFill>
                  <a:srgbClr val="000000"/>
                </a:solidFill>
                <a:latin typeface="Times New Roman"/>
                <a:ea typeface="DejaVu Sans"/>
              </a:rPr>
              <a:t>;</a:t>
            </a:r>
            <a:endParaRPr lang="en-CA" sz="1400" b="0" strike="noStrike" spc="-1">
              <a:latin typeface="Arial"/>
            </a:endParaRPr>
          </a:p>
          <a:p>
            <a:pPr>
              <a:lnSpc>
                <a:spcPct val="100000"/>
              </a:lnSpc>
              <a:tabLst>
                <a:tab pos="0" algn="l"/>
              </a:tabLst>
            </a:pPr>
            <a:r>
              <a:rPr lang="en-US" sz="1400" b="0" strike="noStrike" spc="-1">
                <a:solidFill>
                  <a:srgbClr val="000000"/>
                </a:solidFill>
                <a:latin typeface="Times New Roman"/>
                <a:ea typeface="DejaVu Sans"/>
              </a:rPr>
              <a:t>– the Ambassador of Bulgaria in Egypt H. E. </a:t>
            </a:r>
            <a:r>
              <a:rPr lang="en-US" sz="1400" b="1" strike="noStrike" spc="-1">
                <a:solidFill>
                  <a:srgbClr val="000000"/>
                </a:solidFill>
                <a:latin typeface="Times New Roman"/>
                <a:ea typeface="DejaVu Sans"/>
              </a:rPr>
              <a:t>Deyan Angelov</a:t>
            </a:r>
            <a:r>
              <a:rPr lang="en-US" sz="1400" b="0" strike="noStrike" spc="-1">
                <a:solidFill>
                  <a:srgbClr val="000000"/>
                </a:solidFill>
                <a:latin typeface="Times New Roman"/>
                <a:ea typeface="DejaVu Sans"/>
              </a:rPr>
              <a:t>;</a:t>
            </a:r>
            <a:endParaRPr lang="en-CA" sz="1400" b="0" strike="noStrike" spc="-1">
              <a:latin typeface="Arial"/>
            </a:endParaRPr>
          </a:p>
          <a:p>
            <a:pPr>
              <a:lnSpc>
                <a:spcPct val="100000"/>
              </a:lnSpc>
              <a:tabLst>
                <a:tab pos="0" algn="l"/>
              </a:tabLst>
            </a:pPr>
            <a:endParaRPr lang="en-CA" sz="1400" b="0" strike="noStrike" spc="-1">
              <a:latin typeface="Arial"/>
            </a:endParaRPr>
          </a:p>
        </p:txBody>
      </p:sp>
      <p:sp>
        <p:nvSpPr>
          <p:cNvPr id="421" name="CustomShape 4"/>
          <p:cNvSpPr/>
          <p:nvPr/>
        </p:nvSpPr>
        <p:spPr>
          <a:xfrm>
            <a:off x="0" y="3675240"/>
            <a:ext cx="5671080" cy="22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tabLst>
                <a:tab pos="0" algn="l"/>
              </a:tabLst>
            </a:pPr>
            <a:r>
              <a:rPr lang="en-US" sz="1400" b="1" strike="noStrike" spc="-1">
                <a:solidFill>
                  <a:srgbClr val="C9211E"/>
                </a:solidFill>
                <a:latin typeface="Times New Roman"/>
                <a:ea typeface="DejaVu Sans"/>
              </a:rPr>
              <a:t>The participants of the ceremonial opening of the event:</a:t>
            </a:r>
            <a:endParaRPr lang="en-CA" sz="1400" b="0" strike="noStrike" spc="-1">
              <a:latin typeface="Arial"/>
            </a:endParaRPr>
          </a:p>
          <a:p>
            <a:pPr algn="just">
              <a:lnSpc>
                <a:spcPct val="100000"/>
              </a:lnSpc>
              <a:tabLst>
                <a:tab pos="0" algn="l"/>
              </a:tabLst>
            </a:pP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JINR Director Academician </a:t>
            </a:r>
            <a:r>
              <a:rPr lang="en-US" sz="1400" b="1" strike="noStrike" spc="-1">
                <a:solidFill>
                  <a:srgbClr val="000000"/>
                </a:solidFill>
                <a:latin typeface="Times New Roman"/>
                <a:ea typeface="DejaVu Sans"/>
              </a:rPr>
              <a:t>Grigory Trubnikov;</a:t>
            </a: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Chairman of the Egyptian Atomic Energy Agency (EAEA) </a:t>
            </a: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Prof. </a:t>
            </a:r>
            <a:r>
              <a:rPr lang="en-US" sz="1400" b="1" strike="noStrike" spc="-1">
                <a:solidFill>
                  <a:srgbClr val="000000"/>
                </a:solidFill>
                <a:latin typeface="Times New Roman"/>
                <a:ea typeface="DejaVu Sans"/>
              </a:rPr>
              <a:t>Amr El-Hag Ali;</a:t>
            </a: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President of ASRT Prof. </a:t>
            </a:r>
            <a:r>
              <a:rPr lang="en-US" sz="1400" b="1" strike="noStrike" spc="-1">
                <a:solidFill>
                  <a:srgbClr val="000000"/>
                </a:solidFill>
                <a:latin typeface="Times New Roman"/>
                <a:ea typeface="DejaVu Sans"/>
              </a:rPr>
              <a:t>Mahmoud Sakr;</a:t>
            </a:r>
            <a:r>
              <a:rPr lang="en-US" sz="1400" b="0" strike="noStrike" spc="-1">
                <a:solidFill>
                  <a:srgbClr val="000000"/>
                </a:solidFill>
                <a:latin typeface="Times New Roman"/>
                <a:ea typeface="DejaVu Sans"/>
              </a:rPr>
              <a:t> </a:t>
            </a: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Minister of Higher Education and Scientific Research of Egypt </a:t>
            </a:r>
            <a:endParaRPr lang="en-CA" sz="1400" b="0" strike="noStrike" spc="-1">
              <a:latin typeface="Arial"/>
            </a:endParaRPr>
          </a:p>
          <a:p>
            <a:pPr marL="285840" indent="-284040" algn="just">
              <a:lnSpc>
                <a:spcPct val="100000"/>
              </a:lnSpc>
              <a:buClr>
                <a:srgbClr val="000000"/>
              </a:buClr>
              <a:buFont typeface="Wingdings" charset="2"/>
              <a:buChar char=""/>
              <a:tabLst>
                <a:tab pos="0" algn="l"/>
              </a:tabLst>
            </a:pPr>
            <a:r>
              <a:rPr lang="en-US" sz="1400" b="0" strike="noStrike" spc="-1">
                <a:solidFill>
                  <a:srgbClr val="000000"/>
                </a:solidFill>
                <a:latin typeface="Times New Roman"/>
                <a:ea typeface="DejaVu Sans"/>
              </a:rPr>
              <a:t>H. E. </a:t>
            </a:r>
            <a:r>
              <a:rPr lang="en-US" sz="1400" b="1" strike="noStrike" spc="-1">
                <a:solidFill>
                  <a:srgbClr val="000000"/>
                </a:solidFill>
                <a:latin typeface="Times New Roman"/>
                <a:ea typeface="DejaVu Sans"/>
              </a:rPr>
              <a:t>Khaled Abdel-Ghaffar</a:t>
            </a:r>
            <a:r>
              <a:rPr lang="en-US" sz="1400" b="0" strike="noStrike" spc="-1">
                <a:solidFill>
                  <a:srgbClr val="000000"/>
                </a:solidFill>
                <a:latin typeface="Times New Roman"/>
                <a:ea typeface="DejaVu Sans"/>
              </a:rPr>
              <a:t>.</a:t>
            </a:r>
            <a:endParaRPr lang="en-CA" sz="1400" b="0" strike="noStrike" spc="-1">
              <a:latin typeface="Arial"/>
            </a:endParaRPr>
          </a:p>
          <a:p>
            <a:pPr algn="just">
              <a:lnSpc>
                <a:spcPct val="100000"/>
              </a:lnSpc>
              <a:tabLst>
                <a:tab pos="0" algn="l"/>
              </a:tabLst>
            </a:pPr>
            <a:endParaRPr lang="en-CA" sz="1400" b="0" strike="noStrike" spc="-1">
              <a:latin typeface="Arial"/>
            </a:endParaRPr>
          </a:p>
          <a:p>
            <a:pPr algn="just">
              <a:lnSpc>
                <a:spcPct val="100000"/>
              </a:lnSpc>
              <a:tabLst>
                <a:tab pos="0" algn="l"/>
              </a:tabLst>
            </a:pPr>
            <a:r>
              <a:rPr lang="en-US" sz="1400" b="1" strike="noStrike" spc="-1">
                <a:solidFill>
                  <a:srgbClr val="C9211E"/>
                </a:solidFill>
                <a:latin typeface="Times New Roman"/>
                <a:ea typeface="DejaVu Sans"/>
              </a:rPr>
              <a:t>Topic parallel sessions</a:t>
            </a:r>
            <a:endParaRPr lang="en-CA" sz="1400" b="0" strike="noStrike" spc="-1">
              <a:latin typeface="Arial"/>
            </a:endParaRPr>
          </a:p>
        </p:txBody>
      </p:sp>
      <p:sp>
        <p:nvSpPr>
          <p:cNvPr id="422" name="CustomShape 5"/>
          <p:cNvSpPr/>
          <p:nvPr/>
        </p:nvSpPr>
        <p:spPr>
          <a:xfrm>
            <a:off x="9711720" y="1110960"/>
            <a:ext cx="2362680" cy="264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r>
              <a:rPr lang="en-US" sz="1400" b="1" strike="noStrike" spc="-1">
                <a:solidFill>
                  <a:srgbClr val="C9211E"/>
                </a:solidFill>
                <a:latin typeface="Times New Roman"/>
                <a:ea typeface="DejaVu Sans"/>
              </a:rPr>
              <a:t>Participants: </a:t>
            </a:r>
            <a:endParaRPr lang="en-CA" sz="1400" b="0" strike="noStrike" spc="-1">
              <a:latin typeface="Arial"/>
            </a:endParaRPr>
          </a:p>
          <a:p>
            <a:pPr marL="216000" indent="-214560">
              <a:lnSpc>
                <a:spcPct val="100000"/>
              </a:lnSpc>
              <a:buClr>
                <a:srgbClr val="000000"/>
              </a:buClr>
              <a:buSzPct val="45000"/>
              <a:buFont typeface="Wingdings" charset="2"/>
              <a:buChar char=""/>
              <a:tabLst>
                <a:tab pos="0" algn="l"/>
              </a:tabLst>
            </a:pPr>
            <a:r>
              <a:rPr lang="en-US" sz="1400" b="0" strike="noStrike" spc="-1">
                <a:solidFill>
                  <a:srgbClr val="000000"/>
                </a:solidFill>
                <a:latin typeface="Times New Roman"/>
                <a:ea typeface="DejaVu Sans"/>
              </a:rPr>
              <a:t>JINR delegation headed by Acad. </a:t>
            </a:r>
            <a:r>
              <a:rPr lang="en-US" sz="1400" b="1" strike="noStrike" spc="-1">
                <a:solidFill>
                  <a:srgbClr val="000000"/>
                </a:solidFill>
                <a:latin typeface="Times New Roman"/>
                <a:ea typeface="DejaVu Sans"/>
              </a:rPr>
              <a:t>G. Trubnikov</a:t>
            </a:r>
            <a:r>
              <a:rPr lang="en-US" sz="1400" b="0" strike="noStrike" spc="-1">
                <a:solidFill>
                  <a:srgbClr val="000000"/>
                </a:solidFill>
                <a:latin typeface="Times New Roman"/>
                <a:ea typeface="DejaVu Sans"/>
              </a:rPr>
              <a:t>; </a:t>
            </a:r>
            <a:endParaRPr lang="en-CA" sz="1400" b="0" strike="noStrike" spc="-1">
              <a:latin typeface="Arial"/>
            </a:endParaRPr>
          </a:p>
          <a:p>
            <a:pPr marL="216000" indent="-214560">
              <a:lnSpc>
                <a:spcPct val="100000"/>
              </a:lnSpc>
              <a:buClr>
                <a:srgbClr val="000000"/>
              </a:buClr>
              <a:buSzPct val="45000"/>
              <a:buFont typeface="Wingdings" charset="2"/>
              <a:buChar char=""/>
              <a:tabLst>
                <a:tab pos="0" algn="l"/>
              </a:tabLst>
            </a:pPr>
            <a:r>
              <a:rPr lang="en-US" sz="1400" b="0" strike="noStrike" spc="-1">
                <a:solidFill>
                  <a:srgbClr val="000000"/>
                </a:solidFill>
                <a:latin typeface="Times New Roman"/>
                <a:ea typeface="DejaVu Sans"/>
              </a:rPr>
              <a:t>Directorate of ASRT, headed by Prof. </a:t>
            </a:r>
            <a:r>
              <a:rPr lang="en-US" sz="1400" b="1" strike="noStrike" spc="-1">
                <a:solidFill>
                  <a:srgbClr val="000000"/>
                </a:solidFill>
                <a:latin typeface="Times New Roman"/>
                <a:ea typeface="DejaVu Sans"/>
              </a:rPr>
              <a:t>M. Sakr</a:t>
            </a:r>
            <a:r>
              <a:rPr lang="en-US" sz="1400" b="0" strike="noStrike" spc="-1">
                <a:solidFill>
                  <a:srgbClr val="000000"/>
                </a:solidFill>
                <a:latin typeface="Times New Roman"/>
                <a:ea typeface="DejaVu Sans"/>
              </a:rPr>
              <a:t>;</a:t>
            </a:r>
            <a:endParaRPr lang="en-CA" sz="1400" b="0" strike="noStrike" spc="-1">
              <a:latin typeface="Arial"/>
            </a:endParaRPr>
          </a:p>
          <a:p>
            <a:pPr marL="216000" indent="-214560">
              <a:lnSpc>
                <a:spcPct val="100000"/>
              </a:lnSpc>
              <a:buClr>
                <a:srgbClr val="000000"/>
              </a:buClr>
              <a:buSzPct val="45000"/>
              <a:buFont typeface="Wingdings" charset="2"/>
              <a:buChar char=""/>
              <a:tabLst>
                <a:tab pos="0" algn="l"/>
              </a:tabLst>
            </a:pPr>
            <a:r>
              <a:rPr lang="en-US" sz="1400" b="0" strike="noStrike" spc="-1">
                <a:solidFill>
                  <a:srgbClr val="000000"/>
                </a:solidFill>
                <a:latin typeface="Times New Roman"/>
                <a:ea typeface="DejaVu Sans"/>
              </a:rPr>
              <a:t>Arab Atomic Energy Agency’s  Head of Scientific Affairs Directorate </a:t>
            </a:r>
            <a:r>
              <a:rPr lang="en-US" sz="1400" b="1" strike="noStrike" spc="-1">
                <a:solidFill>
                  <a:srgbClr val="000000"/>
                </a:solidFill>
                <a:latin typeface="Times New Roman"/>
                <a:ea typeface="DejaVu Sans"/>
              </a:rPr>
              <a:t>Daw Saad Mosbah</a:t>
            </a:r>
            <a:r>
              <a:rPr lang="en-US" sz="1400" b="0" strike="noStrike" spc="-1">
                <a:solidFill>
                  <a:srgbClr val="000000"/>
                </a:solidFill>
                <a:latin typeface="Times New Roman"/>
                <a:ea typeface="DejaVu Sans"/>
              </a:rPr>
              <a:t>;</a:t>
            </a:r>
            <a:endParaRPr lang="en-CA" sz="1400" b="0" strike="noStrike" spc="-1">
              <a:latin typeface="Arial"/>
            </a:endParaRPr>
          </a:p>
          <a:p>
            <a:pPr marL="216000" indent="-214560">
              <a:lnSpc>
                <a:spcPct val="100000"/>
              </a:lnSpc>
              <a:buClr>
                <a:srgbClr val="000000"/>
              </a:buClr>
              <a:buSzPct val="45000"/>
              <a:buFont typeface="Wingdings" charset="2"/>
              <a:buChar char=""/>
              <a:tabLst>
                <a:tab pos="0" algn="l"/>
              </a:tabLst>
            </a:pPr>
            <a:r>
              <a:rPr lang="en-US" sz="1400" b="0" strike="noStrike" spc="-1">
                <a:solidFill>
                  <a:srgbClr val="000000"/>
                </a:solidFill>
                <a:latin typeface="Times New Roman"/>
                <a:ea typeface="DejaVu Sans"/>
              </a:rPr>
              <a:t>Egyptian leading scientists</a:t>
            </a:r>
            <a:endParaRPr lang="en-CA" sz="1400" b="0" strike="noStrike" spc="-1">
              <a:latin typeface="Arial"/>
            </a:endParaRPr>
          </a:p>
          <a:p>
            <a:pPr>
              <a:lnSpc>
                <a:spcPct val="100000"/>
              </a:lnSpc>
              <a:tabLst>
                <a:tab pos="0" algn="l"/>
              </a:tabLst>
            </a:pPr>
            <a:endParaRPr lang="en-CA" sz="1400" b="0" strike="noStrike" spc="-1">
              <a:latin typeface="Arial"/>
            </a:endParaRPr>
          </a:p>
        </p:txBody>
      </p:sp>
      <p:sp>
        <p:nvSpPr>
          <p:cNvPr id="423" name="CustomShape 6"/>
          <p:cNvSpPr/>
          <p:nvPr/>
        </p:nvSpPr>
        <p:spPr>
          <a:xfrm>
            <a:off x="5851080" y="518040"/>
            <a:ext cx="6243840" cy="576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1600" b="1" strike="noStrike" spc="-1">
                <a:solidFill>
                  <a:srgbClr val="C9211E"/>
                </a:solidFill>
                <a:latin typeface="Times New Roman"/>
                <a:ea typeface="DejaVu Sans"/>
              </a:rPr>
              <a:t>Ceremonial opening of the JINR Information Centre at the headquarter of ASRT</a:t>
            </a:r>
            <a:endParaRPr lang="en-CA" sz="1600" b="0" strike="noStrike" spc="-1">
              <a:latin typeface="Arial"/>
            </a:endParaRPr>
          </a:p>
        </p:txBody>
      </p:sp>
      <p:sp>
        <p:nvSpPr>
          <p:cNvPr id="424" name="Line 7"/>
          <p:cNvSpPr/>
          <p:nvPr/>
        </p:nvSpPr>
        <p:spPr>
          <a:xfrm>
            <a:off x="5828760" y="668160"/>
            <a:ext cx="25560" cy="6436800"/>
          </a:xfrm>
          <a:prstGeom prst="line">
            <a:avLst/>
          </a:prstGeom>
          <a:ln w="12600">
            <a:solidFill>
              <a:srgbClr val="00B0F0"/>
            </a:solidFill>
          </a:ln>
        </p:spPr>
        <p:style>
          <a:lnRef idx="1">
            <a:schemeClr val="accent1"/>
          </a:lnRef>
          <a:fillRef idx="0">
            <a:schemeClr val="accent1"/>
          </a:fillRef>
          <a:effectRef idx="0">
            <a:schemeClr val="accent1"/>
          </a:effectRef>
          <a:fontRef idx="minor"/>
        </p:style>
      </p:sp>
      <p:sp>
        <p:nvSpPr>
          <p:cNvPr id="425" name="CustomShape 8"/>
          <p:cNvSpPr/>
          <p:nvPr/>
        </p:nvSpPr>
        <p:spPr>
          <a:xfrm>
            <a:off x="-1080" y="5774040"/>
            <a:ext cx="2697840" cy="136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Radiobiology, Genetics, and Radiation Therapy</a:t>
            </a:r>
            <a:endParaRPr lang="en-CA" sz="1400" b="0" strike="noStrike" spc="-1">
              <a:latin typeface="Arial"/>
            </a:endParaRPr>
          </a:p>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Nuclear analytical techniques, neutron radiography</a:t>
            </a:r>
            <a:endParaRPr lang="en-CA" sz="1400" b="0" strike="noStrike" spc="-1">
              <a:latin typeface="Arial"/>
            </a:endParaRPr>
          </a:p>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Archaeology and Cultural Heritage </a:t>
            </a:r>
            <a:endParaRPr lang="en-CA" sz="1400" b="0" strike="noStrike" spc="-1">
              <a:latin typeface="Arial"/>
            </a:endParaRPr>
          </a:p>
        </p:txBody>
      </p:sp>
      <p:sp>
        <p:nvSpPr>
          <p:cNvPr id="426" name="CustomShape 9"/>
          <p:cNvSpPr/>
          <p:nvPr/>
        </p:nvSpPr>
        <p:spPr>
          <a:xfrm>
            <a:off x="2594160" y="5721840"/>
            <a:ext cx="3416400" cy="136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High energy physics, NICA, SPD, and MPD </a:t>
            </a:r>
            <a:endParaRPr lang="en-CA" sz="1400" b="0" strike="noStrike" spc="-1">
              <a:latin typeface="Arial"/>
            </a:endParaRPr>
          </a:p>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Nanotechnology Applications</a:t>
            </a:r>
            <a:endParaRPr lang="en-CA" sz="1400" b="0" strike="noStrike" spc="-1">
              <a:latin typeface="Arial"/>
            </a:endParaRPr>
          </a:p>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Theoretical Physics and Advanced Mathematics</a:t>
            </a:r>
            <a:endParaRPr lang="en-CA" sz="1400" b="0" strike="noStrike" spc="-1">
              <a:latin typeface="Arial"/>
            </a:endParaRPr>
          </a:p>
          <a:p>
            <a:pPr marL="285840" indent="-284040">
              <a:lnSpc>
                <a:spcPct val="100000"/>
              </a:lnSpc>
              <a:buClr>
                <a:srgbClr val="000000"/>
              </a:buClr>
              <a:buFont typeface="Arial"/>
              <a:buChar char="•"/>
            </a:pPr>
            <a:r>
              <a:rPr lang="en-US" sz="1400" b="0" strike="noStrike" spc="-1">
                <a:solidFill>
                  <a:srgbClr val="000000"/>
                </a:solidFill>
                <a:latin typeface="Times New Roman"/>
                <a:ea typeface="DejaVu Sans"/>
              </a:rPr>
              <a:t>Analysis of Big Data, Computation </a:t>
            </a:r>
            <a:endParaRPr lang="en-CA" sz="1400" b="0" strike="noStrike" spc="-1">
              <a:latin typeface="Arial"/>
            </a:endParaRPr>
          </a:p>
        </p:txBody>
      </p:sp>
      <p:sp>
        <p:nvSpPr>
          <p:cNvPr id="427" name="CustomShape 10"/>
          <p:cNvSpPr/>
          <p:nvPr/>
        </p:nvSpPr>
        <p:spPr>
          <a:xfrm>
            <a:off x="9622440" y="3834720"/>
            <a:ext cx="2451600" cy="349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400" b="1" strike="noStrike" spc="-1">
                <a:solidFill>
                  <a:srgbClr val="C9211E"/>
                </a:solidFill>
                <a:latin typeface="Times New Roman"/>
                <a:ea typeface="DejaVu Sans"/>
              </a:rPr>
              <a:t>Main highlights:</a:t>
            </a:r>
            <a:endParaRPr lang="en-CA" sz="1400" b="0" strike="noStrike" spc="-1">
              <a:latin typeface="Arial"/>
            </a:endParaRPr>
          </a:p>
          <a:p>
            <a:pPr marL="285840" indent="-284040" algn="just">
              <a:lnSpc>
                <a:spcPct val="100000"/>
              </a:lnSpc>
              <a:buClr>
                <a:srgbClr val="000000"/>
              </a:buClr>
              <a:buFont typeface="Wingdings" charset="2"/>
              <a:buChar char=""/>
            </a:pPr>
            <a:r>
              <a:rPr lang="en-US" sz="1400" b="0" strike="noStrike" spc="-1">
                <a:solidFill>
                  <a:srgbClr val="000000"/>
                </a:solidFill>
                <a:latin typeface="Times New Roman"/>
                <a:ea typeface="DejaVu Sans"/>
              </a:rPr>
              <a:t>discussion of the prospects for the development of the information center and its role in the development of scientific communication in both Egypt and the MENA region;</a:t>
            </a:r>
            <a:endParaRPr lang="en-CA" sz="1400" b="0" strike="noStrike" spc="-1">
              <a:latin typeface="Arial"/>
            </a:endParaRPr>
          </a:p>
          <a:p>
            <a:pPr marL="285840" indent="-284040" algn="just">
              <a:lnSpc>
                <a:spcPct val="100000"/>
              </a:lnSpc>
              <a:buClr>
                <a:srgbClr val="000000"/>
              </a:buClr>
              <a:buFont typeface="Wingdings" charset="2"/>
              <a:buChar char=""/>
            </a:pPr>
            <a:r>
              <a:rPr lang="en-US" sz="1400" b="0" strike="noStrike" spc="-1">
                <a:solidFill>
                  <a:srgbClr val="000000"/>
                </a:solidFill>
                <a:latin typeface="Times New Roman"/>
                <a:ea typeface="DejaVu Sans"/>
              </a:rPr>
              <a:t>demonstration of educational films prepared by the UC as one of the training tools for the potential audience of the Information Center.</a:t>
            </a:r>
            <a:endParaRPr lang="en-CA" sz="1400" b="0" strike="noStrike" spc="-1">
              <a:latin typeface="Arial"/>
            </a:endParaRPr>
          </a:p>
          <a:p>
            <a:pPr algn="just">
              <a:lnSpc>
                <a:spcPct val="100000"/>
              </a:lnSpc>
            </a:pPr>
            <a:endParaRPr lang="en-CA" sz="1400" b="0" strike="noStrike" spc="-1">
              <a:latin typeface="Arial"/>
            </a:endParaRPr>
          </a:p>
          <a:p>
            <a:pPr>
              <a:lnSpc>
                <a:spcPct val="100000"/>
              </a:lnSpc>
            </a:pPr>
            <a:endParaRPr lang="en-CA" sz="1400" b="0" strike="noStrike" spc="-1">
              <a:latin typeface="Arial"/>
            </a:endParaRPr>
          </a:p>
        </p:txBody>
      </p:sp>
      <p:pic>
        <p:nvPicPr>
          <p:cNvPr id="428" name="Picture 2"/>
          <p:cNvPicPr/>
          <p:nvPr/>
        </p:nvPicPr>
        <p:blipFill>
          <a:blip r:embed="rId3"/>
          <a:stretch/>
        </p:blipFill>
        <p:spPr>
          <a:xfrm>
            <a:off x="142920" y="1127520"/>
            <a:ext cx="9587520" cy="5142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ustomShape 1"/>
          <p:cNvSpPr/>
          <p:nvPr/>
        </p:nvSpPr>
        <p:spPr>
          <a:xfrm>
            <a:off x="835920" y="358920"/>
            <a:ext cx="10493280" cy="499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3200" b="1" strike="noStrike" spc="-1">
                <a:solidFill>
                  <a:srgbClr val="2A6099"/>
                </a:solidFill>
                <a:latin typeface="Times New Roman"/>
                <a:ea typeface="DejaVu Sans"/>
              </a:rPr>
              <a:t>JINR delegation's visit to Bulgaria, 15-18 September </a:t>
            </a:r>
            <a:endParaRPr lang="en-CA" sz="3200" b="0" strike="noStrike" spc="-1">
              <a:latin typeface="Arial"/>
            </a:endParaRPr>
          </a:p>
        </p:txBody>
      </p:sp>
      <p:sp>
        <p:nvSpPr>
          <p:cNvPr id="430" name="CustomShape 2"/>
          <p:cNvSpPr/>
          <p:nvPr/>
        </p:nvSpPr>
        <p:spPr>
          <a:xfrm>
            <a:off x="143280" y="3972960"/>
            <a:ext cx="4428720" cy="2874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endParaRPr lang="en-CA" sz="1800" b="0" strike="noStrike" spc="-1">
              <a:latin typeface="Arial"/>
            </a:endParaRPr>
          </a:p>
          <a:p>
            <a:pPr algn="just">
              <a:lnSpc>
                <a:spcPct val="100000"/>
              </a:lnSpc>
              <a:tabLst>
                <a:tab pos="0" algn="l"/>
              </a:tabLst>
            </a:pPr>
            <a:r>
              <a:rPr lang="en-US" sz="1500" b="1" strike="noStrike" spc="-1">
                <a:solidFill>
                  <a:srgbClr val="000000"/>
                </a:solidFill>
                <a:latin typeface="Times New Roman"/>
                <a:ea typeface="DejaVu Sans"/>
              </a:rPr>
              <a:t>15 September </a:t>
            </a:r>
            <a:r>
              <a:rPr lang="en-US" sz="1500" b="0" strike="noStrike" spc="-1">
                <a:solidFill>
                  <a:srgbClr val="000000"/>
                </a:solidFill>
                <a:latin typeface="Times New Roman"/>
                <a:ea typeface="DejaVu Sans"/>
              </a:rPr>
              <a:t>- Arrangement of the new recreation area with the assistance of JINR, BNRA and Kozloduy NNP in Sofia South Park;</a:t>
            </a:r>
            <a:endParaRPr lang="en-CA" sz="1500" b="0" strike="noStrike" spc="-1">
              <a:latin typeface="Arial"/>
            </a:endParaRPr>
          </a:p>
          <a:p>
            <a:pPr algn="just">
              <a:lnSpc>
                <a:spcPct val="100000"/>
              </a:lnSpc>
              <a:tabLst>
                <a:tab pos="0" algn="l"/>
              </a:tabLst>
            </a:pPr>
            <a:endParaRPr lang="en-CA" sz="1500" b="0" strike="noStrike" spc="-1">
              <a:latin typeface="Arial"/>
            </a:endParaRPr>
          </a:p>
          <a:p>
            <a:pPr algn="just">
              <a:lnSpc>
                <a:spcPct val="100000"/>
              </a:lnSpc>
              <a:tabLst>
                <a:tab pos="0" algn="l"/>
              </a:tabLst>
            </a:pPr>
            <a:r>
              <a:rPr lang="en-US" sz="1500" b="1" strike="noStrike" spc="-1">
                <a:solidFill>
                  <a:srgbClr val="000000"/>
                </a:solidFill>
                <a:latin typeface="Times New Roman"/>
                <a:ea typeface="DejaVu Sans"/>
              </a:rPr>
              <a:t>17 September </a:t>
            </a:r>
            <a:r>
              <a:rPr lang="en-US" sz="1500" b="0" strike="noStrike" spc="-1">
                <a:solidFill>
                  <a:srgbClr val="000000"/>
                </a:solidFill>
                <a:latin typeface="Times New Roman"/>
                <a:ea typeface="DejaVu Sans"/>
              </a:rPr>
              <a:t>- festive scientific session “65 years of Bulgaria-JINR cooperation”:</a:t>
            </a:r>
            <a:endParaRPr lang="en-CA" sz="1500" b="0" strike="noStrike" spc="-1">
              <a:latin typeface="Arial"/>
            </a:endParaRPr>
          </a:p>
          <a:p>
            <a:pPr marL="285840" indent="-284400" algn="just">
              <a:lnSpc>
                <a:spcPct val="100000"/>
              </a:lnSpc>
              <a:buClr>
                <a:srgbClr val="000000"/>
              </a:buClr>
              <a:buFont typeface="Wingdings" charset="2"/>
              <a:buChar char=""/>
              <a:tabLst>
                <a:tab pos="0" algn="l"/>
              </a:tabLst>
            </a:pPr>
            <a:r>
              <a:rPr lang="en-US" sz="1500" b="0" strike="noStrike" spc="-1">
                <a:solidFill>
                  <a:srgbClr val="000000"/>
                </a:solidFill>
                <a:latin typeface="Times New Roman"/>
                <a:ea typeface="DejaVu Sans"/>
              </a:rPr>
              <a:t>Reports on the contribution of Bulgarian scientists to JINR development and participation of Bulgaria in the JINR-CERN cooperation </a:t>
            </a:r>
            <a:endParaRPr lang="en-CA" sz="1500" b="0" strike="noStrike" spc="-1">
              <a:latin typeface="Arial"/>
            </a:endParaRPr>
          </a:p>
          <a:p>
            <a:pPr marL="285840" indent="-284400" algn="just">
              <a:lnSpc>
                <a:spcPct val="100000"/>
              </a:lnSpc>
              <a:buClr>
                <a:srgbClr val="000000"/>
              </a:buClr>
              <a:buFont typeface="Wingdings" charset="2"/>
              <a:buChar char=""/>
              <a:tabLst>
                <a:tab pos="0" algn="l"/>
              </a:tabLst>
            </a:pPr>
            <a:r>
              <a:rPr lang="en-US" sz="1500" b="0" strike="noStrike" spc="-1">
                <a:solidFill>
                  <a:srgbClr val="000000"/>
                </a:solidFill>
                <a:latin typeface="Times New Roman"/>
                <a:ea typeface="DejaVu Sans"/>
              </a:rPr>
              <a:t>Presentation of the JINR Development Strategy up to 2030 and beyond.</a:t>
            </a:r>
            <a:endParaRPr lang="en-CA" sz="1500" b="0" strike="noStrike" spc="-1">
              <a:latin typeface="Arial"/>
            </a:endParaRPr>
          </a:p>
        </p:txBody>
      </p:sp>
      <p:sp>
        <p:nvSpPr>
          <p:cNvPr id="431" name="CustomShape 3"/>
          <p:cNvSpPr/>
          <p:nvPr/>
        </p:nvSpPr>
        <p:spPr>
          <a:xfrm>
            <a:off x="5769720" y="3972960"/>
            <a:ext cx="6296400" cy="91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tabLst>
                <a:tab pos="0" algn="l"/>
              </a:tabLst>
            </a:pPr>
            <a:endParaRPr lang="en-CA" sz="1800" b="0" strike="noStrike" spc="-1">
              <a:latin typeface="Arial"/>
            </a:endParaRPr>
          </a:p>
          <a:p>
            <a:pPr>
              <a:lnSpc>
                <a:spcPct val="100000"/>
              </a:lnSpc>
              <a:tabLst>
                <a:tab pos="0" algn="l"/>
              </a:tabLst>
            </a:pPr>
            <a:endParaRPr lang="en-CA" sz="1800" b="0" strike="noStrike" spc="-1">
              <a:latin typeface="Arial"/>
            </a:endParaRPr>
          </a:p>
          <a:p>
            <a:pPr>
              <a:lnSpc>
                <a:spcPct val="100000"/>
              </a:lnSpc>
              <a:tabLst>
                <a:tab pos="0" algn="l"/>
              </a:tabLst>
            </a:pPr>
            <a:endParaRPr lang="en-CA" sz="1800" b="0" strike="noStrike" spc="-1">
              <a:latin typeface="Arial"/>
            </a:endParaRPr>
          </a:p>
        </p:txBody>
      </p:sp>
      <p:sp>
        <p:nvSpPr>
          <p:cNvPr id="432" name="CustomShape 4"/>
          <p:cNvSpPr/>
          <p:nvPr/>
        </p:nvSpPr>
        <p:spPr>
          <a:xfrm>
            <a:off x="4774320" y="3972960"/>
            <a:ext cx="7056720" cy="3285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500" b="1" strike="noStrike" spc="-1">
                <a:solidFill>
                  <a:srgbClr val="000000"/>
                </a:solidFill>
                <a:latin typeface="Times New Roman"/>
                <a:ea typeface="DejaVu Sans"/>
              </a:rPr>
              <a:t>16 September </a:t>
            </a:r>
            <a:r>
              <a:rPr lang="en-US" sz="1500" b="0" strike="noStrike" spc="-1">
                <a:solidFill>
                  <a:srgbClr val="000000"/>
                </a:solidFill>
                <a:latin typeface="Times New Roman"/>
                <a:ea typeface="DejaVu Sans"/>
              </a:rPr>
              <a:t>– </a:t>
            </a:r>
            <a:r>
              <a:rPr lang="en-US" sz="1500" b="1" strike="noStrike" spc="-1">
                <a:solidFill>
                  <a:srgbClr val="C9211E"/>
                </a:solidFill>
                <a:latin typeface="Times New Roman"/>
                <a:ea typeface="DejaVu Sans"/>
              </a:rPr>
              <a:t>Opening ceremony of the JINR Information Centre, the first in the European Union, at the premised of the Physical Faculty of Sofia University “St. Kliment Ohridski”:</a:t>
            </a:r>
            <a:endParaRPr lang="en-CA" sz="1500" b="0" strike="noStrike" spc="-1">
              <a:latin typeface="Arial"/>
            </a:endParaRPr>
          </a:p>
          <a:p>
            <a:pPr marL="285840" indent="-284400" algn="just">
              <a:lnSpc>
                <a:spcPct val="100000"/>
              </a:lnSpc>
              <a:buClr>
                <a:srgbClr val="000000"/>
              </a:buClr>
              <a:buFont typeface="Wingdings" charset="2"/>
              <a:buChar char=""/>
            </a:pPr>
            <a:r>
              <a:rPr lang="en-US" sz="1500" b="0" strike="noStrike" spc="-1">
                <a:solidFill>
                  <a:srgbClr val="000000"/>
                </a:solidFill>
                <a:latin typeface="Times New Roman"/>
                <a:ea typeface="DejaVu Sans"/>
              </a:rPr>
              <a:t>The Agreement on Opening of JINR Information Centre and the Agreement on Cooperation in Scientific-Research Activity and HR Development, aimed at widening cooperation between JINR and Sofia University in science, research, innovation, personnel training and popularization of natural science, were signed by </a:t>
            </a:r>
            <a:r>
              <a:rPr lang="en-US" sz="1500" b="1" strike="noStrike" spc="-1">
                <a:solidFill>
                  <a:srgbClr val="000000"/>
                </a:solidFill>
                <a:latin typeface="Times New Roman"/>
                <a:ea typeface="DejaVu Sans"/>
              </a:rPr>
              <a:t>Ltchesar Kostov</a:t>
            </a:r>
            <a:r>
              <a:rPr lang="en-US" sz="1500" b="0" strike="noStrike" spc="-1">
                <a:solidFill>
                  <a:srgbClr val="000000"/>
                </a:solidFill>
                <a:latin typeface="Times New Roman"/>
                <a:ea typeface="DejaVu Sans"/>
              </a:rPr>
              <a:t> and Rector of Sofia University “St. Kliment Ohridski” Prof. </a:t>
            </a:r>
            <a:r>
              <a:rPr lang="en-US" sz="1500" b="1" strike="noStrike" spc="-1">
                <a:solidFill>
                  <a:srgbClr val="000000"/>
                </a:solidFill>
                <a:latin typeface="Times New Roman"/>
                <a:ea typeface="DejaVu Sans"/>
              </a:rPr>
              <a:t>Anastas Gerdjikov</a:t>
            </a:r>
            <a:r>
              <a:rPr lang="en-US" sz="1500" b="0" strike="noStrike" spc="-1">
                <a:solidFill>
                  <a:srgbClr val="000000"/>
                </a:solidFill>
                <a:latin typeface="Times New Roman"/>
                <a:ea typeface="DejaVu Sans"/>
              </a:rPr>
              <a:t>;</a:t>
            </a:r>
            <a:endParaRPr lang="en-CA" sz="1500" b="0" strike="noStrike" spc="-1">
              <a:latin typeface="Arial"/>
            </a:endParaRPr>
          </a:p>
          <a:p>
            <a:pPr marL="285840" indent="-284400" algn="just">
              <a:lnSpc>
                <a:spcPct val="100000"/>
              </a:lnSpc>
              <a:buClr>
                <a:srgbClr val="000000"/>
              </a:buClr>
              <a:buFont typeface="Wingdings" charset="2"/>
              <a:buChar char=""/>
            </a:pPr>
            <a:r>
              <a:rPr lang="en-US" sz="1500" b="0" strike="noStrike" spc="-1">
                <a:solidFill>
                  <a:srgbClr val="000000"/>
                </a:solidFill>
                <a:latin typeface="Times New Roman"/>
                <a:ea typeface="DejaVu Sans"/>
              </a:rPr>
              <a:t>ICD Director </a:t>
            </a:r>
            <a:r>
              <a:rPr lang="en-US" sz="1500" b="1" strike="noStrike" spc="-1">
                <a:solidFill>
                  <a:srgbClr val="000000"/>
                </a:solidFill>
                <a:latin typeface="Times New Roman"/>
                <a:ea typeface="DejaVu Sans"/>
              </a:rPr>
              <a:t>Dmitry Kamanin </a:t>
            </a:r>
            <a:r>
              <a:rPr lang="en-US" sz="1500" b="0" strike="noStrike" spc="-1">
                <a:solidFill>
                  <a:srgbClr val="000000"/>
                </a:solidFill>
                <a:latin typeface="Times New Roman"/>
                <a:ea typeface="DejaVu Sans"/>
              </a:rPr>
              <a:t>presented JINR IC network development, its work opportunities and achievements; </a:t>
            </a:r>
            <a:endParaRPr lang="en-CA" sz="1500" b="0" strike="noStrike" spc="-1">
              <a:latin typeface="Arial"/>
            </a:endParaRPr>
          </a:p>
          <a:p>
            <a:pPr marL="285840" indent="-284400" algn="just">
              <a:lnSpc>
                <a:spcPct val="100000"/>
              </a:lnSpc>
              <a:buClr>
                <a:srgbClr val="000000"/>
              </a:buClr>
              <a:buFont typeface="Wingdings" charset="2"/>
              <a:buChar char=""/>
            </a:pPr>
            <a:r>
              <a:rPr lang="en-US" sz="1500" b="0" strike="noStrike" spc="-1">
                <a:solidFill>
                  <a:srgbClr val="000000"/>
                </a:solidFill>
                <a:latin typeface="Times New Roman"/>
                <a:ea typeface="DejaVu Sans"/>
              </a:rPr>
              <a:t>UC Director </a:t>
            </a:r>
            <a:r>
              <a:rPr lang="en-US" sz="1500" b="1" strike="noStrike" spc="-1">
                <a:solidFill>
                  <a:srgbClr val="000000"/>
                </a:solidFill>
                <a:latin typeface="Times New Roman"/>
                <a:ea typeface="DejaVu Sans"/>
              </a:rPr>
              <a:t>Stanislav Pakuliak </a:t>
            </a:r>
            <a:r>
              <a:rPr lang="en-US" sz="1500" b="0" strike="noStrike" spc="-1">
                <a:solidFill>
                  <a:srgbClr val="000000"/>
                </a:solidFill>
                <a:latin typeface="Times New Roman"/>
                <a:ea typeface="DejaVu Sans"/>
              </a:rPr>
              <a:t>made a report on the importance of JINR IC activity in education, and its development on the basis of IC.</a:t>
            </a:r>
            <a:endParaRPr lang="en-CA" sz="1500" b="0" strike="noStrike" spc="-1">
              <a:latin typeface="Arial"/>
            </a:endParaRPr>
          </a:p>
          <a:p>
            <a:pPr>
              <a:lnSpc>
                <a:spcPct val="100000"/>
              </a:lnSpc>
            </a:pPr>
            <a:endParaRPr lang="en-CA" sz="1500" b="0" strike="noStrike" spc="-1">
              <a:latin typeface="Arial"/>
            </a:endParaRPr>
          </a:p>
        </p:txBody>
      </p:sp>
      <p:pic>
        <p:nvPicPr>
          <p:cNvPr id="433" name="Picture 2"/>
          <p:cNvPicPr/>
          <p:nvPr/>
        </p:nvPicPr>
        <p:blipFill>
          <a:blip r:embed="rId3"/>
          <a:stretch/>
        </p:blipFill>
        <p:spPr>
          <a:xfrm>
            <a:off x="298080" y="1153440"/>
            <a:ext cx="11568600" cy="2678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4" name="Group 1"/>
          <p:cNvGrpSpPr/>
          <p:nvPr/>
        </p:nvGrpSpPr>
        <p:grpSpPr>
          <a:xfrm>
            <a:off x="71280" y="93600"/>
            <a:ext cx="1005480" cy="839160"/>
            <a:chOff x="71280" y="93600"/>
            <a:chExt cx="1005480" cy="839160"/>
          </a:xfrm>
        </p:grpSpPr>
        <p:pic>
          <p:nvPicPr>
            <p:cNvPr id="435" name="Рисунок 17_7"/>
            <p:cNvPicPr/>
            <p:nvPr/>
          </p:nvPicPr>
          <p:blipFill>
            <a:blip r:embed="rId3">
              <a:alphaModFix amt="50000"/>
            </a:blip>
            <a:stretch/>
          </p:blipFill>
          <p:spPr>
            <a:xfrm>
              <a:off x="123120" y="93600"/>
              <a:ext cx="903240" cy="698760"/>
            </a:xfrm>
            <a:prstGeom prst="rect">
              <a:avLst/>
            </a:prstGeom>
            <a:ln>
              <a:noFill/>
            </a:ln>
          </p:spPr>
        </p:pic>
        <p:sp>
          <p:nvSpPr>
            <p:cNvPr id="436" name="CustomShape 2"/>
            <p:cNvSpPr/>
            <p:nvPr/>
          </p:nvSpPr>
          <p:spPr>
            <a:xfrm>
              <a:off x="71280" y="888840"/>
              <a:ext cx="1005480" cy="439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437" name="CustomShape 3"/>
          <p:cNvSpPr/>
          <p:nvPr/>
        </p:nvSpPr>
        <p:spPr>
          <a:xfrm>
            <a:off x="102960" y="5286600"/>
            <a:ext cx="3463200" cy="1494360"/>
          </a:xfrm>
          <a:prstGeom prst="rect">
            <a:avLst/>
          </a:prstGeom>
          <a:solidFill>
            <a:schemeClr val="bg1">
              <a:lumMod val="95000"/>
            </a:schemeClr>
          </a:solidFill>
          <a:ln/>
        </p:spPr>
        <p:style>
          <a:lnRef idx="2">
            <a:schemeClr val="accent1">
              <a:shade val="50000"/>
            </a:schemeClr>
          </a:lnRef>
          <a:fillRef idx="1">
            <a:schemeClr val="accent1"/>
          </a:fillRef>
          <a:effectRef idx="0">
            <a:schemeClr val="accent1"/>
          </a:effectRef>
          <a:fontRef idx="minor"/>
        </p:style>
      </p:sp>
      <p:sp>
        <p:nvSpPr>
          <p:cNvPr id="438" name="CustomShape 4"/>
          <p:cNvSpPr/>
          <p:nvPr/>
        </p:nvSpPr>
        <p:spPr>
          <a:xfrm>
            <a:off x="1404360" y="244800"/>
            <a:ext cx="10688760" cy="51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2400" b="1" strike="noStrike" cap="small" spc="-1">
                <a:solidFill>
                  <a:srgbClr val="0051A2"/>
                </a:solidFill>
                <a:latin typeface="Calibri"/>
                <a:ea typeface="DejaVu Sans"/>
              </a:rPr>
              <a:t>JEMS Programme resumed its work: attention to the Universities     </a:t>
            </a:r>
            <a:r>
              <a:rPr lang="en-US" sz="2800" b="0" strike="noStrike" cap="small" spc="-1">
                <a:solidFill>
                  <a:srgbClr val="0051A2"/>
                </a:solidFill>
                <a:latin typeface="Calibri"/>
                <a:ea typeface="DejaVu Sans"/>
              </a:rPr>
              <a:t>    </a:t>
            </a:r>
            <a:endParaRPr lang="en-CA" sz="2800" b="0" strike="noStrike" spc="-1">
              <a:latin typeface="Arial"/>
            </a:endParaRPr>
          </a:p>
        </p:txBody>
      </p:sp>
      <p:sp>
        <p:nvSpPr>
          <p:cNvPr id="439" name="CustomShape 5"/>
          <p:cNvSpPr/>
          <p:nvPr/>
        </p:nvSpPr>
        <p:spPr>
          <a:xfrm>
            <a:off x="654480" y="3185280"/>
            <a:ext cx="225252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1" strike="noStrike" spc="-1">
                <a:solidFill>
                  <a:srgbClr val="2F5597"/>
                </a:solidFill>
                <a:latin typeface="Calibri"/>
                <a:ea typeface="DejaVu Sans"/>
              </a:rPr>
              <a:t>JEMS-16</a:t>
            </a:r>
            <a:r>
              <a:rPr lang="en-US" sz="1800" b="0" strike="noStrike" spc="-1">
                <a:solidFill>
                  <a:srgbClr val="000000"/>
                </a:solidFill>
                <a:latin typeface="Calibri"/>
                <a:ea typeface="DejaVu Sans"/>
              </a:rPr>
              <a:t>, 19 – 23 April</a:t>
            </a:r>
            <a:endParaRPr lang="en-CA" sz="1800" b="0" strike="noStrike" spc="-1">
              <a:latin typeface="Arial"/>
            </a:endParaRPr>
          </a:p>
        </p:txBody>
      </p:sp>
      <p:sp>
        <p:nvSpPr>
          <p:cNvPr id="440" name="CustomShape 6"/>
          <p:cNvSpPr/>
          <p:nvPr/>
        </p:nvSpPr>
        <p:spPr>
          <a:xfrm>
            <a:off x="4865760" y="1762560"/>
            <a:ext cx="222048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1" strike="noStrike" spc="-1">
                <a:solidFill>
                  <a:srgbClr val="2F5597"/>
                </a:solidFill>
                <a:latin typeface="Calibri"/>
                <a:ea typeface="DejaVu Sans"/>
              </a:rPr>
              <a:t>JEMS-17</a:t>
            </a:r>
            <a:r>
              <a:rPr lang="en-US" sz="1800" b="0" strike="noStrike" spc="-1">
                <a:solidFill>
                  <a:srgbClr val="000000"/>
                </a:solidFill>
                <a:latin typeface="Calibri"/>
                <a:ea typeface="DejaVu Sans"/>
              </a:rPr>
              <a:t>, 24 – 28 May</a:t>
            </a:r>
            <a:endParaRPr lang="en-CA" sz="1800" b="0" strike="noStrike" spc="-1">
              <a:latin typeface="Arial"/>
            </a:endParaRPr>
          </a:p>
        </p:txBody>
      </p:sp>
      <p:sp>
        <p:nvSpPr>
          <p:cNvPr id="441" name="CustomShape 7"/>
          <p:cNvSpPr/>
          <p:nvPr/>
        </p:nvSpPr>
        <p:spPr>
          <a:xfrm>
            <a:off x="9481680" y="3606840"/>
            <a:ext cx="198576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tabLst>
                <a:tab pos="0" algn="l"/>
              </a:tabLst>
            </a:pPr>
            <a:r>
              <a:rPr lang="en-US" sz="1800" b="1" strike="noStrike" spc="-1">
                <a:solidFill>
                  <a:srgbClr val="2F5597"/>
                </a:solidFill>
                <a:latin typeface="Calibri"/>
                <a:ea typeface="DejaVu Sans"/>
              </a:rPr>
              <a:t>JEMS-18</a:t>
            </a:r>
            <a:r>
              <a:rPr lang="en-US" sz="1800" b="0" strike="noStrike" spc="-1">
                <a:solidFill>
                  <a:srgbClr val="000000"/>
                </a:solidFill>
                <a:latin typeface="Calibri"/>
                <a:ea typeface="DejaVu Sans"/>
              </a:rPr>
              <a:t>, 5 – 9 July </a:t>
            </a:r>
            <a:endParaRPr lang="en-CA" sz="1800" b="0" strike="noStrike" spc="-1">
              <a:latin typeface="Arial"/>
            </a:endParaRPr>
          </a:p>
        </p:txBody>
      </p:sp>
      <p:sp>
        <p:nvSpPr>
          <p:cNvPr id="442" name="CustomShape 8"/>
          <p:cNvSpPr/>
          <p:nvPr/>
        </p:nvSpPr>
        <p:spPr>
          <a:xfrm>
            <a:off x="102960" y="3584160"/>
            <a:ext cx="3506400" cy="301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Sofia University, Bulgaria</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ISU, Irkutsk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TPU, Tomsk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FEFU, Vladivostok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National Cancer Centre, Belarus</a:t>
            </a:r>
            <a:endParaRPr lang="en-CA" sz="1800" b="0" strike="noStrike" spc="-1">
              <a:latin typeface="Arial"/>
            </a:endParaRPr>
          </a:p>
          <a:p>
            <a:pPr>
              <a:lnSpc>
                <a:spcPct val="100000"/>
              </a:lnSpc>
              <a:tabLst>
                <a:tab pos="0" algn="l"/>
              </a:tabLst>
            </a:pPr>
            <a:endParaRPr lang="en-CA" sz="1800" b="0" strike="noStrike" spc="-1">
              <a:latin typeface="Arial"/>
            </a:endParaRPr>
          </a:p>
          <a:p>
            <a:pPr>
              <a:lnSpc>
                <a:spcPct val="100000"/>
              </a:lnSpc>
              <a:tabLst>
                <a:tab pos="0" algn="l"/>
              </a:tabLst>
            </a:pPr>
            <a:r>
              <a:rPr lang="en-US" sz="1400" b="1" strike="noStrike" spc="-1">
                <a:solidFill>
                  <a:srgbClr val="2F5597"/>
                </a:solidFill>
                <a:latin typeface="Calibri"/>
                <a:ea typeface="DejaVu Sans"/>
              </a:rPr>
              <a:t>Round Tables </a:t>
            </a:r>
            <a:r>
              <a:rPr lang="en-US" sz="1400" b="0" strike="noStrike" spc="-1">
                <a:solidFill>
                  <a:srgbClr val="000000"/>
                </a:solidFill>
                <a:latin typeface="Calibri"/>
                <a:ea typeface="DejaVu Sans"/>
              </a:rPr>
              <a:t>“JINR Information Centres” </a:t>
            </a:r>
            <a:endParaRPr lang="en-CA" sz="1400" b="0" strike="noStrike" spc="-1">
              <a:latin typeface="Arial"/>
            </a:endParaRPr>
          </a:p>
          <a:p>
            <a:pPr>
              <a:lnSpc>
                <a:spcPct val="100000"/>
              </a:lnSpc>
              <a:tabLst>
                <a:tab pos="0" algn="l"/>
              </a:tabLst>
            </a:pPr>
            <a:r>
              <a:rPr lang="en-US" sz="1400" b="0" strike="noStrike" spc="-1">
                <a:solidFill>
                  <a:srgbClr val="2F5597"/>
                </a:solidFill>
                <a:latin typeface="Calibri"/>
                <a:ea typeface="DejaVu Sans"/>
              </a:rPr>
              <a:t>Video conferencing with IC in the South</a:t>
            </a:r>
            <a:endParaRPr lang="en-CA" sz="1400" b="0" strike="noStrike" spc="-1">
              <a:latin typeface="Arial"/>
            </a:endParaRPr>
          </a:p>
          <a:p>
            <a:pPr>
              <a:lnSpc>
                <a:spcPct val="100000"/>
              </a:lnSpc>
              <a:tabLst>
                <a:tab pos="0" algn="l"/>
              </a:tabLst>
            </a:pPr>
            <a:r>
              <a:rPr lang="en-US" sz="1400" b="0" strike="noStrike" spc="-1">
                <a:solidFill>
                  <a:srgbClr val="2F5597"/>
                </a:solidFill>
                <a:latin typeface="Calibri"/>
                <a:ea typeface="DejaVu Sans"/>
              </a:rPr>
              <a:t>of Russia (NOSU)</a:t>
            </a:r>
            <a:endParaRPr lang="en-CA" sz="1400" b="0" strike="noStrike" spc="-1">
              <a:latin typeface="Arial"/>
            </a:endParaRPr>
          </a:p>
          <a:p>
            <a:pPr>
              <a:lnSpc>
                <a:spcPct val="100000"/>
              </a:lnSpc>
              <a:tabLst>
                <a:tab pos="0" algn="l"/>
              </a:tabLst>
            </a:pPr>
            <a:r>
              <a:rPr lang="en-US" sz="1400" b="0" strike="noStrike" spc="-1">
                <a:solidFill>
                  <a:srgbClr val="2F5597"/>
                </a:solidFill>
                <a:latin typeface="Calibri"/>
                <a:ea typeface="DejaVu Sans"/>
              </a:rPr>
              <a:t>Plans to open the new JINR Information Centres in , Bulgaria, Armenia, Serbia, </a:t>
            </a:r>
            <a:endParaRPr lang="en-CA" sz="1400" b="0" strike="noStrike" spc="-1">
              <a:latin typeface="Arial"/>
            </a:endParaRPr>
          </a:p>
          <a:p>
            <a:pPr>
              <a:lnSpc>
                <a:spcPct val="100000"/>
              </a:lnSpc>
              <a:tabLst>
                <a:tab pos="0" algn="l"/>
              </a:tabLst>
            </a:pPr>
            <a:r>
              <a:rPr lang="en-US" sz="1400" b="0" strike="noStrike" spc="-1">
                <a:solidFill>
                  <a:srgbClr val="2F5597"/>
                </a:solidFill>
                <a:latin typeface="Calibri"/>
                <a:ea typeface="DejaVu Sans"/>
              </a:rPr>
              <a:t>Kazakhstan and several Universities of Russia,</a:t>
            </a:r>
            <a:endParaRPr lang="en-CA" sz="1400" b="0" strike="noStrike" spc="-1">
              <a:latin typeface="Arial"/>
            </a:endParaRPr>
          </a:p>
        </p:txBody>
      </p:sp>
      <p:sp>
        <p:nvSpPr>
          <p:cNvPr id="443" name="CustomShape 9"/>
          <p:cNvSpPr/>
          <p:nvPr/>
        </p:nvSpPr>
        <p:spPr>
          <a:xfrm>
            <a:off x="4695480" y="2131920"/>
            <a:ext cx="2739240" cy="283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RAU and Alikhanyan NL, </a:t>
            </a:r>
            <a:r>
              <a:t/>
            </a:r>
            <a:br/>
            <a:r>
              <a:rPr lang="en-US" sz="1800" b="0" strike="noStrike" spc="-1">
                <a:solidFill>
                  <a:srgbClr val="000000"/>
                </a:solidFill>
                <a:latin typeface="Calibri"/>
                <a:ea typeface="DejaVu Sans"/>
              </a:rPr>
              <a:t>Armenia</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GGU, Gomel, Belarus</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SFEDU, Rostov-on-Don</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NEFU, Yakutsk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KFU,</a:t>
            </a:r>
            <a:r>
              <a:rPr lang="ru-RU" sz="1800" b="0" strike="noStrike" spc="-1">
                <a:solidFill>
                  <a:srgbClr val="000000"/>
                </a:solidFill>
                <a:latin typeface="Calibri"/>
                <a:ea typeface="DejaVu Sans"/>
              </a:rPr>
              <a:t> </a:t>
            </a:r>
            <a:r>
              <a:rPr lang="en-US" sz="1800" b="0" strike="noStrike" spc="-1">
                <a:solidFill>
                  <a:srgbClr val="000000"/>
                </a:solidFill>
                <a:latin typeface="Calibri"/>
                <a:ea typeface="DejaVu Sans"/>
              </a:rPr>
              <a:t>Kazan </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KChSU, Karachaevsk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ChSU, Grozny</a:t>
            </a:r>
            <a:endParaRPr lang="en-CA" sz="1800" b="0" strike="noStrike" spc="-1">
              <a:latin typeface="Arial"/>
            </a:endParaRPr>
          </a:p>
          <a:p>
            <a:pPr>
              <a:lnSpc>
                <a:spcPct val="100000"/>
              </a:lnSpc>
              <a:tabLst>
                <a:tab pos="0" algn="l"/>
              </a:tabLst>
            </a:pPr>
            <a:endParaRPr lang="en-CA" sz="1800" b="0" strike="noStrike" spc="-1">
              <a:latin typeface="Arial"/>
            </a:endParaRPr>
          </a:p>
          <a:p>
            <a:pPr>
              <a:lnSpc>
                <a:spcPct val="100000"/>
              </a:lnSpc>
              <a:tabLst>
                <a:tab pos="0" algn="l"/>
              </a:tabLst>
            </a:pPr>
            <a:endParaRPr lang="en-CA" sz="1800" b="0" strike="noStrike" spc="-1">
              <a:latin typeface="Arial"/>
            </a:endParaRPr>
          </a:p>
        </p:txBody>
      </p:sp>
      <p:sp>
        <p:nvSpPr>
          <p:cNvPr id="444" name="CustomShape 10"/>
          <p:cNvSpPr/>
          <p:nvPr/>
        </p:nvSpPr>
        <p:spPr>
          <a:xfrm>
            <a:off x="9195840" y="4053960"/>
            <a:ext cx="2557800" cy="28328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MEPhI, Moscow</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NCFU, Stavropol</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KBSU, Nalchik</a:t>
            </a:r>
            <a:endParaRPr lang="en-CA" sz="1800" b="0" strike="noStrike" spc="-1">
              <a:latin typeface="Arial"/>
            </a:endParaRPr>
          </a:p>
          <a:p>
            <a:pPr marL="285840" indent="-283320">
              <a:lnSpc>
                <a:spcPct val="100000"/>
              </a:lnSpc>
              <a:buClr>
                <a:srgbClr val="000000"/>
              </a:buClr>
              <a:buFont typeface="Arial"/>
              <a:buChar char="•"/>
            </a:pPr>
            <a:r>
              <a:rPr lang="en-US" sz="1800" b="0" strike="noStrike" spc="-1">
                <a:solidFill>
                  <a:srgbClr val="000000"/>
                </a:solidFill>
                <a:latin typeface="Calibri"/>
                <a:ea typeface="DejaVu Sans"/>
              </a:rPr>
              <a:t>SFEDU, Rostov-on-Don</a:t>
            </a:r>
            <a:endParaRPr lang="en-CA" sz="1800" b="0" strike="noStrike" spc="-1">
              <a:latin typeface="Arial"/>
            </a:endParaRPr>
          </a:p>
          <a:p>
            <a:pPr>
              <a:lnSpc>
                <a:spcPct val="100000"/>
              </a:lnSpc>
            </a:pPr>
            <a:r>
              <a:rPr lang="en-US" sz="1800" b="0" strike="noStrike" spc="-1">
                <a:solidFill>
                  <a:srgbClr val="000000"/>
                </a:solidFill>
                <a:latin typeface="Calibri"/>
                <a:ea typeface="DejaVu Sans"/>
              </a:rPr>
              <a:t>     </a:t>
            </a:r>
            <a:r>
              <a:rPr lang="en-US" sz="1800" b="0" strike="noStrike" spc="-1">
                <a:solidFill>
                  <a:srgbClr val="C00000"/>
                </a:solidFill>
                <a:latin typeface="Calibri"/>
                <a:ea typeface="DejaVu Sans"/>
              </a:rPr>
              <a:t>Bulgaria</a:t>
            </a:r>
            <a:endParaRPr lang="en-CA" sz="1800" b="0" strike="noStrike" spc="-1">
              <a:latin typeface="Arial"/>
            </a:endParaRPr>
          </a:p>
          <a:p>
            <a:pPr marL="285840" indent="-283320">
              <a:lnSpc>
                <a:spcPct val="100000"/>
              </a:lnSpc>
              <a:buClr>
                <a:srgbClr val="C00000"/>
              </a:buClr>
              <a:buFont typeface="Arial"/>
              <a:buChar char="•"/>
            </a:pPr>
            <a:r>
              <a:rPr lang="en-US" sz="1800" b="0" strike="noStrike" spc="-1">
                <a:solidFill>
                  <a:srgbClr val="C00000"/>
                </a:solidFill>
                <a:latin typeface="Calibri"/>
                <a:ea typeface="DejaVu Sans"/>
              </a:rPr>
              <a:t>Sofia University </a:t>
            </a:r>
            <a:endParaRPr lang="en-CA" sz="1800" b="0" strike="noStrike" spc="-1">
              <a:latin typeface="Arial"/>
            </a:endParaRPr>
          </a:p>
          <a:p>
            <a:pPr marL="285840" indent="-283320">
              <a:lnSpc>
                <a:spcPct val="100000"/>
              </a:lnSpc>
              <a:buClr>
                <a:srgbClr val="C00000"/>
              </a:buClr>
              <a:buFont typeface="Arial"/>
              <a:buChar char="•"/>
            </a:pPr>
            <a:r>
              <a:rPr lang="en-US" sz="1800" b="0" strike="noStrike" spc="-1">
                <a:solidFill>
                  <a:srgbClr val="C00000"/>
                </a:solidFill>
                <a:latin typeface="Calibri"/>
                <a:ea typeface="DejaVu Sans"/>
              </a:rPr>
              <a:t>University of Plovdiv</a:t>
            </a:r>
            <a:endParaRPr lang="en-CA" sz="1800" b="0" strike="noStrike" spc="-1">
              <a:latin typeface="Arial"/>
            </a:endParaRPr>
          </a:p>
          <a:p>
            <a:pPr marL="285840" indent="-283320">
              <a:lnSpc>
                <a:spcPct val="100000"/>
              </a:lnSpc>
              <a:buClr>
                <a:srgbClr val="C00000"/>
              </a:buClr>
              <a:buFont typeface="Arial"/>
              <a:buChar char="•"/>
            </a:pPr>
            <a:r>
              <a:rPr lang="en-US" sz="1800" b="0" strike="noStrike" spc="-1">
                <a:solidFill>
                  <a:srgbClr val="C00000"/>
                </a:solidFill>
                <a:latin typeface="Calibri"/>
                <a:ea typeface="DejaVu Sans"/>
              </a:rPr>
              <a:t>BNRA, Sofia</a:t>
            </a:r>
            <a:endParaRPr lang="en-CA" sz="1800" b="0" strike="noStrike" spc="-1">
              <a:latin typeface="Arial"/>
            </a:endParaRPr>
          </a:p>
          <a:p>
            <a:pPr marL="285840" indent="-283320">
              <a:lnSpc>
                <a:spcPct val="100000"/>
              </a:lnSpc>
              <a:buClr>
                <a:srgbClr val="C00000"/>
              </a:buClr>
              <a:buFont typeface="Arial"/>
              <a:buChar char="•"/>
            </a:pPr>
            <a:r>
              <a:rPr lang="en-US" sz="1800" b="0" strike="noStrike" spc="-1">
                <a:solidFill>
                  <a:srgbClr val="C00000"/>
                </a:solidFill>
                <a:latin typeface="Calibri"/>
                <a:ea typeface="DejaVu Sans"/>
              </a:rPr>
              <a:t>Kozloduy NPP</a:t>
            </a:r>
            <a:endParaRPr lang="en-CA" sz="1800" b="0" strike="noStrike" spc="-1">
              <a:latin typeface="Arial"/>
            </a:endParaRPr>
          </a:p>
          <a:p>
            <a:pPr>
              <a:lnSpc>
                <a:spcPct val="100000"/>
              </a:lnSpc>
            </a:pPr>
            <a:endParaRPr lang="en-CA" sz="1800" b="0" strike="noStrike" spc="-1">
              <a:latin typeface="Arial"/>
            </a:endParaRPr>
          </a:p>
        </p:txBody>
      </p:sp>
      <p:pic>
        <p:nvPicPr>
          <p:cNvPr id="445" name="Рисунок 15"/>
          <p:cNvPicPr/>
          <p:nvPr/>
        </p:nvPicPr>
        <p:blipFill>
          <a:blip r:embed="rId4"/>
          <a:stretch/>
        </p:blipFill>
        <p:spPr>
          <a:xfrm>
            <a:off x="123120" y="1000800"/>
            <a:ext cx="4342320" cy="2227680"/>
          </a:xfrm>
          <a:prstGeom prst="rect">
            <a:avLst/>
          </a:prstGeom>
          <a:ln>
            <a:noFill/>
          </a:ln>
        </p:spPr>
      </p:pic>
      <p:pic>
        <p:nvPicPr>
          <p:cNvPr id="446" name="Рисунок 16"/>
          <p:cNvPicPr/>
          <p:nvPr/>
        </p:nvPicPr>
        <p:blipFill>
          <a:blip r:embed="rId5"/>
          <a:stretch/>
        </p:blipFill>
        <p:spPr>
          <a:xfrm>
            <a:off x="7435080" y="933840"/>
            <a:ext cx="4447080" cy="2456280"/>
          </a:xfrm>
          <a:prstGeom prst="rect">
            <a:avLst/>
          </a:prstGeom>
          <a:ln>
            <a:noFill/>
          </a:ln>
        </p:spPr>
      </p:pic>
      <p:pic>
        <p:nvPicPr>
          <p:cNvPr id="447" name="Рисунок 17"/>
          <p:cNvPicPr/>
          <p:nvPr/>
        </p:nvPicPr>
        <p:blipFill>
          <a:blip r:embed="rId6"/>
          <a:stretch/>
        </p:blipFill>
        <p:spPr>
          <a:xfrm>
            <a:off x="3743280" y="4600440"/>
            <a:ext cx="5275800" cy="1999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CustomShape 1"/>
          <p:cNvSpPr/>
          <p:nvPr/>
        </p:nvSpPr>
        <p:spPr>
          <a:xfrm>
            <a:off x="0" y="185400"/>
            <a:ext cx="12188880" cy="721800"/>
          </a:xfrm>
          <a:prstGeom prst="rect">
            <a:avLst/>
          </a:prstGeom>
          <a:gradFill rotWithShape="0">
            <a:gsLst>
              <a:gs pos="56000">
                <a:srgbClr val="F6F9FC"/>
              </a:gs>
              <a:gs pos="100000">
                <a:srgbClr val="006666"/>
              </a:gs>
            </a:gsLst>
            <a:lin ang="0"/>
          </a:gradFill>
          <a:ln>
            <a:noFill/>
          </a:ln>
        </p:spPr>
        <p:style>
          <a:lnRef idx="2">
            <a:schemeClr val="accent1">
              <a:shade val="50000"/>
            </a:schemeClr>
          </a:lnRef>
          <a:fillRef idx="1">
            <a:schemeClr val="accent1"/>
          </a:fillRef>
          <a:effectRef idx="0">
            <a:schemeClr val="accent1"/>
          </a:effectRef>
          <a:fontRef idx="minor"/>
        </p:style>
      </p:sp>
      <p:grpSp>
        <p:nvGrpSpPr>
          <p:cNvPr id="449" name="Group 2"/>
          <p:cNvGrpSpPr/>
          <p:nvPr/>
        </p:nvGrpSpPr>
        <p:grpSpPr>
          <a:xfrm>
            <a:off x="71280" y="93600"/>
            <a:ext cx="1005480" cy="839160"/>
            <a:chOff x="71280" y="93600"/>
            <a:chExt cx="1005480" cy="839160"/>
          </a:xfrm>
        </p:grpSpPr>
        <p:pic>
          <p:nvPicPr>
            <p:cNvPr id="450" name="Рисунок 17_5"/>
            <p:cNvPicPr/>
            <p:nvPr/>
          </p:nvPicPr>
          <p:blipFill>
            <a:blip r:embed="rId3">
              <a:alphaModFix amt="50000"/>
            </a:blip>
            <a:stretch/>
          </p:blipFill>
          <p:spPr>
            <a:xfrm>
              <a:off x="123120" y="93600"/>
              <a:ext cx="903240" cy="698760"/>
            </a:xfrm>
            <a:prstGeom prst="rect">
              <a:avLst/>
            </a:prstGeom>
            <a:ln>
              <a:noFill/>
            </a:ln>
          </p:spPr>
        </p:pic>
        <p:sp>
          <p:nvSpPr>
            <p:cNvPr id="451" name="CustomShape 3"/>
            <p:cNvSpPr/>
            <p:nvPr/>
          </p:nvSpPr>
          <p:spPr>
            <a:xfrm>
              <a:off x="71280" y="888840"/>
              <a:ext cx="1005480" cy="439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452" name="Рисунок 8_2"/>
          <p:cNvPicPr/>
          <p:nvPr/>
        </p:nvPicPr>
        <p:blipFill>
          <a:blip r:embed="rId4">
            <a:alphaModFix amt="50000"/>
          </a:blip>
          <a:stretch/>
        </p:blipFill>
        <p:spPr>
          <a:xfrm>
            <a:off x="10548720" y="235440"/>
            <a:ext cx="1260000" cy="629640"/>
          </a:xfrm>
          <a:prstGeom prst="rect">
            <a:avLst/>
          </a:prstGeom>
          <a:ln>
            <a:noFill/>
          </a:ln>
          <a:effectLst>
            <a:outerShdw blurRad="50800" dist="38160" algn="l" rotWithShape="0">
              <a:srgbClr val="000000">
                <a:alpha val="40000"/>
              </a:srgbClr>
            </a:outerShdw>
          </a:effectLst>
        </p:spPr>
      </p:pic>
      <p:sp>
        <p:nvSpPr>
          <p:cNvPr id="453" name="CustomShape 4"/>
          <p:cNvSpPr/>
          <p:nvPr/>
        </p:nvSpPr>
        <p:spPr>
          <a:xfrm>
            <a:off x="2462400" y="143640"/>
            <a:ext cx="7183800" cy="79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80000"/>
              </a:lnSpc>
              <a:tabLst>
                <a:tab pos="0" algn="l"/>
              </a:tabLst>
            </a:pPr>
            <a:r>
              <a:rPr lang="en-US" sz="2800" b="0" strike="noStrike" cap="small" spc="-1">
                <a:solidFill>
                  <a:srgbClr val="0066CC"/>
                </a:solidFill>
                <a:latin typeface="Calibri"/>
                <a:ea typeface="DejaVu Sans"/>
              </a:rPr>
              <a:t>STRATEGIC OUTREACH:  </a:t>
            </a:r>
            <a:endParaRPr lang="en-CA" sz="2800" b="0" strike="noStrike" spc="-1">
              <a:latin typeface="Arial"/>
            </a:endParaRPr>
          </a:p>
          <a:p>
            <a:pPr algn="ctr">
              <a:lnSpc>
                <a:spcPct val="80000"/>
              </a:lnSpc>
              <a:tabLst>
                <a:tab pos="0" algn="l"/>
              </a:tabLst>
            </a:pPr>
            <a:r>
              <a:rPr lang="en-US" sz="2800" b="1" strike="noStrike" cap="small" spc="-1">
                <a:solidFill>
                  <a:srgbClr val="0066CC"/>
                </a:solidFill>
                <a:latin typeface="Calibri"/>
                <a:ea typeface="DejaVu Sans"/>
              </a:rPr>
              <a:t>Social communications group IN ACTION </a:t>
            </a:r>
            <a:endParaRPr lang="en-CA" sz="2800" b="0" strike="noStrike" spc="-1">
              <a:latin typeface="Arial"/>
            </a:endParaRPr>
          </a:p>
          <a:p>
            <a:pPr algn="ctr">
              <a:lnSpc>
                <a:spcPct val="100000"/>
              </a:lnSpc>
              <a:tabLst>
                <a:tab pos="0" algn="l"/>
              </a:tabLst>
            </a:pPr>
            <a:endParaRPr lang="en-CA" sz="2800" b="0" strike="noStrike" spc="-1">
              <a:latin typeface="Arial"/>
            </a:endParaRPr>
          </a:p>
        </p:txBody>
      </p:sp>
      <p:sp>
        <p:nvSpPr>
          <p:cNvPr id="454" name="CustomShape 5"/>
          <p:cNvSpPr/>
          <p:nvPr/>
        </p:nvSpPr>
        <p:spPr>
          <a:xfrm>
            <a:off x="4269960" y="1146600"/>
            <a:ext cx="3362040" cy="230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6080">
              <a:lnSpc>
                <a:spcPct val="90000"/>
              </a:lnSpc>
              <a:spcBef>
                <a:spcPts val="601"/>
              </a:spcBef>
              <a:buClr>
                <a:srgbClr val="006666"/>
              </a:buClr>
              <a:buFont typeface="Arial"/>
              <a:buChar char="•"/>
            </a:pPr>
            <a:r>
              <a:rPr lang="en-US" sz="1800" b="1" strike="noStrike" spc="-1">
                <a:solidFill>
                  <a:srgbClr val="006666"/>
                </a:solidFill>
                <a:latin typeface="Calibri"/>
                <a:ea typeface="DejaVu Sans"/>
              </a:rPr>
              <a:t>‘</a:t>
            </a:r>
            <a:r>
              <a:rPr lang="en-US" sz="1600" b="1" strike="noStrike" spc="-1">
                <a:solidFill>
                  <a:srgbClr val="006666"/>
                </a:solidFill>
                <a:latin typeface="Calibri"/>
                <a:ea typeface="DejaVu Sans"/>
              </a:rPr>
              <a:t>Big Break’ project</a:t>
            </a:r>
            <a:r>
              <a:rPr lang="ru-RU" sz="1600" b="1" strike="noStrike" spc="-1">
                <a:solidFill>
                  <a:srgbClr val="006666"/>
                </a:solidFill>
                <a:latin typeface="Calibri"/>
                <a:ea typeface="DejaVu Sans"/>
              </a:rPr>
              <a:t> </a:t>
            </a:r>
            <a:r>
              <a:t/>
            </a:r>
            <a:br/>
            <a:r>
              <a:rPr lang="en-GB" sz="1600" b="0" strike="noStrike" spc="-1">
                <a:solidFill>
                  <a:srgbClr val="000000"/>
                </a:solidFill>
                <a:latin typeface="Calibri"/>
                <a:ea typeface="DejaVu Sans"/>
              </a:rPr>
              <a:t>online</a:t>
            </a:r>
            <a:r>
              <a:rPr lang="en-GB" sz="1600" b="1" strike="noStrike" spc="-1">
                <a:solidFill>
                  <a:srgbClr val="006666"/>
                </a:solidFill>
                <a:latin typeface="Calibri"/>
                <a:ea typeface="DejaVu Sans"/>
              </a:rPr>
              <a:t> </a:t>
            </a:r>
            <a:r>
              <a:rPr lang="en-US" sz="1600" b="0" strike="noStrike" spc="-1">
                <a:solidFill>
                  <a:srgbClr val="000000"/>
                </a:solidFill>
                <a:latin typeface="Calibri"/>
                <a:ea typeface="DejaVu Sans"/>
              </a:rPr>
              <a:t>lectures by JINR scientists </a:t>
            </a:r>
            <a:r>
              <a:rPr lang="ru-RU" sz="1600" b="0" strike="noStrike" spc="-1">
                <a:solidFill>
                  <a:srgbClr val="000000"/>
                </a:solidFill>
                <a:latin typeface="Calibri"/>
                <a:ea typeface="DejaVu Sans"/>
              </a:rPr>
              <a:t>(26, 28, 30 </a:t>
            </a:r>
            <a:r>
              <a:rPr lang="en-GB" sz="1600" b="0" strike="noStrike" spc="-1">
                <a:solidFill>
                  <a:srgbClr val="000000"/>
                </a:solidFill>
                <a:latin typeface="Calibri"/>
                <a:ea typeface="DejaVu Sans"/>
              </a:rPr>
              <a:t>July</a:t>
            </a:r>
            <a:r>
              <a:rPr lang="ru-RU" sz="1600" b="0" strike="noStrike" spc="-1">
                <a:solidFill>
                  <a:srgbClr val="000000"/>
                </a:solidFill>
                <a:latin typeface="Calibri"/>
                <a:ea typeface="DejaVu Sans"/>
              </a:rPr>
              <a:t>)</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1" strike="noStrike" spc="-1">
                <a:solidFill>
                  <a:srgbClr val="006666"/>
                </a:solidFill>
                <a:latin typeface="Calibri"/>
                <a:ea typeface="DejaVu Sans"/>
              </a:rPr>
              <a:t>Science festivals: </a:t>
            </a:r>
            <a:r>
              <a:t/>
            </a:r>
            <a:br/>
            <a:r>
              <a:rPr lang="en-US" sz="1600" b="1" strike="noStrike" spc="-1">
                <a:solidFill>
                  <a:srgbClr val="006666"/>
                </a:solidFill>
                <a:latin typeface="Calibri"/>
                <a:ea typeface="DejaVu Sans"/>
              </a:rPr>
              <a:t>Stem Fest </a:t>
            </a:r>
            <a:r>
              <a:rPr lang="en-US" sz="1600" b="0" strike="noStrike" spc="-1">
                <a:solidFill>
                  <a:srgbClr val="000000"/>
                </a:solidFill>
                <a:latin typeface="Calibri"/>
                <a:ea typeface="DejaVu Sans"/>
              </a:rPr>
              <a:t>(06 February), </a:t>
            </a:r>
            <a:r>
              <a:rPr lang="en-US" sz="1600" b="1" strike="noStrike" spc="-1">
                <a:solidFill>
                  <a:srgbClr val="006666"/>
                </a:solidFill>
                <a:latin typeface="Calibri"/>
                <a:ea typeface="DejaVu Sans"/>
              </a:rPr>
              <a:t>Geek Picnic </a:t>
            </a:r>
            <a:r>
              <a:rPr lang="en-US" sz="1600" b="0" strike="noStrike" spc="-1">
                <a:solidFill>
                  <a:srgbClr val="000000"/>
                </a:solidFill>
                <a:latin typeface="Calibri"/>
                <a:ea typeface="DejaVu Sans"/>
              </a:rPr>
              <a:t>(21 August)</a:t>
            </a:r>
            <a:endParaRPr lang="en-CA" sz="1600" b="0" strike="noStrike" spc="-1">
              <a:latin typeface="Arial"/>
            </a:endParaRPr>
          </a:p>
          <a:p>
            <a:pPr marL="228600" indent="-226080">
              <a:lnSpc>
                <a:spcPct val="90000"/>
              </a:lnSpc>
              <a:spcBef>
                <a:spcPts val="601"/>
              </a:spcBef>
              <a:buClr>
                <a:srgbClr val="006666"/>
              </a:buClr>
              <a:buFont typeface="Arial"/>
              <a:buChar char="•"/>
            </a:pPr>
            <a:r>
              <a:rPr lang="en-GB" sz="1600" b="1" strike="noStrike" spc="-1">
                <a:solidFill>
                  <a:srgbClr val="006666"/>
                </a:solidFill>
                <a:latin typeface="Calibri"/>
                <a:ea typeface="DejaVu Sans"/>
              </a:rPr>
              <a:t>Lectures by Yu. Ts. Oganessian and G.V. Trubnikov</a:t>
            </a:r>
            <a:r>
              <a:rPr lang="en-GB" sz="1600" b="1" strike="noStrike" spc="-1">
                <a:solidFill>
                  <a:srgbClr val="000000"/>
                </a:solidFill>
                <a:latin typeface="Calibri"/>
                <a:ea typeface="DejaVu Sans"/>
              </a:rPr>
              <a:t> </a:t>
            </a:r>
            <a:r>
              <a:t/>
            </a:r>
            <a:br/>
            <a:r>
              <a:rPr lang="en-GB" sz="1600" b="0" strike="noStrike" spc="-1">
                <a:solidFill>
                  <a:srgbClr val="000000"/>
                </a:solidFill>
                <a:latin typeface="Calibri"/>
                <a:ea typeface="DejaVu Sans"/>
              </a:rPr>
              <a:t>at Educational Centre “Sirius” (17 June)</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0" strike="noStrike" spc="-1">
                <a:solidFill>
                  <a:srgbClr val="006666"/>
                </a:solidFill>
                <a:latin typeface="Calibri"/>
                <a:ea typeface="DejaVu Sans"/>
              </a:rPr>
              <a:t>Online Lectures for foreign students </a:t>
            </a:r>
            <a:r>
              <a:rPr lang="en-US" sz="1600" b="1" strike="noStrike" spc="-1">
                <a:solidFill>
                  <a:srgbClr val="006666"/>
                </a:solidFill>
                <a:latin typeface="Calibri"/>
                <a:ea typeface="DejaVu Sans"/>
              </a:rPr>
              <a:t>Virtual Science Camp </a:t>
            </a:r>
            <a:r>
              <a:rPr lang="en-US" sz="1600" b="0" strike="noStrike" spc="-1">
                <a:solidFill>
                  <a:srgbClr val="000000"/>
                </a:solidFill>
                <a:latin typeface="Calibri"/>
                <a:ea typeface="DejaVu Sans"/>
              </a:rPr>
              <a:t>(</a:t>
            </a:r>
            <a:r>
              <a:rPr lang="ru-RU" sz="1600" b="0" strike="noStrike" spc="-1">
                <a:solidFill>
                  <a:srgbClr val="000000"/>
                </a:solidFill>
                <a:latin typeface="Calibri"/>
                <a:ea typeface="DejaVu Sans"/>
              </a:rPr>
              <a:t>26</a:t>
            </a:r>
            <a:r>
              <a:rPr lang="en-GB" sz="1600" b="0" strike="noStrike" spc="-1">
                <a:solidFill>
                  <a:srgbClr val="000000"/>
                </a:solidFill>
                <a:latin typeface="Calibri"/>
                <a:ea typeface="DejaVu Sans"/>
              </a:rPr>
              <a:t> January</a:t>
            </a:r>
            <a:r>
              <a:rPr lang="ru-RU" sz="1600" b="0" strike="noStrike" spc="-1">
                <a:solidFill>
                  <a:srgbClr val="000000"/>
                </a:solidFill>
                <a:latin typeface="Calibri"/>
                <a:ea typeface="DejaVu Sans"/>
              </a:rPr>
              <a:t>, 9 </a:t>
            </a:r>
            <a:r>
              <a:rPr lang="en-GB" sz="1600" b="0" strike="noStrike" spc="-1">
                <a:solidFill>
                  <a:srgbClr val="000000"/>
                </a:solidFill>
                <a:latin typeface="Calibri"/>
                <a:ea typeface="DejaVu Sans"/>
              </a:rPr>
              <a:t>February</a:t>
            </a:r>
            <a:r>
              <a:rPr lang="ru-RU" sz="1600" b="0" strike="noStrike" spc="-1">
                <a:solidFill>
                  <a:srgbClr val="000000"/>
                </a:solidFill>
                <a:latin typeface="Calibri"/>
                <a:ea typeface="DejaVu Sans"/>
              </a:rPr>
              <a:t>, 26 </a:t>
            </a:r>
            <a:r>
              <a:rPr lang="en-GB" sz="1600" b="0" strike="noStrike" spc="-1">
                <a:solidFill>
                  <a:srgbClr val="000000"/>
                </a:solidFill>
                <a:latin typeface="Calibri"/>
                <a:ea typeface="DejaVu Sans"/>
              </a:rPr>
              <a:t>&amp;</a:t>
            </a:r>
            <a:r>
              <a:rPr lang="ru-RU" sz="1600" b="0" strike="noStrike" spc="-1">
                <a:solidFill>
                  <a:srgbClr val="000000"/>
                </a:solidFill>
                <a:latin typeface="Calibri"/>
                <a:ea typeface="DejaVu Sans"/>
              </a:rPr>
              <a:t> 30 </a:t>
            </a:r>
            <a:r>
              <a:rPr lang="en-GB" sz="1600" b="0" strike="noStrike" spc="-1">
                <a:solidFill>
                  <a:srgbClr val="000000"/>
                </a:solidFill>
                <a:latin typeface="Calibri"/>
                <a:ea typeface="DejaVu Sans"/>
              </a:rPr>
              <a:t>March</a:t>
            </a:r>
            <a:r>
              <a:rPr lang="ru-RU" sz="1600" b="0" strike="noStrike" spc="-1">
                <a:solidFill>
                  <a:srgbClr val="000000"/>
                </a:solidFill>
                <a:latin typeface="Calibri"/>
                <a:ea typeface="DejaVu Sans"/>
              </a:rPr>
              <a:t>, 13 </a:t>
            </a:r>
            <a:r>
              <a:rPr lang="en-GB" sz="1600" b="0" strike="noStrike" spc="-1">
                <a:solidFill>
                  <a:srgbClr val="000000"/>
                </a:solidFill>
                <a:latin typeface="Calibri"/>
                <a:ea typeface="DejaVu Sans"/>
              </a:rPr>
              <a:t>April</a:t>
            </a:r>
            <a:endParaRPr lang="en-CA" sz="1600" b="0" strike="noStrike" spc="-1">
              <a:latin typeface="Arial"/>
            </a:endParaRPr>
          </a:p>
        </p:txBody>
      </p:sp>
      <p:sp>
        <p:nvSpPr>
          <p:cNvPr id="455" name="CustomShape 6"/>
          <p:cNvSpPr/>
          <p:nvPr/>
        </p:nvSpPr>
        <p:spPr>
          <a:xfrm>
            <a:off x="4314600" y="4559040"/>
            <a:ext cx="7025400" cy="195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228600" indent="-226080">
              <a:lnSpc>
                <a:spcPct val="90000"/>
              </a:lnSpc>
              <a:spcBef>
                <a:spcPts val="601"/>
              </a:spcBef>
              <a:buClr>
                <a:srgbClr val="006666"/>
              </a:buClr>
              <a:buFont typeface="Arial"/>
              <a:buChar char="•"/>
            </a:pPr>
            <a:r>
              <a:rPr lang="en-US" sz="1600" b="1" strike="noStrike" spc="-1">
                <a:solidFill>
                  <a:srgbClr val="006666"/>
                </a:solidFill>
                <a:latin typeface="Calibri"/>
                <a:ea typeface="DejaVu Sans"/>
              </a:rPr>
              <a:t>Career Days at </a:t>
            </a:r>
            <a:r>
              <a:rPr lang="en-GB" sz="1600" b="1" strike="noStrike" spc="-1">
                <a:solidFill>
                  <a:srgbClr val="006666"/>
                </a:solidFill>
                <a:latin typeface="Calibri"/>
                <a:ea typeface="DejaVu Sans"/>
              </a:rPr>
              <a:t>MePhi</a:t>
            </a:r>
            <a:r>
              <a:rPr lang="en-US" sz="1600" b="1" strike="noStrike" spc="-1">
                <a:solidFill>
                  <a:srgbClr val="006666"/>
                </a:solidFill>
                <a:latin typeface="Calibri"/>
                <a:ea typeface="DejaVu Sans"/>
              </a:rPr>
              <a:t> </a:t>
            </a:r>
            <a:r>
              <a:rPr lang="en-US" sz="1600" b="0" strike="noStrike" spc="-1">
                <a:solidFill>
                  <a:srgbClr val="000000"/>
                </a:solidFill>
                <a:latin typeface="Calibri"/>
                <a:ea typeface="DejaVu Sans"/>
              </a:rPr>
              <a:t>(17</a:t>
            </a:r>
            <a:r>
              <a:rPr lang="ru-RU" sz="1600" b="0" strike="noStrike" spc="-1">
                <a:solidFill>
                  <a:srgbClr val="000000"/>
                </a:solidFill>
                <a:latin typeface="Calibri"/>
                <a:ea typeface="DejaVu Sans"/>
              </a:rPr>
              <a:t> </a:t>
            </a:r>
            <a:r>
              <a:rPr lang="en-US" sz="1600" b="0" strike="noStrike" spc="-1">
                <a:solidFill>
                  <a:srgbClr val="000000"/>
                </a:solidFill>
                <a:latin typeface="Calibri"/>
                <a:ea typeface="DejaVu Sans"/>
              </a:rPr>
              <a:t>January); </a:t>
            </a:r>
            <a:r>
              <a:rPr lang="en-US" sz="1600" b="1" strike="noStrike" spc="-1">
                <a:solidFill>
                  <a:srgbClr val="006666"/>
                </a:solidFill>
                <a:latin typeface="Calibri"/>
                <a:ea typeface="DejaVu Sans"/>
              </a:rPr>
              <a:t>at</a:t>
            </a:r>
            <a:r>
              <a:rPr lang="en-US" sz="1600" b="0" strike="noStrike" spc="-1">
                <a:solidFill>
                  <a:srgbClr val="000000"/>
                </a:solidFill>
                <a:latin typeface="Calibri"/>
                <a:ea typeface="DejaVu Sans"/>
              </a:rPr>
              <a:t> </a:t>
            </a:r>
            <a:r>
              <a:rPr lang="en-US" sz="1600" b="1" strike="noStrike" spc="-1">
                <a:solidFill>
                  <a:srgbClr val="006666"/>
                </a:solidFill>
                <a:latin typeface="Calibri"/>
                <a:ea typeface="DejaVu Sans"/>
              </a:rPr>
              <a:t>MIPT</a:t>
            </a:r>
            <a:r>
              <a:rPr lang="en-US" sz="1600" b="0" strike="noStrike" spc="-1">
                <a:solidFill>
                  <a:srgbClr val="000000"/>
                </a:solidFill>
                <a:latin typeface="Calibri"/>
                <a:ea typeface="DejaVu Sans"/>
              </a:rPr>
              <a:t> (11 June)</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1" strike="noStrike" spc="-1">
                <a:solidFill>
                  <a:srgbClr val="006666"/>
                </a:solidFill>
                <a:latin typeface="Calibri"/>
                <a:ea typeface="DejaVu Sans"/>
              </a:rPr>
              <a:t>Forum "Start of a Career: Spring" for students of NRNU MEPhI </a:t>
            </a:r>
            <a:r>
              <a:rPr lang="en-US" sz="1600" b="0" strike="noStrike" spc="-1">
                <a:solidFill>
                  <a:srgbClr val="000000"/>
                </a:solidFill>
                <a:latin typeface="Calibri"/>
                <a:ea typeface="DejaVu Sans"/>
              </a:rPr>
              <a:t>(12-30 April)</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0" strike="noStrike" spc="-1">
                <a:solidFill>
                  <a:srgbClr val="000000"/>
                </a:solidFill>
                <a:latin typeface="Calibri"/>
                <a:ea typeface="DejaVu Sans"/>
              </a:rPr>
              <a:t>All-Russia </a:t>
            </a:r>
            <a:r>
              <a:rPr lang="en-US" sz="1600" b="1" strike="noStrike" spc="-1">
                <a:solidFill>
                  <a:srgbClr val="006666"/>
                </a:solidFill>
                <a:latin typeface="Calibri"/>
                <a:ea typeface="DejaVu Sans"/>
              </a:rPr>
              <a:t>Forum of Science Communicators</a:t>
            </a:r>
            <a:r>
              <a:rPr lang="en-US" sz="1600" b="1" strike="noStrike" spc="-1">
                <a:solidFill>
                  <a:srgbClr val="000000"/>
                </a:solidFill>
                <a:latin typeface="Calibri"/>
                <a:ea typeface="DejaVu Sans"/>
              </a:rPr>
              <a:t> </a:t>
            </a:r>
            <a:r>
              <a:rPr lang="en-US" sz="1600" b="0" strike="noStrike" spc="-1">
                <a:solidFill>
                  <a:srgbClr val="000000"/>
                </a:solidFill>
                <a:latin typeface="Calibri"/>
                <a:ea typeface="DejaVu Sans"/>
              </a:rPr>
              <a:t>(18 May)</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1" strike="noStrike" spc="-1">
                <a:solidFill>
                  <a:srgbClr val="006666"/>
                </a:solidFill>
                <a:latin typeface="Calibri"/>
                <a:ea typeface="DejaVu Sans"/>
              </a:rPr>
              <a:t>National marathon Nauka Ryadom (lit. “Science is nearby”)</a:t>
            </a:r>
            <a:r>
              <a:t/>
            </a:r>
            <a:br/>
            <a:r>
              <a:rPr lang="en-US" sz="1600" b="0" strike="noStrike" spc="-1">
                <a:solidFill>
                  <a:srgbClr val="000000"/>
                </a:solidFill>
                <a:latin typeface="Calibri"/>
                <a:ea typeface="DejaVu Sans"/>
              </a:rPr>
              <a:t>virtual</a:t>
            </a:r>
            <a:r>
              <a:rPr lang="en-US" sz="1600" b="1" strike="noStrike" spc="-1">
                <a:solidFill>
                  <a:srgbClr val="006666"/>
                </a:solidFill>
                <a:latin typeface="Calibri"/>
                <a:ea typeface="DejaVu Sans"/>
              </a:rPr>
              <a:t> </a:t>
            </a:r>
            <a:r>
              <a:rPr lang="en-US" sz="1600" b="0" strike="noStrike" spc="-1">
                <a:solidFill>
                  <a:srgbClr val="000000"/>
                </a:solidFill>
                <a:latin typeface="Calibri"/>
                <a:ea typeface="DejaVu Sans"/>
              </a:rPr>
              <a:t>excursion for schoolchildren to the NICA accelerator complex (11 June)</a:t>
            </a:r>
            <a:endParaRPr lang="en-CA" sz="1600" b="0" strike="noStrike" spc="-1">
              <a:latin typeface="Arial"/>
            </a:endParaRPr>
          </a:p>
          <a:p>
            <a:pPr marL="228600" indent="-226080">
              <a:lnSpc>
                <a:spcPct val="90000"/>
              </a:lnSpc>
              <a:spcBef>
                <a:spcPts val="601"/>
              </a:spcBef>
              <a:buClr>
                <a:srgbClr val="006666"/>
              </a:buClr>
              <a:buFont typeface="Arial"/>
              <a:buChar char="•"/>
            </a:pPr>
            <a:r>
              <a:rPr lang="en-US" sz="1600" b="1" strike="noStrike" spc="-1">
                <a:solidFill>
                  <a:srgbClr val="006666"/>
                </a:solidFill>
                <a:latin typeface="Calibri"/>
                <a:ea typeface="DejaVu Sans"/>
              </a:rPr>
              <a:t>Popular science at Dubna schools</a:t>
            </a:r>
            <a:r>
              <a:rPr lang="en-US" sz="1600" b="0" strike="noStrike" spc="-1">
                <a:solidFill>
                  <a:srgbClr val="000000"/>
                </a:solidFill>
                <a:latin typeface="Calibri"/>
                <a:ea typeface="DejaVu Sans"/>
              </a:rPr>
              <a:t> – lectures and experiments </a:t>
            </a:r>
            <a:r>
              <a:rPr lang="en-GB" sz="1600" b="0" strike="noStrike" spc="-1">
                <a:solidFill>
                  <a:srgbClr val="000000"/>
                </a:solidFill>
                <a:latin typeface="Calibri"/>
                <a:ea typeface="DejaVu Sans"/>
              </a:rPr>
              <a:t>by JINR employees</a:t>
            </a:r>
            <a:endParaRPr lang="en-CA" sz="1600" b="0" strike="noStrike" spc="-1">
              <a:latin typeface="Arial"/>
            </a:endParaRPr>
          </a:p>
        </p:txBody>
      </p:sp>
      <p:pic>
        <p:nvPicPr>
          <p:cNvPr id="456" name="Рисунок 10"/>
          <p:cNvPicPr/>
          <p:nvPr/>
        </p:nvPicPr>
        <p:blipFill>
          <a:blip r:embed="rId5"/>
          <a:stretch/>
        </p:blipFill>
        <p:spPr>
          <a:xfrm>
            <a:off x="76320" y="964800"/>
            <a:ext cx="4084560" cy="2722680"/>
          </a:xfrm>
          <a:prstGeom prst="rect">
            <a:avLst/>
          </a:prstGeom>
          <a:ln>
            <a:noFill/>
          </a:ln>
        </p:spPr>
      </p:pic>
      <p:pic>
        <p:nvPicPr>
          <p:cNvPr id="457" name="Рисунок 456"/>
          <p:cNvPicPr/>
          <p:nvPr/>
        </p:nvPicPr>
        <p:blipFill>
          <a:blip r:embed="rId6"/>
          <a:stretch/>
        </p:blipFill>
        <p:spPr>
          <a:xfrm>
            <a:off x="72000" y="3743280"/>
            <a:ext cx="4104000" cy="2700720"/>
          </a:xfrm>
          <a:prstGeom prst="rect">
            <a:avLst/>
          </a:prstGeom>
          <a:ln>
            <a:noFill/>
          </a:ln>
        </p:spPr>
      </p:pic>
      <p:pic>
        <p:nvPicPr>
          <p:cNvPr id="458" name="Рисунок 457"/>
          <p:cNvPicPr/>
          <p:nvPr/>
        </p:nvPicPr>
        <p:blipFill>
          <a:blip r:embed="rId7"/>
          <a:stretch/>
        </p:blipFill>
        <p:spPr>
          <a:xfrm>
            <a:off x="7697880" y="1224000"/>
            <a:ext cx="4326120" cy="28839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CustomShape 1"/>
          <p:cNvSpPr/>
          <p:nvPr/>
        </p:nvSpPr>
        <p:spPr>
          <a:xfrm>
            <a:off x="0" y="185400"/>
            <a:ext cx="12188880" cy="721800"/>
          </a:xfrm>
          <a:prstGeom prst="rect">
            <a:avLst/>
          </a:prstGeom>
          <a:gradFill rotWithShape="0">
            <a:gsLst>
              <a:gs pos="56000">
                <a:srgbClr val="F6F9FC"/>
              </a:gs>
              <a:gs pos="100000">
                <a:srgbClr val="006666"/>
              </a:gs>
            </a:gsLst>
            <a:lin ang="0"/>
          </a:gradFill>
          <a:ln>
            <a:noFill/>
          </a:ln>
        </p:spPr>
        <p:style>
          <a:lnRef idx="2">
            <a:schemeClr val="accent1">
              <a:shade val="50000"/>
            </a:schemeClr>
          </a:lnRef>
          <a:fillRef idx="1">
            <a:schemeClr val="accent1"/>
          </a:fillRef>
          <a:effectRef idx="0">
            <a:schemeClr val="accent1"/>
          </a:effectRef>
          <a:fontRef idx="minor"/>
        </p:style>
      </p:sp>
      <p:grpSp>
        <p:nvGrpSpPr>
          <p:cNvPr id="460" name="Group 2"/>
          <p:cNvGrpSpPr/>
          <p:nvPr/>
        </p:nvGrpSpPr>
        <p:grpSpPr>
          <a:xfrm>
            <a:off x="71280" y="93600"/>
            <a:ext cx="1005480" cy="839160"/>
            <a:chOff x="71280" y="93600"/>
            <a:chExt cx="1005480" cy="839160"/>
          </a:xfrm>
        </p:grpSpPr>
        <p:pic>
          <p:nvPicPr>
            <p:cNvPr id="461" name="Рисунок 17_10"/>
            <p:cNvPicPr/>
            <p:nvPr/>
          </p:nvPicPr>
          <p:blipFill>
            <a:blip r:embed="rId3">
              <a:alphaModFix amt="50000"/>
            </a:blip>
            <a:stretch/>
          </p:blipFill>
          <p:spPr>
            <a:xfrm>
              <a:off x="123120" y="93600"/>
              <a:ext cx="903240" cy="698760"/>
            </a:xfrm>
            <a:prstGeom prst="rect">
              <a:avLst/>
            </a:prstGeom>
            <a:ln>
              <a:noFill/>
            </a:ln>
          </p:spPr>
        </p:pic>
        <p:sp>
          <p:nvSpPr>
            <p:cNvPr id="462" name="CustomShape 3"/>
            <p:cNvSpPr/>
            <p:nvPr/>
          </p:nvSpPr>
          <p:spPr>
            <a:xfrm>
              <a:off x="71280" y="888840"/>
              <a:ext cx="1005480" cy="439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463" name="Рисунок 5_3"/>
          <p:cNvPicPr/>
          <p:nvPr/>
        </p:nvPicPr>
        <p:blipFill>
          <a:blip r:embed="rId4"/>
          <a:stretch/>
        </p:blipFill>
        <p:spPr>
          <a:xfrm>
            <a:off x="10548720" y="235440"/>
            <a:ext cx="1260000" cy="629640"/>
          </a:xfrm>
          <a:prstGeom prst="rect">
            <a:avLst/>
          </a:prstGeom>
          <a:ln>
            <a:noFill/>
          </a:ln>
          <a:effectLst>
            <a:outerShdw blurRad="50800" dist="38160" algn="l" rotWithShape="0">
              <a:srgbClr val="000000">
                <a:alpha val="40000"/>
              </a:srgbClr>
            </a:outerShdw>
          </a:effectLst>
        </p:spPr>
      </p:pic>
      <p:sp>
        <p:nvSpPr>
          <p:cNvPr id="464" name="CustomShape 4"/>
          <p:cNvSpPr/>
          <p:nvPr/>
        </p:nvSpPr>
        <p:spPr>
          <a:xfrm>
            <a:off x="5760000" y="1179360"/>
            <a:ext cx="6201720" cy="2122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3320">
              <a:lnSpc>
                <a:spcPts val="2001"/>
              </a:lnSpc>
              <a:buClr>
                <a:srgbClr val="006666"/>
              </a:buClr>
              <a:buFont typeface="Arial"/>
              <a:buChar char="•"/>
            </a:pPr>
            <a:r>
              <a:rPr lang="en-US" sz="2000" b="1" strike="noStrike" spc="-1">
                <a:solidFill>
                  <a:srgbClr val="006666"/>
                </a:solidFill>
                <a:latin typeface="Calibri"/>
                <a:ea typeface="DejaVu Sans"/>
              </a:rPr>
              <a:t>VBLHEP</a:t>
            </a:r>
            <a:r>
              <a:rPr lang="en-US" sz="2000" b="0" strike="noStrike" spc="-1">
                <a:solidFill>
                  <a:srgbClr val="000000"/>
                </a:solidFill>
                <a:latin typeface="Calibri"/>
                <a:ea typeface="DejaVu Sans"/>
              </a:rPr>
              <a:t> ‒</a:t>
            </a:r>
            <a:r>
              <a:rPr lang="ru-RU" sz="2000" b="0" strike="noStrike" spc="-1">
                <a:solidFill>
                  <a:srgbClr val="000000"/>
                </a:solidFill>
                <a:latin typeface="Calibri"/>
                <a:ea typeface="DejaVu Sans"/>
              </a:rPr>
              <a:t> </a:t>
            </a:r>
            <a:r>
              <a:rPr lang="en-US" sz="2000" b="0" strike="noStrike" spc="-1">
                <a:solidFill>
                  <a:srgbClr val="000000"/>
                </a:solidFill>
                <a:latin typeface="Calibri"/>
                <a:ea typeface="DejaVu Sans"/>
              </a:rPr>
              <a:t>NICA/MPD</a:t>
            </a:r>
            <a:endParaRPr lang="en-CA" sz="2000" b="0" strike="noStrike" spc="-1">
              <a:latin typeface="Arial"/>
            </a:endParaRPr>
          </a:p>
          <a:p>
            <a:pPr marL="285840" indent="-283320">
              <a:lnSpc>
                <a:spcPts val="2001"/>
              </a:lnSpc>
              <a:buClr>
                <a:srgbClr val="006666"/>
              </a:buClr>
              <a:buFont typeface="Arial"/>
              <a:buChar char="•"/>
            </a:pPr>
            <a:r>
              <a:rPr lang="en-US" sz="2000" b="1" strike="noStrike" spc="-1">
                <a:solidFill>
                  <a:srgbClr val="006666"/>
                </a:solidFill>
                <a:latin typeface="Calibri"/>
                <a:ea typeface="DejaVu Sans"/>
              </a:rPr>
              <a:t>FLNR</a:t>
            </a:r>
            <a:r>
              <a:rPr lang="en-US" sz="2000" b="0" strike="noStrike" spc="-1">
                <a:solidFill>
                  <a:srgbClr val="000000"/>
                </a:solidFill>
                <a:latin typeface="Calibri"/>
                <a:ea typeface="DejaVu Sans"/>
              </a:rPr>
              <a:t> ‒</a:t>
            </a:r>
            <a:r>
              <a:rPr lang="ru-RU" sz="2000" b="0" strike="noStrike" spc="-1">
                <a:solidFill>
                  <a:srgbClr val="000000"/>
                </a:solidFill>
                <a:latin typeface="Calibri"/>
                <a:ea typeface="DejaVu Sans"/>
              </a:rPr>
              <a:t> </a:t>
            </a:r>
            <a:r>
              <a:rPr lang="en-US" sz="2000" b="0" strike="noStrike" spc="-1">
                <a:solidFill>
                  <a:srgbClr val="000000"/>
                </a:solidFill>
                <a:latin typeface="Calibri"/>
                <a:ea typeface="DejaVu Sans"/>
              </a:rPr>
              <a:t>SHE FACTORY</a:t>
            </a:r>
            <a:endParaRPr lang="en-CA" sz="2000" b="0" strike="noStrike" spc="-1">
              <a:latin typeface="Arial"/>
            </a:endParaRPr>
          </a:p>
          <a:p>
            <a:pPr marL="285840" indent="-283320">
              <a:lnSpc>
                <a:spcPts val="2001"/>
              </a:lnSpc>
              <a:buClr>
                <a:srgbClr val="006666"/>
              </a:buClr>
              <a:buFont typeface="Arial"/>
              <a:buChar char="•"/>
            </a:pPr>
            <a:r>
              <a:rPr lang="en-US" sz="2000" b="1" strike="noStrike" spc="-1">
                <a:solidFill>
                  <a:srgbClr val="006666"/>
                </a:solidFill>
                <a:latin typeface="Calibri"/>
                <a:ea typeface="DejaVu Sans"/>
              </a:rPr>
              <a:t>FLNP</a:t>
            </a:r>
            <a:r>
              <a:rPr lang="ru-RU" sz="2000" b="0" strike="noStrike" spc="-1">
                <a:solidFill>
                  <a:srgbClr val="000000"/>
                </a:solidFill>
                <a:latin typeface="Calibri"/>
                <a:ea typeface="DejaVu Sans"/>
              </a:rPr>
              <a:t> </a:t>
            </a:r>
            <a:r>
              <a:rPr lang="en-US" sz="2000" b="0" strike="noStrike" spc="-1">
                <a:solidFill>
                  <a:srgbClr val="000000"/>
                </a:solidFill>
                <a:latin typeface="Calibri"/>
                <a:ea typeface="DejaVu Sans"/>
              </a:rPr>
              <a:t>– IBR-2</a:t>
            </a:r>
            <a:endParaRPr lang="en-CA" sz="2000" b="0" strike="noStrike" spc="-1">
              <a:latin typeface="Arial"/>
            </a:endParaRPr>
          </a:p>
          <a:p>
            <a:pPr marL="285840" indent="-283320">
              <a:lnSpc>
                <a:spcPts val="2001"/>
              </a:lnSpc>
              <a:buClr>
                <a:srgbClr val="006666"/>
              </a:buClr>
              <a:buFont typeface="Arial"/>
              <a:buChar char="•"/>
            </a:pPr>
            <a:r>
              <a:rPr lang="en-US" sz="2000" b="1" strike="noStrike" spc="-1">
                <a:solidFill>
                  <a:srgbClr val="006666"/>
                </a:solidFill>
                <a:latin typeface="Calibri"/>
                <a:ea typeface="DejaVu Sans"/>
              </a:rPr>
              <a:t>DLNP</a:t>
            </a:r>
            <a:r>
              <a:rPr lang="en-US" sz="2000" b="0" strike="noStrike" spc="-1">
                <a:solidFill>
                  <a:srgbClr val="000000"/>
                </a:solidFill>
                <a:latin typeface="Calibri"/>
                <a:ea typeface="DejaVu Sans"/>
              </a:rPr>
              <a:t> ‒ Project</a:t>
            </a:r>
            <a:r>
              <a:rPr lang="ru-RU" sz="2000" b="0" strike="noStrike" spc="-1">
                <a:solidFill>
                  <a:srgbClr val="000000"/>
                </a:solidFill>
                <a:latin typeface="Calibri"/>
                <a:ea typeface="DejaVu Sans"/>
              </a:rPr>
              <a:t> </a:t>
            </a:r>
            <a:r>
              <a:rPr lang="en-US" sz="2000" b="0" strike="noStrike" spc="-1">
                <a:solidFill>
                  <a:srgbClr val="000000"/>
                </a:solidFill>
                <a:latin typeface="Calibri"/>
                <a:ea typeface="DejaVu Sans"/>
              </a:rPr>
              <a:t>BAIKAL-GVD</a:t>
            </a:r>
            <a:endParaRPr lang="en-CA" sz="2000" b="0" strike="noStrike" spc="-1">
              <a:latin typeface="Arial"/>
            </a:endParaRPr>
          </a:p>
          <a:p>
            <a:pPr marL="285840" indent="-283320">
              <a:lnSpc>
                <a:spcPts val="2001"/>
              </a:lnSpc>
              <a:buClr>
                <a:srgbClr val="006666"/>
              </a:buClr>
              <a:buFont typeface="Arial"/>
              <a:buChar char="•"/>
            </a:pPr>
            <a:r>
              <a:rPr lang="en-US" sz="2000" b="1" strike="noStrike" spc="-1">
                <a:solidFill>
                  <a:srgbClr val="006666"/>
                </a:solidFill>
                <a:latin typeface="Calibri"/>
                <a:ea typeface="DejaVu Sans"/>
              </a:rPr>
              <a:t>LIT</a:t>
            </a:r>
            <a:r>
              <a:rPr lang="ru-RU" sz="2000" b="0" strike="noStrike" spc="-1">
                <a:solidFill>
                  <a:srgbClr val="000000"/>
                </a:solidFill>
                <a:latin typeface="Calibri"/>
                <a:ea typeface="DejaVu Sans"/>
              </a:rPr>
              <a:t> </a:t>
            </a:r>
            <a:r>
              <a:rPr lang="en-US" sz="2000" b="0" strike="noStrike" spc="-1">
                <a:solidFill>
                  <a:srgbClr val="000000"/>
                </a:solidFill>
                <a:latin typeface="Calibri"/>
                <a:ea typeface="DejaVu Sans"/>
              </a:rPr>
              <a:t>‒ Central Information and Computer Complex</a:t>
            </a:r>
            <a:endParaRPr lang="en-CA" sz="2000" b="0" strike="noStrike" spc="-1">
              <a:latin typeface="Arial"/>
            </a:endParaRPr>
          </a:p>
          <a:p>
            <a:pPr marL="285840" indent="-283320">
              <a:lnSpc>
                <a:spcPts val="2001"/>
              </a:lnSpc>
              <a:buClr>
                <a:srgbClr val="000000"/>
              </a:buClr>
              <a:buFont typeface="Arial"/>
              <a:buChar char="•"/>
            </a:pPr>
            <a:r>
              <a:rPr lang="en-US" sz="2000" b="0" strike="noStrike" spc="-1">
                <a:solidFill>
                  <a:srgbClr val="000000"/>
                </a:solidFill>
                <a:latin typeface="Calibri"/>
                <a:ea typeface="DejaVu Sans"/>
              </a:rPr>
              <a:t>JINR Timeline</a:t>
            </a:r>
            <a:endParaRPr lang="en-CA" sz="2000" b="0" strike="noStrike" spc="-1">
              <a:latin typeface="Arial"/>
            </a:endParaRPr>
          </a:p>
          <a:p>
            <a:pPr marL="285840" indent="-283320">
              <a:lnSpc>
                <a:spcPts val="2001"/>
              </a:lnSpc>
              <a:buClr>
                <a:srgbClr val="000000"/>
              </a:buClr>
              <a:buFont typeface="Arial"/>
              <a:buChar char="•"/>
            </a:pPr>
            <a:r>
              <a:rPr lang="en-US" sz="2000" b="0" strike="noStrike" spc="-1">
                <a:solidFill>
                  <a:srgbClr val="000000"/>
                </a:solidFill>
                <a:latin typeface="Calibri"/>
                <a:ea typeface="DejaVu Sans"/>
              </a:rPr>
              <a:t>Nuclear Physics and Life Sciences</a:t>
            </a:r>
            <a:endParaRPr lang="en-CA" sz="2000" b="0" strike="noStrike" spc="-1">
              <a:latin typeface="Arial"/>
            </a:endParaRPr>
          </a:p>
          <a:p>
            <a:pPr marL="285840" indent="-283320">
              <a:lnSpc>
                <a:spcPts val="2001"/>
              </a:lnSpc>
              <a:buClr>
                <a:srgbClr val="000000"/>
              </a:buClr>
              <a:buFont typeface="Arial"/>
              <a:buChar char="•"/>
            </a:pPr>
            <a:r>
              <a:rPr lang="en-US" sz="2000" b="0" strike="noStrike" spc="-1">
                <a:solidFill>
                  <a:srgbClr val="000000"/>
                </a:solidFill>
                <a:latin typeface="Calibri"/>
                <a:ea typeface="DejaVu Sans"/>
              </a:rPr>
              <a:t>JINR – International Intergovernmental Organization </a:t>
            </a:r>
            <a:endParaRPr lang="en-CA" sz="2000" b="0" strike="noStrike" spc="-1">
              <a:latin typeface="Arial"/>
            </a:endParaRPr>
          </a:p>
        </p:txBody>
      </p:sp>
      <p:pic>
        <p:nvPicPr>
          <p:cNvPr id="465" name="Рисунок 8_1"/>
          <p:cNvPicPr/>
          <p:nvPr/>
        </p:nvPicPr>
        <p:blipFill>
          <a:blip r:embed="rId5"/>
          <a:stretch/>
        </p:blipFill>
        <p:spPr>
          <a:xfrm>
            <a:off x="225720" y="1036080"/>
            <a:ext cx="5265360" cy="3949920"/>
          </a:xfrm>
          <a:prstGeom prst="rect">
            <a:avLst/>
          </a:prstGeom>
          <a:ln>
            <a:noFill/>
          </a:ln>
        </p:spPr>
      </p:pic>
      <p:grpSp>
        <p:nvGrpSpPr>
          <p:cNvPr id="466" name="Group 5"/>
          <p:cNvGrpSpPr/>
          <p:nvPr/>
        </p:nvGrpSpPr>
        <p:grpSpPr>
          <a:xfrm>
            <a:off x="5786640" y="3459600"/>
            <a:ext cx="6202080" cy="3159000"/>
            <a:chOff x="5786640" y="3459600"/>
            <a:chExt cx="6202080" cy="3159000"/>
          </a:xfrm>
        </p:grpSpPr>
        <p:pic>
          <p:nvPicPr>
            <p:cNvPr id="467" name="Рисунок 10_2"/>
            <p:cNvPicPr/>
            <p:nvPr/>
          </p:nvPicPr>
          <p:blipFill>
            <a:blip r:embed="rId6"/>
            <a:srcRect l="2225" t="228" r="6404" b="16337"/>
            <a:stretch/>
          </p:blipFill>
          <p:spPr>
            <a:xfrm>
              <a:off x="9016200" y="5092560"/>
              <a:ext cx="2972520" cy="1526040"/>
            </a:xfrm>
            <a:prstGeom prst="rect">
              <a:avLst/>
            </a:prstGeom>
            <a:ln>
              <a:noFill/>
            </a:ln>
          </p:spPr>
        </p:pic>
        <p:pic>
          <p:nvPicPr>
            <p:cNvPr id="468" name="Рисунок 11_3"/>
            <p:cNvPicPr/>
            <p:nvPr/>
          </p:nvPicPr>
          <p:blipFill>
            <a:blip r:embed="rId7"/>
            <a:stretch/>
          </p:blipFill>
          <p:spPr>
            <a:xfrm>
              <a:off x="5786640" y="3459600"/>
              <a:ext cx="3150360" cy="1529640"/>
            </a:xfrm>
            <a:prstGeom prst="rect">
              <a:avLst/>
            </a:prstGeom>
            <a:ln>
              <a:noFill/>
            </a:ln>
          </p:spPr>
        </p:pic>
        <p:pic>
          <p:nvPicPr>
            <p:cNvPr id="469" name="Рисунок 12_2"/>
            <p:cNvPicPr/>
            <p:nvPr/>
          </p:nvPicPr>
          <p:blipFill>
            <a:blip r:embed="rId8">
              <a:extLst>
                <a:ext uri="{BEBA8EAE-BF5A-486C-A8C5-ECC9F3942E4B}">
                  <a14:imgProps xmlns:a14="http://schemas.microsoft.com/office/drawing/2010/main">
                    <a14:imgLayer r:embed="rId9">
                      <a14:imgEffect>
                        <a14:brightnessContrast bright="42000" contrast="42000"/>
                      </a14:imgEffect>
                    </a14:imgLayer>
                  </a14:imgProps>
                </a:ext>
              </a:extLst>
            </a:blip>
            <a:srcRect r="5617"/>
            <a:stretch/>
          </p:blipFill>
          <p:spPr>
            <a:xfrm>
              <a:off x="9015840" y="3459600"/>
              <a:ext cx="2972520" cy="1529640"/>
            </a:xfrm>
            <a:prstGeom prst="rect">
              <a:avLst/>
            </a:prstGeom>
            <a:ln>
              <a:noFill/>
            </a:ln>
          </p:spPr>
        </p:pic>
        <p:pic>
          <p:nvPicPr>
            <p:cNvPr id="470" name="Рисунок 13_2"/>
            <p:cNvPicPr/>
            <p:nvPr/>
          </p:nvPicPr>
          <p:blipFill>
            <a:blip r:embed="rId10"/>
            <a:stretch/>
          </p:blipFill>
          <p:spPr>
            <a:xfrm>
              <a:off x="5786640" y="5088600"/>
              <a:ext cx="3150360" cy="1530000"/>
            </a:xfrm>
            <a:prstGeom prst="rect">
              <a:avLst/>
            </a:prstGeom>
            <a:ln>
              <a:noFill/>
            </a:ln>
          </p:spPr>
        </p:pic>
      </p:grpSp>
      <p:sp>
        <p:nvSpPr>
          <p:cNvPr id="471" name="CustomShape 6"/>
          <p:cNvSpPr/>
          <p:nvPr/>
        </p:nvSpPr>
        <p:spPr>
          <a:xfrm>
            <a:off x="550440" y="5007240"/>
            <a:ext cx="4615920" cy="1766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GB" sz="2000" b="1" strike="noStrike" spc="-1">
                <a:solidFill>
                  <a:srgbClr val="0066CC"/>
                </a:solidFill>
                <a:latin typeface="Calibri"/>
                <a:ea typeface="DejaVu Sans"/>
              </a:rPr>
              <a:t>Number of visitors since April ≈1500</a:t>
            </a:r>
            <a:endParaRPr lang="en-CA" sz="2000" b="0" strike="noStrike" spc="-1">
              <a:latin typeface="Arial"/>
            </a:endParaRPr>
          </a:p>
          <a:p>
            <a:pPr marL="285840" indent="-283320">
              <a:lnSpc>
                <a:spcPct val="100000"/>
              </a:lnSpc>
              <a:buClr>
                <a:srgbClr val="000000"/>
              </a:buClr>
              <a:buFont typeface="Arial"/>
              <a:buChar char="•"/>
            </a:pPr>
            <a:r>
              <a:rPr lang="en-GB" sz="1800" b="0" strike="noStrike" spc="-1">
                <a:solidFill>
                  <a:srgbClr val="000000"/>
                </a:solidFill>
                <a:latin typeface="Calibri"/>
                <a:ea typeface="DejaVu Sans"/>
              </a:rPr>
              <a:t>Official delegations</a:t>
            </a:r>
            <a:endParaRPr lang="en-CA" sz="1800" b="0" strike="noStrike" spc="-1">
              <a:latin typeface="Arial"/>
            </a:endParaRPr>
          </a:p>
          <a:p>
            <a:pPr marL="285840" indent="-283320">
              <a:lnSpc>
                <a:spcPct val="100000"/>
              </a:lnSpc>
              <a:buClr>
                <a:srgbClr val="000000"/>
              </a:buClr>
              <a:buFont typeface="Arial"/>
              <a:buChar char="•"/>
            </a:pPr>
            <a:r>
              <a:rPr lang="en-GB" sz="1800" b="0" strike="noStrike" spc="-1">
                <a:solidFill>
                  <a:srgbClr val="000000"/>
                </a:solidFill>
                <a:latin typeface="Calibri"/>
                <a:ea typeface="DejaVu Sans"/>
              </a:rPr>
              <a:t>JINR employees</a:t>
            </a:r>
            <a:endParaRPr lang="en-CA" sz="1800" b="0" strike="noStrike" spc="-1">
              <a:latin typeface="Arial"/>
            </a:endParaRPr>
          </a:p>
          <a:p>
            <a:pPr marL="285840" indent="-283320">
              <a:lnSpc>
                <a:spcPct val="100000"/>
              </a:lnSpc>
              <a:buClr>
                <a:srgbClr val="000000"/>
              </a:buClr>
              <a:buFont typeface="Arial"/>
              <a:buChar char="•"/>
            </a:pPr>
            <a:r>
              <a:rPr lang="en-GB" sz="1800" b="0" strike="noStrike" spc="-1">
                <a:solidFill>
                  <a:srgbClr val="000000"/>
                </a:solidFill>
                <a:latin typeface="Calibri"/>
                <a:ea typeface="DejaVu Sans"/>
              </a:rPr>
              <a:t>School students</a:t>
            </a:r>
            <a:endParaRPr lang="en-CA" sz="1800" b="0" strike="noStrike" spc="-1">
              <a:latin typeface="Arial"/>
            </a:endParaRPr>
          </a:p>
          <a:p>
            <a:pPr marL="285840" indent="-283320">
              <a:lnSpc>
                <a:spcPct val="100000"/>
              </a:lnSpc>
              <a:buClr>
                <a:srgbClr val="000000"/>
              </a:buClr>
              <a:buFont typeface="Arial"/>
              <a:buChar char="•"/>
            </a:pPr>
            <a:r>
              <a:rPr lang="en-GB" sz="1800" b="0" strike="noStrike" spc="-1">
                <a:solidFill>
                  <a:srgbClr val="000000"/>
                </a:solidFill>
                <a:latin typeface="Calibri"/>
                <a:ea typeface="DejaVu Sans"/>
              </a:rPr>
              <a:t>University students</a:t>
            </a:r>
            <a:endParaRPr lang="en-CA" sz="1800" b="0" strike="noStrike" spc="-1">
              <a:latin typeface="Arial"/>
            </a:endParaRPr>
          </a:p>
          <a:p>
            <a:pPr marL="285840" indent="-283320">
              <a:lnSpc>
                <a:spcPct val="100000"/>
              </a:lnSpc>
              <a:buClr>
                <a:srgbClr val="000000"/>
              </a:buClr>
              <a:buFont typeface="Arial"/>
              <a:buChar char="•"/>
            </a:pPr>
            <a:r>
              <a:rPr lang="en-GB" sz="1800" b="0" strike="noStrike" spc="-1">
                <a:solidFill>
                  <a:srgbClr val="000000"/>
                </a:solidFill>
                <a:latin typeface="Calibri"/>
                <a:ea typeface="DejaVu Sans"/>
              </a:rPr>
              <a:t>General public</a:t>
            </a:r>
            <a:endParaRPr lang="en-CA" sz="1800" b="0" strike="noStrike" spc="-1">
              <a:latin typeface="Arial"/>
            </a:endParaRPr>
          </a:p>
        </p:txBody>
      </p:sp>
      <p:sp>
        <p:nvSpPr>
          <p:cNvPr id="472" name="CustomShape 7"/>
          <p:cNvSpPr/>
          <p:nvPr/>
        </p:nvSpPr>
        <p:spPr>
          <a:xfrm>
            <a:off x="0" y="155160"/>
            <a:ext cx="11808720" cy="83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90000"/>
              </a:lnSpc>
            </a:pPr>
            <a:r>
              <a:rPr lang="en-US" sz="2800" b="1" strike="noStrike" cap="small" spc="-1">
                <a:solidFill>
                  <a:srgbClr val="0066CC"/>
                </a:solidFill>
                <a:latin typeface="Calibri"/>
                <a:ea typeface="DejaVu Sans"/>
              </a:rPr>
              <a:t>Exhibition dedicated to the 65th anniversary of JINR</a:t>
            </a:r>
            <a:endParaRPr lang="en-CA" sz="2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6099"/>
        </a:solidFill>
        <a:effectLst/>
      </p:bgPr>
    </p:bg>
    <p:spTree>
      <p:nvGrpSpPr>
        <p:cNvPr id="1" name=""/>
        <p:cNvGrpSpPr/>
        <p:nvPr/>
      </p:nvGrpSpPr>
      <p:grpSpPr>
        <a:xfrm>
          <a:off x="0" y="0"/>
          <a:ext cx="0" cy="0"/>
          <a:chOff x="0" y="0"/>
          <a:chExt cx="0" cy="0"/>
        </a:xfrm>
      </p:grpSpPr>
      <p:sp>
        <p:nvSpPr>
          <p:cNvPr id="473" name="CustomShape 1"/>
          <p:cNvSpPr/>
          <p:nvPr/>
        </p:nvSpPr>
        <p:spPr>
          <a:xfrm>
            <a:off x="1512000" y="2032560"/>
            <a:ext cx="8673480" cy="266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pl-PL" sz="3600" b="1" strike="noStrike" spc="-1">
                <a:solidFill>
                  <a:srgbClr val="FFFFFF"/>
                </a:solidFill>
                <a:latin typeface="Arial"/>
                <a:ea typeface="DejaVu Sans"/>
              </a:rPr>
              <a:t>IMPROVING THE PERFORMANCE OF</a:t>
            </a:r>
            <a:endParaRPr lang="en-CA" sz="3600" b="0" strike="noStrike" spc="-1">
              <a:latin typeface="Arial"/>
            </a:endParaRPr>
          </a:p>
          <a:p>
            <a:pPr algn="ctr">
              <a:lnSpc>
                <a:spcPct val="100000"/>
              </a:lnSpc>
            </a:pPr>
            <a:r>
              <a:rPr lang="pl-PL" sz="3600" b="1" strike="noStrike" spc="-1">
                <a:solidFill>
                  <a:srgbClr val="FFFFFF"/>
                </a:solidFill>
                <a:latin typeface="Arial"/>
                <a:ea typeface="DejaVu Sans"/>
              </a:rPr>
              <a:t>THE TOPICAL PLAN REALIZATION</a:t>
            </a:r>
            <a:endParaRPr lang="en-CA" sz="3600" b="0" strike="noStrike" spc="-1">
              <a:latin typeface="Arial"/>
            </a:endParaRPr>
          </a:p>
          <a:p>
            <a:pPr algn="ctr">
              <a:lnSpc>
                <a:spcPct val="100000"/>
              </a:lnSpc>
            </a:pPr>
            <a:r>
              <a:rPr lang="en-US" sz="3600" b="1" strike="noStrike" spc="-1">
                <a:solidFill>
                  <a:srgbClr val="FFFFFF"/>
                </a:solidFill>
                <a:latin typeface="Arial"/>
                <a:ea typeface="DejaVu Sans"/>
              </a:rPr>
              <a:t>AND</a:t>
            </a:r>
            <a:endParaRPr lang="en-CA" sz="3600" b="0" strike="noStrike" spc="-1">
              <a:latin typeface="Arial"/>
            </a:endParaRPr>
          </a:p>
          <a:p>
            <a:pPr algn="ctr">
              <a:lnSpc>
                <a:spcPct val="100000"/>
              </a:lnSpc>
            </a:pPr>
            <a:r>
              <a:rPr lang="pl-PL" sz="3600" b="1" strike="noStrike" spc="-1">
                <a:solidFill>
                  <a:srgbClr val="FFFFFF"/>
                </a:solidFill>
                <a:latin typeface="Arial"/>
                <a:ea typeface="DejaVu Sans"/>
              </a:rPr>
              <a:t>ADMINISTRATIVE MANAGEMENT</a:t>
            </a:r>
            <a:endParaRPr lang="en-CA"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CustomShape 1"/>
          <p:cNvSpPr/>
          <p:nvPr/>
        </p:nvSpPr>
        <p:spPr>
          <a:xfrm>
            <a:off x="238680" y="962280"/>
            <a:ext cx="11624040" cy="59022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1599"/>
              </a:spcBef>
            </a:pPr>
            <a:endParaRPr lang="en-CA" sz="1800" b="0" strike="noStrike" spc="-1">
              <a:latin typeface="Arial"/>
            </a:endParaRPr>
          </a:p>
          <a:p>
            <a:pPr marL="228600" indent="-227520">
              <a:lnSpc>
                <a:spcPct val="90000"/>
              </a:lnSpc>
              <a:spcBef>
                <a:spcPts val="1599"/>
              </a:spcBef>
              <a:buClr>
                <a:srgbClr val="000000"/>
              </a:buClr>
              <a:buFont typeface="Arial"/>
              <a:buChar char="•"/>
            </a:pPr>
            <a:r>
              <a:rPr lang="en-US" sz="2000" b="0" strike="noStrike" spc="-1">
                <a:solidFill>
                  <a:srgbClr val="000000"/>
                </a:solidFill>
                <a:latin typeface="Arial"/>
                <a:ea typeface="DejaVu Sans"/>
              </a:rPr>
              <a:t>Today’s structure: TP -&gt; directions (6) -&gt;Themes (42) -&gt;projects &amp; activities (many).</a:t>
            </a:r>
            <a:endParaRPr lang="en-CA" sz="2000" b="0" strike="noStrike" spc="-1">
              <a:latin typeface="Arial"/>
            </a:endParaRPr>
          </a:p>
          <a:p>
            <a:pPr marL="228600" indent="-227520">
              <a:lnSpc>
                <a:spcPct val="90000"/>
              </a:lnSpc>
              <a:spcBef>
                <a:spcPts val="1599"/>
              </a:spcBef>
              <a:buClr>
                <a:srgbClr val="000000"/>
              </a:buClr>
              <a:buFont typeface="Arial"/>
              <a:buChar char="•"/>
            </a:pPr>
            <a:r>
              <a:rPr lang="en-US" sz="2000" b="0" strike="noStrike" spc="-1">
                <a:solidFill>
                  <a:srgbClr val="000000"/>
                </a:solidFill>
                <a:latin typeface="Arial"/>
                <a:ea typeface="DejaVu Sans"/>
              </a:rPr>
              <a:t>Potential problems: weak bound of themes/projects and resources (MP, $, infrastructure); many small projects/activities under umbrella theme provided by same human resources -&gt; risk of non-achieving plans; themes &amp; projects of different nature (pure research, installation construction, experiments and collaborations, R&amp;D) mixed; </a:t>
            </a:r>
            <a:endParaRPr lang="en-CA" sz="2000" b="0" strike="noStrike" spc="-1">
              <a:latin typeface="Arial"/>
            </a:endParaRPr>
          </a:p>
          <a:p>
            <a:pPr marL="228600" indent="-227520">
              <a:lnSpc>
                <a:spcPct val="90000"/>
              </a:lnSpc>
              <a:spcBef>
                <a:spcPts val="1599"/>
              </a:spcBef>
              <a:buClr>
                <a:srgbClr val="000000"/>
              </a:buClr>
              <a:buFont typeface="Arial"/>
              <a:buChar char="•"/>
            </a:pPr>
            <a:r>
              <a:rPr lang="en-US" sz="2000" b="0" strike="noStrike" spc="-1">
                <a:solidFill>
                  <a:srgbClr val="000000"/>
                </a:solidFill>
                <a:latin typeface="Arial"/>
                <a:ea typeface="DejaVu Sans"/>
              </a:rPr>
              <a:t>PAC’s and Sc.Council are very effective for us (including cross-PAC’s): evaluation and assessment of current projects and activities. Except flagship projects, others are prolonged until end of 2023.</a:t>
            </a:r>
            <a:endParaRPr lang="en-CA" sz="2000" b="0" strike="noStrike" spc="-1">
              <a:latin typeface="Arial"/>
            </a:endParaRPr>
          </a:p>
          <a:p>
            <a:pPr marL="228600" indent="-227520">
              <a:lnSpc>
                <a:spcPct val="90000"/>
              </a:lnSpc>
              <a:spcBef>
                <a:spcPts val="1599"/>
              </a:spcBef>
              <a:buClr>
                <a:srgbClr val="000000"/>
              </a:buClr>
              <a:buFont typeface="Arial"/>
              <a:buChar char="•"/>
            </a:pPr>
            <a:r>
              <a:rPr lang="en-US" sz="2000" b="0" strike="noStrike" spc="-1">
                <a:solidFill>
                  <a:srgbClr val="000000"/>
                </a:solidFill>
                <a:latin typeface="Arial"/>
                <a:ea typeface="DejaVu Sans"/>
              </a:rPr>
              <a:t>Steady evaluation and tuning with goal to start new 7-year Program (2024-2030) with the modernized TP: optimized, prioritized, structured, flexible, bound*, balanced**.</a:t>
            </a:r>
            <a:endParaRPr lang="en-CA" sz="2000" b="0" strike="noStrike" spc="-1">
              <a:latin typeface="Arial"/>
            </a:endParaRPr>
          </a:p>
          <a:p>
            <a:pPr marL="228600" indent="-227520">
              <a:lnSpc>
                <a:spcPct val="90000"/>
              </a:lnSpc>
              <a:spcBef>
                <a:spcPts val="1599"/>
              </a:spcBef>
              <a:buClr>
                <a:srgbClr val="00B050"/>
              </a:buClr>
              <a:buFont typeface="Arial"/>
              <a:buChar char="•"/>
            </a:pPr>
            <a:r>
              <a:rPr lang="en-US" sz="2000" b="0" i="1" strike="noStrike" spc="-1">
                <a:solidFill>
                  <a:srgbClr val="00B050"/>
                </a:solidFill>
                <a:latin typeface="Arial"/>
                <a:ea typeface="DejaVu Sans"/>
              </a:rPr>
              <a:t>Strategy 2030+ says: “The document defining the organizational basis for the effective scientific activity at JINR is the annually updated Topical Plan. It must be balanced and provided with the financial and human resources available to the Institute.”                                                                                            The principle of regular analysis of the quality of scientific results, performance of the leaders of the theme/project/ collaboration and updating the administrative structure for supporting scientific themes and areas, </a:t>
            </a:r>
            <a:r>
              <a:rPr lang="en-US" sz="2000" b="0" strike="noStrike" spc="-1">
                <a:solidFill>
                  <a:srgbClr val="00B050"/>
                </a:solidFill>
                <a:latin typeface="Arial"/>
                <a:ea typeface="DejaVu Sans"/>
              </a:rPr>
              <a:t>monitoring of the implementation and timely completion of projects,</a:t>
            </a:r>
            <a:r>
              <a:rPr lang="en-US" sz="2000" b="0" i="1" strike="noStrike" spc="-1">
                <a:solidFill>
                  <a:srgbClr val="00B050"/>
                </a:solidFill>
                <a:latin typeface="Arial"/>
                <a:ea typeface="DejaVu Sans"/>
              </a:rPr>
              <a:t> etc are necessary tools.</a:t>
            </a:r>
            <a:endParaRPr lang="en-CA" sz="2000" b="0" strike="noStrike" spc="-1">
              <a:latin typeface="Arial"/>
            </a:endParaRPr>
          </a:p>
          <a:p>
            <a:pPr>
              <a:lnSpc>
                <a:spcPct val="90000"/>
              </a:lnSpc>
              <a:spcBef>
                <a:spcPts val="799"/>
              </a:spcBef>
            </a:pPr>
            <a:r>
              <a:rPr lang="en-US" sz="1800" b="0" i="1" strike="noStrike" spc="-1">
                <a:solidFill>
                  <a:srgbClr val="000000"/>
                </a:solidFill>
                <a:latin typeface="Arial"/>
                <a:ea typeface="DejaVu Sans"/>
              </a:rPr>
              <a:t>* bound: goals and time-line, resources, Lab management.</a:t>
            </a:r>
            <a:endParaRPr lang="en-CA" sz="1800" b="0" strike="noStrike" spc="-1">
              <a:latin typeface="Arial"/>
            </a:endParaRPr>
          </a:p>
          <a:p>
            <a:pPr>
              <a:lnSpc>
                <a:spcPct val="90000"/>
              </a:lnSpc>
              <a:spcBef>
                <a:spcPts val="799"/>
              </a:spcBef>
            </a:pPr>
            <a:r>
              <a:rPr lang="en-US" sz="1800" b="0" i="1" strike="noStrike" spc="-1">
                <a:solidFill>
                  <a:srgbClr val="000000"/>
                </a:solidFill>
                <a:latin typeface="Arial"/>
                <a:ea typeface="DejaVu Sans"/>
              </a:rPr>
              <a:t>** balanced: basic research, R&amp;D, applied research, organization.</a:t>
            </a:r>
            <a:endParaRPr lang="en-CA" sz="1800" b="0" strike="noStrike" spc="-1">
              <a:latin typeface="Arial"/>
            </a:endParaRPr>
          </a:p>
          <a:p>
            <a:pPr>
              <a:lnSpc>
                <a:spcPct val="90000"/>
              </a:lnSpc>
              <a:spcBef>
                <a:spcPts val="1599"/>
              </a:spcBef>
            </a:pPr>
            <a:endParaRPr lang="en-CA" sz="1800" b="0" strike="noStrike" spc="-1">
              <a:latin typeface="Arial"/>
            </a:endParaRPr>
          </a:p>
        </p:txBody>
      </p:sp>
      <p:sp>
        <p:nvSpPr>
          <p:cNvPr id="475" name="CustomShape 2"/>
          <p:cNvSpPr/>
          <p:nvPr/>
        </p:nvSpPr>
        <p:spPr>
          <a:xfrm>
            <a:off x="389160" y="120240"/>
            <a:ext cx="11473560" cy="6818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pPr>
            <a:r>
              <a:rPr lang="en-US" sz="3400" b="0" strike="noStrike" spc="-1">
                <a:solidFill>
                  <a:srgbClr val="0432FF"/>
                </a:solidFill>
                <a:latin typeface="Arial"/>
                <a:ea typeface="DejaVu Sans"/>
              </a:rPr>
              <a:t>JINR Topical Plan (TP): Strategy for steady improvement  </a:t>
            </a:r>
            <a:endParaRPr lang="en-CA" sz="3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Picture 2_5"/>
          <p:cNvPicPr/>
          <p:nvPr/>
        </p:nvPicPr>
        <p:blipFill>
          <a:blip r:embed="rId3"/>
          <a:stretch/>
        </p:blipFill>
        <p:spPr>
          <a:xfrm>
            <a:off x="160560" y="2314080"/>
            <a:ext cx="3911400" cy="4372920"/>
          </a:xfrm>
          <a:prstGeom prst="rect">
            <a:avLst/>
          </a:prstGeom>
          <a:ln>
            <a:noFill/>
          </a:ln>
        </p:spPr>
      </p:pic>
      <p:sp>
        <p:nvSpPr>
          <p:cNvPr id="477" name="CustomShape 1"/>
          <p:cNvSpPr/>
          <p:nvPr/>
        </p:nvSpPr>
        <p:spPr>
          <a:xfrm flipH="1">
            <a:off x="-1080" y="165240"/>
            <a:ext cx="12166560" cy="77832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82440" tIns="41040" rIns="82440" bIns="41040" anchor="ctr">
            <a:noAutofit/>
          </a:bodyPr>
          <a:lstStyle/>
          <a:p>
            <a:pPr algn="ctr">
              <a:lnSpc>
                <a:spcPct val="90000"/>
              </a:lnSpc>
              <a:tabLst>
                <a:tab pos="0" algn="l"/>
              </a:tabLst>
            </a:pPr>
            <a:r>
              <a:rPr lang="en-US" sz="2400" b="1" strike="noStrike" spc="-1">
                <a:solidFill>
                  <a:srgbClr val="FFFFFF"/>
                </a:solidFill>
                <a:latin typeface="Calibri"/>
                <a:ea typeface="DejaVu Sans"/>
              </a:rPr>
              <a:t>  </a:t>
            </a:r>
            <a:r>
              <a:rPr lang="en-US" sz="3200" b="1" strike="noStrike" cap="small" spc="-1">
                <a:solidFill>
                  <a:srgbClr val="0066CC"/>
                </a:solidFill>
                <a:latin typeface="Calibri"/>
                <a:ea typeface="DejaVu Sans"/>
              </a:rPr>
              <a:t>DIGITAL JINR: step by step</a:t>
            </a:r>
            <a:endParaRPr lang="en-CA" sz="3200" b="0" strike="noStrike" spc="-1">
              <a:latin typeface="Arial"/>
            </a:endParaRPr>
          </a:p>
        </p:txBody>
      </p:sp>
      <p:sp>
        <p:nvSpPr>
          <p:cNvPr id="478" name="CustomShape 2"/>
          <p:cNvSpPr/>
          <p:nvPr/>
        </p:nvSpPr>
        <p:spPr>
          <a:xfrm>
            <a:off x="672480" y="873360"/>
            <a:ext cx="10989360" cy="133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343080" indent="-341640" algn="ctr">
              <a:lnSpc>
                <a:spcPct val="114000"/>
              </a:lnSpc>
              <a:buClr>
                <a:srgbClr val="000000"/>
              </a:buClr>
              <a:buFont typeface="StarSymbol"/>
              <a:buAutoNum type="arabicPeriod"/>
            </a:pPr>
            <a:r>
              <a:rPr lang="en-US" sz="1800" b="0" strike="noStrike" spc="-1">
                <a:solidFill>
                  <a:srgbClr val="000000"/>
                </a:solidFill>
                <a:latin typeface="Calibri"/>
                <a:ea typeface="DejaVu Sans"/>
              </a:rPr>
              <a:t>Analyze the current Digitalization Index  of the JINR. Availability of Digital Services.</a:t>
            </a:r>
            <a:endParaRPr lang="en-CA" sz="1800" b="0" strike="noStrike" spc="-1">
              <a:latin typeface="Arial"/>
            </a:endParaRPr>
          </a:p>
          <a:p>
            <a:pPr marL="343080" indent="-341640" algn="ctr">
              <a:lnSpc>
                <a:spcPct val="114000"/>
              </a:lnSpc>
              <a:buClr>
                <a:srgbClr val="000000"/>
              </a:buClr>
              <a:buFont typeface="StarSymbol"/>
              <a:buAutoNum type="arabicPeriod"/>
            </a:pPr>
            <a:r>
              <a:rPr lang="en-US" sz="1800" b="0" strike="noStrike" spc="-1">
                <a:solidFill>
                  <a:srgbClr val="000000"/>
                </a:solidFill>
                <a:latin typeface="Calibri"/>
                <a:ea typeface="DejaVu Sans"/>
              </a:rPr>
              <a:t>Develop an information system for monitoring metrics of the JINR development strategy</a:t>
            </a:r>
            <a:endParaRPr lang="en-CA" sz="1800" b="0" strike="noStrike" spc="-1">
              <a:latin typeface="Arial"/>
            </a:endParaRPr>
          </a:p>
          <a:p>
            <a:pPr marL="343080" indent="-341640" algn="ctr">
              <a:lnSpc>
                <a:spcPct val="114000"/>
              </a:lnSpc>
              <a:buClr>
                <a:srgbClr val="000000"/>
              </a:buClr>
              <a:buFont typeface="StarSymbol"/>
              <a:buAutoNum type="arabicPeriod"/>
            </a:pPr>
            <a:r>
              <a:rPr lang="en-US" sz="1800" b="0" strike="noStrike" spc="-1">
                <a:solidFill>
                  <a:srgbClr val="000000"/>
                </a:solidFill>
                <a:latin typeface="Calibri"/>
                <a:ea typeface="DejaVu Sans"/>
              </a:rPr>
              <a:t>Create a model of the Digital Research Organization on basis of JINR. This is not about digitalization of processes, but about Instrument to evaluate </a:t>
            </a:r>
            <a:r>
              <a:rPr lang="en-US" sz="1800" b="0" strike="noStrike" spc="-1">
                <a:solidFill>
                  <a:srgbClr val="FF0000"/>
                </a:solidFill>
                <a:latin typeface="Calibri"/>
                <a:ea typeface="DejaVu Sans"/>
              </a:rPr>
              <a:t>Research Capacity and Efficiency</a:t>
            </a:r>
            <a:r>
              <a:rPr lang="en-US" sz="1800" b="0" strike="noStrike" spc="-1">
                <a:solidFill>
                  <a:srgbClr val="000000"/>
                </a:solidFill>
                <a:latin typeface="Calibri"/>
                <a:ea typeface="DejaVu Sans"/>
              </a:rPr>
              <a:t>.</a:t>
            </a:r>
            <a:endParaRPr lang="en-CA" sz="1800" b="0" strike="noStrike" spc="-1">
              <a:latin typeface="Arial"/>
            </a:endParaRPr>
          </a:p>
        </p:txBody>
      </p:sp>
      <p:pic>
        <p:nvPicPr>
          <p:cNvPr id="479" name="Picture 4_1"/>
          <p:cNvPicPr/>
          <p:nvPr/>
        </p:nvPicPr>
        <p:blipFill>
          <a:blip r:embed="rId4"/>
          <a:stretch/>
        </p:blipFill>
        <p:spPr>
          <a:xfrm>
            <a:off x="9005760" y="1811520"/>
            <a:ext cx="2936520" cy="4640040"/>
          </a:xfrm>
          <a:prstGeom prst="rect">
            <a:avLst/>
          </a:prstGeom>
          <a:ln>
            <a:noFill/>
          </a:ln>
        </p:spPr>
      </p:pic>
      <p:pic>
        <p:nvPicPr>
          <p:cNvPr id="480" name="Picture 5_1"/>
          <p:cNvPicPr/>
          <p:nvPr/>
        </p:nvPicPr>
        <p:blipFill>
          <a:blip r:embed="rId5"/>
          <a:stretch/>
        </p:blipFill>
        <p:spPr>
          <a:xfrm>
            <a:off x="4322160" y="2652840"/>
            <a:ext cx="4567680" cy="4002120"/>
          </a:xfrm>
          <a:prstGeom prst="rect">
            <a:avLst/>
          </a:prstGeom>
          <a:ln>
            <a:noFill/>
          </a:ln>
        </p:spPr>
      </p:pic>
      <p:grpSp>
        <p:nvGrpSpPr>
          <p:cNvPr id="481" name="Group 3"/>
          <p:cNvGrpSpPr/>
          <p:nvPr/>
        </p:nvGrpSpPr>
        <p:grpSpPr>
          <a:xfrm>
            <a:off x="-2160" y="131040"/>
            <a:ext cx="1348560" cy="842400"/>
            <a:chOff x="-2160" y="131040"/>
            <a:chExt cx="1348560" cy="842400"/>
          </a:xfrm>
        </p:grpSpPr>
        <p:pic>
          <p:nvPicPr>
            <p:cNvPr id="482" name="Рисунок 9_3"/>
            <p:cNvPicPr/>
            <p:nvPr/>
          </p:nvPicPr>
          <p:blipFill>
            <a:blip r:embed="rId6">
              <a:alphaModFix amt="50000"/>
            </a:blip>
            <a:stretch/>
          </p:blipFill>
          <p:spPr>
            <a:xfrm>
              <a:off x="44280" y="131040"/>
              <a:ext cx="810360" cy="701280"/>
            </a:xfrm>
            <a:prstGeom prst="rect">
              <a:avLst/>
            </a:prstGeom>
            <a:ln>
              <a:noFill/>
            </a:ln>
          </p:spPr>
        </p:pic>
        <p:sp>
          <p:nvSpPr>
            <p:cNvPr id="483" name="CustomShape 4"/>
            <p:cNvSpPr/>
            <p:nvPr/>
          </p:nvSpPr>
          <p:spPr>
            <a:xfrm>
              <a:off x="-2160" y="927360"/>
              <a:ext cx="1348560" cy="4608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ustomShape 1"/>
          <p:cNvSpPr/>
          <p:nvPr/>
        </p:nvSpPr>
        <p:spPr>
          <a:xfrm>
            <a:off x="1007640" y="179640"/>
            <a:ext cx="11086560" cy="60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CA" sz="1800" b="0" strike="noStrike" spc="-1">
                <a:solidFill>
                  <a:srgbClr val="000000"/>
                </a:solidFill>
                <a:latin typeface="Arial"/>
                <a:ea typeface="DejaVu Sans"/>
              </a:rPr>
              <a:t> </a:t>
            </a:r>
            <a:r>
              <a:rPr lang="en-CA" sz="1600" b="1" strike="noStrike" spc="-1">
                <a:solidFill>
                  <a:srgbClr val="2A6099"/>
                </a:solidFill>
                <a:latin typeface="Arial"/>
                <a:ea typeface="DejaVu Sans"/>
              </a:rPr>
              <a:t> REORGANIZATION OF THE MANAGEMENT AND ADMINISTRATION SYSTEM, SERVICES AND SUPPORT TEAMS</a:t>
            </a:r>
            <a:endParaRPr lang="en-CA" sz="1600" b="0" strike="noStrike" spc="-1">
              <a:latin typeface="Arial"/>
            </a:endParaRPr>
          </a:p>
        </p:txBody>
      </p:sp>
      <p:sp>
        <p:nvSpPr>
          <p:cNvPr id="485" name="CustomShape 2"/>
          <p:cNvSpPr/>
          <p:nvPr/>
        </p:nvSpPr>
        <p:spPr>
          <a:xfrm>
            <a:off x="179640" y="1855440"/>
            <a:ext cx="5218920" cy="4377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CA" sz="1600" b="0" strike="noStrike" spc="-1">
                <a:solidFill>
                  <a:srgbClr val="000000"/>
                </a:solidFill>
                <a:latin typeface="Arial"/>
                <a:ea typeface="DejaVu Sans"/>
              </a:rPr>
              <a:t>The management and administration bodies of the </a:t>
            </a:r>
            <a:r>
              <a:rPr lang="en-CA" sz="1600" b="0" strike="noStrike" spc="-1">
                <a:solidFill>
                  <a:srgbClr val="000000"/>
                </a:solidFill>
                <a:latin typeface="Arial"/>
                <a:ea typeface="Droid Sans Fallback"/>
              </a:rPr>
              <a:t>Institute were reorganized into a number of departments with direct subordination to the JINR Directorate. The services of the Chief Scientific Secretary, together with the services of the Chief Engineer, are separated from the management structure. At the same time, there was optimisation of  staff by &gt; 80 employees.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ejaVu Sans"/>
              </a:rPr>
              <a:t>Divisions with new functions have appeared in the management structure -   Digital Service Department,   expert and analytical group in the Scientific Organization Department, etc.    </a:t>
            </a:r>
            <a:endParaRPr lang="en-CA" sz="1600" b="0" strike="noStrike" spc="-1">
              <a:latin typeface="Arial"/>
            </a:endParaRPr>
          </a:p>
          <a:p>
            <a:pPr algn="just">
              <a:lnSpc>
                <a:spcPct val="100000"/>
              </a:lnSpc>
            </a:pPr>
            <a:endParaRPr lang="en-CA" sz="1600" b="0" strike="noStrike" spc="-1">
              <a:latin typeface="Arial"/>
            </a:endParaRPr>
          </a:p>
          <a:p>
            <a:pPr algn="just">
              <a:lnSpc>
                <a:spcPct val="100000"/>
              </a:lnSpc>
            </a:pPr>
            <a:r>
              <a:rPr lang="en-CA" sz="1600" b="0" strike="noStrike" spc="-1">
                <a:solidFill>
                  <a:srgbClr val="000000"/>
                </a:solidFill>
                <a:latin typeface="Arial"/>
                <a:ea typeface="Droid Sans Fallback"/>
              </a:rPr>
              <a:t>This restructuring and modernization have made the management system more compact and flexible, and the interaction of the departments with the Directorate </a:t>
            </a:r>
            <a:r>
              <a:rPr lang="en-CA" sz="1600" b="0" strike="noStrike" spc="-1">
                <a:solidFill>
                  <a:srgbClr val="000000"/>
                </a:solidFill>
                <a:latin typeface="Arial"/>
                <a:ea typeface="DejaVu Sans"/>
              </a:rPr>
              <a:t>of the Institute, with each other and with the Laboratories to be much more direct. </a:t>
            </a:r>
            <a:endParaRPr lang="en-CA" sz="1600" b="0" strike="noStrike" spc="-1">
              <a:latin typeface="Arial"/>
            </a:endParaRPr>
          </a:p>
        </p:txBody>
      </p:sp>
      <p:pic>
        <p:nvPicPr>
          <p:cNvPr id="486" name="Рисунок 4"/>
          <p:cNvPicPr/>
          <p:nvPr/>
        </p:nvPicPr>
        <p:blipFill>
          <a:blip r:embed="rId2"/>
          <a:stretch/>
        </p:blipFill>
        <p:spPr>
          <a:xfrm>
            <a:off x="5427720" y="535680"/>
            <a:ext cx="6666480" cy="6573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Рисунок 26"/>
          <p:cNvPicPr/>
          <p:nvPr/>
        </p:nvPicPr>
        <p:blipFill>
          <a:blip r:embed="rId2"/>
          <a:stretch/>
        </p:blipFill>
        <p:spPr>
          <a:xfrm>
            <a:off x="6713280" y="706320"/>
            <a:ext cx="5169960" cy="6055560"/>
          </a:xfrm>
          <a:prstGeom prst="rect">
            <a:avLst/>
          </a:prstGeom>
          <a:ln>
            <a:solidFill>
              <a:schemeClr val="accent1"/>
            </a:solidFill>
          </a:ln>
        </p:spPr>
      </p:pic>
      <p:pic>
        <p:nvPicPr>
          <p:cNvPr id="488" name="Рисунок 25"/>
          <p:cNvPicPr/>
          <p:nvPr/>
        </p:nvPicPr>
        <p:blipFill>
          <a:blip r:embed="rId3"/>
          <a:stretch/>
        </p:blipFill>
        <p:spPr>
          <a:xfrm>
            <a:off x="125640" y="1204920"/>
            <a:ext cx="5467680" cy="5849280"/>
          </a:xfrm>
          <a:prstGeom prst="rect">
            <a:avLst/>
          </a:prstGeom>
          <a:ln>
            <a:solidFill>
              <a:schemeClr val="accent1"/>
            </a:solidFill>
          </a:ln>
        </p:spPr>
      </p:pic>
      <p:sp>
        <p:nvSpPr>
          <p:cNvPr id="489" name="CustomShape 1"/>
          <p:cNvSpPr/>
          <p:nvPr/>
        </p:nvSpPr>
        <p:spPr>
          <a:xfrm>
            <a:off x="6530760" y="3354120"/>
            <a:ext cx="3816000" cy="3700080"/>
          </a:xfrm>
          <a:prstGeom prst="rect">
            <a:avLst/>
          </a:prstGeom>
          <a:solidFill>
            <a:srgbClr val="DEE6EF"/>
          </a:solidFill>
          <a:ln w="36000">
            <a:solidFill>
              <a:srgbClr val="B4C7DC"/>
            </a:solidFill>
          </a:ln>
        </p:spPr>
        <p:style>
          <a:lnRef idx="2">
            <a:schemeClr val="accent1">
              <a:shade val="50000"/>
            </a:schemeClr>
          </a:lnRef>
          <a:fillRef idx="1">
            <a:schemeClr val="accent1"/>
          </a:fillRef>
          <a:effectRef idx="0">
            <a:schemeClr val="accent1"/>
          </a:effectRef>
          <a:fontRef idx="minor"/>
        </p:style>
      </p:sp>
      <p:sp>
        <p:nvSpPr>
          <p:cNvPr id="490" name="CustomShape 2"/>
          <p:cNvSpPr/>
          <p:nvPr/>
        </p:nvSpPr>
        <p:spPr>
          <a:xfrm>
            <a:off x="6679080" y="3447000"/>
            <a:ext cx="3645000" cy="732600"/>
          </a:xfrm>
          <a:prstGeom prst="rect">
            <a:avLst/>
          </a:prstGeom>
          <a:noFill/>
          <a:ln w="6480">
            <a:noFill/>
          </a:ln>
        </p:spPr>
        <p:style>
          <a:lnRef idx="0">
            <a:scrgbClr r="0" g="0" b="0"/>
          </a:lnRef>
          <a:fillRef idx="0">
            <a:scrgbClr r="0" g="0" b="0"/>
          </a:fillRef>
          <a:effectRef idx="0">
            <a:scrgbClr r="0" g="0" b="0"/>
          </a:effectRef>
          <a:fontRef idx="minor"/>
        </p:style>
        <p:txBody>
          <a:bodyPr lIns="46800" tIns="46800" rIns="46800" bIns="46800">
            <a:spAutoFit/>
          </a:bodyPr>
          <a:lstStyle/>
          <a:p>
            <a:pPr>
              <a:lnSpc>
                <a:spcPct val="100000"/>
              </a:lnSpc>
            </a:pPr>
            <a:r>
              <a:rPr lang="en-US" sz="1400" b="0" strike="noStrike" spc="-1">
                <a:solidFill>
                  <a:srgbClr val="000000"/>
                </a:solidFill>
                <a:latin typeface="Calibri"/>
                <a:ea typeface="DejaVu Sans"/>
              </a:rPr>
              <a:t>Personnel structure – scientists, specialists (engineers and technicians), employees, managers, researchers, associated personnel:</a:t>
            </a:r>
            <a:endParaRPr lang="en-CA" sz="1400" b="0" strike="noStrike" spc="-1">
              <a:latin typeface="Arial"/>
            </a:endParaRPr>
          </a:p>
        </p:txBody>
      </p:sp>
      <p:pic>
        <p:nvPicPr>
          <p:cNvPr id="491" name="Рисунок 2_3"/>
          <p:cNvPicPr/>
          <p:nvPr/>
        </p:nvPicPr>
        <p:blipFill>
          <a:blip r:embed="rId4">
            <a:alphaModFix amt="50000"/>
          </a:blip>
          <a:srcRect l="6504" t="16218" r="34890" b="13119"/>
          <a:stretch/>
        </p:blipFill>
        <p:spPr>
          <a:xfrm>
            <a:off x="7497360" y="4722480"/>
            <a:ext cx="1236240" cy="1209600"/>
          </a:xfrm>
          <a:prstGeom prst="rect">
            <a:avLst/>
          </a:prstGeom>
          <a:ln>
            <a:noFill/>
          </a:ln>
        </p:spPr>
      </p:pic>
      <p:sp>
        <p:nvSpPr>
          <p:cNvPr id="492" name="CustomShape 3"/>
          <p:cNvSpPr/>
          <p:nvPr/>
        </p:nvSpPr>
        <p:spPr>
          <a:xfrm>
            <a:off x="6538680" y="6189840"/>
            <a:ext cx="3897720" cy="77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solidFill>
                  <a:srgbClr val="000000"/>
                </a:solidFill>
                <a:latin typeface="Calibri"/>
                <a:ea typeface="DejaVu Sans"/>
              </a:rPr>
              <a:t>By 2030 - JINR personnel to increased by ~7000 staff: </a:t>
            </a:r>
            <a:r>
              <a:t/>
            </a:r>
            <a:br/>
            <a:r>
              <a:rPr lang="en-US" sz="1200" b="0" strike="noStrike" spc="-1">
                <a:solidFill>
                  <a:srgbClr val="000000"/>
                </a:solidFill>
                <a:latin typeface="Calibri"/>
                <a:ea typeface="DejaVu Sans"/>
              </a:rPr>
              <a:t>&lt;5000 - employees +</a:t>
            </a:r>
            <a:r>
              <a:rPr lang="en-US" sz="1300" b="1" strike="noStrike" spc="-1">
                <a:solidFill>
                  <a:srgbClr val="C9211E"/>
                </a:solidFill>
                <a:latin typeface="Calibri"/>
                <a:ea typeface="DejaVu Sans"/>
              </a:rPr>
              <a:t>&gt; 1500 - associated personnel.</a:t>
            </a:r>
            <a:endParaRPr lang="en-CA" sz="1300" b="0" strike="noStrike" spc="-1">
              <a:latin typeface="Arial"/>
            </a:endParaRPr>
          </a:p>
          <a:p>
            <a:pPr>
              <a:lnSpc>
                <a:spcPct val="100000"/>
              </a:lnSpc>
            </a:pPr>
            <a:r>
              <a:rPr lang="ru-RU" sz="2000" b="1" strike="noStrike" spc="-1">
                <a:solidFill>
                  <a:srgbClr val="FF0000"/>
                </a:solidFill>
                <a:latin typeface="Calibri"/>
                <a:ea typeface="DejaVu Sans"/>
              </a:rPr>
              <a:t>1500-2000</a:t>
            </a:r>
            <a:r>
              <a:rPr lang="ru-RU" sz="1200" b="1" strike="noStrike" spc="-1">
                <a:solidFill>
                  <a:srgbClr val="FF0000"/>
                </a:solidFill>
                <a:latin typeface="Calibri"/>
                <a:ea typeface="DejaVu Sans"/>
              </a:rPr>
              <a:t> </a:t>
            </a:r>
            <a:r>
              <a:rPr lang="en-US" sz="1600" b="1" strike="noStrike" spc="-1">
                <a:solidFill>
                  <a:srgbClr val="FF0000"/>
                </a:solidFill>
                <a:latin typeface="Calibri"/>
                <a:ea typeface="DejaVu Sans"/>
              </a:rPr>
              <a:t>new </a:t>
            </a:r>
            <a:r>
              <a:rPr lang="en-US" sz="1600" b="1" strike="noStrike" spc="-1">
                <a:solidFill>
                  <a:srgbClr val="000000"/>
                </a:solidFill>
                <a:latin typeface="Calibri"/>
                <a:ea typeface="DejaVu Sans"/>
              </a:rPr>
              <a:t>researchers to JINR orbit</a:t>
            </a:r>
            <a:endParaRPr lang="en-CA" sz="1600" b="0" strike="noStrike" spc="-1">
              <a:latin typeface="Arial"/>
            </a:endParaRPr>
          </a:p>
        </p:txBody>
      </p:sp>
      <p:sp>
        <p:nvSpPr>
          <p:cNvPr id="493" name="CustomShape 4"/>
          <p:cNvSpPr/>
          <p:nvPr/>
        </p:nvSpPr>
        <p:spPr>
          <a:xfrm>
            <a:off x="8782920" y="4579560"/>
            <a:ext cx="1442160" cy="1424160"/>
          </a:xfrm>
          <a:prstGeom prst="ellipse">
            <a:avLst/>
          </a:prstGeom>
          <a:solidFill>
            <a:schemeClr val="accent1">
              <a:lumMod val="20000"/>
              <a:lumOff val="80000"/>
            </a:schemeClr>
          </a:solidFill>
          <a:ln>
            <a:solidFill>
              <a:schemeClr val="tx1"/>
            </a:solidFill>
          </a:ln>
        </p:spPr>
        <p:style>
          <a:lnRef idx="0">
            <a:scrgbClr r="0" g="0" b="0"/>
          </a:lnRef>
          <a:fillRef idx="0">
            <a:scrgbClr r="0" g="0" b="0"/>
          </a:fillRef>
          <a:effectRef idx="0">
            <a:scrgbClr r="0" g="0" b="0"/>
          </a:effectRef>
          <a:fontRef idx="minor"/>
        </p:style>
      </p:sp>
      <p:pic>
        <p:nvPicPr>
          <p:cNvPr id="494" name="Рисунок 17_0"/>
          <p:cNvPicPr/>
          <p:nvPr/>
        </p:nvPicPr>
        <p:blipFill>
          <a:blip r:embed="rId5">
            <a:alphaModFix amt="50000"/>
          </a:blip>
          <a:srcRect l="39001" t="4752" r="24862" b="18281"/>
          <a:stretch/>
        </p:blipFill>
        <p:spPr>
          <a:xfrm>
            <a:off x="8888040" y="4539240"/>
            <a:ext cx="1207440" cy="1370520"/>
          </a:xfrm>
          <a:prstGeom prst="rect">
            <a:avLst/>
          </a:prstGeom>
          <a:ln>
            <a:noFill/>
          </a:ln>
        </p:spPr>
      </p:pic>
      <p:sp>
        <p:nvSpPr>
          <p:cNvPr id="495" name="CustomShape 5"/>
          <p:cNvSpPr/>
          <p:nvPr/>
        </p:nvSpPr>
        <p:spPr>
          <a:xfrm>
            <a:off x="9129240" y="4196160"/>
            <a:ext cx="642960" cy="363960"/>
          </a:xfrm>
          <a:prstGeom prst="rect">
            <a:avLst/>
          </a:prstGeom>
          <a:solidFill>
            <a:srgbClr val="DEE6EF"/>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strike="noStrike" spc="-1">
                <a:solidFill>
                  <a:srgbClr val="FF0000"/>
                </a:solidFill>
                <a:latin typeface="Calibri"/>
                <a:ea typeface="DejaVu Sans"/>
              </a:rPr>
              <a:t>2030</a:t>
            </a:r>
            <a:endParaRPr lang="en-CA" sz="1800" b="0" strike="noStrike" spc="-1">
              <a:latin typeface="Arial"/>
            </a:endParaRPr>
          </a:p>
        </p:txBody>
      </p:sp>
      <p:sp>
        <p:nvSpPr>
          <p:cNvPr id="496" name="CustomShape 6"/>
          <p:cNvSpPr/>
          <p:nvPr/>
        </p:nvSpPr>
        <p:spPr>
          <a:xfrm>
            <a:off x="7780680" y="4341240"/>
            <a:ext cx="642960" cy="363960"/>
          </a:xfrm>
          <a:prstGeom prst="rect">
            <a:avLst/>
          </a:prstGeom>
          <a:solidFill>
            <a:srgbClr val="DEE7E5"/>
          </a:solid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1800" b="1" strike="noStrike" spc="-1">
                <a:solidFill>
                  <a:srgbClr val="000000"/>
                </a:solidFill>
                <a:latin typeface="Calibri"/>
                <a:ea typeface="DejaVu Sans"/>
              </a:rPr>
              <a:t>2020</a:t>
            </a:r>
            <a:endParaRPr lang="en-CA" sz="1800" b="0" strike="noStrike" spc="-1">
              <a:latin typeface="Arial"/>
            </a:endParaRPr>
          </a:p>
        </p:txBody>
      </p:sp>
      <p:sp>
        <p:nvSpPr>
          <p:cNvPr id="497" name="CustomShape 7"/>
          <p:cNvSpPr/>
          <p:nvPr/>
        </p:nvSpPr>
        <p:spPr>
          <a:xfrm>
            <a:off x="8495640" y="5828760"/>
            <a:ext cx="1838520" cy="302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b="1" strike="noStrike" spc="-1">
                <a:solidFill>
                  <a:srgbClr val="C9211E"/>
                </a:solidFill>
                <a:latin typeface="Calibri"/>
                <a:ea typeface="DejaVu Sans"/>
              </a:rPr>
              <a:t>associated personnel</a:t>
            </a:r>
            <a:endParaRPr lang="en-CA" sz="1400" b="0" strike="noStrike" spc="-1">
              <a:latin typeface="Arial"/>
            </a:endParaRPr>
          </a:p>
        </p:txBody>
      </p:sp>
      <p:sp>
        <p:nvSpPr>
          <p:cNvPr id="498" name="CustomShape 8"/>
          <p:cNvSpPr/>
          <p:nvPr/>
        </p:nvSpPr>
        <p:spPr>
          <a:xfrm>
            <a:off x="6614280" y="4467240"/>
            <a:ext cx="1307880" cy="104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de-DE" sz="1050" b="0" strike="noStrike" spc="-1">
                <a:solidFill>
                  <a:srgbClr val="000000"/>
                </a:solidFill>
                <a:latin typeface="Calibri"/>
                <a:ea typeface="DejaVu Sans"/>
              </a:rPr>
              <a:t>s</a:t>
            </a:r>
            <a:r>
              <a:rPr lang="en-US" sz="1050" b="0" strike="noStrike" spc="-1">
                <a:solidFill>
                  <a:srgbClr val="000000"/>
                </a:solidFill>
                <a:latin typeface="Calibri"/>
                <a:ea typeface="DejaVu Sans"/>
              </a:rPr>
              <a:t>cientists </a:t>
            </a:r>
            <a:endParaRPr lang="en-CA" sz="1050" b="0" strike="noStrike" spc="-1">
              <a:latin typeface="Arial"/>
            </a:endParaRPr>
          </a:p>
          <a:p>
            <a:pPr>
              <a:lnSpc>
                <a:spcPct val="100000"/>
              </a:lnSpc>
            </a:pPr>
            <a:r>
              <a:rPr lang="en-US" sz="1050" b="0" strike="noStrike" spc="-1">
                <a:solidFill>
                  <a:srgbClr val="000000"/>
                </a:solidFill>
                <a:latin typeface="Calibri"/>
                <a:ea typeface="DejaVu Sans"/>
              </a:rPr>
              <a:t>specialists</a:t>
            </a:r>
            <a:endParaRPr lang="en-CA" sz="1050" b="0" strike="noStrike" spc="-1">
              <a:latin typeface="Arial"/>
            </a:endParaRPr>
          </a:p>
          <a:p>
            <a:pPr>
              <a:lnSpc>
                <a:spcPct val="100000"/>
              </a:lnSpc>
            </a:pPr>
            <a:r>
              <a:rPr lang="en-US" sz="1050" b="0" strike="noStrike" spc="-1">
                <a:solidFill>
                  <a:srgbClr val="000000"/>
                </a:solidFill>
                <a:latin typeface="Calibri"/>
                <a:ea typeface="DejaVu Sans"/>
              </a:rPr>
              <a:t>employees</a:t>
            </a:r>
            <a:endParaRPr lang="en-CA" sz="1050" b="0" strike="noStrike" spc="-1">
              <a:latin typeface="Arial"/>
            </a:endParaRPr>
          </a:p>
          <a:p>
            <a:pPr>
              <a:lnSpc>
                <a:spcPct val="100000"/>
              </a:lnSpc>
            </a:pPr>
            <a:r>
              <a:rPr lang="de-DE" sz="1050" b="0" strike="noStrike" spc="-1">
                <a:solidFill>
                  <a:srgbClr val="000000"/>
                </a:solidFill>
                <a:latin typeface="Calibri"/>
                <a:ea typeface="DejaVu Sans"/>
              </a:rPr>
              <a:t>workers</a:t>
            </a:r>
            <a:endParaRPr lang="en-CA" sz="1050" b="0" strike="noStrike" spc="-1">
              <a:latin typeface="Arial"/>
            </a:endParaRPr>
          </a:p>
          <a:p>
            <a:pPr>
              <a:lnSpc>
                <a:spcPct val="100000"/>
              </a:lnSpc>
            </a:pPr>
            <a:r>
              <a:rPr lang="de-DE" sz="1050" b="0" strike="noStrike" spc="-1">
                <a:solidFill>
                  <a:srgbClr val="000000"/>
                </a:solidFill>
                <a:latin typeface="Calibri"/>
                <a:ea typeface="DejaVu Sans"/>
              </a:rPr>
              <a:t>managers</a:t>
            </a:r>
            <a:endParaRPr lang="en-CA" sz="1050" b="0" strike="noStrike" spc="-1">
              <a:latin typeface="Arial"/>
            </a:endParaRPr>
          </a:p>
          <a:p>
            <a:pPr>
              <a:lnSpc>
                <a:spcPct val="100000"/>
              </a:lnSpc>
            </a:pPr>
            <a:r>
              <a:rPr lang="en-US" sz="1050" b="0" strike="noStrike" spc="-1">
                <a:solidFill>
                  <a:srgbClr val="000000"/>
                </a:solidFill>
                <a:latin typeface="Calibri"/>
                <a:ea typeface="DejaVu Sans"/>
              </a:rPr>
              <a:t>researchers</a:t>
            </a:r>
            <a:endParaRPr lang="en-CA" sz="1050" b="0" strike="noStrike" spc="-1">
              <a:latin typeface="Arial"/>
            </a:endParaRPr>
          </a:p>
        </p:txBody>
      </p:sp>
      <p:sp>
        <p:nvSpPr>
          <p:cNvPr id="499" name="CustomShape 9"/>
          <p:cNvSpPr/>
          <p:nvPr/>
        </p:nvSpPr>
        <p:spPr>
          <a:xfrm>
            <a:off x="8937360" y="4735080"/>
            <a:ext cx="1094040" cy="1067040"/>
          </a:xfrm>
          <a:prstGeom prst="pie">
            <a:avLst>
              <a:gd name="adj1" fmla="val 12998231"/>
              <a:gd name="adj2" fmla="val 16200000"/>
            </a:avLst>
          </a:prstGeom>
          <a:solidFill>
            <a:srgbClr val="AFB709"/>
          </a:solidFill>
          <a:ln>
            <a:solidFill>
              <a:schemeClr val="accent4"/>
            </a:solidFill>
          </a:ln>
        </p:spPr>
        <p:style>
          <a:lnRef idx="2">
            <a:schemeClr val="accent1">
              <a:shade val="50000"/>
            </a:schemeClr>
          </a:lnRef>
          <a:fillRef idx="1">
            <a:schemeClr val="accent1"/>
          </a:fillRef>
          <a:effectRef idx="0">
            <a:schemeClr val="accent1"/>
          </a:effectRef>
          <a:fontRef idx="minor"/>
        </p:style>
      </p:sp>
      <p:sp>
        <p:nvSpPr>
          <p:cNvPr id="500" name="CustomShape 10"/>
          <p:cNvSpPr/>
          <p:nvPr/>
        </p:nvSpPr>
        <p:spPr>
          <a:xfrm>
            <a:off x="9119880" y="4793040"/>
            <a:ext cx="283320" cy="211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ru-RU" sz="800" b="0" strike="noStrike" spc="-1">
                <a:solidFill>
                  <a:srgbClr val="FFFFFF"/>
                </a:solidFill>
                <a:latin typeface="Calibri"/>
                <a:ea typeface="DejaVu Sans"/>
              </a:rPr>
              <a:t>15</a:t>
            </a:r>
            <a:endParaRPr lang="en-CA" sz="800" b="0" strike="noStrike" spc="-1">
              <a:latin typeface="Arial"/>
            </a:endParaRPr>
          </a:p>
        </p:txBody>
      </p:sp>
      <p:sp>
        <p:nvSpPr>
          <p:cNvPr id="501" name="CustomShape 11"/>
          <p:cNvSpPr/>
          <p:nvPr/>
        </p:nvSpPr>
        <p:spPr>
          <a:xfrm>
            <a:off x="6576840" y="4784400"/>
            <a:ext cx="69480" cy="65880"/>
          </a:xfrm>
          <a:prstGeom prst="rect">
            <a:avLst/>
          </a:prstGeom>
          <a:ln/>
        </p:spPr>
        <p:style>
          <a:lnRef idx="2">
            <a:schemeClr val="accent6">
              <a:shade val="50000"/>
            </a:schemeClr>
          </a:lnRef>
          <a:fillRef idx="1">
            <a:schemeClr val="accent6"/>
          </a:fillRef>
          <a:effectRef idx="0">
            <a:schemeClr val="accent6"/>
          </a:effectRef>
          <a:fontRef idx="minor"/>
        </p:style>
      </p:sp>
      <p:sp>
        <p:nvSpPr>
          <p:cNvPr id="502" name="CustomShape 12"/>
          <p:cNvSpPr/>
          <p:nvPr/>
        </p:nvSpPr>
        <p:spPr>
          <a:xfrm>
            <a:off x="6583320" y="4945680"/>
            <a:ext cx="69480" cy="655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p:style>
      </p:sp>
      <p:sp>
        <p:nvSpPr>
          <p:cNvPr id="503" name="CustomShape 13"/>
          <p:cNvSpPr/>
          <p:nvPr/>
        </p:nvSpPr>
        <p:spPr>
          <a:xfrm>
            <a:off x="6581160" y="5078880"/>
            <a:ext cx="102960" cy="88200"/>
          </a:xfrm>
          <a:prstGeom prst="rect">
            <a:avLst/>
          </a:prstGeom>
          <a:solidFill>
            <a:srgbClr val="344529"/>
          </a:solidFill>
          <a:ln>
            <a:noFill/>
          </a:ln>
        </p:spPr>
        <p:style>
          <a:lnRef idx="2">
            <a:schemeClr val="accent1">
              <a:shade val="50000"/>
            </a:schemeClr>
          </a:lnRef>
          <a:fillRef idx="1">
            <a:schemeClr val="accent1"/>
          </a:fillRef>
          <a:effectRef idx="0">
            <a:schemeClr val="accent1"/>
          </a:effectRef>
          <a:fontRef idx="minor"/>
        </p:style>
      </p:sp>
      <p:sp>
        <p:nvSpPr>
          <p:cNvPr id="504" name="CustomShape 14"/>
          <p:cNvSpPr/>
          <p:nvPr/>
        </p:nvSpPr>
        <p:spPr>
          <a:xfrm>
            <a:off x="6577920" y="5245200"/>
            <a:ext cx="69480" cy="65880"/>
          </a:xfrm>
          <a:prstGeom prst="rect">
            <a:avLst/>
          </a:prstGeom>
          <a:solidFill>
            <a:srgbClr val="5CC6D6"/>
          </a:solidFill>
          <a:ln>
            <a:noFill/>
          </a:ln>
        </p:spPr>
        <p:style>
          <a:lnRef idx="2">
            <a:schemeClr val="accent1">
              <a:shade val="50000"/>
            </a:schemeClr>
          </a:lnRef>
          <a:fillRef idx="1">
            <a:schemeClr val="accent1"/>
          </a:fillRef>
          <a:effectRef idx="0">
            <a:schemeClr val="accent1"/>
          </a:effectRef>
          <a:fontRef idx="minor"/>
        </p:style>
      </p:sp>
      <p:sp>
        <p:nvSpPr>
          <p:cNvPr id="505" name="CustomShape 15"/>
          <p:cNvSpPr/>
          <p:nvPr/>
        </p:nvSpPr>
        <p:spPr>
          <a:xfrm>
            <a:off x="6577920" y="5371920"/>
            <a:ext cx="69480" cy="65880"/>
          </a:xfrm>
          <a:prstGeom prst="rect">
            <a:avLst/>
          </a:prstGeom>
          <a:solidFill>
            <a:srgbClr val="AFB709"/>
          </a:solidFill>
          <a:ln>
            <a:noFill/>
          </a:ln>
        </p:spPr>
        <p:style>
          <a:lnRef idx="2">
            <a:schemeClr val="accent1">
              <a:shade val="50000"/>
            </a:schemeClr>
          </a:lnRef>
          <a:fillRef idx="1">
            <a:schemeClr val="accent1"/>
          </a:fillRef>
          <a:effectRef idx="0">
            <a:schemeClr val="accent1"/>
          </a:effectRef>
          <a:fontRef idx="minor"/>
        </p:style>
      </p:sp>
      <p:sp>
        <p:nvSpPr>
          <p:cNvPr id="506" name="CustomShape 16"/>
          <p:cNvSpPr/>
          <p:nvPr/>
        </p:nvSpPr>
        <p:spPr>
          <a:xfrm>
            <a:off x="6559920" y="4606560"/>
            <a:ext cx="115920" cy="86760"/>
          </a:xfrm>
          <a:prstGeom prst="rect">
            <a:avLst/>
          </a:prstGeom>
          <a:solidFill>
            <a:srgbClr val="00A933"/>
          </a:solidFill>
          <a:ln>
            <a:solidFill>
              <a:srgbClr val="3465A4"/>
            </a:solidFill>
          </a:ln>
        </p:spPr>
        <p:style>
          <a:lnRef idx="0">
            <a:scrgbClr r="0" g="0" b="0"/>
          </a:lnRef>
          <a:fillRef idx="0">
            <a:scrgbClr r="0" g="0" b="0"/>
          </a:fillRef>
          <a:effectRef idx="0">
            <a:scrgbClr r="0" g="0" b="0"/>
          </a:effectRef>
          <a:fontRef idx="minor"/>
        </p:style>
      </p:sp>
      <p:sp>
        <p:nvSpPr>
          <p:cNvPr id="507" name="CustomShape 17"/>
          <p:cNvSpPr/>
          <p:nvPr/>
        </p:nvSpPr>
        <p:spPr>
          <a:xfrm>
            <a:off x="0" y="5931720"/>
            <a:ext cx="6224760" cy="1028160"/>
          </a:xfrm>
          <a:prstGeom prst="rect">
            <a:avLst/>
          </a:prstGeom>
          <a:solidFill>
            <a:srgbClr val="EEEEEE"/>
          </a:solidFill>
          <a:ln w="36000">
            <a:solidFill>
              <a:srgbClr val="B4C7DC"/>
            </a:solidFill>
            <a:round/>
          </a:ln>
        </p:spPr>
        <p:style>
          <a:lnRef idx="0">
            <a:scrgbClr r="0" g="0" b="0"/>
          </a:lnRef>
          <a:fillRef idx="0">
            <a:scrgbClr r="0" g="0" b="0"/>
          </a:fillRef>
          <a:effectRef idx="0">
            <a:scrgbClr r="0" g="0" b="0"/>
          </a:effectRef>
          <a:fontRef idx="minor"/>
        </p:style>
        <p:txBody>
          <a:bodyPr lIns="108000" tIns="63000" rIns="108000" bIns="63000">
            <a:noAutofit/>
          </a:bodyPr>
          <a:lstStyle/>
          <a:p>
            <a:pPr algn="just">
              <a:lnSpc>
                <a:spcPct val="100000"/>
              </a:lnSpc>
            </a:pPr>
            <a:r>
              <a:rPr lang="en-CA" sz="1600" b="0" strike="noStrike" spc="-1">
                <a:solidFill>
                  <a:srgbClr val="2A6099"/>
                </a:solidFill>
                <a:latin typeface="Arial"/>
                <a:ea typeface="DejaVu Sans"/>
              </a:rPr>
              <a:t>The JINR Order put into effect the Regulation on Associated Personnel, a special category of long-term visitors from the scientific organizations  collaborating with JINR on a regular basis.</a:t>
            </a:r>
            <a:endParaRPr lang="en-CA" sz="1600" b="0" strike="noStrike" spc="-1">
              <a:latin typeface="Arial"/>
            </a:endParaRPr>
          </a:p>
          <a:p>
            <a:pPr algn="just">
              <a:lnSpc>
                <a:spcPct val="100000"/>
              </a:lnSpc>
            </a:pPr>
            <a:r>
              <a:rPr lang="en-CA" sz="1600" b="0" strike="noStrike" spc="-1">
                <a:solidFill>
                  <a:srgbClr val="2A6099"/>
                </a:solidFill>
                <a:latin typeface="Arial"/>
                <a:ea typeface="DejaVu Sans"/>
              </a:rPr>
              <a:t>This is expected to enhance the human potential of the Institute.  </a:t>
            </a:r>
            <a:r>
              <a:rPr lang="en-CA" sz="1600" b="0" strike="noStrike" spc="-1">
                <a:solidFill>
                  <a:srgbClr val="000000"/>
                </a:solidFill>
                <a:latin typeface="Arial"/>
                <a:ea typeface="DejaVu Sans"/>
              </a:rPr>
              <a:t> </a:t>
            </a:r>
            <a:endParaRPr lang="en-CA" sz="1600" b="0" strike="noStrike" spc="-1">
              <a:latin typeface="Arial"/>
            </a:endParaRPr>
          </a:p>
        </p:txBody>
      </p:sp>
      <p:sp>
        <p:nvSpPr>
          <p:cNvPr id="508" name="CustomShape 18"/>
          <p:cNvSpPr/>
          <p:nvPr/>
        </p:nvSpPr>
        <p:spPr>
          <a:xfrm>
            <a:off x="5831640" y="2087640"/>
            <a:ext cx="6118560" cy="1028160"/>
          </a:xfrm>
          <a:prstGeom prst="rect">
            <a:avLst/>
          </a:prstGeom>
          <a:solidFill>
            <a:srgbClr val="EEEEEE"/>
          </a:solidFill>
          <a:ln w="36000">
            <a:solidFill>
              <a:srgbClr val="AFD095"/>
            </a:solidFill>
            <a:round/>
          </a:ln>
        </p:spPr>
        <p:style>
          <a:lnRef idx="0">
            <a:scrgbClr r="0" g="0" b="0"/>
          </a:lnRef>
          <a:fillRef idx="0">
            <a:scrgbClr r="0" g="0" b="0"/>
          </a:fillRef>
          <a:effectRef idx="0">
            <a:scrgbClr r="0" g="0" b="0"/>
          </a:effectRef>
          <a:fontRef idx="minor"/>
        </p:style>
        <p:txBody>
          <a:bodyPr lIns="108000" tIns="63000" rIns="108000" bIns="63000">
            <a:noAutofit/>
          </a:bodyPr>
          <a:lstStyle/>
          <a:p>
            <a:pPr algn="just">
              <a:lnSpc>
                <a:spcPct val="100000"/>
              </a:lnSpc>
            </a:pPr>
            <a:r>
              <a:rPr lang="en-CA" sz="1600" b="0" strike="noStrike" spc="-1">
                <a:solidFill>
                  <a:srgbClr val="000000"/>
                </a:solidFill>
                <a:latin typeface="Arial"/>
                <a:ea typeface="Droid Sans Fallback"/>
              </a:rPr>
              <a:t>Another</a:t>
            </a:r>
            <a:r>
              <a:rPr lang="en-CA" sz="1600" b="0" strike="noStrike" spc="-1">
                <a:solidFill>
                  <a:srgbClr val="000000"/>
                </a:solidFill>
                <a:latin typeface="Arial"/>
                <a:ea typeface="DejaVu Sans"/>
              </a:rPr>
              <a:t> JINR Order put into effect the Regulation on employment and  status of Trainee Researcher – a category of research staff, designed to support PhD students and young researchers from JINR member states.</a:t>
            </a:r>
            <a:endParaRPr lang="en-CA" sz="1600" b="0" strike="noStrike" spc="-1">
              <a:latin typeface="Arial"/>
            </a:endParaRPr>
          </a:p>
        </p:txBody>
      </p:sp>
      <p:sp>
        <p:nvSpPr>
          <p:cNvPr id="509" name="CustomShape 19"/>
          <p:cNvSpPr/>
          <p:nvPr/>
        </p:nvSpPr>
        <p:spPr>
          <a:xfrm>
            <a:off x="1223640" y="299880"/>
            <a:ext cx="6514560" cy="43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CA" sz="2400" b="1" strike="noStrike" spc="-1">
                <a:solidFill>
                  <a:srgbClr val="2A6099"/>
                </a:solidFill>
                <a:latin typeface="Arial"/>
                <a:ea typeface="Droid Sans Fallback"/>
              </a:rPr>
              <a:t>TUNING THE STRUCTURE OF PERSONNEL</a:t>
            </a:r>
            <a:endParaRPr lang="en-CA"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Рисунок 18"/>
          <p:cNvPicPr/>
          <p:nvPr/>
        </p:nvPicPr>
        <p:blipFill>
          <a:blip r:embed="rId3"/>
          <a:stretch/>
        </p:blipFill>
        <p:spPr>
          <a:xfrm>
            <a:off x="5272560" y="1287720"/>
            <a:ext cx="6447960" cy="4443120"/>
          </a:xfrm>
          <a:prstGeom prst="rect">
            <a:avLst/>
          </a:prstGeom>
          <a:ln>
            <a:noFill/>
          </a:ln>
        </p:spPr>
      </p:pic>
      <p:sp>
        <p:nvSpPr>
          <p:cNvPr id="344" name="CustomShape 1"/>
          <p:cNvSpPr/>
          <p:nvPr/>
        </p:nvSpPr>
        <p:spPr>
          <a:xfrm>
            <a:off x="183240" y="5977440"/>
            <a:ext cx="444168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400" b="1" strike="noStrike" cap="small" spc="-1">
                <a:solidFill>
                  <a:srgbClr val="333F4F"/>
                </a:solidFill>
                <a:latin typeface="Calibri"/>
                <a:ea typeface="DejaVu Sans"/>
              </a:rPr>
              <a:t>Elements of the </a:t>
            </a:r>
            <a:endParaRPr lang="en-CA" sz="2400" b="0" strike="noStrike" spc="-1">
              <a:latin typeface="Arial"/>
            </a:endParaRPr>
          </a:p>
          <a:p>
            <a:pPr algn="ctr">
              <a:lnSpc>
                <a:spcPct val="100000"/>
              </a:lnSpc>
            </a:pPr>
            <a:r>
              <a:rPr lang="en-US" sz="2400" b="1" strike="noStrike" cap="small" spc="-1">
                <a:solidFill>
                  <a:srgbClr val="333F4F"/>
                </a:solidFill>
                <a:latin typeface="Calibri"/>
                <a:ea typeface="DejaVu Sans"/>
              </a:rPr>
              <a:t>“JINR 2030+” environment</a:t>
            </a:r>
            <a:endParaRPr lang="en-CA" sz="2400" b="0" strike="noStrike" spc="-1">
              <a:latin typeface="Arial"/>
            </a:endParaRPr>
          </a:p>
        </p:txBody>
      </p:sp>
      <p:sp>
        <p:nvSpPr>
          <p:cNvPr id="345" name="CustomShape 2"/>
          <p:cNvSpPr/>
          <p:nvPr/>
        </p:nvSpPr>
        <p:spPr>
          <a:xfrm>
            <a:off x="4982760" y="462960"/>
            <a:ext cx="6713640" cy="57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3200" b="0" strike="noStrike" spc="-1">
                <a:solidFill>
                  <a:srgbClr val="0070C0"/>
                </a:solidFill>
                <a:latin typeface="Arial"/>
                <a:ea typeface="DejaVu Sans"/>
              </a:rPr>
              <a:t>Strategy Architecture (6 key blocks):</a:t>
            </a:r>
            <a:endParaRPr lang="en-CA" sz="3200" b="0" strike="noStrike" spc="-1">
              <a:latin typeface="Arial"/>
            </a:endParaRPr>
          </a:p>
        </p:txBody>
      </p:sp>
      <p:sp>
        <p:nvSpPr>
          <p:cNvPr id="346" name="CustomShape 3"/>
          <p:cNvSpPr/>
          <p:nvPr/>
        </p:nvSpPr>
        <p:spPr>
          <a:xfrm>
            <a:off x="5570640" y="2144160"/>
            <a:ext cx="116424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ea typeface="DejaVu Sans"/>
              </a:rPr>
              <a:t>JINR</a:t>
            </a:r>
            <a:r>
              <a:rPr lang="ru-RU" sz="1800" b="1" strike="noStrike" spc="-1">
                <a:solidFill>
                  <a:srgbClr val="002060"/>
                </a:solidFill>
                <a:latin typeface="Arial"/>
                <a:ea typeface="DejaVu Sans"/>
              </a:rPr>
              <a:t> 2030+</a:t>
            </a:r>
            <a:endParaRPr lang="en-CA" sz="1800" b="0" strike="noStrike" spc="-1">
              <a:latin typeface="Arial"/>
            </a:endParaRPr>
          </a:p>
        </p:txBody>
      </p:sp>
      <p:sp>
        <p:nvSpPr>
          <p:cNvPr id="347" name="CustomShape 4"/>
          <p:cNvSpPr/>
          <p:nvPr/>
        </p:nvSpPr>
        <p:spPr>
          <a:xfrm>
            <a:off x="6499440" y="2586600"/>
            <a:ext cx="1653120" cy="638280"/>
          </a:xfrm>
          <a:prstGeom prst="rect">
            <a:avLst/>
          </a:prstGeom>
          <a:solidFill>
            <a:srgbClr val="DEEBF7">
              <a:alpha val="31000"/>
            </a:srgb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ea typeface="DejaVu Sans"/>
              </a:rPr>
              <a:t>Human resources</a:t>
            </a:r>
            <a:endParaRPr lang="en-CA" sz="1800" b="0" strike="noStrike" spc="-1">
              <a:latin typeface="Arial"/>
            </a:endParaRPr>
          </a:p>
        </p:txBody>
      </p:sp>
      <p:sp>
        <p:nvSpPr>
          <p:cNvPr id="348" name="CustomShape 5"/>
          <p:cNvSpPr/>
          <p:nvPr/>
        </p:nvSpPr>
        <p:spPr>
          <a:xfrm>
            <a:off x="8943840" y="2736720"/>
            <a:ext cx="188640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ea typeface="DejaVu Sans"/>
              </a:rPr>
              <a:t>Social Environment</a:t>
            </a:r>
            <a:endParaRPr lang="en-CA" sz="1800" b="0" strike="noStrike" spc="-1">
              <a:latin typeface="Arial"/>
            </a:endParaRPr>
          </a:p>
        </p:txBody>
      </p:sp>
      <p:sp>
        <p:nvSpPr>
          <p:cNvPr id="349" name="CustomShape 6"/>
          <p:cNvSpPr/>
          <p:nvPr/>
        </p:nvSpPr>
        <p:spPr>
          <a:xfrm>
            <a:off x="7650720" y="3821760"/>
            <a:ext cx="2076480" cy="394560"/>
          </a:xfrm>
          <a:prstGeom prst="rect">
            <a:avLst/>
          </a:prstGeom>
          <a:solidFill>
            <a:srgbClr val="DEEBF7">
              <a:alpha val="29000"/>
            </a:srgb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000" b="1" strike="noStrike" spc="-1">
                <a:solidFill>
                  <a:srgbClr val="002060"/>
                </a:solidFill>
                <a:latin typeface="Arial"/>
                <a:ea typeface="DejaVu Sans"/>
              </a:rPr>
              <a:t>RESEARH</a:t>
            </a:r>
            <a:endParaRPr lang="en-CA" sz="2000" b="0" strike="noStrike" spc="-1">
              <a:latin typeface="Arial"/>
            </a:endParaRPr>
          </a:p>
        </p:txBody>
      </p:sp>
      <p:sp>
        <p:nvSpPr>
          <p:cNvPr id="350" name="CustomShape 7"/>
          <p:cNvSpPr/>
          <p:nvPr/>
        </p:nvSpPr>
        <p:spPr>
          <a:xfrm>
            <a:off x="8926560" y="4703760"/>
            <a:ext cx="188640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ea typeface="DejaVu Sans"/>
              </a:rPr>
              <a:t>Management</a:t>
            </a:r>
            <a:endParaRPr lang="en-CA" sz="1800" b="0" strike="noStrike" spc="-1">
              <a:latin typeface="Arial"/>
            </a:endParaRPr>
          </a:p>
        </p:txBody>
      </p:sp>
      <p:sp>
        <p:nvSpPr>
          <p:cNvPr id="351" name="CustomShape 8"/>
          <p:cNvSpPr/>
          <p:nvPr/>
        </p:nvSpPr>
        <p:spPr>
          <a:xfrm>
            <a:off x="5209920" y="3535560"/>
            <a:ext cx="1886400" cy="912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a:solidFill>
                  <a:srgbClr val="002060"/>
                </a:solidFill>
                <a:latin typeface="Arial"/>
                <a:ea typeface="DejaVu Sans"/>
              </a:rPr>
              <a:t>Innovation </a:t>
            </a:r>
            <a:endParaRPr lang="en-CA" sz="1800" b="0" strike="noStrike" spc="-1">
              <a:latin typeface="Arial"/>
            </a:endParaRPr>
          </a:p>
          <a:p>
            <a:pPr algn="ctr">
              <a:lnSpc>
                <a:spcPct val="100000"/>
              </a:lnSpc>
            </a:pPr>
            <a:r>
              <a:rPr lang="en-US" sz="1800" b="1" strike="noStrike" spc="-1">
                <a:solidFill>
                  <a:srgbClr val="002060"/>
                </a:solidFill>
                <a:latin typeface="Arial"/>
                <a:ea typeface="DejaVu Sans"/>
              </a:rPr>
              <a:t>PR </a:t>
            </a:r>
            <a:endParaRPr lang="en-CA" sz="1800" b="0" strike="noStrike" spc="-1">
              <a:latin typeface="Arial"/>
            </a:endParaRPr>
          </a:p>
          <a:p>
            <a:pPr algn="ctr">
              <a:lnSpc>
                <a:spcPct val="100000"/>
              </a:lnSpc>
            </a:pPr>
            <a:r>
              <a:rPr lang="en-US" sz="1800" b="1" strike="noStrike" spc="-1">
                <a:solidFill>
                  <a:srgbClr val="002060"/>
                </a:solidFill>
                <a:latin typeface="Arial"/>
                <a:ea typeface="DejaVu Sans"/>
              </a:rPr>
              <a:t>Outreach</a:t>
            </a:r>
            <a:endParaRPr lang="en-CA" sz="1800" b="0" strike="noStrike" spc="-1">
              <a:latin typeface="Arial"/>
            </a:endParaRPr>
          </a:p>
        </p:txBody>
      </p:sp>
      <p:sp>
        <p:nvSpPr>
          <p:cNvPr id="352" name="CustomShape 9"/>
          <p:cNvSpPr/>
          <p:nvPr/>
        </p:nvSpPr>
        <p:spPr>
          <a:xfrm>
            <a:off x="5162400" y="5992200"/>
            <a:ext cx="6602040" cy="424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200" b="1" strike="noStrike" spc="-1">
                <a:solidFill>
                  <a:srgbClr val="002060"/>
                </a:solidFill>
                <a:latin typeface="Arial"/>
                <a:ea typeface="DejaVu Sans"/>
              </a:rPr>
              <a:t>JINR DNA – </a:t>
            </a:r>
            <a:r>
              <a:rPr lang="en-GB" sz="2200" b="1" strike="noStrike" spc="-1">
                <a:solidFill>
                  <a:srgbClr val="002060"/>
                </a:solidFill>
                <a:latin typeface="Arial"/>
                <a:ea typeface="DejaVu Sans"/>
              </a:rPr>
              <a:t>International Research </a:t>
            </a:r>
            <a:r>
              <a:rPr lang="en-US" sz="2200" b="1" strike="noStrike" spc="-1">
                <a:solidFill>
                  <a:srgbClr val="002060"/>
                </a:solidFill>
                <a:latin typeface="Arial"/>
                <a:ea typeface="DejaVu Sans"/>
              </a:rPr>
              <a:t>Topical Plan</a:t>
            </a:r>
            <a:endParaRPr lang="en-CA" sz="2200" b="0" strike="noStrike" spc="-1">
              <a:latin typeface="Arial"/>
            </a:endParaRPr>
          </a:p>
        </p:txBody>
      </p:sp>
      <p:pic>
        <p:nvPicPr>
          <p:cNvPr id="353" name="Рисунок 16"/>
          <p:cNvPicPr/>
          <p:nvPr/>
        </p:nvPicPr>
        <p:blipFill>
          <a:blip r:embed="rId4"/>
          <a:stretch/>
        </p:blipFill>
        <p:spPr>
          <a:xfrm>
            <a:off x="1217160" y="59760"/>
            <a:ext cx="2865960" cy="979920"/>
          </a:xfrm>
          <a:prstGeom prst="rect">
            <a:avLst/>
          </a:prstGeom>
          <a:ln>
            <a:noFill/>
          </a:ln>
        </p:spPr>
      </p:pic>
      <p:pic>
        <p:nvPicPr>
          <p:cNvPr id="354" name="Рисунок 17"/>
          <p:cNvPicPr/>
          <p:nvPr/>
        </p:nvPicPr>
        <p:blipFill>
          <a:blip r:embed="rId5"/>
          <a:stretch/>
        </p:blipFill>
        <p:spPr>
          <a:xfrm>
            <a:off x="149400" y="1235880"/>
            <a:ext cx="5018760" cy="46375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6099"/>
        </a:solidFill>
        <a:effectLst/>
      </p:bgPr>
    </p:bg>
    <p:spTree>
      <p:nvGrpSpPr>
        <p:cNvPr id="1" name=""/>
        <p:cNvGrpSpPr/>
        <p:nvPr/>
      </p:nvGrpSpPr>
      <p:grpSpPr>
        <a:xfrm>
          <a:off x="0" y="0"/>
          <a:ext cx="0" cy="0"/>
          <a:chOff x="0" y="0"/>
          <a:chExt cx="0" cy="0"/>
        </a:xfrm>
      </p:grpSpPr>
      <p:sp>
        <p:nvSpPr>
          <p:cNvPr id="510" name="CustomShape 1"/>
          <p:cNvSpPr/>
          <p:nvPr/>
        </p:nvSpPr>
        <p:spPr>
          <a:xfrm>
            <a:off x="0" y="2461320"/>
            <a:ext cx="12166560" cy="1842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pl-PL" sz="3600" b="1" strike="noStrike" spc="-1">
                <a:solidFill>
                  <a:srgbClr val="FFFFFF"/>
                </a:solidFill>
                <a:latin typeface="Arial"/>
                <a:ea typeface="DejaVu Sans"/>
              </a:rPr>
              <a:t>WEB-SITE FOR STRATEGY PASSPORT:</a:t>
            </a:r>
            <a:endParaRPr lang="en-CA" sz="3600" b="0" strike="noStrike" spc="-1">
              <a:latin typeface="Arial"/>
            </a:endParaRPr>
          </a:p>
          <a:p>
            <a:pPr algn="ctr">
              <a:lnSpc>
                <a:spcPct val="100000"/>
              </a:lnSpc>
            </a:pPr>
            <a:r>
              <a:rPr lang="pl-PL" sz="3600" b="1" strike="noStrike" spc="-1">
                <a:solidFill>
                  <a:srgbClr val="FFFFFF"/>
                </a:solidFill>
                <a:latin typeface="Arial"/>
                <a:ea typeface="DejaVu Sans"/>
              </a:rPr>
              <a:t>MONITORING INDICATORS OF CAPACITY AND PERFORMANCE  OF JINR</a:t>
            </a:r>
            <a:endParaRPr lang="en-CA"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11" name="Group 1"/>
          <p:cNvGrpSpPr/>
          <p:nvPr/>
        </p:nvGrpSpPr>
        <p:grpSpPr>
          <a:xfrm>
            <a:off x="71280" y="93600"/>
            <a:ext cx="791280" cy="591480"/>
            <a:chOff x="71280" y="93600"/>
            <a:chExt cx="791280" cy="591480"/>
          </a:xfrm>
        </p:grpSpPr>
        <p:pic>
          <p:nvPicPr>
            <p:cNvPr id="512" name="Рисунок 17_8"/>
            <p:cNvPicPr/>
            <p:nvPr/>
          </p:nvPicPr>
          <p:blipFill>
            <a:blip r:embed="rId2">
              <a:alphaModFix amt="50000"/>
            </a:blip>
            <a:stretch/>
          </p:blipFill>
          <p:spPr>
            <a:xfrm>
              <a:off x="111960" y="93600"/>
              <a:ext cx="711000" cy="492480"/>
            </a:xfrm>
            <a:prstGeom prst="rect">
              <a:avLst/>
            </a:prstGeom>
            <a:ln>
              <a:noFill/>
            </a:ln>
          </p:spPr>
        </p:pic>
        <p:sp>
          <p:nvSpPr>
            <p:cNvPr id="513" name="CustomShape 2"/>
            <p:cNvSpPr/>
            <p:nvPr/>
          </p:nvSpPr>
          <p:spPr>
            <a:xfrm>
              <a:off x="71280" y="654480"/>
              <a:ext cx="791280" cy="3060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514" name="CustomShape 3"/>
          <p:cNvSpPr/>
          <p:nvPr/>
        </p:nvSpPr>
        <p:spPr>
          <a:xfrm>
            <a:off x="1980360" y="-143640"/>
            <a:ext cx="917784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pl-PL" sz="1800" b="1" strike="noStrike" cap="small" spc="-1">
                <a:solidFill>
                  <a:srgbClr val="2A6099"/>
                </a:solidFill>
                <a:latin typeface="Calibri"/>
                <a:ea typeface="DejaVu Sans"/>
              </a:rPr>
              <a:t>A web based </a:t>
            </a:r>
            <a:r>
              <a:rPr lang="pl-PL" sz="1800" b="1" strike="noStrike" spc="-1">
                <a:solidFill>
                  <a:srgbClr val="2A6099"/>
                </a:solidFill>
                <a:latin typeface="Arial"/>
                <a:ea typeface="DejaVu Sans"/>
              </a:rPr>
              <a:t>PORTAL FOR MONITORING CAPACITY AND</a:t>
            </a:r>
            <a:r>
              <a:rPr lang="pl-PL" sz="3600" b="1" strike="noStrike" spc="-1">
                <a:solidFill>
                  <a:srgbClr val="FFFFFF"/>
                </a:solidFill>
                <a:latin typeface="Arial"/>
                <a:ea typeface="DejaVu Sans"/>
              </a:rPr>
              <a:t> </a:t>
            </a:r>
            <a:r>
              <a:rPr lang="pl-PL" sz="1800" b="1" strike="noStrike" spc="-1">
                <a:solidFill>
                  <a:srgbClr val="2A6099"/>
                </a:solidFill>
                <a:latin typeface="Arial"/>
                <a:ea typeface="DejaVu Sans"/>
              </a:rPr>
              <a:t>PERFORMANCE of JINR</a:t>
            </a:r>
            <a:endParaRPr lang="en-CA" sz="1800" b="0" strike="noStrike" spc="-1">
              <a:latin typeface="Arial"/>
            </a:endParaRPr>
          </a:p>
        </p:txBody>
      </p:sp>
      <p:sp>
        <p:nvSpPr>
          <p:cNvPr id="515" name="CustomShape 4"/>
          <p:cNvSpPr/>
          <p:nvPr/>
        </p:nvSpPr>
        <p:spPr>
          <a:xfrm>
            <a:off x="5291640" y="719640"/>
            <a:ext cx="6478560" cy="2698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15000"/>
              </a:lnSpc>
            </a:pPr>
            <a:r>
              <a:rPr lang="en-CA" sz="1800" b="0" strike="noStrike" spc="-1">
                <a:solidFill>
                  <a:srgbClr val="000000"/>
                </a:solidFill>
                <a:latin typeface="Arial"/>
                <a:ea typeface="DejaVu Sans"/>
              </a:rPr>
              <a:t>Monitoring of the JINR performance and capacity  is implemented </a:t>
            </a:r>
            <a:r>
              <a:rPr lang="en-CA" sz="1800" b="0" i="1" strike="noStrike" spc="-1">
                <a:solidFill>
                  <a:srgbClr val="000000"/>
                </a:solidFill>
                <a:latin typeface="Arial"/>
                <a:ea typeface="DejaVu Sans"/>
              </a:rPr>
              <a:t>via</a:t>
            </a:r>
            <a:r>
              <a:rPr lang="en-CA" sz="1800" b="0" strike="noStrike" spc="-1">
                <a:solidFill>
                  <a:srgbClr val="000000"/>
                </a:solidFill>
                <a:latin typeface="Arial"/>
                <a:ea typeface="DejaVu Sans"/>
              </a:rPr>
              <a:t> a web-based portal of a system of quantitative and qualitative  characteristics and indicators grouped into six classes: </a:t>
            </a:r>
            <a:r>
              <a:rPr lang="en-CA" sz="1800" b="1" strike="noStrike" spc="-1">
                <a:solidFill>
                  <a:srgbClr val="000000"/>
                </a:solidFill>
                <a:latin typeface="Arial"/>
                <a:ea typeface="DejaVu Sans"/>
              </a:rPr>
              <a:t>JINR as international intergovernmental organization,  Effectiveness of international scientific cooperation, Research potential and capacity, Effectiveness of scientific work, Personnel potential, Staff parameters.</a:t>
            </a:r>
            <a:endParaRPr lang="en-CA" sz="1800" b="0" strike="noStrike" spc="-1">
              <a:latin typeface="Arial"/>
            </a:endParaRPr>
          </a:p>
          <a:p>
            <a:pPr algn="just">
              <a:lnSpc>
                <a:spcPct val="100000"/>
              </a:lnSpc>
            </a:pPr>
            <a:r>
              <a:rPr lang="en-CA" sz="1800" b="0" strike="noStrike" spc="-1">
                <a:solidFill>
                  <a:srgbClr val="000000"/>
                </a:solidFill>
                <a:latin typeface="Arial"/>
                <a:ea typeface="DejaVu Sans"/>
              </a:rPr>
              <a:t>  </a:t>
            </a:r>
            <a:endParaRPr lang="en-CA" sz="1800" b="0" strike="noStrike" spc="-1">
              <a:latin typeface="Arial"/>
            </a:endParaRPr>
          </a:p>
        </p:txBody>
      </p:sp>
      <p:pic>
        <p:nvPicPr>
          <p:cNvPr id="516" name="Рисунок 10"/>
          <p:cNvPicPr/>
          <p:nvPr/>
        </p:nvPicPr>
        <p:blipFill>
          <a:blip r:embed="rId3"/>
          <a:stretch/>
        </p:blipFill>
        <p:spPr>
          <a:xfrm>
            <a:off x="92160" y="686160"/>
            <a:ext cx="4894920" cy="3256560"/>
          </a:xfrm>
          <a:prstGeom prst="rect">
            <a:avLst/>
          </a:prstGeom>
          <a:ln>
            <a:noFill/>
          </a:ln>
        </p:spPr>
      </p:pic>
      <p:pic>
        <p:nvPicPr>
          <p:cNvPr id="517" name="Рисунок 11"/>
          <p:cNvPicPr/>
          <p:nvPr/>
        </p:nvPicPr>
        <p:blipFill>
          <a:blip r:embed="rId4"/>
          <a:stretch/>
        </p:blipFill>
        <p:spPr>
          <a:xfrm>
            <a:off x="71280" y="4016520"/>
            <a:ext cx="4818600" cy="2999160"/>
          </a:xfrm>
          <a:prstGeom prst="rect">
            <a:avLst/>
          </a:prstGeom>
          <a:ln>
            <a:noFill/>
          </a:ln>
        </p:spPr>
      </p:pic>
      <p:pic>
        <p:nvPicPr>
          <p:cNvPr id="518" name="Рисунок 12"/>
          <p:cNvPicPr/>
          <p:nvPr/>
        </p:nvPicPr>
        <p:blipFill>
          <a:blip r:embed="rId5"/>
          <a:stretch/>
        </p:blipFill>
        <p:spPr>
          <a:xfrm>
            <a:off x="4056120" y="3367080"/>
            <a:ext cx="4170960" cy="3742200"/>
          </a:xfrm>
          <a:prstGeom prst="rect">
            <a:avLst/>
          </a:prstGeom>
          <a:ln>
            <a:noFill/>
          </a:ln>
        </p:spPr>
      </p:pic>
      <p:pic>
        <p:nvPicPr>
          <p:cNvPr id="519" name="Рисунок 13"/>
          <p:cNvPicPr/>
          <p:nvPr/>
        </p:nvPicPr>
        <p:blipFill>
          <a:blip r:embed="rId6"/>
          <a:stretch/>
        </p:blipFill>
        <p:spPr>
          <a:xfrm>
            <a:off x="6141960" y="3433680"/>
            <a:ext cx="5933160" cy="3609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CustomShape 1"/>
          <p:cNvSpPr/>
          <p:nvPr/>
        </p:nvSpPr>
        <p:spPr>
          <a:xfrm>
            <a:off x="4824720" y="1080000"/>
            <a:ext cx="6838200" cy="2797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600" b="0" strike="noStrike" spc="-1">
                <a:solidFill>
                  <a:srgbClr val="000000"/>
                </a:solidFill>
                <a:latin typeface="Arial"/>
                <a:ea typeface="Droid Sans Fallback"/>
              </a:rPr>
              <a:t>The assessment of implementation of the JINR  Long-Term  Development Strategy up to 2030  and beyond has been launched in July 2021.   The goal of this action is to assess in a short report the implementation of the main recommendations of the 2019 Long-Term Development Strategy  aproved by CP. </a:t>
            </a:r>
            <a:endParaRPr lang="en-CA" sz="1600" b="0" strike="noStrike" spc="-1">
              <a:latin typeface="Arial"/>
            </a:endParaRPr>
          </a:p>
          <a:p>
            <a:pPr>
              <a:lnSpc>
                <a:spcPct val="100000"/>
              </a:lnSpc>
            </a:pPr>
            <a:r>
              <a:t/>
            </a:r>
            <a:br/>
            <a:r>
              <a:rPr lang="en-US" sz="1600" b="0" strike="noStrike" spc="-1">
                <a:solidFill>
                  <a:srgbClr val="000000"/>
                </a:solidFill>
                <a:latin typeface="Arial"/>
                <a:ea typeface="Droid Sans Fallback"/>
              </a:rPr>
              <a:t>The assessment will serve in particular as a basis for a timely launch of the next JINR 7-years plan to be prepared in 2022-2023. The reports should be available by the end of November 2021 and are expected to be presented at the SC and CP meetings in 2022.</a:t>
            </a:r>
            <a:r>
              <a:t/>
            </a:r>
            <a:br/>
            <a:endParaRPr lang="en-CA" sz="1600" b="0" strike="noStrike" spc="-1">
              <a:latin typeface="Arial"/>
            </a:endParaRPr>
          </a:p>
        </p:txBody>
      </p:sp>
      <p:sp>
        <p:nvSpPr>
          <p:cNvPr id="521" name="CustomShape 2"/>
          <p:cNvSpPr/>
          <p:nvPr/>
        </p:nvSpPr>
        <p:spPr>
          <a:xfrm>
            <a:off x="4572360" y="117720"/>
            <a:ext cx="6910560" cy="60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pl-PL" sz="3600" b="1" strike="noStrike" spc="-1">
                <a:solidFill>
                  <a:srgbClr val="2A6099"/>
                </a:solidFill>
                <a:latin typeface="Arial"/>
                <a:ea typeface="DejaVu Sans"/>
              </a:rPr>
              <a:t> </a:t>
            </a:r>
            <a:r>
              <a:rPr lang="pl-PL" sz="2800" b="1" strike="noStrike" spc="-1">
                <a:solidFill>
                  <a:srgbClr val="2A6099"/>
                </a:solidFill>
                <a:latin typeface="Arial"/>
                <a:ea typeface="DejaVu Sans"/>
              </a:rPr>
              <a:t>TUNING  THE STRATEGY</a:t>
            </a:r>
            <a:endParaRPr lang="en-CA" sz="2800" b="0" strike="noStrike" spc="-1">
              <a:latin typeface="Arial"/>
            </a:endParaRPr>
          </a:p>
        </p:txBody>
      </p:sp>
      <p:pic>
        <p:nvPicPr>
          <p:cNvPr id="522" name="Рисунок 5"/>
          <p:cNvPicPr/>
          <p:nvPr/>
        </p:nvPicPr>
        <p:blipFill>
          <a:blip r:embed="rId2"/>
          <a:stretch/>
        </p:blipFill>
        <p:spPr>
          <a:xfrm>
            <a:off x="200520" y="369000"/>
            <a:ext cx="4370760" cy="6371280"/>
          </a:xfrm>
          <a:prstGeom prst="rect">
            <a:avLst/>
          </a:prstGeom>
          <a:ln>
            <a:noFill/>
          </a:ln>
        </p:spPr>
      </p:pic>
      <p:pic>
        <p:nvPicPr>
          <p:cNvPr id="523" name="Рисунок 6"/>
          <p:cNvPicPr/>
          <p:nvPr/>
        </p:nvPicPr>
        <p:blipFill>
          <a:blip r:embed="rId3"/>
          <a:stretch/>
        </p:blipFill>
        <p:spPr>
          <a:xfrm>
            <a:off x="4824720" y="3828600"/>
            <a:ext cx="6910560" cy="2911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Рисунок 4"/>
          <p:cNvPicPr/>
          <p:nvPr/>
        </p:nvPicPr>
        <p:blipFill>
          <a:blip r:embed="rId3"/>
          <a:stretch/>
        </p:blipFill>
        <p:spPr>
          <a:xfrm>
            <a:off x="7200" y="2520"/>
            <a:ext cx="12152880" cy="7104600"/>
          </a:xfrm>
          <a:prstGeom prst="rect">
            <a:avLst/>
          </a:prstGeom>
          <a:ln>
            <a:noFill/>
          </a:ln>
        </p:spPr>
      </p:pic>
      <p:sp>
        <p:nvSpPr>
          <p:cNvPr id="525" name="CustomShape 1"/>
          <p:cNvSpPr/>
          <p:nvPr/>
        </p:nvSpPr>
        <p:spPr>
          <a:xfrm>
            <a:off x="2651400" y="2869560"/>
            <a:ext cx="7643520" cy="1953360"/>
          </a:xfrm>
          <a:prstGeom prst="round2DiagRect">
            <a:avLst>
              <a:gd name="adj1" fmla="val 17314"/>
              <a:gd name="adj2" fmla="val 0"/>
            </a:avLst>
          </a:prstGeom>
          <a:solidFill>
            <a:srgbClr val="00246B">
              <a:alpha val="43000"/>
            </a:srgbClr>
          </a:solidFill>
          <a:ln>
            <a:round/>
          </a:ln>
          <a:effectLst>
            <a:outerShdw blurRad="50800" dist="37674" dir="18900000" sx="101000" sy="101000" algn="bl" rotWithShape="0">
              <a:srgbClr val="00B0F0">
                <a:alpha val="40000"/>
              </a:srgbClr>
            </a:outerShdw>
          </a:effectLst>
        </p:spPr>
        <p:style>
          <a:lnRef idx="2">
            <a:schemeClr val="accent1">
              <a:shade val="50000"/>
            </a:schemeClr>
          </a:lnRef>
          <a:fillRef idx="1">
            <a:schemeClr val="accent1"/>
          </a:fillRef>
          <a:effectRef idx="0">
            <a:schemeClr val="accent1"/>
          </a:effectRef>
          <a:fontRef idx="minor"/>
        </p:style>
      </p:sp>
      <p:sp>
        <p:nvSpPr>
          <p:cNvPr id="526" name="CustomShape 2"/>
          <p:cNvSpPr/>
          <p:nvPr/>
        </p:nvSpPr>
        <p:spPr>
          <a:xfrm>
            <a:off x="3041640" y="3314520"/>
            <a:ext cx="7322760" cy="106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80000"/>
              </a:lnSpc>
            </a:pPr>
            <a:r>
              <a:rPr lang="en-US" sz="4000" b="0" strike="noStrike" cap="small" spc="-1">
                <a:solidFill>
                  <a:srgbClr val="FFFFFF"/>
                </a:solidFill>
                <a:latin typeface="Calibri"/>
                <a:ea typeface="DejaVu Sans"/>
              </a:rPr>
              <a:t>Thank you</a:t>
            </a:r>
            <a:r>
              <a:t/>
            </a:r>
            <a:br/>
            <a:r>
              <a:rPr lang="en-US" sz="4000" b="0" strike="noStrike" cap="small" spc="-1">
                <a:solidFill>
                  <a:srgbClr val="FFFFFF"/>
                </a:solidFill>
                <a:latin typeface="Calibri"/>
                <a:ea typeface="DejaVu Sans"/>
              </a:rPr>
              <a:t>for your attention!</a:t>
            </a:r>
            <a:endParaRPr lang="en-CA" sz="40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6099"/>
        </a:solidFill>
        <a:effectLst/>
      </p:bgPr>
    </p:bg>
    <p:spTree>
      <p:nvGrpSpPr>
        <p:cNvPr id="1" name=""/>
        <p:cNvGrpSpPr/>
        <p:nvPr/>
      </p:nvGrpSpPr>
      <p:grpSpPr>
        <a:xfrm>
          <a:off x="0" y="0"/>
          <a:ext cx="0" cy="0"/>
          <a:chOff x="0" y="0"/>
          <a:chExt cx="0" cy="0"/>
        </a:xfrm>
      </p:grpSpPr>
      <p:sp>
        <p:nvSpPr>
          <p:cNvPr id="355" name="CustomShape 1"/>
          <p:cNvSpPr/>
          <p:nvPr/>
        </p:nvSpPr>
        <p:spPr>
          <a:xfrm>
            <a:off x="0" y="2421000"/>
            <a:ext cx="12166560" cy="162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pl-PL" sz="3600" b="1" strike="noStrike" spc="-1">
                <a:solidFill>
                  <a:srgbClr val="FFFFFF"/>
                </a:solidFill>
                <a:latin typeface="Arial"/>
                <a:ea typeface="DejaVu Sans"/>
              </a:rPr>
              <a:t>SCIENTIFIC INFRASTRUCTURE</a:t>
            </a:r>
            <a:endParaRPr lang="en-CA" sz="3600" b="0" strike="noStrike" spc="-1">
              <a:latin typeface="Arial"/>
            </a:endParaRPr>
          </a:p>
          <a:p>
            <a:pPr algn="ctr">
              <a:lnSpc>
                <a:spcPct val="100000"/>
              </a:lnSpc>
            </a:pPr>
            <a:endParaRPr lang="en-CA" sz="3600" b="0" strike="noStrike" spc="-1">
              <a:latin typeface="Arial"/>
            </a:endParaRPr>
          </a:p>
          <a:p>
            <a:pPr algn="ctr">
              <a:lnSpc>
                <a:spcPct val="100000"/>
              </a:lnSpc>
            </a:pPr>
            <a:r>
              <a:rPr lang="pl-PL" sz="3600" b="1" strike="noStrike" spc="-1">
                <a:solidFill>
                  <a:srgbClr val="FFFFFF"/>
                </a:solidFill>
                <a:latin typeface="Arial"/>
                <a:ea typeface="DejaVu Sans"/>
              </a:rPr>
              <a:t> AND INNOVATIONS</a:t>
            </a:r>
            <a:endParaRPr lang="en-CA"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CustomShape 1"/>
          <p:cNvSpPr/>
          <p:nvPr/>
        </p:nvSpPr>
        <p:spPr>
          <a:xfrm>
            <a:off x="1005480" y="194040"/>
            <a:ext cx="1035504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tabLst>
                <a:tab pos="0" algn="l"/>
              </a:tabLst>
            </a:pPr>
            <a:r>
              <a:rPr lang="en-US" sz="2400" b="1" strike="noStrike" cap="small" spc="-1">
                <a:solidFill>
                  <a:srgbClr val="0066CC"/>
                </a:solidFill>
                <a:latin typeface="Calibri"/>
                <a:ea typeface="DejaVu Sans"/>
              </a:rPr>
              <a:t>STRATEGIC PLANS:  DEVELOPMENT OF  SCIENTIFIC INFRASTRUCTURE </a:t>
            </a:r>
            <a:endParaRPr lang="en-CA" sz="2400" b="0" strike="noStrike" spc="-1">
              <a:latin typeface="Arial"/>
            </a:endParaRPr>
          </a:p>
          <a:p>
            <a:pPr algn="ctr">
              <a:lnSpc>
                <a:spcPct val="100000"/>
              </a:lnSpc>
              <a:tabLst>
                <a:tab pos="0" algn="l"/>
              </a:tabLst>
            </a:pPr>
            <a:r>
              <a:rPr lang="en-US" sz="2400" b="1" strike="noStrike" cap="small" spc="-1">
                <a:solidFill>
                  <a:srgbClr val="0066CC"/>
                </a:solidFill>
                <a:latin typeface="Calibri"/>
                <a:ea typeface="DejaVu Sans"/>
              </a:rPr>
              <a:t>FOR BASIC AND APPLIED RESEARCH</a:t>
            </a:r>
            <a:endParaRPr lang="en-CA" sz="2400" b="0" strike="noStrike" spc="-1">
              <a:latin typeface="Arial"/>
            </a:endParaRPr>
          </a:p>
        </p:txBody>
      </p:sp>
      <p:pic>
        <p:nvPicPr>
          <p:cNvPr id="357" name="Рисунок 356"/>
          <p:cNvPicPr/>
          <p:nvPr/>
        </p:nvPicPr>
        <p:blipFill>
          <a:blip r:embed="rId2"/>
          <a:stretch/>
        </p:blipFill>
        <p:spPr>
          <a:xfrm>
            <a:off x="461520" y="1279800"/>
            <a:ext cx="11202480" cy="46530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 name="Group 1"/>
          <p:cNvGrpSpPr/>
          <p:nvPr/>
        </p:nvGrpSpPr>
        <p:grpSpPr>
          <a:xfrm>
            <a:off x="71640" y="93960"/>
            <a:ext cx="1005840" cy="839520"/>
            <a:chOff x="71640" y="93960"/>
            <a:chExt cx="1005840" cy="839520"/>
          </a:xfrm>
        </p:grpSpPr>
        <p:pic>
          <p:nvPicPr>
            <p:cNvPr id="359" name="Рисунок 17_3"/>
            <p:cNvPicPr/>
            <p:nvPr/>
          </p:nvPicPr>
          <p:blipFill>
            <a:blip r:embed="rId3">
              <a:alphaModFix amt="50000"/>
            </a:blip>
            <a:stretch/>
          </p:blipFill>
          <p:spPr>
            <a:xfrm>
              <a:off x="123480" y="93960"/>
              <a:ext cx="903600" cy="699120"/>
            </a:xfrm>
            <a:prstGeom prst="rect">
              <a:avLst/>
            </a:prstGeom>
            <a:ln>
              <a:noFill/>
            </a:ln>
          </p:spPr>
        </p:pic>
        <p:sp>
          <p:nvSpPr>
            <p:cNvPr id="360" name="CustomShape 2"/>
            <p:cNvSpPr/>
            <p:nvPr/>
          </p:nvSpPr>
          <p:spPr>
            <a:xfrm>
              <a:off x="71640" y="889200"/>
              <a:ext cx="1005840" cy="4428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361" name="Picture 2_2"/>
          <p:cNvPicPr/>
          <p:nvPr/>
        </p:nvPicPr>
        <p:blipFill>
          <a:blip r:embed="rId4">
            <a:alphaModFix amt="50000"/>
          </a:blip>
          <a:stretch/>
        </p:blipFill>
        <p:spPr>
          <a:xfrm>
            <a:off x="1411200" y="-9360"/>
            <a:ext cx="9141480" cy="474120"/>
          </a:xfrm>
          <a:prstGeom prst="rect">
            <a:avLst/>
          </a:prstGeom>
          <a:ln>
            <a:noFill/>
          </a:ln>
        </p:spPr>
      </p:pic>
      <p:sp>
        <p:nvSpPr>
          <p:cNvPr id="362" name="CustomShape 3"/>
          <p:cNvSpPr/>
          <p:nvPr/>
        </p:nvSpPr>
        <p:spPr>
          <a:xfrm>
            <a:off x="6363000" y="57240"/>
            <a:ext cx="2355840" cy="3639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pl-PL" sz="1800" b="1" i="1" strike="noStrike" spc="-1">
                <a:solidFill>
                  <a:srgbClr val="FFFF00"/>
                </a:solidFill>
                <a:latin typeface="Arial"/>
                <a:ea typeface="DejaVu Sans"/>
              </a:rPr>
              <a:t>Scientific highlights</a:t>
            </a:r>
            <a:endParaRPr lang="en-CA" sz="1800" b="0" strike="noStrike" spc="-1">
              <a:latin typeface="Arial"/>
            </a:endParaRPr>
          </a:p>
        </p:txBody>
      </p:sp>
      <p:sp>
        <p:nvSpPr>
          <p:cNvPr id="363" name="CustomShape 4"/>
          <p:cNvSpPr/>
          <p:nvPr/>
        </p:nvSpPr>
        <p:spPr>
          <a:xfrm>
            <a:off x="8266680" y="2014560"/>
            <a:ext cx="2287800" cy="1771200"/>
          </a:xfrm>
          <a:prstGeom prst="rect">
            <a:avLst/>
          </a:prstGeom>
          <a:noFill/>
          <a:ln>
            <a:noFill/>
          </a:ln>
        </p:spPr>
        <p:style>
          <a:lnRef idx="0">
            <a:scrgbClr r="0" g="0" b="0"/>
          </a:lnRef>
          <a:fillRef idx="0">
            <a:scrgbClr r="0" g="0" b="0"/>
          </a:fillRef>
          <a:effectRef idx="0">
            <a:scrgbClr r="0" g="0" b="0"/>
          </a:effectRef>
          <a:fontRef idx="minor"/>
        </p:style>
        <p:txBody>
          <a:bodyPr lIns="68760" tIns="34200" rIns="68760" bIns="34200" anchor="ctr">
            <a:spAutoFit/>
          </a:bodyPr>
          <a:lstStyle/>
          <a:p>
            <a:pPr>
              <a:lnSpc>
                <a:spcPct val="100000"/>
              </a:lnSpc>
            </a:pPr>
            <a:r>
              <a:rPr lang="ru-RU" sz="1600" b="1" strike="noStrike" spc="-1">
                <a:solidFill>
                  <a:srgbClr val="002060"/>
                </a:solidFill>
                <a:latin typeface="Calibri"/>
                <a:ea typeface="DejaVu Sans"/>
              </a:rPr>
              <a:t>1 – </a:t>
            </a:r>
            <a:r>
              <a:rPr lang="en-US" sz="1600" b="1" strike="noStrike" spc="-1">
                <a:solidFill>
                  <a:srgbClr val="002060"/>
                </a:solidFill>
                <a:latin typeface="Calibri"/>
                <a:ea typeface="DejaVu Sans"/>
              </a:rPr>
              <a:t>reactor</a:t>
            </a:r>
            <a:r>
              <a:rPr lang="ru-RU" sz="1600" b="1" strike="noStrike" spc="-1">
                <a:solidFill>
                  <a:srgbClr val="002060"/>
                </a:solidFill>
                <a:latin typeface="Calibri"/>
                <a:ea typeface="DejaVu Sans"/>
              </a:rPr>
              <a:t>;</a:t>
            </a:r>
            <a:endParaRPr lang="en-CA" sz="1600" b="0" strike="noStrike" spc="-1">
              <a:latin typeface="Arial"/>
            </a:endParaRPr>
          </a:p>
          <a:p>
            <a:pPr>
              <a:lnSpc>
                <a:spcPct val="100000"/>
              </a:lnSpc>
            </a:pPr>
            <a:r>
              <a:rPr lang="ru-RU" sz="1600" b="1" strike="noStrike" spc="-1">
                <a:solidFill>
                  <a:srgbClr val="002060"/>
                </a:solidFill>
                <a:latin typeface="Calibri"/>
                <a:ea typeface="DejaVu Sans"/>
              </a:rPr>
              <a:t>2 – </a:t>
            </a:r>
            <a:r>
              <a:rPr lang="en-US" sz="1600" b="1" strike="noStrike" spc="-1">
                <a:solidFill>
                  <a:srgbClr val="002060"/>
                </a:solidFill>
                <a:latin typeface="Calibri"/>
                <a:ea typeface="DejaVu Sans"/>
              </a:rPr>
              <a:t>stationary reflector</a:t>
            </a:r>
            <a:r>
              <a:rPr lang="ru-RU" sz="1600" b="1" strike="noStrike" spc="-1">
                <a:solidFill>
                  <a:srgbClr val="002060"/>
                </a:solidFill>
                <a:latin typeface="Calibri"/>
                <a:ea typeface="DejaVu Sans"/>
              </a:rPr>
              <a:t>;</a:t>
            </a:r>
            <a:endParaRPr lang="en-CA" sz="1600" b="0" strike="noStrike" spc="-1">
              <a:latin typeface="Arial"/>
            </a:endParaRPr>
          </a:p>
          <a:p>
            <a:pPr>
              <a:lnSpc>
                <a:spcPct val="100000"/>
              </a:lnSpc>
            </a:pPr>
            <a:r>
              <a:rPr lang="ru-RU" sz="1600" b="1" strike="noStrike" spc="-1">
                <a:solidFill>
                  <a:srgbClr val="002060"/>
                </a:solidFill>
                <a:latin typeface="Calibri"/>
                <a:ea typeface="DejaVu Sans"/>
              </a:rPr>
              <a:t>3 – </a:t>
            </a:r>
            <a:r>
              <a:rPr lang="en-US" sz="1600" b="1" strike="noStrike" spc="-1">
                <a:solidFill>
                  <a:srgbClr val="002060"/>
                </a:solidFill>
                <a:latin typeface="Calibri"/>
                <a:ea typeface="DejaVu Sans"/>
              </a:rPr>
              <a:t>reactivity modulator</a:t>
            </a:r>
            <a:r>
              <a:rPr lang="ru-RU" sz="1600" b="1" strike="noStrike" spc="-1">
                <a:solidFill>
                  <a:srgbClr val="002060"/>
                </a:solidFill>
                <a:latin typeface="Calibri"/>
                <a:ea typeface="DejaVu Sans"/>
              </a:rPr>
              <a:t>;</a:t>
            </a:r>
            <a:r>
              <a:t/>
            </a:r>
            <a:br/>
            <a:r>
              <a:rPr lang="ru-RU" sz="1600" b="1" strike="noStrike" spc="-1">
                <a:solidFill>
                  <a:srgbClr val="002060"/>
                </a:solidFill>
                <a:latin typeface="Calibri"/>
                <a:ea typeface="DejaVu Sans"/>
              </a:rPr>
              <a:t>4 – </a:t>
            </a:r>
            <a:r>
              <a:rPr lang="en-US" sz="1600" b="1" strike="noStrike" spc="-1">
                <a:solidFill>
                  <a:srgbClr val="002060"/>
                </a:solidFill>
                <a:latin typeface="Calibri"/>
                <a:ea typeface="DejaVu Sans"/>
              </a:rPr>
              <a:t>moderators</a:t>
            </a:r>
            <a:r>
              <a:rPr lang="ru-RU" sz="1600" b="1" strike="noStrike" spc="-1">
                <a:solidFill>
                  <a:srgbClr val="002060"/>
                </a:solidFill>
                <a:latin typeface="Calibri"/>
                <a:ea typeface="DejaVu Sans"/>
              </a:rPr>
              <a:t>;</a:t>
            </a:r>
            <a:endParaRPr lang="en-CA" sz="1600" b="0" strike="noStrike" spc="-1">
              <a:latin typeface="Arial"/>
            </a:endParaRPr>
          </a:p>
          <a:p>
            <a:pPr>
              <a:lnSpc>
                <a:spcPct val="100000"/>
              </a:lnSpc>
            </a:pPr>
            <a:r>
              <a:rPr lang="ru-RU" sz="1600" b="1" strike="noStrike" spc="-1">
                <a:solidFill>
                  <a:srgbClr val="002060"/>
                </a:solidFill>
                <a:latin typeface="Calibri"/>
                <a:ea typeface="DejaVu Sans"/>
              </a:rPr>
              <a:t>5 – </a:t>
            </a:r>
            <a:r>
              <a:rPr lang="en-US" sz="1600" b="1" strike="noStrike" spc="-1">
                <a:solidFill>
                  <a:srgbClr val="002060"/>
                </a:solidFill>
                <a:latin typeface="Calibri"/>
                <a:ea typeface="DejaVu Sans"/>
              </a:rPr>
              <a:t>rotary plugs</a:t>
            </a:r>
            <a:r>
              <a:rPr lang="ru-RU" sz="1600" b="1" strike="noStrike" spc="-1">
                <a:solidFill>
                  <a:srgbClr val="002060"/>
                </a:solidFill>
                <a:latin typeface="Calibri"/>
                <a:ea typeface="DejaVu Sans"/>
              </a:rPr>
              <a:t>;</a:t>
            </a:r>
            <a:endParaRPr lang="en-CA" sz="1600" b="0" strike="noStrike" spc="-1">
              <a:latin typeface="Arial"/>
            </a:endParaRPr>
          </a:p>
          <a:p>
            <a:pPr>
              <a:lnSpc>
                <a:spcPct val="100000"/>
              </a:lnSpc>
            </a:pPr>
            <a:r>
              <a:rPr lang="ru-RU" sz="1600" b="1" strike="noStrike" spc="-1">
                <a:solidFill>
                  <a:srgbClr val="002060"/>
                </a:solidFill>
                <a:latin typeface="Calibri"/>
                <a:ea typeface="DejaVu Sans"/>
              </a:rPr>
              <a:t>6 – </a:t>
            </a:r>
            <a:r>
              <a:rPr lang="en-US" sz="1600" b="1" strike="noStrike" spc="-1">
                <a:solidFill>
                  <a:srgbClr val="002060"/>
                </a:solidFill>
                <a:latin typeface="Calibri"/>
                <a:ea typeface="DejaVu Sans"/>
              </a:rPr>
              <a:t>CPS actuators;</a:t>
            </a:r>
            <a:endParaRPr lang="en-CA" sz="1600" b="0" strike="noStrike" spc="-1">
              <a:latin typeface="Arial"/>
            </a:endParaRPr>
          </a:p>
          <a:p>
            <a:pPr>
              <a:lnSpc>
                <a:spcPct val="100000"/>
              </a:lnSpc>
            </a:pPr>
            <a:r>
              <a:rPr lang="ru-RU" sz="1600" b="1" strike="noStrike" spc="-1">
                <a:solidFill>
                  <a:srgbClr val="002060"/>
                </a:solidFill>
                <a:latin typeface="Calibri"/>
                <a:ea typeface="DejaVu Sans"/>
              </a:rPr>
              <a:t>7 – </a:t>
            </a:r>
            <a:r>
              <a:rPr lang="en-US" sz="1600" b="1" strike="noStrike" spc="-1">
                <a:solidFill>
                  <a:srgbClr val="002060"/>
                </a:solidFill>
                <a:latin typeface="Calibri"/>
                <a:ea typeface="DejaVu Sans"/>
              </a:rPr>
              <a:t>RS of RSS</a:t>
            </a:r>
            <a:endParaRPr lang="en-CA" sz="1600" b="0" strike="noStrike" spc="-1">
              <a:latin typeface="Arial"/>
            </a:endParaRPr>
          </a:p>
        </p:txBody>
      </p:sp>
      <p:sp>
        <p:nvSpPr>
          <p:cNvPr id="364" name="CustomShape 5"/>
          <p:cNvSpPr/>
          <p:nvPr/>
        </p:nvSpPr>
        <p:spPr>
          <a:xfrm>
            <a:off x="4715640" y="5305680"/>
            <a:ext cx="4688640" cy="1713600"/>
          </a:xfrm>
          <a:prstGeom prst="rect">
            <a:avLst/>
          </a:prstGeom>
          <a:noFill/>
          <a:ln>
            <a:noFill/>
          </a:ln>
        </p:spPr>
        <p:style>
          <a:lnRef idx="0">
            <a:scrgbClr r="0" g="0" b="0"/>
          </a:lnRef>
          <a:fillRef idx="0">
            <a:scrgbClr r="0" g="0" b="0"/>
          </a:fillRef>
          <a:effectRef idx="0">
            <a:scrgbClr r="0" g="0" b="0"/>
          </a:effectRef>
          <a:fontRef idx="minor"/>
        </p:style>
        <p:txBody>
          <a:bodyPr lIns="68760" tIns="34200" rIns="68760" bIns="34200" anchor="ctr">
            <a:spAutoFit/>
          </a:bodyPr>
          <a:lstStyle/>
          <a:p>
            <a:pPr>
              <a:lnSpc>
                <a:spcPct val="100000"/>
              </a:lnSpc>
            </a:pPr>
            <a:r>
              <a:rPr lang="en-US" sz="1800" b="1" u="sng" strike="noStrike" spc="-1">
                <a:solidFill>
                  <a:srgbClr val="002060"/>
                </a:solidFill>
                <a:uFillTx/>
                <a:latin typeface="Calibri"/>
                <a:ea typeface="DejaVu Sans"/>
              </a:rPr>
              <a:t>Dimensions</a:t>
            </a:r>
            <a:r>
              <a:rPr lang="ru-RU" sz="1800" b="1" u="sng" strike="noStrike" spc="-1">
                <a:solidFill>
                  <a:srgbClr val="002060"/>
                </a:solidFill>
                <a:uFillTx/>
                <a:latin typeface="Calibri"/>
                <a:ea typeface="DejaVu Sans"/>
              </a:rPr>
              <a:t>: </a:t>
            </a:r>
            <a:endParaRPr lang="en-CA" sz="1800" b="0" strike="noStrike" spc="-1">
              <a:latin typeface="Arial"/>
            </a:endParaRPr>
          </a:p>
          <a:p>
            <a:pPr>
              <a:lnSpc>
                <a:spcPct val="100000"/>
              </a:lnSpc>
            </a:pPr>
            <a:r>
              <a:rPr lang="ru-RU" sz="1800" b="1" strike="noStrike" spc="-1">
                <a:solidFill>
                  <a:srgbClr val="002060"/>
                </a:solidFill>
                <a:latin typeface="Calibri"/>
                <a:ea typeface="DejaVu Sans"/>
              </a:rPr>
              <a:t>– </a:t>
            </a:r>
            <a:r>
              <a:rPr lang="en-US" sz="1800" b="1" strike="noStrike" spc="-1">
                <a:solidFill>
                  <a:srgbClr val="002060"/>
                </a:solidFill>
                <a:latin typeface="Calibri"/>
                <a:ea typeface="DejaVu Sans"/>
              </a:rPr>
              <a:t>height</a:t>
            </a:r>
            <a:r>
              <a:rPr lang="ru-RU" sz="1800" b="1" strike="noStrike" spc="-1">
                <a:solidFill>
                  <a:srgbClr val="002060"/>
                </a:solidFill>
                <a:latin typeface="Calibri"/>
                <a:ea typeface="DejaVu Sans"/>
              </a:rPr>
              <a:t> (</a:t>
            </a:r>
            <a:r>
              <a:rPr lang="en-US" sz="1800" b="1" strike="noStrike" spc="-1">
                <a:solidFill>
                  <a:srgbClr val="002060"/>
                </a:solidFill>
                <a:latin typeface="Calibri"/>
                <a:ea typeface="DejaVu Sans"/>
              </a:rPr>
              <a:t>including CPS actuators</a:t>
            </a:r>
            <a:r>
              <a:rPr lang="ru-RU" sz="1800" b="1" strike="noStrike" spc="-1">
                <a:solidFill>
                  <a:srgbClr val="002060"/>
                </a:solidFill>
                <a:latin typeface="Calibri"/>
                <a:ea typeface="DejaVu Sans"/>
              </a:rPr>
              <a:t>) 14</a:t>
            </a:r>
            <a:r>
              <a:rPr lang="en-US" sz="1800" b="1" strike="noStrike" spc="-1">
                <a:solidFill>
                  <a:srgbClr val="002060"/>
                </a:solidFill>
                <a:latin typeface="Calibri"/>
                <a:ea typeface="DejaVu Sans"/>
              </a:rPr>
              <a:t>,</a:t>
            </a:r>
            <a:r>
              <a:rPr lang="ru-RU" sz="1800" b="1" strike="noStrike" spc="-1">
                <a:solidFill>
                  <a:srgbClr val="002060"/>
                </a:solidFill>
                <a:latin typeface="Calibri"/>
                <a:ea typeface="DejaVu Sans"/>
              </a:rPr>
              <a:t>2</a:t>
            </a:r>
            <a:r>
              <a:rPr lang="en-US" sz="1800" b="1" strike="noStrike" spc="-1">
                <a:solidFill>
                  <a:srgbClr val="002060"/>
                </a:solidFill>
                <a:latin typeface="Calibri"/>
                <a:ea typeface="DejaVu Sans"/>
              </a:rPr>
              <a:t> </a:t>
            </a:r>
            <a:r>
              <a:rPr lang="ru-RU" sz="1800" b="1" strike="noStrike" spc="-1">
                <a:solidFill>
                  <a:srgbClr val="002060"/>
                </a:solidFill>
                <a:latin typeface="Calibri"/>
                <a:ea typeface="DejaVu Sans"/>
              </a:rPr>
              <a:t>м;</a:t>
            </a:r>
            <a:endParaRPr lang="en-CA" sz="1800" b="0" strike="noStrike" spc="-1">
              <a:latin typeface="Arial"/>
            </a:endParaRPr>
          </a:p>
          <a:p>
            <a:pPr>
              <a:lnSpc>
                <a:spcPct val="100000"/>
              </a:lnSpc>
            </a:pPr>
            <a:r>
              <a:rPr lang="ru-RU" sz="1800" b="1" strike="noStrike" spc="-1">
                <a:solidFill>
                  <a:srgbClr val="002060"/>
                </a:solidFill>
                <a:latin typeface="Calibri"/>
                <a:ea typeface="DejaVu Sans"/>
              </a:rPr>
              <a:t>– </a:t>
            </a:r>
            <a:r>
              <a:rPr lang="en-US" sz="1800" b="1" strike="noStrike" spc="-1">
                <a:solidFill>
                  <a:srgbClr val="002060"/>
                </a:solidFill>
                <a:latin typeface="Calibri"/>
                <a:ea typeface="DejaVu Sans"/>
              </a:rPr>
              <a:t>core height</a:t>
            </a:r>
            <a:r>
              <a:rPr lang="ru-RU" sz="1800" b="1" strike="noStrike" spc="-1">
                <a:solidFill>
                  <a:srgbClr val="002060"/>
                </a:solidFill>
                <a:latin typeface="Calibri"/>
                <a:ea typeface="DejaVu Sans"/>
              </a:rPr>
              <a:t> 3</a:t>
            </a:r>
            <a:r>
              <a:rPr lang="en-US" sz="1800" b="1" strike="noStrike" spc="-1">
                <a:solidFill>
                  <a:srgbClr val="002060"/>
                </a:solidFill>
                <a:latin typeface="Calibri"/>
                <a:ea typeface="DejaVu Sans"/>
              </a:rPr>
              <a:t>,</a:t>
            </a:r>
            <a:r>
              <a:rPr lang="ru-RU" sz="1800" b="1" strike="noStrike" spc="-1">
                <a:solidFill>
                  <a:srgbClr val="002060"/>
                </a:solidFill>
                <a:latin typeface="Calibri"/>
                <a:ea typeface="DejaVu Sans"/>
              </a:rPr>
              <a:t>54</a:t>
            </a:r>
            <a:r>
              <a:rPr lang="en-US" sz="1800" b="1" strike="noStrike" spc="-1">
                <a:solidFill>
                  <a:srgbClr val="002060"/>
                </a:solidFill>
                <a:latin typeface="Calibri"/>
                <a:ea typeface="DejaVu Sans"/>
              </a:rPr>
              <a:t> </a:t>
            </a:r>
            <a:r>
              <a:rPr lang="ru-RU" sz="1800" b="1" strike="noStrike" spc="-1">
                <a:solidFill>
                  <a:srgbClr val="002060"/>
                </a:solidFill>
                <a:latin typeface="Calibri"/>
                <a:ea typeface="DejaVu Sans"/>
              </a:rPr>
              <a:t>м;</a:t>
            </a:r>
            <a:endParaRPr lang="en-CA" sz="1800" b="0" strike="noStrike" spc="-1">
              <a:latin typeface="Arial"/>
            </a:endParaRPr>
          </a:p>
          <a:p>
            <a:pPr>
              <a:lnSpc>
                <a:spcPct val="100000"/>
              </a:lnSpc>
            </a:pPr>
            <a:r>
              <a:rPr lang="ru-RU" sz="1800" b="1" strike="noStrike" spc="-1">
                <a:solidFill>
                  <a:srgbClr val="002060"/>
                </a:solidFill>
                <a:latin typeface="Calibri"/>
                <a:ea typeface="DejaVu Sans"/>
              </a:rPr>
              <a:t>– </a:t>
            </a:r>
            <a:r>
              <a:rPr lang="en-US" sz="1800" b="1" strike="noStrike" spc="-1">
                <a:solidFill>
                  <a:srgbClr val="002060"/>
                </a:solidFill>
                <a:latin typeface="Calibri"/>
                <a:ea typeface="DejaVu Sans"/>
              </a:rPr>
              <a:t>core diameter</a:t>
            </a:r>
            <a:r>
              <a:rPr lang="ru-RU" sz="1800" b="1" strike="noStrike" spc="-1">
                <a:solidFill>
                  <a:srgbClr val="002060"/>
                </a:solidFill>
                <a:latin typeface="Calibri"/>
                <a:ea typeface="DejaVu Sans"/>
              </a:rPr>
              <a:t> 3</a:t>
            </a:r>
            <a:r>
              <a:rPr lang="en-US" sz="1800" b="1" strike="noStrike" spc="-1">
                <a:solidFill>
                  <a:srgbClr val="002060"/>
                </a:solidFill>
                <a:latin typeface="Calibri"/>
                <a:ea typeface="DejaVu Sans"/>
              </a:rPr>
              <a:t>,</a:t>
            </a:r>
            <a:r>
              <a:rPr lang="ru-RU" sz="1800" b="1" strike="noStrike" spc="-1">
                <a:solidFill>
                  <a:srgbClr val="002060"/>
                </a:solidFill>
                <a:latin typeface="Calibri"/>
                <a:ea typeface="DejaVu Sans"/>
              </a:rPr>
              <a:t>2</a:t>
            </a:r>
            <a:r>
              <a:rPr lang="en-US" sz="1800" b="1" strike="noStrike" spc="-1">
                <a:solidFill>
                  <a:srgbClr val="002060"/>
                </a:solidFill>
                <a:latin typeface="Calibri"/>
                <a:ea typeface="DejaVu Sans"/>
              </a:rPr>
              <a:t> </a:t>
            </a:r>
            <a:r>
              <a:rPr lang="ru-RU" sz="1800" b="1" strike="noStrike" spc="-1">
                <a:solidFill>
                  <a:srgbClr val="002060"/>
                </a:solidFill>
                <a:latin typeface="Calibri"/>
                <a:ea typeface="DejaVu Sans"/>
              </a:rPr>
              <a:t>м;</a:t>
            </a:r>
            <a:endParaRPr lang="en-CA" sz="1800" b="0" strike="noStrike" spc="-1">
              <a:latin typeface="Arial"/>
            </a:endParaRPr>
          </a:p>
          <a:p>
            <a:pPr>
              <a:lnSpc>
                <a:spcPct val="100000"/>
              </a:lnSpc>
            </a:pPr>
            <a:r>
              <a:rPr lang="ru-RU" sz="1800" b="1" strike="noStrike" spc="-1">
                <a:solidFill>
                  <a:srgbClr val="002060"/>
                </a:solidFill>
                <a:latin typeface="Calibri"/>
                <a:ea typeface="DejaVu Sans"/>
              </a:rPr>
              <a:t>– </a:t>
            </a:r>
            <a:r>
              <a:rPr lang="en-US" sz="1800" b="1" strike="noStrike" spc="-1">
                <a:solidFill>
                  <a:srgbClr val="002060"/>
                </a:solidFill>
                <a:latin typeface="Calibri"/>
                <a:ea typeface="DejaVu Sans"/>
              </a:rPr>
              <a:t>modulator wheel diameter</a:t>
            </a:r>
            <a:r>
              <a:rPr lang="ru-RU" sz="1800" b="1" strike="noStrike" spc="-1">
                <a:solidFill>
                  <a:srgbClr val="002060"/>
                </a:solidFill>
                <a:latin typeface="Calibri"/>
                <a:ea typeface="DejaVu Sans"/>
              </a:rPr>
              <a:t> 3</a:t>
            </a:r>
            <a:r>
              <a:rPr lang="en-US" sz="1800" b="1" strike="noStrike" spc="-1">
                <a:solidFill>
                  <a:srgbClr val="002060"/>
                </a:solidFill>
                <a:latin typeface="Calibri"/>
                <a:ea typeface="DejaVu Sans"/>
              </a:rPr>
              <a:t>,</a:t>
            </a:r>
            <a:r>
              <a:rPr lang="ru-RU" sz="1800" b="1" strike="noStrike" spc="-1">
                <a:solidFill>
                  <a:srgbClr val="002060"/>
                </a:solidFill>
                <a:latin typeface="Calibri"/>
                <a:ea typeface="DejaVu Sans"/>
              </a:rPr>
              <a:t>72</a:t>
            </a:r>
            <a:r>
              <a:rPr lang="en-US" sz="1800" b="1" strike="noStrike" spc="-1">
                <a:solidFill>
                  <a:srgbClr val="002060"/>
                </a:solidFill>
                <a:latin typeface="Calibri"/>
                <a:ea typeface="DejaVu Sans"/>
              </a:rPr>
              <a:t> </a:t>
            </a:r>
            <a:r>
              <a:rPr lang="ru-RU" sz="1800" b="1" strike="noStrike" spc="-1">
                <a:solidFill>
                  <a:srgbClr val="002060"/>
                </a:solidFill>
                <a:latin typeface="Calibri"/>
                <a:ea typeface="DejaVu Sans"/>
              </a:rPr>
              <a:t>м.</a:t>
            </a:r>
            <a:endParaRPr lang="en-CA" sz="1800" b="0" strike="noStrike" spc="-1">
              <a:latin typeface="Arial"/>
            </a:endParaRPr>
          </a:p>
          <a:p>
            <a:pPr>
              <a:lnSpc>
                <a:spcPct val="100000"/>
              </a:lnSpc>
            </a:pPr>
            <a:endParaRPr lang="en-CA" sz="1800" b="0" strike="noStrike" spc="-1">
              <a:latin typeface="Arial"/>
            </a:endParaRPr>
          </a:p>
        </p:txBody>
      </p:sp>
      <p:sp>
        <p:nvSpPr>
          <p:cNvPr id="365" name="CustomShape 6"/>
          <p:cNvSpPr/>
          <p:nvPr/>
        </p:nvSpPr>
        <p:spPr>
          <a:xfrm>
            <a:off x="1412640" y="1218240"/>
            <a:ext cx="9141480" cy="409680"/>
          </a:xfrm>
          <a:prstGeom prst="rect">
            <a:avLst/>
          </a:prstGeom>
          <a:solidFill>
            <a:srgbClr val="FFC0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100" b="0" strike="noStrike" spc="-1">
                <a:solidFill>
                  <a:srgbClr val="000000"/>
                </a:solidFill>
                <a:latin typeface="Calibri"/>
                <a:ea typeface="DejaVu Sans"/>
              </a:rPr>
              <a:t>Conceptual technical proposal of Neptune</a:t>
            </a:r>
            <a:r>
              <a:rPr lang="ru-RU" sz="2100" b="0" strike="noStrike" spc="-1">
                <a:solidFill>
                  <a:srgbClr val="000000"/>
                </a:solidFill>
                <a:latin typeface="Calibri"/>
                <a:ea typeface="DejaVu Sans"/>
              </a:rPr>
              <a:t> (</a:t>
            </a:r>
            <a:r>
              <a:rPr lang="en-US" sz="2100" b="0" strike="noStrike" spc="-1">
                <a:solidFill>
                  <a:srgbClr val="000000"/>
                </a:solidFill>
                <a:latin typeface="Calibri"/>
                <a:ea typeface="DejaVu Sans"/>
              </a:rPr>
              <a:t>by NIKIET</a:t>
            </a:r>
            <a:r>
              <a:rPr lang="ru-RU" sz="2100" b="0" strike="noStrike" spc="-1">
                <a:solidFill>
                  <a:srgbClr val="000000"/>
                </a:solidFill>
                <a:latin typeface="Calibri"/>
                <a:ea typeface="DejaVu Sans"/>
              </a:rPr>
              <a:t>)</a:t>
            </a:r>
            <a:r>
              <a:rPr lang="en-US" sz="2100" b="0" strike="noStrike" spc="-1">
                <a:solidFill>
                  <a:srgbClr val="000000"/>
                </a:solidFill>
                <a:latin typeface="Calibri"/>
                <a:ea typeface="DejaVu Sans"/>
              </a:rPr>
              <a:t> – </a:t>
            </a:r>
            <a:r>
              <a:rPr lang="ru-RU" sz="2100" b="0" strike="noStrike" spc="-1">
                <a:solidFill>
                  <a:srgbClr val="000000"/>
                </a:solidFill>
                <a:latin typeface="Calibri"/>
                <a:ea typeface="DejaVu Sans"/>
              </a:rPr>
              <a:t>1</a:t>
            </a:r>
            <a:r>
              <a:rPr lang="en-US" sz="2100" b="0" strike="noStrike" spc="-1" baseline="30000">
                <a:solidFill>
                  <a:srgbClr val="000000"/>
                </a:solidFill>
                <a:latin typeface="Calibri"/>
                <a:ea typeface="DejaVu Sans"/>
              </a:rPr>
              <a:t>st</a:t>
            </a:r>
            <a:r>
              <a:rPr lang="en-US" sz="2100" b="0" strike="noStrike" spc="-1">
                <a:solidFill>
                  <a:srgbClr val="000000"/>
                </a:solidFill>
                <a:latin typeface="Calibri"/>
                <a:ea typeface="DejaVu Sans"/>
              </a:rPr>
              <a:t> step of the roadmap</a:t>
            </a:r>
            <a:endParaRPr lang="en-CA" sz="2100" b="0" strike="noStrike" spc="-1">
              <a:latin typeface="Arial"/>
            </a:endParaRPr>
          </a:p>
        </p:txBody>
      </p:sp>
      <p:sp>
        <p:nvSpPr>
          <p:cNvPr id="366" name="CustomShape 7"/>
          <p:cNvSpPr/>
          <p:nvPr/>
        </p:nvSpPr>
        <p:spPr>
          <a:xfrm>
            <a:off x="2962440" y="608400"/>
            <a:ext cx="6044040" cy="516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pl-PL" sz="2800" b="1" strike="noStrike" spc="-1">
                <a:solidFill>
                  <a:srgbClr val="0000FF"/>
                </a:solidFill>
                <a:latin typeface="Arial"/>
                <a:ea typeface="DejaVu Sans"/>
              </a:rPr>
              <a:t>Project of the New Neutron Source</a:t>
            </a:r>
            <a:endParaRPr lang="en-CA" sz="2800" b="0" strike="noStrike" spc="-1">
              <a:latin typeface="Arial"/>
            </a:endParaRPr>
          </a:p>
        </p:txBody>
      </p:sp>
      <p:pic>
        <p:nvPicPr>
          <p:cNvPr id="367" name="Рисунок 12"/>
          <p:cNvPicPr/>
          <p:nvPr/>
        </p:nvPicPr>
        <p:blipFill>
          <a:blip r:embed="rId5"/>
          <a:stretch/>
        </p:blipFill>
        <p:spPr>
          <a:xfrm>
            <a:off x="1600920" y="2111040"/>
            <a:ext cx="2323080" cy="4389840"/>
          </a:xfrm>
          <a:prstGeom prst="rect">
            <a:avLst/>
          </a:prstGeom>
          <a:ln>
            <a:noFill/>
          </a:ln>
        </p:spPr>
      </p:pic>
      <p:pic>
        <p:nvPicPr>
          <p:cNvPr id="368" name="Рисунок 13"/>
          <p:cNvPicPr/>
          <p:nvPr/>
        </p:nvPicPr>
        <p:blipFill>
          <a:blip r:embed="rId6"/>
          <a:stretch/>
        </p:blipFill>
        <p:spPr>
          <a:xfrm>
            <a:off x="4188600" y="2017080"/>
            <a:ext cx="3789720" cy="3075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 name="CustomShape 1"/>
          <p:cNvSpPr/>
          <p:nvPr/>
        </p:nvSpPr>
        <p:spPr>
          <a:xfrm>
            <a:off x="733680" y="84600"/>
            <a:ext cx="11443320" cy="45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spcAft>
                <a:spcPts val="601"/>
              </a:spcAft>
              <a:tabLst>
                <a:tab pos="0" algn="l"/>
              </a:tabLst>
            </a:pPr>
            <a:r>
              <a:rPr lang="en-US" sz="2400" b="1" strike="noStrike" cap="small" spc="-1">
                <a:solidFill>
                  <a:srgbClr val="0066CC"/>
                </a:solidFill>
                <a:latin typeface="Calibri"/>
                <a:ea typeface="DejaVu Sans"/>
              </a:rPr>
              <a:t>International Innovation Centre for Nuclear Technology Research</a:t>
            </a:r>
            <a:endParaRPr lang="en-CA" sz="2400" b="0" strike="noStrike" spc="-1">
              <a:latin typeface="Arial"/>
            </a:endParaRPr>
          </a:p>
        </p:txBody>
      </p:sp>
      <p:sp>
        <p:nvSpPr>
          <p:cNvPr id="370" name="CustomShape 2"/>
          <p:cNvSpPr/>
          <p:nvPr/>
        </p:nvSpPr>
        <p:spPr>
          <a:xfrm>
            <a:off x="270360" y="1143720"/>
            <a:ext cx="7241760" cy="541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spcAft>
                <a:spcPts val="601"/>
              </a:spcAft>
              <a:tabLst>
                <a:tab pos="0" algn="l"/>
              </a:tabLst>
            </a:pPr>
            <a:r>
              <a:rPr lang="en-US" sz="1600" b="0" strike="noStrike" spc="-1">
                <a:solidFill>
                  <a:srgbClr val="000000"/>
                </a:solidFill>
                <a:latin typeface="Calibri"/>
                <a:ea typeface="DejaVu Sans"/>
              </a:rPr>
              <a:t>Development of technologies and methods in the field of nuclear and radiation medicine, radiation materials science, advanced training of specialists for JINR Member States for radiation biology, medical physics, material studies.</a:t>
            </a:r>
            <a:endParaRPr lang="en-CA" sz="1600" b="0" strike="noStrike" spc="-1">
              <a:latin typeface="Arial"/>
            </a:endParaRPr>
          </a:p>
          <a:p>
            <a:pPr algn="just">
              <a:lnSpc>
                <a:spcPct val="100000"/>
              </a:lnSpc>
              <a:spcAft>
                <a:spcPts val="601"/>
              </a:spcAft>
              <a:tabLst>
                <a:tab pos="0" algn="l"/>
              </a:tabLst>
            </a:pPr>
            <a:r>
              <a:rPr lang="en-US" sz="1600" b="1" strike="noStrike" spc="-1">
                <a:solidFill>
                  <a:srgbClr val="000000"/>
                </a:solidFill>
                <a:latin typeface="Calibri"/>
                <a:ea typeface="DejaVu Sans"/>
              </a:rPr>
              <a:t>               Main stages:</a:t>
            </a:r>
            <a:endParaRPr lang="en-CA" sz="1600" b="0" strike="noStrike" spc="-1">
              <a:latin typeface="Arial"/>
            </a:endParaRPr>
          </a:p>
          <a:p>
            <a:pPr marL="285840" indent="-284760" algn="just">
              <a:lnSpc>
                <a:spcPct val="100000"/>
              </a:lnSpc>
              <a:spcAft>
                <a:spcPts val="601"/>
              </a:spcAft>
              <a:buClr>
                <a:srgbClr val="000000"/>
              </a:buClr>
              <a:buFont typeface="StarSymbol"/>
              <a:buChar char="-"/>
              <a:tabLst>
                <a:tab pos="0" algn="l"/>
              </a:tabLst>
            </a:pPr>
            <a:r>
              <a:rPr lang="en-GB" sz="1600" b="0" strike="noStrike" spc="-1">
                <a:solidFill>
                  <a:srgbClr val="000000"/>
                </a:solidFill>
                <a:latin typeface="Calibri"/>
                <a:ea typeface="DejaVu Sans"/>
              </a:rPr>
              <a:t>Radiation biology: </a:t>
            </a:r>
            <a:r>
              <a:rPr lang="en-GB" sz="1600" b="1" strike="noStrike" spc="-1">
                <a:solidFill>
                  <a:srgbClr val="FF0000"/>
                </a:solidFill>
                <a:latin typeface="Calibri"/>
                <a:ea typeface="DejaVu Sans"/>
              </a:rPr>
              <a:t>OMICS@LRB</a:t>
            </a:r>
            <a:r>
              <a:rPr lang="en-GB" sz="1600" b="0" strike="noStrike" spc="-1">
                <a:solidFill>
                  <a:srgbClr val="000000"/>
                </a:solidFill>
                <a:latin typeface="Calibri"/>
                <a:ea typeface="DejaVu Sans"/>
              </a:rPr>
              <a:t> and neuroradiobiological studies. Radiation neuroscience. Approaches to increase radiosensitivity: pharmaceuticals, transgene systems, targeted delivery (molecular vectors) and radionuclide;</a:t>
            </a:r>
            <a:endParaRPr lang="en-CA" sz="1600" b="0" strike="noStrike" spc="-1">
              <a:latin typeface="Arial"/>
            </a:endParaRPr>
          </a:p>
          <a:p>
            <a:pPr marL="285840" indent="-284760" algn="just">
              <a:lnSpc>
                <a:spcPct val="100000"/>
              </a:lnSpc>
              <a:spcAft>
                <a:spcPts val="601"/>
              </a:spcAft>
              <a:buClr>
                <a:srgbClr val="FF0000"/>
              </a:buClr>
              <a:buFont typeface="StarSymbol"/>
              <a:buChar char="-"/>
              <a:tabLst>
                <a:tab pos="0" algn="l"/>
              </a:tabLst>
            </a:pPr>
            <a:r>
              <a:rPr lang="en-US" sz="1600" b="1" strike="noStrike" spc="-1">
                <a:solidFill>
                  <a:srgbClr val="FF0000"/>
                </a:solidFill>
                <a:latin typeface="Calibri"/>
                <a:ea typeface="DejaVu Sans"/>
              </a:rPr>
              <a:t>ARIADNA</a:t>
            </a:r>
            <a:r>
              <a:rPr lang="en-US" sz="1600" b="0" strike="noStrike" spc="-1">
                <a:solidFill>
                  <a:srgbClr val="000000"/>
                </a:solidFill>
                <a:latin typeface="Calibri"/>
                <a:ea typeface="DejaVu Sans"/>
              </a:rPr>
              <a:t>: Applied beams@NICA (ions from MeV/u to GeV/u): radiobiological studies (400-800 MeV/n); radiation testing of semiconductor electronics (3; 150-350 MeV/n); nuclear physics @ 1-4.5 GeV/n. Period of realization: 2021–2024;</a:t>
            </a:r>
            <a:endParaRPr lang="en-CA" sz="1600" b="0" strike="noStrike" spc="-1">
              <a:latin typeface="Arial"/>
            </a:endParaRPr>
          </a:p>
          <a:p>
            <a:pPr marL="285840" indent="-284760" algn="just">
              <a:lnSpc>
                <a:spcPct val="100000"/>
              </a:lnSpc>
              <a:spcAft>
                <a:spcPts val="601"/>
              </a:spcAft>
              <a:buClr>
                <a:srgbClr val="000000"/>
              </a:buClr>
              <a:buFont typeface="StarSymbol"/>
              <a:buChar char="-"/>
              <a:tabLst>
                <a:tab pos="0" algn="l"/>
              </a:tabLst>
            </a:pPr>
            <a:r>
              <a:rPr lang="en-US" sz="1600" b="0" strike="noStrike" spc="-1">
                <a:solidFill>
                  <a:srgbClr val="000000"/>
                </a:solidFill>
                <a:latin typeface="Calibri"/>
                <a:ea typeface="DejaVu Sans"/>
              </a:rPr>
              <a:t>New facility with </a:t>
            </a:r>
            <a:r>
              <a:rPr lang="en-US" sz="1600" b="1" strike="noStrike" spc="-1">
                <a:solidFill>
                  <a:srgbClr val="FF0000"/>
                </a:solidFill>
                <a:latin typeface="Calibri"/>
                <a:ea typeface="DejaVu Sans"/>
              </a:rPr>
              <a:t>DC-140 cyclotron</a:t>
            </a:r>
            <a:r>
              <a:rPr lang="en-US" sz="1600" b="0" strike="noStrike" spc="-1">
                <a:solidFill>
                  <a:srgbClr val="000000"/>
                </a:solidFill>
                <a:latin typeface="Calibri"/>
                <a:ea typeface="DejaVu Sans"/>
              </a:rPr>
              <a:t> for electronic component testing, radiation material science, track pore membrane research and production, etc. Period of realization: 2021–2023;</a:t>
            </a:r>
            <a:endParaRPr lang="en-CA" sz="1600" b="0" strike="noStrike" spc="-1">
              <a:latin typeface="Arial"/>
            </a:endParaRPr>
          </a:p>
          <a:p>
            <a:pPr marL="285840" indent="-284760" algn="just">
              <a:lnSpc>
                <a:spcPct val="100000"/>
              </a:lnSpc>
              <a:spcAft>
                <a:spcPts val="601"/>
              </a:spcAft>
              <a:buClr>
                <a:srgbClr val="000000"/>
              </a:buClr>
              <a:buFont typeface="StarSymbol"/>
              <a:buChar char="-"/>
              <a:tabLst>
                <a:tab pos="0" algn="l"/>
              </a:tabLst>
            </a:pPr>
            <a:r>
              <a:rPr lang="en-GB" sz="1600" b="0" strike="noStrike" spc="-1">
                <a:solidFill>
                  <a:srgbClr val="000000"/>
                </a:solidFill>
                <a:latin typeface="Calibri"/>
                <a:ea typeface="DejaVu Sans"/>
              </a:rPr>
              <a:t>New research </a:t>
            </a:r>
            <a:r>
              <a:rPr lang="en-GB" sz="1600" b="1" strike="noStrike" spc="-1">
                <a:solidFill>
                  <a:srgbClr val="FF0000"/>
                </a:solidFill>
                <a:latin typeface="Calibri"/>
                <a:ea typeface="DejaVu Sans"/>
              </a:rPr>
              <a:t>proton cyclotron </a:t>
            </a:r>
            <a:r>
              <a:rPr lang="en-GB" sz="1600" b="0" strike="noStrike" spc="-1">
                <a:solidFill>
                  <a:srgbClr val="000000"/>
                </a:solidFill>
                <a:latin typeface="Calibri"/>
                <a:ea typeface="DejaVu Sans"/>
              </a:rPr>
              <a:t>(</a:t>
            </a:r>
            <a:r>
              <a:rPr lang="en-GB" sz="1600" b="1" strike="noStrike" spc="-1">
                <a:solidFill>
                  <a:srgbClr val="FF0000"/>
                </a:solidFill>
                <a:latin typeface="Calibri"/>
                <a:ea typeface="DejaVu Sans"/>
              </a:rPr>
              <a:t>MSC-230</a:t>
            </a:r>
            <a:r>
              <a:rPr lang="en-GB" sz="1600" b="0" strike="noStrike" spc="-1">
                <a:solidFill>
                  <a:srgbClr val="000000"/>
                </a:solidFill>
                <a:latin typeface="Calibri"/>
                <a:ea typeface="DejaVu Sans"/>
              </a:rPr>
              <a:t>)</a:t>
            </a:r>
            <a:r>
              <a:rPr lang="en-GB" sz="1600" b="1" strike="noStrike" spc="-1">
                <a:solidFill>
                  <a:srgbClr val="FF0000"/>
                </a:solidFill>
                <a:latin typeface="Calibri"/>
                <a:ea typeface="DejaVu Sans"/>
              </a:rPr>
              <a:t> </a:t>
            </a:r>
            <a:r>
              <a:rPr lang="en-GB" sz="1600" b="0" strike="noStrike" spc="-1">
                <a:solidFill>
                  <a:srgbClr val="000000"/>
                </a:solidFill>
                <a:latin typeface="Calibri"/>
                <a:ea typeface="DejaVu Sans"/>
              </a:rPr>
              <a:t>for R&amp;D in beam therapy: treatment planning; radiomodificators for photon and proton therapy, flash-therapy, pencil beam, other breakthrough technologies. As a pilot facility for future medical centr</a:t>
            </a:r>
            <a:r>
              <a:rPr lang="en-US" sz="1600" b="0" strike="noStrike" spc="-1">
                <a:solidFill>
                  <a:srgbClr val="000000"/>
                </a:solidFill>
                <a:latin typeface="Calibri"/>
                <a:ea typeface="DejaVu Sans"/>
              </a:rPr>
              <a:t>e</a:t>
            </a:r>
            <a:r>
              <a:rPr lang="en-GB" sz="1600" b="0" strike="noStrike" spc="-1">
                <a:solidFill>
                  <a:srgbClr val="000000"/>
                </a:solidFill>
                <a:latin typeface="Calibri"/>
                <a:ea typeface="DejaVu Sans"/>
              </a:rPr>
              <a:t>. Period of realization: 2021–2024.</a:t>
            </a:r>
            <a:endParaRPr lang="en-CA" sz="1600" b="0" strike="noStrike" spc="-1">
              <a:latin typeface="Arial"/>
            </a:endParaRPr>
          </a:p>
          <a:p>
            <a:pPr marL="285840" indent="-284760" algn="just">
              <a:lnSpc>
                <a:spcPct val="100000"/>
              </a:lnSpc>
              <a:spcAft>
                <a:spcPts val="601"/>
              </a:spcAft>
              <a:buClr>
                <a:srgbClr val="000000"/>
              </a:buClr>
              <a:buFont typeface="StarSymbol"/>
              <a:buChar char="-"/>
              <a:tabLst>
                <a:tab pos="0" algn="l"/>
              </a:tabLst>
            </a:pPr>
            <a:r>
              <a:rPr lang="en-US" sz="1600" b="0" strike="noStrike" spc="-1">
                <a:solidFill>
                  <a:srgbClr val="000000"/>
                </a:solidFill>
                <a:latin typeface="Calibri"/>
                <a:ea typeface="DejaVu Sans"/>
              </a:rPr>
              <a:t>New facility: </a:t>
            </a:r>
            <a:r>
              <a:rPr lang="en-US" sz="1600" b="1" strike="noStrike" spc="-1">
                <a:solidFill>
                  <a:srgbClr val="FF0000"/>
                </a:solidFill>
                <a:latin typeface="Calibri"/>
                <a:ea typeface="DejaVu Sans"/>
              </a:rPr>
              <a:t>Radiochemical Laboratory Class-I </a:t>
            </a:r>
            <a:r>
              <a:rPr lang="en-US" sz="1600" b="0" strike="noStrike" spc="-1">
                <a:solidFill>
                  <a:srgbClr val="000000"/>
                </a:solidFill>
                <a:latin typeface="Calibri"/>
                <a:ea typeface="DejaVu Sans"/>
              </a:rPr>
              <a:t>for production of radioisotopes (Ac</a:t>
            </a:r>
            <a:r>
              <a:rPr lang="en-US" sz="1600" b="0" strike="noStrike" spc="-1" baseline="30000">
                <a:solidFill>
                  <a:srgbClr val="000000"/>
                </a:solidFill>
                <a:latin typeface="Calibri"/>
                <a:ea typeface="DejaVu Sans"/>
              </a:rPr>
              <a:t>225</a:t>
            </a:r>
            <a:r>
              <a:rPr lang="en-US" sz="1600" b="0" strike="noStrike" spc="-1">
                <a:solidFill>
                  <a:srgbClr val="000000"/>
                </a:solidFill>
                <a:latin typeface="Calibri"/>
                <a:ea typeface="DejaVu Sans"/>
              </a:rPr>
              <a:t>, </a:t>
            </a:r>
            <a:r>
              <a:rPr lang="en-US" sz="1600" b="0" strike="noStrike" spc="-1" baseline="30000">
                <a:solidFill>
                  <a:srgbClr val="000000"/>
                </a:solidFill>
                <a:latin typeface="Calibri"/>
                <a:ea typeface="DejaVu Sans"/>
              </a:rPr>
              <a:t>99m</a:t>
            </a:r>
            <a:r>
              <a:rPr lang="en-US" sz="1600" b="0" strike="noStrike" spc="-1">
                <a:solidFill>
                  <a:srgbClr val="000000"/>
                </a:solidFill>
                <a:latin typeface="Calibri"/>
                <a:ea typeface="DejaVu Sans"/>
              </a:rPr>
              <a:t>Tc) for nuclear medicine in photonuclear reactions @ 40MeV Rhodotron accelerator. Period of realization: 2022–2026;</a:t>
            </a:r>
            <a:endParaRPr lang="en-CA" sz="1600" b="0" strike="noStrike" spc="-1">
              <a:latin typeface="Arial"/>
            </a:endParaRPr>
          </a:p>
        </p:txBody>
      </p:sp>
      <p:grpSp>
        <p:nvGrpSpPr>
          <p:cNvPr id="371" name="Group 3"/>
          <p:cNvGrpSpPr/>
          <p:nvPr/>
        </p:nvGrpSpPr>
        <p:grpSpPr>
          <a:xfrm>
            <a:off x="7729920" y="3006000"/>
            <a:ext cx="2342160" cy="1971360"/>
            <a:chOff x="7729920" y="3006000"/>
            <a:chExt cx="2342160" cy="1971360"/>
          </a:xfrm>
        </p:grpSpPr>
        <p:sp>
          <p:nvSpPr>
            <p:cNvPr id="372" name="CustomShape 4"/>
            <p:cNvSpPr/>
            <p:nvPr/>
          </p:nvSpPr>
          <p:spPr>
            <a:xfrm>
              <a:off x="7729920" y="3006000"/>
              <a:ext cx="2342160" cy="1971360"/>
            </a:xfrm>
            <a:prstGeom prst="rect">
              <a:avLst/>
            </a:prstGeom>
            <a:solidFill>
              <a:schemeClr val="bg1"/>
            </a:solidFill>
            <a:ln w="9360">
              <a:round/>
            </a:ln>
          </p:spPr>
          <p:style>
            <a:lnRef idx="2">
              <a:schemeClr val="accent1">
                <a:shade val="50000"/>
              </a:schemeClr>
            </a:lnRef>
            <a:fillRef idx="1">
              <a:schemeClr val="accent1"/>
            </a:fillRef>
            <a:effectRef idx="0">
              <a:schemeClr val="accent1"/>
            </a:effectRef>
            <a:fontRef idx="minor"/>
          </p:style>
        </p:sp>
        <p:sp>
          <p:nvSpPr>
            <p:cNvPr id="373" name="CustomShape 5"/>
            <p:cNvSpPr/>
            <p:nvPr/>
          </p:nvSpPr>
          <p:spPr>
            <a:xfrm>
              <a:off x="7826040" y="4695120"/>
              <a:ext cx="2195280" cy="259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en-US" sz="1400" b="1" strike="noStrike" spc="-1">
                  <a:solidFill>
                    <a:srgbClr val="000000"/>
                  </a:solidFill>
                  <a:latin typeface="Calibri"/>
                  <a:ea typeface="DejaVu Sans"/>
                </a:rPr>
                <a:t>SC-</a:t>
              </a:r>
              <a:r>
                <a:rPr lang="en-GB" sz="1400" b="1" strike="noStrike" spc="-1">
                  <a:solidFill>
                    <a:srgbClr val="000000"/>
                  </a:solidFill>
                  <a:latin typeface="Calibri"/>
                  <a:ea typeface="DejaVu Sans"/>
                </a:rPr>
                <a:t>230 </a:t>
              </a:r>
              <a:r>
                <a:rPr lang="ru-RU" sz="1400" b="1" strike="noStrike" spc="-1">
                  <a:solidFill>
                    <a:srgbClr val="000000"/>
                  </a:solidFill>
                  <a:latin typeface="Calibri"/>
                  <a:ea typeface="DejaVu Sans"/>
                </a:rPr>
                <a:t>(</a:t>
              </a:r>
              <a:r>
                <a:rPr lang="en-GB" sz="1400" b="1" strike="noStrike" spc="-1">
                  <a:solidFill>
                    <a:srgbClr val="000000"/>
                  </a:solidFill>
                  <a:latin typeface="Calibri"/>
                  <a:ea typeface="DejaVu Sans"/>
                </a:rPr>
                <a:t>schematic design</a:t>
              </a:r>
              <a:r>
                <a:rPr lang="ru-RU" sz="1400" b="1" strike="noStrike" spc="-1">
                  <a:solidFill>
                    <a:srgbClr val="000000"/>
                  </a:solidFill>
                  <a:latin typeface="Calibri"/>
                  <a:ea typeface="DejaVu Sans"/>
                </a:rPr>
                <a:t>)</a:t>
              </a:r>
              <a:endParaRPr lang="en-CA" sz="1400" b="0" strike="noStrike" spc="-1">
                <a:latin typeface="Arial"/>
              </a:endParaRPr>
            </a:p>
          </p:txBody>
        </p:sp>
      </p:grpSp>
      <p:grpSp>
        <p:nvGrpSpPr>
          <p:cNvPr id="374" name="Group 6"/>
          <p:cNvGrpSpPr/>
          <p:nvPr/>
        </p:nvGrpSpPr>
        <p:grpSpPr>
          <a:xfrm>
            <a:off x="10178280" y="2952720"/>
            <a:ext cx="1982520" cy="2302920"/>
            <a:chOff x="10178280" y="2952720"/>
            <a:chExt cx="1982520" cy="2302920"/>
          </a:xfrm>
        </p:grpSpPr>
        <p:sp>
          <p:nvSpPr>
            <p:cNvPr id="375" name="CustomShape 7"/>
            <p:cNvSpPr/>
            <p:nvPr/>
          </p:nvSpPr>
          <p:spPr>
            <a:xfrm>
              <a:off x="10187280" y="4622760"/>
              <a:ext cx="1973520" cy="60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en-US" sz="1400" b="1" strike="noStrike" spc="-1">
                  <a:solidFill>
                    <a:srgbClr val="000000"/>
                  </a:solidFill>
                  <a:latin typeface="Calibri"/>
                  <a:ea typeface="DejaVu Sans"/>
                </a:rPr>
                <a:t>NICA beamlines</a:t>
              </a:r>
              <a:r>
                <a:t/>
              </a:r>
              <a:br/>
              <a:r>
                <a:rPr lang="en-US" sz="1400" b="1" strike="noStrike" spc="-1">
                  <a:solidFill>
                    <a:srgbClr val="000000"/>
                  </a:solidFill>
                  <a:latin typeface="Calibri"/>
                  <a:ea typeface="DejaVu Sans"/>
                </a:rPr>
                <a:t>from MeV/u to GeV/u </a:t>
              </a:r>
              <a:r>
                <a:rPr lang="ru-RU" sz="1400" b="1" strike="noStrike" spc="-1">
                  <a:solidFill>
                    <a:srgbClr val="000000"/>
                  </a:solidFill>
                  <a:latin typeface="Calibri"/>
                  <a:ea typeface="DejaVu Sans"/>
                </a:rPr>
                <a:t>(</a:t>
              </a:r>
              <a:r>
                <a:rPr lang="en-GB" sz="1400" b="1" strike="noStrike" spc="-1">
                  <a:solidFill>
                    <a:srgbClr val="000000"/>
                  </a:solidFill>
                  <a:latin typeface="Calibri"/>
                  <a:ea typeface="DejaVu Sans"/>
                </a:rPr>
                <a:t>schematic design</a:t>
              </a:r>
              <a:r>
                <a:rPr lang="ru-RU" sz="1400" b="1" strike="noStrike" spc="-1">
                  <a:solidFill>
                    <a:srgbClr val="000000"/>
                  </a:solidFill>
                  <a:latin typeface="Calibri"/>
                  <a:ea typeface="DejaVu Sans"/>
                </a:rPr>
                <a:t>)</a:t>
              </a:r>
              <a:endParaRPr lang="en-CA" sz="1400" b="0" strike="noStrike" spc="-1">
                <a:latin typeface="Arial"/>
              </a:endParaRPr>
            </a:p>
          </p:txBody>
        </p:sp>
        <p:sp>
          <p:nvSpPr>
            <p:cNvPr id="376" name="CustomShape 8"/>
            <p:cNvSpPr/>
            <p:nvPr/>
          </p:nvSpPr>
          <p:spPr>
            <a:xfrm>
              <a:off x="10178280" y="2952720"/>
              <a:ext cx="1900440" cy="2302920"/>
            </a:xfrm>
            <a:prstGeom prst="rect">
              <a:avLst/>
            </a:prstGeom>
            <a:noFill/>
            <a:ln w="9360">
              <a:round/>
            </a:ln>
          </p:spPr>
          <p:style>
            <a:lnRef idx="2">
              <a:schemeClr val="accent1">
                <a:shade val="50000"/>
              </a:schemeClr>
            </a:lnRef>
            <a:fillRef idx="1">
              <a:schemeClr val="accent1"/>
            </a:fillRef>
            <a:effectRef idx="0">
              <a:schemeClr val="accent1"/>
            </a:effectRef>
            <a:fontRef idx="minor"/>
          </p:style>
        </p:sp>
      </p:grpSp>
      <p:grpSp>
        <p:nvGrpSpPr>
          <p:cNvPr id="377" name="Group 9"/>
          <p:cNvGrpSpPr/>
          <p:nvPr/>
        </p:nvGrpSpPr>
        <p:grpSpPr>
          <a:xfrm>
            <a:off x="7729920" y="917640"/>
            <a:ext cx="2349720" cy="1955880"/>
            <a:chOff x="7729920" y="917640"/>
            <a:chExt cx="2349720" cy="1955880"/>
          </a:xfrm>
        </p:grpSpPr>
        <p:sp>
          <p:nvSpPr>
            <p:cNvPr id="378" name="CustomShape 10"/>
            <p:cNvSpPr/>
            <p:nvPr/>
          </p:nvSpPr>
          <p:spPr>
            <a:xfrm>
              <a:off x="7751880" y="2613600"/>
              <a:ext cx="2327760" cy="259920"/>
            </a:xfrm>
            <a:prstGeom prst="rect">
              <a:avLst/>
            </a:prstGeom>
            <a:solidFill>
              <a:schemeClr val="bg1">
                <a:alpha val="61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80000"/>
                </a:lnSpc>
              </a:pPr>
              <a:r>
                <a:rPr lang="en-US" sz="1400" b="1" strike="noStrike" spc="-1">
                  <a:solidFill>
                    <a:srgbClr val="000000"/>
                  </a:solidFill>
                  <a:latin typeface="Calibri"/>
                  <a:ea typeface="DejaVu Sans"/>
                </a:rPr>
                <a:t>DC</a:t>
              </a:r>
              <a:r>
                <a:rPr lang="ru-RU" sz="1400" b="1" strike="noStrike" spc="-1">
                  <a:solidFill>
                    <a:srgbClr val="000000"/>
                  </a:solidFill>
                  <a:latin typeface="Calibri"/>
                  <a:ea typeface="DejaVu Sans"/>
                </a:rPr>
                <a:t>-140</a:t>
              </a:r>
              <a:r>
                <a:rPr lang="en-US" sz="1400" b="1" strike="noStrike" spc="-1">
                  <a:solidFill>
                    <a:srgbClr val="000000"/>
                  </a:solidFill>
                  <a:latin typeface="Calibri"/>
                  <a:ea typeface="DejaVu Sans"/>
                </a:rPr>
                <a:t> </a:t>
              </a:r>
              <a:r>
                <a:rPr lang="ru-RU" sz="1400" b="1" strike="noStrike" spc="-1">
                  <a:solidFill>
                    <a:srgbClr val="000000"/>
                  </a:solidFill>
                  <a:latin typeface="Calibri"/>
                  <a:ea typeface="DejaVu Sans"/>
                </a:rPr>
                <a:t>(</a:t>
              </a:r>
              <a:r>
                <a:rPr lang="en-GB" sz="1400" b="1" strike="noStrike" spc="-1">
                  <a:solidFill>
                    <a:srgbClr val="000000"/>
                  </a:solidFill>
                  <a:latin typeface="Calibri"/>
                  <a:ea typeface="DejaVu Sans"/>
                </a:rPr>
                <a:t>schematic design</a:t>
              </a:r>
              <a:r>
                <a:rPr lang="ru-RU" sz="1400" b="1" strike="noStrike" spc="-1">
                  <a:solidFill>
                    <a:srgbClr val="000000"/>
                  </a:solidFill>
                  <a:latin typeface="Calibri"/>
                  <a:ea typeface="DejaVu Sans"/>
                </a:rPr>
                <a:t>)</a:t>
              </a:r>
              <a:endParaRPr lang="en-CA" sz="1400" b="0" strike="noStrike" spc="-1">
                <a:latin typeface="Arial"/>
              </a:endParaRPr>
            </a:p>
          </p:txBody>
        </p:sp>
        <p:sp>
          <p:nvSpPr>
            <p:cNvPr id="379" name="CustomShape 11"/>
            <p:cNvSpPr/>
            <p:nvPr/>
          </p:nvSpPr>
          <p:spPr>
            <a:xfrm>
              <a:off x="7729920" y="917640"/>
              <a:ext cx="2342160" cy="1932840"/>
            </a:xfrm>
            <a:prstGeom prst="rect">
              <a:avLst/>
            </a:prstGeom>
            <a:noFill/>
            <a:ln w="9360">
              <a:round/>
            </a:ln>
          </p:spPr>
          <p:style>
            <a:lnRef idx="2">
              <a:schemeClr val="accent1">
                <a:shade val="50000"/>
              </a:schemeClr>
            </a:lnRef>
            <a:fillRef idx="1">
              <a:schemeClr val="accent1"/>
            </a:fillRef>
            <a:effectRef idx="0">
              <a:schemeClr val="accent1"/>
            </a:effectRef>
            <a:fontRef idx="minor"/>
          </p:style>
        </p:sp>
      </p:grpSp>
      <p:grpSp>
        <p:nvGrpSpPr>
          <p:cNvPr id="380" name="Group 12"/>
          <p:cNvGrpSpPr/>
          <p:nvPr/>
        </p:nvGrpSpPr>
        <p:grpSpPr>
          <a:xfrm>
            <a:off x="0" y="139320"/>
            <a:ext cx="899640" cy="840240"/>
            <a:chOff x="0" y="139320"/>
            <a:chExt cx="899640" cy="840240"/>
          </a:xfrm>
        </p:grpSpPr>
        <p:pic>
          <p:nvPicPr>
            <p:cNvPr id="381" name="Рисунок 22_1"/>
            <p:cNvPicPr/>
            <p:nvPr/>
          </p:nvPicPr>
          <p:blipFill>
            <a:blip r:embed="rId3">
              <a:alphaModFix amt="50000"/>
            </a:blip>
            <a:stretch/>
          </p:blipFill>
          <p:spPr>
            <a:xfrm>
              <a:off x="46440" y="139320"/>
              <a:ext cx="808200" cy="699120"/>
            </a:xfrm>
            <a:prstGeom prst="rect">
              <a:avLst/>
            </a:prstGeom>
            <a:ln>
              <a:noFill/>
            </a:ln>
          </p:spPr>
        </p:pic>
        <p:sp>
          <p:nvSpPr>
            <p:cNvPr id="382" name="CustomShape 13"/>
            <p:cNvSpPr/>
            <p:nvPr/>
          </p:nvSpPr>
          <p:spPr>
            <a:xfrm>
              <a:off x="0" y="936000"/>
              <a:ext cx="899640" cy="4356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pic>
        <p:nvPicPr>
          <p:cNvPr id="383" name="Рисунок 20"/>
          <p:cNvPicPr/>
          <p:nvPr/>
        </p:nvPicPr>
        <p:blipFill>
          <a:blip r:embed="rId4"/>
          <a:stretch/>
        </p:blipFill>
        <p:spPr>
          <a:xfrm>
            <a:off x="7797960" y="986400"/>
            <a:ext cx="2206080" cy="1594080"/>
          </a:xfrm>
          <a:prstGeom prst="rect">
            <a:avLst/>
          </a:prstGeom>
          <a:ln>
            <a:noFill/>
          </a:ln>
        </p:spPr>
      </p:pic>
      <p:pic>
        <p:nvPicPr>
          <p:cNvPr id="384" name="Рисунок 22"/>
          <p:cNvPicPr/>
          <p:nvPr/>
        </p:nvPicPr>
        <p:blipFill>
          <a:blip r:embed="rId5"/>
          <a:stretch/>
        </p:blipFill>
        <p:spPr>
          <a:xfrm>
            <a:off x="8052840" y="3037320"/>
            <a:ext cx="1741680" cy="1688760"/>
          </a:xfrm>
          <a:prstGeom prst="rect">
            <a:avLst/>
          </a:prstGeom>
          <a:ln>
            <a:noFill/>
          </a:ln>
        </p:spPr>
      </p:pic>
      <p:pic>
        <p:nvPicPr>
          <p:cNvPr id="385" name="Рисунок 23"/>
          <p:cNvPicPr/>
          <p:nvPr/>
        </p:nvPicPr>
        <p:blipFill>
          <a:blip r:embed="rId6"/>
          <a:stretch/>
        </p:blipFill>
        <p:spPr>
          <a:xfrm>
            <a:off x="10135080" y="932400"/>
            <a:ext cx="1931040" cy="1940760"/>
          </a:xfrm>
          <a:prstGeom prst="rect">
            <a:avLst/>
          </a:prstGeom>
          <a:ln>
            <a:noFill/>
          </a:ln>
        </p:spPr>
      </p:pic>
      <p:pic>
        <p:nvPicPr>
          <p:cNvPr id="386" name="Рисунок 24"/>
          <p:cNvPicPr/>
          <p:nvPr/>
        </p:nvPicPr>
        <p:blipFill>
          <a:blip r:embed="rId7"/>
          <a:stretch/>
        </p:blipFill>
        <p:spPr>
          <a:xfrm>
            <a:off x="10218960" y="2982960"/>
            <a:ext cx="1817280" cy="1429920"/>
          </a:xfrm>
          <a:prstGeom prst="rect">
            <a:avLst/>
          </a:prstGeom>
          <a:ln>
            <a:noFill/>
          </a:ln>
        </p:spPr>
      </p:pic>
      <p:pic>
        <p:nvPicPr>
          <p:cNvPr id="387" name="Рисунок 25"/>
          <p:cNvPicPr/>
          <p:nvPr/>
        </p:nvPicPr>
        <p:blipFill>
          <a:blip r:embed="rId8"/>
          <a:stretch/>
        </p:blipFill>
        <p:spPr>
          <a:xfrm>
            <a:off x="7664760" y="5110560"/>
            <a:ext cx="2361240" cy="18370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6099"/>
        </a:solidFill>
        <a:effectLst/>
      </p:bgPr>
    </p:bg>
    <p:spTree>
      <p:nvGrpSpPr>
        <p:cNvPr id="1" name=""/>
        <p:cNvGrpSpPr/>
        <p:nvPr/>
      </p:nvGrpSpPr>
      <p:grpSpPr>
        <a:xfrm>
          <a:off x="0" y="0"/>
          <a:ext cx="0" cy="0"/>
          <a:chOff x="0" y="0"/>
          <a:chExt cx="0" cy="0"/>
        </a:xfrm>
      </p:grpSpPr>
      <p:sp>
        <p:nvSpPr>
          <p:cNvPr id="388" name="CustomShape 1"/>
          <p:cNvSpPr/>
          <p:nvPr/>
        </p:nvSpPr>
        <p:spPr>
          <a:xfrm>
            <a:off x="493560" y="1474200"/>
            <a:ext cx="11025720" cy="4132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pl-PL" sz="3600" b="1" strike="noStrike" spc="-1">
                <a:solidFill>
                  <a:srgbClr val="FFFFFF"/>
                </a:solidFill>
                <a:latin typeface="Arial"/>
                <a:ea typeface="DejaVu Sans"/>
              </a:rPr>
              <a:t>DEVELOPMENT OF JINR </a:t>
            </a:r>
            <a:endParaRPr lang="en-CA" sz="3600" b="0" strike="noStrike" spc="-1">
              <a:latin typeface="Arial"/>
            </a:endParaRPr>
          </a:p>
          <a:p>
            <a:pPr algn="ctr">
              <a:lnSpc>
                <a:spcPct val="100000"/>
              </a:lnSpc>
            </a:pPr>
            <a:endParaRPr lang="en-CA" sz="3600" b="0" strike="noStrike" spc="-1">
              <a:latin typeface="Arial"/>
            </a:endParaRPr>
          </a:p>
          <a:p>
            <a:pPr algn="ctr">
              <a:lnSpc>
                <a:spcPct val="100000"/>
              </a:lnSpc>
            </a:pPr>
            <a:r>
              <a:rPr lang="en-US" sz="3600" b="1" strike="noStrike" spc="-1">
                <a:solidFill>
                  <a:srgbClr val="FFFFFF"/>
                </a:solidFill>
                <a:latin typeface="Arial"/>
                <a:ea typeface="DejaVu Sans"/>
              </a:rPr>
              <a:t>AS</a:t>
            </a:r>
            <a:r>
              <a:rPr lang="pl-PL" sz="3600" b="1" strike="noStrike" spc="-1">
                <a:solidFill>
                  <a:srgbClr val="FFFFFF"/>
                </a:solidFill>
                <a:latin typeface="Arial"/>
                <a:ea typeface="DejaVu Sans"/>
              </a:rPr>
              <a:t> INTERNATIONAL INTERGOVERNMENTAL</a:t>
            </a:r>
            <a:endParaRPr lang="en-CA" sz="3600" b="0" strike="noStrike" spc="-1">
              <a:latin typeface="Arial"/>
            </a:endParaRPr>
          </a:p>
          <a:p>
            <a:pPr algn="ctr">
              <a:lnSpc>
                <a:spcPct val="100000"/>
              </a:lnSpc>
            </a:pPr>
            <a:endParaRPr lang="en-CA" sz="3600" b="0" strike="noStrike" spc="-1">
              <a:latin typeface="Arial"/>
            </a:endParaRPr>
          </a:p>
          <a:p>
            <a:pPr algn="ctr">
              <a:lnSpc>
                <a:spcPct val="100000"/>
              </a:lnSpc>
            </a:pPr>
            <a:r>
              <a:rPr lang="pl-PL" sz="3600" b="1" strike="noStrike" spc="-1">
                <a:solidFill>
                  <a:srgbClr val="FFFFFF"/>
                </a:solidFill>
                <a:latin typeface="Arial"/>
                <a:ea typeface="DejaVu Sans"/>
              </a:rPr>
              <a:t>RESEARCH  ORGANIZATION</a:t>
            </a:r>
            <a:endParaRPr lang="en-CA" sz="3600" b="0" strike="noStrike" spc="-1">
              <a:latin typeface="Arial"/>
            </a:endParaRPr>
          </a:p>
          <a:p>
            <a:pPr algn="ctr">
              <a:lnSpc>
                <a:spcPct val="100000"/>
              </a:lnSpc>
            </a:pPr>
            <a:endParaRPr lang="en-CA" sz="3600" b="0" strike="noStrike" spc="-1">
              <a:latin typeface="Arial"/>
            </a:endParaRPr>
          </a:p>
          <a:p>
            <a:pPr algn="ctr">
              <a:lnSpc>
                <a:spcPct val="100000"/>
              </a:lnSpc>
            </a:pPr>
            <a:r>
              <a:rPr lang="en-US" sz="3600" b="1" strike="noStrike" spc="-1">
                <a:solidFill>
                  <a:srgbClr val="FFFFFF"/>
                </a:solidFill>
                <a:latin typeface="Arial"/>
                <a:ea typeface="DejaVu Sans"/>
              </a:rPr>
              <a:t>AND</a:t>
            </a:r>
            <a:r>
              <a:rPr lang="pl-PL" sz="3600" b="1" strike="noStrike" spc="-1">
                <a:solidFill>
                  <a:srgbClr val="FFFFFF"/>
                </a:solidFill>
                <a:latin typeface="Arial"/>
                <a:ea typeface="DejaVu Sans"/>
              </a:rPr>
              <a:t> EXPANSION </a:t>
            </a:r>
            <a:r>
              <a:rPr lang="en-US" sz="3600" b="1" strike="noStrike" spc="-1">
                <a:solidFill>
                  <a:srgbClr val="FFFFFF"/>
                </a:solidFill>
                <a:latin typeface="Arial"/>
                <a:ea typeface="DejaVu Sans"/>
              </a:rPr>
              <a:t>OF</a:t>
            </a:r>
            <a:r>
              <a:rPr lang="pl-PL" sz="3600" b="1" strike="noStrike" spc="-1">
                <a:solidFill>
                  <a:srgbClr val="FFFFFF"/>
                </a:solidFill>
                <a:latin typeface="Arial"/>
                <a:ea typeface="DejaVu Sans"/>
              </a:rPr>
              <a:t> </a:t>
            </a:r>
            <a:r>
              <a:rPr lang="en-US" sz="3600" b="1" strike="noStrike" spc="-1">
                <a:solidFill>
                  <a:srgbClr val="FFFFFF"/>
                </a:solidFill>
                <a:latin typeface="Arial"/>
                <a:ea typeface="DejaVu Sans"/>
              </a:rPr>
              <a:t>THE</a:t>
            </a:r>
            <a:r>
              <a:rPr lang="pl-PL" sz="3600" b="1" strike="noStrike" spc="-1">
                <a:solidFill>
                  <a:srgbClr val="FFFFFF"/>
                </a:solidFill>
                <a:latin typeface="Arial"/>
                <a:ea typeface="DejaVu Sans"/>
              </a:rPr>
              <a:t> PARTNER NETWORK</a:t>
            </a:r>
            <a:endParaRPr lang="en-CA" sz="36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 name="Group 1"/>
          <p:cNvGrpSpPr/>
          <p:nvPr/>
        </p:nvGrpSpPr>
        <p:grpSpPr>
          <a:xfrm>
            <a:off x="71280" y="93600"/>
            <a:ext cx="1005480" cy="839160"/>
            <a:chOff x="71280" y="93600"/>
            <a:chExt cx="1005480" cy="839160"/>
          </a:xfrm>
        </p:grpSpPr>
        <p:pic>
          <p:nvPicPr>
            <p:cNvPr id="390" name="Рисунок 17_2"/>
            <p:cNvPicPr/>
            <p:nvPr/>
          </p:nvPicPr>
          <p:blipFill>
            <a:blip r:embed="rId3">
              <a:alphaModFix amt="50000"/>
            </a:blip>
            <a:stretch/>
          </p:blipFill>
          <p:spPr>
            <a:xfrm>
              <a:off x="123120" y="93600"/>
              <a:ext cx="903240" cy="698760"/>
            </a:xfrm>
            <a:prstGeom prst="rect">
              <a:avLst/>
            </a:prstGeom>
            <a:ln>
              <a:noFill/>
            </a:ln>
          </p:spPr>
        </p:pic>
        <p:sp>
          <p:nvSpPr>
            <p:cNvPr id="391" name="CustomShape 2"/>
            <p:cNvSpPr/>
            <p:nvPr/>
          </p:nvSpPr>
          <p:spPr>
            <a:xfrm>
              <a:off x="71280" y="888840"/>
              <a:ext cx="1005480" cy="439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392" name="CustomShape 3"/>
          <p:cNvSpPr/>
          <p:nvPr/>
        </p:nvSpPr>
        <p:spPr>
          <a:xfrm>
            <a:off x="1131480" y="186480"/>
            <a:ext cx="10819800" cy="48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2600" b="1" strike="noStrike" cap="small" spc="-1">
                <a:solidFill>
                  <a:srgbClr val="0051A2"/>
                </a:solidFill>
                <a:latin typeface="Calibri"/>
                <a:ea typeface="DejaVu Sans"/>
              </a:rPr>
              <a:t>First meeting of Working </a:t>
            </a:r>
            <a:r>
              <a:rPr lang="en-US" sz="2600" b="1" u="sng" strike="noStrike" cap="small" spc="-1">
                <a:solidFill>
                  <a:srgbClr val="0000FF"/>
                </a:solidFill>
                <a:uFillTx/>
                <a:latin typeface="Calibri"/>
                <a:ea typeface="DejaVu Sans"/>
                <a:hlinkClick r:id="rId4"/>
              </a:rPr>
              <a:t>Group@JINR</a:t>
            </a:r>
            <a:r>
              <a:rPr lang="en-US" sz="2600" b="1" strike="noStrike" cap="small" spc="-1">
                <a:solidFill>
                  <a:srgbClr val="0051A2"/>
                </a:solidFill>
                <a:latin typeface="Calibri"/>
                <a:ea typeface="DejaVu Sans"/>
              </a:rPr>
              <a:t> CP for Strategic issues</a:t>
            </a:r>
            <a:endParaRPr lang="en-CA" sz="2600" b="0" strike="noStrike" spc="-1">
              <a:latin typeface="Arial"/>
            </a:endParaRPr>
          </a:p>
        </p:txBody>
      </p:sp>
      <p:sp>
        <p:nvSpPr>
          <p:cNvPr id="393" name="CustomShape 4"/>
          <p:cNvSpPr/>
          <p:nvPr/>
        </p:nvSpPr>
        <p:spPr>
          <a:xfrm>
            <a:off x="280440" y="1092240"/>
            <a:ext cx="5926320" cy="1186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800" b="1" strike="noStrike" spc="-1">
                <a:solidFill>
                  <a:srgbClr val="0051A2"/>
                </a:solidFill>
                <a:latin typeface="Calibri"/>
                <a:ea typeface="DejaVu Sans"/>
              </a:rPr>
              <a:t>On 22 July 2021 </a:t>
            </a:r>
            <a:r>
              <a:rPr lang="en-US" sz="1800" b="0" strike="noStrike" spc="-1">
                <a:solidFill>
                  <a:srgbClr val="0051A2"/>
                </a:solidFill>
                <a:latin typeface="Calibri"/>
                <a:ea typeface="DejaVu Sans"/>
              </a:rPr>
              <a:t>the first meeting of the </a:t>
            </a:r>
            <a:r>
              <a:rPr lang="en-US" sz="1800" b="1" strike="noStrike" spc="-1">
                <a:solidFill>
                  <a:srgbClr val="0051A2"/>
                </a:solidFill>
                <a:latin typeface="Calibri"/>
                <a:ea typeface="DejaVu Sans"/>
              </a:rPr>
              <a:t>Working Group on Strategic Issues</a:t>
            </a:r>
            <a:r>
              <a:rPr lang="en-US" sz="1800" b="0" strike="noStrike" spc="-1">
                <a:solidFill>
                  <a:srgbClr val="0051A2"/>
                </a:solidFill>
                <a:latin typeface="Calibri"/>
                <a:ea typeface="DejaVu Sans"/>
              </a:rPr>
              <a:t> (WGSI) was held in a mixed format under the chairmanship of the representative of the Czech Republic Ivan Štekl. </a:t>
            </a:r>
            <a:r>
              <a:rPr lang="en-US" sz="1800" b="0" strike="noStrike" spc="-1">
                <a:solidFill>
                  <a:srgbClr val="000000"/>
                </a:solidFill>
                <a:latin typeface="Arial"/>
                <a:ea typeface="DejaVu Sans"/>
              </a:rPr>
              <a:t> </a:t>
            </a:r>
            <a:endParaRPr lang="en-CA" sz="1800" b="0" strike="noStrike" spc="-1">
              <a:latin typeface="Arial"/>
            </a:endParaRPr>
          </a:p>
        </p:txBody>
      </p:sp>
      <p:sp>
        <p:nvSpPr>
          <p:cNvPr id="394" name="CustomShape 5"/>
          <p:cNvSpPr/>
          <p:nvPr/>
        </p:nvSpPr>
        <p:spPr>
          <a:xfrm>
            <a:off x="5612760" y="5304600"/>
            <a:ext cx="637740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400" b="1" strike="noStrike" spc="-1">
                <a:solidFill>
                  <a:srgbClr val="C9211E"/>
                </a:solidFill>
                <a:latin typeface="Calibri"/>
                <a:ea typeface="DejaVu Sans"/>
              </a:rPr>
              <a:t>Highlights of the meeting:</a:t>
            </a:r>
            <a:endParaRPr lang="en-CA" sz="1400" b="0" strike="noStrike" spc="-1">
              <a:latin typeface="Arial"/>
            </a:endParaRPr>
          </a:p>
          <a:p>
            <a:pPr marL="285840" indent="-283320" algn="just">
              <a:lnSpc>
                <a:spcPct val="100000"/>
              </a:lnSpc>
              <a:buClr>
                <a:srgbClr val="000000"/>
              </a:buClr>
              <a:buFont typeface="Wingdings" charset="2"/>
              <a:buChar char=""/>
            </a:pPr>
            <a:r>
              <a:rPr lang="en-US" sz="1400" b="1" strike="noStrike" spc="-1">
                <a:solidFill>
                  <a:srgbClr val="C9211E"/>
                </a:solidFill>
                <a:latin typeface="Calibri"/>
                <a:ea typeface="DejaVu Sans"/>
              </a:rPr>
              <a:t>presentation of the draft regulations on associated membership in JINR</a:t>
            </a:r>
            <a:r>
              <a:rPr lang="en-US" sz="1400" b="0" strike="noStrike" spc="-1">
                <a:solidFill>
                  <a:srgbClr val="C9211E"/>
                </a:solidFill>
                <a:latin typeface="Calibri"/>
                <a:ea typeface="DejaVu Sans"/>
              </a:rPr>
              <a:t>;</a:t>
            </a:r>
            <a:endParaRPr lang="en-CA" sz="1400" b="0" strike="noStrike" spc="-1">
              <a:latin typeface="Arial"/>
            </a:endParaRPr>
          </a:p>
          <a:p>
            <a:pPr marL="285840" indent="-283320" algn="just">
              <a:lnSpc>
                <a:spcPct val="100000"/>
              </a:lnSpc>
              <a:buClr>
                <a:srgbClr val="000000"/>
              </a:buClr>
              <a:buFont typeface="Wingdings" charset="2"/>
              <a:buChar char=""/>
            </a:pPr>
            <a:r>
              <a:rPr lang="en-US" sz="1400" b="0" strike="noStrike" spc="-1">
                <a:solidFill>
                  <a:srgbClr val="C9211E"/>
                </a:solidFill>
                <a:latin typeface="Calibri"/>
                <a:ea typeface="DejaVu Sans"/>
              </a:rPr>
              <a:t>decision to present the principles and rules of the WGSI operation to the CP members for approval.</a:t>
            </a:r>
            <a:endParaRPr lang="en-CA" sz="1400" b="0" strike="noStrike" spc="-1">
              <a:latin typeface="Arial"/>
            </a:endParaRPr>
          </a:p>
        </p:txBody>
      </p:sp>
      <p:sp>
        <p:nvSpPr>
          <p:cNvPr id="395" name="CustomShape 6"/>
          <p:cNvSpPr/>
          <p:nvPr/>
        </p:nvSpPr>
        <p:spPr>
          <a:xfrm>
            <a:off x="280440" y="2335320"/>
            <a:ext cx="602820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0" strike="noStrike" spc="-1">
                <a:solidFill>
                  <a:srgbClr val="000000"/>
                </a:solidFill>
                <a:latin typeface="Calibri"/>
                <a:ea typeface="DejaVu Sans"/>
              </a:rPr>
              <a:t>The Working Group was established by the decision of the Committee of Plenipotentiaries of JINR in March 2021.</a:t>
            </a:r>
            <a:endParaRPr lang="en-CA" sz="1400" b="0" strike="noStrike" spc="-1">
              <a:latin typeface="Arial"/>
            </a:endParaRPr>
          </a:p>
          <a:p>
            <a:pPr>
              <a:lnSpc>
                <a:spcPct val="100000"/>
              </a:lnSpc>
            </a:pPr>
            <a:r>
              <a:rPr lang="en-US" sz="1400" b="0" strike="noStrike" spc="-1">
                <a:solidFill>
                  <a:srgbClr val="000000"/>
                </a:solidFill>
                <a:latin typeface="Calibri"/>
                <a:ea typeface="DejaVu Sans"/>
              </a:rPr>
              <a:t>The Secretariat for the WGSI headed by vice-director L. Kostov was established by decree of Director</a:t>
            </a:r>
            <a:endParaRPr lang="en-CA" sz="1400" b="0" strike="noStrike" spc="-1">
              <a:latin typeface="Arial"/>
            </a:endParaRPr>
          </a:p>
        </p:txBody>
      </p:sp>
      <p:sp>
        <p:nvSpPr>
          <p:cNvPr id="396" name="CustomShape 7"/>
          <p:cNvSpPr/>
          <p:nvPr/>
        </p:nvSpPr>
        <p:spPr>
          <a:xfrm>
            <a:off x="5612760" y="4093200"/>
            <a:ext cx="6377400" cy="1155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n-US" sz="1400" b="1" strike="noStrike" spc="-1">
                <a:solidFill>
                  <a:srgbClr val="000000"/>
                </a:solidFill>
                <a:latin typeface="Calibri"/>
                <a:ea typeface="DejaVu Sans"/>
              </a:rPr>
              <a:t>Major goals of WGSI:</a:t>
            </a:r>
            <a:endParaRPr lang="en-CA" sz="1400" b="0" strike="noStrike" spc="-1">
              <a:latin typeface="Arial"/>
            </a:endParaRPr>
          </a:p>
          <a:p>
            <a:pPr marL="285840" indent="-283320" algn="just">
              <a:lnSpc>
                <a:spcPct val="100000"/>
              </a:lnSpc>
              <a:buClr>
                <a:srgbClr val="000000"/>
              </a:buClr>
              <a:buFont typeface="Wingdings" charset="2"/>
              <a:buChar char=""/>
            </a:pPr>
            <a:r>
              <a:rPr lang="ru-RU" sz="1400" b="0" strike="noStrike" spc="-1">
                <a:solidFill>
                  <a:srgbClr val="000000"/>
                </a:solidFill>
                <a:latin typeface="Calibri"/>
                <a:ea typeface="DejaVu Sans"/>
              </a:rPr>
              <a:t>to be a reliable tool contributing to closer participation of the Member States in the JINR activities</a:t>
            </a:r>
            <a:r>
              <a:rPr lang="en-US" sz="1400" b="0" strike="noStrike" spc="-1">
                <a:solidFill>
                  <a:srgbClr val="000000"/>
                </a:solidFill>
                <a:latin typeface="Calibri"/>
                <a:ea typeface="DejaVu Sans"/>
              </a:rPr>
              <a:t>;</a:t>
            </a:r>
            <a:endParaRPr lang="en-CA" sz="1400" b="0" strike="noStrike" spc="-1">
              <a:latin typeface="Arial"/>
            </a:endParaRPr>
          </a:p>
          <a:p>
            <a:pPr marL="285840" indent="-283320" algn="just">
              <a:lnSpc>
                <a:spcPct val="100000"/>
              </a:lnSpc>
              <a:buClr>
                <a:srgbClr val="000000"/>
              </a:buClr>
              <a:buFont typeface="Wingdings" charset="2"/>
              <a:buChar char=""/>
            </a:pPr>
            <a:r>
              <a:rPr lang="ru-RU" sz="1400" b="0" strike="noStrike" spc="-1">
                <a:solidFill>
                  <a:srgbClr val="000000"/>
                </a:solidFill>
                <a:latin typeface="Calibri"/>
                <a:ea typeface="DejaVu Sans"/>
              </a:rPr>
              <a:t>to increase the spread of information and the degree of elaboration of issues for discussion by Plenipotentiaries at CP meetings</a:t>
            </a:r>
            <a:r>
              <a:rPr lang="en-US" sz="1400" b="0" strike="noStrike" spc="-1">
                <a:solidFill>
                  <a:srgbClr val="000000"/>
                </a:solidFill>
                <a:latin typeface="Calibri"/>
                <a:ea typeface="DejaVu Sans"/>
              </a:rPr>
              <a:t>.</a:t>
            </a:r>
            <a:endParaRPr lang="en-CA" sz="1400" b="0" strike="noStrike" spc="-1">
              <a:latin typeface="Arial"/>
            </a:endParaRPr>
          </a:p>
        </p:txBody>
      </p:sp>
      <p:pic>
        <p:nvPicPr>
          <p:cNvPr id="397" name="Рисунок 11"/>
          <p:cNvPicPr/>
          <p:nvPr/>
        </p:nvPicPr>
        <p:blipFill>
          <a:blip r:embed="rId5"/>
          <a:stretch/>
        </p:blipFill>
        <p:spPr>
          <a:xfrm>
            <a:off x="280440" y="3395520"/>
            <a:ext cx="5228280" cy="3485160"/>
          </a:xfrm>
          <a:prstGeom prst="rect">
            <a:avLst/>
          </a:prstGeom>
          <a:ln>
            <a:noFill/>
          </a:ln>
        </p:spPr>
      </p:pic>
      <p:pic>
        <p:nvPicPr>
          <p:cNvPr id="398" name="Рисунок 12"/>
          <p:cNvPicPr/>
          <p:nvPr/>
        </p:nvPicPr>
        <p:blipFill>
          <a:blip r:embed="rId6"/>
          <a:stretch/>
        </p:blipFill>
        <p:spPr>
          <a:xfrm>
            <a:off x="6840000" y="1146960"/>
            <a:ext cx="4698000" cy="265212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 name="Group 1"/>
          <p:cNvGrpSpPr/>
          <p:nvPr/>
        </p:nvGrpSpPr>
        <p:grpSpPr>
          <a:xfrm>
            <a:off x="71280" y="93600"/>
            <a:ext cx="1005480" cy="839160"/>
            <a:chOff x="71280" y="93600"/>
            <a:chExt cx="1005480" cy="839160"/>
          </a:xfrm>
        </p:grpSpPr>
        <p:pic>
          <p:nvPicPr>
            <p:cNvPr id="400" name="Рисунок 17_11"/>
            <p:cNvPicPr/>
            <p:nvPr/>
          </p:nvPicPr>
          <p:blipFill>
            <a:blip r:embed="rId3">
              <a:alphaModFix amt="50000"/>
            </a:blip>
            <a:stretch/>
          </p:blipFill>
          <p:spPr>
            <a:xfrm>
              <a:off x="123120" y="93600"/>
              <a:ext cx="903240" cy="698760"/>
            </a:xfrm>
            <a:prstGeom prst="rect">
              <a:avLst/>
            </a:prstGeom>
            <a:ln>
              <a:noFill/>
            </a:ln>
          </p:spPr>
        </p:pic>
        <p:sp>
          <p:nvSpPr>
            <p:cNvPr id="401" name="CustomShape 2"/>
            <p:cNvSpPr/>
            <p:nvPr/>
          </p:nvSpPr>
          <p:spPr>
            <a:xfrm>
              <a:off x="71280" y="888840"/>
              <a:ext cx="1005480" cy="43920"/>
            </a:xfrm>
            <a:prstGeom prst="rect">
              <a:avLst/>
            </a:prstGeom>
            <a:solidFill>
              <a:srgbClr val="58AFC0"/>
            </a:solidFill>
            <a:ln>
              <a:noFill/>
            </a:ln>
          </p:spPr>
          <p:style>
            <a:lnRef idx="2">
              <a:schemeClr val="accent1">
                <a:shade val="50000"/>
              </a:schemeClr>
            </a:lnRef>
            <a:fillRef idx="1">
              <a:schemeClr val="accent1"/>
            </a:fillRef>
            <a:effectRef idx="0">
              <a:schemeClr val="accent1"/>
            </a:effectRef>
            <a:fontRef idx="minor"/>
          </p:style>
        </p:sp>
      </p:grpSp>
      <p:sp>
        <p:nvSpPr>
          <p:cNvPr id="402" name="CustomShape 3"/>
          <p:cNvSpPr/>
          <p:nvPr/>
        </p:nvSpPr>
        <p:spPr>
          <a:xfrm rot="16200000">
            <a:off x="6776280" y="1684440"/>
            <a:ext cx="2588040" cy="7813800"/>
          </a:xfrm>
          <a:prstGeom prst="corner">
            <a:avLst>
              <a:gd name="adj1" fmla="val 147179"/>
              <a:gd name="adj2" fmla="val 55042"/>
            </a:avLst>
          </a:prstGeom>
          <a:gradFill rotWithShape="0">
            <a:gsLst>
              <a:gs pos="0">
                <a:srgbClr val="FEFBED"/>
              </a:gs>
              <a:gs pos="100000">
                <a:srgbClr val="7B796A"/>
              </a:gs>
            </a:gsLst>
            <a:path path="circle">
              <a:fillToRect l="50000" t="10000" r="50000" b="90000"/>
            </a:path>
          </a:gradFill>
          <a:ln/>
        </p:spPr>
        <p:style>
          <a:lnRef idx="2">
            <a:schemeClr val="accent1">
              <a:shade val="50000"/>
            </a:schemeClr>
          </a:lnRef>
          <a:fillRef idx="1002">
            <a:schemeClr val="lt2"/>
          </a:fillRef>
          <a:effectRef idx="0">
            <a:schemeClr val="accent1"/>
          </a:effectRef>
          <a:fontRef idx="minor"/>
        </p:style>
      </p:sp>
      <p:sp>
        <p:nvSpPr>
          <p:cNvPr id="403" name="CustomShape 4"/>
          <p:cNvSpPr/>
          <p:nvPr/>
        </p:nvSpPr>
        <p:spPr>
          <a:xfrm rot="5400000">
            <a:off x="2826000" y="1694880"/>
            <a:ext cx="2582640" cy="7789680"/>
          </a:xfrm>
          <a:prstGeom prst="corner">
            <a:avLst>
              <a:gd name="adj1" fmla="val 151202"/>
              <a:gd name="adj2" fmla="val 42908"/>
            </a:avLst>
          </a:prstGeom>
          <a:gradFill rotWithShape="0">
            <a:gsLst>
              <a:gs pos="0">
                <a:srgbClr val="FEFBED"/>
              </a:gs>
              <a:gs pos="100000">
                <a:srgbClr val="7B796A"/>
              </a:gs>
            </a:gsLst>
            <a:path path="circle">
              <a:fillToRect l="50000" t="10000" r="50000" b="90000"/>
            </a:path>
          </a:gradFill>
          <a:ln/>
        </p:spPr>
        <p:style>
          <a:lnRef idx="2">
            <a:schemeClr val="accent1">
              <a:shade val="50000"/>
            </a:schemeClr>
          </a:lnRef>
          <a:fillRef idx="1002">
            <a:schemeClr val="lt2"/>
          </a:fillRef>
          <a:effectRef idx="0">
            <a:schemeClr val="accent1"/>
          </a:effectRef>
          <a:fontRef idx="minor"/>
        </p:style>
      </p:sp>
      <p:sp>
        <p:nvSpPr>
          <p:cNvPr id="404" name="CustomShape 5"/>
          <p:cNvSpPr/>
          <p:nvPr/>
        </p:nvSpPr>
        <p:spPr>
          <a:xfrm>
            <a:off x="8172360" y="1012680"/>
            <a:ext cx="3805200" cy="3185640"/>
          </a:xfrm>
          <a:prstGeom prst="rect">
            <a:avLst/>
          </a:prstGeom>
          <a:ln/>
        </p:spPr>
        <p:style>
          <a:lnRef idx="2">
            <a:schemeClr val="accent1">
              <a:shade val="50000"/>
            </a:schemeClr>
          </a:lnRef>
          <a:fillRef idx="1001">
            <a:schemeClr val="lt2"/>
          </a:fillRef>
          <a:effectRef idx="0">
            <a:schemeClr val="accent1"/>
          </a:effectRef>
          <a:fontRef idx="minor"/>
        </p:style>
      </p:sp>
      <p:sp>
        <p:nvSpPr>
          <p:cNvPr id="405" name="CustomShape 6"/>
          <p:cNvSpPr/>
          <p:nvPr/>
        </p:nvSpPr>
        <p:spPr>
          <a:xfrm>
            <a:off x="4125960" y="1014840"/>
            <a:ext cx="3858480" cy="3183480"/>
          </a:xfrm>
          <a:prstGeom prst="rect">
            <a:avLst/>
          </a:prstGeom>
          <a:ln/>
        </p:spPr>
        <p:style>
          <a:lnRef idx="2">
            <a:schemeClr val="accent1">
              <a:shade val="50000"/>
            </a:schemeClr>
          </a:lnRef>
          <a:fillRef idx="1001">
            <a:schemeClr val="lt2"/>
          </a:fillRef>
          <a:effectRef idx="0">
            <a:schemeClr val="accent1"/>
          </a:effectRef>
          <a:fontRef idx="minor"/>
        </p:style>
      </p:sp>
      <p:sp>
        <p:nvSpPr>
          <p:cNvPr id="406" name="CustomShape 7"/>
          <p:cNvSpPr/>
          <p:nvPr/>
        </p:nvSpPr>
        <p:spPr>
          <a:xfrm>
            <a:off x="229320" y="1012680"/>
            <a:ext cx="3784320" cy="3185640"/>
          </a:xfrm>
          <a:prstGeom prst="rect">
            <a:avLst/>
          </a:prstGeom>
          <a:ln/>
        </p:spPr>
        <p:style>
          <a:lnRef idx="2">
            <a:schemeClr val="accent1">
              <a:shade val="50000"/>
            </a:schemeClr>
          </a:lnRef>
          <a:fillRef idx="1001">
            <a:schemeClr val="lt2"/>
          </a:fillRef>
          <a:effectRef idx="0">
            <a:schemeClr val="accent1"/>
          </a:effectRef>
          <a:fontRef idx="minor"/>
        </p:style>
      </p:sp>
      <p:pic>
        <p:nvPicPr>
          <p:cNvPr id="407" name="Рисунок 9_2"/>
          <p:cNvPicPr/>
          <p:nvPr/>
        </p:nvPicPr>
        <p:blipFill>
          <a:blip r:embed="rId4"/>
          <a:stretch/>
        </p:blipFill>
        <p:spPr>
          <a:xfrm>
            <a:off x="4263480" y="2090520"/>
            <a:ext cx="3540960" cy="2018880"/>
          </a:xfrm>
          <a:prstGeom prst="rect">
            <a:avLst/>
          </a:prstGeom>
          <a:ln>
            <a:noFill/>
          </a:ln>
        </p:spPr>
      </p:pic>
      <p:sp>
        <p:nvSpPr>
          <p:cNvPr id="408" name="CustomShape 8"/>
          <p:cNvSpPr/>
          <p:nvPr/>
        </p:nvSpPr>
        <p:spPr>
          <a:xfrm>
            <a:off x="1150920" y="67680"/>
            <a:ext cx="10225800" cy="94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tabLst>
                <a:tab pos="0" algn="l"/>
              </a:tabLst>
            </a:pPr>
            <a:r>
              <a:rPr lang="en-US" sz="2800" b="1" strike="noStrike" cap="small" spc="-1">
                <a:solidFill>
                  <a:srgbClr val="0051A2"/>
                </a:solidFill>
                <a:latin typeface="Calibri"/>
                <a:ea typeface="DejaVu Sans"/>
              </a:rPr>
              <a:t>Meetings with newly appointed Plenipotentiaries</a:t>
            </a:r>
            <a:endParaRPr lang="en-CA" sz="2800" b="0" strike="noStrike" spc="-1">
              <a:latin typeface="Arial"/>
            </a:endParaRPr>
          </a:p>
          <a:p>
            <a:pPr algn="ctr">
              <a:lnSpc>
                <a:spcPct val="100000"/>
              </a:lnSpc>
              <a:tabLst>
                <a:tab pos="0" algn="l"/>
              </a:tabLst>
            </a:pPr>
            <a:endParaRPr lang="en-CA" sz="2800" b="0" strike="noStrike" spc="-1">
              <a:latin typeface="Arial"/>
            </a:endParaRPr>
          </a:p>
        </p:txBody>
      </p:sp>
      <p:pic>
        <p:nvPicPr>
          <p:cNvPr id="409" name="Рисунок 11_4"/>
          <p:cNvPicPr/>
          <p:nvPr/>
        </p:nvPicPr>
        <p:blipFill>
          <a:blip r:embed="rId5"/>
          <a:stretch/>
        </p:blipFill>
        <p:spPr>
          <a:xfrm>
            <a:off x="332640" y="2090520"/>
            <a:ext cx="3507120" cy="2018880"/>
          </a:xfrm>
          <a:prstGeom prst="rect">
            <a:avLst/>
          </a:prstGeom>
          <a:ln>
            <a:noFill/>
          </a:ln>
        </p:spPr>
      </p:pic>
      <p:sp>
        <p:nvSpPr>
          <p:cNvPr id="410" name="CustomShape 9"/>
          <p:cNvSpPr/>
          <p:nvPr/>
        </p:nvSpPr>
        <p:spPr>
          <a:xfrm>
            <a:off x="8279640" y="997200"/>
            <a:ext cx="388368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1" strike="noStrike" spc="-1">
                <a:solidFill>
                  <a:srgbClr val="000000"/>
                </a:solidFill>
                <a:latin typeface="Times New Roman"/>
                <a:ea typeface="DejaVu Sans"/>
              </a:rPr>
              <a:t>18.03.2021 / Zoom</a:t>
            </a:r>
            <a:endParaRPr lang="en-CA" sz="1400" b="0" strike="noStrike" spc="-1">
              <a:latin typeface="Arial"/>
            </a:endParaRPr>
          </a:p>
          <a:p>
            <a:pPr>
              <a:lnSpc>
                <a:spcPct val="100000"/>
              </a:lnSpc>
            </a:pPr>
            <a:r>
              <a:rPr lang="en-US" sz="1400" b="1" strike="noStrike" spc="-1">
                <a:solidFill>
                  <a:srgbClr val="000000"/>
                </a:solidFill>
                <a:latin typeface="Times New Roman"/>
                <a:ea typeface="DejaVu Sans"/>
              </a:rPr>
              <a:t>Sargis Hayotsyan,  Plenipotentiary of Armenia.</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Network of PLI in Armenia;</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Cooperation with ERPHI</a:t>
            </a:r>
            <a:endParaRPr lang="en-CA" sz="1400" b="0" strike="noStrike" spc="-1">
              <a:latin typeface="Arial"/>
            </a:endParaRPr>
          </a:p>
        </p:txBody>
      </p:sp>
      <p:sp>
        <p:nvSpPr>
          <p:cNvPr id="411" name="CustomShape 10"/>
          <p:cNvSpPr/>
          <p:nvPr/>
        </p:nvSpPr>
        <p:spPr>
          <a:xfrm>
            <a:off x="259560" y="997200"/>
            <a:ext cx="3815640" cy="94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400" b="1" strike="noStrike" spc="-1">
                <a:solidFill>
                  <a:srgbClr val="000000"/>
                </a:solidFill>
                <a:latin typeface="Times New Roman"/>
                <a:ea typeface="DejaVu Sans"/>
              </a:rPr>
              <a:t>26.02.2021 / Zoom</a:t>
            </a:r>
            <a:endParaRPr lang="en-CA" sz="1400" b="0" strike="noStrike" spc="-1">
              <a:latin typeface="Arial"/>
            </a:endParaRPr>
          </a:p>
          <a:p>
            <a:pPr>
              <a:lnSpc>
                <a:spcPct val="100000"/>
              </a:lnSpc>
            </a:pPr>
            <a:r>
              <a:rPr lang="en-US" sz="1400" b="1" strike="noStrike" spc="-1">
                <a:solidFill>
                  <a:srgbClr val="000000"/>
                </a:solidFill>
                <a:latin typeface="Times New Roman"/>
                <a:ea typeface="DejaVu Sans"/>
              </a:rPr>
              <a:t>Tsanko Bachiyski, Plenipotentiary</a:t>
            </a:r>
            <a:r>
              <a:rPr lang="ru-RU" sz="1400" b="1" strike="noStrike" spc="-1">
                <a:solidFill>
                  <a:srgbClr val="000000"/>
                </a:solidFill>
                <a:latin typeface="Times New Roman"/>
                <a:ea typeface="DejaVu Sans"/>
              </a:rPr>
              <a:t> </a:t>
            </a:r>
            <a:r>
              <a:rPr lang="en-US" sz="1400" b="1" strike="noStrike" spc="-1">
                <a:solidFill>
                  <a:srgbClr val="000000"/>
                </a:solidFill>
                <a:latin typeface="Times New Roman"/>
                <a:ea typeface="DejaVu Sans"/>
              </a:rPr>
              <a:t>of Bulgaria. </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preparation for Year of Bulgaria in JINR;</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information center at Sofia University</a:t>
            </a:r>
            <a:endParaRPr lang="en-CA" sz="1400" b="0" strike="noStrike" spc="-1">
              <a:latin typeface="Arial"/>
            </a:endParaRPr>
          </a:p>
        </p:txBody>
      </p:sp>
      <p:sp>
        <p:nvSpPr>
          <p:cNvPr id="412" name="CustomShape 11"/>
          <p:cNvSpPr/>
          <p:nvPr/>
        </p:nvSpPr>
        <p:spPr>
          <a:xfrm>
            <a:off x="4116240" y="909720"/>
            <a:ext cx="3888000" cy="121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000000"/>
                </a:solidFill>
                <a:latin typeface="Times New Roman"/>
                <a:ea typeface="DejaVu Sans"/>
              </a:rPr>
              <a:t> </a:t>
            </a:r>
            <a:r>
              <a:rPr lang="ru-RU" sz="1400" b="1" strike="noStrike" spc="-1">
                <a:solidFill>
                  <a:srgbClr val="000000"/>
                </a:solidFill>
                <a:latin typeface="Times New Roman"/>
                <a:ea typeface="DejaVu Sans"/>
              </a:rPr>
              <a:t>18</a:t>
            </a:r>
            <a:r>
              <a:rPr lang="en-US" sz="1400" b="1" strike="noStrike" spc="-1">
                <a:solidFill>
                  <a:srgbClr val="000000"/>
                </a:solidFill>
                <a:latin typeface="Times New Roman"/>
                <a:ea typeface="DejaVu Sans"/>
              </a:rPr>
              <a:t>.</a:t>
            </a:r>
            <a:r>
              <a:rPr lang="ru-RU" sz="1400" b="1" strike="noStrike" spc="-1">
                <a:solidFill>
                  <a:srgbClr val="000000"/>
                </a:solidFill>
                <a:latin typeface="Times New Roman"/>
                <a:ea typeface="DejaVu Sans"/>
              </a:rPr>
              <a:t>03</a:t>
            </a:r>
            <a:r>
              <a:rPr lang="en-US" sz="1400" b="1" strike="noStrike" spc="-1">
                <a:solidFill>
                  <a:srgbClr val="000000"/>
                </a:solidFill>
                <a:latin typeface="Times New Roman"/>
                <a:ea typeface="DejaVu Sans"/>
              </a:rPr>
              <a:t>.</a:t>
            </a:r>
            <a:r>
              <a:rPr lang="ru-RU" sz="1400" b="1" strike="noStrike" spc="-1">
                <a:solidFill>
                  <a:srgbClr val="000000"/>
                </a:solidFill>
                <a:latin typeface="Times New Roman"/>
                <a:ea typeface="DejaVu Sans"/>
              </a:rPr>
              <a:t>2021</a:t>
            </a:r>
            <a:r>
              <a:rPr lang="en-US" sz="1400" b="1" strike="noStrike" spc="-1">
                <a:solidFill>
                  <a:srgbClr val="000000"/>
                </a:solidFill>
                <a:latin typeface="Times New Roman"/>
                <a:ea typeface="DejaVu Sans"/>
              </a:rPr>
              <a:t> / Zoom</a:t>
            </a:r>
            <a:r>
              <a:t/>
            </a:r>
            <a:br/>
            <a:r>
              <a:rPr lang="en-US" sz="1400" b="1" strike="noStrike" spc="-1">
                <a:solidFill>
                  <a:srgbClr val="000000"/>
                </a:solidFill>
                <a:latin typeface="Times New Roman"/>
                <a:ea typeface="DejaVu Sans"/>
              </a:rPr>
              <a:t>  Arif Mamed oglu Gashimov, </a:t>
            </a:r>
            <a:r>
              <a:t/>
            </a:r>
            <a:br/>
            <a:r>
              <a:rPr lang="en-US" sz="1400" b="1" strike="noStrike" spc="-1">
                <a:solidFill>
                  <a:srgbClr val="000000"/>
                </a:solidFill>
                <a:latin typeface="Times New Roman"/>
                <a:ea typeface="DejaVu Sans"/>
              </a:rPr>
              <a:t>  Plenipotentiary of Azerbaijan.</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Enhancing cooperation with NICA;</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Upcoming visit of delegation to JINR</a:t>
            </a:r>
            <a:endParaRPr lang="en-CA" sz="1400" b="0" strike="noStrike" spc="-1">
              <a:latin typeface="Arial"/>
            </a:endParaRPr>
          </a:p>
        </p:txBody>
      </p:sp>
      <p:sp>
        <p:nvSpPr>
          <p:cNvPr id="413" name="CustomShape 12"/>
          <p:cNvSpPr/>
          <p:nvPr/>
        </p:nvSpPr>
        <p:spPr>
          <a:xfrm>
            <a:off x="4016880" y="4201920"/>
            <a:ext cx="4002120" cy="1216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800" b="1" strike="noStrike" spc="-1">
                <a:solidFill>
                  <a:srgbClr val="000000"/>
                </a:solidFill>
                <a:latin typeface="Times New Roman"/>
                <a:ea typeface="DejaVu Sans"/>
              </a:rPr>
              <a:t> </a:t>
            </a:r>
            <a:r>
              <a:rPr lang="en-US" sz="1400" b="1" strike="noStrike" spc="-1">
                <a:solidFill>
                  <a:srgbClr val="000000"/>
                </a:solidFill>
                <a:latin typeface="Times New Roman"/>
                <a:ea typeface="DejaVu Sans"/>
              </a:rPr>
              <a:t>2</a:t>
            </a:r>
            <a:r>
              <a:rPr lang="ru-RU" sz="1400" b="1" strike="noStrike" spc="-1">
                <a:solidFill>
                  <a:srgbClr val="000000"/>
                </a:solidFill>
                <a:latin typeface="Times New Roman"/>
                <a:ea typeface="DejaVu Sans"/>
              </a:rPr>
              <a:t>3</a:t>
            </a:r>
            <a:r>
              <a:rPr lang="en-US" sz="1400" b="1" strike="noStrike" spc="-1">
                <a:solidFill>
                  <a:srgbClr val="000000"/>
                </a:solidFill>
                <a:latin typeface="Times New Roman"/>
                <a:ea typeface="DejaVu Sans"/>
              </a:rPr>
              <a:t>.0</a:t>
            </a:r>
            <a:r>
              <a:rPr lang="ru-RU" sz="1400" b="1" strike="noStrike" spc="-1">
                <a:solidFill>
                  <a:srgbClr val="000000"/>
                </a:solidFill>
                <a:latin typeface="Times New Roman"/>
                <a:ea typeface="DejaVu Sans"/>
              </a:rPr>
              <a:t>3</a:t>
            </a:r>
            <a:r>
              <a:rPr lang="en-US" sz="1400" b="1" strike="noStrike" spc="-1">
                <a:solidFill>
                  <a:srgbClr val="000000"/>
                </a:solidFill>
                <a:latin typeface="Times New Roman"/>
                <a:ea typeface="DejaVu Sans"/>
              </a:rPr>
              <a:t>.2021 / In-person</a:t>
            </a:r>
            <a:endParaRPr lang="en-CA" sz="1400" b="0" strike="noStrike" spc="-1">
              <a:latin typeface="Arial"/>
            </a:endParaRPr>
          </a:p>
          <a:p>
            <a:pPr>
              <a:lnSpc>
                <a:spcPct val="100000"/>
              </a:lnSpc>
            </a:pPr>
            <a:r>
              <a:rPr lang="en-US" sz="1400" b="1" strike="noStrike" spc="-1">
                <a:solidFill>
                  <a:srgbClr val="000000"/>
                </a:solidFill>
                <a:latin typeface="Times New Roman"/>
                <a:ea typeface="DejaVu Sans"/>
              </a:rPr>
              <a:t> Batyrzhan Karakozov, </a:t>
            </a:r>
            <a:endParaRPr lang="en-CA" sz="1400" b="0" strike="noStrike" spc="-1">
              <a:latin typeface="Arial"/>
            </a:endParaRPr>
          </a:p>
          <a:p>
            <a:pPr>
              <a:lnSpc>
                <a:spcPct val="100000"/>
              </a:lnSpc>
            </a:pPr>
            <a:r>
              <a:rPr lang="en-US" sz="1400" b="1" strike="noStrike" spc="-1">
                <a:solidFill>
                  <a:srgbClr val="000000"/>
                </a:solidFill>
                <a:latin typeface="Times New Roman"/>
                <a:ea typeface="DejaVu Sans"/>
              </a:rPr>
              <a:t> Plenipotentiary of </a:t>
            </a:r>
            <a:r>
              <a:rPr lang="ru-RU" sz="1400" b="1" strike="noStrike" spc="-1">
                <a:solidFill>
                  <a:srgbClr val="000000"/>
                </a:solidFill>
                <a:latin typeface="Times New Roman"/>
                <a:ea typeface="DejaVu Sans"/>
              </a:rPr>
              <a:t> </a:t>
            </a:r>
            <a:r>
              <a:rPr lang="en-US" sz="1400" b="1" strike="noStrike" spc="-1">
                <a:solidFill>
                  <a:srgbClr val="000000"/>
                </a:solidFill>
                <a:latin typeface="Times New Roman"/>
                <a:ea typeface="DejaVu Sans"/>
              </a:rPr>
              <a:t>Kazakhstan. </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Basic facilities in RK, opening JINR Branch;</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AYSS conference in October in Kazakhstan</a:t>
            </a:r>
            <a:endParaRPr lang="en-CA" sz="1400" b="0" strike="noStrike" spc="-1">
              <a:latin typeface="Arial"/>
            </a:endParaRPr>
          </a:p>
        </p:txBody>
      </p:sp>
      <p:pic>
        <p:nvPicPr>
          <p:cNvPr id="414" name="Рисунок 16_1"/>
          <p:cNvPicPr/>
          <p:nvPr/>
        </p:nvPicPr>
        <p:blipFill>
          <a:blip r:embed="rId6"/>
          <a:stretch/>
        </p:blipFill>
        <p:spPr>
          <a:xfrm>
            <a:off x="8370360" y="2106360"/>
            <a:ext cx="3441600" cy="2012400"/>
          </a:xfrm>
          <a:prstGeom prst="rect">
            <a:avLst/>
          </a:prstGeom>
          <a:ln>
            <a:noFill/>
          </a:ln>
        </p:spPr>
      </p:pic>
      <p:sp>
        <p:nvSpPr>
          <p:cNvPr id="415" name="CustomShape 13"/>
          <p:cNvSpPr/>
          <p:nvPr/>
        </p:nvSpPr>
        <p:spPr>
          <a:xfrm>
            <a:off x="4140720" y="5449320"/>
            <a:ext cx="6934680" cy="136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ru-RU" sz="1400" b="1" strike="noStrike" spc="-1">
                <a:solidFill>
                  <a:srgbClr val="000000"/>
                </a:solidFill>
                <a:latin typeface="Times New Roman"/>
                <a:ea typeface="DejaVu Sans"/>
              </a:rPr>
              <a:t>19</a:t>
            </a:r>
            <a:r>
              <a:rPr lang="en-US" sz="1400" b="1" strike="noStrike" spc="-1">
                <a:solidFill>
                  <a:srgbClr val="000000"/>
                </a:solidFill>
                <a:latin typeface="Times New Roman"/>
                <a:ea typeface="DejaVu Sans"/>
              </a:rPr>
              <a:t>.0</a:t>
            </a:r>
            <a:r>
              <a:rPr lang="ru-RU" sz="1400" b="1" strike="noStrike" spc="-1">
                <a:solidFill>
                  <a:srgbClr val="000000"/>
                </a:solidFill>
                <a:latin typeface="Times New Roman"/>
                <a:ea typeface="DejaVu Sans"/>
              </a:rPr>
              <a:t>7</a:t>
            </a:r>
            <a:r>
              <a:rPr lang="en-US" sz="1400" b="1" strike="noStrike" spc="-1">
                <a:solidFill>
                  <a:srgbClr val="000000"/>
                </a:solidFill>
                <a:latin typeface="Times New Roman"/>
                <a:ea typeface="DejaVu Sans"/>
              </a:rPr>
              <a:t>.2021 / In-person</a:t>
            </a:r>
            <a:endParaRPr lang="en-CA" sz="1400" b="0" strike="noStrike" spc="-1">
              <a:latin typeface="Arial"/>
            </a:endParaRPr>
          </a:p>
          <a:p>
            <a:pPr>
              <a:lnSpc>
                <a:spcPct val="100000"/>
              </a:lnSpc>
            </a:pPr>
            <a:r>
              <a:rPr lang="en-US" sz="1400" b="1" strike="noStrike" spc="-1">
                <a:solidFill>
                  <a:srgbClr val="000000"/>
                </a:solidFill>
                <a:latin typeface="Times New Roman"/>
                <a:ea typeface="DejaVu Sans"/>
              </a:rPr>
              <a:t>Fedor Šimkovic, Plenipotentiary</a:t>
            </a:r>
            <a:r>
              <a:rPr lang="ru-RU" sz="1400" b="1" strike="noStrike" spc="-1">
                <a:solidFill>
                  <a:srgbClr val="000000"/>
                </a:solidFill>
                <a:latin typeface="Times New Roman"/>
                <a:ea typeface="DejaVu Sans"/>
              </a:rPr>
              <a:t> </a:t>
            </a:r>
            <a:r>
              <a:rPr lang="en-US" sz="1400" b="1" strike="noStrike" spc="-1">
                <a:solidFill>
                  <a:srgbClr val="000000"/>
                </a:solidFill>
                <a:latin typeface="Times New Roman"/>
                <a:ea typeface="DejaVu Sans"/>
              </a:rPr>
              <a:t>of Slovakia. </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presence of young researchers at JINR;</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increase in participation of high-tech Slovak enterprises in JINR projects</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cross Days of JINR in Slovakia and Days of Slovakia in JINR </a:t>
            </a:r>
            <a:endParaRPr lang="en-CA" sz="1400" b="0" strike="noStrike" spc="-1">
              <a:latin typeface="Arial"/>
            </a:endParaRPr>
          </a:p>
          <a:p>
            <a:pPr marL="285840" indent="-283320">
              <a:lnSpc>
                <a:spcPct val="100000"/>
              </a:lnSpc>
              <a:buClr>
                <a:srgbClr val="000000"/>
              </a:buClr>
              <a:buFont typeface="Wingdings" charset="2"/>
              <a:buChar char=""/>
            </a:pPr>
            <a:r>
              <a:rPr lang="en-US" sz="1400" b="0" strike="noStrike" spc="-1">
                <a:solidFill>
                  <a:srgbClr val="000000"/>
                </a:solidFill>
                <a:latin typeface="Times New Roman"/>
                <a:ea typeface="DejaVu Sans"/>
              </a:rPr>
              <a:t>Participation of Slovakia in creation of JINR Innovation Centre</a:t>
            </a:r>
            <a:endParaRPr lang="en-CA" sz="1400" b="0" strike="noStrike" spc="-1">
              <a:latin typeface="Arial"/>
            </a:endParaRPr>
          </a:p>
        </p:txBody>
      </p:sp>
      <p:pic>
        <p:nvPicPr>
          <p:cNvPr id="416" name="Рисунок 18_2"/>
          <p:cNvPicPr/>
          <p:nvPr/>
        </p:nvPicPr>
        <p:blipFill>
          <a:blip r:embed="rId7"/>
          <a:stretch/>
        </p:blipFill>
        <p:spPr>
          <a:xfrm>
            <a:off x="8307000" y="4367160"/>
            <a:ext cx="3504960" cy="1715760"/>
          </a:xfrm>
          <a:prstGeom prst="rect">
            <a:avLst/>
          </a:prstGeom>
          <a:ln>
            <a:noFill/>
          </a:ln>
        </p:spPr>
      </p:pic>
      <p:pic>
        <p:nvPicPr>
          <p:cNvPr id="417" name="Рисунок 19_1"/>
          <p:cNvPicPr/>
          <p:nvPr/>
        </p:nvPicPr>
        <p:blipFill>
          <a:blip r:embed="rId8"/>
          <a:stretch/>
        </p:blipFill>
        <p:spPr>
          <a:xfrm>
            <a:off x="350640" y="4408200"/>
            <a:ext cx="3505320" cy="201276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2771</TotalTime>
  <Words>3276</Words>
  <Application>Microsoft Office PowerPoint</Application>
  <PresentationFormat>Произвольный</PresentationFormat>
  <Paragraphs>267</Paragraphs>
  <Slides>23</Slides>
  <Notes>14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8</vt:i4>
      </vt:variant>
      <vt:variant>
        <vt:lpstr>Заголовки слайдов</vt:lpstr>
      </vt:variant>
      <vt:variant>
        <vt:i4>23</vt:i4>
      </vt:variant>
    </vt:vector>
  </HeadingPairs>
  <TitlesOfParts>
    <vt:vector size="39" baseType="lpstr">
      <vt:lpstr>Arial</vt:lpstr>
      <vt:lpstr>Calibri</vt:lpstr>
      <vt:lpstr>DejaVu Sans</vt:lpstr>
      <vt:lpstr>Droid Sans Fallback</vt:lpstr>
      <vt:lpstr>StarSymbol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home</dc:creator>
  <dc:description/>
  <cp:lastModifiedBy>Admin</cp:lastModifiedBy>
  <cp:revision>193</cp:revision>
  <dcterms:created xsi:type="dcterms:W3CDTF">2021-09-05T13:29:23Z</dcterms:created>
  <dcterms:modified xsi:type="dcterms:W3CDTF">2021-09-23T13:33:17Z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14</vt:i4>
  </property>
  <property fmtid="{D5CDD505-2E9C-101B-9397-08002B2CF9AE}" pid="8" name="PresentationFormat">
    <vt:lpwstr>Произвольный</vt:lpwstr>
  </property>
  <property fmtid="{D5CDD505-2E9C-101B-9397-08002B2CF9AE}" pid="9" name="ScaleCrop">
    <vt:bool>false</vt:bool>
  </property>
  <property fmtid="{D5CDD505-2E9C-101B-9397-08002B2CF9AE}" pid="10" name="ShareDoc">
    <vt:bool>false</vt:bool>
  </property>
  <property fmtid="{D5CDD505-2E9C-101B-9397-08002B2CF9AE}" pid="11" name="Slides">
    <vt:i4>23</vt:i4>
  </property>
</Properties>
</file>