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808" r:id="rId2"/>
    <p:sldId id="1639" r:id="rId3"/>
    <p:sldId id="812" r:id="rId4"/>
    <p:sldId id="876" r:id="rId5"/>
    <p:sldId id="1622" r:id="rId6"/>
    <p:sldId id="1627" r:id="rId7"/>
    <p:sldId id="814" r:id="rId8"/>
    <p:sldId id="1637" r:id="rId9"/>
    <p:sldId id="1575" r:id="rId10"/>
    <p:sldId id="1580" r:id="rId11"/>
    <p:sldId id="259" r:id="rId12"/>
    <p:sldId id="1569" r:id="rId13"/>
    <p:sldId id="819" r:id="rId14"/>
    <p:sldId id="810" r:id="rId15"/>
    <p:sldId id="301" r:id="rId16"/>
    <p:sldId id="811" r:id="rId17"/>
    <p:sldId id="1638" r:id="rId18"/>
    <p:sldId id="256"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66" autoAdjust="0"/>
    <p:restoredTop sz="94660"/>
  </p:normalViewPr>
  <p:slideViewPr>
    <p:cSldViewPr snapToGrid="0">
      <p:cViewPr varScale="1">
        <p:scale>
          <a:sx n="162" d="100"/>
          <a:sy n="162" d="100"/>
        </p:scale>
        <p:origin x="216"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Лист1!$B$1</c:f>
              <c:strCache>
                <c:ptCount val="1"/>
                <c:pt idx="0">
                  <c:v>CPU used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59-4302-ADCD-BD2B29E6D9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59-4302-ADCD-BD2B29E6D931}"/>
              </c:ext>
            </c:extLst>
          </c:dPt>
          <c:cat>
            <c:strRef>
              <c:f>Лист1!$A$2:$A$3</c:f>
              <c:strCache>
                <c:ptCount val="2"/>
                <c:pt idx="0">
                  <c:v>BaikalGVD</c:v>
                </c:pt>
                <c:pt idx="1">
                  <c:v>Filding@Home</c:v>
                </c:pt>
              </c:strCache>
            </c:strRef>
          </c:cat>
          <c:val>
            <c:numRef>
              <c:f>Лист1!$B$2:$B$3</c:f>
              <c:numCache>
                <c:formatCode>General</c:formatCode>
                <c:ptCount val="2"/>
                <c:pt idx="0">
                  <c:v>3.1</c:v>
                </c:pt>
                <c:pt idx="1">
                  <c:v>3.12</c:v>
                </c:pt>
              </c:numCache>
            </c:numRef>
          </c:val>
          <c:extLst>
            <c:ext xmlns:c16="http://schemas.microsoft.com/office/drawing/2014/chart" uri="{C3380CC4-5D6E-409C-BE32-E72D297353CC}">
              <c16:uniqueId val="{00000004-B359-4302-ADCD-BD2B29E6D9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99A19-29A0-EA43-8C2B-DF4EA9983F5C}" type="datetimeFigureOut">
              <a:rPr lang="ru-RU" smtClean="0"/>
              <a:t>29.06.2021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74DD4-947C-0A4A-B962-A706953FB8ED}" type="slidenum">
              <a:rPr lang="ru-RU" smtClean="0"/>
              <a:t>‹#›</a:t>
            </a:fld>
            <a:endParaRPr lang="ru-RU"/>
          </a:p>
        </p:txBody>
      </p:sp>
    </p:spTree>
    <p:extLst>
      <p:ext uri="{BB962C8B-B14F-4D97-AF65-F5344CB8AC3E}">
        <p14:creationId xmlns:p14="http://schemas.microsoft.com/office/powerpoint/2010/main" val="207779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p:txBody>
          <a:bodyPr/>
          <a:lstStyle/>
          <a:p>
            <a:pPr defTabSz="947501">
              <a:defRPr/>
            </a:pPr>
            <a:fld id="{1F0E7699-6158-4CE0-8810-1FCB7CB507E0}" type="slidenum">
              <a:rPr lang="ru-RU">
                <a:solidFill>
                  <a:prstClr val="black"/>
                </a:solidFill>
                <a:latin typeface="Calibri" panose="020F0502020204030204"/>
              </a:rPr>
              <a:pPr defTabSz="947501">
                <a:defRPr/>
              </a:pPr>
              <a:t>1</a:t>
            </a:fld>
            <a:endParaRPr lang="ru-RU">
              <a:solidFill>
                <a:prstClr val="black"/>
              </a:solidFill>
              <a:latin typeface="Calibri" panose="020F0502020204030204"/>
            </a:endParaRPr>
          </a:p>
        </p:txBody>
      </p:sp>
    </p:spTree>
    <p:extLst>
      <p:ext uri="{BB962C8B-B14F-4D97-AF65-F5344CB8AC3E}">
        <p14:creationId xmlns:p14="http://schemas.microsoft.com/office/powerpoint/2010/main" val="322380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92125" y="212725"/>
            <a:ext cx="6140450" cy="3454400"/>
          </a:xfrm>
        </p:spPr>
      </p:sp>
      <p:sp>
        <p:nvSpPr>
          <p:cNvPr id="3" name="Заметки 2"/>
          <p:cNvSpPr>
            <a:spLocks noGrp="1"/>
          </p:cNvSpPr>
          <p:nvPr>
            <p:ph type="body" idx="1"/>
          </p:nvPr>
        </p:nvSpPr>
        <p:spPr>
          <a:xfrm>
            <a:off x="455932" y="3782409"/>
            <a:ext cx="6249670" cy="5537552"/>
          </a:xfrm>
        </p:spPr>
        <p:txBody>
          <a:bodyPr/>
          <a:lstStyle/>
          <a:p>
            <a:pPr defTabSz="990338">
              <a:defRPr/>
            </a:pPr>
            <a:endParaRPr lang="en-US" sz="1000" dirty="0">
              <a:solidFill>
                <a:srgbClr val="0066CC"/>
              </a:solidFill>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5"/>
          </p:nvPr>
        </p:nvSpPr>
        <p:spPr>
          <a:xfrm>
            <a:off x="3995171" y="9642732"/>
            <a:ext cx="3076363" cy="513507"/>
          </a:xfrm>
        </p:spPr>
        <p:txBody>
          <a:bodyPr/>
          <a:lstStyle/>
          <a:p>
            <a:fld id="{1F0E7699-6158-4CE0-8810-1FCB7CB507E0}" type="slidenum">
              <a:rPr lang="ru-RU" smtClean="0"/>
              <a:t>13</a:t>
            </a:fld>
            <a:endParaRPr lang="ru-RU"/>
          </a:p>
        </p:txBody>
      </p:sp>
    </p:spTree>
    <p:extLst>
      <p:ext uri="{BB962C8B-B14F-4D97-AF65-F5344CB8AC3E}">
        <p14:creationId xmlns:p14="http://schemas.microsoft.com/office/powerpoint/2010/main" val="134681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Дата 3"/>
          <p:cNvSpPr>
            <a:spLocks noGrp="1"/>
          </p:cNvSpPr>
          <p:nvPr>
            <p:ph type="dt" idx="1"/>
          </p:nvPr>
        </p:nvSpPr>
        <p:spPr/>
        <p:txBody>
          <a:bodyPr/>
          <a:lstStyle/>
          <a:p>
            <a:pPr rtl="0"/>
            <a:fld id="{ADA056C7-0EA9-448B-914A-5C9D747A4478}" type="datetime1">
              <a:rPr lang="ru-RU" smtClean="0"/>
              <a:t>29.06.2021</a:t>
            </a:fld>
            <a:endParaRPr lang="en-US"/>
          </a:p>
        </p:txBody>
      </p:sp>
      <p:sp>
        <p:nvSpPr>
          <p:cNvPr id="5" name="Номер слайда 4"/>
          <p:cNvSpPr>
            <a:spLocks noGrp="1"/>
          </p:cNvSpPr>
          <p:nvPr>
            <p:ph type="sldNum" sz="quarter" idx="5"/>
          </p:nvPr>
        </p:nvSpPr>
        <p:spPr/>
        <p:txBody>
          <a:bodyPr/>
          <a:lstStyle/>
          <a:p>
            <a:pPr rtl="0"/>
            <a:fld id="{37A705E3-E620-489D-9973-6221209A4B3B}" type="slidenum">
              <a:rPr lang="en-US" smtClean="0"/>
              <a:t>15</a:t>
            </a:fld>
            <a:endParaRPr lang="en-US"/>
          </a:p>
        </p:txBody>
      </p:sp>
    </p:spTree>
    <p:extLst>
      <p:ext uri="{BB962C8B-B14F-4D97-AF65-F5344CB8AC3E}">
        <p14:creationId xmlns:p14="http://schemas.microsoft.com/office/powerpoint/2010/main" val="73581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600" dirty="0"/>
              <a:t>Our research is carried out in 6 Laboratories and now we are at the stage of serious upgrade of our facilities and construction the new ones. We arrange our plans within 7 years periods.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t>Now we are underway with evaluation of the implementation of the current Seven-Year Development Plan of JINR for the period 2017-2020. A detailed analysis of the performance indicators of large-scale projects via all parts of the Seven-Year Plan was carried out. In this evaluation, we were focused on our 5 main projects, which are the NICA </a:t>
            </a:r>
            <a:r>
              <a:rPr lang="en-US" sz="1600" dirty="0" err="1"/>
              <a:t>megascience</a:t>
            </a:r>
            <a:r>
              <a:rPr lang="en-US" sz="1600" dirty="0"/>
              <a:t> project, DRIBs-III project, IBR-2 with the spectrometer complex, Baikal-GVD project and MICC. By now, an average implementation of the 7-Year Plan in terms of progress with large projects is 55%.</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t>Let me briefly mention just a small portion of the recent science and technology results obtained at JINR as a some kind of a kaleidoscope of achievements.</a:t>
            </a:r>
            <a:endParaRPr lang="ru-RU" sz="1600" dirty="0"/>
          </a:p>
          <a:p>
            <a:pPr algn="just"/>
            <a:endParaRPr lang="en-US" sz="1600" dirty="0"/>
          </a:p>
          <a:p>
            <a:pPr algn="just"/>
            <a:endParaRPr lang="ru-RU" sz="1600" dirty="0"/>
          </a:p>
        </p:txBody>
      </p:sp>
      <p:sp>
        <p:nvSpPr>
          <p:cNvPr id="4" name="Номер слайда 3"/>
          <p:cNvSpPr>
            <a:spLocks noGrp="1"/>
          </p:cNvSpPr>
          <p:nvPr>
            <p:ph type="sldNum" sz="quarter" idx="5"/>
          </p:nvPr>
        </p:nvSpPr>
        <p:spPr/>
        <p:txBody>
          <a:bodyPr/>
          <a:lstStyle/>
          <a:p>
            <a:fld id="{1F0E7699-6158-4CE0-8810-1FCB7CB507E0}" type="slidenum">
              <a:rPr lang="ru-RU" smtClean="0"/>
              <a:t>4</a:t>
            </a:fld>
            <a:endParaRPr lang="ru-RU"/>
          </a:p>
        </p:txBody>
      </p:sp>
    </p:spTree>
    <p:extLst>
      <p:ext uri="{BB962C8B-B14F-4D97-AF65-F5344CB8AC3E}">
        <p14:creationId xmlns:p14="http://schemas.microsoft.com/office/powerpoint/2010/main" val="103941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300038"/>
            <a:ext cx="6142037" cy="3454400"/>
          </a:xfrm>
        </p:spPr>
      </p:sp>
      <p:sp>
        <p:nvSpPr>
          <p:cNvPr id="3" name="Notes Placeholder 2"/>
          <p:cNvSpPr>
            <a:spLocks noGrp="1"/>
          </p:cNvSpPr>
          <p:nvPr>
            <p:ph type="body" idx="1"/>
          </p:nvPr>
        </p:nvSpPr>
        <p:spPr>
          <a:xfrm>
            <a:off x="589281" y="4063261"/>
            <a:ext cx="5679440" cy="4029879"/>
          </a:xfrm>
        </p:spPr>
        <p:txBody>
          <a:bodyPr/>
          <a:lstStyle/>
          <a:p>
            <a:pPr algn="just"/>
            <a:r>
              <a:rPr lang="ru-RU" dirty="0"/>
              <a:t>В трех крупных международных </a:t>
            </a:r>
            <a:r>
              <a:rPr lang="ru-RU" dirty="0" err="1"/>
              <a:t>коллаборациях</a:t>
            </a:r>
            <a:r>
              <a:rPr lang="ru-RU" dirty="0"/>
              <a:t> –</a:t>
            </a:r>
            <a:r>
              <a:rPr lang="en-US" dirty="0"/>
              <a:t> MPD, BM@N </a:t>
            </a:r>
            <a:r>
              <a:rPr lang="ru-RU" dirty="0"/>
              <a:t>и </a:t>
            </a:r>
            <a:r>
              <a:rPr lang="en-US" dirty="0"/>
              <a:t>SPD</a:t>
            </a:r>
            <a:r>
              <a:rPr lang="ru-RU" dirty="0"/>
              <a:t> – идет интенсивная подготовка к проведению экспериментов на ускорительном комплексе NICA.</a:t>
            </a:r>
          </a:p>
          <a:p>
            <a:pPr algn="just"/>
            <a:endParaRPr lang="ru-RU" dirty="0"/>
          </a:p>
          <a:p>
            <a:pPr algn="just" defTabSz="914339">
              <a:defRPr/>
            </a:pPr>
            <a:r>
              <a:rPr lang="ru-RU" dirty="0"/>
              <a:t>Различную финансовую и материальную поддержку проекту </a:t>
            </a:r>
            <a:r>
              <a:rPr lang="en-US" dirty="0"/>
              <a:t>NICA</a:t>
            </a:r>
            <a:r>
              <a:rPr lang="ru-RU" dirty="0"/>
              <a:t> оказали  34 страны в общем объеме около 335 миллионов долларов. Объем поддержки стран-участниц можно оценить в 281 миллион долларов. В реализации проекта </a:t>
            </a:r>
            <a:r>
              <a:rPr lang="en-US" dirty="0"/>
              <a:t>NIC</a:t>
            </a:r>
            <a:r>
              <a:rPr lang="ru-RU" dirty="0"/>
              <a:t>А принимают активное участие 90 иностранных специалистов, из которых 52 прибыли из стран-участниц ОИЯИ.</a:t>
            </a:r>
            <a:r>
              <a:rPr lang="en-US" dirty="0"/>
              <a:t> </a:t>
            </a:r>
            <a:r>
              <a:rPr lang="ru-RU" dirty="0"/>
              <a:t>В целом, в штат ЛФВЭ вовлечен широкий круг ученых и специалистов из разных государств, включая страны-участницы ОИЯИ.</a:t>
            </a:r>
            <a:endParaRPr lang="en-US" dirty="0"/>
          </a:p>
          <a:p>
            <a:pPr algn="just"/>
            <a:endParaRPr lang="en-US" dirty="0"/>
          </a:p>
        </p:txBody>
      </p:sp>
      <p:sp>
        <p:nvSpPr>
          <p:cNvPr id="4" name="Slide Number Placeholder 3"/>
          <p:cNvSpPr>
            <a:spLocks noGrp="1"/>
          </p:cNvSpPr>
          <p:nvPr>
            <p:ph type="sldNum" sz="quarter" idx="5"/>
          </p:nvPr>
        </p:nvSpPr>
        <p:spPr>
          <a:xfrm>
            <a:off x="3681663" y="8587209"/>
            <a:ext cx="3076363" cy="513507"/>
          </a:xfrm>
        </p:spPr>
        <p:txBody>
          <a:bodyPr/>
          <a:lstStyle/>
          <a:p>
            <a:pPr defTabSz="914271">
              <a:defRPr/>
            </a:pPr>
            <a:fld id="{DA297EBE-E241-4D84-BEB3-1B49394CD2E0}" type="slidenum">
              <a:rPr lang="en-US" sz="1200">
                <a:solidFill>
                  <a:prstClr val="black"/>
                </a:solidFill>
                <a:latin typeface="Calibri" panose="020F0502020204030204"/>
              </a:rPr>
              <a:pPr defTabSz="914271">
                <a:defRPr/>
              </a:pPr>
              <a:t>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7907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311150"/>
            <a:ext cx="6140450" cy="3454400"/>
          </a:xfrm>
        </p:spPr>
      </p:sp>
      <p:sp>
        <p:nvSpPr>
          <p:cNvPr id="3" name="Заметки 2"/>
          <p:cNvSpPr>
            <a:spLocks noGrp="1"/>
          </p:cNvSpPr>
          <p:nvPr>
            <p:ph type="body" idx="1"/>
          </p:nvPr>
        </p:nvSpPr>
        <p:spPr>
          <a:xfrm>
            <a:off x="577295" y="4035301"/>
            <a:ext cx="6082651" cy="5585726"/>
          </a:xfrm>
        </p:spPr>
        <p:txBody>
          <a:bodyPr/>
          <a:lstStyle/>
          <a:p>
            <a:pPr algn="just"/>
            <a:r>
              <a:rPr lang="ru-RU" dirty="0"/>
              <a:t>2021 год - особенный для нашего института. ОИЯИ исполняется 65 лет. Мы начали целенаправленную подготовительную работу в середине 2020 года и сейчас работаем над реализацией предложенных идей с учетом текущей ситуации с пандемией.</a:t>
            </a:r>
          </a:p>
          <a:p>
            <a:pPr algn="just"/>
            <a:endParaRPr lang="ru-RU" dirty="0"/>
          </a:p>
          <a:p>
            <a:pPr algn="just"/>
            <a:r>
              <a:rPr lang="ru-RU" dirty="0"/>
              <a:t>2021 год также объявлен в ОИЯИ Годом Болгарии. На заседании Комитета полномочных представителей в ноябре к нам обратился Президент Болгарии </a:t>
            </a:r>
            <a:r>
              <a:rPr lang="ru-RU" dirty="0" err="1"/>
              <a:t>Румен</a:t>
            </a:r>
            <a:r>
              <a:rPr lang="ru-RU" dirty="0"/>
              <a:t> Радев. Было объявлено, что он поддерживает инициативу провозгласить наступающий 2021 год Годом Болгарии в Объединенном институте ядерных исследований, КПП приветствовал это предложение, которое было озвучено на заседании </a:t>
            </a:r>
            <a:r>
              <a:rPr lang="ru-RU" dirty="0" err="1"/>
              <a:t>Лачезаром</a:t>
            </a:r>
            <a:r>
              <a:rPr lang="ru-RU" dirty="0"/>
              <a:t> Костовым.</a:t>
            </a:r>
          </a:p>
          <a:p>
            <a:pPr algn="just"/>
            <a:endParaRPr lang="ru-RU" dirty="0"/>
          </a:p>
          <a:p>
            <a:pPr algn="just"/>
            <a:r>
              <a:rPr lang="ru-RU" dirty="0"/>
              <a:t>2021 год также объявлен Годом науки и технологий в Российской Федерации. Старт Года науки и технологий был дан 8 февраля 2021 года, в День российской науки.</a:t>
            </a:r>
          </a:p>
          <a:p>
            <a:pPr algn="just"/>
            <a:endParaRPr lang="ru-RU" dirty="0"/>
          </a:p>
          <a:p>
            <a:pPr algn="just" defTabSz="947501">
              <a:defRPr/>
            </a:pPr>
            <a:r>
              <a:rPr lang="ru-RU" dirty="0"/>
              <a:t>В рамках программы мероприятий, посвященных 65-летию ОИЯИ, подготовлена специализированная выставка, которая будет проходить в Доме культуры «МИР» с марта по сентябрь 2021 года. В экспозицию вошли экспонаты, иллюстрирующие флагманские проекты ОИЯИ. Специальная выставка «Стрела времени ОИЯИ» иллюстрирует историю ОИЯИ, его выдающихся ученых и достижения. </a:t>
            </a:r>
          </a:p>
          <a:p>
            <a:pPr algn="just"/>
            <a:endParaRPr lang="ru-RU" dirty="0"/>
          </a:p>
          <a:p>
            <a:pPr algn="just"/>
            <a:r>
              <a:rPr lang="ru-RU" dirty="0"/>
              <a:t>Я также хотел бы напомнить, что по инициативе IUPAP 2022 год будет объявлен Международным годом фундаментальных наук в интересах развития. ОИЯИ также является одной из партнерских организаций, проводящих IYBSSD-2022.</a:t>
            </a:r>
            <a:endParaRPr lang="en-US" dirty="0"/>
          </a:p>
        </p:txBody>
      </p:sp>
      <p:sp>
        <p:nvSpPr>
          <p:cNvPr id="4" name="Номер слайда 3"/>
          <p:cNvSpPr>
            <a:spLocks noGrp="1"/>
          </p:cNvSpPr>
          <p:nvPr>
            <p:ph type="sldNum" sz="quarter" idx="5"/>
          </p:nvPr>
        </p:nvSpPr>
        <p:spPr/>
        <p:txBody>
          <a:bodyPr/>
          <a:lstStyle/>
          <a:p>
            <a:fld id="{1F0E7699-6158-4CE0-8810-1FCB7CB507E0}" type="slidenum">
              <a:rPr lang="ru-RU" smtClean="0"/>
              <a:t>6</a:t>
            </a:fld>
            <a:endParaRPr lang="ru-RU"/>
          </a:p>
        </p:txBody>
      </p:sp>
    </p:spTree>
    <p:extLst>
      <p:ext uri="{BB962C8B-B14F-4D97-AF65-F5344CB8AC3E}">
        <p14:creationId xmlns:p14="http://schemas.microsoft.com/office/powerpoint/2010/main" val="228471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390525"/>
            <a:ext cx="6137275" cy="3452813"/>
          </a:xfrm>
        </p:spPr>
      </p:sp>
      <p:sp>
        <p:nvSpPr>
          <p:cNvPr id="3" name="Заметки 2"/>
          <p:cNvSpPr>
            <a:spLocks noGrp="1"/>
          </p:cNvSpPr>
          <p:nvPr>
            <p:ph type="body" idx="1"/>
          </p:nvPr>
        </p:nvSpPr>
        <p:spPr>
          <a:xfrm>
            <a:off x="605428" y="4141639"/>
            <a:ext cx="5679440" cy="5420375"/>
          </a:xfrm>
        </p:spPr>
        <p:txBody>
          <a:bodyPr/>
          <a:lstStyle/>
          <a:p>
            <a:pPr algn="just" defTabSz="947501">
              <a:spcBef>
                <a:spcPts val="650"/>
              </a:spcBef>
              <a:defRPr/>
            </a:pPr>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7</a:t>
            </a:fld>
            <a:endParaRPr lang="ru-RU"/>
          </a:p>
        </p:txBody>
      </p:sp>
    </p:spTree>
    <p:extLst>
      <p:ext uri="{BB962C8B-B14F-4D97-AF65-F5344CB8AC3E}">
        <p14:creationId xmlns:p14="http://schemas.microsoft.com/office/powerpoint/2010/main" val="3666637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390525"/>
            <a:ext cx="6137275" cy="3452813"/>
          </a:xfrm>
        </p:spPr>
      </p:sp>
      <p:sp>
        <p:nvSpPr>
          <p:cNvPr id="3" name="Заметки 2"/>
          <p:cNvSpPr>
            <a:spLocks noGrp="1"/>
          </p:cNvSpPr>
          <p:nvPr>
            <p:ph type="body" idx="1"/>
          </p:nvPr>
        </p:nvSpPr>
        <p:spPr>
          <a:xfrm>
            <a:off x="605428" y="4141639"/>
            <a:ext cx="5679440" cy="5420375"/>
          </a:xfrm>
        </p:spPr>
        <p:txBody>
          <a:bodyPr/>
          <a:lstStyle/>
          <a:p>
            <a:pPr algn="just" defTabSz="947501">
              <a:spcBef>
                <a:spcPts val="650"/>
              </a:spcBef>
              <a:defRPr/>
            </a:pPr>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8</a:t>
            </a:fld>
            <a:endParaRPr lang="ru-RU"/>
          </a:p>
        </p:txBody>
      </p:sp>
    </p:spTree>
    <p:extLst>
      <p:ext uri="{BB962C8B-B14F-4D97-AF65-F5344CB8AC3E}">
        <p14:creationId xmlns:p14="http://schemas.microsoft.com/office/powerpoint/2010/main" val="3113496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dirty="0"/>
              <a:t>There is a concept of “Digital JINR” is being under development. This activity includes:</a:t>
            </a:r>
          </a:p>
          <a:p>
            <a:pPr marL="228600" indent="-228600" algn="just">
              <a:buAutoNum type="arabicPeriod"/>
            </a:pPr>
            <a:r>
              <a:rPr lang="en-US" dirty="0"/>
              <a:t>Analysis of the current JINR Digital Index;</a:t>
            </a:r>
          </a:p>
          <a:p>
            <a:pPr marL="228600" indent="-228600" algn="just">
              <a:buAutoNum type="arabicPeriod"/>
            </a:pPr>
            <a:r>
              <a:rPr lang="en-US" dirty="0"/>
              <a:t>Development of an information system for monitoring the indicators and metrics for the implementation of the JINR development strategy;</a:t>
            </a:r>
          </a:p>
          <a:p>
            <a:pPr marL="228600" indent="-228600" algn="just">
              <a:buAutoNum type="arabicPeriod"/>
            </a:pPr>
            <a:r>
              <a:rPr lang="en-US" dirty="0"/>
              <a:t>Creation of a model of the JINR digital twin to test the decisions made.</a:t>
            </a:r>
          </a:p>
          <a:p>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9</a:t>
            </a:fld>
            <a:endParaRPr lang="ru-RU"/>
          </a:p>
        </p:txBody>
      </p:sp>
    </p:spTree>
    <p:extLst>
      <p:ext uri="{BB962C8B-B14F-4D97-AF65-F5344CB8AC3E}">
        <p14:creationId xmlns:p14="http://schemas.microsoft.com/office/powerpoint/2010/main" val="101883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2B62429-9A13-4BAB-8143-DE1E7528610D}" type="slidenum">
              <a:rPr lang="ru-RU" smtClean="0"/>
              <a:pPr/>
              <a:t>10</a:t>
            </a:fld>
            <a:endParaRPr lang="ru-RU"/>
          </a:p>
        </p:txBody>
      </p:sp>
    </p:spTree>
    <p:extLst>
      <p:ext uri="{BB962C8B-B14F-4D97-AF65-F5344CB8AC3E}">
        <p14:creationId xmlns:p14="http://schemas.microsoft.com/office/powerpoint/2010/main" val="406966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Образ слайда 1"/>
          <p:cNvSpPr>
            <a:spLocks noGrp="1" noRot="1" noChangeAspect="1" noChangeArrowheads="1" noTextEdit="1"/>
          </p:cNvSpPr>
          <p:nvPr>
            <p:ph type="sldImg"/>
          </p:nvPr>
        </p:nvSpPr>
        <p:spPr bwMode="auto">
          <a:xfrm>
            <a:off x="727075" y="241300"/>
            <a:ext cx="5470525" cy="3076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a:xfrm>
            <a:off x="249237" y="3384539"/>
            <a:ext cx="6600825" cy="6659573"/>
          </a:xfrm>
        </p:spPr>
        <p:txBody>
          <a:bodyPr>
            <a:noAutofit/>
          </a:bodyPr>
          <a:lstStyle/>
          <a:p>
            <a:pPr algn="just">
              <a:defRPr/>
            </a:pPr>
            <a:r>
              <a:rPr lang="en-US" sz="1160" dirty="0"/>
              <a:t>I would like to note that several laboratories of JINR continue</a:t>
            </a:r>
            <a:r>
              <a:rPr lang="en-US" sz="1160" baseline="0" dirty="0"/>
              <a:t> </a:t>
            </a:r>
            <a:r>
              <a:rPr lang="en-US" sz="1160" dirty="0"/>
              <a:t>activities relevant to the COVID-19 pandemic. Several examples of these research are on the slide. Scientists of </a:t>
            </a:r>
            <a:r>
              <a:rPr lang="en-GB" altLang="ru-RU" sz="1160" dirty="0"/>
              <a:t>Frank Laboratory of Neutron Physics,</a:t>
            </a:r>
            <a:r>
              <a:rPr lang="en-US" sz="1160" dirty="0"/>
              <a:t> in collaboration with colleagues from </a:t>
            </a:r>
            <a:r>
              <a:rPr lang="en-US" sz="1160" dirty="0" err="1"/>
              <a:t>Taras</a:t>
            </a:r>
            <a:r>
              <a:rPr lang="en-US" sz="1160" dirty="0"/>
              <a:t> Shevchenko National University of Kyiv, are investigating the effect of cell membrane composition on the mechanism of  penetration of the SARS-CoV-2 virus into the cell. Using Small-Angle Neutron Scattering, Fourier Transform Infrared Spectroscopy and computer simulation the authors are going to determine the structural and dynamic properties of the cell membrane during a viral attack. The main goal is revealing the effect of the concentration of cholesterol and melatonin, which are one of the most important components of cell membranes, on the effectiveness of cell resistance to the SARS-CoV-2 virus.</a:t>
            </a:r>
          </a:p>
          <a:p>
            <a:pPr algn="just">
              <a:defRPr/>
            </a:pPr>
            <a:endParaRPr lang="en-US" sz="800" dirty="0"/>
          </a:p>
          <a:p>
            <a:pPr algn="just">
              <a:defRPr/>
            </a:pPr>
            <a:r>
              <a:rPr lang="en-US" sz="1160" dirty="0"/>
              <a:t>In addition, </a:t>
            </a:r>
            <a:r>
              <a:rPr lang="en-GB" altLang="ru-RU" sz="1160" dirty="0"/>
              <a:t>Frank Laboratory of Neutron Physics</a:t>
            </a:r>
            <a:r>
              <a:rPr lang="en-US" sz="1160" dirty="0"/>
              <a:t> conducts the study of chimeric protein constructs apoferritin-receptor binding domain (RBD) of the S-protein SARS-Cov-2 by small-angle X-ray scattering (SAXS). The development of chimeric recombinant proteins that self-assemble into globular complexes are promising both from a methodological point of view (studies by SAXS or small-angle neutron scattering (SANS – </a:t>
            </a:r>
            <a:r>
              <a:rPr lang="en-US" sz="1160" dirty="0" err="1"/>
              <a:t>YuMO</a:t>
            </a:r>
            <a:r>
              <a:rPr lang="en-US" sz="1160" dirty="0"/>
              <a:t>, IBR-2, FLNP), and in terms of applicability in immunology (development of protein vaccines) and pharmacology (drug delivery).</a:t>
            </a:r>
          </a:p>
          <a:p>
            <a:pPr algn="just">
              <a:defRPr/>
            </a:pPr>
            <a:endParaRPr lang="ru-RU" sz="800" dirty="0"/>
          </a:p>
          <a:p>
            <a:pPr algn="just">
              <a:defRPr/>
            </a:pPr>
            <a:r>
              <a:rPr lang="en-US" sz="1160" dirty="0"/>
              <a:t>The </a:t>
            </a:r>
            <a:r>
              <a:rPr lang="en-US" sz="1160" dirty="0" err="1"/>
              <a:t>Flerov</a:t>
            </a:r>
            <a:r>
              <a:rPr lang="en-US" sz="1160" dirty="0"/>
              <a:t> Laboratory of Nuclear Reactions develops</a:t>
            </a:r>
            <a:r>
              <a:rPr lang="ru-RU" sz="1160" dirty="0"/>
              <a:t> </a:t>
            </a:r>
            <a:r>
              <a:rPr lang="en-US" sz="1160" dirty="0"/>
              <a:t>track membrane products, which can help during COVID-19 pandemic. In particular, they can be used in separation of pathogenic components from plasma – autoantibodies, alloantibodies, activators of enzymes, antigens, viruses including  COVID-19 with the following use of plasma from cured COVID-19 patients with antibodies to impart immunity to healthy people (Co-operation between JINR and Technical University Sofia). Another application is the development of the universal sensor for viruses and specific proteins, including COVID-19. The device includes a scanning conductance microscope combined with a chip the upper surface of which is an asymmetric track-etched membranes with 20-nm pores (cooperation with MISIS (Moscow) and Imperial College London).</a:t>
            </a:r>
          </a:p>
          <a:p>
            <a:pPr algn="just">
              <a:defRPr/>
            </a:pPr>
            <a:endParaRPr lang="en-US" sz="800" dirty="0"/>
          </a:p>
          <a:p>
            <a:pPr algn="just">
              <a:defRPr/>
            </a:pPr>
            <a:r>
              <a:rPr lang="en-US" sz="1160" dirty="0"/>
              <a:t>I would like to note that currently relevant applied work related to the fight against COVID-19 is also being carried out using the </a:t>
            </a:r>
            <a:r>
              <a:rPr lang="en-US" sz="1160" kern="1200" dirty="0">
                <a:solidFill>
                  <a:schemeClr val="tx1"/>
                </a:solidFill>
                <a:effectLst/>
                <a:ea typeface="+mn-ea"/>
                <a:cs typeface="+mn-cs"/>
              </a:rPr>
              <a:t>cloud resources of the JINR Member States’ organizations. Combined into the distributed information and computing environment these resources are involved in the </a:t>
            </a:r>
            <a:r>
              <a:rPr lang="en-US" sz="1160" kern="1200" dirty="0" err="1">
                <a:solidFill>
                  <a:schemeClr val="tx1"/>
                </a:solidFill>
                <a:effectLst/>
                <a:ea typeface="+mn-ea"/>
                <a:cs typeface="+mn-cs"/>
              </a:rPr>
              <a:t>Folding@Home</a:t>
            </a:r>
            <a:r>
              <a:rPr lang="en-US" sz="1160" kern="1200" dirty="0">
                <a:solidFill>
                  <a:schemeClr val="tx1"/>
                </a:solidFill>
                <a:effectLst/>
                <a:ea typeface="+mn-ea"/>
                <a:cs typeface="+mn-cs"/>
              </a:rPr>
              <a:t> COVID-19 project, which uses distributed computing to perform modelling of protein molecule coagulation. Since October 2020, the Baikal GVD experiment has been using the same cloud infrastructure to carry out Monte-Carlo modelling. During this period, most of the </a:t>
            </a:r>
            <a:r>
              <a:rPr lang="en-US" sz="1160" kern="1200" dirty="0" err="1">
                <a:solidFill>
                  <a:schemeClr val="tx1"/>
                </a:solidFill>
                <a:effectLst/>
                <a:ea typeface="+mn-ea"/>
                <a:cs typeface="+mn-cs"/>
              </a:rPr>
              <a:t>Folding@Home</a:t>
            </a:r>
            <a:r>
              <a:rPr lang="en-US" sz="1160" kern="1200" dirty="0">
                <a:solidFill>
                  <a:schemeClr val="tx1"/>
                </a:solidFill>
                <a:effectLst/>
                <a:ea typeface="+mn-ea"/>
                <a:cs typeface="+mn-cs"/>
              </a:rPr>
              <a:t> workload is suspended, and maximum resources are provided for the Baikal GVD experiment. </a:t>
            </a:r>
            <a:r>
              <a:rPr lang="en-US" sz="1160" kern="1200" dirty="0" err="1">
                <a:solidFill>
                  <a:schemeClr val="tx1"/>
                </a:solidFill>
                <a:effectLst/>
                <a:ea typeface="+mn-ea"/>
                <a:cs typeface="+mn-cs"/>
              </a:rPr>
              <a:t>Folding@Home</a:t>
            </a:r>
            <a:r>
              <a:rPr lang="en-US" sz="1160" kern="1200" dirty="0">
                <a:solidFill>
                  <a:schemeClr val="tx1"/>
                </a:solidFill>
                <a:effectLst/>
                <a:ea typeface="+mn-ea"/>
                <a:cs typeface="+mn-cs"/>
              </a:rPr>
              <a:t> and Baikal</a:t>
            </a:r>
            <a:r>
              <a:rPr lang="ru-RU" sz="1160" kern="1200" dirty="0">
                <a:solidFill>
                  <a:schemeClr val="tx1"/>
                </a:solidFill>
                <a:effectLst/>
                <a:ea typeface="+mn-ea"/>
                <a:cs typeface="+mn-cs"/>
              </a:rPr>
              <a:t> </a:t>
            </a:r>
            <a:r>
              <a:rPr lang="en-US" sz="1160" kern="1200" dirty="0">
                <a:solidFill>
                  <a:schemeClr val="tx1"/>
                </a:solidFill>
                <a:effectLst/>
                <a:ea typeface="+mn-ea"/>
                <a:cs typeface="+mn-cs"/>
              </a:rPr>
              <a:t>GVD currently consume roughly the same amount of computing resources. The Tier1 and Tier2 grid clusters of JINR, which are part of the WLCG (Worldwide LHC Computing Grid) project, also provide available computing resources for </a:t>
            </a:r>
            <a:r>
              <a:rPr lang="en-US" sz="1160" kern="1200" dirty="0" err="1">
                <a:solidFill>
                  <a:schemeClr val="tx1"/>
                </a:solidFill>
                <a:effectLst/>
                <a:ea typeface="+mn-ea"/>
                <a:cs typeface="+mn-cs"/>
              </a:rPr>
              <a:t>Folding@Home</a:t>
            </a:r>
            <a:r>
              <a:rPr lang="en-US" sz="1160" kern="1200" dirty="0">
                <a:solidFill>
                  <a:schemeClr val="tx1"/>
                </a:solidFill>
                <a:effectLst/>
                <a:ea typeface="+mn-ea"/>
                <a:cs typeface="+mn-cs"/>
              </a:rPr>
              <a:t> scientific programs to combat COVID-19.</a:t>
            </a:r>
            <a:endParaRPr lang="ru-RU" sz="1160" kern="1200" dirty="0">
              <a:solidFill>
                <a:schemeClr val="tx1"/>
              </a:solidFill>
              <a:effectLst/>
              <a:ea typeface="+mn-ea"/>
              <a:cs typeface="+mn-cs"/>
            </a:endParaRPr>
          </a:p>
        </p:txBody>
      </p:sp>
      <p:sp>
        <p:nvSpPr>
          <p:cNvPr id="216068" name="Номер слайда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E721EF-FCE4-4EE6-B5C6-F01E64D8231E}" type="slidenum">
              <a:rPr kumimoji="0" lang="ru-RU" altLang="ru-RU"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altLang="ru-RU"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0206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E97DA6DC-8593-45A0-83AE-B954A358986E}"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85343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97DA6DC-8593-45A0-83AE-B954A358986E}"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204527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97DA6DC-8593-45A0-83AE-B954A358986E}"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360701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3EC503-27B3-4CE9-9F20-36440C89F968}"/>
              </a:ext>
            </a:extLst>
          </p:cNvPr>
          <p:cNvSpPr>
            <a:spLocks noGrp="1"/>
          </p:cNvSpPr>
          <p:nvPr>
            <p:ph type="dt" sz="half" idx="10"/>
          </p:nvPr>
        </p:nvSpPr>
        <p:spPr/>
        <p:txBody>
          <a:bodyPr/>
          <a:lstStyle/>
          <a:p>
            <a:fld id="{7350A38F-C130-4425-931B-2ECE6D292E34}" type="datetimeFigureOut">
              <a:rPr lang="en-US" smtClean="0"/>
              <a:t>6/29/21</a:t>
            </a:fld>
            <a:endParaRPr lang="en-US"/>
          </a:p>
        </p:txBody>
      </p:sp>
      <p:sp>
        <p:nvSpPr>
          <p:cNvPr id="4" name="Footer Placeholder 3">
            <a:extLst>
              <a:ext uri="{FF2B5EF4-FFF2-40B4-BE49-F238E27FC236}">
                <a16:creationId xmlns:a16="http://schemas.microsoft.com/office/drawing/2014/main" id="{698C7643-CC17-4E85-9969-8943C0A85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9C293-9C43-442F-8704-3EE2E6D5B9E6}"/>
              </a:ext>
            </a:extLst>
          </p:cNvPr>
          <p:cNvSpPr>
            <a:spLocks noGrp="1"/>
          </p:cNvSpPr>
          <p:nvPr>
            <p:ph type="sldNum" sz="quarter" idx="12"/>
          </p:nvPr>
        </p:nvSpPr>
        <p:spPr/>
        <p:txBody>
          <a:bodyPr/>
          <a:lstStyle/>
          <a:p>
            <a:fld id="{CFBA9A17-702F-4A12-A943-B57E31AD1434}" type="slidenum">
              <a:rPr lang="en-US" smtClean="0"/>
              <a:t>‹#›</a:t>
            </a:fld>
            <a:endParaRPr lang="en-US"/>
          </a:p>
        </p:txBody>
      </p:sp>
      <p:sp>
        <p:nvSpPr>
          <p:cNvPr id="6" name="Arc 5">
            <a:extLst>
              <a:ext uri="{FF2B5EF4-FFF2-40B4-BE49-F238E27FC236}">
                <a16:creationId xmlns:a16="http://schemas.microsoft.com/office/drawing/2014/main" id="{70D7FD03-2602-4E10-9470-FF2320CA3A48}"/>
              </a:ext>
            </a:extLst>
          </p:cNvPr>
          <p:cNvSpPr/>
          <p:nvPr userDrawn="1"/>
        </p:nvSpPr>
        <p:spPr>
          <a:xfrm>
            <a:off x="9975850" y="4908550"/>
            <a:ext cx="5537200" cy="553720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iamond 4">
            <a:extLst>
              <a:ext uri="{FF2B5EF4-FFF2-40B4-BE49-F238E27FC236}">
                <a16:creationId xmlns:a16="http://schemas.microsoft.com/office/drawing/2014/main" id="{7512FB94-472C-4535-80D5-CB3383956641}"/>
              </a:ext>
            </a:extLst>
          </p:cNvPr>
          <p:cNvSpPr/>
          <p:nvPr userDrawn="1"/>
        </p:nvSpPr>
        <p:spPr>
          <a:xfrm>
            <a:off x="0" y="0"/>
            <a:ext cx="3193143" cy="4069443"/>
          </a:xfrm>
          <a:custGeom>
            <a:avLst/>
            <a:gdLst>
              <a:gd name="connsiteX0" fmla="*/ 0 w 6386286"/>
              <a:gd name="connsiteY0" fmla="*/ 3193143 h 6386286"/>
              <a:gd name="connsiteX1" fmla="*/ 3193143 w 6386286"/>
              <a:gd name="connsiteY1" fmla="*/ 0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0 w 6386286"/>
              <a:gd name="connsiteY0" fmla="*/ 3193143 h 6386286"/>
              <a:gd name="connsiteX1" fmla="*/ 3193143 w 6386286"/>
              <a:gd name="connsiteY1" fmla="*/ 0 h 6386286"/>
              <a:gd name="connsiteX2" fmla="*/ 5509623 w 6386286"/>
              <a:gd name="connsiteY2" fmla="*/ 2316843 h 6386286"/>
              <a:gd name="connsiteX3" fmla="*/ 6386286 w 6386286"/>
              <a:gd name="connsiteY3" fmla="*/ 3193143 h 6386286"/>
              <a:gd name="connsiteX4" fmla="*/ 3193143 w 6386286"/>
              <a:gd name="connsiteY4" fmla="*/ 6386286 h 6386286"/>
              <a:gd name="connsiteX5" fmla="*/ 0 w 6386286"/>
              <a:gd name="connsiteY5" fmla="*/ 3193143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5" fmla="*/ 3284583 w 6386286"/>
              <a:gd name="connsiteY5" fmla="*/ 91440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5509623 w 6386286"/>
              <a:gd name="connsiteY0" fmla="*/ 0 h 4069443"/>
              <a:gd name="connsiteX1" fmla="*/ 6386286 w 6386286"/>
              <a:gd name="connsiteY1" fmla="*/ 876300 h 4069443"/>
              <a:gd name="connsiteX2" fmla="*/ 3193143 w 6386286"/>
              <a:gd name="connsiteY2" fmla="*/ 4069443 h 4069443"/>
              <a:gd name="connsiteX3" fmla="*/ 0 w 6386286"/>
              <a:gd name="connsiteY3" fmla="*/ 876300 h 4069443"/>
              <a:gd name="connsiteX0" fmla="*/ 2316480 w 3193143"/>
              <a:gd name="connsiteY0" fmla="*/ 0 h 4069443"/>
              <a:gd name="connsiteX1" fmla="*/ 3193143 w 3193143"/>
              <a:gd name="connsiteY1" fmla="*/ 876300 h 4069443"/>
              <a:gd name="connsiteX2" fmla="*/ 0 w 3193143"/>
              <a:gd name="connsiteY2" fmla="*/ 4069443 h 4069443"/>
            </a:gdLst>
            <a:ahLst/>
            <a:cxnLst>
              <a:cxn ang="0">
                <a:pos x="connsiteX0" y="connsiteY0"/>
              </a:cxn>
              <a:cxn ang="0">
                <a:pos x="connsiteX1" y="connsiteY1"/>
              </a:cxn>
              <a:cxn ang="0">
                <a:pos x="connsiteX2" y="connsiteY2"/>
              </a:cxn>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36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97DA6DC-8593-45A0-83AE-B954A358986E}"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1214375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97DA6DC-8593-45A0-83AE-B954A358986E}"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2415131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97DA6DC-8593-45A0-83AE-B954A358986E}" type="datetimeFigureOut">
              <a:rPr lang="ru-RU" smtClean="0"/>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81675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97DA6DC-8593-45A0-83AE-B954A358986E}" type="datetimeFigureOut">
              <a:rPr lang="ru-RU" smtClean="0"/>
              <a:t>29.06.2021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196655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97DA6DC-8593-45A0-83AE-B954A358986E}" type="datetimeFigureOut">
              <a:rPr lang="ru-RU" smtClean="0"/>
              <a:t>29.06.2021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128270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97DA6DC-8593-45A0-83AE-B954A358986E}" type="datetimeFigureOut">
              <a:rPr lang="ru-RU" smtClean="0"/>
              <a:t>29.06.2021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52720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97DA6DC-8593-45A0-83AE-B954A358986E}" type="datetimeFigureOut">
              <a:rPr lang="ru-RU" smtClean="0"/>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207541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97DA6DC-8593-45A0-83AE-B954A358986E}" type="datetimeFigureOut">
              <a:rPr lang="ru-RU" smtClean="0"/>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78C1A3-560F-4803-967E-9F84B9D567C0}" type="slidenum">
              <a:rPr lang="ru-RU" smtClean="0"/>
              <a:t>‹#›</a:t>
            </a:fld>
            <a:endParaRPr lang="ru-RU"/>
          </a:p>
        </p:txBody>
      </p:sp>
    </p:spTree>
    <p:extLst>
      <p:ext uri="{BB962C8B-B14F-4D97-AF65-F5344CB8AC3E}">
        <p14:creationId xmlns:p14="http://schemas.microsoft.com/office/powerpoint/2010/main" val="223895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DA6DC-8593-45A0-83AE-B954A358986E}" type="datetimeFigureOut">
              <a:rPr lang="ru-RU" smtClean="0"/>
              <a:t>29.06.2021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8C1A3-560F-4803-967E-9F84B9D567C0}" type="slidenum">
              <a:rPr lang="ru-RU" smtClean="0"/>
              <a:t>‹#›</a:t>
            </a:fld>
            <a:endParaRPr lang="ru-RU"/>
          </a:p>
        </p:txBody>
      </p:sp>
    </p:spTree>
    <p:extLst>
      <p:ext uri="{BB962C8B-B14F-4D97-AF65-F5344CB8AC3E}">
        <p14:creationId xmlns:p14="http://schemas.microsoft.com/office/powerpoint/2010/main" val="175105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wmf"/><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tiff"/><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tif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jpe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12.xml.rels><?xml version="1.0" encoding="UTF-8" standalone="yes"?>
<Relationships xmlns="http://schemas.openxmlformats.org/package/2006/relationships"><Relationship Id="rId8" Type="http://schemas.openxmlformats.org/officeDocument/2006/relationships/image" Target="../media/image1.wmf"/><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6.emf"/><Relationship Id="rId7" Type="http://schemas.openxmlformats.org/officeDocument/2006/relationships/image" Target="../media/image100.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9.xml"/><Relationship Id="rId16" Type="http://schemas.openxmlformats.org/officeDocument/2006/relationships/image" Target="../media/image108.png"/><Relationship Id="rId20"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chart" Target="../charts/chart1.xml"/><Relationship Id="rId4" Type="http://schemas.openxmlformats.org/officeDocument/2006/relationships/image" Target="../media/image97.png"/><Relationship Id="rId9" Type="http://schemas.openxmlformats.org/officeDocument/2006/relationships/image" Target="../media/image101.png"/><Relationship Id="rId14"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15.emf"/><Relationship Id="rId5" Type="http://schemas.openxmlformats.org/officeDocument/2006/relationships/image" Target="../media/image114.png"/><Relationship Id="rId4" Type="http://schemas.openxmlformats.org/officeDocument/2006/relationships/image" Target="../media/image113.wmf"/></Relationships>
</file>

<file path=ppt/slides/_rels/slide14.xml.rels><?xml version="1.0" encoding="UTF-8" standalone="yes"?>
<Relationships xmlns="http://schemas.openxmlformats.org/package/2006/relationships"><Relationship Id="rId2" Type="http://schemas.openxmlformats.org/officeDocument/2006/relationships/image" Target="../media/image11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wmf"/><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wmf"/><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1.wmf"/></Relationships>
</file>

<file path=ppt/slides/_rels/slide5.xml.rels><?xml version="1.0" encoding="UTF-8" standalone="yes"?>
<Relationships xmlns="http://schemas.openxmlformats.org/package/2006/relationships"><Relationship Id="rId8" Type="http://schemas.openxmlformats.org/officeDocument/2006/relationships/image" Target="../media/image1.wmf"/><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gif"/><Relationship Id="rId3" Type="http://schemas.openxmlformats.org/officeDocument/2006/relationships/image" Target="../media/image1.wmf"/><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4.xml"/><Relationship Id="rId16"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wmf"/><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09C03370-25F1-4A52-ACA9-BB74922D5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5045" y="1827001"/>
            <a:ext cx="2759063" cy="2299193"/>
          </a:xfrm>
          <a:prstGeom prst="rect">
            <a:avLst/>
          </a:prstGeom>
        </p:spPr>
      </p:pic>
      <p:sp>
        <p:nvSpPr>
          <p:cNvPr id="3" name="Прямоугольник: скругленные противолежащие углы 2">
            <a:extLst>
              <a:ext uri="{FF2B5EF4-FFF2-40B4-BE49-F238E27FC236}">
                <a16:creationId xmlns:a16="http://schemas.microsoft.com/office/drawing/2014/main" id="{A0B9056C-18AB-4691-A72C-F15F0275C733}"/>
              </a:ext>
            </a:extLst>
          </p:cNvPr>
          <p:cNvSpPr/>
          <p:nvPr/>
        </p:nvSpPr>
        <p:spPr>
          <a:xfrm>
            <a:off x="229593" y="1955985"/>
            <a:ext cx="6148202" cy="3615350"/>
          </a:xfrm>
          <a:prstGeom prst="round2DiagRect">
            <a:avLst>
              <a:gd name="adj1" fmla="val 17314"/>
              <a:gd name="adj2" fmla="val 0"/>
            </a:avLst>
          </a:prstGeom>
          <a:solidFill>
            <a:srgbClr val="00246B"/>
          </a:solidFill>
          <a:effectLst>
            <a:outerShdw blurRad="50800" dist="38100"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4" name="TextBox 3">
            <a:extLst>
              <a:ext uri="{FF2B5EF4-FFF2-40B4-BE49-F238E27FC236}">
                <a16:creationId xmlns:a16="http://schemas.microsoft.com/office/drawing/2014/main" id="{FC4165A1-2131-4810-A7FB-3A90761427E8}"/>
              </a:ext>
            </a:extLst>
          </p:cNvPr>
          <p:cNvSpPr txBox="1"/>
          <p:nvPr/>
        </p:nvSpPr>
        <p:spPr>
          <a:xfrm>
            <a:off x="639567" y="4337825"/>
            <a:ext cx="3500117" cy="523220"/>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cap="small" dirty="0">
                <a:solidFill>
                  <a:prstClr val="white"/>
                </a:solidFill>
                <a:latin typeface="Calibri" panose="020F0502020204030204" pitchFamily="34" charset="0"/>
                <a:cs typeface="Calibri" panose="020F0502020204030204" pitchFamily="34" charset="0"/>
              </a:rPr>
              <a:t>30</a:t>
            </a:r>
            <a:r>
              <a:rPr kumimoji="0" lang="en-US" sz="24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ru-RU" sz="24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июня</a:t>
            </a:r>
            <a:r>
              <a:rPr kumimoji="0" lang="en-US" sz="24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2021</a:t>
            </a:r>
            <a:r>
              <a:rPr kumimoji="0" lang="ru-RU" sz="24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ru-RU" sz="28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Дубна</a:t>
            </a:r>
            <a:endParaRPr kumimoji="0" lang="en-US" sz="28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5" name="Группа 6">
            <a:extLst>
              <a:ext uri="{FF2B5EF4-FFF2-40B4-BE49-F238E27FC236}">
                <a16:creationId xmlns:a16="http://schemas.microsoft.com/office/drawing/2014/main" id="{D695BD6A-A76D-4202-9D01-5F908FC004E5}"/>
              </a:ext>
            </a:extLst>
          </p:cNvPr>
          <p:cNvGrpSpPr>
            <a:grpSpLocks/>
          </p:cNvGrpSpPr>
          <p:nvPr/>
        </p:nvGrpSpPr>
        <p:grpSpPr bwMode="auto">
          <a:xfrm>
            <a:off x="6807636" y="716624"/>
            <a:ext cx="4796526" cy="5181298"/>
            <a:chOff x="7139891" y="533401"/>
            <a:chExt cx="4926469" cy="5322230"/>
          </a:xfrm>
        </p:grpSpPr>
        <p:cxnSp>
          <p:nvCxnSpPr>
            <p:cNvPr id="6" name="Прямая соединительная линия 5">
              <a:extLst>
                <a:ext uri="{FF2B5EF4-FFF2-40B4-BE49-F238E27FC236}">
                  <a16:creationId xmlns:a16="http://schemas.microsoft.com/office/drawing/2014/main" id="{FC7C77E3-1B86-4F1A-8424-EF343286F677}"/>
                </a:ext>
              </a:extLst>
            </p:cNvPr>
            <p:cNvCxnSpPr/>
            <p:nvPr/>
          </p:nvCxnSpPr>
          <p:spPr>
            <a:xfrm>
              <a:off x="7414838" y="5668329"/>
              <a:ext cx="4499529" cy="0"/>
            </a:xfrm>
            <a:prstGeom prst="lin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 name="Овал 6">
              <a:extLst>
                <a:ext uri="{FF2B5EF4-FFF2-40B4-BE49-F238E27FC236}">
                  <a16:creationId xmlns:a16="http://schemas.microsoft.com/office/drawing/2014/main" id="{F9CDE198-322B-4C80-AA49-6B02879DA911}"/>
                </a:ext>
              </a:extLst>
            </p:cNvPr>
            <p:cNvSpPr/>
            <p:nvPr/>
          </p:nvSpPr>
          <p:spPr>
            <a:xfrm>
              <a:off x="7519216" y="696893"/>
              <a:ext cx="4136075" cy="413651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8" name="Picture 9" descr="https://upload.wikimedia.org/wikipedia/commons/thumb/2/2f/Flag_of_Armenia.svg/250px-Flag_of_Armenia.svg.png">
              <a:extLst>
                <a:ext uri="{FF2B5EF4-FFF2-40B4-BE49-F238E27FC236}">
                  <a16:creationId xmlns:a16="http://schemas.microsoft.com/office/drawing/2014/main" id="{39280A9D-92A9-4FCB-BFC3-8D9E75B7A735}"/>
                </a:ext>
              </a:extLst>
            </p:cNvPr>
            <p:cNvPicPr>
              <a:picLocks noChangeArrowheads="1"/>
            </p:cNvPicPr>
            <p:nvPr/>
          </p:nvPicPr>
          <p:blipFill>
            <a:blip r:embed="rId4"/>
            <a:srcRect/>
            <a:stretch>
              <a:fillRect/>
            </a:stretch>
          </p:blipFill>
          <p:spPr bwMode="auto">
            <a:xfrm>
              <a:off x="7589050" y="1309592"/>
              <a:ext cx="593589" cy="404763"/>
            </a:xfrm>
            <a:prstGeom prst="rect">
              <a:avLst/>
            </a:prstGeom>
            <a:ln>
              <a:noFill/>
            </a:ln>
            <a:effectLst>
              <a:outerShdw blurRad="292100" dist="139700" dir="2700000" algn="tl" rotWithShape="0">
                <a:srgbClr val="333333">
                  <a:alpha val="65000"/>
                </a:srgbClr>
              </a:outerShdw>
            </a:effectLst>
          </p:spPr>
        </p:pic>
        <p:pic>
          <p:nvPicPr>
            <p:cNvPr id="9" name="Рисунок 18">
              <a:extLst>
                <a:ext uri="{FF2B5EF4-FFF2-40B4-BE49-F238E27FC236}">
                  <a16:creationId xmlns:a16="http://schemas.microsoft.com/office/drawing/2014/main" id="{7B9670AD-A2F7-4822-8905-F88094A480C7}"/>
                </a:ext>
              </a:extLst>
            </p:cNvPr>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44213" y="3249278"/>
              <a:ext cx="593589" cy="360319"/>
            </a:xfrm>
            <a:prstGeom prst="rect">
              <a:avLst/>
            </a:prstGeom>
            <a:ln>
              <a:noFill/>
            </a:ln>
            <a:effectLst>
              <a:outerShdw blurRad="292100" dist="139700" dir="2700000" algn="tl" rotWithShape="0">
                <a:srgbClr val="333333">
                  <a:alpha val="65000"/>
                </a:srgbClr>
              </a:outerShdw>
            </a:effectLst>
          </p:spPr>
        </p:pic>
        <p:pic>
          <p:nvPicPr>
            <p:cNvPr id="10" name="Picture 12">
              <a:extLst>
                <a:ext uri="{FF2B5EF4-FFF2-40B4-BE49-F238E27FC236}">
                  <a16:creationId xmlns:a16="http://schemas.microsoft.com/office/drawing/2014/main" id="{D3F82B87-2754-46CC-B783-9E5ADBB218A9}"/>
                </a:ext>
              </a:extLst>
            </p:cNvPr>
            <p:cNvPicPr>
              <a:picLocks noChangeArrowheads="1"/>
            </p:cNvPicPr>
            <p:nvPr/>
          </p:nvPicPr>
          <p:blipFill>
            <a:blip r:embed="rId6"/>
            <a:srcRect/>
            <a:stretch>
              <a:fillRect/>
            </a:stretch>
          </p:blipFill>
          <p:spPr bwMode="auto">
            <a:xfrm>
              <a:off x="9623758" y="4587376"/>
              <a:ext cx="592002" cy="406350"/>
            </a:xfrm>
            <a:prstGeom prst="rect">
              <a:avLst/>
            </a:prstGeom>
            <a:ln>
              <a:noFill/>
            </a:ln>
            <a:effectLst>
              <a:outerShdw blurRad="292100" dist="139700" dir="2700000" algn="tl" rotWithShape="0">
                <a:srgbClr val="333333">
                  <a:alpha val="65000"/>
                </a:srgbClr>
              </a:outerShdw>
            </a:effectLst>
          </p:spPr>
        </p:pic>
        <p:pic>
          <p:nvPicPr>
            <p:cNvPr id="11" name="Рисунок 48">
              <a:extLst>
                <a:ext uri="{FF2B5EF4-FFF2-40B4-BE49-F238E27FC236}">
                  <a16:creationId xmlns:a16="http://schemas.microsoft.com/office/drawing/2014/main" id="{F7987495-6C8E-4DCB-9E92-300FA3070EE3}"/>
                </a:ext>
              </a:extLst>
            </p:cNvPr>
            <p:cNvPicPr>
              <a:picLocks/>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374473" y="4308010"/>
              <a:ext cx="688817" cy="406350"/>
            </a:xfrm>
            <a:prstGeom prst="rect">
              <a:avLst/>
            </a:prstGeom>
            <a:ln>
              <a:noFill/>
            </a:ln>
            <a:effectLst>
              <a:outerShdw blurRad="292100" dist="139700" dir="2700000" algn="tl" rotWithShape="0">
                <a:srgbClr val="333333">
                  <a:alpha val="65000"/>
                </a:srgbClr>
              </a:outerShdw>
            </a:effectLst>
          </p:spPr>
        </p:pic>
        <p:pic>
          <p:nvPicPr>
            <p:cNvPr id="12" name="Picture 17">
              <a:extLst>
                <a:ext uri="{FF2B5EF4-FFF2-40B4-BE49-F238E27FC236}">
                  <a16:creationId xmlns:a16="http://schemas.microsoft.com/office/drawing/2014/main" id="{33CDB03B-0B6C-46C2-A933-95649CFCD4FF}"/>
                </a:ext>
              </a:extLst>
            </p:cNvPr>
            <p:cNvPicPr>
              <a:picLocks noChangeArrowheads="1"/>
            </p:cNvPicPr>
            <p:nvPr/>
          </p:nvPicPr>
          <p:blipFill>
            <a:blip r:embed="rId8"/>
            <a:srcRect/>
            <a:stretch>
              <a:fillRect/>
            </a:stretch>
          </p:blipFill>
          <p:spPr bwMode="auto">
            <a:xfrm>
              <a:off x="9755491" y="5463567"/>
              <a:ext cx="557084" cy="380953"/>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D7BE7C21-3A0E-48A1-9CEC-6C981B85C233}"/>
                </a:ext>
              </a:extLst>
            </p:cNvPr>
            <p:cNvPicPr>
              <a:picLocks/>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74390" y="5466742"/>
              <a:ext cx="560258" cy="388889"/>
            </a:xfrm>
            <a:prstGeom prst="rect">
              <a:avLst/>
            </a:prstGeom>
            <a:ln>
              <a:noFill/>
            </a:ln>
            <a:effectLst>
              <a:outerShdw blurRad="292100" dist="139700" dir="2700000" algn="tl" rotWithShape="0">
                <a:srgbClr val="333333">
                  <a:alpha val="65000"/>
                </a:srgbClr>
              </a:outerShdw>
            </a:effectLst>
          </p:spPr>
        </p:pic>
        <p:pic>
          <p:nvPicPr>
            <p:cNvPr id="14" name="Рисунок 13">
              <a:extLst>
                <a:ext uri="{FF2B5EF4-FFF2-40B4-BE49-F238E27FC236}">
                  <a16:creationId xmlns:a16="http://schemas.microsoft.com/office/drawing/2014/main" id="{C0384C42-A70D-435D-B545-8228175F98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90271" y="1450863"/>
              <a:ext cx="557085" cy="371429"/>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7708C8F3-E8A6-43D0-838B-8711DBDE7B6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433092" y="2015943"/>
              <a:ext cx="544388" cy="396826"/>
            </a:xfrm>
            <a:prstGeom prst="rect">
              <a:avLst/>
            </a:prstGeom>
            <a:ln>
              <a:noFill/>
            </a:ln>
            <a:effectLst>
              <a:outerShdw blurRad="292100" dist="139700" dir="2700000" algn="tl" rotWithShape="0">
                <a:srgbClr val="333333">
                  <a:alpha val="65000"/>
                </a:srgbClr>
              </a:outerShdw>
            </a:effectLst>
          </p:spPr>
        </p:pic>
        <p:pic>
          <p:nvPicPr>
            <p:cNvPr id="16" name="Рисунок 15">
              <a:extLst>
                <a:ext uri="{FF2B5EF4-FFF2-40B4-BE49-F238E27FC236}">
                  <a16:creationId xmlns:a16="http://schemas.microsoft.com/office/drawing/2014/main" id="{F12FA12B-6813-4711-8430-1C499063A6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79527" y="3768327"/>
              <a:ext cx="604699" cy="401587"/>
            </a:xfrm>
            <a:prstGeom prst="rect">
              <a:avLst/>
            </a:prstGeom>
            <a:ln>
              <a:noFill/>
            </a:ln>
            <a:effectLst>
              <a:outerShdw blurRad="292100" dist="139700" dir="2700000" algn="tl" rotWithShape="0">
                <a:srgbClr val="333333">
                  <a:alpha val="65000"/>
                </a:srgbClr>
              </a:outerShdw>
            </a:effectLst>
          </p:spPr>
        </p:pic>
        <p:pic>
          <p:nvPicPr>
            <p:cNvPr id="17" name="Рисунок 16">
              <a:extLst>
                <a:ext uri="{FF2B5EF4-FFF2-40B4-BE49-F238E27FC236}">
                  <a16:creationId xmlns:a16="http://schemas.microsoft.com/office/drawing/2014/main" id="{3E5A294C-E495-40DB-B5D7-79C64DCAEC1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34941" y="533401"/>
              <a:ext cx="639616" cy="334921"/>
            </a:xfrm>
            <a:prstGeom prst="rect">
              <a:avLst/>
            </a:prstGeom>
            <a:ln>
              <a:noFill/>
            </a:ln>
            <a:effectLst>
              <a:outerShdw blurRad="292100" dist="139700" dir="2700000" algn="tl" rotWithShape="0">
                <a:srgbClr val="333333">
                  <a:alpha val="65000"/>
                </a:srgbClr>
              </a:outerShdw>
            </a:effectLst>
          </p:spPr>
        </p:pic>
        <p:pic>
          <p:nvPicPr>
            <p:cNvPr id="18" name="Рисунок 17">
              <a:extLst>
                <a:ext uri="{FF2B5EF4-FFF2-40B4-BE49-F238E27FC236}">
                  <a16:creationId xmlns:a16="http://schemas.microsoft.com/office/drawing/2014/main" id="{F355DA80-794A-4789-94AD-AFA8C3685E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2233" y="938163"/>
              <a:ext cx="636441" cy="349207"/>
            </a:xfrm>
            <a:prstGeom prst="rect">
              <a:avLst/>
            </a:prstGeom>
            <a:ln>
              <a:no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DF66B11D-45DB-4FC2-AC1E-209C82DA20B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53830" y="5468329"/>
              <a:ext cx="553910" cy="380953"/>
            </a:xfrm>
            <a:prstGeom prst="rect">
              <a:avLst/>
            </a:prstGeom>
            <a:ln>
              <a:noFill/>
            </a:ln>
            <a:effectLst>
              <a:outerShdw blurRad="292100" dist="139700" dir="2700000" algn="tl" rotWithShape="0">
                <a:srgbClr val="333333">
                  <a:alpha val="65000"/>
                </a:srgbClr>
              </a:outerShdw>
            </a:effectLst>
          </p:spPr>
        </p:pic>
        <p:pic>
          <p:nvPicPr>
            <p:cNvPr id="20" name="Рисунок 19">
              <a:extLst>
                <a:ext uri="{FF2B5EF4-FFF2-40B4-BE49-F238E27FC236}">
                  <a16:creationId xmlns:a16="http://schemas.microsoft.com/office/drawing/2014/main" id="{2B32A5F8-6939-485F-A969-7B9C06DFBC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022025" y="3792136"/>
              <a:ext cx="661835" cy="347620"/>
            </a:xfrm>
            <a:prstGeom prst="rect">
              <a:avLst/>
            </a:prstGeom>
            <a:ln>
              <a:noFill/>
            </a:ln>
            <a:effectLst>
              <a:outerShdw blurRad="292100" dist="139700" dir="2700000" algn="tl" rotWithShape="0">
                <a:srgbClr val="333333">
                  <a:alpha val="65000"/>
                </a:srgbClr>
              </a:outerShdw>
            </a:effectLst>
          </p:spPr>
        </p:pic>
        <p:pic>
          <p:nvPicPr>
            <p:cNvPr id="21" name="Рисунок 20">
              <a:extLst>
                <a:ext uri="{FF2B5EF4-FFF2-40B4-BE49-F238E27FC236}">
                  <a16:creationId xmlns:a16="http://schemas.microsoft.com/office/drawing/2014/main" id="{F8ADE224-60D5-4F10-8E9F-7A5F1C9C1C7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83881" y="2644515"/>
              <a:ext cx="582479" cy="331746"/>
            </a:xfrm>
            <a:prstGeom prst="rect">
              <a:avLst/>
            </a:prstGeom>
            <a:ln>
              <a:noFill/>
            </a:ln>
            <a:effectLst>
              <a:outerShdw blurRad="292100" dist="139700" dir="2700000" algn="tl" rotWithShape="0">
                <a:srgbClr val="333333">
                  <a:alpha val="65000"/>
                </a:srgbClr>
              </a:outerShdw>
            </a:effectLst>
          </p:spPr>
        </p:pic>
        <p:pic>
          <p:nvPicPr>
            <p:cNvPr id="22" name="Рисунок 61">
              <a:extLst>
                <a:ext uri="{FF2B5EF4-FFF2-40B4-BE49-F238E27FC236}">
                  <a16:creationId xmlns:a16="http://schemas.microsoft.com/office/drawing/2014/main" id="{C3180278-A633-4250-8180-AD57B41C39F3}"/>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118022" y="828675"/>
              <a:ext cx="641109" cy="35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Рисунок 22">
              <a:extLst>
                <a:ext uri="{FF2B5EF4-FFF2-40B4-BE49-F238E27FC236}">
                  <a16:creationId xmlns:a16="http://schemas.microsoft.com/office/drawing/2014/main" id="{AFB30535-A5CF-47B3-BD17-4F8574290D0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54165" y="1917530"/>
              <a:ext cx="595175" cy="363492"/>
            </a:xfrm>
            <a:prstGeom prst="rect">
              <a:avLst/>
            </a:prstGeom>
            <a:ln>
              <a:noFill/>
            </a:ln>
            <a:effectLst>
              <a:outerShdw blurRad="292100" dist="139700" dir="2700000" algn="tl" rotWithShape="0">
                <a:srgbClr val="333333">
                  <a:alpha val="65000"/>
                </a:srgbClr>
              </a:outerShdw>
            </a:effectLst>
          </p:spPr>
        </p:pic>
        <p:pic>
          <p:nvPicPr>
            <p:cNvPr id="24" name="Рисунок 23">
              <a:extLst>
                <a:ext uri="{FF2B5EF4-FFF2-40B4-BE49-F238E27FC236}">
                  <a16:creationId xmlns:a16="http://schemas.microsoft.com/office/drawing/2014/main" id="{2D7D7849-69E5-48F6-8250-4629F634CF6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39891" y="2490546"/>
              <a:ext cx="596763" cy="385715"/>
            </a:xfrm>
            <a:prstGeom prst="rect">
              <a:avLst/>
            </a:prstGeom>
            <a:ln>
              <a:noFill/>
            </a:ln>
            <a:effectLst>
              <a:outerShdw blurRad="292100" dist="139700" dir="2700000" algn="tl" rotWithShape="0">
                <a:srgbClr val="333333">
                  <a:alpha val="65000"/>
                </a:srgbClr>
              </a:outerShdw>
            </a:effectLst>
          </p:spPr>
        </p:pic>
        <p:pic>
          <p:nvPicPr>
            <p:cNvPr id="25" name="Рисунок 24">
              <a:extLst>
                <a:ext uri="{FF2B5EF4-FFF2-40B4-BE49-F238E27FC236}">
                  <a16:creationId xmlns:a16="http://schemas.microsoft.com/office/drawing/2014/main" id="{344D953D-7549-4CBE-BFD0-ABB8F21E167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239880" y="3154039"/>
              <a:ext cx="609460" cy="406350"/>
            </a:xfrm>
            <a:prstGeom prst="rect">
              <a:avLst/>
            </a:prstGeom>
            <a:ln>
              <a:noFill/>
            </a:ln>
            <a:effectLst>
              <a:outerShdw blurRad="292100" dist="139700" dir="2700000" algn="tl" rotWithShape="0">
                <a:srgbClr val="333333">
                  <a:alpha val="65000"/>
                </a:srgbClr>
              </a:outerShdw>
            </a:effectLst>
          </p:spPr>
        </p:pic>
        <p:pic>
          <p:nvPicPr>
            <p:cNvPr id="26" name="Рисунок 25">
              <a:extLst>
                <a:ext uri="{FF2B5EF4-FFF2-40B4-BE49-F238E27FC236}">
                  <a16:creationId xmlns:a16="http://schemas.microsoft.com/office/drawing/2014/main" id="{0BA3B7FD-9656-4598-991A-DEECD255F34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027099" y="4314359"/>
              <a:ext cx="603112" cy="401587"/>
            </a:xfrm>
            <a:prstGeom prst="rect">
              <a:avLst/>
            </a:prstGeom>
            <a:ln>
              <a:noFill/>
            </a:ln>
            <a:effectLst>
              <a:outerShdw blurRad="292100" dist="139700" dir="2700000" algn="tl" rotWithShape="0">
                <a:srgbClr val="333333">
                  <a:alpha val="65000"/>
                </a:srgbClr>
              </a:outerShdw>
            </a:effectLst>
          </p:spPr>
        </p:pic>
        <p:pic>
          <p:nvPicPr>
            <p:cNvPr id="27" name="Рисунок 26">
              <a:extLst>
                <a:ext uri="{FF2B5EF4-FFF2-40B4-BE49-F238E27FC236}">
                  <a16:creationId xmlns:a16="http://schemas.microsoft.com/office/drawing/2014/main" id="{0D5776E1-8117-4422-9254-6162F918049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795168" y="557210"/>
              <a:ext cx="634854" cy="380953"/>
            </a:xfrm>
            <a:prstGeom prst="rect">
              <a:avLst/>
            </a:prstGeom>
            <a:ln>
              <a:noFill/>
            </a:ln>
            <a:effectLst>
              <a:outerShdw blurRad="292100" dist="139700" dir="2700000" algn="tl" rotWithShape="0">
                <a:srgbClr val="333333">
                  <a:alpha val="65000"/>
                </a:srgbClr>
              </a:outerShdw>
            </a:effectLst>
          </p:spPr>
        </p:pic>
        <p:pic>
          <p:nvPicPr>
            <p:cNvPr id="28" name="Рисунок 27">
              <a:extLst>
                <a:ext uri="{FF2B5EF4-FFF2-40B4-BE49-F238E27FC236}">
                  <a16:creationId xmlns:a16="http://schemas.microsoft.com/office/drawing/2014/main" id="{306B6807-3C82-4AAA-AD77-A1D506C5938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609683" y="5463567"/>
              <a:ext cx="566607" cy="390477"/>
            </a:xfrm>
            <a:prstGeom prst="rect">
              <a:avLst/>
            </a:prstGeom>
            <a:ln>
              <a:noFill/>
            </a:ln>
            <a:effectLst>
              <a:outerShdw blurRad="292100" dist="139700" dir="2700000" algn="tl" rotWithShape="0">
                <a:srgbClr val="333333">
                  <a:alpha val="65000"/>
                </a:srgbClr>
              </a:outerShdw>
            </a:effectLst>
          </p:spPr>
        </p:pic>
        <p:pic>
          <p:nvPicPr>
            <p:cNvPr id="29" name="Рисунок 153611">
              <a:extLst>
                <a:ext uri="{FF2B5EF4-FFF2-40B4-BE49-F238E27FC236}">
                  <a16:creationId xmlns:a16="http://schemas.microsoft.com/office/drawing/2014/main" id="{92FA8579-A285-4D6B-BFF1-7752A487724B}"/>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790512" y="4538169"/>
              <a:ext cx="625331" cy="412699"/>
            </a:xfrm>
            <a:prstGeom prst="rect">
              <a:avLst/>
            </a:prstGeom>
            <a:ln>
              <a:noFill/>
            </a:ln>
            <a:effectLst>
              <a:outerShdw blurRad="292100" dist="139700" dir="2700000" algn="tl" rotWithShape="0">
                <a:srgbClr val="333333">
                  <a:alpha val="65000"/>
                </a:srgbClr>
              </a:outerShdw>
            </a:effectLst>
          </p:spPr>
        </p:pic>
        <p:pic>
          <p:nvPicPr>
            <p:cNvPr id="30" name="Рисунок 29">
              <a:extLst>
                <a:ext uri="{FF2B5EF4-FFF2-40B4-BE49-F238E27FC236}">
                  <a16:creationId xmlns:a16="http://schemas.microsoft.com/office/drawing/2014/main" id="{0D3DBC00-ACAC-45BF-9F0E-4E728A0389C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303261" y="5460393"/>
              <a:ext cx="580892" cy="388889"/>
            </a:xfrm>
            <a:prstGeom prst="rect">
              <a:avLst/>
            </a:prstGeom>
            <a:ln>
              <a:noFill/>
            </a:ln>
            <a:effectLst>
              <a:outerShdw blurRad="292100" dist="139700" dir="2700000" algn="tl" rotWithShape="0">
                <a:srgbClr val="333333">
                  <a:alpha val="65000"/>
                </a:srgbClr>
              </a:outerShdw>
            </a:effectLst>
          </p:spPr>
        </p:pic>
        <p:pic>
          <p:nvPicPr>
            <p:cNvPr id="31" name="Рисунок 30">
              <a:extLst>
                <a:ext uri="{FF2B5EF4-FFF2-40B4-BE49-F238E27FC236}">
                  <a16:creationId xmlns:a16="http://schemas.microsoft.com/office/drawing/2014/main" id="{CE1604A6-09FA-41EB-B4EF-67BE09EA4E5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026995" y="5463567"/>
              <a:ext cx="579305" cy="384128"/>
            </a:xfrm>
            <a:prstGeom prst="rect">
              <a:avLst/>
            </a:prstGeom>
            <a:ln>
              <a:noFill/>
            </a:ln>
            <a:effectLst>
              <a:outerShdw blurRad="292100" dist="139700" dir="2700000" algn="tl" rotWithShape="0">
                <a:srgbClr val="333333">
                  <a:alpha val="65000"/>
                </a:srgbClr>
              </a:outerShdw>
            </a:effectLst>
          </p:spPr>
        </p:pic>
      </p:grpSp>
      <p:sp>
        <p:nvSpPr>
          <p:cNvPr id="2" name="Прямоугольник 1">
            <a:extLst>
              <a:ext uri="{FF2B5EF4-FFF2-40B4-BE49-F238E27FC236}">
                <a16:creationId xmlns:a16="http://schemas.microsoft.com/office/drawing/2014/main" id="{C808B08F-9AC7-9E4F-B03B-1DC679A0EBDC}"/>
              </a:ext>
            </a:extLst>
          </p:cNvPr>
          <p:cNvSpPr/>
          <p:nvPr/>
        </p:nvSpPr>
        <p:spPr>
          <a:xfrm>
            <a:off x="1193465" y="2130727"/>
            <a:ext cx="4585166" cy="830997"/>
          </a:xfrm>
          <a:prstGeom prst="rect">
            <a:avLst/>
          </a:prstGeom>
        </p:spPr>
        <p:txBody>
          <a:bodyPr wrap="none">
            <a:spAutoFit/>
          </a:bodyPr>
          <a:lstStyle/>
          <a:p>
            <a:pPr algn="ctr"/>
            <a:r>
              <a:rPr lang="ru-RU" sz="2400" b="1" dirty="0">
                <a:solidFill>
                  <a:schemeClr val="bg1"/>
                </a:solidFill>
                <a:latin typeface="Arial" panose="020B0604020202020204" pitchFamily="34" charset="0"/>
                <a:cs typeface="Arial" panose="020B0604020202020204" pitchFamily="34" charset="0"/>
              </a:rPr>
              <a:t>Международное Совещание </a:t>
            </a:r>
          </a:p>
          <a:p>
            <a:pPr algn="ctr"/>
            <a:r>
              <a:rPr lang="ru-RU" sz="2400" b="1" dirty="0">
                <a:solidFill>
                  <a:schemeClr val="bg1"/>
                </a:solidFill>
                <a:latin typeface="Arial" panose="020B0604020202020204" pitchFamily="34" charset="0"/>
                <a:cs typeface="Arial" panose="020B0604020202020204" pitchFamily="34" charset="0"/>
              </a:rPr>
              <a:t>«Сверхтяжелые элементы»</a:t>
            </a:r>
          </a:p>
        </p:txBody>
      </p:sp>
      <p:sp>
        <p:nvSpPr>
          <p:cNvPr id="33" name="TextBox 32">
            <a:extLst>
              <a:ext uri="{FF2B5EF4-FFF2-40B4-BE49-F238E27FC236}">
                <a16:creationId xmlns:a16="http://schemas.microsoft.com/office/drawing/2014/main" id="{248DF080-EF94-4945-AA3D-31090777EB51}"/>
              </a:ext>
            </a:extLst>
          </p:cNvPr>
          <p:cNvSpPr txBox="1"/>
          <p:nvPr/>
        </p:nvSpPr>
        <p:spPr>
          <a:xfrm>
            <a:off x="537443" y="3127227"/>
            <a:ext cx="5241188" cy="954107"/>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cap="small" dirty="0">
                <a:solidFill>
                  <a:prstClr val="white"/>
                </a:solidFill>
                <a:latin typeface="Calibri" panose="020F0502020204030204" pitchFamily="34" charset="0"/>
                <a:cs typeface="Calibri" panose="020F0502020204030204" pitchFamily="34" charset="0"/>
              </a:rPr>
              <a:t>Вступительное слово директора: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3200" b="1" cap="small" dirty="0">
                <a:solidFill>
                  <a:prstClr val="white"/>
                </a:solidFill>
                <a:latin typeface="Calibri" panose="020F0502020204030204" pitchFamily="34" charset="0"/>
                <a:cs typeface="Calibri" panose="020F0502020204030204" pitchFamily="34" charset="0"/>
              </a:rPr>
              <a:t>ОИЯИ сегодня/завтра.</a:t>
            </a:r>
            <a:endParaRPr kumimoji="0" lang="en-US" sz="3600" b="1"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5" name="Рисунок 34">
            <a:extLst>
              <a:ext uri="{FF2B5EF4-FFF2-40B4-BE49-F238E27FC236}">
                <a16:creationId xmlns:a16="http://schemas.microsoft.com/office/drawing/2014/main" id="{18B4203E-BD22-9A43-A32A-95E995E9EF83}"/>
              </a:ext>
            </a:extLst>
          </p:cNvPr>
          <p:cNvPicPr>
            <a:picLocks noChangeAspect="1"/>
          </p:cNvPicPr>
          <p:nvPr/>
        </p:nvPicPr>
        <p:blipFill>
          <a:blip r:embed="rId28"/>
          <a:stretch>
            <a:fillRect/>
          </a:stretch>
        </p:blipFill>
        <p:spPr>
          <a:xfrm>
            <a:off x="458353" y="325677"/>
            <a:ext cx="1851424" cy="1041426"/>
          </a:xfrm>
          <a:prstGeom prst="rect">
            <a:avLst/>
          </a:prstGeom>
        </p:spPr>
      </p:pic>
      <p:pic>
        <p:nvPicPr>
          <p:cNvPr id="36" name="Рисунок 35">
            <a:extLst>
              <a:ext uri="{FF2B5EF4-FFF2-40B4-BE49-F238E27FC236}">
                <a16:creationId xmlns:a16="http://schemas.microsoft.com/office/drawing/2014/main" id="{F3AE141B-8B38-8540-9FF6-94B9C3EDAD14}"/>
              </a:ext>
            </a:extLst>
          </p:cNvPr>
          <p:cNvPicPr>
            <a:picLocks noChangeAspect="1"/>
          </p:cNvPicPr>
          <p:nvPr/>
        </p:nvPicPr>
        <p:blipFill>
          <a:blip r:embed="rId29"/>
          <a:stretch>
            <a:fillRect/>
          </a:stretch>
        </p:blipFill>
        <p:spPr>
          <a:xfrm>
            <a:off x="3581119" y="318042"/>
            <a:ext cx="2906646" cy="927653"/>
          </a:xfrm>
          <a:prstGeom prst="rect">
            <a:avLst/>
          </a:prstGeom>
        </p:spPr>
      </p:pic>
    </p:spTree>
    <p:extLst>
      <p:ext uri="{BB962C8B-B14F-4D97-AF65-F5344CB8AC3E}">
        <p14:creationId xmlns:p14="http://schemas.microsoft.com/office/powerpoint/2010/main" val="76515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p:cNvSpPr txBox="1">
            <a:spLocks noChangeArrowheads="1"/>
          </p:cNvSpPr>
          <p:nvPr/>
        </p:nvSpPr>
        <p:spPr>
          <a:xfrm>
            <a:off x="4865452" y="2153319"/>
            <a:ext cx="2168371" cy="188834"/>
          </a:xfrm>
          <a:prstGeom prst="rect">
            <a:avLst/>
          </a:prstGeom>
        </p:spPr>
        <p:txBody>
          <a:bodyPr vert="horz" wrap="square" lIns="13500" tIns="0" rIns="1350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7000"/>
              </a:lnSpc>
              <a:spcAft>
                <a:spcPts val="600"/>
              </a:spcAft>
            </a:pPr>
            <a:r>
              <a:rPr lang="en-US" altLang="ru-RU" sz="1200" dirty="0"/>
              <a:t>	</a:t>
            </a:r>
            <a:endParaRPr lang="ru-RU" altLang="ru-RU" sz="1200" dirty="0"/>
          </a:p>
        </p:txBody>
      </p:sp>
      <p:sp>
        <p:nvSpPr>
          <p:cNvPr id="10" name="Прямоугольник 9"/>
          <p:cNvSpPr/>
          <p:nvPr/>
        </p:nvSpPr>
        <p:spPr>
          <a:xfrm>
            <a:off x="337438" y="2521920"/>
            <a:ext cx="3209366" cy="918667"/>
          </a:xfrm>
          <a:prstGeom prst="rect">
            <a:avLst/>
          </a:prstGeom>
          <a:gradFill>
            <a:gsLst>
              <a:gs pos="0">
                <a:srgbClr val="5B9BD5">
                  <a:tint val="66000"/>
                  <a:satMod val="160000"/>
                </a:srgbClr>
              </a:gs>
              <a:gs pos="50000">
                <a:srgbClr val="5B9BD5">
                  <a:tint val="44500"/>
                  <a:satMod val="160000"/>
                </a:srgbClr>
              </a:gs>
              <a:gs pos="100000">
                <a:srgbClr val="5B9BD5">
                  <a:tint val="23500"/>
                  <a:satMod val="160000"/>
                </a:srgbClr>
              </a:gs>
            </a:gsLst>
            <a:lin ang="16200000" scaled="0"/>
          </a:gradFill>
          <a:ln w="12700" cap="flat" cmpd="sng" algn="ctr">
            <a:solidFill>
              <a:srgbClr val="5B9BD5">
                <a:shade val="50000"/>
              </a:srgbClr>
            </a:solidFill>
            <a:prstDash val="solid"/>
            <a:miter lim="800000"/>
          </a:ln>
          <a:effectLst/>
          <a:scene3d>
            <a:camera prst="orthographicFront"/>
            <a:lightRig rig="threePt" dir="t"/>
          </a:scene3d>
          <a:sp3d contourW="12700" prstMaterial="dkEdge">
            <a:contourClr>
              <a:sysClr val="windowText" lastClr="000000"/>
            </a:contourClr>
          </a:sp3d>
        </p:spPr>
        <p:txBody>
          <a:bodyPr rtlCol="0" anchor="ctr"/>
          <a:lstStyle/>
          <a:p>
            <a:pPr algn="ctr">
              <a:defRPr/>
            </a:pPr>
            <a:r>
              <a:rPr lang="ru-RU" sz="1600" dirty="0"/>
              <a:t>Новые </a:t>
            </a:r>
            <a:r>
              <a:rPr lang="ru-RU" sz="1600" dirty="0" err="1"/>
              <a:t>наноматериалы</a:t>
            </a:r>
            <a:r>
              <a:rPr lang="ru-RU" sz="1600" dirty="0"/>
              <a:t>, трековые мембраны, электронная микроскопия высокого разрешения</a:t>
            </a:r>
            <a:endParaRPr lang="ru-RU" sz="1600" kern="0" dirty="0">
              <a:latin typeface="Calibri"/>
            </a:endParaRPr>
          </a:p>
        </p:txBody>
      </p:sp>
      <p:sp>
        <p:nvSpPr>
          <p:cNvPr id="11" name="Прямоугольник 10"/>
          <p:cNvSpPr/>
          <p:nvPr/>
        </p:nvSpPr>
        <p:spPr>
          <a:xfrm>
            <a:off x="3949692" y="2493417"/>
            <a:ext cx="3438481" cy="918667"/>
          </a:xfrm>
          <a:prstGeom prst="rect">
            <a:avLst/>
          </a:prstGeom>
          <a:gradFill>
            <a:gsLst>
              <a:gs pos="0">
                <a:srgbClr val="5B9BD5">
                  <a:tint val="66000"/>
                  <a:satMod val="160000"/>
                </a:srgbClr>
              </a:gs>
              <a:gs pos="50000">
                <a:srgbClr val="5B9BD5">
                  <a:tint val="44500"/>
                  <a:satMod val="160000"/>
                </a:srgbClr>
              </a:gs>
              <a:gs pos="100000">
                <a:srgbClr val="5B9BD5">
                  <a:tint val="23500"/>
                  <a:satMod val="160000"/>
                </a:srgbClr>
              </a:gs>
            </a:gsLst>
            <a:lin ang="16200000" scaled="0"/>
          </a:gradFill>
          <a:ln w="12700" cap="flat" cmpd="sng" algn="ctr">
            <a:solidFill>
              <a:srgbClr val="5B9BD5">
                <a:shade val="50000"/>
              </a:srgbClr>
            </a:solidFill>
            <a:prstDash val="solid"/>
            <a:miter lim="800000"/>
          </a:ln>
          <a:effectLst/>
          <a:scene3d>
            <a:camera prst="orthographicFront"/>
            <a:lightRig rig="threePt" dir="t"/>
          </a:scene3d>
          <a:sp3d contourW="12700" prstMaterial="dkEdge">
            <a:contourClr>
              <a:sysClr val="windowText" lastClr="000000"/>
            </a:contourClr>
          </a:sp3d>
        </p:spPr>
        <p:txBody>
          <a:bodyPr rtlCol="0" anchor="ctr"/>
          <a:lstStyle/>
          <a:p>
            <a:pPr algn="ctr">
              <a:defRPr/>
            </a:pPr>
            <a:r>
              <a:rPr lang="ru-RU" sz="1600" dirty="0" err="1"/>
              <a:t>Радиофармпрепараты</a:t>
            </a:r>
            <a:r>
              <a:rPr lang="ru-RU" sz="1600" dirty="0"/>
              <a:t> для ядерной медицины (фотоядерные реакции: </a:t>
            </a:r>
            <a:r>
              <a:rPr lang="en-US" sz="1600" dirty="0"/>
              <a:t>225Ac, 99mTc), 40 </a:t>
            </a:r>
            <a:r>
              <a:rPr lang="ru-RU" sz="1600" dirty="0"/>
              <a:t>МэВ </a:t>
            </a:r>
            <a:r>
              <a:rPr lang="ru-RU" sz="1600" dirty="0" err="1"/>
              <a:t>Радотрон</a:t>
            </a:r>
            <a:endParaRPr lang="ru-RU" sz="1600" kern="0" dirty="0">
              <a:latin typeface="Calibri"/>
            </a:endParaRPr>
          </a:p>
        </p:txBody>
      </p:sp>
      <p:sp>
        <p:nvSpPr>
          <p:cNvPr id="14" name="Прямоугольник 13"/>
          <p:cNvSpPr/>
          <p:nvPr/>
        </p:nvSpPr>
        <p:spPr>
          <a:xfrm>
            <a:off x="7659632" y="2493417"/>
            <a:ext cx="4359543" cy="918667"/>
          </a:xfrm>
          <a:prstGeom prst="rect">
            <a:avLst/>
          </a:prstGeom>
          <a:gradFill>
            <a:gsLst>
              <a:gs pos="0">
                <a:srgbClr val="5B9BD5">
                  <a:tint val="66000"/>
                  <a:satMod val="160000"/>
                </a:srgbClr>
              </a:gs>
              <a:gs pos="50000">
                <a:srgbClr val="5B9BD5">
                  <a:tint val="44500"/>
                  <a:satMod val="160000"/>
                </a:srgbClr>
              </a:gs>
              <a:gs pos="100000">
                <a:srgbClr val="5B9BD5">
                  <a:tint val="23500"/>
                  <a:satMod val="160000"/>
                </a:srgbClr>
              </a:gs>
            </a:gsLst>
            <a:lin ang="16200000" scaled="0"/>
          </a:gradFill>
          <a:ln w="12700" cap="flat" cmpd="sng" algn="ctr">
            <a:solidFill>
              <a:srgbClr val="5B9BD5">
                <a:shade val="50000"/>
              </a:srgbClr>
            </a:solidFill>
            <a:prstDash val="solid"/>
            <a:miter lim="800000"/>
          </a:ln>
          <a:effectLst/>
          <a:scene3d>
            <a:camera prst="orthographicFront"/>
            <a:lightRig rig="threePt" dir="t"/>
          </a:scene3d>
          <a:sp3d contourW="12700" prstMaterial="dkEdge">
            <a:contourClr>
              <a:sysClr val="windowText" lastClr="000000"/>
            </a:contourClr>
          </a:sp3d>
        </p:spPr>
        <p:txBody>
          <a:bodyPr rtlCol="0" anchor="ctr"/>
          <a:lstStyle/>
          <a:p>
            <a:pPr lvl="0" algn="ctr">
              <a:defRPr/>
            </a:pPr>
            <a:r>
              <a:rPr lang="ru-RU" sz="1600" dirty="0"/>
              <a:t>Радиационно-генетические и </a:t>
            </a:r>
            <a:r>
              <a:rPr lang="ru-RU" sz="1600" dirty="0" err="1"/>
              <a:t>нейрорадиобиологиечксие</a:t>
            </a:r>
            <a:r>
              <a:rPr lang="ru-RU" sz="1600" dirty="0"/>
              <a:t> исследования, </a:t>
            </a:r>
            <a:r>
              <a:rPr lang="ru-RU" sz="1600" dirty="0" err="1"/>
              <a:t>радимождификаторы</a:t>
            </a:r>
            <a:r>
              <a:rPr lang="ru-RU" sz="1600" dirty="0"/>
              <a:t>, флэш-терапия, СП циклотрон (протоны, 230 МэВ) – ЛЯП + ЛРБ</a:t>
            </a:r>
            <a:endParaRPr lang="ru-RU" sz="1600" kern="0" dirty="0">
              <a:latin typeface="Calibri"/>
            </a:endParaRPr>
          </a:p>
        </p:txBody>
      </p:sp>
      <p:pic>
        <p:nvPicPr>
          <p:cNvPr id="20" name="Picture 12" descr="D:\Stuff\temp\Karen\proteusone_map_0.png"/>
          <p:cNvPicPr>
            <a:picLocks noChangeAspect="1" noChangeArrowheads="1"/>
          </p:cNvPicPr>
          <p:nvPr/>
        </p:nvPicPr>
        <p:blipFill>
          <a:blip r:embed="rId3" cstate="print"/>
          <a:srcRect/>
          <a:stretch>
            <a:fillRect/>
          </a:stretch>
        </p:blipFill>
        <p:spPr bwMode="auto">
          <a:xfrm>
            <a:off x="7654964" y="640398"/>
            <a:ext cx="3381203" cy="1714272"/>
          </a:xfrm>
          <a:prstGeom prst="rect">
            <a:avLst/>
          </a:prstGeom>
          <a:noFill/>
        </p:spPr>
      </p:pic>
      <p:pic>
        <p:nvPicPr>
          <p:cNvPr id="2050" name="Picture 2" descr="https://www.dotmed.com/images/news/stories/4676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44311" y="349683"/>
            <a:ext cx="2771881" cy="197568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un9-53.userapi.com/c625224/v625224771/2fd4c/Jnm-9elOpMM.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8234" y="574134"/>
            <a:ext cx="3218570" cy="1847295"/>
          </a:xfrm>
          <a:prstGeom prst="rect">
            <a:avLst/>
          </a:prstGeom>
          <a:noFill/>
        </p:spPr>
      </p:pic>
      <p:pic>
        <p:nvPicPr>
          <p:cNvPr id="24" name="Picture 13" descr="C:\Users\USER\Pictures\QIP Shot\QIP Shot - Screen 2820.jpg">
            <a:extLst>
              <a:ext uri="{FF2B5EF4-FFF2-40B4-BE49-F238E27FC236}">
                <a16:creationId xmlns:a16="http://schemas.microsoft.com/office/drawing/2014/main" id="{1682A03A-11DF-4F8D-91FB-7E5A2539F214}"/>
              </a:ext>
            </a:extLst>
          </p:cNvPr>
          <p:cNvPicPr>
            <a:picLocks noChangeAspect="1" noChangeArrowheads="1"/>
          </p:cNvPicPr>
          <p:nvPr/>
        </p:nvPicPr>
        <p:blipFill>
          <a:blip r:embed="rId6" cstate="print"/>
          <a:srcRect/>
          <a:stretch>
            <a:fillRect/>
          </a:stretch>
        </p:blipFill>
        <p:spPr bwMode="auto">
          <a:xfrm>
            <a:off x="9586609" y="4101"/>
            <a:ext cx="2605391" cy="775043"/>
          </a:xfrm>
          <a:prstGeom prst="rect">
            <a:avLst/>
          </a:prstGeom>
          <a:noFill/>
        </p:spPr>
      </p:pic>
      <p:sp>
        <p:nvSpPr>
          <p:cNvPr id="3" name="Номер слайда 2"/>
          <p:cNvSpPr>
            <a:spLocks noGrp="1"/>
          </p:cNvSpPr>
          <p:nvPr>
            <p:ph type="sldNum" sz="quarter" idx="12"/>
          </p:nvPr>
        </p:nvSpPr>
        <p:spPr/>
        <p:txBody>
          <a:bodyPr/>
          <a:lstStyle/>
          <a:p>
            <a:fld id="{DBDDD7A5-C11F-4064-8286-3827F2C106C0}" type="slidenum">
              <a:rPr lang="ru-RU" smtClean="0"/>
              <a:pPr/>
              <a:t>10</a:t>
            </a:fld>
            <a:endParaRPr lang="ru-RU"/>
          </a:p>
        </p:txBody>
      </p:sp>
      <p:sp>
        <p:nvSpPr>
          <p:cNvPr id="22" name="Заголовок 1"/>
          <p:cNvSpPr txBox="1">
            <a:spLocks/>
          </p:cNvSpPr>
          <p:nvPr/>
        </p:nvSpPr>
        <p:spPr>
          <a:xfrm>
            <a:off x="463654" y="228921"/>
            <a:ext cx="2489141" cy="241524"/>
          </a:xfrm>
          <a:prstGeom prst="rect">
            <a:avLst/>
          </a:prstGeom>
          <a:solidFill>
            <a:schemeClr val="bg2">
              <a:lumMod val="20000"/>
              <a:lumOff val="80000"/>
            </a:schemeClr>
          </a:solidFill>
        </p:spPr>
        <p:txBody>
          <a:bodyPr vert="horz" lIns="68580" tIns="34290" rIns="68580" bIns="34290" rtlCol="0" anchor="ctr">
            <a:normAutofit fontScale="97500"/>
          </a:bodyPr>
          <a:lstStyle/>
          <a:p>
            <a:pPr algn="ctr">
              <a:lnSpc>
                <a:spcPct val="90000"/>
              </a:lnSpc>
              <a:spcBef>
                <a:spcPct val="0"/>
              </a:spcBef>
              <a:defRPr/>
            </a:pPr>
            <a:r>
              <a:rPr lang="ru-RU" sz="1200" b="1" dirty="0">
                <a:solidFill>
                  <a:prstClr val="black"/>
                </a:solidFill>
                <a:latin typeface="Times New Roman" panose="02020603050405020304" pitchFamily="18" charset="0"/>
                <a:ea typeface="Calibri" panose="020F0502020204030204" pitchFamily="34" charset="0"/>
                <a:cs typeface="Prototype" pitchFamily="2" charset="0"/>
              </a:rPr>
              <a:t>Центр </a:t>
            </a:r>
            <a:r>
              <a:rPr lang="ru-RU" sz="1200" b="1" dirty="0" err="1">
                <a:solidFill>
                  <a:prstClr val="black"/>
                </a:solidFill>
                <a:latin typeface="Times New Roman" panose="02020603050405020304" pitchFamily="18" charset="0"/>
                <a:ea typeface="Calibri" panose="020F0502020204030204" pitchFamily="34" charset="0"/>
                <a:cs typeface="Prototype" pitchFamily="2" charset="0"/>
              </a:rPr>
              <a:t>нанотехнологий</a:t>
            </a:r>
            <a:r>
              <a:rPr lang="ru-RU" sz="1200" b="1" dirty="0">
                <a:solidFill>
                  <a:prstClr val="black"/>
                </a:solidFill>
                <a:latin typeface="Times New Roman" panose="02020603050405020304" pitchFamily="18" charset="0"/>
                <a:ea typeface="Calibri" panose="020F0502020204030204" pitchFamily="34" charset="0"/>
                <a:cs typeface="Prototype" pitchFamily="2" charset="0"/>
              </a:rPr>
              <a:t> (ЛЯР)</a:t>
            </a:r>
            <a:endParaRPr lang="ru-RU" sz="1200" b="1" dirty="0">
              <a:solidFill>
                <a:prstClr val="black"/>
              </a:solidFill>
              <a:ea typeface="Calibri" panose="020F0502020204030204" pitchFamily="34" charset="0"/>
              <a:cs typeface="Prototype" pitchFamily="2" charset="0"/>
            </a:endParaRPr>
          </a:p>
        </p:txBody>
      </p:sp>
      <p:pic>
        <p:nvPicPr>
          <p:cNvPr id="25" name="Рисунок 24">
            <a:extLst>
              <a:ext uri="{FF2B5EF4-FFF2-40B4-BE49-F238E27FC236}">
                <a16:creationId xmlns:a16="http://schemas.microsoft.com/office/drawing/2014/main" id="{3C3971FD-D80A-BB44-8D90-9939C962899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7438" y="3541078"/>
            <a:ext cx="3112485" cy="1879550"/>
          </a:xfrm>
          <a:prstGeom prst="rect">
            <a:avLst/>
          </a:prstGeom>
        </p:spPr>
      </p:pic>
      <p:sp>
        <p:nvSpPr>
          <p:cNvPr id="26" name="Прямоугольник 25">
            <a:extLst>
              <a:ext uri="{FF2B5EF4-FFF2-40B4-BE49-F238E27FC236}">
                <a16:creationId xmlns:a16="http://schemas.microsoft.com/office/drawing/2014/main" id="{2A8A9A72-C44D-0442-A8CD-BAB996B9CEF4}"/>
              </a:ext>
            </a:extLst>
          </p:cNvPr>
          <p:cNvSpPr/>
          <p:nvPr/>
        </p:nvSpPr>
        <p:spPr>
          <a:xfrm>
            <a:off x="172825" y="5548496"/>
            <a:ext cx="3529390" cy="1080583"/>
          </a:xfrm>
          <a:prstGeom prst="rect">
            <a:avLst/>
          </a:prstGeom>
          <a:gradFill>
            <a:gsLst>
              <a:gs pos="0">
                <a:srgbClr val="5B9BD5">
                  <a:tint val="66000"/>
                  <a:satMod val="160000"/>
                </a:srgbClr>
              </a:gs>
              <a:gs pos="50000">
                <a:srgbClr val="5B9BD5">
                  <a:tint val="44500"/>
                  <a:satMod val="160000"/>
                </a:srgbClr>
              </a:gs>
              <a:gs pos="100000">
                <a:srgbClr val="5B9BD5">
                  <a:tint val="23500"/>
                  <a:satMod val="160000"/>
                </a:srgbClr>
              </a:gs>
            </a:gsLst>
            <a:lin ang="16200000" scaled="0"/>
          </a:gradFill>
          <a:ln w="12700" cap="flat" cmpd="sng" algn="ctr">
            <a:solidFill>
              <a:srgbClr val="5B9BD5">
                <a:shade val="50000"/>
              </a:srgbClr>
            </a:solidFill>
            <a:prstDash val="solid"/>
            <a:miter lim="800000"/>
          </a:ln>
          <a:effectLst/>
          <a:scene3d>
            <a:camera prst="orthographicFront"/>
            <a:lightRig rig="threePt" dir="t"/>
          </a:scene3d>
          <a:sp3d contourW="12700" prstMaterial="dkEdge">
            <a:contourClr>
              <a:sysClr val="windowText" lastClr="000000"/>
            </a:contourClr>
          </a:sp3d>
        </p:spPr>
        <p:txBody>
          <a:bodyPr rtlCol="0" anchor="ctr"/>
          <a:lstStyle/>
          <a:p>
            <a:r>
              <a:rPr lang="ru-RU" sz="1600" dirty="0"/>
              <a:t>Циклотрон ДЦ-140 для тестирования радиационной стойкости электронных компонент, материаловедения, трековых ядерных мембран</a:t>
            </a:r>
          </a:p>
        </p:txBody>
      </p:sp>
      <p:pic>
        <p:nvPicPr>
          <p:cNvPr id="5" name="Рисунок 4">
            <a:extLst>
              <a:ext uri="{FF2B5EF4-FFF2-40B4-BE49-F238E27FC236}">
                <a16:creationId xmlns:a16="http://schemas.microsoft.com/office/drawing/2014/main" id="{780E2E26-EBBD-B24E-B757-2590655F08C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35849" y="3563348"/>
            <a:ext cx="4296310" cy="2515507"/>
          </a:xfrm>
          <a:prstGeom prst="rect">
            <a:avLst/>
          </a:prstGeom>
        </p:spPr>
      </p:pic>
      <p:pic>
        <p:nvPicPr>
          <p:cNvPr id="6" name="Рисунок 5">
            <a:extLst>
              <a:ext uri="{FF2B5EF4-FFF2-40B4-BE49-F238E27FC236}">
                <a16:creationId xmlns:a16="http://schemas.microsoft.com/office/drawing/2014/main" id="{0B955426-600C-EE43-93AA-79237B121432}"/>
              </a:ext>
            </a:extLst>
          </p:cNvPr>
          <p:cNvPicPr>
            <a:picLocks noChangeAspect="1"/>
          </p:cNvPicPr>
          <p:nvPr/>
        </p:nvPicPr>
        <p:blipFill>
          <a:blip r:embed="rId9"/>
          <a:stretch>
            <a:fillRect/>
          </a:stretch>
        </p:blipFill>
        <p:spPr>
          <a:xfrm>
            <a:off x="3702215" y="3563348"/>
            <a:ext cx="3799141" cy="2312915"/>
          </a:xfrm>
          <a:prstGeom prst="rect">
            <a:avLst/>
          </a:prstGeom>
        </p:spPr>
      </p:pic>
    </p:spTree>
    <p:extLst>
      <p:ext uri="{BB962C8B-B14F-4D97-AF65-F5344CB8AC3E}">
        <p14:creationId xmlns:p14="http://schemas.microsoft.com/office/powerpoint/2010/main" val="413346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Рисунок 5_2"/>
          <p:cNvPicPr/>
          <p:nvPr/>
        </p:nvPicPr>
        <p:blipFill>
          <a:blip r:embed="rId2" cstate="print">
            <a:extLst>
              <a:ext uri="{28A0092B-C50C-407E-A947-70E740481C1C}">
                <a14:useLocalDpi xmlns:a14="http://schemas.microsoft.com/office/drawing/2010/main"/>
              </a:ext>
            </a:extLst>
          </a:blip>
          <a:stretch/>
        </p:blipFill>
        <p:spPr>
          <a:xfrm>
            <a:off x="311400" y="144000"/>
            <a:ext cx="863280" cy="719280"/>
          </a:xfrm>
          <a:prstGeom prst="rect">
            <a:avLst/>
          </a:prstGeom>
          <a:ln>
            <a:noFill/>
          </a:ln>
        </p:spPr>
      </p:pic>
      <p:sp>
        <p:nvSpPr>
          <p:cNvPr id="158" name="CustomShape 1"/>
          <p:cNvSpPr/>
          <p:nvPr/>
        </p:nvSpPr>
        <p:spPr>
          <a:xfrm>
            <a:off x="1279080" y="140760"/>
            <a:ext cx="9071280" cy="58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en-US" sz="1800" b="1" strike="noStrike" cap="small" spc="-1">
                <a:solidFill>
                  <a:srgbClr val="0066CC"/>
                </a:solidFill>
                <a:latin typeface="Calibri"/>
                <a:ea typeface="DejaVu Sans"/>
              </a:rPr>
              <a:t>Environmental issues:</a:t>
            </a:r>
            <a:endParaRPr lang="en-CA" sz="1800" b="0" strike="noStrike" spc="-1">
              <a:latin typeface="Arial"/>
            </a:endParaRPr>
          </a:p>
          <a:p>
            <a:pPr algn="ctr">
              <a:lnSpc>
                <a:spcPct val="90000"/>
              </a:lnSpc>
            </a:pPr>
            <a:r>
              <a:rPr lang="en-US" sz="1800" b="1" strike="noStrike" cap="small" spc="-1">
                <a:solidFill>
                  <a:srgbClr val="0066CC"/>
                </a:solidFill>
                <a:latin typeface="Calibri"/>
                <a:ea typeface="DejaVu Sans"/>
              </a:rPr>
              <a:t>JINR </a:t>
            </a:r>
            <a:r>
              <a:rPr lang="ru-RU" sz="1800" b="1" strike="noStrike" cap="small" spc="-1">
                <a:solidFill>
                  <a:srgbClr val="0066CC"/>
                </a:solidFill>
                <a:latin typeface="Calibri"/>
                <a:ea typeface="DejaVu Sans"/>
              </a:rPr>
              <a:t>  </a:t>
            </a:r>
            <a:r>
              <a:rPr lang="en-US" sz="1800" b="1" strike="noStrike" cap="small" spc="-1">
                <a:solidFill>
                  <a:srgbClr val="0066CC"/>
                </a:solidFill>
                <a:latin typeface="Calibri"/>
                <a:ea typeface="DejaVu Sans"/>
              </a:rPr>
              <a:t>Participation in the European Programme for the Analysis of Air Pollution</a:t>
            </a:r>
            <a:endParaRPr lang="en-CA" sz="1800" b="0" strike="noStrike" spc="-1">
              <a:latin typeface="Arial"/>
            </a:endParaRPr>
          </a:p>
        </p:txBody>
      </p:sp>
      <p:sp>
        <p:nvSpPr>
          <p:cNvPr id="159" name="CustomShape 2"/>
          <p:cNvSpPr/>
          <p:nvPr/>
        </p:nvSpPr>
        <p:spPr>
          <a:xfrm>
            <a:off x="6023160" y="4356000"/>
            <a:ext cx="5964120" cy="200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en-US" sz="1800" b="0" strike="noStrike" spc="-1">
                <a:solidFill>
                  <a:srgbClr val="0033CC"/>
                </a:solidFill>
                <a:latin typeface="Calibri"/>
                <a:ea typeface="DejaVu Sans"/>
              </a:rPr>
              <a:t>Data Management System </a:t>
            </a:r>
            <a:r>
              <a:rPr lang="en-US" sz="1800" b="0" strike="noStrike" spc="-1">
                <a:solidFill>
                  <a:srgbClr val="000000"/>
                </a:solidFill>
                <a:latin typeface="Calibri"/>
                <a:ea typeface="DejaVu Sans"/>
              </a:rPr>
              <a:t>was created on the JINR cloud platform. </a:t>
            </a:r>
            <a:endParaRPr lang="en-CA" sz="1800" b="0" strike="noStrike" spc="-1">
              <a:latin typeface="Arial"/>
            </a:endParaRPr>
          </a:p>
          <a:p>
            <a:pPr algn="just">
              <a:lnSpc>
                <a:spcPct val="100000"/>
              </a:lnSpc>
              <a:tabLst>
                <a:tab pos="0" algn="l"/>
              </a:tabLst>
            </a:pPr>
            <a:endParaRPr lang="en-CA" sz="1800" b="0" strike="noStrike" spc="-1">
              <a:latin typeface="Arial"/>
            </a:endParaRPr>
          </a:p>
          <a:p>
            <a:pPr algn="just">
              <a:lnSpc>
                <a:spcPct val="100000"/>
              </a:lnSpc>
              <a:tabLst>
                <a:tab pos="0" algn="l"/>
              </a:tabLst>
            </a:pPr>
            <a:r>
              <a:rPr lang="en-US" sz="1800" b="0" strike="noStrike" spc="-1">
                <a:solidFill>
                  <a:srgbClr val="000000"/>
                </a:solidFill>
                <a:latin typeface="Calibri"/>
                <a:ea typeface="DejaVu Sans"/>
              </a:rPr>
              <a:t>For the first time in the history of the UN Air Programme in Europe, the idea of collecting information uploaded by direct participants of the Programme was implemented to assess the quality of ambient air.</a:t>
            </a:r>
            <a:endParaRPr lang="en-CA" sz="1800" b="0" strike="noStrike" spc="-1">
              <a:latin typeface="Arial"/>
            </a:endParaRPr>
          </a:p>
        </p:txBody>
      </p:sp>
      <p:sp>
        <p:nvSpPr>
          <p:cNvPr id="160" name="CustomShape 3"/>
          <p:cNvSpPr/>
          <p:nvPr/>
        </p:nvSpPr>
        <p:spPr>
          <a:xfrm>
            <a:off x="6012000" y="2786040"/>
            <a:ext cx="5961960" cy="146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en-US" sz="1800" b="0" strike="noStrike" spc="-1">
                <a:solidFill>
                  <a:srgbClr val="0033CC"/>
                </a:solidFill>
                <a:latin typeface="Calibri"/>
                <a:ea typeface="DejaVu Sans"/>
              </a:rPr>
              <a:t>Project participants</a:t>
            </a:r>
            <a:r>
              <a:rPr lang="en-US" sz="1800" b="0" strike="noStrike" spc="-1">
                <a:solidFill>
                  <a:srgbClr val="000000"/>
                </a:solidFill>
                <a:latin typeface="Calibri"/>
                <a:ea typeface="DejaVu Sans"/>
              </a:rPr>
              <a:t> are 36 countries, including </a:t>
            </a:r>
            <a:r>
              <a:rPr lang="en-US" sz="1800" b="0" strike="noStrike" spc="-1">
                <a:solidFill>
                  <a:srgbClr val="0033CC"/>
                </a:solidFill>
                <a:latin typeface="Calibri"/>
                <a:ea typeface="DejaVu Sans"/>
              </a:rPr>
              <a:t>14 JINR Member States</a:t>
            </a:r>
            <a:r>
              <a:rPr lang="en-US" sz="1800" b="0" strike="noStrike" spc="-1">
                <a:solidFill>
                  <a:srgbClr val="000000"/>
                </a:solidFill>
                <a:latin typeface="Calibri"/>
                <a:ea typeface="DejaVu Sans"/>
              </a:rPr>
              <a:t>: the Russian Federation, Azerbaijan, Armenia, Belarus, Bulgaria, Vietnam, Georgia, Kazakhstan, Moldova, Mongolia, Poland, Romania, Slovakia, Ukraine and the Czech Republic. </a:t>
            </a:r>
            <a:endParaRPr lang="en-CA" sz="1800" b="0" strike="noStrike" spc="-1">
              <a:latin typeface="Arial"/>
            </a:endParaRPr>
          </a:p>
        </p:txBody>
      </p:sp>
      <p:sp>
        <p:nvSpPr>
          <p:cNvPr id="161" name="CustomShape 4"/>
          <p:cNvSpPr/>
          <p:nvPr/>
        </p:nvSpPr>
        <p:spPr>
          <a:xfrm>
            <a:off x="5938200" y="1685880"/>
            <a:ext cx="596412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en-US" sz="1800" b="0" strike="noStrike" spc="-1">
                <a:solidFill>
                  <a:srgbClr val="000000"/>
                </a:solidFill>
                <a:latin typeface="Calibri"/>
                <a:ea typeface="DejaVu Sans"/>
              </a:rPr>
              <a:t>JINR participates in the European programme of the United Nations “Atmospheric Deposition of Heavy Metals in Europe – Assessment Based on the Analysis of Moss Biomonitors”.</a:t>
            </a:r>
            <a:endParaRPr lang="en-CA" sz="1800" b="0" strike="noStrike" spc="-1">
              <a:latin typeface="Arial"/>
            </a:endParaRPr>
          </a:p>
        </p:txBody>
      </p:sp>
      <p:pic>
        <p:nvPicPr>
          <p:cNvPr id="162" name="Picture 2_13"/>
          <p:cNvPicPr/>
          <p:nvPr/>
        </p:nvPicPr>
        <p:blipFill>
          <a:blip r:embed="rId3"/>
          <a:stretch/>
        </p:blipFill>
        <p:spPr>
          <a:xfrm>
            <a:off x="2856240" y="1452960"/>
            <a:ext cx="2963880" cy="2126520"/>
          </a:xfrm>
          <a:prstGeom prst="rect">
            <a:avLst/>
          </a:prstGeom>
          <a:ln>
            <a:noFill/>
          </a:ln>
        </p:spPr>
      </p:pic>
      <p:pic>
        <p:nvPicPr>
          <p:cNvPr id="163" name="Picture 4_0" descr="https://mw1.google.com/ges/dd/images/MODIS_006_MOD09GQ_sample.png"/>
          <p:cNvPicPr/>
          <p:nvPr/>
        </p:nvPicPr>
        <p:blipFill>
          <a:blip r:embed="rId4"/>
          <a:stretch/>
        </p:blipFill>
        <p:spPr>
          <a:xfrm>
            <a:off x="56880" y="1380240"/>
            <a:ext cx="1134720" cy="1134720"/>
          </a:xfrm>
          <a:prstGeom prst="rect">
            <a:avLst/>
          </a:prstGeom>
          <a:ln>
            <a:noFill/>
          </a:ln>
        </p:spPr>
      </p:pic>
      <p:pic>
        <p:nvPicPr>
          <p:cNvPr id="164" name="Picture 2_14" descr="https://mw1.google.com/ges/dd/images/MODIS_006_MOD11A2_sample.png"/>
          <p:cNvPicPr/>
          <p:nvPr/>
        </p:nvPicPr>
        <p:blipFill>
          <a:blip r:embed="rId5"/>
          <a:stretch/>
        </p:blipFill>
        <p:spPr>
          <a:xfrm>
            <a:off x="72360" y="2554200"/>
            <a:ext cx="1116720" cy="1132920"/>
          </a:xfrm>
          <a:prstGeom prst="rect">
            <a:avLst/>
          </a:prstGeom>
          <a:ln>
            <a:noFill/>
          </a:ln>
        </p:spPr>
      </p:pic>
      <p:pic>
        <p:nvPicPr>
          <p:cNvPr id="165" name="Рисунок 7_0"/>
          <p:cNvPicPr/>
          <p:nvPr/>
        </p:nvPicPr>
        <p:blipFill>
          <a:blip r:embed="rId6"/>
          <a:stretch/>
        </p:blipFill>
        <p:spPr>
          <a:xfrm>
            <a:off x="1226160" y="1380240"/>
            <a:ext cx="1143000" cy="1132920"/>
          </a:xfrm>
          <a:prstGeom prst="rect">
            <a:avLst/>
          </a:prstGeom>
          <a:ln>
            <a:noFill/>
          </a:ln>
        </p:spPr>
      </p:pic>
      <p:pic>
        <p:nvPicPr>
          <p:cNvPr id="166" name="Рисунок 23_0"/>
          <p:cNvPicPr/>
          <p:nvPr/>
        </p:nvPicPr>
        <p:blipFill>
          <a:blip r:embed="rId7"/>
          <a:stretch/>
        </p:blipFill>
        <p:spPr>
          <a:xfrm>
            <a:off x="2472840" y="1656720"/>
            <a:ext cx="1575000" cy="1497240"/>
          </a:xfrm>
          <a:prstGeom prst="rect">
            <a:avLst/>
          </a:prstGeom>
          <a:ln>
            <a:noFill/>
          </a:ln>
        </p:spPr>
      </p:pic>
      <p:pic>
        <p:nvPicPr>
          <p:cNvPr id="167" name="Picture 2_15" descr="https://mw1.google.com/ges/dd/images/LANDSAT_RAW_sample.png"/>
          <p:cNvPicPr/>
          <p:nvPr/>
        </p:nvPicPr>
        <p:blipFill>
          <a:blip r:embed="rId8"/>
          <a:stretch/>
        </p:blipFill>
        <p:spPr>
          <a:xfrm>
            <a:off x="1224360" y="2545200"/>
            <a:ext cx="1145160" cy="1142280"/>
          </a:xfrm>
          <a:prstGeom prst="rect">
            <a:avLst/>
          </a:prstGeom>
          <a:ln>
            <a:noFill/>
          </a:ln>
        </p:spPr>
      </p:pic>
      <p:pic>
        <p:nvPicPr>
          <p:cNvPr id="168" name="Picture 10_0" descr="f4_n"/>
          <p:cNvPicPr/>
          <p:nvPr/>
        </p:nvPicPr>
        <p:blipFill>
          <a:blip r:embed="rId9"/>
          <a:stretch/>
        </p:blipFill>
        <p:spPr>
          <a:xfrm>
            <a:off x="86760" y="3832920"/>
            <a:ext cx="2876400" cy="1252440"/>
          </a:xfrm>
          <a:prstGeom prst="rect">
            <a:avLst/>
          </a:prstGeom>
          <a:ln>
            <a:noFill/>
          </a:ln>
        </p:spPr>
      </p:pic>
      <p:pic>
        <p:nvPicPr>
          <p:cNvPr id="169" name="Picture 2_16" descr="f3_n"/>
          <p:cNvPicPr/>
          <p:nvPr/>
        </p:nvPicPr>
        <p:blipFill>
          <a:blip r:embed="rId10"/>
          <a:stretch/>
        </p:blipFill>
        <p:spPr>
          <a:xfrm>
            <a:off x="209880" y="5114520"/>
            <a:ext cx="3042000" cy="1321560"/>
          </a:xfrm>
          <a:prstGeom prst="rect">
            <a:avLst/>
          </a:prstGeom>
          <a:ln>
            <a:noFill/>
          </a:ln>
        </p:spPr>
      </p:pic>
      <p:pic>
        <p:nvPicPr>
          <p:cNvPr id="170" name="Рисунок 19_0"/>
          <p:cNvPicPr/>
          <p:nvPr/>
        </p:nvPicPr>
        <p:blipFill>
          <a:blip r:embed="rId11"/>
          <a:stretch/>
        </p:blipFill>
        <p:spPr>
          <a:xfrm>
            <a:off x="2664720" y="3740760"/>
            <a:ext cx="3220560" cy="2539800"/>
          </a:xfrm>
          <a:prstGeom prst="rect">
            <a:avLst/>
          </a:prstGeom>
          <a:ln>
            <a:noFill/>
          </a:ln>
        </p:spPr>
      </p:pic>
      <p:pic>
        <p:nvPicPr>
          <p:cNvPr id="171" name="Picture 8_0" descr="Neural Networks in Deep Learning"/>
          <p:cNvPicPr/>
          <p:nvPr/>
        </p:nvPicPr>
        <p:blipFill>
          <a:blip r:embed="rId12"/>
          <a:stretch/>
        </p:blipFill>
        <p:spPr>
          <a:xfrm>
            <a:off x="1472760" y="3059280"/>
            <a:ext cx="2071800" cy="1426680"/>
          </a:xfrm>
          <a:prstGeom prst="rect">
            <a:avLst/>
          </a:prstGeom>
          <a:ln>
            <a:noFill/>
          </a:ln>
        </p:spPr>
      </p:pic>
      <p:sp>
        <p:nvSpPr>
          <p:cNvPr id="172" name="CustomShape 5"/>
          <p:cNvSpPr/>
          <p:nvPr/>
        </p:nvSpPr>
        <p:spPr>
          <a:xfrm>
            <a:off x="2682360" y="4078080"/>
            <a:ext cx="96120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2000" b="1" strike="noStrike" spc="-1">
                <a:solidFill>
                  <a:srgbClr val="FFFFFF"/>
                </a:solidFill>
                <a:latin typeface="Calibri"/>
                <a:ea typeface="DejaVu Sans"/>
              </a:rPr>
              <a:t>DCNN</a:t>
            </a:r>
            <a:endParaRPr lang="en-CA" sz="2000" b="0" strike="noStrike" spc="-1">
              <a:latin typeface="Arial"/>
            </a:endParaRPr>
          </a:p>
        </p:txBody>
      </p:sp>
      <p:pic>
        <p:nvPicPr>
          <p:cNvPr id="173" name="Рисунок 48_2"/>
          <p:cNvPicPr/>
          <p:nvPr/>
        </p:nvPicPr>
        <p:blipFill>
          <a:blip r:embed="rId13"/>
          <a:stretch/>
        </p:blipFill>
        <p:spPr>
          <a:xfrm>
            <a:off x="7031880" y="1080000"/>
            <a:ext cx="959400" cy="359280"/>
          </a:xfrm>
          <a:prstGeom prst="rect">
            <a:avLst/>
          </a:prstGeom>
          <a:ln>
            <a:noFill/>
          </a:ln>
        </p:spPr>
      </p:pic>
      <p:pic>
        <p:nvPicPr>
          <p:cNvPr id="174" name="Рисунок 4_3"/>
          <p:cNvPicPr/>
          <p:nvPr/>
        </p:nvPicPr>
        <p:blipFill>
          <a:blip r:embed="rId14"/>
          <a:stretch/>
        </p:blipFill>
        <p:spPr>
          <a:xfrm>
            <a:off x="8712000" y="864000"/>
            <a:ext cx="863280" cy="65448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Рисунок 13">
            <a:extLst>
              <a:ext uri="{FF2B5EF4-FFF2-40B4-BE49-F238E27FC236}">
                <a16:creationId xmlns:a16="http://schemas.microsoft.com/office/drawing/2014/main" id="{53FD5423-4A6B-472B-8E88-646B0F1D3D59}"/>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3976" y="4493532"/>
            <a:ext cx="3106364" cy="2250448"/>
          </a:xfrm>
          <a:prstGeom prst="rect">
            <a:avLst/>
          </a:prstGeom>
          <a:noFill/>
          <a:ln>
            <a:noFill/>
          </a:ln>
        </p:spPr>
      </p:pic>
      <p:sp>
        <p:nvSpPr>
          <p:cNvPr id="215045" name="Title 8"/>
          <p:cNvSpPr txBox="1">
            <a:spLocks noChangeArrowheads="1"/>
          </p:cNvSpPr>
          <p:nvPr/>
        </p:nvSpPr>
        <p:spPr bwMode="auto">
          <a:xfrm>
            <a:off x="-95249" y="1349577"/>
            <a:ext cx="3017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sz="4200">
                <a:solidFill>
                  <a:schemeClr val="tx1"/>
                </a:solidFill>
                <a:latin typeface="Calibri" panose="020F0502020204030204" pitchFamily="34" charset="0"/>
              </a:defRPr>
            </a:lvl1pPr>
            <a:lvl2pPr marL="987425" indent="-377825" defTabSz="912813">
              <a:spcBef>
                <a:spcPct val="20000"/>
              </a:spcBef>
              <a:buFont typeface="Arial" panose="020B0604020202020204" pitchFamily="34" charset="0"/>
              <a:buChar char="–"/>
              <a:defRPr sz="3700">
                <a:solidFill>
                  <a:schemeClr val="tx1"/>
                </a:solidFill>
                <a:latin typeface="Calibri" panose="020F0502020204030204" pitchFamily="34" charset="0"/>
              </a:defRPr>
            </a:lvl2pPr>
            <a:lvl3pPr marL="1519238" indent="-301625" defTabSz="912813">
              <a:spcBef>
                <a:spcPct val="20000"/>
              </a:spcBef>
              <a:buFont typeface="Arial" panose="020B0604020202020204" pitchFamily="34" charset="0"/>
              <a:buChar char="•"/>
              <a:defRPr sz="3200">
                <a:solidFill>
                  <a:schemeClr val="tx1"/>
                </a:solidFill>
                <a:latin typeface="Calibri" panose="020F0502020204030204" pitchFamily="34" charset="0"/>
              </a:defRPr>
            </a:lvl3pPr>
            <a:lvl4pPr marL="2128838" indent="-301625" defTabSz="912813">
              <a:spcBef>
                <a:spcPct val="20000"/>
              </a:spcBef>
              <a:buFont typeface="Arial" panose="020B0604020202020204" pitchFamily="34" charset="0"/>
              <a:buChar char="–"/>
              <a:defRPr sz="2600">
                <a:solidFill>
                  <a:schemeClr val="tx1"/>
                </a:solidFill>
                <a:latin typeface="Calibri" panose="020F0502020204030204" pitchFamily="34" charset="0"/>
              </a:defRPr>
            </a:lvl4pPr>
            <a:lvl5pPr marL="2738438" indent="-301625" defTabSz="912813">
              <a:spcBef>
                <a:spcPct val="20000"/>
              </a:spcBef>
              <a:buFont typeface="Arial" panose="020B0604020202020204" pitchFamily="34" charset="0"/>
              <a:buChar char="»"/>
              <a:defRPr sz="2600">
                <a:solidFill>
                  <a:schemeClr val="tx1"/>
                </a:solidFill>
                <a:latin typeface="Calibri" panose="020F0502020204030204" pitchFamily="34" charset="0"/>
              </a:defRPr>
            </a:lvl5pPr>
            <a:lvl6pPr marL="31956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36528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41100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45672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ru-RU" sz="16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Effect of cell membrane composition on coronavirus invasion</a:t>
            </a:r>
          </a:p>
        </p:txBody>
      </p:sp>
      <p:sp>
        <p:nvSpPr>
          <p:cNvPr id="30" name="Прямоугольник 6"/>
          <p:cNvSpPr>
            <a:spLocks noChangeArrowheads="1"/>
          </p:cNvSpPr>
          <p:nvPr/>
        </p:nvSpPr>
        <p:spPr bwMode="auto">
          <a:xfrm>
            <a:off x="-57629" y="2109841"/>
            <a:ext cx="3129320" cy="2800767"/>
          </a:xfrm>
          <a:prstGeom prst="rect">
            <a:avLst/>
          </a:prstGeom>
          <a:noFill/>
          <a:ln>
            <a:noFill/>
          </a:ln>
        </p:spPr>
        <p:txBody>
          <a:bodyPr wrap="square">
            <a:spAutoFit/>
          </a:bodyPr>
          <a:lstStyle>
            <a:lvl1pPr marL="285750" indent="-285750">
              <a:tabLst>
                <a:tab pos="390525" algn="l"/>
              </a:tabLst>
              <a:defRPr>
                <a:solidFill>
                  <a:schemeClr val="tx1"/>
                </a:solidFill>
                <a:latin typeface="Arial" panose="020B0604020202020204" pitchFamily="34" charset="0"/>
                <a:cs typeface="Arial" panose="020B0604020202020204" pitchFamily="34" charset="0"/>
              </a:defRPr>
            </a:lvl1pPr>
            <a:lvl2pPr marL="742950" indent="-285750">
              <a:tabLst>
                <a:tab pos="390525" algn="l"/>
              </a:tabLst>
              <a:defRPr>
                <a:solidFill>
                  <a:schemeClr val="tx1"/>
                </a:solidFill>
                <a:latin typeface="Arial" panose="020B0604020202020204" pitchFamily="34" charset="0"/>
                <a:cs typeface="Arial" panose="020B0604020202020204" pitchFamily="34" charset="0"/>
              </a:defRPr>
            </a:lvl2pPr>
            <a:lvl3pPr marL="1143000" indent="-228600">
              <a:tabLst>
                <a:tab pos="390525" algn="l"/>
              </a:tabLst>
              <a:defRPr>
                <a:solidFill>
                  <a:schemeClr val="tx1"/>
                </a:solidFill>
                <a:latin typeface="Arial" panose="020B0604020202020204" pitchFamily="34" charset="0"/>
                <a:cs typeface="Arial" panose="020B0604020202020204" pitchFamily="34" charset="0"/>
              </a:defRPr>
            </a:lvl3pPr>
            <a:lvl4pPr marL="1600200" indent="-228600">
              <a:tabLst>
                <a:tab pos="390525" algn="l"/>
              </a:tabLst>
              <a:defRPr>
                <a:solidFill>
                  <a:schemeClr val="tx1"/>
                </a:solidFill>
                <a:latin typeface="Arial" panose="020B0604020202020204" pitchFamily="34" charset="0"/>
                <a:cs typeface="Arial" panose="020B0604020202020204" pitchFamily="34" charset="0"/>
              </a:defRPr>
            </a:lvl4pPr>
            <a:lvl5pPr marL="2057400" indent="-228600">
              <a:tabLst>
                <a:tab pos="3905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9pPr>
          </a:lstStyle>
          <a:p>
            <a:pPr marL="285750" marR="0" lvl="0" indent="-196850" algn="just" defTabSz="914400" rtl="0" eaLnBrk="0" fontAlgn="base" latinLnBrk="0" hangingPunct="0">
              <a:lnSpc>
                <a:spcPct val="95000"/>
              </a:lnSpc>
              <a:spcBef>
                <a:spcPct val="0"/>
              </a:spcBef>
              <a:spcAft>
                <a:spcPct val="0"/>
              </a:spcAft>
              <a:buClrTx/>
              <a:buSzTx/>
              <a:buFont typeface="Wingdings" panose="05000000000000000000" pitchFamily="2" charset="2"/>
              <a:buChar char="§"/>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Investigation of changes in the structure</a:t>
            </a:r>
            <a:b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and dynamics of cell membrane upon the pathogenic invasion:</a:t>
            </a:r>
          </a:p>
          <a:p>
            <a:pPr marL="452438" marR="0" lvl="1" indent="-120650" algn="just" defTabSz="914400" rtl="0" eaLnBrk="0" fontAlgn="base" latinLnBrk="0" hangingPunct="0">
              <a:lnSpc>
                <a:spcPct val="95000"/>
              </a:lnSpc>
              <a:spcBef>
                <a:spcPct val="0"/>
              </a:spcBef>
              <a:spcAft>
                <a:spcPct val="0"/>
              </a:spcAft>
              <a:buClrTx/>
              <a:buSzTx/>
              <a:buFont typeface="Wingdings" panose="05000000000000000000" pitchFamily="2" charset="2"/>
              <a:buChar char="§"/>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Cell membrane of the increasing complexity comprised of its native proteins;</a:t>
            </a:r>
          </a:p>
          <a:p>
            <a:pPr marL="452438" marR="0" lvl="1" indent="-120650" algn="just" defTabSz="914400" rtl="0" eaLnBrk="0" fontAlgn="base" latinLnBrk="0" hangingPunct="0">
              <a:lnSpc>
                <a:spcPct val="95000"/>
              </a:lnSpc>
              <a:spcBef>
                <a:spcPct val="0"/>
              </a:spcBef>
              <a:spcAft>
                <a:spcPct val="0"/>
              </a:spcAft>
              <a:buClrTx/>
              <a:buSzTx/>
              <a:buFont typeface="Wingdings" panose="05000000000000000000" pitchFamily="2" charset="2"/>
              <a:buChar char="§"/>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Impact of the addition of SARS-CoV-2 extracted proteins;</a:t>
            </a:r>
            <a:endParaRPr kumimoji="0" lang="ru-RU"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2438" marR="0" lvl="1" indent="-120650" algn="just" defTabSz="914400" rtl="0" eaLnBrk="0" fontAlgn="base" latinLnBrk="0" hangingPunct="0">
              <a:lnSpc>
                <a:spcPct val="95000"/>
              </a:lnSpc>
              <a:spcBef>
                <a:spcPct val="0"/>
              </a:spcBef>
              <a:spcAft>
                <a:spcPct val="0"/>
              </a:spcAft>
              <a:buClrTx/>
              <a:buSzTx/>
              <a:buFont typeface="Wingdings" panose="05000000000000000000" pitchFamily="2" charset="2"/>
              <a:buChar char="§"/>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Effect of cholesterol and melatonin concentrations on SARS-CoV-2 invasion.</a:t>
            </a:r>
          </a:p>
          <a:p>
            <a:pPr marL="285750" marR="0" lvl="0" indent="-196850" algn="just" defTabSz="914400" rtl="0" eaLnBrk="0" fontAlgn="base" latinLnBrk="0" hangingPunct="0">
              <a:lnSpc>
                <a:spcPct val="95000"/>
              </a:lnSpc>
              <a:spcBef>
                <a:spcPts val="600"/>
              </a:spcBef>
              <a:spcAft>
                <a:spcPct val="0"/>
              </a:spcAft>
              <a:buClrTx/>
              <a:buSzTx/>
              <a:buFont typeface="Wingdings" panose="05000000000000000000" pitchFamily="2" charset="2"/>
              <a:buChar char="§"/>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Experimental methods:</a:t>
            </a:r>
          </a:p>
          <a:p>
            <a:pPr marL="452438" marR="0" lvl="1" indent="-209550" algn="just" defTabSz="914400" rtl="0" eaLnBrk="0" fontAlgn="base" latinLnBrk="0" hangingPunct="0">
              <a:lnSpc>
                <a:spcPct val="95000"/>
              </a:lnSpc>
              <a:spcBef>
                <a:spcPct val="0"/>
              </a:spcBef>
              <a:spcAft>
                <a:spcPct val="0"/>
              </a:spcAft>
              <a:buClrTx/>
              <a:buSzTx/>
              <a:buFont typeface="Wingdings" panose="05000000000000000000" pitchFamily="2" charset="2"/>
              <a:buChar char="§"/>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Small angle neutron scattering (IBR-2);</a:t>
            </a:r>
          </a:p>
          <a:p>
            <a:pPr marL="452438" marR="0" lvl="1" indent="-209550" algn="just" defTabSz="914400" rtl="0" eaLnBrk="0" fontAlgn="base" latinLnBrk="0" hangingPunct="0">
              <a:lnSpc>
                <a:spcPct val="95000"/>
              </a:lnSpc>
              <a:spcBef>
                <a:spcPct val="0"/>
              </a:spcBef>
              <a:spcAft>
                <a:spcPct val="0"/>
              </a:spcAft>
              <a:buClrTx/>
              <a:buSzTx/>
              <a:buFont typeface="Wingdings" panose="05000000000000000000" pitchFamily="2" charset="2"/>
              <a:buChar char="§"/>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Fourier Transform Infrared Spectroscopy and MD simulations (</a:t>
            </a:r>
            <a:r>
              <a:rPr kumimoji="0" lang="en-US" altLang="ru-RU" sz="1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Taras</a:t>
            </a: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Shevchenko National University of Kyiv).</a:t>
            </a:r>
          </a:p>
        </p:txBody>
      </p:sp>
      <p:pic>
        <p:nvPicPr>
          <p:cNvPr id="215049" name="Рисунок 4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7289" y="719819"/>
            <a:ext cx="1154732" cy="43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0" name="Title 8"/>
          <p:cNvSpPr txBox="1">
            <a:spLocks noChangeArrowheads="1"/>
          </p:cNvSpPr>
          <p:nvPr/>
        </p:nvSpPr>
        <p:spPr bwMode="auto">
          <a:xfrm>
            <a:off x="3430804" y="1337357"/>
            <a:ext cx="22383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6025">
              <a:spcBef>
                <a:spcPct val="20000"/>
              </a:spcBef>
              <a:buFont typeface="Arial" panose="020B0604020202020204" pitchFamily="34" charset="0"/>
              <a:buChar char="•"/>
              <a:defRPr sz="4200">
                <a:solidFill>
                  <a:schemeClr val="tx1"/>
                </a:solidFill>
                <a:latin typeface="Calibri" panose="020F0502020204030204" pitchFamily="34" charset="0"/>
              </a:defRPr>
            </a:lvl1pPr>
            <a:lvl2pPr marL="987425" indent="-377825" defTabSz="1216025">
              <a:spcBef>
                <a:spcPct val="20000"/>
              </a:spcBef>
              <a:buFont typeface="Arial" panose="020B0604020202020204" pitchFamily="34" charset="0"/>
              <a:buChar char="–"/>
              <a:defRPr sz="3700">
                <a:solidFill>
                  <a:schemeClr val="tx1"/>
                </a:solidFill>
                <a:latin typeface="Calibri" panose="020F0502020204030204" pitchFamily="34" charset="0"/>
              </a:defRPr>
            </a:lvl2pPr>
            <a:lvl3pPr marL="1519238" indent="-301625" defTabSz="1216025">
              <a:spcBef>
                <a:spcPct val="20000"/>
              </a:spcBef>
              <a:buFont typeface="Arial" panose="020B0604020202020204" pitchFamily="34" charset="0"/>
              <a:buChar char="•"/>
              <a:defRPr sz="3200">
                <a:solidFill>
                  <a:schemeClr val="tx1"/>
                </a:solidFill>
                <a:latin typeface="Calibri" panose="020F0502020204030204" pitchFamily="34" charset="0"/>
              </a:defRPr>
            </a:lvl3pPr>
            <a:lvl4pPr marL="21288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4pPr>
            <a:lvl5pPr marL="27384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5pPr>
            <a:lvl6pPr marL="31956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36528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41100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45672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marL="0" marR="0" lvl="0" indent="0" algn="ctr" defTabSz="1216025" rtl="0" eaLnBrk="0" fontAlgn="base" latinLnBrk="0" hangingPunct="0">
              <a:lnSpc>
                <a:spcPct val="100000"/>
              </a:lnSpc>
              <a:spcBef>
                <a:spcPct val="0"/>
              </a:spcBef>
              <a:spcAft>
                <a:spcPct val="0"/>
              </a:spcAft>
              <a:buClrTx/>
              <a:buSzTx/>
              <a:buFontTx/>
              <a:buNone/>
              <a:tabLst/>
              <a:defRPr/>
            </a:pPr>
            <a:r>
              <a:rPr kumimoji="0" lang="en-US" altLang="ru-RU" sz="16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SARS-CoV-2 – apoferritin chimeric nanoparticle</a:t>
            </a:r>
          </a:p>
        </p:txBody>
      </p:sp>
      <p:sp>
        <p:nvSpPr>
          <p:cNvPr id="54" name="Прямоугольник 6"/>
          <p:cNvSpPr>
            <a:spLocks noChangeArrowheads="1"/>
          </p:cNvSpPr>
          <p:nvPr/>
        </p:nvSpPr>
        <p:spPr bwMode="auto">
          <a:xfrm>
            <a:off x="3036864" y="2097211"/>
            <a:ext cx="3106365" cy="830997"/>
          </a:xfrm>
          <a:prstGeom prst="rect">
            <a:avLst/>
          </a:prstGeom>
          <a:noFill/>
          <a:ln>
            <a:noFill/>
          </a:ln>
        </p:spPr>
        <p:txBody>
          <a:bodyPr wrap="square">
            <a:spAutoFit/>
          </a:bodyPr>
          <a:lstStyle>
            <a:lvl1pPr marL="285750" indent="-285750">
              <a:tabLst>
                <a:tab pos="390525" algn="l"/>
              </a:tabLst>
              <a:defRPr>
                <a:solidFill>
                  <a:schemeClr val="tx1"/>
                </a:solidFill>
                <a:latin typeface="Arial" panose="020B0604020202020204" pitchFamily="34" charset="0"/>
                <a:cs typeface="Arial" panose="020B0604020202020204" pitchFamily="34" charset="0"/>
              </a:defRPr>
            </a:lvl1pPr>
            <a:lvl2pPr marL="742950" indent="-285750">
              <a:tabLst>
                <a:tab pos="390525" algn="l"/>
              </a:tabLst>
              <a:defRPr>
                <a:solidFill>
                  <a:schemeClr val="tx1"/>
                </a:solidFill>
                <a:latin typeface="Arial" panose="020B0604020202020204" pitchFamily="34" charset="0"/>
                <a:cs typeface="Arial" panose="020B0604020202020204" pitchFamily="34" charset="0"/>
              </a:defRPr>
            </a:lvl2pPr>
            <a:lvl3pPr marL="1143000" indent="-228600">
              <a:tabLst>
                <a:tab pos="390525" algn="l"/>
              </a:tabLst>
              <a:defRPr>
                <a:solidFill>
                  <a:schemeClr val="tx1"/>
                </a:solidFill>
                <a:latin typeface="Arial" panose="020B0604020202020204" pitchFamily="34" charset="0"/>
                <a:cs typeface="Arial" panose="020B0604020202020204" pitchFamily="34" charset="0"/>
              </a:defRPr>
            </a:lvl3pPr>
            <a:lvl4pPr marL="1600200" indent="-228600">
              <a:tabLst>
                <a:tab pos="390525" algn="l"/>
              </a:tabLst>
              <a:defRPr>
                <a:solidFill>
                  <a:schemeClr val="tx1"/>
                </a:solidFill>
                <a:latin typeface="Arial" panose="020B0604020202020204" pitchFamily="34" charset="0"/>
                <a:cs typeface="Arial" panose="020B0604020202020204" pitchFamily="34" charset="0"/>
              </a:defRPr>
            </a:lvl4pPr>
            <a:lvl5pPr marL="2057400" indent="-228600">
              <a:tabLst>
                <a:tab pos="3905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9pPr>
          </a:lstStyle>
          <a:p>
            <a:pPr marL="88900" marR="0" lvl="0" indent="0" algn="just" defTabSz="914400" rtl="0" eaLnBrk="0" fontAlgn="base" latinLnBrk="0" hangingPunct="0">
              <a:lnSpc>
                <a:spcPct val="100000"/>
              </a:lnSpc>
              <a:spcBef>
                <a:spcPct val="0"/>
              </a:spcBef>
              <a:spcAft>
                <a:spcPct val="0"/>
              </a:spcAft>
              <a:buClrTx/>
              <a:buSzTx/>
              <a:buFontTx/>
              <a:buNone/>
              <a:tabLst>
                <a:tab pos="390525" algn="l"/>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study of chimeric protein constructs apoferritin-receptor binding domain (RBD) of the S-protein SARS-Cov-2 by small-angle X-ray scattering (SAXS).</a:t>
            </a:r>
          </a:p>
        </p:txBody>
      </p:sp>
      <p:sp>
        <p:nvSpPr>
          <p:cNvPr id="215056" name="Title 8"/>
          <p:cNvSpPr txBox="1">
            <a:spLocks noChangeArrowheads="1"/>
          </p:cNvSpPr>
          <p:nvPr/>
        </p:nvSpPr>
        <p:spPr bwMode="auto">
          <a:xfrm>
            <a:off x="6190119" y="1302432"/>
            <a:ext cx="281781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6025">
              <a:spcBef>
                <a:spcPct val="20000"/>
              </a:spcBef>
              <a:buFont typeface="Arial" panose="020B0604020202020204" pitchFamily="34" charset="0"/>
              <a:buChar char="•"/>
              <a:defRPr sz="4200">
                <a:solidFill>
                  <a:schemeClr val="tx1"/>
                </a:solidFill>
                <a:latin typeface="Calibri" panose="020F0502020204030204" pitchFamily="34" charset="0"/>
              </a:defRPr>
            </a:lvl1pPr>
            <a:lvl2pPr marL="987425" indent="-377825" defTabSz="1216025">
              <a:spcBef>
                <a:spcPct val="20000"/>
              </a:spcBef>
              <a:buFont typeface="Arial" panose="020B0604020202020204" pitchFamily="34" charset="0"/>
              <a:buChar char="–"/>
              <a:defRPr sz="3700">
                <a:solidFill>
                  <a:schemeClr val="tx1"/>
                </a:solidFill>
                <a:latin typeface="Calibri" panose="020F0502020204030204" pitchFamily="34" charset="0"/>
              </a:defRPr>
            </a:lvl2pPr>
            <a:lvl3pPr marL="1519238" indent="-301625" defTabSz="1216025">
              <a:spcBef>
                <a:spcPct val="20000"/>
              </a:spcBef>
              <a:buFont typeface="Arial" panose="020B0604020202020204" pitchFamily="34" charset="0"/>
              <a:buChar char="•"/>
              <a:defRPr sz="3200">
                <a:solidFill>
                  <a:schemeClr val="tx1"/>
                </a:solidFill>
                <a:latin typeface="Calibri" panose="020F0502020204030204" pitchFamily="34" charset="0"/>
              </a:defRPr>
            </a:lvl3pPr>
            <a:lvl4pPr marL="21288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4pPr>
            <a:lvl5pPr marL="27384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5pPr>
            <a:lvl6pPr marL="31956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36528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41100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45672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marL="0" marR="0" lvl="0" indent="0" algn="ctr" defTabSz="1216025" rtl="0" eaLnBrk="0" fontAlgn="base" latinLnBrk="0" hangingPunct="0">
              <a:lnSpc>
                <a:spcPct val="100000"/>
              </a:lnSpc>
              <a:spcBef>
                <a:spcPct val="0"/>
              </a:spcBef>
              <a:spcAft>
                <a:spcPct val="0"/>
              </a:spcAft>
              <a:buClrTx/>
              <a:buSzTx/>
              <a:buFontTx/>
              <a:buNone/>
              <a:tabLst/>
              <a:defRPr/>
            </a:pPr>
            <a:r>
              <a:rPr kumimoji="0" lang="en-US" altLang="ru-RU" sz="16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FLNR products, existing &amp; potential, which can help during COVID-19 pandemic</a:t>
            </a:r>
          </a:p>
        </p:txBody>
      </p:sp>
      <p:sp>
        <p:nvSpPr>
          <p:cNvPr id="215057" name="TextBox 23"/>
          <p:cNvSpPr txBox="1">
            <a:spLocks noChangeArrowheads="1"/>
          </p:cNvSpPr>
          <p:nvPr/>
        </p:nvSpPr>
        <p:spPr bwMode="auto">
          <a:xfrm>
            <a:off x="6213856" y="2106877"/>
            <a:ext cx="2892523" cy="133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90000"/>
              </a:lnSpc>
              <a:spcBef>
                <a:spcPct val="0"/>
              </a:spcBef>
              <a:spcAft>
                <a:spcPct val="0"/>
              </a:spcAft>
              <a:buClrTx/>
              <a:buSzTx/>
              <a:buFontTx/>
              <a:buNone/>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Application of track membranes.</a:t>
            </a:r>
          </a:p>
          <a:p>
            <a:pPr marL="171450" marR="0" lvl="0" indent="-171450" algn="just" defTabSz="914400" rtl="0" eaLnBrk="0" fontAlgn="base" latinLnBrk="0" hangingPunct="0">
              <a:lnSpc>
                <a:spcPct val="90000"/>
              </a:lnSpc>
              <a:spcBef>
                <a:spcPts val="400"/>
              </a:spcBef>
              <a:spcAft>
                <a:spcPct val="0"/>
              </a:spcAft>
              <a:buClrTx/>
              <a:buSzTx/>
              <a:buFont typeface="Wingdings" panose="05000000000000000000" pitchFamily="2" charset="2"/>
              <a:buChar char="§"/>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Development of a cascade plasma apheresis processes based on track-etched membranes: (1) Separation of pathogenic components from plasma;</a:t>
            </a:r>
            <a:b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en-US" altLang="ru-RU"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 Use of the plasma from cured COVID-19 patients to immunize healthy people.</a:t>
            </a:r>
          </a:p>
        </p:txBody>
      </p:sp>
      <p:pic>
        <p:nvPicPr>
          <p:cNvPr id="215058" name="Picture 2" descr="http://flerovlab.jinr.ru/flnr/dimg/FLNR_new_logotype_2012_07_04.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29023" y="547352"/>
            <a:ext cx="924378" cy="68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59" name="Группа 5"/>
          <p:cNvGrpSpPr>
            <a:grpSpLocks/>
          </p:cNvGrpSpPr>
          <p:nvPr/>
        </p:nvGrpSpPr>
        <p:grpSpPr bwMode="auto">
          <a:xfrm>
            <a:off x="6403952" y="5480265"/>
            <a:ext cx="2877778" cy="1402252"/>
            <a:chOff x="6121215" y="2370172"/>
            <a:chExt cx="6144811" cy="2994999"/>
          </a:xfrm>
        </p:grpSpPr>
        <p:pic>
          <p:nvPicPr>
            <p:cNvPr id="21506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98406" y="2379038"/>
              <a:ext cx="5044675" cy="290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9" name="Прямоугольник 4"/>
            <p:cNvSpPr>
              <a:spLocks noChangeArrowheads="1"/>
            </p:cNvSpPr>
            <p:nvPr/>
          </p:nvSpPr>
          <p:spPr bwMode="auto">
            <a:xfrm>
              <a:off x="6121215" y="2370172"/>
              <a:ext cx="2593876" cy="723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Microcapillary DNA probes with aptamers</a:t>
              </a:r>
              <a:endParaRPr kumimoji="0" lang="ru-RU"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070" name="Прямоугольник 12"/>
            <p:cNvSpPr>
              <a:spLocks noChangeArrowheads="1"/>
            </p:cNvSpPr>
            <p:nvPr/>
          </p:nvSpPr>
          <p:spPr bwMode="auto">
            <a:xfrm>
              <a:off x="10814223" y="3050177"/>
              <a:ext cx="1451803" cy="733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signal</a:t>
              </a:r>
              <a:endParaRPr kumimoji="0" lang="ru-RU"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071" name="Прямоугольник 13"/>
            <p:cNvSpPr>
              <a:spLocks noChangeArrowheads="1"/>
            </p:cNvSpPr>
            <p:nvPr/>
          </p:nvSpPr>
          <p:spPr bwMode="auto">
            <a:xfrm>
              <a:off x="7921739" y="4880599"/>
              <a:ext cx="1471659" cy="4586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Samples</a:t>
              </a:r>
              <a:endParaRPr kumimoji="0" lang="ru-RU"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072" name="Прямоугольник 14"/>
            <p:cNvSpPr>
              <a:spLocks noChangeArrowheads="1"/>
            </p:cNvSpPr>
            <p:nvPr/>
          </p:nvSpPr>
          <p:spPr bwMode="auto">
            <a:xfrm>
              <a:off x="9114782" y="4905015"/>
              <a:ext cx="3111276" cy="460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100-1000 samples chip</a:t>
              </a:r>
              <a:endParaRPr kumimoji="0" lang="ru-RU" alt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5" name="Прямоугольник 84"/>
          <p:cNvSpPr/>
          <p:nvPr/>
        </p:nvSpPr>
        <p:spPr>
          <a:xfrm flipH="1">
            <a:off x="9748836" y="1345294"/>
            <a:ext cx="1846263" cy="7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err="1">
                <a:ln>
                  <a:noFill/>
                </a:ln>
                <a:solidFill>
                  <a:srgbClr val="C00000"/>
                </a:solidFill>
                <a:effectLst/>
                <a:uLnTx/>
                <a:uFillTx/>
                <a:latin typeface="Calibri"/>
                <a:ea typeface="+mn-ea"/>
                <a:cs typeface="+mn-cs"/>
              </a:rPr>
              <a:t>Folding@Home</a:t>
            </a:r>
            <a:br>
              <a:rPr kumimoji="0" lang="en-US" sz="1600" b="1" i="0" u="none" strike="noStrike" kern="1200" cap="none" spc="0" normalizeH="0" baseline="0" noProof="0" dirty="0">
                <a:ln>
                  <a:noFill/>
                </a:ln>
                <a:solidFill>
                  <a:srgbClr val="C00000"/>
                </a:solidFill>
                <a:effectLst/>
                <a:uLnTx/>
                <a:uFillTx/>
                <a:latin typeface="Calibri"/>
                <a:ea typeface="+mn-ea"/>
                <a:cs typeface="+mn-cs"/>
              </a:rPr>
            </a:br>
            <a:r>
              <a:rPr kumimoji="0" lang="en-US" sz="1600" b="1" i="0" u="none" strike="noStrike" kern="1200" cap="none" spc="0" normalizeH="0" baseline="0" noProof="0" dirty="0">
                <a:ln>
                  <a:noFill/>
                </a:ln>
                <a:solidFill>
                  <a:srgbClr val="C00000"/>
                </a:solidFill>
                <a:effectLst/>
                <a:uLnTx/>
                <a:uFillTx/>
                <a:latin typeface="Calibri"/>
                <a:ea typeface="+mn-ea"/>
                <a:cs typeface="+mn-cs"/>
              </a:rPr>
              <a:t>for COVID-19 research</a:t>
            </a:r>
          </a:p>
        </p:txBody>
      </p:sp>
      <p:pic>
        <p:nvPicPr>
          <p:cNvPr id="215064" name="Рисунок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286548" y="588057"/>
            <a:ext cx="793706" cy="60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Левая круглая скобка 96"/>
          <p:cNvSpPr/>
          <p:nvPr/>
        </p:nvSpPr>
        <p:spPr>
          <a:xfrm rot="5400000">
            <a:off x="3011488" y="-1623331"/>
            <a:ext cx="68262" cy="5824538"/>
          </a:xfrm>
          <a:prstGeom prst="leftBracket">
            <a:avLst>
              <a:gd name="adj" fmla="val 16289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Левая круглая скобка 97"/>
          <p:cNvSpPr/>
          <p:nvPr/>
        </p:nvSpPr>
        <p:spPr>
          <a:xfrm rot="5400000">
            <a:off x="7563306" y="-34243"/>
            <a:ext cx="68263" cy="2649537"/>
          </a:xfrm>
          <a:prstGeom prst="leftBracket">
            <a:avLst>
              <a:gd name="adj" fmla="val 16289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Левая круглая скобка 98"/>
          <p:cNvSpPr/>
          <p:nvPr/>
        </p:nvSpPr>
        <p:spPr>
          <a:xfrm rot="5400000">
            <a:off x="10527031" y="-48850"/>
            <a:ext cx="85089" cy="2689226"/>
          </a:xfrm>
          <a:prstGeom prst="leftBracket">
            <a:avLst>
              <a:gd name="adj" fmla="val 16289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Title 1">
            <a:extLst>
              <a:ext uri="{FF2B5EF4-FFF2-40B4-BE49-F238E27FC236}">
                <a16:creationId xmlns:a16="http://schemas.microsoft.com/office/drawing/2014/main" id="{9EAB4162-26E5-45CE-B924-BDC2EF7292A3}"/>
              </a:ext>
            </a:extLst>
          </p:cNvPr>
          <p:cNvSpPr txBox="1">
            <a:spLocks/>
          </p:cNvSpPr>
          <p:nvPr/>
        </p:nvSpPr>
        <p:spPr bwMode="auto">
          <a:xfrm>
            <a:off x="1048246" y="-21367"/>
            <a:ext cx="1062542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pPr marL="0" marR="0" lvl="0" indent="0" algn="ctr" defTabSz="1216025" rtl="0" eaLnBrk="1" fontAlgn="base" latinLnBrk="0" hangingPunct="1">
              <a:lnSpc>
                <a:spcPct val="100000"/>
              </a:lnSpc>
              <a:spcBef>
                <a:spcPct val="0"/>
              </a:spcBef>
              <a:spcAft>
                <a:spcPct val="0"/>
              </a:spcAft>
              <a:buClrTx/>
              <a:buSzTx/>
              <a:buFontTx/>
              <a:buNone/>
              <a:tabLst/>
              <a:defRPr/>
            </a:pPr>
            <a:r>
              <a:rPr kumimoji="0" lang="en-US" sz="3600" b="1" i="0" u="none" strike="noStrike" kern="1200" cap="small" spc="0" normalizeH="0" baseline="0" noProof="0" dirty="0">
                <a:ln>
                  <a:noFill/>
                </a:ln>
                <a:solidFill>
                  <a:srgbClr val="0066CC"/>
                </a:solidFill>
                <a:effectLst/>
                <a:uLnTx/>
                <a:uFillTx/>
                <a:latin typeface="Calibri" panose="020F0502020204030204" pitchFamily="34" charset="0"/>
                <a:ea typeface="+mj-ea"/>
                <a:cs typeface="Calibri" panose="020F0502020204030204" pitchFamily="34" charset="0"/>
              </a:rPr>
              <a:t>COVID-19-related research @ JINR</a:t>
            </a:r>
          </a:p>
        </p:txBody>
      </p:sp>
      <p:sp>
        <p:nvSpPr>
          <p:cNvPr id="2" name="Прямоугольник 1"/>
          <p:cNvSpPr/>
          <p:nvPr/>
        </p:nvSpPr>
        <p:spPr>
          <a:xfrm>
            <a:off x="0" y="-12245"/>
            <a:ext cx="12223750" cy="109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9" name="Группа 48">
            <a:extLst>
              <a:ext uri="{FF2B5EF4-FFF2-40B4-BE49-F238E27FC236}">
                <a16:creationId xmlns:a16="http://schemas.microsoft.com/office/drawing/2014/main" id="{819D6E32-1352-439E-9EA0-97968B0EE7E7}"/>
              </a:ext>
            </a:extLst>
          </p:cNvPr>
          <p:cNvGrpSpPr/>
          <p:nvPr/>
        </p:nvGrpSpPr>
        <p:grpSpPr>
          <a:xfrm>
            <a:off x="1" y="183470"/>
            <a:ext cx="1352550" cy="813904"/>
            <a:chOff x="1" y="132670"/>
            <a:chExt cx="1352550" cy="813904"/>
          </a:xfrm>
        </p:grpSpPr>
        <p:pic>
          <p:nvPicPr>
            <p:cNvPr id="50" name="Рисунок 49">
              <a:extLst>
                <a:ext uri="{FF2B5EF4-FFF2-40B4-BE49-F238E27FC236}">
                  <a16:creationId xmlns:a16="http://schemas.microsoft.com/office/drawing/2014/main" id="{56C3A479-628D-4342-AEEF-7F59AF3989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51" name="Прямоугольник 50">
              <a:extLst>
                <a:ext uri="{FF2B5EF4-FFF2-40B4-BE49-F238E27FC236}">
                  <a16:creationId xmlns:a16="http://schemas.microsoft.com/office/drawing/2014/main" id="{6CD985AB-1624-4A19-83C0-A239D658446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8" name="Группа 67">
            <a:extLst>
              <a:ext uri="{FF2B5EF4-FFF2-40B4-BE49-F238E27FC236}">
                <a16:creationId xmlns:a16="http://schemas.microsoft.com/office/drawing/2014/main" id="{D7F7AB4B-6577-40AB-A12B-7A64467AD052}"/>
              </a:ext>
            </a:extLst>
          </p:cNvPr>
          <p:cNvGrpSpPr/>
          <p:nvPr/>
        </p:nvGrpSpPr>
        <p:grpSpPr>
          <a:xfrm>
            <a:off x="554896" y="4897951"/>
            <a:ext cx="2056014" cy="1742706"/>
            <a:chOff x="1008977" y="2035697"/>
            <a:chExt cx="2605870" cy="2587555"/>
          </a:xfrm>
        </p:grpSpPr>
        <p:pic>
          <p:nvPicPr>
            <p:cNvPr id="69" name="Picture 2" descr="https://images.theconversation.com/files/319386/original/file-20200309-167285-1p9yqjv.png?ixlib=rb-1.1.0&amp;q=45&amp;auto=format&amp;w=1000&amp;fit=clip">
              <a:extLst>
                <a:ext uri="{FF2B5EF4-FFF2-40B4-BE49-F238E27FC236}">
                  <a16:creationId xmlns:a16="http://schemas.microsoft.com/office/drawing/2014/main" id="{C6F2DAE3-9B28-48E3-8191-F42AB539654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393361" y="2123235"/>
              <a:ext cx="310152" cy="311393"/>
            </a:xfrm>
            <a:prstGeom prst="rect">
              <a:avLst/>
            </a:prstGeom>
            <a:noFill/>
            <a:extLst>
              <a:ext uri="{909E8E84-426E-40DD-AFC4-6F175D3DCCD1}">
                <a14:hiddenFill xmlns:a14="http://schemas.microsoft.com/office/drawing/2010/main">
                  <a:solidFill>
                    <a:srgbClr val="FFFFFF"/>
                  </a:solidFill>
                </a14:hiddenFill>
              </a:ext>
            </a:extLst>
          </p:spPr>
        </p:pic>
        <p:pic>
          <p:nvPicPr>
            <p:cNvPr id="70" name="Рисунок 69">
              <a:extLst>
                <a:ext uri="{FF2B5EF4-FFF2-40B4-BE49-F238E27FC236}">
                  <a16:creationId xmlns:a16="http://schemas.microsoft.com/office/drawing/2014/main" id="{FABB1861-AFE9-4841-92F3-D8670DF5588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8977" y="2391054"/>
              <a:ext cx="2605870" cy="2232198"/>
            </a:xfrm>
            <a:prstGeom prst="rect">
              <a:avLst/>
            </a:prstGeom>
          </p:spPr>
        </p:pic>
        <p:pic>
          <p:nvPicPr>
            <p:cNvPr id="71" name="Picture 2" descr="https://images.theconversation.com/files/319386/original/file-20200309-167285-1p9yqjv.png?ixlib=rb-1.1.0&amp;q=45&amp;auto=format&amp;w=1000&amp;fit=clip">
              <a:extLst>
                <a:ext uri="{FF2B5EF4-FFF2-40B4-BE49-F238E27FC236}">
                  <a16:creationId xmlns:a16="http://schemas.microsoft.com/office/drawing/2014/main" id="{177ED559-7F6C-4FBC-A531-D771BB65B6C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99456" y="2842798"/>
              <a:ext cx="576816" cy="57912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s://images.theconversation.com/files/319386/original/file-20200309-167285-1p9yqjv.png?ixlib=rb-1.1.0&amp;q=45&amp;auto=format&amp;w=1000&amp;fit=clip">
              <a:extLst>
                <a:ext uri="{FF2B5EF4-FFF2-40B4-BE49-F238E27FC236}">
                  <a16:creationId xmlns:a16="http://schemas.microsoft.com/office/drawing/2014/main" id="{EB4833AD-EB5B-41BF-8679-ED136F386AE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172675" y="2035697"/>
              <a:ext cx="394933" cy="39651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s://images.theconversation.com/files/319386/original/file-20200309-167285-1p9yqjv.png?ixlib=rb-1.1.0&amp;q=45&amp;auto=format&amp;w=1000&amp;fit=clip">
              <a:extLst>
                <a:ext uri="{FF2B5EF4-FFF2-40B4-BE49-F238E27FC236}">
                  <a16:creationId xmlns:a16="http://schemas.microsoft.com/office/drawing/2014/main" id="{F8170517-8E1A-48A1-A56B-A0D90D8003A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118901" y="2770745"/>
              <a:ext cx="324054" cy="3253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s://images.theconversation.com/files/319386/original/file-20200309-167285-1p9yqjv.png?ixlib=rb-1.1.0&amp;q=45&amp;auto=format&amp;w=1000&amp;fit=clip">
              <a:extLst>
                <a:ext uri="{FF2B5EF4-FFF2-40B4-BE49-F238E27FC236}">
                  <a16:creationId xmlns:a16="http://schemas.microsoft.com/office/drawing/2014/main" id="{F68CEA2F-4084-45F1-935F-031E3D3E82B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036770" y="2397721"/>
              <a:ext cx="259116" cy="2601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s://images.theconversation.com/files/319386/original/file-20200309-167285-1p9yqjv.png?ixlib=rb-1.1.0&amp;q=45&amp;auto=format&amp;w=1000&amp;fit=clip">
              <a:extLst>
                <a:ext uri="{FF2B5EF4-FFF2-40B4-BE49-F238E27FC236}">
                  <a16:creationId xmlns:a16="http://schemas.microsoft.com/office/drawing/2014/main" id="{21972978-919F-4E78-97BF-F4572C41D88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85995" y="3110640"/>
              <a:ext cx="310041" cy="311281"/>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Рисунок 12">
            <a:extLst>
              <a:ext uri="{FF2B5EF4-FFF2-40B4-BE49-F238E27FC236}">
                <a16:creationId xmlns:a16="http://schemas.microsoft.com/office/drawing/2014/main" id="{744E7FA6-4038-4295-B388-73FB8D221AB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167706" y="3168122"/>
            <a:ext cx="1050225" cy="1085495"/>
          </a:xfrm>
          <a:prstGeom prst="rect">
            <a:avLst/>
          </a:prstGeom>
        </p:spPr>
      </p:pic>
      <p:pic>
        <p:nvPicPr>
          <p:cNvPr id="77" name="Picture 22">
            <a:extLst>
              <a:ext uri="{FF2B5EF4-FFF2-40B4-BE49-F238E27FC236}">
                <a16:creationId xmlns:a16="http://schemas.microsoft.com/office/drawing/2014/main" id="{0DDD8E26-1D53-4706-B286-14F2F3021E6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130246" y="2896391"/>
            <a:ext cx="401729" cy="394946"/>
          </a:xfrm>
          <a:prstGeom prst="rect">
            <a:avLst/>
          </a:prstGeom>
        </p:spPr>
      </p:pic>
      <p:sp>
        <p:nvSpPr>
          <p:cNvPr id="78" name="TextBox 77">
            <a:extLst>
              <a:ext uri="{FF2B5EF4-FFF2-40B4-BE49-F238E27FC236}">
                <a16:creationId xmlns:a16="http://schemas.microsoft.com/office/drawing/2014/main" id="{711A8243-9692-4809-BB31-45165EC15553}"/>
              </a:ext>
            </a:extLst>
          </p:cNvPr>
          <p:cNvSpPr txBox="1"/>
          <p:nvPr/>
        </p:nvSpPr>
        <p:spPr>
          <a:xfrm>
            <a:off x="4012219" y="3225499"/>
            <a:ext cx="74253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Ubuntu"/>
                <a:ea typeface="+mn-ea"/>
                <a:cs typeface="+mn-cs"/>
              </a:rPr>
              <a:t>4 × RBD</a:t>
            </a:r>
            <a:endParaRPr kumimoji="0" lang="ru-RU" sz="1100" b="0" i="0" u="none" strike="noStrike" kern="1200" cap="none" spc="0" normalizeH="0" baseline="0" noProof="0" dirty="0">
              <a:ln>
                <a:noFill/>
              </a:ln>
              <a:solidFill>
                <a:srgbClr val="C00000"/>
              </a:solidFill>
              <a:effectLst/>
              <a:uLnTx/>
              <a:uFillTx/>
              <a:latin typeface="Ubuntu"/>
              <a:ea typeface="+mn-ea"/>
              <a:cs typeface="+mn-cs"/>
            </a:endParaRPr>
          </a:p>
        </p:txBody>
      </p:sp>
      <p:pic>
        <p:nvPicPr>
          <p:cNvPr id="80" name="Picture 7">
            <a:extLst>
              <a:ext uri="{FF2B5EF4-FFF2-40B4-BE49-F238E27FC236}">
                <a16:creationId xmlns:a16="http://schemas.microsoft.com/office/drawing/2014/main" id="{ADF1E108-4DB3-44B0-93F2-675B549B298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73551" y="3091309"/>
            <a:ext cx="1559045" cy="1109657"/>
          </a:xfrm>
          <a:prstGeom prst="rect">
            <a:avLst/>
          </a:prstGeom>
        </p:spPr>
      </p:pic>
      <p:sp>
        <p:nvSpPr>
          <p:cNvPr id="81" name="Google Shape;255;p39">
            <a:extLst>
              <a:ext uri="{FF2B5EF4-FFF2-40B4-BE49-F238E27FC236}">
                <a16:creationId xmlns:a16="http://schemas.microsoft.com/office/drawing/2014/main" id="{C6E79D50-9A06-46A5-9E20-6FDD32BDEA44}"/>
              </a:ext>
            </a:extLst>
          </p:cNvPr>
          <p:cNvSpPr txBox="1">
            <a:spLocks/>
          </p:cNvSpPr>
          <p:nvPr/>
        </p:nvSpPr>
        <p:spPr>
          <a:xfrm>
            <a:off x="4306735" y="4180444"/>
            <a:ext cx="2234875" cy="28722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Ubuntu"/>
              <a:buNone/>
              <a:defRPr sz="2400" b="1" i="0" u="none" strike="noStrike" cap="none">
                <a:solidFill>
                  <a:schemeClr val="dk2"/>
                </a:solidFill>
                <a:latin typeface="Ubuntu"/>
                <a:ea typeface="Ubuntu"/>
                <a:cs typeface="Ubuntu"/>
                <a:sym typeface="Ubuntu"/>
              </a:defRPr>
            </a:lvl1pPr>
            <a:lvl2pPr marR="0" lvl="1"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2pPr>
            <a:lvl3pPr marR="0" lvl="2"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3pPr>
            <a:lvl4pPr marR="0" lvl="3"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4pPr>
            <a:lvl5pPr marR="0" lvl="4"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5pPr>
            <a:lvl6pPr marR="0" lvl="5"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6pPr>
            <a:lvl7pPr marR="0" lvl="6"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7pPr>
            <a:lvl8pPr marR="0" lvl="7"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8pPr>
            <a:lvl9pPr marR="0" lvl="8"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1F497D"/>
              </a:buClr>
              <a:buSzPts val="1800"/>
              <a:buFont typeface="Ubuntu"/>
              <a:buNone/>
              <a:tabLst/>
              <a:defRPr/>
            </a:pPr>
            <a:r>
              <a:rPr kumimoji="0" lang="en-US" sz="1000" b="1" i="0" u="none" strike="noStrike" kern="0" cap="none" spc="0" normalizeH="0" baseline="0" noProof="0" dirty="0">
                <a:ln>
                  <a:noFill/>
                </a:ln>
                <a:solidFill>
                  <a:prstClr val="black"/>
                </a:solidFill>
                <a:effectLst/>
                <a:uLnTx/>
                <a:uFillTx/>
                <a:latin typeface="Blogger Sans" panose="02000506030000020004" pitchFamily="50" charset="0"/>
                <a:ea typeface="Blogger Sans" panose="02000506030000020004" pitchFamily="50" charset="0"/>
                <a:sym typeface="Ubuntu"/>
              </a:rPr>
              <a:t>Pair-distance function P(R)</a:t>
            </a:r>
          </a:p>
        </p:txBody>
      </p:sp>
      <p:sp>
        <p:nvSpPr>
          <p:cNvPr id="86" name="Прямоугольник 85">
            <a:extLst>
              <a:ext uri="{FF2B5EF4-FFF2-40B4-BE49-F238E27FC236}">
                <a16:creationId xmlns:a16="http://schemas.microsoft.com/office/drawing/2014/main" id="{045F55B5-F64D-4EB2-867B-94834A49622E}"/>
              </a:ext>
            </a:extLst>
          </p:cNvPr>
          <p:cNvSpPr/>
          <p:nvPr/>
        </p:nvSpPr>
        <p:spPr>
          <a:xfrm>
            <a:off x="9127645" y="2072849"/>
            <a:ext cx="2988443" cy="1846659"/>
          </a:xfrm>
          <a:prstGeom prst="rect">
            <a:avLst/>
          </a:prstGeom>
        </p:spPr>
        <p:txBody>
          <a:bodyPr wrap="square">
            <a:spAutoFit/>
          </a:bodyPr>
          <a:lstStyle/>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The </a:t>
            </a:r>
            <a:r>
              <a:rPr kumimoji="0" lang="en-US" sz="12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JINR Tier1 </a:t>
            </a:r>
            <a:r>
              <a:rPr kumimoji="0" lang="en-US" sz="12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and </a:t>
            </a:r>
            <a:r>
              <a:rPr kumimoji="0" lang="en-US" sz="12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Tier2</a:t>
            </a:r>
            <a:r>
              <a:rPr kumimoji="0" lang="en-US" sz="12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grid clusters, which are part of WLCG, as well as </a:t>
            </a:r>
            <a:r>
              <a:rPr kumimoji="0" lang="en-US" sz="12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cloud resources of the Member States’ organizations</a:t>
            </a:r>
            <a:r>
              <a:rPr kumimoji="0" lang="en-US" sz="12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combined into the distributed information and computing environment, are involved </a:t>
            </a:r>
            <a:r>
              <a:rPr kumimoji="0" lang="en-US" sz="12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in the </a:t>
            </a:r>
            <a:r>
              <a:rPr kumimoji="0" lang="en-GB" sz="12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F</a:t>
            </a:r>
            <a:r>
              <a:rPr kumimoji="0" lang="en-US" sz="1200" b="0" i="0" u="none" strike="noStrike" kern="1200" cap="none" spc="0" normalizeH="0" baseline="0" noProof="0" dirty="0" err="1">
                <a:ln>
                  <a:noFill/>
                </a:ln>
                <a:solidFill>
                  <a:srgbClr val="FF0000"/>
                </a:solidFill>
                <a:effectLst/>
                <a:uLnTx/>
                <a:uFillTx/>
                <a:latin typeface="Calibri"/>
                <a:ea typeface="Calibri" panose="020F0502020204030204" pitchFamily="34" charset="0"/>
                <a:cs typeface="Times New Roman" panose="02020603050405020304" pitchFamily="18" charset="0"/>
              </a:rPr>
              <a:t>olding@Home</a:t>
            </a:r>
            <a:r>
              <a:rPr kumimoji="0" lang="en-US" sz="1200" b="0"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COVID-19 </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project, which uses distributed computing for computer modelling of protein molecule coagulation. JINR joined the coronavirus 2019-nCoV study in March last year.</a:t>
            </a:r>
            <a:endParaRPr kumimoji="0" lang="ru-RU" sz="12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grpSp>
        <p:nvGrpSpPr>
          <p:cNvPr id="9" name="Группа 8">
            <a:extLst>
              <a:ext uri="{FF2B5EF4-FFF2-40B4-BE49-F238E27FC236}">
                <a16:creationId xmlns:a16="http://schemas.microsoft.com/office/drawing/2014/main" id="{2FBF9FAE-4A24-4623-A566-E099B2E2479D}"/>
              </a:ext>
            </a:extLst>
          </p:cNvPr>
          <p:cNvGrpSpPr/>
          <p:nvPr/>
        </p:nvGrpSpPr>
        <p:grpSpPr>
          <a:xfrm>
            <a:off x="9124316" y="5193221"/>
            <a:ext cx="3055614" cy="1568882"/>
            <a:chOff x="9124316" y="5314777"/>
            <a:chExt cx="3055614" cy="1568882"/>
          </a:xfrm>
        </p:grpSpPr>
        <p:sp>
          <p:nvSpPr>
            <p:cNvPr id="8" name="Прямоугольник 7">
              <a:extLst>
                <a:ext uri="{FF2B5EF4-FFF2-40B4-BE49-F238E27FC236}">
                  <a16:creationId xmlns:a16="http://schemas.microsoft.com/office/drawing/2014/main" id="{9AE2EA17-2A60-4F36-A9F6-1951F2754E3A}"/>
                </a:ext>
              </a:extLst>
            </p:cNvPr>
            <p:cNvSpPr/>
            <p:nvPr/>
          </p:nvSpPr>
          <p:spPr>
            <a:xfrm>
              <a:off x="9293713" y="5314777"/>
              <a:ext cx="2811742" cy="152165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87" name="Рисунок 86">
              <a:extLst>
                <a:ext uri="{FF2B5EF4-FFF2-40B4-BE49-F238E27FC236}">
                  <a16:creationId xmlns:a16="http://schemas.microsoft.com/office/drawing/2014/main" id="{2F28B9A0-040F-4490-AFAA-FC542C6A842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337706" y="5338310"/>
              <a:ext cx="2335962" cy="1354589"/>
            </a:xfrm>
            <a:prstGeom prst="rect">
              <a:avLst/>
            </a:prstGeom>
          </p:spPr>
        </p:pic>
        <p:sp>
          <p:nvSpPr>
            <p:cNvPr id="88" name="Google Shape;81;p15">
              <a:extLst>
                <a:ext uri="{FF2B5EF4-FFF2-40B4-BE49-F238E27FC236}">
                  <a16:creationId xmlns:a16="http://schemas.microsoft.com/office/drawing/2014/main" id="{63F1AA81-BC56-42D1-B454-D1E324C04A45}"/>
                </a:ext>
              </a:extLst>
            </p:cNvPr>
            <p:cNvSpPr/>
            <p:nvPr/>
          </p:nvSpPr>
          <p:spPr>
            <a:xfrm>
              <a:off x="9124316" y="6647180"/>
              <a:ext cx="2775369" cy="236479"/>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black"/>
                  </a:solidFill>
                  <a:effectLst/>
                  <a:uLnTx/>
                  <a:uFillTx/>
                  <a:latin typeface="Calibri"/>
                  <a:ea typeface="Times New Roman"/>
                  <a:cs typeface="Times New Roman"/>
                  <a:sym typeface="Times New Roman"/>
                </a:rPr>
                <a:t>[1]</a:t>
              </a:r>
              <a:r>
                <a:rPr kumimoji="0" lang="ru-RU" sz="900" b="0" i="0" u="sng" strike="noStrike" kern="1200" cap="none" spc="0" normalizeH="0" baseline="0" noProof="0" dirty="0">
                  <a:ln>
                    <a:noFill/>
                  </a:ln>
                  <a:solidFill>
                    <a:prstClr val="black"/>
                  </a:solidFill>
                  <a:effectLst/>
                  <a:uLnTx/>
                  <a:uFillTx/>
                  <a:latin typeface="Calibri"/>
                  <a:ea typeface="Times New Roman"/>
                  <a:cs typeface="Times New Roman"/>
                  <a:sym typeface="Times New Roman"/>
                </a:rPr>
                <a:t>https://stats.foldingathome.org/team/265602</a:t>
              </a:r>
              <a:endParaRPr kumimoji="0" sz="900" b="0" i="0" u="none" strike="noStrike" kern="1200" cap="none" spc="0" normalizeH="0" baseline="0" noProof="0" dirty="0">
                <a:ln>
                  <a:noFill/>
                </a:ln>
                <a:solidFill>
                  <a:prstClr val="black"/>
                </a:solidFill>
                <a:effectLst/>
                <a:uLnTx/>
                <a:uFillTx/>
                <a:latin typeface="Calibri"/>
                <a:ea typeface="Times New Roman"/>
                <a:cs typeface="Times New Roman"/>
                <a:sym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a:ea typeface="Times New Roman"/>
                <a:cs typeface="Times New Roman"/>
                <a:sym typeface="Times New Roman"/>
              </a:endParaRPr>
            </a:p>
          </p:txBody>
        </p:sp>
        <p:sp>
          <p:nvSpPr>
            <p:cNvPr id="89" name="Прямоугольник 88">
              <a:extLst>
                <a:ext uri="{FF2B5EF4-FFF2-40B4-BE49-F238E27FC236}">
                  <a16:creationId xmlns:a16="http://schemas.microsoft.com/office/drawing/2014/main" id="{10EBB2A4-0BFE-4C3C-B93B-60FE189C9E3A}"/>
                </a:ext>
              </a:extLst>
            </p:cNvPr>
            <p:cNvSpPr/>
            <p:nvPr/>
          </p:nvSpPr>
          <p:spPr>
            <a:xfrm>
              <a:off x="10690405" y="5548837"/>
              <a:ext cx="148952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JINR </a:t>
              </a:r>
              <a:r>
                <a:rPr kumimoji="0" lang="ru-RU" sz="1000" b="1" i="0" u="none" strike="noStrike" kern="1200" cap="none" spc="0" normalizeH="0" baseline="0" noProof="0" dirty="0" err="1">
                  <a:ln>
                    <a:noFill/>
                  </a:ln>
                  <a:solidFill>
                    <a:prstClr val="black"/>
                  </a:solidFill>
                  <a:effectLst/>
                  <a:uLnTx/>
                  <a:uFillTx/>
                  <a:latin typeface="Calibri"/>
                  <a:ea typeface="Calibri"/>
                  <a:cs typeface="Times New Roman" panose="02020603050405020304" pitchFamily="18" charset="0"/>
                  <a:sym typeface="Calibri"/>
                </a:rPr>
                <a:t>cloud</a:t>
              </a:r>
              <a:r>
                <a:rPr kumimoji="0" lang="ru-RU"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 </a:t>
              </a:r>
              <a:r>
                <a:rPr kumimoji="0" lang="ru-RU" sz="1000" b="1" i="0" u="none" strike="noStrike" kern="1200" cap="none" spc="0" normalizeH="0" baseline="0" noProof="0" dirty="0" err="1">
                  <a:ln>
                    <a:noFill/>
                  </a:ln>
                  <a:solidFill>
                    <a:prstClr val="black"/>
                  </a:solidFill>
                  <a:effectLst/>
                  <a:uLnTx/>
                  <a:uFillTx/>
                  <a:latin typeface="Calibri"/>
                  <a:ea typeface="Calibri"/>
                  <a:cs typeface="Times New Roman" panose="02020603050405020304" pitchFamily="18" charset="0"/>
                  <a:sym typeface="Calibri"/>
                </a:rPr>
                <a:t>an</a:t>
              </a:r>
              <a:r>
                <a:rPr kumimoji="0" lang="en-US"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d</a:t>
              </a:r>
              <a:r>
                <a:rPr kumimoji="0" lang="ru-RU"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 </a:t>
              </a:r>
              <a:r>
                <a:rPr kumimoji="0" lang="en-US"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 </a:t>
              </a:r>
              <a:r>
                <a:rPr kumimoji="0" lang="ru-RU" sz="1000" b="1" i="0" u="none" strike="noStrike" kern="1200" cap="none" spc="0" normalizeH="0" baseline="0" noProof="0" dirty="0" err="1">
                  <a:ln>
                    <a:noFill/>
                  </a:ln>
                  <a:solidFill>
                    <a:prstClr val="black"/>
                  </a:solidFill>
                  <a:effectLst/>
                  <a:uLnTx/>
                  <a:uFillTx/>
                  <a:latin typeface="Calibri"/>
                  <a:ea typeface="Calibri"/>
                  <a:cs typeface="Times New Roman" panose="02020603050405020304" pitchFamily="18" charset="0"/>
                  <a:sym typeface="Calibri"/>
                </a:rPr>
                <a:t>Member</a:t>
              </a:r>
              <a:r>
                <a:rPr kumimoji="0" lang="en-US"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 </a:t>
              </a:r>
              <a:r>
                <a:rPr kumimoji="0" lang="ru-RU" sz="1000" b="1" i="0" u="none" strike="noStrike" kern="1200" cap="none" spc="0" normalizeH="0" baseline="0" noProof="0" dirty="0" err="1">
                  <a:ln>
                    <a:noFill/>
                  </a:ln>
                  <a:solidFill>
                    <a:prstClr val="black"/>
                  </a:solidFill>
                  <a:effectLst/>
                  <a:uLnTx/>
                  <a:uFillTx/>
                  <a:latin typeface="Calibri"/>
                  <a:ea typeface="Calibri"/>
                  <a:cs typeface="Times New Roman" panose="02020603050405020304" pitchFamily="18" charset="0"/>
                  <a:sym typeface="Calibri"/>
                </a:rPr>
                <a:t>States</a:t>
              </a:r>
              <a:r>
                <a:rPr kumimoji="0" lang="en-US"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a:t>
              </a:r>
              <a:r>
                <a:rPr kumimoji="0" lang="ru-RU"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 </a:t>
              </a:r>
              <a:r>
                <a:rPr kumimoji="0" lang="en-US"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P</a:t>
              </a:r>
              <a:r>
                <a:rPr kumimoji="0" lang="ru-RU" sz="1000" b="1" i="0" u="none" strike="noStrike" kern="1200" cap="none" spc="0" normalizeH="0" baseline="0" noProof="0" dirty="0" err="1">
                  <a:ln>
                    <a:noFill/>
                  </a:ln>
                  <a:solidFill>
                    <a:prstClr val="black"/>
                  </a:solidFill>
                  <a:effectLst/>
                  <a:uLnTx/>
                  <a:uFillTx/>
                  <a:latin typeface="Calibri"/>
                  <a:ea typeface="Calibri"/>
                  <a:cs typeface="Times New Roman" panose="02020603050405020304" pitchFamily="18" charset="0"/>
                  <a:sym typeface="Calibri"/>
                </a:rPr>
                <a:t>articipation</a:t>
              </a:r>
              <a:r>
                <a:rPr kumimoji="0" lang="en-US" sz="1000" b="1"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sym typeface="Calibri"/>
                </a:rPr>
                <a:t> [1]</a:t>
              </a:r>
              <a:endParaRPr kumimoji="0" lang="ru-RU" sz="1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grpSp>
      <p:graphicFrame>
        <p:nvGraphicFramePr>
          <p:cNvPr id="94" name="Диаграмма 93">
            <a:extLst>
              <a:ext uri="{FF2B5EF4-FFF2-40B4-BE49-F238E27FC236}">
                <a16:creationId xmlns:a16="http://schemas.microsoft.com/office/drawing/2014/main" id="{AB4CBAE3-9813-416E-9586-318CA04D4454}"/>
              </a:ext>
            </a:extLst>
          </p:cNvPr>
          <p:cNvGraphicFramePr/>
          <p:nvPr/>
        </p:nvGraphicFramePr>
        <p:xfrm>
          <a:off x="9726198" y="3610476"/>
          <a:ext cx="2045884" cy="1411070"/>
        </p:xfrm>
        <a:graphic>
          <a:graphicData uri="http://schemas.openxmlformats.org/drawingml/2006/chart">
            <c:chart xmlns:c="http://schemas.openxmlformats.org/drawingml/2006/chart" xmlns:r="http://schemas.openxmlformats.org/officeDocument/2006/relationships" r:id="rId19"/>
          </a:graphicData>
        </a:graphic>
      </p:graphicFrame>
      <p:sp>
        <p:nvSpPr>
          <p:cNvPr id="95" name="Прямоугольник 94">
            <a:extLst>
              <a:ext uri="{FF2B5EF4-FFF2-40B4-BE49-F238E27FC236}">
                <a16:creationId xmlns:a16="http://schemas.microsoft.com/office/drawing/2014/main" id="{453C3A9E-5623-49E3-9C91-2AA6792CE25E}"/>
              </a:ext>
            </a:extLst>
          </p:cNvPr>
          <p:cNvSpPr/>
          <p:nvPr/>
        </p:nvSpPr>
        <p:spPr>
          <a:xfrm>
            <a:off x="9030200" y="4052887"/>
            <a:ext cx="1379744"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Calibri"/>
                <a:ea typeface="+mn-ea"/>
                <a:cs typeface="Times New Roman" panose="02020603050405020304" pitchFamily="18" charset="0"/>
                <a:sym typeface="Calibri"/>
              </a:rPr>
              <a:t>F@H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Calibri"/>
                <a:ea typeface="+mn-ea"/>
                <a:cs typeface="Times New Roman" panose="02020603050405020304" pitchFamily="18" charset="0"/>
                <a:sym typeface="Calibri"/>
              </a:rPr>
              <a:t>3.12 MHS06*h</a:t>
            </a:r>
            <a:endParaRPr kumimoji="0" lang="ru-RU" sz="1100" b="0" i="0" u="none" strike="noStrike" kern="1200" cap="none" spc="0" normalizeH="0" baseline="0" noProof="0" dirty="0">
              <a:ln>
                <a:noFill/>
              </a:ln>
              <a:solidFill>
                <a:prstClr val="black">
                  <a:lumMod val="85000"/>
                  <a:lumOff val="15000"/>
                </a:prstClr>
              </a:solidFill>
              <a:effectLst/>
              <a:uLnTx/>
              <a:uFillTx/>
              <a:latin typeface="Calibri"/>
              <a:ea typeface="+mn-ea"/>
              <a:cs typeface="Times New Roman" panose="02020603050405020304" pitchFamily="18" charset="0"/>
            </a:endParaRPr>
          </a:p>
        </p:txBody>
      </p:sp>
      <p:sp>
        <p:nvSpPr>
          <p:cNvPr id="100" name="Прямоугольник 99">
            <a:extLst>
              <a:ext uri="{FF2B5EF4-FFF2-40B4-BE49-F238E27FC236}">
                <a16:creationId xmlns:a16="http://schemas.microsoft.com/office/drawing/2014/main" id="{922FC632-3ECE-4694-8A50-DFDDE5D6A295}"/>
              </a:ext>
            </a:extLst>
          </p:cNvPr>
          <p:cNvSpPr/>
          <p:nvPr/>
        </p:nvSpPr>
        <p:spPr>
          <a:xfrm>
            <a:off x="11169783" y="4022303"/>
            <a:ext cx="1119293"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Calibri"/>
                <a:ea typeface="+mn-ea"/>
                <a:cs typeface="Times New Roman" panose="02020603050405020304" pitchFamily="18" charset="0"/>
                <a:sym typeface="Calibri"/>
              </a:rPr>
              <a:t>Baikal-GVD</a:t>
            </a:r>
            <a:br>
              <a:rPr kumimoji="0" lang="en-US" sz="1100" b="0" i="0" u="none" strike="noStrike" kern="1200" cap="none" spc="0" normalizeH="0" baseline="0" noProof="0" dirty="0">
                <a:ln>
                  <a:noFill/>
                </a:ln>
                <a:solidFill>
                  <a:prstClr val="black">
                    <a:lumMod val="85000"/>
                    <a:lumOff val="15000"/>
                  </a:prstClr>
                </a:solidFill>
                <a:effectLst/>
                <a:uLnTx/>
                <a:uFillTx/>
                <a:latin typeface="Calibri"/>
                <a:ea typeface="+mn-ea"/>
                <a:cs typeface="Times New Roman" panose="02020603050405020304" pitchFamily="18" charset="0"/>
                <a:sym typeface="Calibri"/>
              </a:rPr>
            </a:br>
            <a:r>
              <a:rPr kumimoji="0" lang="en-US" sz="1100" b="0" i="0" u="none" strike="noStrike" kern="1200" cap="none" spc="0" normalizeH="0" baseline="0" noProof="0" dirty="0">
                <a:ln>
                  <a:noFill/>
                </a:ln>
                <a:solidFill>
                  <a:prstClr val="black">
                    <a:lumMod val="85000"/>
                    <a:lumOff val="15000"/>
                  </a:prstClr>
                </a:solidFill>
                <a:effectLst/>
                <a:uLnTx/>
                <a:uFillTx/>
                <a:latin typeface="Calibri"/>
                <a:ea typeface="+mn-ea"/>
                <a:cs typeface="Times New Roman" panose="02020603050405020304" pitchFamily="18" charset="0"/>
                <a:sym typeface="Calibri"/>
              </a:rPr>
              <a:t>3.1 MHS06*h</a:t>
            </a:r>
            <a:endParaRPr kumimoji="0" lang="ru-RU" sz="1100" b="0" i="0" u="none" strike="noStrike" kern="1200" cap="none" spc="0" normalizeH="0" baseline="0" noProof="0" dirty="0">
              <a:ln>
                <a:noFill/>
              </a:ln>
              <a:solidFill>
                <a:prstClr val="black">
                  <a:lumMod val="85000"/>
                  <a:lumOff val="15000"/>
                </a:prstClr>
              </a:solidFill>
              <a:effectLst/>
              <a:uLnTx/>
              <a:uFillTx/>
              <a:latin typeface="Calibri"/>
              <a:ea typeface="+mn-ea"/>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5A17EC3E-0751-4BF0-B5B3-6D28FAAC59CB}"/>
              </a:ext>
            </a:extLst>
          </p:cNvPr>
          <p:cNvSpPr/>
          <p:nvPr/>
        </p:nvSpPr>
        <p:spPr>
          <a:xfrm>
            <a:off x="10338645" y="4203317"/>
            <a:ext cx="873137" cy="234552"/>
          </a:xfrm>
          <a:prstGeom prst="rect">
            <a:avLst/>
          </a:prstGeom>
          <a:solidFill>
            <a:schemeClr val="tx1">
              <a:lumMod val="50000"/>
              <a:lumOff val="50000"/>
              <a:alpha val="6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Прямоугольник 100">
            <a:extLst>
              <a:ext uri="{FF2B5EF4-FFF2-40B4-BE49-F238E27FC236}">
                <a16:creationId xmlns:a16="http://schemas.microsoft.com/office/drawing/2014/main" id="{E74A05B3-76E2-4228-960B-886CC7B9ACDD}"/>
              </a:ext>
            </a:extLst>
          </p:cNvPr>
          <p:cNvSpPr/>
          <p:nvPr/>
        </p:nvSpPr>
        <p:spPr>
          <a:xfrm>
            <a:off x="10215851" y="4165216"/>
            <a:ext cx="111929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anose="02020603050405020304" pitchFamily="18" charset="0"/>
                <a:sym typeface="Calibri"/>
              </a:rPr>
              <a:t>CPU   used</a:t>
            </a:r>
            <a:endParaRPr kumimoji="0" lang="ru-RU"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sp>
        <p:nvSpPr>
          <p:cNvPr id="102" name="Прямоугольник 101">
            <a:extLst>
              <a:ext uri="{FF2B5EF4-FFF2-40B4-BE49-F238E27FC236}">
                <a16:creationId xmlns:a16="http://schemas.microsoft.com/office/drawing/2014/main" id="{C5EDDFB5-17EB-48EB-A7F1-11A2E01B170A}"/>
              </a:ext>
            </a:extLst>
          </p:cNvPr>
          <p:cNvSpPr/>
          <p:nvPr/>
        </p:nvSpPr>
        <p:spPr>
          <a:xfrm>
            <a:off x="9212891" y="4865898"/>
            <a:ext cx="2928938" cy="366575"/>
          </a:xfrm>
          <a:prstGeom prst="rect">
            <a:avLst/>
          </a:prstGeom>
        </p:spPr>
        <p:txBody>
          <a:bodyPr wrap="square">
            <a:spAutoFit/>
          </a:body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F@H and Baikal-GVD currently consume roughly the same amount of computing resources.</a:t>
            </a:r>
            <a:endParaRPr kumimoji="0" lang="ru-RU" sz="11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103" name="Picture 2">
            <a:extLst>
              <a:ext uri="{FF2B5EF4-FFF2-40B4-BE49-F238E27FC236}">
                <a16:creationId xmlns:a16="http://schemas.microsoft.com/office/drawing/2014/main" id="{1784B539-02E4-4356-A23A-8B78F960B872}"/>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875972" y="3414439"/>
            <a:ext cx="1770213" cy="128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a:extLst>
              <a:ext uri="{FF2B5EF4-FFF2-40B4-BE49-F238E27FC236}">
                <a16:creationId xmlns:a16="http://schemas.microsoft.com/office/drawing/2014/main" id="{272D4700-2CE0-4500-83BD-A23B001BB072}"/>
              </a:ext>
            </a:extLst>
          </p:cNvPr>
          <p:cNvSpPr/>
          <p:nvPr/>
        </p:nvSpPr>
        <p:spPr>
          <a:xfrm>
            <a:off x="6228417" y="4743750"/>
            <a:ext cx="2928938" cy="757130"/>
          </a:xfrm>
          <a:prstGeom prst="rect">
            <a:avLst/>
          </a:prstGeom>
        </p:spPr>
        <p:txBody>
          <a:bodyPr wrap="square">
            <a:spAutoFit/>
          </a:bodyPr>
          <a:lstStyle/>
          <a:p>
            <a:pPr marL="171450" marR="0" lvl="0" indent="-171450" algn="just" defTabSz="914400" rtl="0" eaLnBrk="0" fontAlgn="base" latinLnBrk="0" hangingPunct="0">
              <a:lnSpc>
                <a:spcPct val="90000"/>
              </a:lnSpc>
              <a:spcBef>
                <a:spcPct val="0"/>
              </a:spcBef>
              <a:spcAft>
                <a:spcPct val="0"/>
              </a:spcAft>
              <a:buClrTx/>
              <a:buSzTx/>
              <a:buFont typeface="Wingdings" panose="05000000000000000000" pitchFamily="2" charset="2"/>
              <a:buChar char="§"/>
              <a:tabLst/>
              <a:defRPr/>
            </a:pPr>
            <a:r>
              <a:rPr kumimoji="0" lang="en-US" altLang="ru-RU" sz="1200" b="0" i="0" u="none" strike="noStrike" kern="1200" cap="none" spc="0" normalizeH="0" baseline="0" noProof="0" dirty="0">
                <a:ln>
                  <a:noFill/>
                </a:ln>
                <a:solidFill>
                  <a:prstClr val="black"/>
                </a:solidFill>
                <a:effectLst/>
                <a:uLnTx/>
                <a:uFillTx/>
                <a:latin typeface="Calibri"/>
                <a:ea typeface="+mn-ea"/>
                <a:cs typeface="+mn-cs"/>
              </a:rPr>
              <a:t>Universal sensor for viruses and specific proteins, including COVID-19 (</a:t>
            </a:r>
            <a:r>
              <a:rPr kumimoji="0" lang="en-US" altLang="ru-RU" sz="1200" b="0" i="0" u="none" strike="noStrike" kern="1200" cap="none" spc="0" normalizeH="0" baseline="0" noProof="0" dirty="0" err="1">
                <a:ln>
                  <a:noFill/>
                </a:ln>
                <a:solidFill>
                  <a:prstClr val="black"/>
                </a:solidFill>
                <a:effectLst/>
                <a:uLnTx/>
                <a:uFillTx/>
                <a:latin typeface="Calibri"/>
                <a:ea typeface="+mn-ea"/>
                <a:cs typeface="+mn-cs"/>
              </a:rPr>
              <a:t>Coope</a:t>
            </a:r>
            <a:r>
              <a:rPr kumimoji="0" lang="en-US" altLang="ru-RU" sz="1200" b="0" i="0" u="none" strike="noStrike" kern="1200" cap="none" spc="0" normalizeH="0" baseline="0" noProof="0" dirty="0">
                <a:ln>
                  <a:noFill/>
                </a:ln>
                <a:solidFill>
                  <a:prstClr val="black"/>
                </a:solidFill>
                <a:effectLst/>
                <a:uLnTx/>
                <a:uFillTx/>
                <a:latin typeface="Calibri"/>
                <a:ea typeface="+mn-ea"/>
                <a:cs typeface="+mn-cs"/>
              </a:rPr>
              <a:t>-ration with MISIS (Moscow) and Imperial College London).</a:t>
            </a:r>
          </a:p>
        </p:txBody>
      </p:sp>
    </p:spTree>
    <p:extLst>
      <p:ext uri="{BB962C8B-B14F-4D97-AF65-F5344CB8AC3E}">
        <p14:creationId xmlns:p14="http://schemas.microsoft.com/office/powerpoint/2010/main" val="221227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DDA4E2AD-8CF5-42F5-AF25-2D45F3F4CD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61"/>
          <a:stretch/>
        </p:blipFill>
        <p:spPr>
          <a:xfrm rot="16200000">
            <a:off x="-1125831" y="1089072"/>
            <a:ext cx="6915545" cy="4719761"/>
          </a:xfrm>
          <a:prstGeom prst="rect">
            <a:avLst/>
          </a:prstGeom>
          <a:ln>
            <a:solidFill>
              <a:schemeClr val="accent1">
                <a:shade val="50000"/>
              </a:schemeClr>
            </a:solidFill>
          </a:ln>
        </p:spPr>
      </p:pic>
      <p:sp>
        <p:nvSpPr>
          <p:cNvPr id="10" name="TextBox 9"/>
          <p:cNvSpPr txBox="1"/>
          <p:nvPr/>
        </p:nvSpPr>
        <p:spPr>
          <a:xfrm>
            <a:off x="4946343" y="277780"/>
            <a:ext cx="3135795" cy="523220"/>
          </a:xfrm>
          <a:prstGeom prst="rect">
            <a:avLst/>
          </a:prstGeom>
          <a:noFill/>
          <a:ln>
            <a:solidFill>
              <a:srgbClr val="0066CC"/>
            </a:solidFill>
          </a:ln>
        </p:spPr>
        <p:txBody>
          <a:bodyPr wrap="none" rtlCol="0">
            <a:spAutoFit/>
          </a:bodyPr>
          <a:lstStyle/>
          <a:p>
            <a:r>
              <a:rPr lang="en-US" sz="2800" dirty="0">
                <a:latin typeface="Calibri" panose="020F0502020204030204" pitchFamily="34" charset="0"/>
                <a:cs typeface="Calibri" panose="020F0502020204030204" pitchFamily="34" charset="0"/>
              </a:rPr>
              <a:t>Do </a:t>
            </a:r>
            <a:r>
              <a:rPr lang="en-US" sz="2800" dirty="0" err="1">
                <a:solidFill>
                  <a:srgbClr val="0066CC"/>
                </a:solidFill>
                <a:latin typeface="Calibri" panose="020F0502020204030204" pitchFamily="34" charset="0"/>
                <a:cs typeface="Calibri" panose="020F0502020204030204" pitchFamily="34" charset="0"/>
              </a:rPr>
              <a:t>Science</a:t>
            </a:r>
            <a:r>
              <a:rPr lang="en-US" sz="2800" dirty="0" err="1">
                <a:latin typeface="Calibri" panose="020F0502020204030204" pitchFamily="34" charset="0"/>
                <a:cs typeface="Calibri" panose="020F0502020204030204" pitchFamily="34" charset="0"/>
              </a:rPr>
              <a:t>@Dubna</a:t>
            </a:r>
            <a:endParaRPr lang="ru-RU" sz="2800" dirty="0">
              <a:latin typeface="Calibri" panose="020F0502020204030204" pitchFamily="34" charset="0"/>
              <a:cs typeface="Calibri" panose="020F0502020204030204" pitchFamily="34" charset="0"/>
            </a:endParaRPr>
          </a:p>
        </p:txBody>
      </p:sp>
      <p:pic>
        <p:nvPicPr>
          <p:cNvPr id="6" name="Рисунок 5">
            <a:extLst>
              <a:ext uri="{FF2B5EF4-FFF2-40B4-BE49-F238E27FC236}">
                <a16:creationId xmlns:a16="http://schemas.microsoft.com/office/drawing/2014/main" id="{33F2E8AF-9147-47EB-9613-9112EF7E63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7719"/>
          <a:stretch/>
        </p:blipFill>
        <p:spPr>
          <a:xfrm>
            <a:off x="8336660" y="88255"/>
            <a:ext cx="2464602" cy="2594872"/>
          </a:xfrm>
          <a:prstGeom prst="rect">
            <a:avLst/>
          </a:prstGeom>
        </p:spPr>
      </p:pic>
      <p:grpSp>
        <p:nvGrpSpPr>
          <p:cNvPr id="9" name="Группа 8">
            <a:extLst>
              <a:ext uri="{FF2B5EF4-FFF2-40B4-BE49-F238E27FC236}">
                <a16:creationId xmlns:a16="http://schemas.microsoft.com/office/drawing/2014/main" id="{3F22C546-0C3E-4A40-B580-61B12ABADAB3}"/>
              </a:ext>
            </a:extLst>
          </p:cNvPr>
          <p:cNvGrpSpPr/>
          <p:nvPr/>
        </p:nvGrpSpPr>
        <p:grpSpPr>
          <a:xfrm>
            <a:off x="7374574" y="2750393"/>
            <a:ext cx="4386996" cy="3639331"/>
            <a:chOff x="7805004" y="2003421"/>
            <a:chExt cx="4386996" cy="3639331"/>
          </a:xfrm>
        </p:grpSpPr>
        <p:pic>
          <p:nvPicPr>
            <p:cNvPr id="2" name="Рисунок 1">
              <a:extLst>
                <a:ext uri="{FF2B5EF4-FFF2-40B4-BE49-F238E27FC236}">
                  <a16:creationId xmlns:a16="http://schemas.microsoft.com/office/drawing/2014/main" id="{75E642ED-DA94-446A-8CA9-9E33EB312A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9576" y="2003421"/>
              <a:ext cx="4382424" cy="3639331"/>
            </a:xfrm>
            <a:prstGeom prst="rect">
              <a:avLst/>
            </a:prstGeom>
          </p:spPr>
        </p:pic>
        <p:sp>
          <p:nvSpPr>
            <p:cNvPr id="7" name="Прямоугольник 6">
              <a:extLst>
                <a:ext uri="{FF2B5EF4-FFF2-40B4-BE49-F238E27FC236}">
                  <a16:creationId xmlns:a16="http://schemas.microsoft.com/office/drawing/2014/main" id="{843B84C0-1328-4A5D-9045-156068F5EFE5}"/>
                </a:ext>
              </a:extLst>
            </p:cNvPr>
            <p:cNvSpPr/>
            <p:nvPr/>
          </p:nvSpPr>
          <p:spPr>
            <a:xfrm>
              <a:off x="7901432" y="3860830"/>
              <a:ext cx="2258567" cy="546069"/>
            </a:xfrm>
            <a:prstGeom prst="rect">
              <a:avLst/>
            </a:prstGeom>
            <a:solidFill>
              <a:srgbClr val="713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48F49FD6-1E5E-4384-8CAD-6ADD438E321A}"/>
                </a:ext>
              </a:extLst>
            </p:cNvPr>
            <p:cNvSpPr txBox="1"/>
            <p:nvPr/>
          </p:nvSpPr>
          <p:spPr>
            <a:xfrm>
              <a:off x="7805004" y="3786542"/>
              <a:ext cx="2436276" cy="692497"/>
            </a:xfrm>
            <a:prstGeom prst="rect">
              <a:avLst/>
            </a:prstGeom>
            <a:noFill/>
          </p:spPr>
          <p:txBody>
            <a:bodyPr wrap="square" rtlCol="0">
              <a:spAutoFit/>
            </a:bodyPr>
            <a:lstStyle/>
            <a:p>
              <a:pPr algn="ctr"/>
              <a:r>
                <a:rPr lang="en-US" sz="1300" dirty="0">
                  <a:solidFill>
                    <a:schemeClr val="bg1"/>
                  </a:solidFill>
                </a:rPr>
                <a:t>Digital JINR</a:t>
              </a:r>
            </a:p>
            <a:p>
              <a:pPr algn="ctr"/>
              <a:r>
                <a:rPr lang="en-US" sz="1300" dirty="0">
                  <a:solidFill>
                    <a:schemeClr val="bg1"/>
                  </a:solidFill>
                </a:rPr>
                <a:t>(incl. Open Data, Remote Access, GRAIN, JEMS</a:t>
              </a:r>
              <a:r>
                <a:rPr lang="en-US" sz="1200" dirty="0">
                  <a:solidFill>
                    <a:schemeClr val="bg1"/>
                  </a:solidFill>
                </a:rPr>
                <a:t>)</a:t>
              </a:r>
              <a:endParaRPr lang="ru-RU" sz="1200" dirty="0">
                <a:solidFill>
                  <a:schemeClr val="bg1"/>
                </a:solidFill>
              </a:endParaRPr>
            </a:p>
          </p:txBody>
        </p:sp>
      </p:grpSp>
      <p:sp>
        <p:nvSpPr>
          <p:cNvPr id="25" name="TextBox 24">
            <a:extLst>
              <a:ext uri="{FF2B5EF4-FFF2-40B4-BE49-F238E27FC236}">
                <a16:creationId xmlns:a16="http://schemas.microsoft.com/office/drawing/2014/main" id="{6A45B6F1-E4A5-411F-B909-2F819C36837F}"/>
              </a:ext>
            </a:extLst>
          </p:cNvPr>
          <p:cNvSpPr txBox="1"/>
          <p:nvPr/>
        </p:nvSpPr>
        <p:spPr>
          <a:xfrm>
            <a:off x="7432624" y="5768129"/>
            <a:ext cx="4272674" cy="461665"/>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JINR </a:t>
            </a:r>
            <a:r>
              <a:rPr lang="de-DE" sz="2400" dirty="0">
                <a:solidFill>
                  <a:prstClr val="black"/>
                </a:solidFill>
                <a:latin typeface="Arial" panose="020B0604020202020204" pitchFamily="34" charset="0"/>
                <a:cs typeface="Arial" panose="020B0604020202020204" pitchFamily="34" charset="0"/>
              </a:rPr>
              <a:t>Higher School</a:t>
            </a:r>
            <a:endParaRPr lang="ru-RU" sz="2400" dirty="0">
              <a:solidFill>
                <a:prstClr val="black"/>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B7E3D7C-F105-48CC-A15D-9F6F8778D873}"/>
              </a:ext>
            </a:extLst>
          </p:cNvPr>
          <p:cNvSpPr txBox="1"/>
          <p:nvPr/>
        </p:nvSpPr>
        <p:spPr>
          <a:xfrm>
            <a:off x="7432623" y="2773676"/>
            <a:ext cx="2116730" cy="1661993"/>
          </a:xfrm>
          <a:prstGeom prst="rect">
            <a:avLst/>
          </a:prstGeom>
          <a:solidFill>
            <a:srgbClr val="4472C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Международный инновационный исследовательский центр ядерных технологий:</a:t>
            </a:r>
            <a:endParaRPr kumimoji="0" lang="ru-RU"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0815448-6745-40CA-923C-4C615BC9B132}"/>
              </a:ext>
            </a:extLst>
          </p:cNvPr>
          <p:cNvSpPr txBox="1"/>
          <p:nvPr/>
        </p:nvSpPr>
        <p:spPr>
          <a:xfrm>
            <a:off x="7432624" y="4512414"/>
            <a:ext cx="2378225" cy="692497"/>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1300" dirty="0">
                <a:solidFill>
                  <a:prstClr val="white"/>
                </a:solidFill>
                <a:latin typeface="Arial" panose="020B0604020202020204" pitchFamily="34" charset="0"/>
                <a:cs typeface="Arial" panose="020B0604020202020204" pitchFamily="34" charset="0"/>
              </a:rPr>
              <a:t>Цифровая модель ММО (</a:t>
            </a:r>
            <a:r>
              <a:rPr lang="de-DE" sz="1300" dirty="0">
                <a:solidFill>
                  <a:prstClr val="white"/>
                </a:solidFill>
                <a:latin typeface="Arial" panose="020B0604020202020204" pitchFamily="34" charset="0"/>
                <a:cs typeface="Arial" panose="020B0604020202020204" pitchFamily="34" charset="0"/>
              </a:rPr>
              <a:t>Open Data, Access, GRAIN, JEMS</a:t>
            </a:r>
            <a:r>
              <a:rPr lang="ru-RU" sz="1300" dirty="0">
                <a:solidFill>
                  <a:prstClr val="white"/>
                </a:solidFill>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7CF5E1C3-0685-4994-9DAB-8FBA1D2A633D}"/>
              </a:ext>
            </a:extLst>
          </p:cNvPr>
          <p:cNvSpPr txBox="1"/>
          <p:nvPr/>
        </p:nvSpPr>
        <p:spPr>
          <a:xfrm>
            <a:off x="9810849" y="4512414"/>
            <a:ext cx="1894449" cy="646331"/>
          </a:xfrm>
          <a:prstGeom prst="rect">
            <a:avLst/>
          </a:prstGeom>
          <a:solidFill>
            <a:srgbClr val="4472C4">
              <a:lumMod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Dubna</a:t>
            </a: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Science Diplomatic Club</a:t>
            </a:r>
            <a:r>
              <a:rPr kumimoji="0" lang="ru-RU"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(научный Давос)</a:t>
            </a:r>
            <a:endParaRPr kumimoji="0" lang="de-DE"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51164542-3D11-FA4E-90FF-30E2425E5672}"/>
              </a:ext>
            </a:extLst>
          </p:cNvPr>
          <p:cNvPicPr>
            <a:picLocks noChangeAspect="1"/>
          </p:cNvPicPr>
          <p:nvPr/>
        </p:nvPicPr>
        <p:blipFill>
          <a:blip r:embed="rId6"/>
          <a:stretch>
            <a:fillRect/>
          </a:stretch>
        </p:blipFill>
        <p:spPr>
          <a:xfrm>
            <a:off x="2431008" y="1964217"/>
            <a:ext cx="4739647" cy="3463663"/>
          </a:xfrm>
          <a:prstGeom prst="rect">
            <a:avLst/>
          </a:prstGeom>
        </p:spPr>
      </p:pic>
    </p:spTree>
    <p:extLst>
      <p:ext uri="{BB962C8B-B14F-4D97-AF65-F5344CB8AC3E}">
        <p14:creationId xmlns:p14="http://schemas.microsoft.com/office/powerpoint/2010/main" val="3608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D64F5A-D9C4-40E2-B9AE-3C2275B88B75}"/>
              </a:ext>
            </a:extLst>
          </p:cNvPr>
          <p:cNvSpPr>
            <a:spLocks noGrp="1"/>
          </p:cNvSpPr>
          <p:nvPr>
            <p:ph type="title"/>
          </p:nvPr>
        </p:nvSpPr>
        <p:spPr>
          <a:xfrm>
            <a:off x="277107" y="0"/>
            <a:ext cx="10638170" cy="859710"/>
          </a:xfrm>
        </p:spPr>
        <p:txBody>
          <a:bodyPr>
            <a:normAutofit/>
          </a:bodyPr>
          <a:lstStyle/>
          <a:p>
            <a:pPr algn="l"/>
            <a:r>
              <a:rPr lang="ru-RU" sz="4000" cap="small" dirty="0">
                <a:latin typeface="+mn-lt"/>
                <a:cs typeface="Arial" panose="020B0604020202020204" pitchFamily="34" charset="0"/>
              </a:rPr>
              <a:t>Научная стратегия</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795D82-7128-3342-957A-69746926A3C5}"/>
                  </a:ext>
                </a:extLst>
              </p:cNvPr>
              <p:cNvSpPr txBox="1"/>
              <p:nvPr/>
            </p:nvSpPr>
            <p:spPr>
              <a:xfrm>
                <a:off x="115322" y="881958"/>
                <a:ext cx="12076677" cy="5786777"/>
              </a:xfrm>
              <a:prstGeom prst="rect">
                <a:avLst/>
              </a:prstGeom>
              <a:noFill/>
            </p:spPr>
            <p:txBody>
              <a:bodyPr wrap="square">
                <a:spAutoFit/>
              </a:bodyPr>
              <a:lstStyle/>
              <a:p>
                <a:pPr marL="342900" indent="-342900" algn="just">
                  <a:lnSpc>
                    <a:spcPct val="120000"/>
                  </a:lnSpc>
                  <a:spcAft>
                    <a:spcPts val="600"/>
                  </a:spcAft>
                  <a:buFont typeface="Arial" panose="020B0604020202020204" pitchFamily="34" charset="0"/>
                  <a:buChar char="•"/>
                </a:pPr>
                <a:r>
                  <a:rPr lang="ru-RU" sz="2200" b="1" dirty="0">
                    <a:cs typeface="Arial" panose="020B0604020202020204" pitchFamily="34" charset="0"/>
                  </a:rPr>
                  <a:t>NICA–II (SPD, MPD-</a:t>
                </a:r>
                <a:r>
                  <a:rPr lang="ru-RU" sz="2200" b="1" dirty="0" err="1">
                    <a:cs typeface="Arial" panose="020B0604020202020204" pitchFamily="34" charset="0"/>
                  </a:rPr>
                  <a:t>Upgr</a:t>
                </a:r>
                <a:r>
                  <a:rPr lang="ru-RU" sz="2200" b="1" dirty="0">
                    <a:cs typeface="Arial" panose="020B0604020202020204" pitchFamily="34" charset="0"/>
                  </a:rPr>
                  <a:t>.</a:t>
                </a:r>
                <a:r>
                  <a:rPr lang="en-US" sz="2200" b="1" dirty="0">
                    <a:cs typeface="Arial" panose="020B0604020202020204" pitchFamily="34" charset="0"/>
                  </a:rPr>
                  <a:t> + </a:t>
                </a:r>
                <a:r>
                  <a:rPr lang="ru-RU" sz="2200" b="1" dirty="0">
                    <a:cs typeface="Arial" panose="020B0604020202020204" pitchFamily="34" charset="0"/>
                  </a:rPr>
                  <a:t>NICA-H</a:t>
                </a:r>
                <a:r>
                  <a:rPr lang="en-US" sz="2200" b="1" dirty="0">
                    <a:cs typeface="Arial" panose="020B0604020202020204" pitchFamily="34" charset="0"/>
                  </a:rPr>
                  <a:t>L)</a:t>
                </a:r>
                <a:r>
                  <a:rPr lang="ru-RU" sz="2200" b="1" dirty="0">
                    <a:cs typeface="Arial" panose="020B0604020202020204" pitchFamily="34" charset="0"/>
                  </a:rPr>
                  <a:t>, </a:t>
                </a:r>
                <a:r>
                  <a:rPr lang="en-US" sz="2200" b="1" dirty="0">
                    <a:cs typeface="Arial" panose="020B0604020202020204" pitchFamily="34" charset="0"/>
                  </a:rPr>
                  <a:t>NICA</a:t>
                </a:r>
                <a:r>
                  <a:rPr lang="ru-RU" sz="2200" b="1" dirty="0">
                    <a:cs typeface="Arial" panose="020B0604020202020204" pitchFamily="34" charset="0"/>
                  </a:rPr>
                  <a:t>–</a:t>
                </a:r>
                <a:r>
                  <a:rPr lang="en-US" sz="2200" b="1" dirty="0">
                    <a:cs typeface="Arial" panose="020B0604020202020204" pitchFamily="34" charset="0"/>
                  </a:rPr>
                  <a:t>III</a:t>
                </a:r>
                <a:r>
                  <a:rPr lang="ru-RU" sz="2200" b="1" dirty="0">
                    <a:cs typeface="Arial" panose="020B0604020202020204" pitchFamily="34" charset="0"/>
                  </a:rPr>
                  <a:t> </a:t>
                </a:r>
                <a:r>
                  <a:rPr lang="en-US" sz="2200" b="1" dirty="0">
                    <a:cs typeface="Arial" panose="020B0604020202020204" pitchFamily="34" charset="0"/>
                  </a:rPr>
                  <a:t>(NICA-EIC, NICA - RB, NICA </a:t>
                </a:r>
                <a:r>
                  <a:rPr lang="ru-RU" sz="2200" b="1" dirty="0">
                    <a:cs typeface="Arial" panose="020B0604020202020204" pitchFamily="34" charset="0"/>
                  </a:rPr>
                  <a:t>-</a:t>
                </a:r>
                <a:r>
                  <a:rPr lang="en-US" sz="2200" b="1" dirty="0">
                    <a:cs typeface="Arial" panose="020B0604020202020204" pitchFamily="34" charset="0"/>
                  </a:rPr>
                  <a:t> HIP</a:t>
                </a:r>
                <a:r>
                  <a:rPr lang="ru-RU" sz="2200" b="1" dirty="0">
                    <a:cs typeface="Arial" panose="020B0604020202020204" pitchFamily="34" charset="0"/>
                  </a:rPr>
                  <a:t>)</a:t>
                </a:r>
              </a:p>
              <a:p>
                <a:pPr marL="342900" indent="-342900" algn="just">
                  <a:lnSpc>
                    <a:spcPct val="120000"/>
                  </a:lnSpc>
                  <a:spcAft>
                    <a:spcPts val="600"/>
                  </a:spcAft>
                  <a:buFont typeface="Arial" panose="020B0604020202020204" pitchFamily="34" charset="0"/>
                  <a:buChar char="•"/>
                </a:pPr>
                <a:r>
                  <a:rPr lang="ru-RU" sz="2200" b="1" dirty="0">
                    <a:solidFill>
                      <a:srgbClr val="0432FF"/>
                    </a:solidFill>
                    <a:cs typeface="Arial" panose="020B0604020202020204" pitchFamily="34" charset="0"/>
                  </a:rPr>
                  <a:t>DRIBS</a:t>
                </a:r>
                <a:r>
                  <a:rPr lang="ru-RU" sz="2200" b="1" dirty="0">
                    <a:cs typeface="Arial" panose="020B0604020202020204" pitchFamily="34" charset="0"/>
                  </a:rPr>
                  <a:t>–</a:t>
                </a:r>
                <a:r>
                  <a:rPr lang="ru-RU" sz="2200" b="1" dirty="0">
                    <a:solidFill>
                      <a:srgbClr val="0432FF"/>
                    </a:solidFill>
                    <a:cs typeface="Arial" panose="020B0604020202020204" pitchFamily="34" charset="0"/>
                  </a:rPr>
                  <a:t>III (Дубненский радиоактивный комплекс для исследования СТЭ и ЭЯ)</a:t>
                </a:r>
              </a:p>
              <a:p>
                <a:pPr marL="342900" indent="-342900" algn="just">
                  <a:lnSpc>
                    <a:spcPct val="120000"/>
                  </a:lnSpc>
                  <a:spcAft>
                    <a:spcPts val="600"/>
                  </a:spcAft>
                  <a:buFont typeface="Arial" panose="020B0604020202020204" pitchFamily="34" charset="0"/>
                  <a:buChar char="•"/>
                </a:pPr>
                <a:r>
                  <a:rPr lang="en-US" sz="2200" b="1" dirty="0">
                    <a:solidFill>
                      <a:srgbClr val="0432FF"/>
                    </a:solidFill>
                    <a:cs typeface="Arial" panose="020B0604020202020204" pitchFamily="34" charset="0"/>
                  </a:rPr>
                  <a:t>FLNR Radioactive beam facility (0.4-25 MeV/u,</a:t>
                </a:r>
                <a:r>
                  <a:rPr lang="ru-RU" sz="2200" b="1" dirty="0">
                    <a:solidFill>
                      <a:srgbClr val="0432FF"/>
                    </a:solidFill>
                    <a:cs typeface="Arial" panose="020B0604020202020204" pitchFamily="34" charset="0"/>
                  </a:rPr>
                  <a:t> </a:t>
                </a:r>
                <a:r>
                  <a:rPr lang="en-US" sz="2200" b="1" dirty="0">
                    <a:solidFill>
                      <a:srgbClr val="0432FF"/>
                    </a:solidFill>
                    <a:cs typeface="Arial" panose="020B0604020202020204" pitchFamily="34" charset="0"/>
                  </a:rPr>
                  <a:t>smooth energy scan and UL Emittance)</a:t>
                </a:r>
                <a:endParaRPr lang="ru-RU" sz="2200" b="1" dirty="0">
                  <a:solidFill>
                    <a:srgbClr val="0432FF"/>
                  </a:solidFill>
                  <a:cs typeface="Arial" panose="020B0604020202020204" pitchFamily="34" charset="0"/>
                </a:endParaRPr>
              </a:p>
              <a:p>
                <a:pPr marL="342900" indent="-342900" algn="just">
                  <a:lnSpc>
                    <a:spcPct val="120000"/>
                  </a:lnSpc>
                  <a:spcAft>
                    <a:spcPts val="600"/>
                  </a:spcAft>
                  <a:buFont typeface="Arial" panose="020B0604020202020204" pitchFamily="34" charset="0"/>
                  <a:buChar char="•"/>
                </a:pPr>
                <a:r>
                  <a:rPr lang="ru-RU" sz="2200" b="1" dirty="0">
                    <a:solidFill>
                      <a:srgbClr val="00A100"/>
                    </a:solidFill>
                    <a:cs typeface="Arial" panose="020B0604020202020204" pitchFamily="34" charset="0"/>
                  </a:rPr>
                  <a:t>Физика с </a:t>
                </a:r>
                <a:r>
                  <a:rPr lang="ru-RU" sz="2200" b="1" dirty="0" err="1">
                    <a:solidFill>
                      <a:srgbClr val="00A100"/>
                    </a:solidFill>
                    <a:cs typeface="Arial" panose="020B0604020202020204" pitchFamily="34" charset="0"/>
                  </a:rPr>
                  <a:t>ультрахолодными</a:t>
                </a:r>
                <a:r>
                  <a:rPr lang="ru-RU" sz="2200" b="1" dirty="0">
                    <a:solidFill>
                      <a:srgbClr val="00A100"/>
                    </a:solidFill>
                    <a:cs typeface="Arial" panose="020B0604020202020204" pitchFamily="34" charset="0"/>
                  </a:rPr>
                  <a:t> нейтронами на ИБР-2М</a:t>
                </a:r>
              </a:p>
              <a:p>
                <a:pPr marL="342900" indent="-342900" algn="just">
                  <a:lnSpc>
                    <a:spcPct val="120000"/>
                  </a:lnSpc>
                  <a:spcAft>
                    <a:spcPts val="600"/>
                  </a:spcAft>
                  <a:buFont typeface="Arial" panose="020B0604020202020204" pitchFamily="34" charset="0"/>
                  <a:buChar char="•"/>
                </a:pPr>
                <a:r>
                  <a:rPr lang="en-US" sz="2200" b="1" dirty="0" err="1">
                    <a:solidFill>
                      <a:srgbClr val="00A100"/>
                    </a:solidFill>
                    <a:cs typeface="Arial" panose="020B0604020202020204" pitchFamily="34" charset="0"/>
                  </a:rPr>
                  <a:t>Dubna</a:t>
                </a:r>
                <a:r>
                  <a:rPr lang="en-US" sz="2200" b="1" dirty="0">
                    <a:solidFill>
                      <a:srgbClr val="00A100"/>
                    </a:solidFill>
                    <a:cs typeface="Arial" panose="020B0604020202020204" pitchFamily="34" charset="0"/>
                  </a:rPr>
                  <a:t> NS</a:t>
                </a:r>
                <a:r>
                  <a:rPr lang="ru-RU" sz="2200" b="1" dirty="0">
                    <a:solidFill>
                      <a:srgbClr val="00A100"/>
                    </a:solidFill>
                    <a:cs typeface="Arial" panose="020B0604020202020204" pitchFamily="34" charset="0"/>
                  </a:rPr>
                  <a:t>-IV: Супер ускоритель «</a:t>
                </a:r>
                <a:r>
                  <a:rPr lang="en-US" sz="2200" b="1" dirty="0">
                    <a:solidFill>
                      <a:srgbClr val="00A100"/>
                    </a:solidFill>
                    <a:cs typeface="Arial" panose="020B0604020202020204" pitchFamily="34" charset="0"/>
                  </a:rPr>
                  <a:t>NEPTUN</a:t>
                </a:r>
                <a:r>
                  <a:rPr lang="ru-RU" sz="2200" b="1" dirty="0">
                    <a:solidFill>
                      <a:srgbClr val="00A100"/>
                    </a:solidFill>
                    <a:cs typeface="Arial" panose="020B0604020202020204" pitchFamily="34" charset="0"/>
                  </a:rPr>
                  <a:t>» - импульсный реактор, использующий Np-237</a:t>
                </a:r>
              </a:p>
              <a:p>
                <a:pPr marL="342900" indent="-342900" algn="just">
                  <a:lnSpc>
                    <a:spcPct val="120000"/>
                  </a:lnSpc>
                  <a:spcAft>
                    <a:spcPts val="600"/>
                  </a:spcAft>
                  <a:buFont typeface="Arial" panose="020B0604020202020204" pitchFamily="34" charset="0"/>
                  <a:buChar char="•"/>
                </a:pPr>
                <a:r>
                  <a:rPr lang="ru-RU" sz="2200" b="1" dirty="0">
                    <a:solidFill>
                      <a:srgbClr val="7030A0"/>
                    </a:solidFill>
                    <a:cs typeface="Arial" panose="020B0604020202020204" pitchFamily="34" charset="0"/>
                  </a:rPr>
                  <a:t>Астрофизика частиц: </a:t>
                </a:r>
                <a:r>
                  <a:rPr lang="en-US" sz="2200" b="1" dirty="0">
                    <a:solidFill>
                      <a:srgbClr val="7030A0"/>
                    </a:solidFill>
                    <a:cs typeface="Arial" panose="020B0604020202020204" pitchFamily="34" charset="0"/>
                  </a:rPr>
                  <a:t>Baikal-GVD</a:t>
                </a:r>
                <a:r>
                  <a:rPr lang="ru-RU" sz="2200" b="1" dirty="0">
                    <a:solidFill>
                      <a:srgbClr val="7030A0"/>
                    </a:solidFill>
                    <a:cs typeface="Arial" panose="020B0604020202020204" pitchFamily="34" charset="0"/>
                  </a:rPr>
                  <a:t> (1 км</a:t>
                </a:r>
                <a:r>
                  <a:rPr lang="ru-RU" sz="2200" b="1" baseline="30000" dirty="0">
                    <a:solidFill>
                      <a:srgbClr val="7030A0"/>
                    </a:solidFill>
                    <a:cs typeface="Arial" panose="020B0604020202020204" pitchFamily="34" charset="0"/>
                  </a:rPr>
                  <a:t>3</a:t>
                </a:r>
                <a:r>
                  <a:rPr lang="ru-RU" sz="2200" b="1" dirty="0">
                    <a:solidFill>
                      <a:srgbClr val="7030A0"/>
                    </a:solidFill>
                    <a:cs typeface="Arial" panose="020B0604020202020204" pitchFamily="34" charset="0"/>
                  </a:rPr>
                  <a:t> и далее) + </a:t>
                </a:r>
                <a:r>
                  <a:rPr lang="en-US" sz="2200" b="1" dirty="0">
                    <a:solidFill>
                      <a:srgbClr val="7030A0"/>
                    </a:solidFill>
                    <a:cs typeface="Arial" panose="020B0604020202020204" pitchFamily="34" charset="0"/>
                  </a:rPr>
                  <a:t>Taiga + </a:t>
                </a:r>
                <a:r>
                  <a:rPr lang="ru-RU" sz="2200" b="1" dirty="0">
                    <a:solidFill>
                      <a:srgbClr val="7030A0"/>
                    </a:solidFill>
                    <a:cs typeface="Arial" panose="020B0604020202020204" pitchFamily="34" charset="0"/>
                  </a:rPr>
                  <a:t>орбитальные радиотелескопы</a:t>
                </a:r>
              </a:p>
              <a:p>
                <a:pPr marL="342900" indent="-342900" algn="just">
                  <a:lnSpc>
                    <a:spcPct val="120000"/>
                  </a:lnSpc>
                  <a:spcAft>
                    <a:spcPts val="600"/>
                  </a:spcAft>
                  <a:buFont typeface="Arial" panose="020B0604020202020204" pitchFamily="34" charset="0"/>
                  <a:buChar char="•"/>
                </a:pPr>
                <a:r>
                  <a:rPr lang="ru-RU" sz="2200" b="1" dirty="0">
                    <a:solidFill>
                      <a:srgbClr val="7030A0"/>
                    </a:solidFill>
                    <a:cs typeface="Arial" panose="020B0604020202020204" pitchFamily="34" charset="0"/>
                  </a:rPr>
                  <a:t>Физика нейтрино: реакторы, </a:t>
                </a:r>
                <a:r>
                  <a:rPr lang="en-US" sz="2200" b="1" dirty="0">
                    <a:solidFill>
                      <a:srgbClr val="7030A0"/>
                    </a:solidFill>
                    <a:cs typeface="Arial" panose="020B0604020202020204" pitchFamily="34" charset="0"/>
                  </a:rPr>
                  <a:t>MH, CP, DM,</a:t>
                </a:r>
                <a:r>
                  <a:rPr lang="en-US" sz="2200" b="1" kern="0" dirty="0">
                    <a:solidFill>
                      <a:srgbClr val="7030A0"/>
                    </a:solidFill>
                    <a:cs typeface="Arial" panose="020B0604020202020204" pitchFamily="34" charset="0"/>
                    <a:sym typeface="Marker Felt"/>
                  </a:rPr>
                  <a:t> </a:t>
                </a:r>
                <a14:m>
                  <m:oMath xmlns:m="http://schemas.openxmlformats.org/officeDocument/2006/math">
                    <m:r>
                      <a:rPr lang="en-US" sz="2200" b="1" i="1" kern="0" smtClean="0">
                        <a:solidFill>
                          <a:srgbClr val="7030A0"/>
                        </a:solidFill>
                        <a:latin typeface="Cambria Math" panose="02040503050406030204" pitchFamily="18" charset="0"/>
                        <a:sym typeface="Marker Felt"/>
                      </a:rPr>
                      <m:t>𝟎</m:t>
                    </m:r>
                    <m:r>
                      <a:rPr lang="en-US" sz="2200" b="1" i="1" kern="0" smtClean="0">
                        <a:solidFill>
                          <a:srgbClr val="7030A0"/>
                        </a:solidFill>
                        <a:latin typeface="Cambria Math" panose="02040503050406030204" pitchFamily="18" charset="0"/>
                        <a:sym typeface="Marker Felt"/>
                      </a:rPr>
                      <m:t>𝝂𝜷𝜷</m:t>
                    </m:r>
                  </m:oMath>
                </a14:m>
                <a:r>
                  <a:rPr lang="en-US" sz="2200" b="1" kern="0" dirty="0">
                    <a:solidFill>
                      <a:srgbClr val="7030A0"/>
                    </a:solidFill>
                    <a:cs typeface="Arial" panose="020B0604020202020204" pitchFamily="34" charset="0"/>
                    <a:sym typeface="Marker Felt"/>
                  </a:rPr>
                  <a:t>, Mass Measurement</a:t>
                </a:r>
                <a:endParaRPr lang="ru-RU" sz="2200" b="1" kern="0" dirty="0">
                  <a:solidFill>
                    <a:srgbClr val="7030A0"/>
                  </a:solidFill>
                  <a:cs typeface="Arial" panose="020B0604020202020204" pitchFamily="34" charset="0"/>
                  <a:sym typeface="Marker Felt"/>
                </a:endParaRPr>
              </a:p>
              <a:p>
                <a:pPr marL="342900" indent="-342900" algn="just">
                  <a:lnSpc>
                    <a:spcPct val="120000"/>
                  </a:lnSpc>
                  <a:spcAft>
                    <a:spcPts val="600"/>
                  </a:spcAft>
                  <a:buFont typeface="Arial" panose="020B0604020202020204" pitchFamily="34" charset="0"/>
                  <a:buChar char="•"/>
                </a:pPr>
                <a:r>
                  <a:rPr lang="de-DE" sz="2200" b="1" dirty="0">
                    <a:solidFill>
                      <a:schemeClr val="accent6">
                        <a:lumMod val="50000"/>
                      </a:schemeClr>
                    </a:solidFill>
                    <a:cs typeface="Arial" panose="020B0604020202020204" pitchFamily="34" charset="0"/>
                  </a:rPr>
                  <a:t>BIG DATA </a:t>
                </a:r>
                <a:r>
                  <a:rPr lang="ru-RU" sz="2200" b="1" dirty="0">
                    <a:solidFill>
                      <a:schemeClr val="accent6">
                        <a:lumMod val="50000"/>
                      </a:schemeClr>
                    </a:solidFill>
                    <a:cs typeface="Arial" panose="020B0604020202020204" pitchFamily="34" charset="0"/>
                  </a:rPr>
                  <a:t>и </a:t>
                </a:r>
                <a:r>
                  <a:rPr lang="de-DE" sz="2200" b="1" dirty="0">
                    <a:solidFill>
                      <a:schemeClr val="accent6">
                        <a:lumMod val="50000"/>
                      </a:schemeClr>
                    </a:solidFill>
                    <a:cs typeface="Arial" panose="020B0604020202020204" pitchFamily="34" charset="0"/>
                  </a:rPr>
                  <a:t>DATA LAKE</a:t>
                </a:r>
                <a:r>
                  <a:rPr lang="en-US" sz="2200" b="1" dirty="0">
                    <a:solidFill>
                      <a:schemeClr val="accent6">
                        <a:lumMod val="50000"/>
                      </a:schemeClr>
                    </a:solidFill>
                    <a:cs typeface="Arial" panose="020B0604020202020204" pitchFamily="34" charset="0"/>
                  </a:rPr>
                  <a:t>S @ </a:t>
                </a:r>
                <a:r>
                  <a:rPr lang="en-US" sz="2200" b="1" dirty="0" err="1">
                    <a:solidFill>
                      <a:schemeClr val="accent6">
                        <a:lumMod val="50000"/>
                      </a:schemeClr>
                    </a:solidFill>
                    <a:cs typeface="Arial" panose="020B0604020202020204" pitchFamily="34" charset="0"/>
                  </a:rPr>
                  <a:t>Dubna</a:t>
                </a:r>
                <a:r>
                  <a:rPr lang="en-US" sz="2200" b="1" dirty="0">
                    <a:solidFill>
                      <a:schemeClr val="accent6">
                        <a:lumMod val="50000"/>
                      </a:schemeClr>
                    </a:solidFill>
                    <a:cs typeface="Arial" panose="020B0604020202020204" pitchFamily="34" charset="0"/>
                  </a:rPr>
                  <a:t>:</a:t>
                </a:r>
                <a:r>
                  <a:rPr lang="de-DE" sz="2200" b="1" dirty="0">
                    <a:solidFill>
                      <a:schemeClr val="accent6">
                        <a:lumMod val="50000"/>
                      </a:schemeClr>
                    </a:solidFill>
                    <a:cs typeface="Arial" panose="020B0604020202020204" pitchFamily="34" charset="0"/>
                  </a:rPr>
                  <a:t> </a:t>
                </a:r>
                <a:r>
                  <a:rPr lang="ru-RU" sz="2200" b="1" dirty="0">
                    <a:solidFill>
                      <a:schemeClr val="accent6">
                        <a:lumMod val="50000"/>
                      </a:schemeClr>
                    </a:solidFill>
                    <a:cs typeface="Arial" panose="020B0604020202020204" pitchFamily="34" charset="0"/>
                  </a:rPr>
                  <a:t>Центр </a:t>
                </a:r>
                <a:r>
                  <a:rPr lang="de-DE" sz="2200" b="1" dirty="0">
                    <a:solidFill>
                      <a:schemeClr val="accent6">
                        <a:lumMod val="50000"/>
                      </a:schemeClr>
                    </a:solidFill>
                    <a:cs typeface="Arial" panose="020B0604020202020204" pitchFamily="34" charset="0"/>
                  </a:rPr>
                  <a:t>I</a:t>
                </a:r>
                <a:r>
                  <a:rPr lang="ru-RU" sz="2200" b="1" dirty="0">
                    <a:solidFill>
                      <a:schemeClr val="accent6">
                        <a:lumMod val="50000"/>
                      </a:schemeClr>
                    </a:solidFill>
                    <a:cs typeface="Arial" panose="020B0604020202020204" pitchFamily="34" charset="0"/>
                  </a:rPr>
                  <a:t>Т-технологий, Говорун 3.0</a:t>
                </a:r>
              </a:p>
              <a:p>
                <a:pPr marL="342900" indent="-342900" algn="just">
                  <a:lnSpc>
                    <a:spcPct val="120000"/>
                  </a:lnSpc>
                  <a:spcAft>
                    <a:spcPts val="600"/>
                  </a:spcAft>
                  <a:buFont typeface="Arial" panose="020B0604020202020204" pitchFamily="34" charset="0"/>
                  <a:buChar char="•"/>
                </a:pPr>
                <a:r>
                  <a:rPr lang="en-US" sz="2200" b="1" dirty="0">
                    <a:solidFill>
                      <a:srgbClr val="941100"/>
                    </a:solidFill>
                    <a:cs typeface="Arial" panose="020B0604020202020204" pitchFamily="34" charset="0"/>
                  </a:rPr>
                  <a:t>Life Science (Radiobiology, Math + IT, Genome research and medicine, Ecology</a:t>
                </a:r>
                <a:r>
                  <a:rPr lang="ru-RU" sz="2200" b="1" dirty="0">
                    <a:solidFill>
                      <a:srgbClr val="941100"/>
                    </a:solidFill>
                    <a:cs typeface="Arial" panose="020B0604020202020204" pitchFamily="34" charset="0"/>
                  </a:rPr>
                  <a:t> </a:t>
                </a:r>
                <a:r>
                  <a:rPr lang="en-US" sz="2200" b="1" dirty="0">
                    <a:solidFill>
                      <a:srgbClr val="941100"/>
                    </a:solidFill>
                    <a:cs typeface="Arial" panose="020B0604020202020204" pitchFamily="34" charset="0"/>
                  </a:rPr>
                  <a:t>&amp;</a:t>
                </a:r>
                <a:r>
                  <a:rPr lang="ru-RU" sz="2200" b="1" dirty="0">
                    <a:solidFill>
                      <a:srgbClr val="941100"/>
                    </a:solidFill>
                    <a:cs typeface="Arial" panose="020B0604020202020204" pitchFamily="34" charset="0"/>
                  </a:rPr>
                  <a:t> </a:t>
                </a:r>
                <a:r>
                  <a:rPr lang="en-US" sz="2200" b="1" dirty="0">
                    <a:solidFill>
                      <a:srgbClr val="941100"/>
                    </a:solidFill>
                    <a:cs typeface="Arial" panose="020B0604020202020204" pitchFamily="34" charset="0"/>
                  </a:rPr>
                  <a:t>Climate)</a:t>
                </a:r>
                <a:endParaRPr lang="ru-RU" sz="2200" b="1" dirty="0">
                  <a:solidFill>
                    <a:srgbClr val="941100"/>
                  </a:solidFill>
                  <a:cs typeface="Arial" panose="020B0604020202020204" pitchFamily="34" charset="0"/>
                </a:endParaRPr>
              </a:p>
              <a:p>
                <a:pPr marL="342900" indent="-342900" algn="just">
                  <a:lnSpc>
                    <a:spcPct val="120000"/>
                  </a:lnSpc>
                  <a:spcAft>
                    <a:spcPts val="600"/>
                  </a:spcAft>
                  <a:buFont typeface="Arial" panose="020B0604020202020204" pitchFamily="34" charset="0"/>
                  <a:buChar char="•"/>
                </a:pPr>
                <a:r>
                  <a:rPr lang="ru-RU" sz="2200" b="1" dirty="0">
                    <a:solidFill>
                      <a:srgbClr val="941100"/>
                    </a:solidFill>
                    <a:cs typeface="Arial" panose="020B0604020202020204" pitchFamily="34" charset="0"/>
                  </a:rPr>
                  <a:t>Инновационная </a:t>
                </a:r>
                <a:r>
                  <a:rPr lang="ru-RU" sz="2200" b="1" dirty="0" err="1">
                    <a:solidFill>
                      <a:srgbClr val="941100"/>
                    </a:solidFill>
                    <a:cs typeface="Arial" panose="020B0604020202020204" pitchFamily="34" charset="0"/>
                  </a:rPr>
                  <a:t>фунд</a:t>
                </a:r>
                <a:r>
                  <a:rPr lang="ru-RU" sz="2200" b="1" dirty="0">
                    <a:solidFill>
                      <a:srgbClr val="941100"/>
                    </a:solidFill>
                    <a:cs typeface="Arial" panose="020B0604020202020204" pitchFamily="34" charset="0"/>
                  </a:rPr>
                  <a:t>. наука (ИЦ «Ядерно-физические исследования», ВТСП, детекторы</a:t>
                </a:r>
                <a:r>
                  <a:rPr lang="en-US" sz="2200" b="1" dirty="0">
                    <a:solidFill>
                      <a:srgbClr val="941100"/>
                    </a:solidFill>
                    <a:cs typeface="Arial" panose="020B0604020202020204" pitchFamily="34" charset="0"/>
                  </a:rPr>
                  <a:t>)</a:t>
                </a:r>
                <a:endParaRPr lang="ru-RU" sz="2200" b="1" dirty="0">
                  <a:solidFill>
                    <a:srgbClr val="941100"/>
                  </a:solidFill>
                  <a:cs typeface="Arial" panose="020B0604020202020204" pitchFamily="34" charset="0"/>
                </a:endParaRPr>
              </a:p>
              <a:p>
                <a:pPr marL="342900" indent="-342900" algn="just">
                  <a:lnSpc>
                    <a:spcPct val="120000"/>
                  </a:lnSpc>
                  <a:spcAft>
                    <a:spcPts val="600"/>
                  </a:spcAft>
                  <a:buFont typeface="Arial" panose="020B0604020202020204" pitchFamily="34" charset="0"/>
                  <a:buChar char="•"/>
                </a:pPr>
                <a:r>
                  <a:rPr lang="ru-RU" sz="2200" b="1" dirty="0">
                    <a:solidFill>
                      <a:srgbClr val="FF0000"/>
                    </a:solidFill>
                    <a:cs typeface="Arial" panose="020B0604020202020204" pitchFamily="34" charset="0"/>
                  </a:rPr>
                  <a:t>Участие в национальных научно-образовательных программах</a:t>
                </a:r>
                <a:endParaRPr lang="en-US" sz="2200" b="1" dirty="0">
                  <a:solidFill>
                    <a:srgbClr val="FF0000"/>
                  </a:solidFill>
                  <a:cs typeface="Arial" panose="020B0604020202020204" pitchFamily="34" charset="0"/>
                </a:endParaRPr>
              </a:p>
              <a:p>
                <a:pPr marL="342900" indent="-342900" algn="just">
                  <a:lnSpc>
                    <a:spcPct val="120000"/>
                  </a:lnSpc>
                  <a:spcAft>
                    <a:spcPts val="600"/>
                  </a:spcAft>
                  <a:buFont typeface="Arial" panose="020B0604020202020204" pitchFamily="34" charset="0"/>
                  <a:buChar char="•"/>
                </a:pPr>
                <a:r>
                  <a:rPr lang="ru-RU" sz="2200" b="1" dirty="0">
                    <a:solidFill>
                      <a:srgbClr val="FF0000"/>
                    </a:solidFill>
                    <a:cs typeface="Arial" panose="020B0604020202020204" pitchFamily="34" charset="0"/>
                  </a:rPr>
                  <a:t>Участие в мировых глобальных проектах (FCC</a:t>
                </a:r>
                <a:r>
                  <a:rPr lang="en-US" sz="2200" b="1" dirty="0">
                    <a:solidFill>
                      <a:srgbClr val="FF0000"/>
                    </a:solidFill>
                    <a:cs typeface="Arial" panose="020B0604020202020204" pitchFamily="34" charset="0"/>
                  </a:rPr>
                  <a:t>, Big Data, GWI ?</a:t>
                </a:r>
                <a:r>
                  <a:rPr lang="ru-RU" sz="2200" b="1" dirty="0">
                    <a:solidFill>
                      <a:srgbClr val="FF0000"/>
                    </a:solidFill>
                    <a:cs typeface="Arial" panose="020B0604020202020204" pitchFamily="34" charset="0"/>
                  </a:rPr>
                  <a:t>, </a:t>
                </a:r>
                <a:r>
                  <a:rPr lang="en-US" sz="2200" b="1" dirty="0">
                    <a:solidFill>
                      <a:srgbClr val="FF0000"/>
                    </a:solidFill>
                    <a:cs typeface="Arial" panose="020B0604020202020204" pitchFamily="34" charset="0"/>
                  </a:rPr>
                  <a:t>NS ?, </a:t>
                </a:r>
                <a:r>
                  <a:rPr lang="ru-RU" sz="2200" b="1" dirty="0">
                    <a:solidFill>
                      <a:srgbClr val="FF0000"/>
                    </a:solidFill>
                    <a:cs typeface="Arial" panose="020B0604020202020204" pitchFamily="34" charset="0"/>
                  </a:rPr>
                  <a:t>ILC ?, и др.)</a:t>
                </a:r>
              </a:p>
            </p:txBody>
          </p:sp>
        </mc:Choice>
        <mc:Fallback xmlns="">
          <p:sp>
            <p:nvSpPr>
              <p:cNvPr id="4" name="TextBox 3">
                <a:extLst>
                  <a:ext uri="{FF2B5EF4-FFF2-40B4-BE49-F238E27FC236}">
                    <a16:creationId xmlns:a16="http://schemas.microsoft.com/office/drawing/2014/main" id="{81795D82-7128-3342-957A-69746926A3C5}"/>
                  </a:ext>
                </a:extLst>
              </p:cNvPr>
              <p:cNvSpPr txBox="1">
                <a:spLocks noRot="1" noChangeAspect="1" noMove="1" noResize="1" noEditPoints="1" noAdjustHandles="1" noChangeArrowheads="1" noChangeShapeType="1" noTextEdit="1"/>
              </p:cNvSpPr>
              <p:nvPr/>
            </p:nvSpPr>
            <p:spPr>
              <a:xfrm>
                <a:off x="115322" y="881958"/>
                <a:ext cx="12076677" cy="5786777"/>
              </a:xfrm>
              <a:prstGeom prst="rect">
                <a:avLst/>
              </a:prstGeom>
              <a:blipFill>
                <a:blip r:embed="rId2"/>
                <a:stretch>
                  <a:fillRect l="-630" b="-1094"/>
                </a:stretch>
              </a:blipFill>
            </p:spPr>
            <p:txBody>
              <a:bodyPr/>
              <a:lstStyle/>
              <a:p>
                <a:r>
                  <a:rPr lang="ru-RU">
                    <a:noFill/>
                  </a:rPr>
                  <a:t> </a:t>
                </a:r>
              </a:p>
            </p:txBody>
          </p:sp>
        </mc:Fallback>
      </mc:AlternateContent>
      <p:sp>
        <p:nvSpPr>
          <p:cNvPr id="10" name="Номер слайда 9">
            <a:extLst>
              <a:ext uri="{FF2B5EF4-FFF2-40B4-BE49-F238E27FC236}">
                <a16:creationId xmlns:a16="http://schemas.microsoft.com/office/drawing/2014/main" id="{401AA267-4683-49CF-8CE6-374D7C5151BB}"/>
              </a:ext>
            </a:extLst>
          </p:cNvPr>
          <p:cNvSpPr>
            <a:spLocks noGrp="1"/>
          </p:cNvSpPr>
          <p:nvPr>
            <p:ph type="sldNum" sz="quarter" idx="12"/>
          </p:nvPr>
        </p:nvSpPr>
        <p:spPr/>
        <p:txBody>
          <a:bodyPr/>
          <a:lstStyle/>
          <a:p>
            <a:pPr rtl="0"/>
            <a:fld id="{34B7E4EF-A1BD-40F4-AB7B-04F084DD991D}" type="slidenum">
              <a:rPr lang="en-US" smtClean="0"/>
              <a:t>14</a:t>
            </a:fld>
            <a:endParaRPr lang="en-US"/>
          </a:p>
        </p:txBody>
      </p:sp>
    </p:spTree>
    <p:extLst>
      <p:ext uri="{BB962C8B-B14F-4D97-AF65-F5344CB8AC3E}">
        <p14:creationId xmlns:p14="http://schemas.microsoft.com/office/powerpoint/2010/main" val="232720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D64F5A-D9C4-40E2-B9AE-3C2275B88B75}"/>
              </a:ext>
            </a:extLst>
          </p:cNvPr>
          <p:cNvSpPr>
            <a:spLocks noGrp="1"/>
          </p:cNvSpPr>
          <p:nvPr>
            <p:ph type="title"/>
          </p:nvPr>
        </p:nvSpPr>
        <p:spPr>
          <a:xfrm>
            <a:off x="1853040" y="184253"/>
            <a:ext cx="9862801" cy="876300"/>
          </a:xfrm>
        </p:spPr>
        <p:txBody>
          <a:bodyPr>
            <a:noAutofit/>
          </a:bodyPr>
          <a:lstStyle/>
          <a:p>
            <a:r>
              <a:rPr lang="ru-RU" sz="2800" dirty="0">
                <a:solidFill>
                  <a:schemeClr val="accent5"/>
                </a:solidFill>
                <a:latin typeface="Arial" panose="020B0604020202020204" pitchFamily="34" charset="0"/>
                <a:cs typeface="Arial" panose="020B0604020202020204" pitchFamily="34" charset="0"/>
              </a:rPr>
              <a:t>Долгосрочная Стратегия развития ОИЯИ до 2030 года и далее (принятая за основу протоколами КПП и УС)</a:t>
            </a:r>
            <a:endParaRPr lang="ru-RU" sz="2800" dirty="0">
              <a:latin typeface="Arial" panose="020B0604020202020204" pitchFamily="34" charset="0"/>
              <a:cs typeface="Arial" panose="020B0604020202020204" pitchFamily="34" charset="0"/>
            </a:endParaRPr>
          </a:p>
        </p:txBody>
      </p:sp>
      <p:sp>
        <p:nvSpPr>
          <p:cNvPr id="5" name="Объект 4">
            <a:extLst>
              <a:ext uri="{FF2B5EF4-FFF2-40B4-BE49-F238E27FC236}">
                <a16:creationId xmlns:a16="http://schemas.microsoft.com/office/drawing/2014/main" id="{18C4782A-6B79-4110-B26B-B38823D410F7}"/>
              </a:ext>
            </a:extLst>
          </p:cNvPr>
          <p:cNvSpPr>
            <a:spLocks noGrp="1"/>
          </p:cNvSpPr>
          <p:nvPr>
            <p:ph idx="1"/>
          </p:nvPr>
        </p:nvSpPr>
        <p:spPr>
          <a:xfrm>
            <a:off x="829235" y="1143477"/>
            <a:ext cx="11216027" cy="1877211"/>
          </a:xfrm>
        </p:spPr>
        <p:txBody>
          <a:bodyPr>
            <a:normAutofit/>
          </a:bodyPr>
          <a:lstStyle/>
          <a:p>
            <a:pPr marL="0" indent="0" algn="just">
              <a:buNone/>
            </a:pPr>
            <a:r>
              <a:rPr lang="ru-RU" sz="1800" dirty="0">
                <a:latin typeface="Arial" panose="020B0604020202020204" pitchFamily="34" charset="0"/>
                <a:cs typeface="Arial" panose="020B0604020202020204" pitchFamily="34" charset="0"/>
              </a:rPr>
              <a:t>Члены рабочей группы:</a:t>
            </a:r>
          </a:p>
          <a:p>
            <a:pPr algn="just"/>
            <a:r>
              <a:rPr lang="ru-RU" sz="1800" dirty="0" err="1">
                <a:latin typeface="Arial" panose="020B0604020202020204" pitchFamily="34" charset="0"/>
                <a:cs typeface="Arial" panose="020B0604020202020204" pitchFamily="34" charset="0"/>
              </a:rPr>
              <a:t>В.Матвеев</a:t>
            </a:r>
            <a:r>
              <a:rPr lang="ru-RU" sz="1800" dirty="0">
                <a:latin typeface="Arial" panose="020B0604020202020204" pitchFamily="34" charset="0"/>
                <a:cs typeface="Arial" panose="020B0604020202020204" pitchFamily="34" charset="0"/>
              </a:rPr>
              <a:t> (председатель), </a:t>
            </a:r>
            <a:r>
              <a:rPr lang="ru-RU" sz="1800" dirty="0" err="1">
                <a:latin typeface="Arial" panose="020B0604020202020204" pitchFamily="34" charset="0"/>
                <a:cs typeface="Arial" panose="020B0604020202020204" pitchFamily="34" charset="0"/>
              </a:rPr>
              <a:t>Б.Шарков</a:t>
            </a:r>
            <a:r>
              <a:rPr lang="ru-RU" sz="1800" dirty="0">
                <a:latin typeface="Arial" panose="020B0604020202020204" pitchFamily="34" charset="0"/>
                <a:cs typeface="Arial" panose="020B0604020202020204" pitchFamily="34" charset="0"/>
              </a:rPr>
              <a:t> и </a:t>
            </a:r>
            <a:r>
              <a:rPr lang="ru-RU" sz="1800" dirty="0" err="1">
                <a:latin typeface="Arial" panose="020B0604020202020204" pitchFamily="34" charset="0"/>
                <a:cs typeface="Arial" panose="020B0604020202020204" pitchFamily="34" charset="0"/>
              </a:rPr>
              <a:t>Н.Русакович</a:t>
            </a:r>
            <a:r>
              <a:rPr lang="ru-RU" sz="1800" dirty="0">
                <a:latin typeface="Arial" panose="020B0604020202020204" pitchFamily="34" charset="0"/>
                <a:cs typeface="Arial" panose="020B0604020202020204" pitchFamily="34" charset="0"/>
              </a:rPr>
              <a:t> (заместители)</a:t>
            </a:r>
          </a:p>
          <a:p>
            <a:pPr algn="just"/>
            <a:r>
              <a:rPr lang="ru-RU" sz="1800" dirty="0" err="1">
                <a:latin typeface="Arial" panose="020B0604020202020204" pitchFamily="34" charset="0"/>
                <a:cs typeface="Arial" panose="020B0604020202020204" pitchFamily="34" charset="0"/>
              </a:rPr>
              <a:t>В.Аксенов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В.Бедняков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Л.Чифарелли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А.Дубничкова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С.Галес</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Х.Гутброд</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М.Иткис</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М.Ежабек</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Р.Джолос</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Д.Казаков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В.Кекелидзе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В.Кореньков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Е.Красавин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Р.Ледницки</a:t>
            </a:r>
            <a:r>
              <a:rPr lang="ru-RU" sz="1800" dirty="0">
                <a:latin typeface="Arial" panose="020B0604020202020204" pitchFamily="34" charset="0"/>
                <a:cs typeface="Arial" panose="020B0604020202020204" pitchFamily="34" charset="0"/>
              </a:rPr>
              <a:t>, М. </a:t>
            </a:r>
            <a:r>
              <a:rPr lang="ru-RU" sz="1800" dirty="0" err="1">
                <a:latin typeface="Arial" panose="020B0604020202020204" pitchFamily="34" charset="0"/>
                <a:cs typeface="Arial" panose="020B0604020202020204" pitchFamily="34" charset="0"/>
              </a:rPr>
              <a:t>Левитович</a:t>
            </a:r>
            <a:r>
              <a:rPr lang="ru-RU" sz="1800" dirty="0">
                <a:latin typeface="Arial" panose="020B0604020202020204" pitchFamily="34" charset="0"/>
                <a:cs typeface="Arial" panose="020B0604020202020204" pitchFamily="34" charset="0"/>
              </a:rPr>
              <a:t>, Д.Л. Надь, </a:t>
            </a:r>
            <a:r>
              <a:rPr lang="ru-RU" sz="1800" dirty="0" err="1">
                <a:latin typeface="Arial" panose="020B0604020202020204" pitchFamily="34" charset="0"/>
                <a:cs typeface="Arial" panose="020B0604020202020204" pitchFamily="34" charset="0"/>
              </a:rPr>
              <a:t>Ю.Оганесян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Э.Рабиновичи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В.Рубаков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А.Сорин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М.Спиро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Х.Штокер</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Г.Трубников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И.Церруя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Г.Зиновьев</a:t>
            </a:r>
            <a:endParaRPr lang="ru-RU" sz="1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5C7564-28BE-444D-B802-0396E13092D2}"/>
              </a:ext>
            </a:extLst>
          </p:cNvPr>
          <p:cNvSpPr txBox="1"/>
          <p:nvPr/>
        </p:nvSpPr>
        <p:spPr>
          <a:xfrm>
            <a:off x="785460" y="2946533"/>
            <a:ext cx="11165149" cy="3539430"/>
          </a:xfrm>
          <a:prstGeom prst="rect">
            <a:avLst/>
          </a:prstGeom>
          <a:noFill/>
        </p:spPr>
        <p:txBody>
          <a:bodyPr wrap="square">
            <a:spAutoFit/>
          </a:bodyPr>
          <a:lstStyle/>
          <a:p>
            <a:pPr algn="just"/>
            <a:r>
              <a:rPr lang="ru-RU" dirty="0">
                <a:latin typeface="Arial" panose="020B0604020202020204" pitchFamily="34" charset="0"/>
                <a:cs typeface="Arial" panose="020B0604020202020204" pitchFamily="34" charset="0"/>
              </a:rPr>
              <a:t>Международные тематические подгруппы (созданы в 2017 г.) охватывают основные направления научной программы ОИЯИ.</a:t>
            </a:r>
          </a:p>
          <a:p>
            <a:pPr marL="742950" lvl="1" indent="-285750" algn="just">
              <a:buClr>
                <a:schemeClr val="accent1">
                  <a:lumMod val="75000"/>
                </a:schemeClr>
              </a:buClr>
              <a:buFont typeface="Arial" panose="020B0604020202020204" pitchFamily="34" charset="0"/>
              <a:buChar char="•"/>
            </a:pPr>
            <a:r>
              <a:rPr lang="ru-RU" dirty="0">
                <a:latin typeface="Arial" panose="020B0604020202020204" pitchFamily="34" charset="0"/>
                <a:cs typeface="Arial" panose="020B0604020202020204" pitchFamily="34" charset="0"/>
              </a:rPr>
              <a:t>    </a:t>
            </a:r>
            <a:r>
              <a:rPr lang="ru-RU" dirty="0">
                <a:solidFill>
                  <a:srgbClr val="FF0000"/>
                </a:solidFill>
                <a:latin typeface="Arial" panose="020B0604020202020204" pitchFamily="34" charset="0"/>
                <a:cs typeface="Arial" panose="020B0604020202020204" pitchFamily="34" charset="0"/>
              </a:rPr>
              <a:t>Ядерная физика низких и средних энергий.</a:t>
            </a:r>
          </a:p>
          <a:p>
            <a:pPr marL="742950" lvl="1" indent="-285750" algn="just">
              <a:buClr>
                <a:schemeClr val="accent1">
                  <a:lumMod val="75000"/>
                </a:schemeClr>
              </a:buClr>
              <a:buFont typeface="Arial" panose="020B0604020202020204" pitchFamily="34" charset="0"/>
              <a:buChar char="•"/>
            </a:pPr>
            <a:r>
              <a:rPr lang="ru-RU" dirty="0">
                <a:solidFill>
                  <a:srgbClr val="FF0000"/>
                </a:solidFill>
                <a:latin typeface="Arial" panose="020B0604020202020204" pitchFamily="34" charset="0"/>
                <a:cs typeface="Arial" panose="020B0604020202020204" pitchFamily="34" charset="0"/>
              </a:rPr>
              <a:t>    Физика элементарных частиц, физика высоких энергий и нейтрино.</a:t>
            </a:r>
          </a:p>
          <a:p>
            <a:pPr marL="742950" lvl="1" indent="-285750" algn="just">
              <a:buClr>
                <a:schemeClr val="accent1">
                  <a:lumMod val="75000"/>
                </a:schemeClr>
              </a:buClr>
              <a:buFont typeface="Arial" panose="020B0604020202020204" pitchFamily="34" charset="0"/>
              <a:buChar char="•"/>
            </a:pPr>
            <a:r>
              <a:rPr lang="ru-RU" dirty="0">
                <a:solidFill>
                  <a:srgbClr val="FF0000"/>
                </a:solidFill>
                <a:latin typeface="Arial" panose="020B0604020202020204" pitchFamily="34" charset="0"/>
                <a:cs typeface="Arial" panose="020B0604020202020204" pitchFamily="34" charset="0"/>
              </a:rPr>
              <a:t>    Релятивистская физика тяжелых ионов и СПИН.</a:t>
            </a:r>
          </a:p>
          <a:p>
            <a:pPr marL="742950" lvl="1" indent="-285750" algn="just">
              <a:buClr>
                <a:schemeClr val="accent1">
                  <a:lumMod val="75000"/>
                </a:schemeClr>
              </a:buClr>
              <a:buFont typeface="Arial" panose="020B0604020202020204" pitchFamily="34" charset="0"/>
              <a:buChar char="•"/>
            </a:pPr>
            <a:r>
              <a:rPr lang="ru-RU" dirty="0">
                <a:solidFill>
                  <a:srgbClr val="FF0000"/>
                </a:solidFill>
                <a:latin typeface="Arial" panose="020B0604020202020204" pitchFamily="34" charset="0"/>
                <a:cs typeface="Arial" panose="020B0604020202020204" pitchFamily="34" charset="0"/>
              </a:rPr>
              <a:t>    Конденсированное вещество и нейтронная ядерная физика.</a:t>
            </a:r>
          </a:p>
          <a:p>
            <a:pPr marL="742950" lvl="1" indent="-285750" algn="just">
              <a:buClr>
                <a:schemeClr val="accent1">
                  <a:lumMod val="75000"/>
                </a:schemeClr>
              </a:buClr>
              <a:buFont typeface="Arial" panose="020B0604020202020204" pitchFamily="34" charset="0"/>
              <a:buChar char="•"/>
            </a:pPr>
            <a:r>
              <a:rPr lang="ru-RU" dirty="0">
                <a:solidFill>
                  <a:srgbClr val="FF0000"/>
                </a:solidFill>
                <a:latin typeface="Arial" panose="020B0604020202020204" pitchFamily="34" charset="0"/>
                <a:cs typeface="Arial" panose="020B0604020202020204" pitchFamily="34" charset="0"/>
              </a:rPr>
              <a:t>    Теоретическая физика.</a:t>
            </a:r>
          </a:p>
          <a:p>
            <a:pPr marL="742950" lvl="1" indent="-285750" algn="just">
              <a:buClr>
                <a:schemeClr val="accent1">
                  <a:lumMod val="75000"/>
                </a:schemeClr>
              </a:buClr>
              <a:buFont typeface="Arial" panose="020B0604020202020204" pitchFamily="34" charset="0"/>
              <a:buChar char="•"/>
            </a:pPr>
            <a:r>
              <a:rPr lang="ru-RU" dirty="0">
                <a:solidFill>
                  <a:srgbClr val="FF0000"/>
                </a:solidFill>
                <a:latin typeface="Arial" panose="020B0604020202020204" pitchFamily="34" charset="0"/>
                <a:cs typeface="Arial" panose="020B0604020202020204" pitchFamily="34" charset="0"/>
              </a:rPr>
              <a:t>    Радио- и астробиология.</a:t>
            </a:r>
          </a:p>
          <a:p>
            <a:pPr marL="742950" lvl="1" indent="-285750" algn="just">
              <a:buClr>
                <a:schemeClr val="accent1">
                  <a:lumMod val="75000"/>
                </a:schemeClr>
              </a:buClr>
              <a:buFont typeface="Arial" panose="020B0604020202020204" pitchFamily="34" charset="0"/>
              <a:buChar char="•"/>
            </a:pPr>
            <a:r>
              <a:rPr lang="ru-RU" dirty="0">
                <a:solidFill>
                  <a:srgbClr val="FF0000"/>
                </a:solidFill>
                <a:latin typeface="Arial" panose="020B0604020202020204" pitchFamily="34" charset="0"/>
                <a:cs typeface="Arial" panose="020B0604020202020204" pitchFamily="34" charset="0"/>
              </a:rPr>
              <a:t>    Информационные технологии и высокопроизводительные вычисления.</a:t>
            </a:r>
          </a:p>
          <a:p>
            <a:pPr algn="just"/>
            <a:endParaRPr lang="ru-RU" sz="800" dirty="0">
              <a:latin typeface="Arial" panose="020B0604020202020204" pitchFamily="34" charset="0"/>
              <a:cs typeface="Arial" panose="020B0604020202020204" pitchFamily="34" charset="0"/>
            </a:endParaRPr>
          </a:p>
          <a:p>
            <a:pPr algn="just"/>
            <a:r>
              <a:rPr lang="ru-RU" dirty="0">
                <a:latin typeface="Arial" panose="020B0604020202020204" pitchFamily="34" charset="0"/>
                <a:cs typeface="Arial" panose="020B0604020202020204" pitchFamily="34" charset="0"/>
              </a:rPr>
              <a:t>Члены подгрупп - выдающиеся специалисты из ОИЯИ, государств-членов и мирового научного сообщества. Кроме того, созданы и работали подгруппы по инфраструктуре, кадрам, административному управлению, инновациям, МНТС. Работает ЭАРГ ОИЯИ при директоре.</a:t>
            </a:r>
          </a:p>
        </p:txBody>
      </p:sp>
      <p:pic>
        <p:nvPicPr>
          <p:cNvPr id="4" name="Рисунок 3">
            <a:extLst>
              <a:ext uri="{FF2B5EF4-FFF2-40B4-BE49-F238E27FC236}">
                <a16:creationId xmlns:a16="http://schemas.microsoft.com/office/drawing/2014/main" id="{57B0369A-6212-402F-B121-2F7D7DD4EBC9}"/>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143432" y="6396577"/>
            <a:ext cx="430308" cy="295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a:extLst>
              <a:ext uri="{FF2B5EF4-FFF2-40B4-BE49-F238E27FC236}">
                <a16:creationId xmlns:a16="http://schemas.microsoft.com/office/drawing/2014/main" id="{8496CE0E-49CA-4C11-8099-B87084D369EF}"/>
              </a:ext>
            </a:extLst>
          </p:cNvPr>
          <p:cNvPicPr>
            <a:picLocks noChangeAspect="1"/>
          </p:cNvPicPr>
          <p:nvPr/>
        </p:nvPicPr>
        <p:blipFill rotWithShape="1">
          <a:blip r:embed="rId4" cstate="print">
            <a:clrChange>
              <a:clrFrom>
                <a:srgbClr val="FEFEFE"/>
              </a:clrFrom>
              <a:clrTo>
                <a:srgbClr val="FEFEFE">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72300" y="206189"/>
            <a:ext cx="1184599" cy="771440"/>
          </a:xfrm>
          <a:prstGeom prst="rect">
            <a:avLst/>
          </a:prstGeom>
        </p:spPr>
      </p:pic>
      <p:sp>
        <p:nvSpPr>
          <p:cNvPr id="11" name="Номер слайда 10">
            <a:extLst>
              <a:ext uri="{FF2B5EF4-FFF2-40B4-BE49-F238E27FC236}">
                <a16:creationId xmlns:a16="http://schemas.microsoft.com/office/drawing/2014/main" id="{04A80558-9004-4AA4-B023-2E2F7E566667}"/>
              </a:ext>
            </a:extLst>
          </p:cNvPr>
          <p:cNvSpPr>
            <a:spLocks noGrp="1"/>
          </p:cNvSpPr>
          <p:nvPr>
            <p:ph type="sldNum" sz="quarter" idx="12"/>
          </p:nvPr>
        </p:nvSpPr>
        <p:spPr/>
        <p:txBody>
          <a:bodyPr/>
          <a:lstStyle/>
          <a:p>
            <a:pPr rtl="0"/>
            <a:fld id="{34B7E4EF-A1BD-40F4-AB7B-04F084DD991D}" type="slidenum">
              <a:rPr lang="en-US" smtClean="0"/>
              <a:t>15</a:t>
            </a:fld>
            <a:endParaRPr lang="en-US"/>
          </a:p>
        </p:txBody>
      </p:sp>
    </p:spTree>
    <p:extLst>
      <p:ext uri="{BB962C8B-B14F-4D97-AF65-F5344CB8AC3E}">
        <p14:creationId xmlns:p14="http://schemas.microsoft.com/office/powerpoint/2010/main" val="2969449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a:extLst>
              <a:ext uri="{FF2B5EF4-FFF2-40B4-BE49-F238E27FC236}">
                <a16:creationId xmlns:a16="http://schemas.microsoft.com/office/drawing/2014/main" id="{2E7E183A-4925-6B4C-873B-8996773465D8}"/>
              </a:ext>
            </a:extLst>
          </p:cNvPr>
          <p:cNvPicPr>
            <a:picLocks noChangeAspect="1"/>
          </p:cNvPicPr>
          <p:nvPr/>
        </p:nvPicPr>
        <p:blipFill>
          <a:blip r:embed="rId2"/>
          <a:stretch>
            <a:fillRect/>
          </a:stretch>
        </p:blipFill>
        <p:spPr>
          <a:xfrm>
            <a:off x="0" y="660400"/>
            <a:ext cx="12192000" cy="5537200"/>
          </a:xfrm>
          <a:prstGeom prst="rect">
            <a:avLst/>
          </a:prstGeom>
        </p:spPr>
      </p:pic>
    </p:spTree>
    <p:extLst>
      <p:ext uri="{BB962C8B-B14F-4D97-AF65-F5344CB8AC3E}">
        <p14:creationId xmlns:p14="http://schemas.microsoft.com/office/powerpoint/2010/main" val="257108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D20F97-A79F-1148-9AC4-6C30A55A2834}"/>
              </a:ext>
            </a:extLst>
          </p:cNvPr>
          <p:cNvSpPr txBox="1">
            <a:spLocks/>
          </p:cNvSpPr>
          <p:nvPr/>
        </p:nvSpPr>
        <p:spPr>
          <a:xfrm>
            <a:off x="1856781" y="341136"/>
            <a:ext cx="11649337" cy="4944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chemeClr val="accent5"/>
                </a:solidFill>
                <a:latin typeface="Arial" panose="020B0604020202020204" pitchFamily="34" charset="0"/>
                <a:cs typeface="Arial" panose="020B0604020202020204" pitchFamily="34" charset="0"/>
              </a:rPr>
              <a:t>Серия Стратегических Научных Совещаний в 2021 году:</a:t>
            </a:r>
            <a:endParaRPr lang="ru-RU" sz="2800" b="1"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C08C8076-5595-CC43-87FC-91EAC96713A5}"/>
              </a:ext>
            </a:extLst>
          </p:cNvPr>
          <p:cNvPicPr>
            <a:picLocks noChangeAspect="1"/>
          </p:cNvPicPr>
          <p:nvPr/>
        </p:nvPicPr>
        <p:blipFill rotWithShape="1">
          <a:blip r:embed="rId2" cstate="print">
            <a:clrChange>
              <a:clrFrom>
                <a:srgbClr val="FEFEFE"/>
              </a:clrFrom>
              <a:clrTo>
                <a:srgbClr val="FEFEFE">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01682" y="66517"/>
            <a:ext cx="1602699" cy="1043717"/>
          </a:xfrm>
          <a:prstGeom prst="rect">
            <a:avLst/>
          </a:prstGeom>
        </p:spPr>
      </p:pic>
      <p:sp>
        <p:nvSpPr>
          <p:cNvPr id="5" name="Прямоугольник 4">
            <a:extLst>
              <a:ext uri="{FF2B5EF4-FFF2-40B4-BE49-F238E27FC236}">
                <a16:creationId xmlns:a16="http://schemas.microsoft.com/office/drawing/2014/main" id="{3F6A5B77-2C71-7C43-A124-6EC5F498BAB0}"/>
              </a:ext>
            </a:extLst>
          </p:cNvPr>
          <p:cNvSpPr/>
          <p:nvPr/>
        </p:nvSpPr>
        <p:spPr>
          <a:xfrm>
            <a:off x="335280" y="1399794"/>
            <a:ext cx="11143580" cy="4555093"/>
          </a:xfrm>
          <a:prstGeom prst="rect">
            <a:avLst/>
          </a:prstGeom>
        </p:spPr>
        <p:txBody>
          <a:bodyPr wrap="square">
            <a:spAutoFit/>
          </a:bodyPr>
          <a:lstStyle/>
          <a:p>
            <a:pPr marL="742950" lvl="1" indent="-285750" algn="just">
              <a:spcAft>
                <a:spcPts val="1200"/>
              </a:spcAft>
              <a:buClr>
                <a:schemeClr val="accent1">
                  <a:lumMod val="75000"/>
                </a:schemeClr>
              </a:buClr>
              <a:buFont typeface="Arial" panose="020B0604020202020204" pitchFamily="34" charset="0"/>
              <a:buChar char="•"/>
            </a:pPr>
            <a:r>
              <a:rPr lang="ru-RU" sz="2400" dirty="0">
                <a:solidFill>
                  <a:srgbClr val="FF0000"/>
                </a:solidFill>
                <a:cs typeface="Arial" panose="020B0604020202020204" pitchFamily="34" charset="0"/>
              </a:rPr>
              <a:t>Международные Собрания </a:t>
            </a:r>
            <a:r>
              <a:rPr lang="ru-RU" sz="2400" dirty="0" err="1">
                <a:solidFill>
                  <a:srgbClr val="FF0000"/>
                </a:solidFill>
                <a:cs typeface="Arial" panose="020B0604020202020204" pitchFamily="34" charset="0"/>
              </a:rPr>
              <a:t>Коллабораций</a:t>
            </a:r>
            <a:r>
              <a:rPr lang="ru-RU" sz="2400" dirty="0">
                <a:solidFill>
                  <a:srgbClr val="FF0000"/>
                </a:solidFill>
                <a:cs typeface="Arial" panose="020B0604020202020204" pitchFamily="34" charset="0"/>
              </a:rPr>
              <a:t> </a:t>
            </a:r>
            <a:r>
              <a:rPr lang="en-US" sz="2400" dirty="0">
                <a:solidFill>
                  <a:srgbClr val="FF0000"/>
                </a:solidFill>
                <a:cs typeface="Arial" panose="020B0604020202020204" pitchFamily="34" charset="0"/>
              </a:rPr>
              <a:t>MPD </a:t>
            </a:r>
            <a:r>
              <a:rPr lang="ru-RU" sz="2400" dirty="0">
                <a:solidFill>
                  <a:srgbClr val="FF0000"/>
                </a:solidFill>
                <a:cs typeface="Arial" panose="020B0604020202020204" pitchFamily="34" charset="0"/>
              </a:rPr>
              <a:t>и </a:t>
            </a:r>
            <a:r>
              <a:rPr lang="en-US" sz="2400" dirty="0">
                <a:solidFill>
                  <a:srgbClr val="FF0000"/>
                </a:solidFill>
                <a:cs typeface="Arial" panose="020B0604020202020204" pitchFamily="34" charset="0"/>
              </a:rPr>
              <a:t>SPD</a:t>
            </a:r>
            <a:endParaRPr lang="ru-RU" sz="2400" dirty="0">
              <a:solidFill>
                <a:srgbClr val="FF0000"/>
              </a:solidFill>
              <a:cs typeface="Arial" panose="020B0604020202020204" pitchFamily="34" charset="0"/>
            </a:endParaRPr>
          </a:p>
          <a:p>
            <a:pPr marL="742950" lvl="1" indent="-285750" algn="just">
              <a:spcAft>
                <a:spcPts val="1200"/>
              </a:spcAft>
              <a:buClr>
                <a:schemeClr val="accent1">
                  <a:lumMod val="75000"/>
                </a:schemeClr>
              </a:buClr>
              <a:buFont typeface="Arial" panose="020B0604020202020204" pitchFamily="34" charset="0"/>
              <a:buChar char="•"/>
            </a:pPr>
            <a:r>
              <a:rPr lang="ru-RU" sz="2400" dirty="0">
                <a:solidFill>
                  <a:srgbClr val="FF0000"/>
                </a:solidFill>
                <a:cs typeface="Arial" panose="020B0604020202020204" pitchFamily="34" charset="0"/>
              </a:rPr>
              <a:t>Физика нейтрино: </a:t>
            </a:r>
            <a:r>
              <a:rPr lang="ru-RU" sz="2400" dirty="0" err="1">
                <a:solidFill>
                  <a:srgbClr val="FF0000"/>
                </a:solidFill>
                <a:ea typeface="Calibri" panose="020F0502020204030204" pitchFamily="34" charset="0"/>
                <a:cs typeface="Arial" panose="020B0604020202020204" pitchFamily="34" charset="0"/>
              </a:rPr>
              <a:t>VLVnT</a:t>
            </a:r>
            <a:r>
              <a:rPr lang="ru-RU" sz="2400" dirty="0">
                <a:solidFill>
                  <a:srgbClr val="FF0000"/>
                </a:solidFill>
                <a:ea typeface="Calibri" panose="020F0502020204030204" pitchFamily="34" charset="0"/>
                <a:cs typeface="Arial" panose="020B0604020202020204" pitchFamily="34" charset="0"/>
              </a:rPr>
              <a:t> 2021 (</a:t>
            </a:r>
            <a:r>
              <a:rPr lang="ru-RU" sz="2400" dirty="0" err="1">
                <a:solidFill>
                  <a:srgbClr val="FF0000"/>
                </a:solidFill>
                <a:ea typeface="Calibri" panose="020F0502020204030204" pitchFamily="34" charset="0"/>
                <a:cs typeface="Arial" panose="020B0604020202020204" pitchFamily="34" charset="0"/>
              </a:rPr>
              <a:t>Very</a:t>
            </a:r>
            <a:r>
              <a:rPr lang="ru-RU" sz="2400" dirty="0">
                <a:solidFill>
                  <a:srgbClr val="FF0000"/>
                </a:solidFill>
                <a:ea typeface="Calibri" panose="020F0502020204030204" pitchFamily="34" charset="0"/>
                <a:cs typeface="Arial" panose="020B0604020202020204" pitchFamily="34" charset="0"/>
              </a:rPr>
              <a:t> </a:t>
            </a:r>
            <a:r>
              <a:rPr lang="ru-RU" sz="2400" dirty="0" err="1">
                <a:solidFill>
                  <a:srgbClr val="FF0000"/>
                </a:solidFill>
                <a:ea typeface="Calibri" panose="020F0502020204030204" pitchFamily="34" charset="0"/>
                <a:cs typeface="Arial" panose="020B0604020202020204" pitchFamily="34" charset="0"/>
              </a:rPr>
              <a:t>Large</a:t>
            </a:r>
            <a:r>
              <a:rPr lang="ru-RU" sz="2400" dirty="0">
                <a:solidFill>
                  <a:srgbClr val="FF0000"/>
                </a:solidFill>
                <a:ea typeface="Calibri" panose="020F0502020204030204" pitchFamily="34" charset="0"/>
                <a:cs typeface="Arial" panose="020B0604020202020204" pitchFamily="34" charset="0"/>
              </a:rPr>
              <a:t> </a:t>
            </a:r>
            <a:r>
              <a:rPr lang="ru-RU" sz="2400" dirty="0" err="1">
                <a:solidFill>
                  <a:srgbClr val="FF0000"/>
                </a:solidFill>
                <a:ea typeface="Calibri" panose="020F0502020204030204" pitchFamily="34" charset="0"/>
                <a:cs typeface="Arial" panose="020B0604020202020204" pitchFamily="34" charset="0"/>
              </a:rPr>
              <a:t>Volume</a:t>
            </a:r>
            <a:r>
              <a:rPr lang="ru-RU" sz="2400" dirty="0">
                <a:solidFill>
                  <a:srgbClr val="FF0000"/>
                </a:solidFill>
                <a:ea typeface="Calibri" panose="020F0502020204030204" pitchFamily="34" charset="0"/>
                <a:cs typeface="Arial" panose="020B0604020202020204" pitchFamily="34" charset="0"/>
              </a:rPr>
              <a:t> </a:t>
            </a:r>
            <a:r>
              <a:rPr lang="ru-RU" sz="2400" dirty="0" err="1">
                <a:solidFill>
                  <a:srgbClr val="FF0000"/>
                </a:solidFill>
                <a:ea typeface="Calibri" panose="020F0502020204030204" pitchFamily="34" charset="0"/>
                <a:cs typeface="Arial" panose="020B0604020202020204" pitchFamily="34" charset="0"/>
              </a:rPr>
              <a:t>neutrino</a:t>
            </a:r>
            <a:r>
              <a:rPr lang="ru-RU" sz="2400" dirty="0">
                <a:solidFill>
                  <a:srgbClr val="FF0000"/>
                </a:solidFill>
                <a:ea typeface="Calibri" panose="020F0502020204030204" pitchFamily="34" charset="0"/>
                <a:cs typeface="Arial" panose="020B0604020202020204" pitchFamily="34" charset="0"/>
              </a:rPr>
              <a:t> </a:t>
            </a:r>
            <a:r>
              <a:rPr lang="ru-RU" sz="2400" dirty="0" err="1">
                <a:solidFill>
                  <a:srgbClr val="FF0000"/>
                </a:solidFill>
                <a:ea typeface="Calibri" panose="020F0502020204030204" pitchFamily="34" charset="0"/>
                <a:cs typeface="Arial" panose="020B0604020202020204" pitchFamily="34" charset="0"/>
              </a:rPr>
              <a:t>Telescope</a:t>
            </a:r>
            <a:r>
              <a:rPr lang="ru-RU" sz="2400" dirty="0">
                <a:solidFill>
                  <a:srgbClr val="FF0000"/>
                </a:solidFill>
                <a:ea typeface="Calibri" panose="020F0502020204030204" pitchFamily="34" charset="0"/>
                <a:cs typeface="Arial" panose="020B0604020202020204" pitchFamily="34" charset="0"/>
              </a:rPr>
              <a:t>. Новая национальная программа по НФ и АФЧ (ОИЯИ, РАН, НИЦ КИ, … );</a:t>
            </a:r>
            <a:endParaRPr lang="ru-RU" sz="2400" dirty="0">
              <a:solidFill>
                <a:srgbClr val="FF0000"/>
              </a:solidFill>
              <a:cs typeface="Arial" panose="020B0604020202020204" pitchFamily="34" charset="0"/>
            </a:endParaRPr>
          </a:p>
          <a:p>
            <a:pPr marL="742950" lvl="1" indent="-285750" algn="just">
              <a:spcAft>
                <a:spcPts val="1200"/>
              </a:spcAft>
              <a:buClr>
                <a:schemeClr val="accent1">
                  <a:lumMod val="75000"/>
                </a:schemeClr>
              </a:buClr>
              <a:buFont typeface="Arial" panose="020B0604020202020204" pitchFamily="34" charset="0"/>
              <a:buChar char="•"/>
            </a:pPr>
            <a:r>
              <a:rPr lang="ru-RU" sz="2400" dirty="0">
                <a:solidFill>
                  <a:srgbClr val="FF0000"/>
                </a:solidFill>
                <a:cs typeface="Arial" panose="020B0604020202020204" pitchFamily="34" charset="0"/>
              </a:rPr>
              <a:t>Радиобиология: серия совещаний февраль-март, Ученый совет + международный симпозиум в апреле 2021 + сентябрь 2021;</a:t>
            </a:r>
          </a:p>
          <a:p>
            <a:pPr marL="742950" lvl="1" indent="-285750" algn="just">
              <a:spcAft>
                <a:spcPts val="1200"/>
              </a:spcAft>
              <a:buClr>
                <a:schemeClr val="accent1">
                  <a:lumMod val="75000"/>
                </a:schemeClr>
              </a:buClr>
              <a:buFont typeface="Arial" panose="020B0604020202020204" pitchFamily="34" charset="0"/>
              <a:buChar char="•"/>
            </a:pPr>
            <a:r>
              <a:rPr lang="ru-RU" sz="2400" dirty="0">
                <a:solidFill>
                  <a:srgbClr val="FF0000"/>
                </a:solidFill>
                <a:cs typeface="Arial" panose="020B0604020202020204" pitchFamily="34" charset="0"/>
              </a:rPr>
              <a:t>Информационные технологии и высокопроизводительные вычисления: конференция </a:t>
            </a:r>
            <a:r>
              <a:rPr lang="en-US" sz="2400" dirty="0">
                <a:solidFill>
                  <a:srgbClr val="FF0000"/>
                </a:solidFill>
                <a:cs typeface="Arial" panose="020B0604020202020204" pitchFamily="34" charset="0"/>
              </a:rPr>
              <a:t>GRID2021 </a:t>
            </a:r>
            <a:r>
              <a:rPr lang="ru-RU" sz="2400" dirty="0" err="1">
                <a:solidFill>
                  <a:srgbClr val="FF0000"/>
                </a:solidFill>
              </a:rPr>
              <a:t>компьютинг</a:t>
            </a:r>
            <a:r>
              <a:rPr lang="ru-RU" sz="2400" dirty="0">
                <a:solidFill>
                  <a:srgbClr val="FF0000"/>
                </a:solidFill>
              </a:rPr>
              <a:t> для </a:t>
            </a:r>
            <a:r>
              <a:rPr lang="ru-RU" sz="2400" dirty="0" err="1">
                <a:solidFill>
                  <a:srgbClr val="FF0000"/>
                </a:solidFill>
              </a:rPr>
              <a:t>мегасайенс</a:t>
            </a:r>
            <a:r>
              <a:rPr lang="en-US" sz="2400" dirty="0">
                <a:solidFill>
                  <a:srgbClr val="FF0000"/>
                </a:solidFill>
              </a:rPr>
              <a:t> (WLCG (</a:t>
            </a:r>
            <a:r>
              <a:rPr lang="ru-RU" sz="2400" dirty="0">
                <a:solidFill>
                  <a:srgbClr val="FF0000"/>
                </a:solidFill>
              </a:rPr>
              <a:t>С</a:t>
            </a:r>
            <a:r>
              <a:rPr lang="en-US" sz="2400" dirty="0">
                <a:solidFill>
                  <a:srgbClr val="FF0000"/>
                </a:solidFill>
              </a:rPr>
              <a:t>ERN), SC@IHEP Beijing, DIRAC, </a:t>
            </a:r>
            <a:r>
              <a:rPr lang="en-US" sz="2400" dirty="0" err="1">
                <a:solidFill>
                  <a:srgbClr val="FF0000"/>
                </a:solidFill>
              </a:rPr>
              <a:t>dCache</a:t>
            </a:r>
            <a:r>
              <a:rPr lang="en-US" sz="2400" dirty="0">
                <a:solidFill>
                  <a:srgbClr val="FF0000"/>
                </a:solidFill>
              </a:rPr>
              <a:t> DESY) + </a:t>
            </a:r>
            <a:r>
              <a:rPr lang="ru-RU" sz="2400" dirty="0">
                <a:solidFill>
                  <a:srgbClr val="FF0000"/>
                </a:solidFill>
              </a:rPr>
              <a:t>квантовые технологии</a:t>
            </a:r>
            <a:r>
              <a:rPr lang="en-US" sz="2400" dirty="0">
                <a:solidFill>
                  <a:srgbClr val="FF0000"/>
                </a:solidFill>
              </a:rPr>
              <a:t>, </a:t>
            </a:r>
            <a:r>
              <a:rPr lang="ru-RU" sz="2400" dirty="0">
                <a:solidFill>
                  <a:srgbClr val="FF0000"/>
                </a:solidFill>
              </a:rPr>
              <a:t>развитие </a:t>
            </a:r>
            <a:r>
              <a:rPr lang="en-US" sz="2400" dirty="0">
                <a:solidFill>
                  <a:srgbClr val="FF0000"/>
                </a:solidFill>
              </a:rPr>
              <a:t>RDIG-M</a:t>
            </a:r>
            <a:r>
              <a:rPr lang="ru-RU" sz="2400" dirty="0">
                <a:solidFill>
                  <a:srgbClr val="FF0000"/>
                </a:solidFill>
              </a:rPr>
              <a:t>.</a:t>
            </a:r>
            <a:endParaRPr lang="ru-RU" sz="2400" dirty="0">
              <a:solidFill>
                <a:srgbClr val="FF0000"/>
              </a:solidFill>
              <a:cs typeface="Arial" panose="020B0604020202020204" pitchFamily="34" charset="0"/>
            </a:endParaRPr>
          </a:p>
          <a:p>
            <a:pPr marL="742950" lvl="1" indent="-285750" algn="just">
              <a:spcAft>
                <a:spcPts val="1200"/>
              </a:spcAft>
              <a:buClr>
                <a:schemeClr val="accent1">
                  <a:lumMod val="75000"/>
                </a:schemeClr>
              </a:buClr>
              <a:buFont typeface="Arial" panose="020B0604020202020204" pitchFamily="34" charset="0"/>
              <a:buChar char="•"/>
            </a:pPr>
            <a:r>
              <a:rPr lang="ru-RU" sz="2400" dirty="0">
                <a:solidFill>
                  <a:srgbClr val="FF0000"/>
                </a:solidFill>
                <a:cs typeface="Arial" panose="020B0604020202020204" pitchFamily="34" charset="0"/>
              </a:rPr>
              <a:t>Ядерная физика (СТЭ): 30.06 – 02.07</a:t>
            </a:r>
          </a:p>
          <a:p>
            <a:pPr marL="742950" lvl="1" indent="-285750" algn="just">
              <a:spcAft>
                <a:spcPts val="1200"/>
              </a:spcAft>
              <a:buClr>
                <a:schemeClr val="accent1">
                  <a:lumMod val="75000"/>
                </a:schemeClr>
              </a:buClr>
              <a:buFont typeface="Arial" panose="020B0604020202020204" pitchFamily="34" charset="0"/>
              <a:buChar char="•"/>
            </a:pPr>
            <a:r>
              <a:rPr lang="ru-RU" sz="2400" dirty="0">
                <a:solidFill>
                  <a:srgbClr val="FF0000"/>
                </a:solidFill>
                <a:cs typeface="Arial" panose="020B0604020202020204" pitchFamily="34" charset="0"/>
              </a:rPr>
              <a:t>Конденсированное вещество и нейтронная ядерная физика - планируем</a:t>
            </a:r>
          </a:p>
        </p:txBody>
      </p:sp>
    </p:spTree>
    <p:extLst>
      <p:ext uri="{BB962C8B-B14F-4D97-AF65-F5344CB8AC3E}">
        <p14:creationId xmlns:p14="http://schemas.microsoft.com/office/powerpoint/2010/main" val="2444203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781" y="82378"/>
            <a:ext cx="11600463" cy="138499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Совещание «Сверхтяжелые элементы»</a:t>
            </a:r>
          </a:p>
          <a:p>
            <a:pPr algn="ctr"/>
            <a:endParaRPr lang="ru-RU" sz="2000" b="1" dirty="0">
              <a:solidFill>
                <a:srgbClr val="002060"/>
              </a:solidFill>
              <a:latin typeface="Arial" panose="020B0604020202020204" pitchFamily="34" charset="0"/>
              <a:cs typeface="Arial" panose="020B0604020202020204" pitchFamily="34" charset="0"/>
            </a:endParaRPr>
          </a:p>
          <a:p>
            <a:pPr algn="ctr"/>
            <a:r>
              <a:rPr lang="ru-RU" sz="2000" b="1" dirty="0">
                <a:solidFill>
                  <a:srgbClr val="002060"/>
                </a:solidFill>
                <a:latin typeface="Arial" panose="020B0604020202020204" pitchFamily="34" charset="0"/>
                <a:cs typeface="Arial" panose="020B0604020202020204" pitchFamily="34" charset="0"/>
              </a:rPr>
              <a:t>Основная цель</a:t>
            </a:r>
            <a:r>
              <a:rPr lang="ru-RU" sz="2000" dirty="0">
                <a:solidFill>
                  <a:srgbClr val="002060"/>
                </a:solidFill>
                <a:latin typeface="Arial" panose="020B0604020202020204" pitchFamily="34" charset="0"/>
                <a:cs typeface="Arial" panose="020B0604020202020204" pitchFamily="34" charset="0"/>
              </a:rPr>
              <a:t>: комплексное обсуждение научной программы исследований СТЭ и</a:t>
            </a:r>
            <a:br>
              <a:rPr lang="ru-RU" sz="2000" dirty="0">
                <a:solidFill>
                  <a:srgbClr val="002060"/>
                </a:solidFill>
                <a:latin typeface="Arial" panose="020B0604020202020204" pitchFamily="34" charset="0"/>
                <a:cs typeface="Arial" panose="020B0604020202020204" pitchFamily="34" charset="0"/>
              </a:rPr>
            </a:br>
            <a:r>
              <a:rPr lang="ru-RU" sz="2000" dirty="0">
                <a:solidFill>
                  <a:srgbClr val="002060"/>
                </a:solidFill>
                <a:latin typeface="Arial" panose="020B0604020202020204" pitchFamily="34" charset="0"/>
                <a:cs typeface="Arial" panose="020B0604020202020204" pitchFamily="34" charset="0"/>
              </a:rPr>
              <a:t>создания современной инфраструктуры для ее реализации</a:t>
            </a:r>
          </a:p>
        </p:txBody>
      </p:sp>
      <p:sp>
        <p:nvSpPr>
          <p:cNvPr id="5" name="TextBox 4"/>
          <p:cNvSpPr txBox="1"/>
          <p:nvPr/>
        </p:nvSpPr>
        <p:spPr>
          <a:xfrm>
            <a:off x="394282" y="1621493"/>
            <a:ext cx="5327010" cy="3308598"/>
          </a:xfrm>
          <a:prstGeom prst="rect">
            <a:avLst/>
          </a:prstGeom>
          <a:noFill/>
        </p:spPr>
        <p:txBody>
          <a:bodyPr wrap="square" rtlCol="0">
            <a:spAutoFit/>
          </a:bodyPr>
          <a:lstStyle/>
          <a:p>
            <a:pPr algn="ctr"/>
            <a:r>
              <a:rPr lang="ru-RU" sz="2000" b="1" dirty="0">
                <a:solidFill>
                  <a:srgbClr val="C00000"/>
                </a:solidFill>
                <a:latin typeface="Arial" panose="020B0604020202020204" pitchFamily="34" charset="0"/>
                <a:cs typeface="Arial" panose="020B0604020202020204" pitchFamily="34" charset="0"/>
              </a:rPr>
              <a:t>Научные вопросы</a:t>
            </a:r>
          </a:p>
          <a:p>
            <a:endParaRPr lang="ru-RU" sz="2000" i="1"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Синтез новых сверхтяжелых элементов</a:t>
            </a:r>
          </a:p>
          <a:p>
            <a:pPr marL="285750" indent="-28575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Пределы существования ядер</a:t>
            </a:r>
          </a:p>
          <a:p>
            <a:pPr marL="285750" indent="-28575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Границы Периодической таблицы</a:t>
            </a:r>
            <a:br>
              <a:rPr lang="ru-RU" dirty="0">
                <a:solidFill>
                  <a:srgbClr val="002060"/>
                </a:solidFill>
                <a:latin typeface="Arial" panose="020B0604020202020204" pitchFamily="34" charset="0"/>
                <a:cs typeface="Arial" panose="020B0604020202020204" pitchFamily="34" charset="0"/>
              </a:rPr>
            </a:br>
            <a:r>
              <a:rPr lang="ru-RU" dirty="0">
                <a:solidFill>
                  <a:srgbClr val="002060"/>
                </a:solidFill>
                <a:latin typeface="Arial" panose="020B0604020202020204" pitchFamily="34" charset="0"/>
                <a:cs typeface="Arial" panose="020B0604020202020204" pitchFamily="34" charset="0"/>
              </a:rPr>
              <a:t>Д.И. Менделеева</a:t>
            </a:r>
          </a:p>
          <a:p>
            <a:pPr marL="285750" indent="-28575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Химия новых элементов</a:t>
            </a:r>
          </a:p>
          <a:p>
            <a:pPr marL="285750" indent="-28575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Развитие алгоритмов квантовых вычислений</a:t>
            </a:r>
          </a:p>
          <a:p>
            <a:pPr marL="285750" indent="-28575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Поведение материи в сверхкритических электромагнитных полях</a:t>
            </a:r>
          </a:p>
        </p:txBody>
      </p:sp>
      <p:sp>
        <p:nvSpPr>
          <p:cNvPr id="6" name="TextBox 5"/>
          <p:cNvSpPr txBox="1"/>
          <p:nvPr/>
        </p:nvSpPr>
        <p:spPr>
          <a:xfrm>
            <a:off x="6014906" y="1621493"/>
            <a:ext cx="5837227" cy="3431709"/>
          </a:xfrm>
          <a:prstGeom prst="rect">
            <a:avLst/>
          </a:prstGeom>
          <a:noFill/>
        </p:spPr>
        <p:txBody>
          <a:bodyPr wrap="square" rtlCol="0">
            <a:spAutoFit/>
          </a:bodyPr>
          <a:lstStyle/>
          <a:p>
            <a:pPr algn="ctr"/>
            <a:r>
              <a:rPr lang="ru-RU" sz="2000" b="1" dirty="0">
                <a:solidFill>
                  <a:srgbClr val="C00000"/>
                </a:solidFill>
                <a:latin typeface="Arial" panose="020B0604020202020204" pitchFamily="34" charset="0"/>
                <a:cs typeface="Arial" panose="020B0604020202020204" pitchFamily="34" charset="0"/>
              </a:rPr>
              <a:t>Инфраструктура</a:t>
            </a:r>
            <a:endParaRPr lang="ru-RU" sz="2000" i="1" dirty="0">
              <a:solidFill>
                <a:srgbClr val="C00000"/>
              </a:solidFill>
              <a:latin typeface="Arial" panose="020B0604020202020204" pitchFamily="34" charset="0"/>
              <a:cs typeface="Arial" panose="020B0604020202020204" pitchFamily="34" charset="0"/>
            </a:endParaRPr>
          </a:p>
          <a:p>
            <a:endParaRPr lang="ru-RU" sz="2000" i="1"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Создание современных технологий получения высокообогащенных изотопов тяжелых актинидов (</a:t>
            </a:r>
            <a:r>
              <a:rPr lang="en-US" dirty="0">
                <a:solidFill>
                  <a:srgbClr val="002060"/>
                </a:solidFill>
                <a:latin typeface="Arial" panose="020B0604020202020204" pitchFamily="34" charset="0"/>
                <a:cs typeface="Arial" panose="020B0604020202020204" pitchFamily="34" charset="0"/>
              </a:rPr>
              <a:t>Am, Cm, Bk, </a:t>
            </a:r>
            <a:r>
              <a:rPr lang="en-US" dirty="0" err="1">
                <a:solidFill>
                  <a:srgbClr val="002060"/>
                </a:solidFill>
                <a:latin typeface="Arial" panose="020B0604020202020204" pitchFamily="34" charset="0"/>
                <a:cs typeface="Arial" panose="020B0604020202020204" pitchFamily="34" charset="0"/>
              </a:rPr>
              <a:t>Cf</a:t>
            </a:r>
            <a:r>
              <a:rPr lang="ru-RU" dirty="0">
                <a:solidFill>
                  <a:srgbClr val="002060"/>
                </a:solidFill>
                <a:latin typeface="Arial" panose="020B0604020202020204" pitchFamily="34"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a:p>
            <a:pPr marL="342900" indent="-342900">
              <a:spcAft>
                <a:spcPts val="600"/>
              </a:spcAft>
              <a:buFontTx/>
              <a:buChar char="-"/>
            </a:pPr>
            <a:r>
              <a:rPr lang="ru-RU" dirty="0">
                <a:solidFill>
                  <a:srgbClr val="002060"/>
                </a:solidFill>
                <a:latin typeface="Arial" panose="020B0604020202020204" pitchFamily="34" charset="0"/>
                <a:cs typeface="Arial" panose="020B0604020202020204" pitchFamily="34" charset="0"/>
              </a:rPr>
              <a:t>модернизация реактора СМ-3 (</a:t>
            </a:r>
            <a:r>
              <a:rPr lang="ru-RU" b="1" dirty="0">
                <a:solidFill>
                  <a:srgbClr val="002060"/>
                </a:solidFill>
                <a:latin typeface="Arial" panose="020B0604020202020204" pitchFamily="34" charset="0"/>
                <a:cs typeface="Arial" panose="020B0604020202020204" pitchFamily="34" charset="0"/>
              </a:rPr>
              <a:t>Димитровград</a:t>
            </a:r>
            <a:r>
              <a:rPr lang="ru-RU" dirty="0">
                <a:solidFill>
                  <a:srgbClr val="002060"/>
                </a:solidFill>
                <a:latin typeface="Arial" panose="020B0604020202020204" pitchFamily="34" charset="0"/>
                <a:cs typeface="Arial" panose="020B0604020202020204" pitchFamily="34" charset="0"/>
              </a:rPr>
              <a:t>)</a:t>
            </a:r>
          </a:p>
          <a:p>
            <a:pPr marL="342900" indent="-342900">
              <a:spcAft>
                <a:spcPts val="600"/>
              </a:spcAft>
              <a:buFontTx/>
              <a:buChar char="-"/>
            </a:pPr>
            <a:r>
              <a:rPr lang="ru-RU" dirty="0">
                <a:solidFill>
                  <a:srgbClr val="002060"/>
                </a:solidFill>
                <a:latin typeface="Arial" panose="020B0604020202020204" pitchFamily="34" charset="0"/>
                <a:cs typeface="Arial" panose="020B0604020202020204" pitchFamily="34" charset="0"/>
              </a:rPr>
              <a:t>создание нового высокоэффективного сепаратора ТИ (</a:t>
            </a:r>
            <a:r>
              <a:rPr lang="ru-RU" b="1" dirty="0">
                <a:solidFill>
                  <a:srgbClr val="002060"/>
                </a:solidFill>
                <a:latin typeface="Arial" panose="020B0604020202020204" pitchFamily="34" charset="0"/>
                <a:cs typeface="Arial" panose="020B0604020202020204" pitchFamily="34" charset="0"/>
              </a:rPr>
              <a:t>Саров</a:t>
            </a:r>
            <a:r>
              <a:rPr lang="ru-RU" dirty="0">
                <a:solidFill>
                  <a:srgbClr val="002060"/>
                </a:solidFill>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Достижение рекордных параметров пучков ускоренных ионов: ДЦ-280, сверхпроводящий источник ЭЦР- 28 ГГц (</a:t>
            </a:r>
            <a:r>
              <a:rPr lang="ru-RU" b="1" dirty="0">
                <a:solidFill>
                  <a:srgbClr val="002060"/>
                </a:solidFill>
                <a:latin typeface="Arial" panose="020B0604020202020204" pitchFamily="34" charset="0"/>
                <a:cs typeface="Arial" panose="020B0604020202020204" pitchFamily="34" charset="0"/>
              </a:rPr>
              <a:t>Дубна</a:t>
            </a:r>
            <a:r>
              <a:rPr lang="ru-RU" dirty="0">
                <a:solidFill>
                  <a:srgbClr val="002060"/>
                </a:solidFill>
                <a:latin typeface="Arial" panose="020B0604020202020204" pitchFamily="34" charset="0"/>
                <a:cs typeface="Arial" panose="020B0604020202020204" pitchFamily="34" charset="0"/>
              </a:rPr>
              <a:t>)</a:t>
            </a:r>
          </a:p>
        </p:txBody>
      </p:sp>
      <p:sp>
        <p:nvSpPr>
          <p:cNvPr id="2" name="Прямоугольник 1"/>
          <p:cNvSpPr/>
          <p:nvPr/>
        </p:nvSpPr>
        <p:spPr>
          <a:xfrm>
            <a:off x="345354" y="5241138"/>
            <a:ext cx="11501290" cy="1446550"/>
          </a:xfrm>
          <a:prstGeom prst="rect">
            <a:avLst/>
          </a:prstGeom>
        </p:spPr>
        <p:txBody>
          <a:bodyPr wrap="none">
            <a:spAutoFit/>
          </a:bodyPr>
          <a:lstStyle/>
          <a:p>
            <a:pPr algn="ctr"/>
            <a:r>
              <a:rPr lang="ru-RU" sz="2000" b="1" dirty="0" err="1">
                <a:solidFill>
                  <a:srgbClr val="0432FF"/>
                </a:solidFill>
                <a:latin typeface="Arial" panose="020B0604020202020204" pitchFamily="34" charset="0"/>
                <a:cs typeface="Arial" panose="020B0604020202020204" pitchFamily="34" charset="0"/>
              </a:rPr>
              <a:t>Сотрудничество:Росатом-ОИЯИ-РАН-Минобрнауки</a:t>
            </a:r>
            <a:r>
              <a:rPr lang="ru-RU" sz="2000" b="1" dirty="0">
                <a:solidFill>
                  <a:srgbClr val="0432FF"/>
                </a:solidFill>
                <a:latin typeface="Arial" panose="020B0604020202020204" pitchFamily="34" charset="0"/>
                <a:cs typeface="Arial" panose="020B0604020202020204" pitchFamily="34" charset="0"/>
              </a:rPr>
              <a:t> РФ, ОИЯИ-</a:t>
            </a:r>
            <a:r>
              <a:rPr lang="ru-RU" sz="2000" b="1" dirty="0" err="1">
                <a:solidFill>
                  <a:srgbClr val="0432FF"/>
                </a:solidFill>
                <a:latin typeface="Arial" panose="020B0604020202020204" pitchFamily="34" charset="0"/>
                <a:cs typeface="Arial" panose="020B0604020202020204" pitchFamily="34" charset="0"/>
              </a:rPr>
              <a:t>Росатом</a:t>
            </a:r>
            <a:r>
              <a:rPr lang="en-US" sz="2000" b="1" dirty="0">
                <a:solidFill>
                  <a:srgbClr val="0432FF"/>
                </a:solidFill>
                <a:latin typeface="Arial" panose="020B0604020202020204" pitchFamily="34" charset="0"/>
                <a:cs typeface="Arial" panose="020B0604020202020204" pitchFamily="34" charset="0"/>
              </a:rPr>
              <a:t> </a:t>
            </a:r>
            <a:r>
              <a:rPr lang="ru-RU" sz="2000" b="1" dirty="0">
                <a:solidFill>
                  <a:srgbClr val="0432FF"/>
                </a:solidFill>
                <a:latin typeface="Arial" panose="020B0604020202020204" pitchFamily="34" charset="0"/>
                <a:cs typeface="Arial" panose="020B0604020202020204" pitchFamily="34" charset="0"/>
              </a:rPr>
              <a:t>-</a:t>
            </a:r>
            <a:r>
              <a:rPr lang="en-US" sz="2000" b="1" dirty="0">
                <a:solidFill>
                  <a:srgbClr val="0432FF"/>
                </a:solidFill>
                <a:latin typeface="Arial" panose="020B0604020202020204" pitchFamily="34" charset="0"/>
                <a:cs typeface="Arial" panose="020B0604020202020204" pitchFamily="34" charset="0"/>
              </a:rPr>
              <a:t> DOE (Oak-Ridge)</a:t>
            </a:r>
            <a:endParaRPr lang="ru-RU" sz="2000" b="1" dirty="0">
              <a:solidFill>
                <a:srgbClr val="0432FF"/>
              </a:solidFill>
              <a:latin typeface="Arial" panose="020B0604020202020204" pitchFamily="34" charset="0"/>
              <a:cs typeface="Arial" panose="020B0604020202020204" pitchFamily="34" charset="0"/>
            </a:endParaRPr>
          </a:p>
          <a:p>
            <a:pPr algn="ctr"/>
            <a:endParaRPr lang="ru-RU" sz="2000" b="1" dirty="0">
              <a:solidFill>
                <a:srgbClr val="0432FF"/>
              </a:solidFill>
              <a:latin typeface="Arial" panose="020B0604020202020204" pitchFamily="34" charset="0"/>
              <a:cs typeface="Arial" panose="020B0604020202020204" pitchFamily="34" charset="0"/>
            </a:endParaRPr>
          </a:p>
          <a:p>
            <a:pPr algn="ctr"/>
            <a:r>
              <a:rPr lang="ru-RU" sz="2400" b="1" dirty="0">
                <a:solidFill>
                  <a:srgbClr val="0432FF"/>
                </a:solidFill>
                <a:latin typeface="Arial" panose="020B0604020202020204" pitchFamily="34" charset="0"/>
                <a:cs typeface="Arial" panose="020B0604020202020204" pitchFamily="34" charset="0"/>
              </a:rPr>
              <a:t>Реализация программы обеспечит долгосрочное лидерство </a:t>
            </a:r>
            <a:endParaRPr lang="en-US" sz="2400" b="1" dirty="0">
              <a:solidFill>
                <a:srgbClr val="0432FF"/>
              </a:solidFill>
              <a:latin typeface="Arial" panose="020B0604020202020204" pitchFamily="34" charset="0"/>
              <a:cs typeface="Arial" panose="020B0604020202020204" pitchFamily="34" charset="0"/>
            </a:endParaRPr>
          </a:p>
          <a:p>
            <a:pPr algn="ctr"/>
            <a:r>
              <a:rPr lang="ru-RU" sz="2400" b="1" dirty="0">
                <a:solidFill>
                  <a:srgbClr val="0432FF"/>
                </a:solidFill>
                <a:latin typeface="Arial" panose="020B0604020202020204" pitchFamily="34" charset="0"/>
                <a:cs typeface="Arial" panose="020B0604020202020204" pitchFamily="34" charset="0"/>
              </a:rPr>
              <a:t>в области СТЭ на ближайшие 15-20 лет</a:t>
            </a:r>
            <a:endParaRPr lang="ru-RU" sz="2400" b="1" dirty="0">
              <a:solidFill>
                <a:srgbClr val="0432FF"/>
              </a:solidFill>
            </a:endParaRPr>
          </a:p>
        </p:txBody>
      </p:sp>
    </p:spTree>
    <p:extLst>
      <p:ext uri="{BB962C8B-B14F-4D97-AF65-F5344CB8AC3E}">
        <p14:creationId xmlns:p14="http://schemas.microsoft.com/office/powerpoint/2010/main" val="76286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B88BADB-A746-D946-9C22-184DD5A71F99}"/>
              </a:ext>
            </a:extLst>
          </p:cNvPr>
          <p:cNvSpPr/>
          <p:nvPr/>
        </p:nvSpPr>
        <p:spPr>
          <a:xfrm>
            <a:off x="638754" y="664785"/>
            <a:ext cx="10920896" cy="954107"/>
          </a:xfrm>
          <a:prstGeom prst="rect">
            <a:avLst/>
          </a:prstGeom>
        </p:spPr>
        <p:txBody>
          <a:bodyPr wrap="square">
            <a:spAutoFit/>
          </a:bodyPr>
          <a:lstStyle/>
          <a:p>
            <a:r>
              <a:rPr lang="ru-RU" sz="2800" dirty="0">
                <a:latin typeface="Calibri" panose="020F0502020204030204" pitchFamily="34" charset="0"/>
                <a:ea typeface="Calibri" panose="020F0502020204030204" pitchFamily="34" charset="0"/>
                <a:cs typeface="Times New Roman" panose="02020603050405020304" pitchFamily="18" charset="0"/>
              </a:rPr>
              <a:t>Конкурс крупных научных проектов по приоритетным направлениям научно-технического развития. При координации РАН</a:t>
            </a:r>
            <a:r>
              <a:rPr lang="ru-RU" sz="2800" dirty="0"/>
              <a:t> </a:t>
            </a:r>
          </a:p>
        </p:txBody>
      </p:sp>
      <p:sp>
        <p:nvSpPr>
          <p:cNvPr id="3" name="Прямоугольник 2">
            <a:extLst>
              <a:ext uri="{FF2B5EF4-FFF2-40B4-BE49-F238E27FC236}">
                <a16:creationId xmlns:a16="http://schemas.microsoft.com/office/drawing/2014/main" id="{93DB6766-3C06-5D4E-AEB0-23007C9ABF4B}"/>
              </a:ext>
            </a:extLst>
          </p:cNvPr>
          <p:cNvSpPr/>
          <p:nvPr/>
        </p:nvSpPr>
        <p:spPr>
          <a:xfrm>
            <a:off x="1680376" y="2525822"/>
            <a:ext cx="6096000" cy="1015663"/>
          </a:xfrm>
          <a:prstGeom prst="rect">
            <a:avLst/>
          </a:prstGeom>
        </p:spPr>
        <p:txBody>
          <a:bodyPr>
            <a:spAutoFit/>
          </a:bodyPr>
          <a:lstStyle/>
          <a:p>
            <a:r>
              <a:rPr lang="ru-RU" sz="2000" dirty="0"/>
              <a:t>Сверхтяжелые ядра и атомы: пределы масс ядер и границы </a:t>
            </a:r>
            <a:r>
              <a:rPr lang="ru-RU" sz="2000" dirty="0" err="1"/>
              <a:t>Периодическои</a:t>
            </a:r>
            <a:r>
              <a:rPr lang="ru-RU" sz="2000" dirty="0"/>
              <a:t>̆ Таблицы </a:t>
            </a:r>
            <a:r>
              <a:rPr lang="ru-RU" sz="2000" dirty="0" err="1"/>
              <a:t>Д.И.Менделеева</a:t>
            </a:r>
            <a:r>
              <a:rPr lang="ru-RU" sz="2000" dirty="0"/>
              <a:t>. Руководитель академик РАН </a:t>
            </a:r>
            <a:r>
              <a:rPr lang="ru-RU" sz="2000" dirty="0" err="1"/>
              <a:t>Ю.Ц.Оганесян</a:t>
            </a:r>
            <a:endParaRPr lang="ru-RU" sz="2000" dirty="0"/>
          </a:p>
        </p:txBody>
      </p:sp>
      <p:sp>
        <p:nvSpPr>
          <p:cNvPr id="4" name="Прямоугольник 3">
            <a:extLst>
              <a:ext uri="{FF2B5EF4-FFF2-40B4-BE49-F238E27FC236}">
                <a16:creationId xmlns:a16="http://schemas.microsoft.com/office/drawing/2014/main" id="{8F2890AC-A0DD-3343-8BFF-F1E01052A4A5}"/>
              </a:ext>
            </a:extLst>
          </p:cNvPr>
          <p:cNvSpPr/>
          <p:nvPr/>
        </p:nvSpPr>
        <p:spPr>
          <a:xfrm>
            <a:off x="957199" y="1948463"/>
            <a:ext cx="6779420" cy="461665"/>
          </a:xfrm>
          <a:prstGeom prst="rect">
            <a:avLst/>
          </a:prstGeom>
        </p:spPr>
        <p:txBody>
          <a:bodyPr wrap="none">
            <a:spAutoFit/>
          </a:bodyPr>
          <a:lstStyle/>
          <a:p>
            <a:r>
              <a:rPr lang="ru-RU" sz="2400" b="1" dirty="0" err="1"/>
              <a:t>Объединенныи</a:t>
            </a:r>
            <a:r>
              <a:rPr lang="ru-RU" sz="2400" b="1" dirty="0"/>
              <a:t>̆ институт ядерных исследований </a:t>
            </a:r>
          </a:p>
        </p:txBody>
      </p:sp>
      <p:pic>
        <p:nvPicPr>
          <p:cNvPr id="5" name="Рисунок 4">
            <a:extLst>
              <a:ext uri="{FF2B5EF4-FFF2-40B4-BE49-F238E27FC236}">
                <a16:creationId xmlns:a16="http://schemas.microsoft.com/office/drawing/2014/main" id="{44562FDF-6505-EB4F-BD95-267BFDF99817}"/>
              </a:ext>
            </a:extLst>
          </p:cNvPr>
          <p:cNvPicPr>
            <a:picLocks noChangeAspect="1"/>
          </p:cNvPicPr>
          <p:nvPr/>
        </p:nvPicPr>
        <p:blipFill>
          <a:blip r:embed="rId2"/>
          <a:stretch>
            <a:fillRect/>
          </a:stretch>
        </p:blipFill>
        <p:spPr>
          <a:xfrm>
            <a:off x="8055064" y="1618892"/>
            <a:ext cx="3504586" cy="1118485"/>
          </a:xfrm>
          <a:prstGeom prst="rect">
            <a:avLst/>
          </a:prstGeom>
        </p:spPr>
      </p:pic>
      <p:sp>
        <p:nvSpPr>
          <p:cNvPr id="6" name="Прямоугольник 5">
            <a:extLst>
              <a:ext uri="{FF2B5EF4-FFF2-40B4-BE49-F238E27FC236}">
                <a16:creationId xmlns:a16="http://schemas.microsoft.com/office/drawing/2014/main" id="{E94F2BB7-6FA2-8144-9770-3621906C4F10}"/>
              </a:ext>
            </a:extLst>
          </p:cNvPr>
          <p:cNvSpPr/>
          <p:nvPr/>
        </p:nvSpPr>
        <p:spPr>
          <a:xfrm>
            <a:off x="7903597" y="2952974"/>
            <a:ext cx="3882794" cy="369332"/>
          </a:xfrm>
          <a:prstGeom prst="rect">
            <a:avLst/>
          </a:prstGeom>
        </p:spPr>
        <p:txBody>
          <a:bodyPr wrap="none">
            <a:spAutoFit/>
          </a:bodyPr>
          <a:lstStyle/>
          <a:p>
            <a:r>
              <a:rPr lang="ru-RU" b="1" dirty="0"/>
              <a:t>Совет РАН по физике тяжелых ионов</a:t>
            </a:r>
          </a:p>
        </p:txBody>
      </p:sp>
      <p:sp>
        <p:nvSpPr>
          <p:cNvPr id="7" name="Прямоугольник 6">
            <a:extLst>
              <a:ext uri="{FF2B5EF4-FFF2-40B4-BE49-F238E27FC236}">
                <a16:creationId xmlns:a16="http://schemas.microsoft.com/office/drawing/2014/main" id="{B17AB511-350F-2140-941A-3D820C05166C}"/>
              </a:ext>
            </a:extLst>
          </p:cNvPr>
          <p:cNvSpPr/>
          <p:nvPr/>
        </p:nvSpPr>
        <p:spPr>
          <a:xfrm>
            <a:off x="1680376" y="3712271"/>
            <a:ext cx="6835471" cy="2154436"/>
          </a:xfrm>
          <a:prstGeom prst="rect">
            <a:avLst/>
          </a:prstGeom>
        </p:spPr>
        <p:txBody>
          <a:bodyPr wrap="square">
            <a:spAutoFit/>
          </a:bodyPr>
          <a:lstStyle/>
          <a:p>
            <a:r>
              <a:rPr lang="ru-RU" sz="2000" dirty="0">
                <a:solidFill>
                  <a:srgbClr val="0070C0"/>
                </a:solidFill>
              </a:rPr>
              <a:t>Санкт-</a:t>
            </a:r>
            <a:r>
              <a:rPr lang="ru-RU" sz="2000" dirty="0" err="1">
                <a:solidFill>
                  <a:srgbClr val="0070C0"/>
                </a:solidFill>
              </a:rPr>
              <a:t>Петербургскии</a:t>
            </a:r>
            <a:r>
              <a:rPr lang="ru-RU" sz="2000" dirty="0">
                <a:solidFill>
                  <a:srgbClr val="0070C0"/>
                </a:solidFill>
              </a:rPr>
              <a:t>̆ </a:t>
            </a:r>
            <a:r>
              <a:rPr lang="ru-RU" sz="2000" dirty="0" err="1">
                <a:solidFill>
                  <a:srgbClr val="0070C0"/>
                </a:solidFill>
              </a:rPr>
              <a:t>государственныи</a:t>
            </a:r>
            <a:r>
              <a:rPr lang="ru-RU" sz="2000" dirty="0">
                <a:solidFill>
                  <a:srgbClr val="0070C0"/>
                </a:solidFill>
              </a:rPr>
              <a:t>̆ университет (СПбГУ); Институт аналитического приборостроения РАН (ИАП РАН), Германия, Израиль, Словакия, Швейцария</a:t>
            </a:r>
          </a:p>
          <a:p>
            <a:endParaRPr lang="ru-RU" sz="2000" dirty="0">
              <a:solidFill>
                <a:srgbClr val="0070C0"/>
              </a:solidFill>
            </a:endParaRPr>
          </a:p>
          <a:p>
            <a:r>
              <a:rPr lang="ru-RU" dirty="0">
                <a:solidFill>
                  <a:srgbClr val="0070C0"/>
                </a:solidFill>
              </a:rPr>
              <a:t>Общее число участников проекта – 85 человек. Из них: </a:t>
            </a:r>
            <a:r>
              <a:rPr lang="ru-RU" dirty="0" err="1">
                <a:solidFill>
                  <a:srgbClr val="0070C0"/>
                </a:solidFill>
              </a:rPr>
              <a:t>российских</a:t>
            </a:r>
            <a:r>
              <a:rPr lang="ru-RU" dirty="0">
                <a:solidFill>
                  <a:srgbClr val="0070C0"/>
                </a:solidFill>
              </a:rPr>
              <a:t> ученых – 77 человек, зарубежных ученых – 8 человек. </a:t>
            </a:r>
            <a:r>
              <a:rPr lang="ru-RU" dirty="0" err="1">
                <a:solidFill>
                  <a:srgbClr val="0070C0"/>
                </a:solidFill>
              </a:rPr>
              <a:t>Исполнителеи</a:t>
            </a:r>
            <a:r>
              <a:rPr lang="ru-RU" dirty="0">
                <a:solidFill>
                  <a:srgbClr val="0070C0"/>
                </a:solidFill>
              </a:rPr>
              <a:t>̆ в возрасте до 39 лет – 40 человек </a:t>
            </a:r>
          </a:p>
        </p:txBody>
      </p:sp>
    </p:spTree>
    <p:extLst>
      <p:ext uri="{BB962C8B-B14F-4D97-AF65-F5344CB8AC3E}">
        <p14:creationId xmlns:p14="http://schemas.microsoft.com/office/powerpoint/2010/main" val="410744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D64F5A-D9C4-40E2-B9AE-3C2275B88B75}"/>
              </a:ext>
            </a:extLst>
          </p:cNvPr>
          <p:cNvSpPr>
            <a:spLocks noGrp="1"/>
          </p:cNvSpPr>
          <p:nvPr>
            <p:ph type="title"/>
          </p:nvPr>
        </p:nvSpPr>
        <p:spPr>
          <a:xfrm>
            <a:off x="1191638" y="413730"/>
            <a:ext cx="10403731" cy="895420"/>
          </a:xfrm>
        </p:spPr>
        <p:txBody>
          <a:bodyPr>
            <a:normAutofit fontScale="90000"/>
          </a:bodyPr>
          <a:lstStyle/>
          <a:p>
            <a:pPr algn="l"/>
            <a:r>
              <a:rPr lang="ru-RU" dirty="0">
                <a:solidFill>
                  <a:srgbClr val="C00000"/>
                </a:solidFill>
                <a:latin typeface="Arial" panose="020B0604020202020204" pitchFamily="34" charset="0"/>
                <a:cs typeface="Arial" panose="020B0604020202020204" pitchFamily="34" charset="0"/>
              </a:rPr>
              <a:t>Международная межправительственная научная организация </a:t>
            </a:r>
            <a:r>
              <a:rPr lang="ru-RU" dirty="0">
                <a:solidFill>
                  <a:srgbClr val="0432FF"/>
                </a:solidFill>
                <a:latin typeface="Arial" panose="020B0604020202020204" pitchFamily="34" charset="0"/>
                <a:cs typeface="Arial" panose="020B0604020202020204" pitchFamily="34" charset="0"/>
              </a:rPr>
              <a:t>ОИЯИ 2030+</a:t>
            </a:r>
          </a:p>
        </p:txBody>
      </p:sp>
      <p:sp>
        <p:nvSpPr>
          <p:cNvPr id="9" name="Объект 2">
            <a:extLst>
              <a:ext uri="{FF2B5EF4-FFF2-40B4-BE49-F238E27FC236}">
                <a16:creationId xmlns:a16="http://schemas.microsoft.com/office/drawing/2014/main" id="{EBB2B4AD-66DB-6946-9F24-B07FF4C570F7}"/>
              </a:ext>
            </a:extLst>
          </p:cNvPr>
          <p:cNvSpPr txBox="1">
            <a:spLocks/>
          </p:cNvSpPr>
          <p:nvPr/>
        </p:nvSpPr>
        <p:spPr>
          <a:xfrm>
            <a:off x="467479" y="1602776"/>
            <a:ext cx="11257041" cy="49072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ru-RU" sz="2000" dirty="0">
                <a:latin typeface="Arial" panose="020B0604020202020204" pitchFamily="34" charset="0"/>
                <a:cs typeface="Arial" panose="020B0604020202020204" pitchFamily="34" charset="0"/>
              </a:rPr>
              <a:t>Устав: изучение фундаментальных свойств материи. </a:t>
            </a:r>
          </a:p>
          <a:p>
            <a:pPr algn="just">
              <a:lnSpc>
                <a:spcPct val="100000"/>
              </a:lnSpc>
            </a:pPr>
            <a:r>
              <a:rPr lang="ru-RU" sz="2000" dirty="0">
                <a:latin typeface="Arial" panose="020B0604020202020204" pitchFamily="34" charset="0"/>
                <a:cs typeface="Arial" panose="020B0604020202020204" pitchFamily="34" charset="0"/>
              </a:rPr>
              <a:t>ОИЯИ </a:t>
            </a:r>
            <a:r>
              <a:rPr lang="en-US" sz="2000"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 лидирующая ММНО и модератор международной научной повестки</a:t>
            </a:r>
            <a:r>
              <a:rPr lang="en-US"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algn="just">
              <a:lnSpc>
                <a:spcPct val="100000"/>
              </a:lnSpc>
            </a:pPr>
            <a:r>
              <a:rPr lang="ru-RU" sz="2000" dirty="0">
                <a:latin typeface="Arial" panose="020B0604020202020204" pitchFamily="34" charset="0"/>
                <a:cs typeface="Arial" panose="020B0604020202020204" pitchFamily="34" charset="0"/>
              </a:rPr>
              <a:t>Традиционные и новые (глобальные тренды) направления – Теоретическая физика, ЯФ, ФЧ и Астрофизика, ФКС, </a:t>
            </a:r>
            <a:r>
              <a:rPr lang="en-US" sz="2000" dirty="0">
                <a:latin typeface="Arial" panose="020B0604020202020204" pitchFamily="34" charset="0"/>
                <a:cs typeface="Arial" panose="020B0604020202020204" pitchFamily="34" charset="0"/>
              </a:rPr>
              <a:t>IT</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Life Science, AI &amp; QT, </a:t>
            </a:r>
            <a:r>
              <a:rPr lang="ru-RU" sz="2000" dirty="0">
                <a:latin typeface="Arial" panose="020B0604020202020204" pitchFamily="34" charset="0"/>
                <a:cs typeface="Arial" panose="020B0604020202020204" pitchFamily="34" charset="0"/>
              </a:rPr>
              <a:t>Чистая энергетика</a:t>
            </a:r>
            <a:r>
              <a:rPr lang="en-US"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algn="just">
              <a:lnSpc>
                <a:spcPct val="100000"/>
              </a:lnSpc>
            </a:pPr>
            <a:r>
              <a:rPr lang="ru-RU" sz="2000" dirty="0">
                <a:latin typeface="Arial" panose="020B0604020202020204" pitchFamily="34" charset="0"/>
                <a:cs typeface="Arial" panose="020B0604020202020204" pitchFamily="34" charset="0"/>
              </a:rPr>
              <a:t>Крупномасштабные уникальные экспериментальные комплексы</a:t>
            </a:r>
            <a:r>
              <a:rPr lang="en-US"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algn="just">
              <a:lnSpc>
                <a:spcPct val="100000"/>
              </a:lnSpc>
            </a:pPr>
            <a:r>
              <a:rPr lang="ru-RU" sz="2000" dirty="0">
                <a:solidFill>
                  <a:srgbClr val="C00000"/>
                </a:solidFill>
                <a:latin typeface="Arial" panose="020B0604020202020204" pitchFamily="34" charset="0"/>
                <a:cs typeface="Arial" panose="020B0604020202020204" pitchFamily="34" charset="0"/>
              </a:rPr>
              <a:t>Институт – это люди</a:t>
            </a:r>
            <a:r>
              <a:rPr lang="ru-RU" sz="2000" dirty="0">
                <a:latin typeface="Arial" panose="020B0604020202020204" pitchFamily="34" charset="0"/>
                <a:cs typeface="Arial" panose="020B0604020202020204" pitchFamily="34" charset="0"/>
              </a:rPr>
              <a:t>. Система подготовки кадров</a:t>
            </a:r>
            <a:r>
              <a:rPr lang="en-US"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Продвижение=</a:t>
            </a:r>
            <a:r>
              <a:rPr lang="en-US" sz="2000" dirty="0">
                <a:latin typeface="Arial" panose="020B0604020202020204" pitchFamily="34" charset="0"/>
                <a:cs typeface="Arial" panose="020B0604020202020204" pitchFamily="34" charset="0"/>
              </a:rPr>
              <a:t>Outreach.</a:t>
            </a:r>
          </a:p>
          <a:p>
            <a:pPr algn="just">
              <a:lnSpc>
                <a:spcPct val="100000"/>
              </a:lnSpc>
            </a:pPr>
            <a:r>
              <a:rPr lang="en-US" sz="2000" dirty="0">
                <a:latin typeface="Arial" panose="020B0604020202020204" pitchFamily="34" charset="0"/>
                <a:cs typeface="Arial" panose="020B0604020202020204" pitchFamily="34" charset="0"/>
              </a:rPr>
              <a:t>Mission-Oriented Science, Open Innovation Research</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Space.</a:t>
            </a:r>
            <a:endParaRPr lang="ru-RU" sz="2000" dirty="0">
              <a:latin typeface="Arial" panose="020B0604020202020204" pitchFamily="34" charset="0"/>
              <a:cs typeface="Arial" panose="020B0604020202020204" pitchFamily="34" charset="0"/>
            </a:endParaRPr>
          </a:p>
          <a:p>
            <a:pPr algn="just">
              <a:lnSpc>
                <a:spcPct val="100000"/>
              </a:lnSpc>
            </a:pPr>
            <a:r>
              <a:rPr lang="ru-RU" sz="2000" dirty="0">
                <a:latin typeface="Arial" panose="020B0604020202020204" pitchFamily="34" charset="0"/>
                <a:cs typeface="Arial" panose="020B0604020202020204" pitchFamily="34" charset="0"/>
              </a:rPr>
              <a:t>Прагматичное участие во «внешних» проектах</a:t>
            </a:r>
            <a:r>
              <a:rPr lang="en-US"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algn="just">
              <a:lnSpc>
                <a:spcPct val="100000"/>
              </a:lnSpc>
            </a:pPr>
            <a:r>
              <a:rPr lang="ru-RU" sz="2000" dirty="0">
                <a:latin typeface="Arial" panose="020B0604020202020204" pitchFamily="34" charset="0"/>
                <a:cs typeface="Arial" panose="020B0604020202020204" pitchFamily="34" charset="0"/>
              </a:rPr>
              <a:t>Регулярная всесторонняя международная экспертная оценка ОИЯИ</a:t>
            </a:r>
            <a:r>
              <a:rPr lang="en-US"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algn="just">
              <a:lnSpc>
                <a:spcPct val="100000"/>
              </a:lnSpc>
            </a:pPr>
            <a:r>
              <a:rPr lang="ru-RU" sz="2000" dirty="0">
                <a:latin typeface="Arial" panose="020B0604020202020204" pitchFamily="34" charset="0"/>
                <a:cs typeface="Arial" panose="020B0604020202020204" pitchFamily="34" charset="0"/>
              </a:rPr>
              <a:t>Расширение партнёрской сети ОИЯИ</a:t>
            </a:r>
            <a:r>
              <a:rPr lang="en-US"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algn="just">
              <a:lnSpc>
                <a:spcPct val="100000"/>
              </a:lnSpc>
            </a:pPr>
            <a:r>
              <a:rPr lang="ru-RU" sz="2000" dirty="0">
                <a:latin typeface="Arial" panose="020B0604020202020204" pitchFamily="34" charset="0"/>
                <a:cs typeface="Arial" panose="020B0604020202020204" pitchFamily="34" charset="0"/>
              </a:rPr>
              <a:t>ОИЯИ – один из глобальных полюсов притяжения интеллекта в международном научно-исследовательском пространстве (наряду с ЦЕРН и другими партнерами).</a:t>
            </a:r>
          </a:p>
        </p:txBody>
      </p:sp>
      <p:pic>
        <p:nvPicPr>
          <p:cNvPr id="5" name="Рисунок 4">
            <a:extLst>
              <a:ext uri="{FF2B5EF4-FFF2-40B4-BE49-F238E27FC236}">
                <a16:creationId xmlns:a16="http://schemas.microsoft.com/office/drawing/2014/main" id="{6BE18995-316C-41D5-95BD-685A54B77221}"/>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143432" y="6396577"/>
            <a:ext cx="430308" cy="295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a:extLst>
              <a:ext uri="{FF2B5EF4-FFF2-40B4-BE49-F238E27FC236}">
                <a16:creationId xmlns:a16="http://schemas.microsoft.com/office/drawing/2014/main" id="{4A7AA818-7938-4461-ACD4-16DE9DF06338}"/>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55180" y="507905"/>
            <a:ext cx="723992" cy="579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Номер слайда 13">
            <a:extLst>
              <a:ext uri="{FF2B5EF4-FFF2-40B4-BE49-F238E27FC236}">
                <a16:creationId xmlns:a16="http://schemas.microsoft.com/office/drawing/2014/main" id="{05E4D6BD-99E1-4A26-8FF2-7F1654E06E63}"/>
              </a:ext>
            </a:extLst>
          </p:cNvPr>
          <p:cNvSpPr>
            <a:spLocks noGrp="1"/>
          </p:cNvSpPr>
          <p:nvPr>
            <p:ph type="sldNum" sz="quarter" idx="12"/>
          </p:nvPr>
        </p:nvSpPr>
        <p:spPr/>
        <p:txBody>
          <a:bodyPr/>
          <a:lstStyle/>
          <a:p>
            <a:pPr rtl="0"/>
            <a:fld id="{34B7E4EF-A1BD-40F4-AB7B-04F084DD991D}" type="slidenum">
              <a:rPr lang="en-US" smtClean="0"/>
              <a:t>3</a:t>
            </a:fld>
            <a:endParaRPr lang="en-US"/>
          </a:p>
        </p:txBody>
      </p:sp>
    </p:spTree>
    <p:extLst>
      <p:ext uri="{BB962C8B-B14F-4D97-AF65-F5344CB8AC3E}">
        <p14:creationId xmlns:p14="http://schemas.microsoft.com/office/powerpoint/2010/main" val="1046449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5">
            <a:extLst>
              <a:ext uri="{FF2B5EF4-FFF2-40B4-BE49-F238E27FC236}">
                <a16:creationId xmlns:a16="http://schemas.microsoft.com/office/drawing/2014/main" id="{8E8F41F1-8D22-4BB5-9C1D-5813C321C808}"/>
              </a:ext>
            </a:extLst>
          </p:cNvPr>
          <p:cNvSpPr>
            <a:spLocks noChangeArrowheads="1"/>
          </p:cNvSpPr>
          <p:nvPr/>
        </p:nvSpPr>
        <p:spPr bwMode="auto">
          <a:xfrm>
            <a:off x="777875" y="1529275"/>
            <a:ext cx="1863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ru-RU" altLang="ru-RU" sz="2000" b="1" dirty="0">
                <a:solidFill>
                  <a:srgbClr val="002060"/>
                </a:solidFill>
                <a:latin typeface="Calibri" panose="020F0502020204030204" pitchFamily="34" charset="0"/>
                <a:cs typeface="Calibri" panose="020F0502020204030204" pitchFamily="34" charset="0"/>
              </a:rPr>
              <a:t>Комплекс </a:t>
            </a:r>
            <a:r>
              <a:rPr lang="en-US" altLang="ru-RU" sz="2000" b="1" dirty="0">
                <a:solidFill>
                  <a:srgbClr val="002060"/>
                </a:solidFill>
                <a:latin typeface="Calibri" panose="020F0502020204030204" pitchFamily="34" charset="0"/>
                <a:cs typeface="Calibri" panose="020F0502020204030204" pitchFamily="34" charset="0"/>
              </a:rPr>
              <a:t>NICA</a:t>
            </a:r>
            <a:endParaRPr kumimoji="0" lang="ru-RU" altLang="ru-RU"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4" name="Рисунок 7">
            <a:extLst>
              <a:ext uri="{FF2B5EF4-FFF2-40B4-BE49-F238E27FC236}">
                <a16:creationId xmlns:a16="http://schemas.microsoft.com/office/drawing/2014/main" id="{5730067E-4B91-4C9C-A973-7A43A7446CF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6863" y="1957389"/>
            <a:ext cx="3330575" cy="1643062"/>
          </a:xfrm>
          <a:prstGeom prst="rect">
            <a:avLst/>
          </a:prstGeom>
          <a:ln w="3175">
            <a:solidFill>
              <a:schemeClr val="bg1">
                <a:lumMod val="85000"/>
              </a:schemeClr>
            </a:solidFill>
            <a:miter lim="800000"/>
            <a:headEnd/>
            <a:tailEnd/>
          </a:ln>
          <a:effectLst/>
        </p:spPr>
      </p:pic>
      <p:sp>
        <p:nvSpPr>
          <p:cNvPr id="15" name="Прямоугольник 11">
            <a:extLst>
              <a:ext uri="{FF2B5EF4-FFF2-40B4-BE49-F238E27FC236}">
                <a16:creationId xmlns:a16="http://schemas.microsoft.com/office/drawing/2014/main" id="{0F33DD76-8663-49F7-A105-9E155BECC063}"/>
              </a:ext>
            </a:extLst>
          </p:cNvPr>
          <p:cNvSpPr>
            <a:spLocks noChangeArrowheads="1"/>
          </p:cNvSpPr>
          <p:nvPr/>
        </p:nvSpPr>
        <p:spPr bwMode="auto">
          <a:xfrm>
            <a:off x="3848100" y="1508126"/>
            <a:ext cx="4486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Фабрика СТЭ и проект </a:t>
            </a:r>
            <a:r>
              <a:rPr kumimoji="0" lang="en-US" altLang="ru-RU"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DRIBS-III</a:t>
            </a:r>
            <a:endParaRPr kumimoji="0" lang="ru-RU" altLang="ru-RU"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Рисунок 29">
            <a:extLst>
              <a:ext uri="{FF2B5EF4-FFF2-40B4-BE49-F238E27FC236}">
                <a16:creationId xmlns:a16="http://schemas.microsoft.com/office/drawing/2014/main" id="{2576E44F-1DD0-4564-B616-9E74CBF652B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4625" y="2160589"/>
            <a:ext cx="4238625" cy="1441450"/>
          </a:xfrm>
          <a:prstGeom prst="rect">
            <a:avLst/>
          </a:prstGeom>
          <a:ln w="3175">
            <a:solidFill>
              <a:schemeClr val="bg1">
                <a:lumMod val="85000"/>
              </a:schemeClr>
            </a:solidFill>
            <a:miter lim="800000"/>
            <a:headEnd/>
            <a:tailEnd/>
          </a:ln>
          <a:effectLst/>
        </p:spPr>
      </p:pic>
      <p:sp>
        <p:nvSpPr>
          <p:cNvPr id="17" name="Прямоугольник 13">
            <a:extLst>
              <a:ext uri="{FF2B5EF4-FFF2-40B4-BE49-F238E27FC236}">
                <a16:creationId xmlns:a16="http://schemas.microsoft.com/office/drawing/2014/main" id="{13CBE52F-DD97-4EBC-B999-59B78B6AA111}"/>
              </a:ext>
            </a:extLst>
          </p:cNvPr>
          <p:cNvSpPr>
            <a:spLocks noChangeArrowheads="1"/>
          </p:cNvSpPr>
          <p:nvPr/>
        </p:nvSpPr>
        <p:spPr bwMode="auto">
          <a:xfrm>
            <a:off x="8534400" y="1497014"/>
            <a:ext cx="35829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altLang="ru-RU" sz="2000" b="1" dirty="0">
                <a:solidFill>
                  <a:srgbClr val="002060"/>
                </a:solidFill>
                <a:latin typeface="Calibri" panose="020F0502020204030204" pitchFamily="34" charset="0"/>
                <a:cs typeface="Calibri" panose="020F0502020204030204" pitchFamily="34" charset="0"/>
              </a:rPr>
              <a:t>Реактор ИБР-2М + комплекс спектрометров</a:t>
            </a:r>
            <a:endParaRPr kumimoji="0" lang="ru-RU" altLang="ru-RU"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Прямоугольник 14">
            <a:extLst>
              <a:ext uri="{FF2B5EF4-FFF2-40B4-BE49-F238E27FC236}">
                <a16:creationId xmlns:a16="http://schemas.microsoft.com/office/drawing/2014/main" id="{176ECC07-9F6C-4F10-A84E-6AADEFD582A8}"/>
              </a:ext>
            </a:extLst>
          </p:cNvPr>
          <p:cNvSpPr>
            <a:spLocks noChangeArrowheads="1"/>
          </p:cNvSpPr>
          <p:nvPr/>
        </p:nvSpPr>
        <p:spPr bwMode="auto">
          <a:xfrm>
            <a:off x="777875" y="3816580"/>
            <a:ext cx="22336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Проект </a:t>
            </a:r>
            <a:r>
              <a:rPr kumimoji="0" lang="en-US" altLang="ru-RU"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Baikal-GVD</a:t>
            </a:r>
            <a:endParaRPr kumimoji="0" lang="ru-RU" altLang="ru-RU"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Прямоугольник 15">
            <a:extLst>
              <a:ext uri="{FF2B5EF4-FFF2-40B4-BE49-F238E27FC236}">
                <a16:creationId xmlns:a16="http://schemas.microsoft.com/office/drawing/2014/main" id="{BF51475D-291E-4289-8D35-508878EF9321}"/>
              </a:ext>
            </a:extLst>
          </p:cNvPr>
          <p:cNvSpPr>
            <a:spLocks noChangeArrowheads="1"/>
          </p:cNvSpPr>
          <p:nvPr/>
        </p:nvSpPr>
        <p:spPr bwMode="auto">
          <a:xfrm>
            <a:off x="4086225" y="3813405"/>
            <a:ext cx="3952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Развитие МИВК</a:t>
            </a:r>
            <a:endParaRPr kumimoji="0" lang="ru-RU" altLang="ru-RU"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20" name="Рисунок 19">
            <a:extLst>
              <a:ext uri="{FF2B5EF4-FFF2-40B4-BE49-F238E27FC236}">
                <a16:creationId xmlns:a16="http://schemas.microsoft.com/office/drawing/2014/main" id="{E2DCC646-C3FB-44F4-B6B0-A5735EEFEF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48713" y="2162176"/>
            <a:ext cx="3036887" cy="1441450"/>
          </a:xfrm>
          <a:prstGeom prst="rect">
            <a:avLst/>
          </a:prstGeom>
          <a:ln w="3175">
            <a:solidFill>
              <a:schemeClr val="bg1">
                <a:lumMod val="85000"/>
              </a:schemeClr>
            </a:solidFill>
          </a:ln>
          <a:effectLst/>
        </p:spPr>
      </p:pic>
      <p:pic>
        <p:nvPicPr>
          <p:cNvPr id="21" name="Рисунок 20">
            <a:extLst>
              <a:ext uri="{FF2B5EF4-FFF2-40B4-BE49-F238E27FC236}">
                <a16:creationId xmlns:a16="http://schemas.microsoft.com/office/drawing/2014/main" id="{1C7C21FD-F61F-4A51-999C-74AC2F8202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97925" y="2217739"/>
            <a:ext cx="742950" cy="528637"/>
          </a:xfrm>
          <a:prstGeom prst="rect">
            <a:avLst/>
          </a:prstGeom>
          <a:ln>
            <a:solidFill>
              <a:schemeClr val="bg1">
                <a:lumMod val="85000"/>
              </a:schemeClr>
            </a:solidFill>
          </a:ln>
        </p:spPr>
      </p:pic>
      <p:pic>
        <p:nvPicPr>
          <p:cNvPr id="22" name="Рисунок 18">
            <a:extLst>
              <a:ext uri="{FF2B5EF4-FFF2-40B4-BE49-F238E27FC236}">
                <a16:creationId xmlns:a16="http://schemas.microsoft.com/office/drawing/2014/main" id="{6359044F-419E-4DDC-9616-B93E0D7689F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295275" y="4208692"/>
            <a:ext cx="3255963" cy="1674813"/>
          </a:xfrm>
          <a:prstGeom prst="rect">
            <a:avLst/>
          </a:prstGeom>
          <a:ln w="3175">
            <a:solidFill>
              <a:schemeClr val="bg1">
                <a:lumMod val="85000"/>
              </a:schemeClr>
            </a:solidFill>
            <a:miter lim="800000"/>
            <a:headEnd/>
            <a:tailEnd/>
          </a:ln>
          <a:effectLst/>
        </p:spPr>
      </p:pic>
      <p:pic>
        <p:nvPicPr>
          <p:cNvPr id="23" name="Рисунок 68" descr="OM_vid_subcon.png">
            <a:extLst>
              <a:ext uri="{FF2B5EF4-FFF2-40B4-BE49-F238E27FC236}">
                <a16:creationId xmlns:a16="http://schemas.microsoft.com/office/drawing/2014/main" id="{527C4EDE-EDF6-4745-9C05-99AEFBD7FEF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21000" y="5211992"/>
            <a:ext cx="554038"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4">
            <a:extLst>
              <a:ext uri="{FF2B5EF4-FFF2-40B4-BE49-F238E27FC236}">
                <a16:creationId xmlns:a16="http://schemas.microsoft.com/office/drawing/2014/main" id="{730A75CE-2034-43F7-A823-902B5EE5C04F}"/>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1000" y="4291242"/>
            <a:ext cx="927100" cy="79375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3" name="Рисунок 32">
            <a:extLst>
              <a:ext uri="{FF2B5EF4-FFF2-40B4-BE49-F238E27FC236}">
                <a16:creationId xmlns:a16="http://schemas.microsoft.com/office/drawing/2014/main" id="{5CB8277D-D5A9-43C0-B3E9-6D233DF693D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902075" y="4210280"/>
            <a:ext cx="4373563" cy="1673225"/>
          </a:xfrm>
          <a:prstGeom prst="rect">
            <a:avLst/>
          </a:prstGeom>
          <a:ln w="3175">
            <a:solidFill>
              <a:schemeClr val="bg1">
                <a:lumMod val="85000"/>
              </a:schemeClr>
            </a:solidFill>
          </a:ln>
          <a:effectLst/>
        </p:spPr>
      </p:pic>
      <p:pic>
        <p:nvPicPr>
          <p:cNvPr id="36" name="Рисунок 35">
            <a:extLst>
              <a:ext uri="{FF2B5EF4-FFF2-40B4-BE49-F238E27FC236}">
                <a16:creationId xmlns:a16="http://schemas.microsoft.com/office/drawing/2014/main" id="{2FAE326C-7B7F-456B-AF21-21F2E1340E9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39741" y="4457958"/>
            <a:ext cx="1546249" cy="1024242"/>
          </a:xfrm>
          <a:prstGeom prst="rect">
            <a:avLst/>
          </a:prstGeom>
          <a:effectLst>
            <a:outerShdw blurRad="50800" dist="38100" dir="2700000" algn="tl" rotWithShape="0">
              <a:prstClr val="black">
                <a:alpha val="40000"/>
              </a:prstClr>
            </a:outerShdw>
          </a:effectLst>
        </p:spPr>
      </p:pic>
      <p:sp>
        <p:nvSpPr>
          <p:cNvPr id="37" name="Прямоугольник 40">
            <a:extLst>
              <a:ext uri="{FF2B5EF4-FFF2-40B4-BE49-F238E27FC236}">
                <a16:creationId xmlns:a16="http://schemas.microsoft.com/office/drawing/2014/main" id="{10C42D9E-26BB-42D8-A453-88C640574C88}"/>
              </a:ext>
            </a:extLst>
          </p:cNvPr>
          <p:cNvSpPr>
            <a:spLocks noChangeArrowheads="1"/>
          </p:cNvSpPr>
          <p:nvPr/>
        </p:nvSpPr>
        <p:spPr bwMode="auto">
          <a:xfrm>
            <a:off x="8143407" y="3895899"/>
            <a:ext cx="39343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altLang="ru-RU" sz="2000" b="1" dirty="0">
                <a:solidFill>
                  <a:srgbClr val="002060"/>
                </a:solidFill>
                <a:latin typeface="Calibri" panose="020F0502020204030204" pitchFamily="34" charset="0"/>
                <a:cs typeface="Calibri" panose="020F0502020204030204" pitchFamily="34" charset="0"/>
              </a:rPr>
              <a:t>В среднем, исполнение 7-летки</a:t>
            </a:r>
            <a:r>
              <a:rPr kumimoji="0" lang="en-US" altLang="ru-RU"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ru-RU" altLang="ru-RU"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8" name="Прямоугольник 41">
            <a:extLst>
              <a:ext uri="{FF2B5EF4-FFF2-40B4-BE49-F238E27FC236}">
                <a16:creationId xmlns:a16="http://schemas.microsoft.com/office/drawing/2014/main" id="{1B0C7E5F-ED8F-4C06-AE8C-42B0E19690DB}"/>
              </a:ext>
            </a:extLst>
          </p:cNvPr>
          <p:cNvSpPr>
            <a:spLocks noChangeArrowheads="1"/>
          </p:cNvSpPr>
          <p:nvPr/>
        </p:nvSpPr>
        <p:spPr bwMode="auto">
          <a:xfrm>
            <a:off x="8797925" y="5451595"/>
            <a:ext cx="15055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ru-RU" sz="3600" b="1" dirty="0">
                <a:solidFill>
                  <a:srgbClr val="00B050"/>
                </a:solidFill>
              </a:rPr>
              <a:t>~ </a:t>
            </a:r>
            <a:r>
              <a:rPr lang="ru-RU" altLang="ru-RU" sz="3600" b="1" dirty="0">
                <a:solidFill>
                  <a:srgbClr val="00B050"/>
                </a:solidFill>
              </a:rPr>
              <a:t>6</a:t>
            </a:r>
            <a:r>
              <a:rPr kumimoji="0" lang="en-US" altLang="ru-RU" sz="3600" b="1" i="0" u="none" strike="noStrike" kern="1200" cap="none" spc="0" normalizeH="0" baseline="0" noProof="0" dirty="0">
                <a:ln>
                  <a:noFill/>
                </a:ln>
                <a:solidFill>
                  <a:srgbClr val="00B050"/>
                </a:solidFill>
                <a:effectLst/>
                <a:uLnTx/>
                <a:uFillTx/>
                <a:latin typeface="Arial" pitchFamily="34" charset="0"/>
                <a:ea typeface="+mn-ea"/>
                <a:cs typeface="Arial" pitchFamily="34" charset="0"/>
              </a:rPr>
              <a:t>5</a:t>
            </a:r>
            <a:r>
              <a:rPr kumimoji="0" lang="ru-RU" altLang="ru-RU" sz="3600" b="1" i="0" u="none" strike="noStrike" kern="1200" cap="none" spc="0" normalizeH="0" baseline="0" noProof="0" dirty="0">
                <a:ln>
                  <a:noFill/>
                </a:ln>
                <a:solidFill>
                  <a:srgbClr val="00B050"/>
                </a:solidFill>
                <a:effectLst/>
                <a:uLnTx/>
                <a:uFillTx/>
                <a:latin typeface="Arial" pitchFamily="34" charset="0"/>
                <a:ea typeface="+mn-ea"/>
                <a:cs typeface="Arial" pitchFamily="34" charset="0"/>
              </a:rPr>
              <a:t>%</a:t>
            </a:r>
          </a:p>
        </p:txBody>
      </p:sp>
      <p:cxnSp>
        <p:nvCxnSpPr>
          <p:cNvPr id="39" name="Прямая соединительная линия 49">
            <a:extLst>
              <a:ext uri="{FF2B5EF4-FFF2-40B4-BE49-F238E27FC236}">
                <a16:creationId xmlns:a16="http://schemas.microsoft.com/office/drawing/2014/main" id="{77DA6079-45A0-46C0-BBA5-A05F5483EAE4}"/>
              </a:ext>
            </a:extLst>
          </p:cNvPr>
          <p:cNvCxnSpPr>
            <a:cxnSpLocks/>
          </p:cNvCxnSpPr>
          <p:nvPr/>
        </p:nvCxnSpPr>
        <p:spPr bwMode="auto">
          <a:xfrm>
            <a:off x="3343275" y="6562044"/>
            <a:ext cx="7780338" cy="0"/>
          </a:xfrm>
          <a:prstGeom prst="line">
            <a:avLst/>
          </a:prstGeom>
          <a:noFill/>
          <a:ln w="9525" algn="ctr">
            <a:solidFill>
              <a:srgbClr val="002060"/>
            </a:solidFill>
            <a:round/>
            <a:headEnd/>
            <a:tailEnd/>
          </a:ln>
          <a:extLst>
            <a:ext uri="{909E8E84-426E-40DD-AFC4-6F175D3DCCD1}">
              <a14:hiddenFill xmlns:a14="http://schemas.microsoft.com/office/drawing/2010/main">
                <a:noFill/>
              </a14:hiddenFill>
            </a:ext>
          </a:extLst>
        </p:spPr>
      </p:cxnSp>
      <p:sp>
        <p:nvSpPr>
          <p:cNvPr id="40" name="Прямоугольник 51">
            <a:extLst>
              <a:ext uri="{FF2B5EF4-FFF2-40B4-BE49-F238E27FC236}">
                <a16:creationId xmlns:a16="http://schemas.microsoft.com/office/drawing/2014/main" id="{91CD0F38-2599-4442-8FB9-025A47405F08}"/>
              </a:ext>
            </a:extLst>
          </p:cNvPr>
          <p:cNvSpPr>
            <a:spLocks noChangeArrowheads="1"/>
          </p:cNvSpPr>
          <p:nvPr/>
        </p:nvSpPr>
        <p:spPr bwMode="auto">
          <a:xfrm>
            <a:off x="4113213" y="6173559"/>
            <a:ext cx="792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r>
              <a:rPr kumimoji="0" lang="en-US"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r>
              <a:rPr kumimoji="0" lang="ru-RU"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of implementation of a part of the facility</a:t>
            </a:r>
            <a:r>
              <a:rPr kumimoji="0" lang="ru-RU"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r>
              <a:rPr kumimoji="0" lang="en-US" altLang="ru-RU" sz="1400" b="0" i="1" u="none" strike="noStrike" kern="1200" cap="none" spc="0" normalizeH="0" baseline="-25000" noProof="0" dirty="0" err="1">
                <a:ln>
                  <a:noFill/>
                </a:ln>
                <a:solidFill>
                  <a:srgbClr val="002060"/>
                </a:solidFill>
                <a:effectLst/>
                <a:uLnTx/>
                <a:uFillTx/>
                <a:latin typeface="Arial" pitchFamily="34" charset="0"/>
                <a:ea typeface="+mn-ea"/>
                <a:cs typeface="Arial" pitchFamily="34" charset="0"/>
              </a:rPr>
              <a:t>i</a:t>
            </a:r>
            <a:r>
              <a:rPr kumimoji="0" lang="ru-RU"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r>
              <a:rPr kumimoji="0" lang="ru-RU"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planned cost of a part of a facility</a:t>
            </a:r>
            <a:r>
              <a:rPr kumimoji="0" lang="ru-RU"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r>
              <a:rPr kumimoji="0" lang="en-US" altLang="ru-RU" sz="1400" b="0" i="1" u="none" strike="noStrike" kern="1200" cap="none" spc="0" normalizeH="0" baseline="-25000" noProof="0" dirty="0">
                <a:ln>
                  <a:noFill/>
                </a:ln>
                <a:solidFill>
                  <a:srgbClr val="002060"/>
                </a:solidFill>
                <a:effectLst/>
                <a:uLnTx/>
                <a:uFillTx/>
                <a:latin typeface="Arial" pitchFamily="34" charset="0"/>
                <a:ea typeface="+mn-ea"/>
                <a:cs typeface="Arial" pitchFamily="34" charset="0"/>
              </a:rPr>
              <a:t> </a:t>
            </a:r>
            <a:r>
              <a:rPr kumimoji="0" lang="en-US" altLang="ru-RU" sz="1400" b="0" i="1" u="none" strike="noStrike" kern="1200" cap="none" spc="0" normalizeH="0" baseline="-25000" noProof="0" dirty="0" err="1">
                <a:ln>
                  <a:noFill/>
                </a:ln>
                <a:solidFill>
                  <a:srgbClr val="002060"/>
                </a:solidFill>
                <a:effectLst/>
                <a:uLnTx/>
                <a:uFillTx/>
                <a:latin typeface="Arial" pitchFamily="34" charset="0"/>
                <a:ea typeface="+mn-ea"/>
                <a:cs typeface="Arial" pitchFamily="34" charset="0"/>
              </a:rPr>
              <a:t>i</a:t>
            </a:r>
            <a:endParaRPr kumimoji="0" lang="en-US"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41" name="Прямоугольник 52">
            <a:extLst>
              <a:ext uri="{FF2B5EF4-FFF2-40B4-BE49-F238E27FC236}">
                <a16:creationId xmlns:a16="http://schemas.microsoft.com/office/drawing/2014/main" id="{A2706C04-B3F4-47C5-B44E-85EAB59052DC}"/>
              </a:ext>
            </a:extLst>
          </p:cNvPr>
          <p:cNvSpPr>
            <a:spLocks noChangeArrowheads="1"/>
          </p:cNvSpPr>
          <p:nvPr/>
        </p:nvSpPr>
        <p:spPr bwMode="auto">
          <a:xfrm>
            <a:off x="3125788" y="6531881"/>
            <a:ext cx="8332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Planned financing for the entire facility provided in the Seven-Year Plan</a:t>
            </a:r>
          </a:p>
        </p:txBody>
      </p:sp>
      <p:sp>
        <p:nvSpPr>
          <p:cNvPr id="42" name="Прямоугольник 53">
            <a:extLst>
              <a:ext uri="{FF2B5EF4-FFF2-40B4-BE49-F238E27FC236}">
                <a16:creationId xmlns:a16="http://schemas.microsoft.com/office/drawing/2014/main" id="{40EE7551-CD9D-43A4-A011-018FA647DC3F}"/>
              </a:ext>
            </a:extLst>
          </p:cNvPr>
          <p:cNvSpPr>
            <a:spLocks noChangeArrowheads="1"/>
          </p:cNvSpPr>
          <p:nvPr/>
        </p:nvSpPr>
        <p:spPr bwMode="auto">
          <a:xfrm>
            <a:off x="3538538" y="6022294"/>
            <a:ext cx="10064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800" b="0" i="0" u="none" strike="noStrike" kern="1200" cap="none" spc="0" normalizeH="0" baseline="0" noProof="0">
                <a:ln>
                  <a:noFill/>
                </a:ln>
                <a:solidFill>
                  <a:srgbClr val="002060"/>
                </a:solidFill>
                <a:effectLst/>
                <a:uLnTx/>
                <a:uFillTx/>
                <a:latin typeface="Arial" pitchFamily="34" charset="0"/>
                <a:ea typeface="+mn-ea"/>
                <a:cs typeface="Arial" pitchFamily="34" charset="0"/>
                <a:sym typeface="Symbol" pitchFamily="18" charset="2"/>
              </a:rPr>
              <a:t></a:t>
            </a:r>
            <a:endParaRPr kumimoji="0" lang="en-US" altLang="ru-RU" sz="2800" b="0" i="0" u="none" strike="noStrike" kern="1200" cap="none" spc="0" normalizeH="0" baseline="0" noProof="0">
              <a:ln>
                <a:noFill/>
              </a:ln>
              <a:solidFill>
                <a:srgbClr val="002060"/>
              </a:solidFill>
              <a:effectLst/>
              <a:uLnTx/>
              <a:uFillTx/>
              <a:latin typeface="Arial" pitchFamily="34" charset="0"/>
              <a:ea typeface="+mn-ea"/>
              <a:cs typeface="Arial" pitchFamily="34" charset="0"/>
            </a:endParaRPr>
          </a:p>
        </p:txBody>
      </p:sp>
      <p:sp>
        <p:nvSpPr>
          <p:cNvPr id="43" name="Прямоугольник 55">
            <a:extLst>
              <a:ext uri="{FF2B5EF4-FFF2-40B4-BE49-F238E27FC236}">
                <a16:creationId xmlns:a16="http://schemas.microsoft.com/office/drawing/2014/main" id="{FA8CBA69-A6E6-40CE-BB00-4321E7F82ECA}"/>
              </a:ext>
            </a:extLst>
          </p:cNvPr>
          <p:cNvSpPr>
            <a:spLocks noChangeArrowheads="1"/>
          </p:cNvSpPr>
          <p:nvPr/>
        </p:nvSpPr>
        <p:spPr bwMode="auto">
          <a:xfrm>
            <a:off x="3957638" y="6265181"/>
            <a:ext cx="2111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0" i="1" u="none" strike="noStrike" kern="1200" cap="none" spc="0" normalizeH="0" baseline="-25000" noProof="0">
                <a:ln>
                  <a:noFill/>
                </a:ln>
                <a:solidFill>
                  <a:srgbClr val="002060"/>
                </a:solidFill>
                <a:effectLst/>
                <a:uLnTx/>
                <a:uFillTx/>
                <a:latin typeface="Arial" pitchFamily="34" charset="0"/>
                <a:ea typeface="+mn-ea"/>
                <a:cs typeface="Arial" pitchFamily="34" charset="0"/>
              </a:rPr>
              <a:t>i</a:t>
            </a:r>
            <a:endParaRPr kumimoji="0" lang="ru-RU" altLang="ru-RU" sz="1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4" name="Прямоугольник 57">
            <a:extLst>
              <a:ext uri="{FF2B5EF4-FFF2-40B4-BE49-F238E27FC236}">
                <a16:creationId xmlns:a16="http://schemas.microsoft.com/office/drawing/2014/main" id="{BC95C78E-0689-44BD-9DB9-FF070E7C2874}"/>
              </a:ext>
            </a:extLst>
          </p:cNvPr>
          <p:cNvSpPr>
            <a:spLocks noChangeArrowheads="1"/>
          </p:cNvSpPr>
          <p:nvPr/>
        </p:nvSpPr>
        <p:spPr bwMode="auto">
          <a:xfrm>
            <a:off x="177800" y="6366781"/>
            <a:ext cx="3567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Schedule Performance Index </a:t>
            </a:r>
            <a:r>
              <a:rPr kumimoji="0" lang="ru-RU" altLang="ru-RU" sz="1400" b="0" i="1"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p:txBody>
      </p:sp>
      <p:sp>
        <p:nvSpPr>
          <p:cNvPr id="45" name="Прямоугольник 58">
            <a:extLst>
              <a:ext uri="{FF2B5EF4-FFF2-40B4-BE49-F238E27FC236}">
                <a16:creationId xmlns:a16="http://schemas.microsoft.com/office/drawing/2014/main" id="{36B04637-D406-494E-B1F0-73045B2894CB}"/>
              </a:ext>
            </a:extLst>
          </p:cNvPr>
          <p:cNvSpPr>
            <a:spLocks noChangeArrowheads="1"/>
          </p:cNvSpPr>
          <p:nvPr/>
        </p:nvSpPr>
        <p:spPr bwMode="auto">
          <a:xfrm>
            <a:off x="2957513" y="6346144"/>
            <a:ext cx="56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1800" b="0" i="1" u="none" strike="noStrike" kern="1200" cap="none" spc="0" normalizeH="0" baseline="0" noProof="0">
                <a:ln>
                  <a:noFill/>
                </a:ln>
                <a:solidFill>
                  <a:srgbClr val="002060"/>
                </a:solidFill>
                <a:effectLst/>
                <a:uLnTx/>
                <a:uFillTx/>
                <a:latin typeface="Arial" pitchFamily="34" charset="0"/>
                <a:ea typeface="+mn-ea"/>
                <a:cs typeface="Arial" pitchFamily="34" charset="0"/>
              </a:rPr>
              <a:t>=</a:t>
            </a:r>
          </a:p>
        </p:txBody>
      </p:sp>
      <p:sp>
        <p:nvSpPr>
          <p:cNvPr id="46" name="Заголовок 1">
            <a:extLst>
              <a:ext uri="{FF2B5EF4-FFF2-40B4-BE49-F238E27FC236}">
                <a16:creationId xmlns:a16="http://schemas.microsoft.com/office/drawing/2014/main" id="{659B6C6F-95BC-427D-BFAB-4236FC1294B6}"/>
              </a:ext>
            </a:extLst>
          </p:cNvPr>
          <p:cNvSpPr txBox="1">
            <a:spLocks/>
          </p:cNvSpPr>
          <p:nvPr/>
        </p:nvSpPr>
        <p:spPr bwMode="gray">
          <a:xfrm>
            <a:off x="-225924" y="108234"/>
            <a:ext cx="13411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rtl="0" eaLnBrk="0" fontAlgn="base" hangingPunct="0">
              <a:lnSpc>
                <a:spcPct val="90000"/>
              </a:lnSpc>
              <a:spcBef>
                <a:spcPct val="0"/>
              </a:spcBef>
              <a:spcAft>
                <a:spcPct val="0"/>
              </a:spcAft>
              <a:defRPr sz="1950" b="1">
                <a:solidFill>
                  <a:schemeClr val="bg1"/>
                </a:solidFill>
                <a:latin typeface="Times New Roman" pitchFamily="18" charset="0"/>
                <a:ea typeface="+mj-ea"/>
                <a:cs typeface="Times New Roman" pitchFamily="18" charset="0"/>
              </a:defRPr>
            </a:lvl1pPr>
            <a:lvl2pPr algn="l" rtl="0" eaLnBrk="0" fontAlgn="base" hangingPunct="0">
              <a:lnSpc>
                <a:spcPct val="90000"/>
              </a:lnSpc>
              <a:spcBef>
                <a:spcPct val="0"/>
              </a:spcBef>
              <a:spcAft>
                <a:spcPct val="0"/>
              </a:spcAft>
              <a:defRPr sz="1950" b="1">
                <a:solidFill>
                  <a:schemeClr val="bg1"/>
                </a:solidFill>
                <a:latin typeface="Times New Roman" pitchFamily="18" charset="0"/>
                <a:cs typeface="Times New Roman" pitchFamily="18" charset="0"/>
              </a:defRPr>
            </a:lvl2pPr>
            <a:lvl3pPr algn="l" rtl="0" eaLnBrk="0" fontAlgn="base" hangingPunct="0">
              <a:lnSpc>
                <a:spcPct val="90000"/>
              </a:lnSpc>
              <a:spcBef>
                <a:spcPct val="0"/>
              </a:spcBef>
              <a:spcAft>
                <a:spcPct val="0"/>
              </a:spcAft>
              <a:defRPr sz="1950" b="1">
                <a:solidFill>
                  <a:schemeClr val="bg1"/>
                </a:solidFill>
                <a:latin typeface="Times New Roman" pitchFamily="18" charset="0"/>
                <a:cs typeface="Times New Roman" pitchFamily="18" charset="0"/>
              </a:defRPr>
            </a:lvl3pPr>
            <a:lvl4pPr algn="l" rtl="0" eaLnBrk="0" fontAlgn="base" hangingPunct="0">
              <a:lnSpc>
                <a:spcPct val="90000"/>
              </a:lnSpc>
              <a:spcBef>
                <a:spcPct val="0"/>
              </a:spcBef>
              <a:spcAft>
                <a:spcPct val="0"/>
              </a:spcAft>
              <a:defRPr sz="1950" b="1">
                <a:solidFill>
                  <a:schemeClr val="bg1"/>
                </a:solidFill>
                <a:latin typeface="Times New Roman" pitchFamily="18" charset="0"/>
                <a:cs typeface="Times New Roman" pitchFamily="18" charset="0"/>
              </a:defRPr>
            </a:lvl4pPr>
            <a:lvl5pPr algn="l" rtl="0" eaLnBrk="0" fontAlgn="base" hangingPunct="0">
              <a:lnSpc>
                <a:spcPct val="90000"/>
              </a:lnSpc>
              <a:spcBef>
                <a:spcPct val="0"/>
              </a:spcBef>
              <a:spcAft>
                <a:spcPct val="0"/>
              </a:spcAft>
              <a:defRPr sz="1950" b="1">
                <a:solidFill>
                  <a:schemeClr val="bg1"/>
                </a:solidFill>
                <a:latin typeface="Times New Roman" pitchFamily="18" charset="0"/>
                <a:cs typeface="Times New Roman" pitchFamily="18" charset="0"/>
              </a:defRPr>
            </a:lvl5pPr>
            <a:lvl6pPr marL="342900" algn="l" rtl="0" fontAlgn="base">
              <a:lnSpc>
                <a:spcPct val="90000"/>
              </a:lnSpc>
              <a:spcBef>
                <a:spcPct val="0"/>
              </a:spcBef>
              <a:spcAft>
                <a:spcPct val="0"/>
              </a:spcAft>
              <a:defRPr sz="1950" b="1">
                <a:solidFill>
                  <a:schemeClr val="bg1"/>
                </a:solidFill>
                <a:latin typeface="Arial" charset="0"/>
                <a:cs typeface="Arial" charset="0"/>
              </a:defRPr>
            </a:lvl6pPr>
            <a:lvl7pPr marL="685800" algn="l" rtl="0" fontAlgn="base">
              <a:lnSpc>
                <a:spcPct val="90000"/>
              </a:lnSpc>
              <a:spcBef>
                <a:spcPct val="0"/>
              </a:spcBef>
              <a:spcAft>
                <a:spcPct val="0"/>
              </a:spcAft>
              <a:defRPr sz="1950" b="1">
                <a:solidFill>
                  <a:schemeClr val="bg1"/>
                </a:solidFill>
                <a:latin typeface="Arial" charset="0"/>
                <a:cs typeface="Arial" charset="0"/>
              </a:defRPr>
            </a:lvl7pPr>
            <a:lvl8pPr marL="1028700" algn="l" rtl="0" fontAlgn="base">
              <a:lnSpc>
                <a:spcPct val="90000"/>
              </a:lnSpc>
              <a:spcBef>
                <a:spcPct val="0"/>
              </a:spcBef>
              <a:spcAft>
                <a:spcPct val="0"/>
              </a:spcAft>
              <a:defRPr sz="1950" b="1">
                <a:solidFill>
                  <a:schemeClr val="bg1"/>
                </a:solidFill>
                <a:latin typeface="Arial" charset="0"/>
                <a:cs typeface="Arial" charset="0"/>
              </a:defRPr>
            </a:lvl8pPr>
            <a:lvl9pPr marL="1371600" algn="l" rtl="0" fontAlgn="base">
              <a:lnSpc>
                <a:spcPct val="90000"/>
              </a:lnSpc>
              <a:spcBef>
                <a:spcPct val="0"/>
              </a:spcBef>
              <a:spcAft>
                <a:spcPct val="0"/>
              </a:spcAft>
              <a:defRPr sz="1950" b="1">
                <a:solidFill>
                  <a:schemeClr val="bg1"/>
                </a:solidFill>
                <a:latin typeface="Arial" charset="0"/>
                <a:cs typeface="Arial"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lang="ru-RU" sz="3600" cap="small" dirty="0">
                <a:solidFill>
                  <a:srgbClr val="0066CC"/>
                </a:solidFill>
                <a:latin typeface="Calibri" panose="020F0502020204030204" pitchFamily="34" charset="0"/>
                <a:ea typeface="+mn-ea"/>
                <a:cs typeface="Calibri" panose="020F0502020204030204" pitchFamily="34" charset="0"/>
              </a:rPr>
              <a:t>Реализация 7-летнего плана Развития ОИЯИ</a:t>
            </a:r>
          </a:p>
        </p:txBody>
      </p:sp>
      <p:grpSp>
        <p:nvGrpSpPr>
          <p:cNvPr id="51" name="Группа 50">
            <a:extLst>
              <a:ext uri="{FF2B5EF4-FFF2-40B4-BE49-F238E27FC236}">
                <a16:creationId xmlns:a16="http://schemas.microsoft.com/office/drawing/2014/main" id="{DC9A2ADE-F814-4B62-97E5-E4304EC1CDB6}"/>
              </a:ext>
            </a:extLst>
          </p:cNvPr>
          <p:cNvGrpSpPr/>
          <p:nvPr/>
        </p:nvGrpSpPr>
        <p:grpSpPr>
          <a:xfrm>
            <a:off x="10444125" y="4412346"/>
            <a:ext cx="1435534" cy="1721316"/>
            <a:chOff x="177153" y="1405294"/>
            <a:chExt cx="2130623" cy="2656236"/>
          </a:xfrm>
        </p:grpSpPr>
        <p:grpSp>
          <p:nvGrpSpPr>
            <p:cNvPr id="52" name="Группа 51">
              <a:extLst>
                <a:ext uri="{FF2B5EF4-FFF2-40B4-BE49-F238E27FC236}">
                  <a16:creationId xmlns:a16="http://schemas.microsoft.com/office/drawing/2014/main" id="{777CF983-58BA-42AA-BD23-B6974D813939}"/>
                </a:ext>
              </a:extLst>
            </p:cNvPr>
            <p:cNvGrpSpPr/>
            <p:nvPr/>
          </p:nvGrpSpPr>
          <p:grpSpPr>
            <a:xfrm>
              <a:off x="177153" y="1405294"/>
              <a:ext cx="2130623" cy="2641714"/>
              <a:chOff x="9815632" y="-1086788"/>
              <a:chExt cx="2772272" cy="3437282"/>
            </a:xfrm>
          </p:grpSpPr>
          <p:pic>
            <p:nvPicPr>
              <p:cNvPr id="54" name="Рисунок 53">
                <a:extLst>
                  <a:ext uri="{FF2B5EF4-FFF2-40B4-BE49-F238E27FC236}">
                    <a16:creationId xmlns:a16="http://schemas.microsoft.com/office/drawing/2014/main" id="{BBFCA3E7-E2B9-4D35-86D4-0186F4657FDD}"/>
                  </a:ext>
                </a:extLst>
              </p:cNvPr>
              <p:cNvPicPr/>
              <p:nvPr/>
            </p:nvPicPr>
            <p:blipFill>
              <a:blip r:embed="rId12" cstate="email">
                <a:extLst>
                  <a:ext uri="{28A0092B-C50C-407E-A947-70E740481C1C}">
                    <a14:useLocalDpi xmlns:a14="http://schemas.microsoft.com/office/drawing/2010/main"/>
                  </a:ext>
                </a:extLst>
              </a:blip>
              <a:srcRect/>
              <a:stretch>
                <a:fillRect/>
              </a:stretch>
            </p:blipFill>
            <p:spPr bwMode="auto">
              <a:xfrm>
                <a:off x="9815632" y="-1086786"/>
                <a:ext cx="2772272" cy="2885939"/>
              </a:xfrm>
              <a:prstGeom prst="rect">
                <a:avLst/>
              </a:prstGeom>
              <a:noFill/>
            </p:spPr>
          </p:pic>
          <p:sp>
            <p:nvSpPr>
              <p:cNvPr id="55" name="Прямоугольник 54">
                <a:extLst>
                  <a:ext uri="{FF2B5EF4-FFF2-40B4-BE49-F238E27FC236}">
                    <a16:creationId xmlns:a16="http://schemas.microsoft.com/office/drawing/2014/main" id="{D47A0055-D3C6-4485-90E1-B8EDF623C5D3}"/>
                  </a:ext>
                </a:extLst>
              </p:cNvPr>
              <p:cNvSpPr/>
              <p:nvPr/>
            </p:nvSpPr>
            <p:spPr>
              <a:xfrm>
                <a:off x="9889002" y="-128301"/>
                <a:ext cx="2627436" cy="1805647"/>
              </a:xfrm>
              <a:prstGeom prst="rect">
                <a:avLst/>
              </a:prstGeom>
            </p:spPr>
            <p:txBody>
              <a:bodyPr wrap="square">
                <a:spAutoFit/>
              </a:bodyPr>
              <a:lstStyle/>
              <a:p>
                <a:pPr algn="ctr">
                  <a:lnSpc>
                    <a:spcPct val="110000"/>
                  </a:lnSpc>
                  <a:spcBef>
                    <a:spcPts val="600"/>
                  </a:spcBef>
                  <a:spcAft>
                    <a:spcPts val="1000"/>
                  </a:spcAft>
                </a:pPr>
                <a: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Brief progress report </a:t>
                </a:r>
                <a:b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on the implementation of </a:t>
                </a:r>
                <a:b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the current Seven-Year Plan for the Development of JINR for </a:t>
                </a:r>
                <a:b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2017–2020 </a:t>
                </a:r>
                <a:b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and </a:t>
                </a:r>
                <a:b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suggested amendments to the Plan </a:t>
                </a:r>
                <a:b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6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for 2021–2023</a:t>
                </a:r>
                <a:endParaRPr lang="ru-RU" sz="600" b="1"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56" name="Прямоугольник 55">
                <a:extLst>
                  <a:ext uri="{FF2B5EF4-FFF2-40B4-BE49-F238E27FC236}">
                    <a16:creationId xmlns:a16="http://schemas.microsoft.com/office/drawing/2014/main" id="{B24A1C19-48B3-4860-BC4C-ECDA0D78E0A4}"/>
                  </a:ext>
                </a:extLst>
              </p:cNvPr>
              <p:cNvSpPr/>
              <p:nvPr/>
            </p:nvSpPr>
            <p:spPr>
              <a:xfrm>
                <a:off x="9968624" y="-347203"/>
                <a:ext cx="2532888" cy="308987"/>
              </a:xfrm>
              <a:prstGeom prst="rect">
                <a:avLst/>
              </a:prstGeom>
            </p:spPr>
            <p:txBody>
              <a:bodyPr wrap="none">
                <a:spAutoFit/>
              </a:bodyPr>
              <a:lstStyle/>
              <a:p>
                <a:pPr algn="ctr">
                  <a:spcAft>
                    <a:spcPts val="0"/>
                  </a:spcAft>
                </a:pPr>
                <a:r>
                  <a:rPr lang="en-US" sz="400" b="1" cap="all" dirty="0">
                    <a:solidFill>
                      <a:srgbClr val="FFFFFF"/>
                    </a:solidFill>
                    <a:latin typeface="Times New Roman" panose="02020603050405020304" pitchFamily="18" charset="0"/>
                    <a:ea typeface="Times New Roman" panose="02020603050405020304" pitchFamily="18" charset="0"/>
                  </a:rPr>
                  <a:t>Joint institute for nuclear research</a:t>
                </a:r>
                <a:endParaRPr lang="ru-RU" sz="100" b="1" dirty="0">
                  <a:effectLst/>
                  <a:latin typeface="Times New Roman" panose="02020603050405020304" pitchFamily="18" charset="0"/>
                  <a:ea typeface="Times New Roman" panose="02020603050405020304" pitchFamily="18" charset="0"/>
                </a:endParaRPr>
              </a:p>
            </p:txBody>
          </p:sp>
          <p:pic>
            <p:nvPicPr>
              <p:cNvPr id="57" name="Рисунок 56">
                <a:extLst>
                  <a:ext uri="{FF2B5EF4-FFF2-40B4-BE49-F238E27FC236}">
                    <a16:creationId xmlns:a16="http://schemas.microsoft.com/office/drawing/2014/main" id="{69B75FF1-BA25-4927-8682-6C5D3DE7F7C9}"/>
                  </a:ext>
                </a:extLst>
              </p:cNvPr>
              <p:cNvPicPr/>
              <p:nvPr/>
            </p:nvPicPr>
            <p:blipFill>
              <a:blip r:embed="rId13" cstate="email">
                <a:extLst>
                  <a:ext uri="{28A0092B-C50C-407E-A947-70E740481C1C}">
                    <a14:useLocalDpi xmlns:a14="http://schemas.microsoft.com/office/drawing/2010/main"/>
                  </a:ext>
                </a:extLst>
              </a:blip>
              <a:stretch>
                <a:fillRect/>
              </a:stretch>
            </p:blipFill>
            <p:spPr>
              <a:xfrm>
                <a:off x="10772682" y="-984550"/>
                <a:ext cx="925832" cy="613019"/>
              </a:xfrm>
              <a:prstGeom prst="rect">
                <a:avLst/>
              </a:prstGeom>
            </p:spPr>
          </p:pic>
          <p:sp>
            <p:nvSpPr>
              <p:cNvPr id="58" name="Прямоугольник 57">
                <a:extLst>
                  <a:ext uri="{FF2B5EF4-FFF2-40B4-BE49-F238E27FC236}">
                    <a16:creationId xmlns:a16="http://schemas.microsoft.com/office/drawing/2014/main" id="{90C1F781-A4EA-484F-A67D-4DCDFF031B0B}"/>
                  </a:ext>
                </a:extLst>
              </p:cNvPr>
              <p:cNvSpPr/>
              <p:nvPr/>
            </p:nvSpPr>
            <p:spPr>
              <a:xfrm>
                <a:off x="9815632" y="-1086788"/>
                <a:ext cx="2772272" cy="3437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3" name="TextBox 52">
              <a:extLst>
                <a:ext uri="{FF2B5EF4-FFF2-40B4-BE49-F238E27FC236}">
                  <a16:creationId xmlns:a16="http://schemas.microsoft.com/office/drawing/2014/main" id="{A439ECE2-1522-494B-B1D8-FCE49CAFE11E}"/>
                </a:ext>
              </a:extLst>
            </p:cNvPr>
            <p:cNvSpPr txBox="1"/>
            <p:nvPr/>
          </p:nvSpPr>
          <p:spPr>
            <a:xfrm>
              <a:off x="579767" y="3634081"/>
              <a:ext cx="1397054" cy="427449"/>
            </a:xfrm>
            <a:prstGeom prst="rect">
              <a:avLst/>
            </a:prstGeom>
            <a:noFill/>
          </p:spPr>
          <p:txBody>
            <a:bodyPr wrap="none" rtlCol="0">
              <a:spAutoFit/>
            </a:bodyPr>
            <a:lstStyle/>
            <a:p>
              <a:r>
                <a:rPr lang="en-US" sz="1200" dirty="0" err="1">
                  <a:latin typeface="Times New Roman" panose="02020603050405020304" pitchFamily="18" charset="0"/>
                  <a:cs typeface="Times New Roman" panose="02020603050405020304" pitchFamily="18" charset="0"/>
                </a:rPr>
                <a:t>Dubna</a:t>
              </a:r>
              <a:r>
                <a:rPr lang="en-US" sz="1200" dirty="0">
                  <a:latin typeface="Times New Roman" panose="02020603050405020304" pitchFamily="18" charset="0"/>
                  <a:cs typeface="Times New Roman" panose="02020603050405020304" pitchFamily="18" charset="0"/>
                </a:rPr>
                <a:t> 202</a:t>
              </a:r>
              <a:r>
                <a:rPr lang="ru-RU" sz="1200" dirty="0">
                  <a:latin typeface="Times New Roman" panose="02020603050405020304" pitchFamily="18" charset="0"/>
                  <a:cs typeface="Times New Roman" panose="02020603050405020304" pitchFamily="18" charset="0"/>
                </a:rPr>
                <a:t>1</a:t>
              </a:r>
            </a:p>
          </p:txBody>
        </p:sp>
      </p:grpSp>
      <p:grpSp>
        <p:nvGrpSpPr>
          <p:cNvPr id="59" name="Группа 58">
            <a:extLst>
              <a:ext uri="{FF2B5EF4-FFF2-40B4-BE49-F238E27FC236}">
                <a16:creationId xmlns:a16="http://schemas.microsoft.com/office/drawing/2014/main" id="{67B49645-2D0C-4FF8-BFD4-5C95FFA8D697}"/>
              </a:ext>
            </a:extLst>
          </p:cNvPr>
          <p:cNvGrpSpPr/>
          <p:nvPr/>
        </p:nvGrpSpPr>
        <p:grpSpPr>
          <a:xfrm>
            <a:off x="1" y="132670"/>
            <a:ext cx="1004887" cy="813904"/>
            <a:chOff x="1" y="132670"/>
            <a:chExt cx="1004887" cy="813904"/>
          </a:xfrm>
        </p:grpSpPr>
        <p:pic>
          <p:nvPicPr>
            <p:cNvPr id="60" name="Рисунок 59">
              <a:extLst>
                <a:ext uri="{FF2B5EF4-FFF2-40B4-BE49-F238E27FC236}">
                  <a16:creationId xmlns:a16="http://schemas.microsoft.com/office/drawing/2014/main" id="{DD617966-5732-49AF-9E62-37CAD8881E9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61" name="Прямоугольник 60">
              <a:extLst>
                <a:ext uri="{FF2B5EF4-FFF2-40B4-BE49-F238E27FC236}">
                  <a16:creationId xmlns:a16="http://schemas.microsoft.com/office/drawing/2014/main" id="{642B06FF-5AA3-47EE-8ED1-AA543C4467C6}"/>
                </a:ext>
              </a:extLst>
            </p:cNvPr>
            <p:cNvSpPr/>
            <p:nvPr/>
          </p:nvSpPr>
          <p:spPr>
            <a:xfrm>
              <a:off x="1" y="900855"/>
              <a:ext cx="1004887"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19319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a:extLst>
              <a:ext uri="{FF2B5EF4-FFF2-40B4-BE49-F238E27FC236}">
                <a16:creationId xmlns:a16="http://schemas.microsoft.com/office/drawing/2014/main" id="{D7E690ED-2F4D-4272-8724-93E768D290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18521" y="5256836"/>
            <a:ext cx="1335486" cy="1336987"/>
          </a:xfrm>
          <a:prstGeom prst="rect">
            <a:avLst/>
          </a:prstGeom>
        </p:spPr>
      </p:pic>
      <p:sp>
        <p:nvSpPr>
          <p:cNvPr id="2" name="TextBox 1">
            <a:extLst>
              <a:ext uri="{FF2B5EF4-FFF2-40B4-BE49-F238E27FC236}">
                <a16:creationId xmlns:a16="http://schemas.microsoft.com/office/drawing/2014/main" id="{FCF6B35D-82AA-4939-939D-8B0152D3A5D3}"/>
              </a:ext>
            </a:extLst>
          </p:cNvPr>
          <p:cNvSpPr txBox="1"/>
          <p:nvPr/>
        </p:nvSpPr>
        <p:spPr>
          <a:xfrm>
            <a:off x="213741" y="869384"/>
            <a:ext cx="2188356"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MPD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11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41 Institutes/Universities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&gt;500 participants (485 authors)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5 Physics working groups: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Global observables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Light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flavour</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hypernuclei</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Correlations  &amp; fluctuations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Electromagnetic probes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Heavy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flavour</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9A180E7-FA37-45F5-8743-9D67FC22F141}"/>
              </a:ext>
            </a:extLst>
          </p:cNvPr>
          <p:cNvSpPr txBox="1"/>
          <p:nvPr/>
        </p:nvSpPr>
        <p:spPr>
          <a:xfrm>
            <a:off x="2823555" y="856197"/>
            <a:ext cx="2702150" cy="21390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BM@N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10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19 Institutes/Universities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255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Rich physics </a:t>
            </a:r>
            <a:r>
              <a:rPr kumimoji="0" lang="en-US" sz="12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programme</a:t>
            </a: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of the 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experiment: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Short-range correlations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Hyperons &amp;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hypernuclei</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Heavy ion physics,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152C999-4DAD-41AA-9009-115202840C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5247" y="3013907"/>
            <a:ext cx="2182259" cy="1887737"/>
          </a:xfrm>
          <a:prstGeom prst="rect">
            <a:avLst/>
          </a:prstGeom>
        </p:spPr>
      </p:pic>
      <p:pic>
        <p:nvPicPr>
          <p:cNvPr id="9" name="Picture 8">
            <a:extLst>
              <a:ext uri="{FF2B5EF4-FFF2-40B4-BE49-F238E27FC236}">
                <a16:creationId xmlns:a16="http://schemas.microsoft.com/office/drawing/2014/main" id="{72DAC7E0-332B-4213-A7AA-5C2A7BBE7C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10295" y="3055404"/>
            <a:ext cx="2921157" cy="1834702"/>
          </a:xfrm>
          <a:prstGeom prst="rect">
            <a:avLst/>
          </a:prstGeom>
        </p:spPr>
      </p:pic>
      <p:pic>
        <p:nvPicPr>
          <p:cNvPr id="12" name="Picture 11">
            <a:extLst>
              <a:ext uri="{FF2B5EF4-FFF2-40B4-BE49-F238E27FC236}">
                <a16:creationId xmlns:a16="http://schemas.microsoft.com/office/drawing/2014/main" id="{09EFDE33-50A8-4738-81F3-DCF9BE5762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1095" y="2978731"/>
            <a:ext cx="2342691" cy="1834702"/>
          </a:xfrm>
          <a:prstGeom prst="rect">
            <a:avLst/>
          </a:prstGeom>
        </p:spPr>
      </p:pic>
      <p:sp>
        <p:nvSpPr>
          <p:cNvPr id="14" name="TextBox 13">
            <a:extLst>
              <a:ext uri="{FF2B5EF4-FFF2-40B4-BE49-F238E27FC236}">
                <a16:creationId xmlns:a16="http://schemas.microsoft.com/office/drawing/2014/main" id="{06B2A088-5398-4135-A06C-6CAAB7781873}"/>
              </a:ext>
            </a:extLst>
          </p:cNvPr>
          <p:cNvSpPr txBox="1"/>
          <p:nvPr/>
        </p:nvSpPr>
        <p:spPr>
          <a:xfrm>
            <a:off x="5767844" y="876075"/>
            <a:ext cx="1920719"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SPD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10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23 Institutes/Universities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~300 authors +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Physics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Gluon content in p and 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Charmonia</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Open charm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Prompt photons</a:t>
            </a:r>
          </a:p>
        </p:txBody>
      </p:sp>
      <p:sp>
        <p:nvSpPr>
          <p:cNvPr id="10" name="TextBox 9">
            <a:extLst>
              <a:ext uri="{FF2B5EF4-FFF2-40B4-BE49-F238E27FC236}">
                <a16:creationId xmlns:a16="http://schemas.microsoft.com/office/drawing/2014/main" id="{5412356C-D931-403B-A3DA-FDA341FACC59}"/>
              </a:ext>
            </a:extLst>
          </p:cNvPr>
          <p:cNvSpPr txBox="1"/>
          <p:nvPr/>
        </p:nvSpPr>
        <p:spPr>
          <a:xfrm>
            <a:off x="1494862" y="138174"/>
            <a:ext cx="90497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International cooperation for the NICA physics</a:t>
            </a:r>
          </a:p>
        </p:txBody>
      </p:sp>
      <p:pic>
        <p:nvPicPr>
          <p:cNvPr id="11" name="Рисунок 10">
            <a:extLst>
              <a:ext uri="{FF2B5EF4-FFF2-40B4-BE49-F238E27FC236}">
                <a16:creationId xmlns:a16="http://schemas.microsoft.com/office/drawing/2014/main" id="{69BE4866-2459-4CE9-8BA9-A1C4C7EDC0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49799" y="90489"/>
            <a:ext cx="1114535" cy="624749"/>
          </a:xfrm>
          <a:prstGeom prst="rect">
            <a:avLst/>
          </a:prstGeom>
        </p:spPr>
      </p:pic>
      <p:grpSp>
        <p:nvGrpSpPr>
          <p:cNvPr id="13" name="Группа 12">
            <a:extLst>
              <a:ext uri="{FF2B5EF4-FFF2-40B4-BE49-F238E27FC236}">
                <a16:creationId xmlns:a16="http://schemas.microsoft.com/office/drawing/2014/main" id="{8B4B6A06-B08B-45DA-866E-18C44A2A22D6}"/>
              </a:ext>
            </a:extLst>
          </p:cNvPr>
          <p:cNvGrpSpPr/>
          <p:nvPr/>
        </p:nvGrpSpPr>
        <p:grpSpPr>
          <a:xfrm>
            <a:off x="1" y="96574"/>
            <a:ext cx="830178" cy="746717"/>
            <a:chOff x="1" y="132670"/>
            <a:chExt cx="904874" cy="813904"/>
          </a:xfrm>
        </p:grpSpPr>
        <p:pic>
          <p:nvPicPr>
            <p:cNvPr id="15" name="Рисунок 14">
              <a:extLst>
                <a:ext uri="{FF2B5EF4-FFF2-40B4-BE49-F238E27FC236}">
                  <a16:creationId xmlns:a16="http://schemas.microsoft.com/office/drawing/2014/main" id="{26CDCF18-5573-484F-8A88-BB41DBEDE0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6" name="Прямоугольник 15">
              <a:extLst>
                <a:ext uri="{FF2B5EF4-FFF2-40B4-BE49-F238E27FC236}">
                  <a16:creationId xmlns:a16="http://schemas.microsoft.com/office/drawing/2014/main" id="{4D59B1C8-E6C3-4FBB-885F-426C70BE1529}"/>
                </a:ext>
              </a:extLst>
            </p:cNvPr>
            <p:cNvSpPr/>
            <p:nvPr/>
          </p:nvSpPr>
          <p:spPr>
            <a:xfrm>
              <a:off x="1" y="900855"/>
              <a:ext cx="904874"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7" name="Picture 2">
            <a:extLst>
              <a:ext uri="{FF2B5EF4-FFF2-40B4-BE49-F238E27FC236}">
                <a16:creationId xmlns:a16="http://schemas.microsoft.com/office/drawing/2014/main" id="{AF88B9C7-79B4-443E-B5C5-6C4A98E21D1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52857" y="1035435"/>
            <a:ext cx="1980258" cy="2668318"/>
          </a:xfrm>
          <a:prstGeom prst="rect">
            <a:avLst/>
          </a:prstGeom>
        </p:spPr>
      </p:pic>
      <p:pic>
        <p:nvPicPr>
          <p:cNvPr id="18" name="Picture 10">
            <a:extLst>
              <a:ext uri="{FF2B5EF4-FFF2-40B4-BE49-F238E27FC236}">
                <a16:creationId xmlns:a16="http://schemas.microsoft.com/office/drawing/2014/main" id="{9C542783-12BA-4778-98D8-5C5F6376875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637345" y="4946582"/>
            <a:ext cx="1897853" cy="1925978"/>
          </a:xfrm>
          <a:prstGeom prst="rect">
            <a:avLst/>
          </a:prstGeom>
        </p:spPr>
      </p:pic>
      <p:sp>
        <p:nvSpPr>
          <p:cNvPr id="19" name="TextBox 18">
            <a:extLst>
              <a:ext uri="{FF2B5EF4-FFF2-40B4-BE49-F238E27FC236}">
                <a16:creationId xmlns:a16="http://schemas.microsoft.com/office/drawing/2014/main" id="{2C24BE0E-F9AD-486A-931D-B1AAC8784851}"/>
              </a:ext>
            </a:extLst>
          </p:cNvPr>
          <p:cNvSpPr txBox="1"/>
          <p:nvPr/>
        </p:nvSpPr>
        <p:spPr>
          <a:xfrm>
            <a:off x="8498844" y="4021773"/>
            <a:ext cx="234269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34 countries contributed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$335,115,345 to NICA </a:t>
            </a:r>
          </a:p>
        </p:txBody>
      </p:sp>
      <p:sp>
        <p:nvSpPr>
          <p:cNvPr id="20" name="TextBox 19">
            <a:extLst>
              <a:ext uri="{FF2B5EF4-FFF2-40B4-BE49-F238E27FC236}">
                <a16:creationId xmlns:a16="http://schemas.microsoft.com/office/drawing/2014/main" id="{B79F4720-9A32-4703-BFC1-A76B8A0183C4}"/>
              </a:ext>
            </a:extLst>
          </p:cNvPr>
          <p:cNvSpPr txBox="1"/>
          <p:nvPr/>
        </p:nvSpPr>
        <p:spPr>
          <a:xfrm>
            <a:off x="8529148" y="3106853"/>
            <a:ext cx="2192531"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7 member-states contributed $281,376,566 to NICA </a:t>
            </a:r>
          </a:p>
        </p:txBody>
      </p:sp>
      <p:pic>
        <p:nvPicPr>
          <p:cNvPr id="21" name="Picture 2">
            <a:extLst>
              <a:ext uri="{FF2B5EF4-FFF2-40B4-BE49-F238E27FC236}">
                <a16:creationId xmlns:a16="http://schemas.microsoft.com/office/drawing/2014/main" id="{FAF441AA-7785-4427-8DDC-2A61C974971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721209" y="1222775"/>
            <a:ext cx="1404838" cy="5613693"/>
          </a:xfrm>
          <a:prstGeom prst="rect">
            <a:avLst/>
          </a:prstGeom>
        </p:spPr>
      </p:pic>
      <p:grpSp>
        <p:nvGrpSpPr>
          <p:cNvPr id="23" name="Группа 22">
            <a:extLst>
              <a:ext uri="{FF2B5EF4-FFF2-40B4-BE49-F238E27FC236}">
                <a16:creationId xmlns:a16="http://schemas.microsoft.com/office/drawing/2014/main" id="{919EB9C9-1106-4D9F-BC7D-13F60A3F6E84}"/>
              </a:ext>
            </a:extLst>
          </p:cNvPr>
          <p:cNvGrpSpPr/>
          <p:nvPr/>
        </p:nvGrpSpPr>
        <p:grpSpPr>
          <a:xfrm rot="10800000">
            <a:off x="8502909" y="5280899"/>
            <a:ext cx="305209" cy="1297936"/>
            <a:chOff x="3728781" y="4884420"/>
            <a:chExt cx="305209" cy="1379220"/>
          </a:xfrm>
        </p:grpSpPr>
        <p:sp>
          <p:nvSpPr>
            <p:cNvPr id="24" name="Равнобедренный треугольник 23">
              <a:extLst>
                <a:ext uri="{FF2B5EF4-FFF2-40B4-BE49-F238E27FC236}">
                  <a16:creationId xmlns:a16="http://schemas.microsoft.com/office/drawing/2014/main" id="{781D875A-D74F-4E95-BA9C-C7F65E56B3A4}"/>
                </a:ext>
              </a:extLst>
            </p:cNvPr>
            <p:cNvSpPr/>
            <p:nvPr/>
          </p:nvSpPr>
          <p:spPr>
            <a:xfrm rot="16200000">
              <a:off x="3704364" y="5391613"/>
              <a:ext cx="354043" cy="3052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единительная линия 24">
              <a:extLst>
                <a:ext uri="{FF2B5EF4-FFF2-40B4-BE49-F238E27FC236}">
                  <a16:creationId xmlns:a16="http://schemas.microsoft.com/office/drawing/2014/main" id="{7A766674-BE3F-4B1D-97C8-3EA161EF07D2}"/>
                </a:ext>
              </a:extLst>
            </p:cNvPr>
            <p:cNvCxnSpPr>
              <a:cxnSpLocks/>
            </p:cNvCxnSpPr>
            <p:nvPr/>
          </p:nvCxnSpPr>
          <p:spPr>
            <a:xfrm>
              <a:off x="4028907" y="4884420"/>
              <a:ext cx="0" cy="1379220"/>
            </a:xfrm>
            <a:prstGeom prst="line">
              <a:avLst/>
            </a:prstGeom>
            <a:ln w="34925"/>
          </p:spPr>
          <p:style>
            <a:lnRef idx="1">
              <a:schemeClr val="accent1"/>
            </a:lnRef>
            <a:fillRef idx="0">
              <a:schemeClr val="accent1"/>
            </a:fillRef>
            <a:effectRef idx="0">
              <a:schemeClr val="accent1"/>
            </a:effectRef>
            <a:fontRef idx="minor">
              <a:schemeClr val="tx1"/>
            </a:fontRef>
          </p:style>
        </p:cxnSp>
      </p:grpSp>
      <p:grpSp>
        <p:nvGrpSpPr>
          <p:cNvPr id="26" name="Группа 25">
            <a:extLst>
              <a:ext uri="{FF2B5EF4-FFF2-40B4-BE49-F238E27FC236}">
                <a16:creationId xmlns:a16="http://schemas.microsoft.com/office/drawing/2014/main" id="{C790F629-406F-42BB-B93F-25CAC181A15D}"/>
              </a:ext>
            </a:extLst>
          </p:cNvPr>
          <p:cNvGrpSpPr/>
          <p:nvPr/>
        </p:nvGrpSpPr>
        <p:grpSpPr>
          <a:xfrm flipH="1">
            <a:off x="10485445" y="1316105"/>
            <a:ext cx="311315" cy="5472235"/>
            <a:chOff x="1341598" y="1090528"/>
            <a:chExt cx="311315" cy="5706207"/>
          </a:xfrm>
        </p:grpSpPr>
        <p:sp>
          <p:nvSpPr>
            <p:cNvPr id="27" name="Равнобедренный треугольник 26">
              <a:extLst>
                <a:ext uri="{FF2B5EF4-FFF2-40B4-BE49-F238E27FC236}">
                  <a16:creationId xmlns:a16="http://schemas.microsoft.com/office/drawing/2014/main" id="{7C110C97-3A12-41F1-AF64-D7E73C8296D2}"/>
                </a:ext>
              </a:extLst>
            </p:cNvPr>
            <p:cNvSpPr/>
            <p:nvPr/>
          </p:nvSpPr>
          <p:spPr>
            <a:xfrm rot="5400000">
              <a:off x="1323287" y="1896785"/>
              <a:ext cx="354043" cy="3052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8" name="Прямая соединительная линия 27">
              <a:extLst>
                <a:ext uri="{FF2B5EF4-FFF2-40B4-BE49-F238E27FC236}">
                  <a16:creationId xmlns:a16="http://schemas.microsoft.com/office/drawing/2014/main" id="{0A044891-4CAA-45D2-B046-B9651B9524A5}"/>
                </a:ext>
              </a:extLst>
            </p:cNvPr>
            <p:cNvCxnSpPr>
              <a:cxnSpLocks/>
            </p:cNvCxnSpPr>
            <p:nvPr/>
          </p:nvCxnSpPr>
          <p:spPr>
            <a:xfrm>
              <a:off x="1341598" y="1090528"/>
              <a:ext cx="0" cy="5706207"/>
            </a:xfrm>
            <a:prstGeom prst="line">
              <a:avLst/>
            </a:prstGeom>
            <a:ln w="34925"/>
          </p:spPr>
          <p:style>
            <a:lnRef idx="1">
              <a:schemeClr val="accent1"/>
            </a:lnRef>
            <a:fillRef idx="0">
              <a:schemeClr val="accent1"/>
            </a:fillRef>
            <a:effectRef idx="0">
              <a:schemeClr val="accent1"/>
            </a:effectRef>
            <a:fontRef idx="minor">
              <a:schemeClr val="tx1"/>
            </a:fontRef>
          </p:style>
        </p:cxnSp>
      </p:grpSp>
      <p:grpSp>
        <p:nvGrpSpPr>
          <p:cNvPr id="42" name="Группа 41">
            <a:extLst>
              <a:ext uri="{FF2B5EF4-FFF2-40B4-BE49-F238E27FC236}">
                <a16:creationId xmlns:a16="http://schemas.microsoft.com/office/drawing/2014/main" id="{81A4E9FC-4FFE-436B-AED6-03D766840882}"/>
              </a:ext>
            </a:extLst>
          </p:cNvPr>
          <p:cNvGrpSpPr/>
          <p:nvPr/>
        </p:nvGrpSpPr>
        <p:grpSpPr>
          <a:xfrm>
            <a:off x="2778376" y="5069085"/>
            <a:ext cx="3965750" cy="2087365"/>
            <a:chOff x="2778376" y="5069085"/>
            <a:chExt cx="3965750" cy="2087365"/>
          </a:xfrm>
        </p:grpSpPr>
        <p:pic>
          <p:nvPicPr>
            <p:cNvPr id="31" name="Picture 15">
              <a:extLst>
                <a:ext uri="{FF2B5EF4-FFF2-40B4-BE49-F238E27FC236}">
                  <a16:creationId xmlns:a16="http://schemas.microsoft.com/office/drawing/2014/main" id="{2EF77A1C-8FD0-4A7D-8ECB-FDCB63F2611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35963" y="5151855"/>
              <a:ext cx="1618730" cy="1740961"/>
            </a:xfrm>
            <a:prstGeom prst="rect">
              <a:avLst/>
            </a:prstGeom>
          </p:spPr>
        </p:pic>
        <p:pic>
          <p:nvPicPr>
            <p:cNvPr id="33" name="Picture 2">
              <a:extLst>
                <a:ext uri="{FF2B5EF4-FFF2-40B4-BE49-F238E27FC236}">
                  <a16:creationId xmlns:a16="http://schemas.microsoft.com/office/drawing/2014/main" id="{641F8CB6-1E3C-493F-B7F1-5B533B9A873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019083" y="5128012"/>
              <a:ext cx="1618730" cy="1764804"/>
            </a:xfrm>
            <a:prstGeom prst="rect">
              <a:avLst/>
            </a:prstGeom>
          </p:spPr>
        </p:pic>
        <p:sp>
          <p:nvSpPr>
            <p:cNvPr id="30" name="Круг: прозрачная заливка 29">
              <a:extLst>
                <a:ext uri="{FF2B5EF4-FFF2-40B4-BE49-F238E27FC236}">
                  <a16:creationId xmlns:a16="http://schemas.microsoft.com/office/drawing/2014/main" id="{0C1D8693-261F-4133-9724-DFB7923E835C}"/>
                </a:ext>
              </a:extLst>
            </p:cNvPr>
            <p:cNvSpPr/>
            <p:nvPr/>
          </p:nvSpPr>
          <p:spPr>
            <a:xfrm>
              <a:off x="2778376" y="5098673"/>
              <a:ext cx="2057777" cy="2057777"/>
            </a:xfrm>
            <a:prstGeom prst="donut">
              <a:avLst>
                <a:gd name="adj" fmla="val 161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2" name="Круг: прозрачная заливка 31">
              <a:extLst>
                <a:ext uri="{FF2B5EF4-FFF2-40B4-BE49-F238E27FC236}">
                  <a16:creationId xmlns:a16="http://schemas.microsoft.com/office/drawing/2014/main" id="{B022A890-A74E-46ED-B1D1-0273F451AE39}"/>
                </a:ext>
              </a:extLst>
            </p:cNvPr>
            <p:cNvSpPr/>
            <p:nvPr/>
          </p:nvSpPr>
          <p:spPr>
            <a:xfrm>
              <a:off x="4686349" y="5093909"/>
              <a:ext cx="2057777" cy="2057777"/>
            </a:xfrm>
            <a:prstGeom prst="donut">
              <a:avLst>
                <a:gd name="adj" fmla="val 161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4" name="TextBox 33">
              <a:extLst>
                <a:ext uri="{FF2B5EF4-FFF2-40B4-BE49-F238E27FC236}">
                  <a16:creationId xmlns:a16="http://schemas.microsoft.com/office/drawing/2014/main" id="{76896771-9036-4376-94BD-EA094B9CDD11}"/>
                </a:ext>
              </a:extLst>
            </p:cNvPr>
            <p:cNvSpPr txBox="1"/>
            <p:nvPr/>
          </p:nvSpPr>
          <p:spPr>
            <a:xfrm>
              <a:off x="3326488" y="5081209"/>
              <a:ext cx="930062" cy="369332"/>
            </a:xfrm>
            <a:prstGeom prst="rect">
              <a:avLst/>
            </a:prstGeom>
            <a:noFill/>
          </p:spPr>
          <p:txBody>
            <a:bodyPr wrap="none" rtlCol="0">
              <a:spAutoFit/>
            </a:bodyPr>
            <a:lstStyle/>
            <a:p>
              <a:pPr algn="ctr"/>
              <a:r>
                <a:rPr lang="en-US" b="1" dirty="0"/>
                <a:t>VBLHEP</a:t>
              </a:r>
              <a:endParaRPr lang="ru-RU" b="1" dirty="0"/>
            </a:p>
          </p:txBody>
        </p:sp>
        <p:sp>
          <p:nvSpPr>
            <p:cNvPr id="35" name="TextBox 34">
              <a:extLst>
                <a:ext uri="{FF2B5EF4-FFF2-40B4-BE49-F238E27FC236}">
                  <a16:creationId xmlns:a16="http://schemas.microsoft.com/office/drawing/2014/main" id="{BA2D7F24-5363-49B8-BCF5-D716281AD180}"/>
                </a:ext>
              </a:extLst>
            </p:cNvPr>
            <p:cNvSpPr txBox="1"/>
            <p:nvPr/>
          </p:nvSpPr>
          <p:spPr>
            <a:xfrm>
              <a:off x="5242261" y="5069085"/>
              <a:ext cx="930063" cy="369332"/>
            </a:xfrm>
            <a:prstGeom prst="rect">
              <a:avLst/>
            </a:prstGeom>
            <a:noFill/>
          </p:spPr>
          <p:txBody>
            <a:bodyPr wrap="square" rtlCol="0">
              <a:spAutoFit/>
            </a:bodyPr>
            <a:lstStyle/>
            <a:p>
              <a:pPr algn="ctr"/>
              <a:r>
                <a:rPr lang="en-US" b="1" dirty="0"/>
                <a:t>NICA</a:t>
              </a:r>
              <a:endParaRPr lang="ru-RU" b="1" dirty="0"/>
            </a:p>
          </p:txBody>
        </p:sp>
      </p:grpSp>
      <p:sp>
        <p:nvSpPr>
          <p:cNvPr id="36" name="TextBox 35">
            <a:extLst>
              <a:ext uri="{FF2B5EF4-FFF2-40B4-BE49-F238E27FC236}">
                <a16:creationId xmlns:a16="http://schemas.microsoft.com/office/drawing/2014/main" id="{163F4521-0720-4F9D-BD2C-F6BBB20077F9}"/>
              </a:ext>
            </a:extLst>
          </p:cNvPr>
          <p:cNvSpPr txBox="1"/>
          <p:nvPr/>
        </p:nvSpPr>
        <p:spPr>
          <a:xfrm>
            <a:off x="-7510" y="5192940"/>
            <a:ext cx="2620541" cy="729430"/>
          </a:xfrm>
          <a:prstGeom prst="rect">
            <a:avLst/>
          </a:prstGeom>
          <a:noFill/>
        </p:spPr>
        <p:txBody>
          <a:bodyPr wrap="square" rtlCol="0">
            <a:spAutoFit/>
          </a:bodyPr>
          <a:lstStyle/>
          <a:p>
            <a:pPr lvl="0">
              <a:lnSpc>
                <a:spcPct val="90000"/>
              </a:lnSpc>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States and Member-States composing the VBLHEP staff</a:t>
            </a:r>
            <a:r>
              <a:rPr kumimoji="0" lang="ru-RU" sz="1600" b="1" i="0" u="none" strike="noStrike" kern="1200" cap="none" spc="0" normalizeH="0" baseline="0" noProof="0" dirty="0">
                <a:ln>
                  <a:noFill/>
                </a:ln>
                <a:solidFill>
                  <a:srgbClr val="0070C0"/>
                </a:solidFill>
                <a:effectLst/>
                <a:uLnTx/>
                <a:uFillTx/>
                <a:latin typeface="Calibri" panose="020F0502020204030204"/>
                <a:ea typeface="+mn-ea"/>
                <a:cs typeface="+mn-cs"/>
              </a:rPr>
              <a:t> </a:t>
            </a:r>
            <a:b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br>
            <a:r>
              <a:rPr lang="en-US" sz="1400" b="1" dirty="0">
                <a:solidFill>
                  <a:srgbClr val="0070C0"/>
                </a:solidFill>
              </a:rPr>
              <a:t>(excl. Russia)</a:t>
            </a:r>
            <a:endPar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7" name="Picture 2">
            <a:extLst>
              <a:ext uri="{FF2B5EF4-FFF2-40B4-BE49-F238E27FC236}">
                <a16:creationId xmlns:a16="http://schemas.microsoft.com/office/drawing/2014/main" id="{F0674DC4-9BDC-45F8-AB01-9609343EC56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7680" y="5923079"/>
            <a:ext cx="2921157" cy="846463"/>
          </a:xfrm>
          <a:prstGeom prst="rect">
            <a:avLst/>
          </a:prstGeom>
        </p:spPr>
      </p:pic>
      <p:sp>
        <p:nvSpPr>
          <p:cNvPr id="38" name="TextBox 37">
            <a:extLst>
              <a:ext uri="{FF2B5EF4-FFF2-40B4-BE49-F238E27FC236}">
                <a16:creationId xmlns:a16="http://schemas.microsoft.com/office/drawing/2014/main" id="{AA806AA6-58CA-48AD-86E7-9F2EBCD10FB6}"/>
              </a:ext>
            </a:extLst>
          </p:cNvPr>
          <p:cNvSpPr txBox="1"/>
          <p:nvPr/>
        </p:nvSpPr>
        <p:spPr>
          <a:xfrm>
            <a:off x="8396796" y="884347"/>
            <a:ext cx="35684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70C0"/>
                </a:solidFill>
                <a:latin typeface="Calibri" panose="020F0502020204030204"/>
              </a:rPr>
              <a:t>States and Member-States for NICA</a:t>
            </a:r>
          </a:p>
        </p:txBody>
      </p:sp>
      <p:grpSp>
        <p:nvGrpSpPr>
          <p:cNvPr id="45" name="Группа 44">
            <a:extLst>
              <a:ext uri="{FF2B5EF4-FFF2-40B4-BE49-F238E27FC236}">
                <a16:creationId xmlns:a16="http://schemas.microsoft.com/office/drawing/2014/main" id="{BCD4EBB4-23FA-459E-9C0D-D131647B504F}"/>
              </a:ext>
            </a:extLst>
          </p:cNvPr>
          <p:cNvGrpSpPr/>
          <p:nvPr/>
        </p:nvGrpSpPr>
        <p:grpSpPr>
          <a:xfrm>
            <a:off x="10550" y="1267977"/>
            <a:ext cx="8191602" cy="5624839"/>
            <a:chOff x="10550" y="1267977"/>
            <a:chExt cx="8191602" cy="5624839"/>
          </a:xfrm>
        </p:grpSpPr>
        <p:cxnSp>
          <p:nvCxnSpPr>
            <p:cNvPr id="29" name="Прямая соединительная линия 28">
              <a:extLst>
                <a:ext uri="{FF2B5EF4-FFF2-40B4-BE49-F238E27FC236}">
                  <a16:creationId xmlns:a16="http://schemas.microsoft.com/office/drawing/2014/main" id="{C791C52F-A5A1-47B3-B4A5-EE2880737D23}"/>
                </a:ext>
              </a:extLst>
            </p:cNvPr>
            <p:cNvCxnSpPr>
              <a:cxnSpLocks/>
            </p:cNvCxnSpPr>
            <p:nvPr/>
          </p:nvCxnSpPr>
          <p:spPr>
            <a:xfrm>
              <a:off x="8202152" y="1267977"/>
              <a:ext cx="0" cy="3775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a:extLst>
                <a:ext uri="{FF2B5EF4-FFF2-40B4-BE49-F238E27FC236}">
                  <a16:creationId xmlns:a16="http://schemas.microsoft.com/office/drawing/2014/main" id="{A57EA054-8426-458A-B40F-0008DEF2DB3C}"/>
                </a:ext>
              </a:extLst>
            </p:cNvPr>
            <p:cNvCxnSpPr/>
            <p:nvPr/>
          </p:nvCxnSpPr>
          <p:spPr>
            <a:xfrm>
              <a:off x="10550" y="5043109"/>
              <a:ext cx="8185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6A9E2D15-4D1B-4600-A923-E3B944C598D6}"/>
                </a:ext>
              </a:extLst>
            </p:cNvPr>
            <p:cNvCxnSpPr>
              <a:cxnSpLocks/>
            </p:cNvCxnSpPr>
            <p:nvPr/>
          </p:nvCxnSpPr>
          <p:spPr>
            <a:xfrm>
              <a:off x="6787668" y="5043109"/>
              <a:ext cx="0" cy="184970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2141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3EEFB427-C87C-4B23-85FE-8ACA1D4B1AAA}"/>
              </a:ext>
            </a:extLst>
          </p:cNvPr>
          <p:cNvSpPr/>
          <p:nvPr/>
        </p:nvSpPr>
        <p:spPr>
          <a:xfrm>
            <a:off x="3016096" y="433025"/>
            <a:ext cx="5853475" cy="5853475"/>
          </a:xfrm>
          <a:prstGeom prst="ellipse">
            <a:avLst/>
          </a:prstGeom>
          <a:noFill/>
          <a:ln w="190500">
            <a:solidFill>
              <a:srgbClr val="0E6176">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Рисунок 32">
            <a:extLst>
              <a:ext uri="{FF2B5EF4-FFF2-40B4-BE49-F238E27FC236}">
                <a16:creationId xmlns:a16="http://schemas.microsoft.com/office/drawing/2014/main" id="{245DCAB6-3DD8-4E28-835A-6D85905A73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7474" y="1959533"/>
            <a:ext cx="3149205" cy="2624308"/>
          </a:xfrm>
          <a:prstGeom prst="rect">
            <a:avLst/>
          </a:prstGeom>
        </p:spPr>
      </p:pic>
      <p:sp>
        <p:nvSpPr>
          <p:cNvPr id="34" name="TextBox 33">
            <a:extLst>
              <a:ext uri="{FF2B5EF4-FFF2-40B4-BE49-F238E27FC236}">
                <a16:creationId xmlns:a16="http://schemas.microsoft.com/office/drawing/2014/main" id="{8846373F-5721-43AD-B9BF-77AEDEB17E60}"/>
              </a:ext>
            </a:extLst>
          </p:cNvPr>
          <p:cNvSpPr txBox="1"/>
          <p:nvPr/>
        </p:nvSpPr>
        <p:spPr>
          <a:xfrm>
            <a:off x="209612" y="5718206"/>
            <a:ext cx="3510396" cy="369332"/>
          </a:xfrm>
          <a:prstGeom prst="rect">
            <a:avLst/>
          </a:prstGeom>
          <a:noFill/>
        </p:spPr>
        <p:txBody>
          <a:bodyPr wrap="square" rtlCol="0">
            <a:spAutoFit/>
          </a:bodyPr>
          <a:lstStyle/>
          <a:p>
            <a:pPr algn="r"/>
            <a:r>
              <a:rPr lang="en-US" b="1" cap="small" dirty="0">
                <a:solidFill>
                  <a:srgbClr val="03858C"/>
                </a:solidFill>
                <a:latin typeface="Calibri" panose="020F0502020204030204" pitchFamily="34" charset="0"/>
                <a:cs typeface="Calibri" panose="020F0502020204030204" pitchFamily="34" charset="0"/>
              </a:rPr>
              <a:t>Dedicated page @ JINR web site</a:t>
            </a:r>
            <a:endParaRPr lang="ru-RU" b="1" cap="small" dirty="0">
              <a:solidFill>
                <a:srgbClr val="03858C"/>
              </a:solidFill>
              <a:latin typeface="Calibri" panose="020F0502020204030204" pitchFamily="34" charset="0"/>
              <a:cs typeface="Calibri" panose="020F0502020204030204" pitchFamily="34" charset="0"/>
            </a:endParaRPr>
          </a:p>
        </p:txBody>
      </p:sp>
      <p:sp>
        <p:nvSpPr>
          <p:cNvPr id="35" name="Прямоугольник 34">
            <a:extLst>
              <a:ext uri="{FF2B5EF4-FFF2-40B4-BE49-F238E27FC236}">
                <a16:creationId xmlns:a16="http://schemas.microsoft.com/office/drawing/2014/main" id="{4F50210B-E02C-4511-BE30-04F988760762}"/>
              </a:ext>
            </a:extLst>
          </p:cNvPr>
          <p:cNvSpPr/>
          <p:nvPr/>
        </p:nvSpPr>
        <p:spPr>
          <a:xfrm>
            <a:off x="89849" y="6008420"/>
            <a:ext cx="3674691" cy="523220"/>
          </a:xfrm>
          <a:prstGeom prst="rect">
            <a:avLst/>
          </a:prstGeom>
        </p:spPr>
        <p:txBody>
          <a:bodyPr wrap="square">
            <a:spAutoFit/>
          </a:bodyPr>
          <a:lstStyle/>
          <a:p>
            <a:pPr algn="r"/>
            <a:r>
              <a:rPr lang="ru-RU" sz="1400" b="1" dirty="0">
                <a:solidFill>
                  <a:srgbClr val="03858C"/>
                </a:solidFill>
                <a:latin typeface="Calibri" panose="020F0502020204030204" pitchFamily="34" charset="0"/>
                <a:cs typeface="Calibri" panose="020F0502020204030204" pitchFamily="34" charset="0"/>
              </a:rPr>
              <a:t>http://www.jinr.ru/about-en/celebration-of-the-65th-anniversary-of-jinr/</a:t>
            </a:r>
          </a:p>
        </p:txBody>
      </p:sp>
      <p:pic>
        <p:nvPicPr>
          <p:cNvPr id="36" name="Picture 7" descr="\\admfs.jinr.ru\public\Kolesov_Puzynina_Lapenko\2016_КПП\IMG_2467.jpg">
            <a:extLst>
              <a:ext uri="{FF2B5EF4-FFF2-40B4-BE49-F238E27FC236}">
                <a16:creationId xmlns:a16="http://schemas.microsoft.com/office/drawing/2014/main" id="{4E0A7505-A9C5-44BA-B115-5FA7889777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10114" y="2749733"/>
            <a:ext cx="1199829" cy="12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Прямоугольник 37">
            <a:extLst>
              <a:ext uri="{FF2B5EF4-FFF2-40B4-BE49-F238E27FC236}">
                <a16:creationId xmlns:a16="http://schemas.microsoft.com/office/drawing/2014/main" id="{8C7F3035-E092-4327-9A70-EE5B4622175D}"/>
              </a:ext>
            </a:extLst>
          </p:cNvPr>
          <p:cNvSpPr/>
          <p:nvPr/>
        </p:nvSpPr>
        <p:spPr>
          <a:xfrm>
            <a:off x="1556723" y="228039"/>
            <a:ext cx="2629233" cy="707886"/>
          </a:xfrm>
          <a:prstGeom prst="rect">
            <a:avLst/>
          </a:prstGeom>
        </p:spPr>
        <p:txBody>
          <a:bodyPr wrap="square">
            <a:spAutoFit/>
          </a:bodyPr>
          <a:lstStyle/>
          <a:p>
            <a:pPr algn="r">
              <a:spcAft>
                <a:spcPts val="0"/>
              </a:spcAft>
            </a:pPr>
            <a:r>
              <a:rPr lang="en-US" sz="2000" b="1" cap="small" dirty="0">
                <a:solidFill>
                  <a:srgbClr val="03858C"/>
                </a:solidFill>
                <a:latin typeface="Calibri" panose="020F0502020204030204" pitchFamily="34" charset="0"/>
                <a:cs typeface="Calibri" panose="020F0502020204030204" pitchFamily="34" charset="0"/>
              </a:rPr>
              <a:t>2021: the Year</a:t>
            </a:r>
          </a:p>
          <a:p>
            <a:pPr algn="r">
              <a:spcAft>
                <a:spcPts val="0"/>
              </a:spcAft>
            </a:pPr>
            <a:r>
              <a:rPr lang="en-US" sz="2000" b="1" cap="small" dirty="0">
                <a:solidFill>
                  <a:srgbClr val="03858C"/>
                </a:solidFill>
                <a:latin typeface="Calibri" panose="020F0502020204030204" pitchFamily="34" charset="0"/>
                <a:cs typeface="Calibri" panose="020F0502020204030204" pitchFamily="34" charset="0"/>
              </a:rPr>
              <a:t>of Bulgaria in JINR</a:t>
            </a:r>
            <a:endParaRPr lang="ru-RU" sz="2000" b="1" cap="small" dirty="0">
              <a:solidFill>
                <a:srgbClr val="03858C"/>
              </a:solidFill>
              <a:latin typeface="Calibri" panose="020F0502020204030204" pitchFamily="34" charset="0"/>
              <a:cs typeface="Calibri" panose="020F0502020204030204" pitchFamily="34" charset="0"/>
            </a:endParaRPr>
          </a:p>
        </p:txBody>
      </p:sp>
      <p:sp>
        <p:nvSpPr>
          <p:cNvPr id="39" name="Прямоугольник 38"/>
          <p:cNvSpPr/>
          <p:nvPr/>
        </p:nvSpPr>
        <p:spPr>
          <a:xfrm>
            <a:off x="277915" y="1247430"/>
            <a:ext cx="2391387" cy="1015663"/>
          </a:xfrm>
          <a:prstGeom prst="rect">
            <a:avLst/>
          </a:prstGeom>
        </p:spPr>
        <p:txBody>
          <a:bodyPr wrap="square">
            <a:spAutoFit/>
          </a:bodyPr>
          <a:lstStyle/>
          <a:p>
            <a:pPr algn="r"/>
            <a:r>
              <a:rPr lang="en-US" sz="1200" b="1" cap="small" dirty="0">
                <a:solidFill>
                  <a:srgbClr val="03858C"/>
                </a:solidFill>
                <a:latin typeface="Calibri" panose="020F0502020204030204" pitchFamily="34" charset="0"/>
                <a:cs typeface="Calibri" panose="020F0502020204030204" pitchFamily="34" charset="0"/>
              </a:rPr>
              <a:t>The president of the Republic of Bulgaria, Rumen </a:t>
            </a:r>
            <a:r>
              <a:rPr lang="en-US" sz="1200" b="1" cap="small" dirty="0" err="1">
                <a:solidFill>
                  <a:srgbClr val="03858C"/>
                </a:solidFill>
                <a:latin typeface="Calibri" panose="020F0502020204030204" pitchFamily="34" charset="0"/>
                <a:cs typeface="Calibri" panose="020F0502020204030204" pitchFamily="34" charset="0"/>
              </a:rPr>
              <a:t>Radev</a:t>
            </a:r>
            <a:r>
              <a:rPr lang="en-US" sz="1200" b="1" cap="small" dirty="0">
                <a:solidFill>
                  <a:srgbClr val="03858C"/>
                </a:solidFill>
                <a:latin typeface="Calibri" panose="020F0502020204030204" pitchFamily="34" charset="0"/>
                <a:cs typeface="Calibri" panose="020F0502020204030204" pitchFamily="34" charset="0"/>
              </a:rPr>
              <a:t>, supported the initiative of Bulgarian researchers to proclaim 2021 the Year of Bulgaria in JINR</a:t>
            </a:r>
            <a:endParaRPr lang="ru-RU" sz="1200" b="1" cap="small" dirty="0">
              <a:solidFill>
                <a:srgbClr val="03858C"/>
              </a:solidFill>
              <a:latin typeface="Calibri" panose="020F0502020204030204" pitchFamily="34" charset="0"/>
              <a:cs typeface="Calibri" panose="020F0502020204030204" pitchFamily="34" charset="0"/>
            </a:endParaRPr>
          </a:p>
        </p:txBody>
      </p:sp>
      <p:pic>
        <p:nvPicPr>
          <p:cNvPr id="40" name="Рисунок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9307" y="1121458"/>
            <a:ext cx="1184215" cy="1262225"/>
          </a:xfrm>
          <a:prstGeom prst="rect">
            <a:avLst/>
          </a:prstGeom>
        </p:spPr>
      </p:pic>
      <p:sp>
        <p:nvSpPr>
          <p:cNvPr id="41" name="Прямоугольник 40">
            <a:extLst>
              <a:ext uri="{FF2B5EF4-FFF2-40B4-BE49-F238E27FC236}">
                <a16:creationId xmlns:a16="http://schemas.microsoft.com/office/drawing/2014/main" id="{F6CF1124-EA77-4391-8CD7-DC87C9209CB3}"/>
              </a:ext>
            </a:extLst>
          </p:cNvPr>
          <p:cNvSpPr/>
          <p:nvPr/>
        </p:nvSpPr>
        <p:spPr>
          <a:xfrm>
            <a:off x="311101" y="2728241"/>
            <a:ext cx="1609912" cy="1384995"/>
          </a:xfrm>
          <a:prstGeom prst="rect">
            <a:avLst/>
          </a:prstGeom>
        </p:spPr>
        <p:txBody>
          <a:bodyPr wrap="square">
            <a:spAutoFit/>
          </a:bodyPr>
          <a:lstStyle/>
          <a:p>
            <a:pPr lvl="0" algn="r"/>
            <a:r>
              <a:rPr lang="en-US" sz="1200" b="1" cap="small" dirty="0">
                <a:solidFill>
                  <a:srgbClr val="03858C"/>
                </a:solidFill>
                <a:latin typeface="Calibri" panose="020F0502020204030204" pitchFamily="34" charset="0"/>
                <a:cs typeface="Calibri" panose="020F0502020204030204" pitchFamily="34" charset="0"/>
              </a:rPr>
              <a:t>The JINR Committee of Plenipotentiaries welcomed the initiative presented by </a:t>
            </a:r>
            <a:r>
              <a:rPr lang="en-US" sz="1200" b="1" cap="small" dirty="0" err="1">
                <a:solidFill>
                  <a:srgbClr val="03858C"/>
                </a:solidFill>
                <a:latin typeface="Calibri" panose="020F0502020204030204" pitchFamily="34" charset="0"/>
                <a:cs typeface="Calibri" panose="020F0502020204030204" pitchFamily="34" charset="0"/>
              </a:rPr>
              <a:t>Latchesar</a:t>
            </a:r>
            <a:r>
              <a:rPr lang="en-US" sz="1200" b="1" cap="small" dirty="0">
                <a:solidFill>
                  <a:srgbClr val="03858C"/>
                </a:solidFill>
                <a:latin typeface="Calibri" panose="020F0502020204030204" pitchFamily="34" charset="0"/>
                <a:cs typeface="Calibri" panose="020F0502020204030204" pitchFamily="34" charset="0"/>
              </a:rPr>
              <a:t> </a:t>
            </a:r>
            <a:r>
              <a:rPr lang="en-US" sz="1200" b="1" cap="small" dirty="0" err="1">
                <a:solidFill>
                  <a:srgbClr val="03858C"/>
                </a:solidFill>
                <a:latin typeface="Calibri" panose="020F0502020204030204" pitchFamily="34" charset="0"/>
                <a:cs typeface="Calibri" panose="020F0502020204030204" pitchFamily="34" charset="0"/>
              </a:rPr>
              <a:t>Kostov</a:t>
            </a:r>
            <a:r>
              <a:rPr lang="en-US" sz="1200" b="1" cap="small" dirty="0">
                <a:solidFill>
                  <a:srgbClr val="03858C"/>
                </a:solidFill>
                <a:latin typeface="Calibri" panose="020F0502020204030204" pitchFamily="34" charset="0"/>
                <a:cs typeface="Calibri" panose="020F0502020204030204" pitchFamily="34" charset="0"/>
              </a:rPr>
              <a:t> to declare 2021 as the Year of Bulgaria in JINR</a:t>
            </a:r>
          </a:p>
        </p:txBody>
      </p:sp>
      <p:sp>
        <p:nvSpPr>
          <p:cNvPr id="11" name="Прямоугольник 10">
            <a:extLst>
              <a:ext uri="{FF2B5EF4-FFF2-40B4-BE49-F238E27FC236}">
                <a16:creationId xmlns:a16="http://schemas.microsoft.com/office/drawing/2014/main" id="{DA528F6D-28DA-4FB7-BB10-7B22099985C8}"/>
              </a:ext>
            </a:extLst>
          </p:cNvPr>
          <p:cNvSpPr/>
          <p:nvPr/>
        </p:nvSpPr>
        <p:spPr>
          <a:xfrm>
            <a:off x="7830429" y="268972"/>
            <a:ext cx="2946283" cy="707886"/>
          </a:xfrm>
          <a:prstGeom prst="rect">
            <a:avLst/>
          </a:prstGeom>
        </p:spPr>
        <p:txBody>
          <a:bodyPr wrap="square">
            <a:spAutoFit/>
          </a:bodyPr>
          <a:lstStyle/>
          <a:p>
            <a:pPr>
              <a:defRPr/>
            </a:pPr>
            <a:r>
              <a:rPr lang="en-US" sz="2000" b="1" cap="small" dirty="0">
                <a:solidFill>
                  <a:srgbClr val="03858C"/>
                </a:solidFill>
                <a:latin typeface="Calibri" panose="020F0502020204030204" pitchFamily="34" charset="0"/>
                <a:cs typeface="Calibri" panose="020F0502020204030204" pitchFamily="34" charset="0"/>
              </a:rPr>
              <a:t>2021: the Year of Science</a:t>
            </a:r>
            <a:br>
              <a:rPr lang="en-US" sz="2000" b="1" cap="small" dirty="0">
                <a:solidFill>
                  <a:srgbClr val="03858C"/>
                </a:solidFill>
                <a:latin typeface="Calibri" panose="020F0502020204030204" pitchFamily="34" charset="0"/>
                <a:cs typeface="Calibri" panose="020F0502020204030204" pitchFamily="34" charset="0"/>
              </a:rPr>
            </a:br>
            <a:r>
              <a:rPr lang="en-US" sz="2000" b="1" cap="small" dirty="0">
                <a:solidFill>
                  <a:srgbClr val="03858C"/>
                </a:solidFill>
                <a:latin typeface="Calibri" panose="020F0502020204030204" pitchFamily="34" charset="0"/>
                <a:cs typeface="Calibri" panose="020F0502020204030204" pitchFamily="34" charset="0"/>
              </a:rPr>
              <a:t>and Technology in Russia</a:t>
            </a:r>
            <a:endParaRPr lang="ru-RU" sz="2000" b="1" cap="small" dirty="0">
              <a:solidFill>
                <a:srgbClr val="03858C"/>
              </a:solidFill>
              <a:latin typeface="Calibri" panose="020F0502020204030204" pitchFamily="34" charset="0"/>
              <a:cs typeface="Calibri" panose="020F0502020204030204" pitchFamily="34" charset="0"/>
            </a:endParaRPr>
          </a:p>
        </p:txBody>
      </p:sp>
      <p:pic>
        <p:nvPicPr>
          <p:cNvPr id="12" name="Рисунок 11">
            <a:extLst>
              <a:ext uri="{FF2B5EF4-FFF2-40B4-BE49-F238E27FC236}">
                <a16:creationId xmlns:a16="http://schemas.microsoft.com/office/drawing/2014/main" id="{DFDF0896-9FC7-4CEC-B5F5-848D44CA83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82488" y="1261673"/>
            <a:ext cx="1470824" cy="1043811"/>
          </a:xfrm>
          <a:prstGeom prst="rect">
            <a:avLst/>
          </a:prstGeom>
        </p:spPr>
      </p:pic>
      <p:sp>
        <p:nvSpPr>
          <p:cNvPr id="13" name="Прямоугольник 12">
            <a:extLst>
              <a:ext uri="{FF2B5EF4-FFF2-40B4-BE49-F238E27FC236}">
                <a16:creationId xmlns:a16="http://schemas.microsoft.com/office/drawing/2014/main" id="{749EAAD2-47BA-43C8-942B-13E1224E1FEC}"/>
              </a:ext>
            </a:extLst>
          </p:cNvPr>
          <p:cNvSpPr/>
          <p:nvPr/>
        </p:nvSpPr>
        <p:spPr>
          <a:xfrm>
            <a:off x="9470085" y="1330467"/>
            <a:ext cx="2500653" cy="830997"/>
          </a:xfrm>
          <a:prstGeom prst="rect">
            <a:avLst/>
          </a:prstGeom>
        </p:spPr>
        <p:txBody>
          <a:bodyPr wrap="square">
            <a:spAutoFit/>
          </a:bodyPr>
          <a:lstStyle/>
          <a:p>
            <a:pPr>
              <a:defRPr/>
            </a:pPr>
            <a:r>
              <a:rPr lang="en-US" sz="1200" b="1" cap="small" dirty="0">
                <a:solidFill>
                  <a:srgbClr val="03858C"/>
                </a:solidFill>
                <a:latin typeface="Calibri" panose="020F0502020204030204" pitchFamily="34" charset="0"/>
                <a:cs typeface="Calibri" panose="020F0502020204030204" pitchFamily="34" charset="0"/>
              </a:rPr>
              <a:t>JINR plays active role in the list of Year Events: among 30 key initiatives, at least 3 are connected to JINR</a:t>
            </a:r>
            <a:r>
              <a:rPr lang="ru-RU" sz="1200" b="1" cap="small" dirty="0">
                <a:solidFill>
                  <a:srgbClr val="03858C"/>
                </a:solidFill>
                <a:latin typeface="Calibri" panose="020F0502020204030204" pitchFamily="34" charset="0"/>
                <a:cs typeface="Calibri" panose="020F0502020204030204" pitchFamily="34" charset="0"/>
              </a:rPr>
              <a:t>: </a:t>
            </a:r>
            <a:r>
              <a:rPr lang="en-US" sz="1200" b="1" cap="small" dirty="0">
                <a:solidFill>
                  <a:srgbClr val="03858C"/>
                </a:solidFill>
                <a:latin typeface="Calibri" panose="020F0502020204030204" pitchFamily="34" charset="0"/>
                <a:cs typeface="Calibri" panose="020F0502020204030204" pitchFamily="34" charset="0"/>
              </a:rPr>
              <a:t>Baikal-GVD, NICA, Scientific Games </a:t>
            </a:r>
            <a:endParaRPr lang="ru-RU" sz="1200" b="1" cap="small" dirty="0">
              <a:solidFill>
                <a:srgbClr val="03858C"/>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1B66B4A-5435-4ABF-8794-1A1618EEEB4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61310" y="264208"/>
            <a:ext cx="1018174" cy="681031"/>
          </a:xfrm>
          <a:prstGeom prst="rect">
            <a:avLst/>
          </a:prstGeom>
          <a:noFill/>
          <a:ln w="15875">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7" name="Рисунок 16" descr="Изображение выглядит как внутренний, стол, прилавок, живой&#10;&#10;Автоматически созданное описание">
            <a:extLst>
              <a:ext uri="{FF2B5EF4-FFF2-40B4-BE49-F238E27FC236}">
                <a16:creationId xmlns:a16="http://schemas.microsoft.com/office/drawing/2014/main" id="{B4E7EF5F-635B-4422-9464-9C00654FC80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01820" y="4247935"/>
            <a:ext cx="1733021" cy="1096434"/>
          </a:xfrm>
          <a:prstGeom prst="rect">
            <a:avLst/>
          </a:prstGeom>
        </p:spPr>
      </p:pic>
      <p:grpSp>
        <p:nvGrpSpPr>
          <p:cNvPr id="4" name="Группа 3">
            <a:extLst>
              <a:ext uri="{FF2B5EF4-FFF2-40B4-BE49-F238E27FC236}">
                <a16:creationId xmlns:a16="http://schemas.microsoft.com/office/drawing/2014/main" id="{1D84461C-2C7D-4C1B-9114-C1D7E9F41237}"/>
              </a:ext>
            </a:extLst>
          </p:cNvPr>
          <p:cNvGrpSpPr/>
          <p:nvPr/>
        </p:nvGrpSpPr>
        <p:grpSpPr>
          <a:xfrm>
            <a:off x="4081460" y="5658324"/>
            <a:ext cx="1705504" cy="996771"/>
            <a:chOff x="6729419" y="5622697"/>
            <a:chExt cx="1813334" cy="1059790"/>
          </a:xfrm>
        </p:grpSpPr>
        <p:pic>
          <p:nvPicPr>
            <p:cNvPr id="18" name="Рисунок 17" descr="Изображение выглядит как комната, большой, стоит&#10;&#10;Автоматически созданное описание">
              <a:extLst>
                <a:ext uri="{FF2B5EF4-FFF2-40B4-BE49-F238E27FC236}">
                  <a16:creationId xmlns:a16="http://schemas.microsoft.com/office/drawing/2014/main" id="{3CCA7D85-BA2D-48C7-8656-AC250FE6059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729420" y="5622697"/>
              <a:ext cx="1813333" cy="1059790"/>
            </a:xfrm>
            <a:prstGeom prst="rect">
              <a:avLst/>
            </a:prstGeom>
          </p:spPr>
        </p:pic>
        <p:sp>
          <p:nvSpPr>
            <p:cNvPr id="21" name="TextBox 20">
              <a:extLst>
                <a:ext uri="{FF2B5EF4-FFF2-40B4-BE49-F238E27FC236}">
                  <a16:creationId xmlns:a16="http://schemas.microsoft.com/office/drawing/2014/main" id="{6CADD78A-06EA-4B03-AC44-91A55E9BDB2E}"/>
                </a:ext>
              </a:extLst>
            </p:cNvPr>
            <p:cNvSpPr txBox="1"/>
            <p:nvPr/>
          </p:nvSpPr>
          <p:spPr>
            <a:xfrm>
              <a:off x="6729419" y="6355589"/>
              <a:ext cx="1813334" cy="321942"/>
            </a:xfrm>
            <a:prstGeom prst="rect">
              <a:avLst/>
            </a:prstGeom>
            <a:solidFill>
              <a:schemeClr val="tx1">
                <a:alpha val="56000"/>
              </a:schemeClr>
            </a:solidFill>
          </p:spPr>
          <p:txBody>
            <a:bodyPr wrap="square">
              <a:spAutoFit/>
            </a:bodyPr>
            <a:lstStyle/>
            <a:p>
              <a:pPr algn="ctr">
                <a:defRPr/>
              </a:pPr>
              <a:r>
                <a:rPr lang="en-US" sz="1400" b="1" dirty="0">
                  <a:solidFill>
                    <a:schemeClr val="bg1"/>
                  </a:solidFill>
                </a:rPr>
                <a:t>“JINR Timeline”</a:t>
              </a:r>
            </a:p>
          </p:txBody>
        </p:sp>
      </p:grpSp>
      <p:grpSp>
        <p:nvGrpSpPr>
          <p:cNvPr id="5" name="Группа 4">
            <a:extLst>
              <a:ext uri="{FF2B5EF4-FFF2-40B4-BE49-F238E27FC236}">
                <a16:creationId xmlns:a16="http://schemas.microsoft.com/office/drawing/2014/main" id="{A96848CA-7576-4CEF-B6E7-54EC707959BA}"/>
              </a:ext>
            </a:extLst>
          </p:cNvPr>
          <p:cNvGrpSpPr/>
          <p:nvPr/>
        </p:nvGrpSpPr>
        <p:grpSpPr>
          <a:xfrm>
            <a:off x="2398713" y="4412707"/>
            <a:ext cx="1699070" cy="1035812"/>
            <a:chOff x="4095099" y="5561741"/>
            <a:chExt cx="1806493" cy="1101301"/>
          </a:xfrm>
        </p:grpSpPr>
        <p:pic>
          <p:nvPicPr>
            <p:cNvPr id="19" name="Рисунок 18">
              <a:extLst>
                <a:ext uri="{FF2B5EF4-FFF2-40B4-BE49-F238E27FC236}">
                  <a16:creationId xmlns:a16="http://schemas.microsoft.com/office/drawing/2014/main" id="{6B86FBF1-96BC-40C2-AF02-E2BE4879E36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095100" y="5561741"/>
              <a:ext cx="1806492" cy="1101301"/>
            </a:xfrm>
            <a:prstGeom prst="rect">
              <a:avLst/>
            </a:prstGeom>
          </p:spPr>
        </p:pic>
        <p:sp>
          <p:nvSpPr>
            <p:cNvPr id="22" name="TextBox 21">
              <a:extLst>
                <a:ext uri="{FF2B5EF4-FFF2-40B4-BE49-F238E27FC236}">
                  <a16:creationId xmlns:a16="http://schemas.microsoft.com/office/drawing/2014/main" id="{DEEA5A97-1B04-449C-96E5-333EC8122AB4}"/>
                </a:ext>
              </a:extLst>
            </p:cNvPr>
            <p:cNvSpPr txBox="1"/>
            <p:nvPr/>
          </p:nvSpPr>
          <p:spPr>
            <a:xfrm>
              <a:off x="4095099" y="6335533"/>
              <a:ext cx="1806492" cy="321942"/>
            </a:xfrm>
            <a:prstGeom prst="rect">
              <a:avLst/>
            </a:prstGeom>
            <a:solidFill>
              <a:schemeClr val="tx1">
                <a:alpha val="56000"/>
              </a:schemeClr>
            </a:solidFill>
          </p:spPr>
          <p:txBody>
            <a:bodyPr wrap="square">
              <a:spAutoFit/>
            </a:bodyPr>
            <a:lstStyle>
              <a:defPPr>
                <a:defRPr lang="ru-RU"/>
              </a:defPPr>
              <a:lvl1pPr algn="ctr">
                <a:defRPr b="1">
                  <a:solidFill>
                    <a:schemeClr val="bg1"/>
                  </a:solidFill>
                </a:defRPr>
              </a:lvl1pPr>
            </a:lstStyle>
            <a:p>
              <a:r>
                <a:rPr lang="en-US" sz="1400" dirty="0"/>
                <a:t>“Life Sciences”</a:t>
              </a:r>
            </a:p>
          </p:txBody>
        </p:sp>
      </p:grpSp>
      <p:grpSp>
        <p:nvGrpSpPr>
          <p:cNvPr id="3" name="Группа 2">
            <a:extLst>
              <a:ext uri="{FF2B5EF4-FFF2-40B4-BE49-F238E27FC236}">
                <a16:creationId xmlns:a16="http://schemas.microsoft.com/office/drawing/2014/main" id="{A8E9BEA7-6593-468E-BCE8-B1001B513474}"/>
              </a:ext>
            </a:extLst>
          </p:cNvPr>
          <p:cNvGrpSpPr/>
          <p:nvPr/>
        </p:nvGrpSpPr>
        <p:grpSpPr>
          <a:xfrm>
            <a:off x="6291290" y="5658322"/>
            <a:ext cx="1641785" cy="992110"/>
            <a:chOff x="8162603" y="4417694"/>
            <a:chExt cx="1745586" cy="1054836"/>
          </a:xfrm>
        </p:grpSpPr>
        <p:pic>
          <p:nvPicPr>
            <p:cNvPr id="20" name="Рисунок 19">
              <a:extLst>
                <a:ext uri="{FF2B5EF4-FFF2-40B4-BE49-F238E27FC236}">
                  <a16:creationId xmlns:a16="http://schemas.microsoft.com/office/drawing/2014/main" id="{818F1369-5574-4D40-8ECE-B0A5D2CD9B6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162603" y="4417694"/>
              <a:ext cx="1736643" cy="1054836"/>
            </a:xfrm>
            <a:prstGeom prst="rect">
              <a:avLst/>
            </a:prstGeom>
          </p:spPr>
        </p:pic>
        <p:sp>
          <p:nvSpPr>
            <p:cNvPr id="23" name="TextBox 22">
              <a:extLst>
                <a:ext uri="{FF2B5EF4-FFF2-40B4-BE49-F238E27FC236}">
                  <a16:creationId xmlns:a16="http://schemas.microsoft.com/office/drawing/2014/main" id="{9B07FA92-EF84-414E-B783-5E43CFC7DEC0}"/>
                </a:ext>
              </a:extLst>
            </p:cNvPr>
            <p:cNvSpPr txBox="1"/>
            <p:nvPr/>
          </p:nvSpPr>
          <p:spPr>
            <a:xfrm>
              <a:off x="8171546" y="5142113"/>
              <a:ext cx="1736643" cy="321943"/>
            </a:xfrm>
            <a:prstGeom prst="rect">
              <a:avLst/>
            </a:prstGeom>
            <a:solidFill>
              <a:schemeClr val="tx1">
                <a:alpha val="30000"/>
              </a:schemeClr>
            </a:solidFill>
          </p:spPr>
          <p:txBody>
            <a:bodyPr wrap="square">
              <a:spAutoFit/>
            </a:bodyPr>
            <a:lstStyle/>
            <a:p>
              <a:pPr algn="r">
                <a:defRPr/>
              </a:pPr>
              <a:r>
                <a:rPr lang="en-US" sz="1400" b="1" dirty="0">
                  <a:solidFill>
                    <a:schemeClr val="bg1"/>
                  </a:solidFill>
                </a:rPr>
                <a:t>“NICA/MPD”</a:t>
              </a:r>
            </a:p>
          </p:txBody>
        </p:sp>
      </p:grpSp>
      <p:sp>
        <p:nvSpPr>
          <p:cNvPr id="27" name="Прямоугольник 26">
            <a:extLst>
              <a:ext uri="{FF2B5EF4-FFF2-40B4-BE49-F238E27FC236}">
                <a16:creationId xmlns:a16="http://schemas.microsoft.com/office/drawing/2014/main" id="{6F23E41C-F0FA-4CCE-8162-2D1CC9211538}"/>
              </a:ext>
            </a:extLst>
          </p:cNvPr>
          <p:cNvSpPr/>
          <p:nvPr/>
        </p:nvSpPr>
        <p:spPr>
          <a:xfrm>
            <a:off x="9530415" y="4239430"/>
            <a:ext cx="2625280" cy="1015663"/>
          </a:xfrm>
          <a:prstGeom prst="rect">
            <a:avLst/>
          </a:prstGeom>
        </p:spPr>
        <p:txBody>
          <a:bodyPr wrap="square">
            <a:spAutoFit/>
          </a:bodyPr>
          <a:lstStyle/>
          <a:p>
            <a:pPr lvl="0"/>
            <a:r>
              <a:rPr lang="en-US" sz="2000" b="1" cap="small" dirty="0">
                <a:solidFill>
                  <a:srgbClr val="03858C"/>
                </a:solidFill>
                <a:latin typeface="Calibri" panose="020F0502020204030204" pitchFamily="34" charset="0"/>
                <a:cs typeface="Calibri" panose="020F0502020204030204" pitchFamily="34" charset="0"/>
              </a:rPr>
              <a:t>Permanent exhibition dedicated to the 65th anniversary of JINR</a:t>
            </a:r>
          </a:p>
        </p:txBody>
      </p:sp>
      <p:pic>
        <p:nvPicPr>
          <p:cNvPr id="28" name="Рисунок 27">
            <a:extLst>
              <a:ext uri="{FF2B5EF4-FFF2-40B4-BE49-F238E27FC236}">
                <a16:creationId xmlns:a16="http://schemas.microsoft.com/office/drawing/2014/main" id="{EA3EBD19-B664-440B-A711-A171A04B4E6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335229" y="2740477"/>
            <a:ext cx="1701934" cy="1096434"/>
          </a:xfrm>
          <a:prstGeom prst="rect">
            <a:avLst/>
          </a:prstGeom>
        </p:spPr>
      </p:pic>
      <p:sp>
        <p:nvSpPr>
          <p:cNvPr id="29" name="Прямоугольник 28">
            <a:extLst>
              <a:ext uri="{FF2B5EF4-FFF2-40B4-BE49-F238E27FC236}">
                <a16:creationId xmlns:a16="http://schemas.microsoft.com/office/drawing/2014/main" id="{AC54DF62-F32B-43FC-A402-BCF70763A9C3}"/>
              </a:ext>
            </a:extLst>
          </p:cNvPr>
          <p:cNvSpPr/>
          <p:nvPr/>
        </p:nvSpPr>
        <p:spPr>
          <a:xfrm>
            <a:off x="10177249" y="2769513"/>
            <a:ext cx="1856054" cy="1015663"/>
          </a:xfrm>
          <a:prstGeom prst="rect">
            <a:avLst/>
          </a:prstGeom>
        </p:spPr>
        <p:txBody>
          <a:bodyPr wrap="square">
            <a:spAutoFit/>
          </a:bodyPr>
          <a:lstStyle/>
          <a:p>
            <a:pPr>
              <a:defRPr/>
            </a:pPr>
            <a:r>
              <a:rPr lang="en-US" sz="1200" b="1" cap="small" dirty="0">
                <a:solidFill>
                  <a:srgbClr val="03858C"/>
                </a:solidFill>
                <a:latin typeface="Calibri" panose="020F0502020204030204" pitchFamily="34" charset="0"/>
                <a:cs typeface="Calibri" panose="020F0502020204030204" pitchFamily="34" charset="0"/>
              </a:rPr>
              <a:t>The Year of Science and Technology was officially started on 8 February 2021 on the Day of Russian Science</a:t>
            </a:r>
            <a:endParaRPr lang="ru-RU" sz="1200" b="1" cap="small" dirty="0">
              <a:solidFill>
                <a:srgbClr val="03858C"/>
              </a:solidFill>
              <a:latin typeface="Calibri" panose="020F0502020204030204" pitchFamily="34" charset="0"/>
              <a:cs typeface="Calibri" panose="020F0502020204030204" pitchFamily="34" charset="0"/>
            </a:endParaRPr>
          </a:p>
        </p:txBody>
      </p:sp>
      <p:pic>
        <p:nvPicPr>
          <p:cNvPr id="42" name="Рисунок 41">
            <a:extLst>
              <a:ext uri="{FF2B5EF4-FFF2-40B4-BE49-F238E27FC236}">
                <a16:creationId xmlns:a16="http://schemas.microsoft.com/office/drawing/2014/main" id="{6BFB7DE8-B815-4C97-B495-FF2EEDABDDB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000" t="1069" r="1223" b="1820"/>
          <a:stretch/>
        </p:blipFill>
        <p:spPr>
          <a:xfrm>
            <a:off x="4388480" y="263998"/>
            <a:ext cx="1018176" cy="674156"/>
          </a:xfrm>
          <a:prstGeom prst="rect">
            <a:avLst/>
          </a:prstGeom>
          <a:noFill/>
          <a:ln w="15875">
            <a:solidFill>
              <a:schemeClr val="bg2">
                <a:lumMod val="75000"/>
              </a:schemeClr>
            </a:solidFill>
          </a:ln>
        </p:spPr>
      </p:pic>
      <p:pic>
        <p:nvPicPr>
          <p:cNvPr id="30" name="Рисунок 29">
            <a:extLst>
              <a:ext uri="{FF2B5EF4-FFF2-40B4-BE49-F238E27FC236}">
                <a16:creationId xmlns:a16="http://schemas.microsoft.com/office/drawing/2014/main" id="{D9812D41-FDA9-4918-B2A9-6F3A0984011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843454" y="6010571"/>
            <a:ext cx="1013100" cy="769956"/>
          </a:xfrm>
          <a:prstGeom prst="rect">
            <a:avLst/>
          </a:prstGeom>
        </p:spPr>
      </p:pic>
      <p:pic>
        <p:nvPicPr>
          <p:cNvPr id="31" name="Рисунок 30">
            <a:extLst>
              <a:ext uri="{FF2B5EF4-FFF2-40B4-BE49-F238E27FC236}">
                <a16:creationId xmlns:a16="http://schemas.microsoft.com/office/drawing/2014/main" id="{D7161757-2966-4A52-9F4E-3A44F93D8DE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15380" y="6004268"/>
            <a:ext cx="954805" cy="773914"/>
          </a:xfrm>
          <a:prstGeom prst="rect">
            <a:avLst/>
          </a:prstGeom>
        </p:spPr>
      </p:pic>
      <p:pic>
        <p:nvPicPr>
          <p:cNvPr id="32" name="Рисунок 31">
            <a:extLst>
              <a:ext uri="{FF2B5EF4-FFF2-40B4-BE49-F238E27FC236}">
                <a16:creationId xmlns:a16="http://schemas.microsoft.com/office/drawing/2014/main" id="{8EED2E39-4A5E-4BDD-B185-495F7F73C6D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642132" y="5963814"/>
            <a:ext cx="108079" cy="1019528"/>
          </a:xfrm>
          <a:prstGeom prst="rect">
            <a:avLst/>
          </a:prstGeom>
        </p:spPr>
      </p:pic>
      <p:sp>
        <p:nvSpPr>
          <p:cNvPr id="37" name="Прямоугольник 36">
            <a:extLst>
              <a:ext uri="{FF2B5EF4-FFF2-40B4-BE49-F238E27FC236}">
                <a16:creationId xmlns:a16="http://schemas.microsoft.com/office/drawing/2014/main" id="{B6C85E51-C1E6-451B-B479-873A02F545EF}"/>
              </a:ext>
            </a:extLst>
          </p:cNvPr>
          <p:cNvSpPr/>
          <p:nvPr/>
        </p:nvSpPr>
        <p:spPr>
          <a:xfrm>
            <a:off x="8129990" y="5683124"/>
            <a:ext cx="3905692" cy="721993"/>
          </a:xfrm>
          <a:prstGeom prst="rect">
            <a:avLst/>
          </a:prstGeom>
        </p:spPr>
        <p:txBody>
          <a:bodyPr wrap="square">
            <a:spAutoFit/>
          </a:bodyPr>
          <a:lstStyle/>
          <a:p>
            <a:pPr>
              <a:lnSpc>
                <a:spcPct val="85000"/>
              </a:lnSpc>
              <a:defRPr/>
            </a:pPr>
            <a:r>
              <a:rPr lang="en-US" sz="1600" b="1" cap="small" dirty="0">
                <a:solidFill>
                  <a:srgbClr val="C00000"/>
                </a:solidFill>
                <a:latin typeface="Calibri" panose="020F0502020204030204" pitchFamily="34" charset="0"/>
                <a:cs typeface="Calibri" panose="020F0502020204030204" pitchFamily="34" charset="0"/>
              </a:rPr>
              <a:t>Approaching the International Year</a:t>
            </a:r>
            <a:br>
              <a:rPr lang="en-US" sz="1600" b="1" cap="small" dirty="0">
                <a:solidFill>
                  <a:srgbClr val="C00000"/>
                </a:solidFill>
                <a:latin typeface="Calibri" panose="020F0502020204030204" pitchFamily="34" charset="0"/>
                <a:cs typeface="Calibri" panose="020F0502020204030204" pitchFamily="34" charset="0"/>
              </a:rPr>
            </a:br>
            <a:r>
              <a:rPr lang="en-US" sz="1600" b="1" cap="small" dirty="0">
                <a:solidFill>
                  <a:srgbClr val="C00000"/>
                </a:solidFill>
                <a:latin typeface="Calibri" panose="020F0502020204030204" pitchFamily="34" charset="0"/>
                <a:cs typeface="Calibri" panose="020F0502020204030204" pitchFamily="34" charset="0"/>
              </a:rPr>
              <a:t>of Basic Sciences</a:t>
            </a:r>
            <a:br>
              <a:rPr lang="en-US" sz="1600" b="1" cap="small" dirty="0">
                <a:solidFill>
                  <a:srgbClr val="C00000"/>
                </a:solidFill>
                <a:latin typeface="Calibri" panose="020F0502020204030204" pitchFamily="34" charset="0"/>
                <a:cs typeface="Calibri" panose="020F0502020204030204" pitchFamily="34" charset="0"/>
              </a:rPr>
            </a:br>
            <a:r>
              <a:rPr lang="en-US" sz="1600" b="1" cap="small" dirty="0">
                <a:solidFill>
                  <a:srgbClr val="C00000"/>
                </a:solidFill>
                <a:latin typeface="Calibri" panose="020F0502020204030204" pitchFamily="34" charset="0"/>
                <a:cs typeface="Calibri" panose="020F0502020204030204" pitchFamily="34" charset="0"/>
              </a:rPr>
              <a:t>for Development</a:t>
            </a:r>
            <a:endParaRPr lang="ru-RU" sz="1600" b="1" cap="small"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82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a:extLst>
              <a:ext uri="{FF2B5EF4-FFF2-40B4-BE49-F238E27FC236}">
                <a16:creationId xmlns:a16="http://schemas.microsoft.com/office/drawing/2014/main" id="{13EC2F96-74E7-4367-8D45-5FE542097AC8}"/>
              </a:ext>
            </a:extLst>
          </p:cNvPr>
          <p:cNvGrpSpPr/>
          <p:nvPr/>
        </p:nvGrpSpPr>
        <p:grpSpPr>
          <a:xfrm>
            <a:off x="1" y="132670"/>
            <a:ext cx="904874" cy="813904"/>
            <a:chOff x="1" y="132670"/>
            <a:chExt cx="904874" cy="813904"/>
          </a:xfrm>
        </p:grpSpPr>
        <p:pic>
          <p:nvPicPr>
            <p:cNvPr id="28" name="Рисунок 27">
              <a:extLst>
                <a:ext uri="{FF2B5EF4-FFF2-40B4-BE49-F238E27FC236}">
                  <a16:creationId xmlns:a16="http://schemas.microsoft.com/office/drawing/2014/main" id="{CB8EEB67-DB24-4485-A2EB-5661B162D9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33" name="Прямоугольник 32">
              <a:extLst>
                <a:ext uri="{FF2B5EF4-FFF2-40B4-BE49-F238E27FC236}">
                  <a16:creationId xmlns:a16="http://schemas.microsoft.com/office/drawing/2014/main" id="{D9A53098-F067-4AB1-B521-BB23D4700612}"/>
                </a:ext>
              </a:extLst>
            </p:cNvPr>
            <p:cNvSpPr/>
            <p:nvPr/>
          </p:nvSpPr>
          <p:spPr>
            <a:xfrm>
              <a:off x="1" y="900855"/>
              <a:ext cx="904874"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Прямоугольник 30">
            <a:extLst>
              <a:ext uri="{FF2B5EF4-FFF2-40B4-BE49-F238E27FC236}">
                <a16:creationId xmlns:a16="http://schemas.microsoft.com/office/drawing/2014/main" id="{2CBE1016-A7F7-4BB3-A92F-049E29C89018}"/>
              </a:ext>
            </a:extLst>
          </p:cNvPr>
          <p:cNvSpPr/>
          <p:nvPr/>
        </p:nvSpPr>
        <p:spPr>
          <a:xfrm>
            <a:off x="1582390" y="152350"/>
            <a:ext cx="10436015" cy="480131"/>
          </a:xfrm>
          <a:prstGeom prst="rect">
            <a:avLst/>
          </a:prstGeom>
        </p:spPr>
        <p:txBody>
          <a:bodyPr wrap="square">
            <a:spAutoFit/>
          </a:bodyPr>
          <a:lstStyle/>
          <a:p>
            <a:pPr algn="ctr">
              <a:lnSpc>
                <a:spcPct val="90000"/>
              </a:lnSpc>
            </a:pPr>
            <a:r>
              <a:rPr lang="ru-RU" sz="2800" b="1" cap="small" dirty="0">
                <a:solidFill>
                  <a:srgbClr val="0066CC"/>
                </a:solidFill>
                <a:latin typeface="Calibri" panose="020F0502020204030204" pitchFamily="34" charset="0"/>
                <a:cs typeface="Calibri" panose="020F0502020204030204" pitchFamily="34" charset="0"/>
              </a:rPr>
              <a:t>Наиболее значимые актуальные события и факты</a:t>
            </a:r>
            <a:r>
              <a:rPr lang="de-DE" sz="2800" b="1" cap="small" dirty="0">
                <a:solidFill>
                  <a:srgbClr val="0066CC"/>
                </a:solidFill>
                <a:latin typeface="Calibri" panose="020F0502020204030204" pitchFamily="34" charset="0"/>
                <a:cs typeface="Calibri" panose="020F0502020204030204" pitchFamily="34" charset="0"/>
              </a:rPr>
              <a:t> </a:t>
            </a:r>
            <a:r>
              <a:rPr lang="ru-RU" sz="2800" b="1" cap="small" dirty="0">
                <a:solidFill>
                  <a:srgbClr val="0066CC"/>
                </a:solidFill>
                <a:latin typeface="Calibri" panose="020F0502020204030204" pitchFamily="34" charset="0"/>
                <a:cs typeface="Calibri" panose="020F0502020204030204" pitchFamily="34" charset="0"/>
              </a:rPr>
              <a:t>(</a:t>
            </a:r>
            <a:r>
              <a:rPr lang="de-DE" sz="2800" b="1" cap="small" dirty="0">
                <a:solidFill>
                  <a:srgbClr val="0066CC"/>
                </a:solidFill>
                <a:latin typeface="Calibri" panose="020F0502020204030204" pitchFamily="34" charset="0"/>
                <a:cs typeface="Calibri" panose="020F0502020204030204" pitchFamily="34" charset="0"/>
              </a:rPr>
              <a:t>I</a:t>
            </a:r>
            <a:r>
              <a:rPr lang="ru-RU" sz="2800" b="1" cap="small" dirty="0">
                <a:solidFill>
                  <a:srgbClr val="0066CC"/>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2FC678FF-F282-42FB-8732-C3EC73717B90}"/>
              </a:ext>
            </a:extLst>
          </p:cNvPr>
          <p:cNvSpPr txBox="1"/>
          <p:nvPr/>
        </p:nvSpPr>
        <p:spPr>
          <a:xfrm>
            <a:off x="2536031" y="976150"/>
            <a:ext cx="3702539" cy="2857192"/>
          </a:xfrm>
          <a:prstGeom prst="rect">
            <a:avLst/>
          </a:prstGeom>
          <a:noFill/>
        </p:spPr>
        <p:txBody>
          <a:bodyPr wrap="square">
            <a:spAutoFit/>
          </a:bodyPr>
          <a:lstStyle/>
          <a:p>
            <a:pPr>
              <a:spcAft>
                <a:spcPts val="200"/>
              </a:spcAft>
            </a:pPr>
            <a:r>
              <a:rPr lang="en-US" sz="1600" b="1" dirty="0">
                <a:solidFill>
                  <a:srgbClr val="FF0000"/>
                </a:solidFill>
                <a:latin typeface="Arial" panose="020B0604020202020204" pitchFamily="34" charset="0"/>
                <a:ea typeface="Calibri" panose="020F0502020204030204" pitchFamily="34" charset="0"/>
                <a:cs typeface="Arial" panose="020B0604020202020204" pitchFamily="34" charset="0"/>
              </a:rPr>
              <a:t>NICA: Booster + </a:t>
            </a:r>
            <a:r>
              <a:rPr lang="en-US" sz="1600" b="1" dirty="0" err="1">
                <a:solidFill>
                  <a:srgbClr val="FF0000"/>
                </a:solidFill>
                <a:latin typeface="Arial" panose="020B0604020202020204" pitchFamily="34" charset="0"/>
                <a:ea typeface="Calibri" panose="020F0502020204030204" pitchFamily="34" charset="0"/>
                <a:cs typeface="Arial" panose="020B0604020202020204" pitchFamily="34" charset="0"/>
              </a:rPr>
              <a:t>Nuclotron</a:t>
            </a:r>
            <a:endParaRPr lang="ru-RU" sz="12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200"/>
              </a:spcAft>
            </a:pPr>
            <a:r>
              <a:rPr lang="ru-RU" sz="1600" dirty="0">
                <a:latin typeface="Arial" panose="020B0604020202020204" pitchFamily="34" charset="0"/>
                <a:ea typeface="Calibri" panose="020F0502020204030204" pitchFamily="34" charset="0"/>
                <a:cs typeface="Arial" panose="020B0604020202020204" pitchFamily="34" charset="0"/>
              </a:rPr>
              <a:t>Сеанс в июне-июле 2021 технологический с пучком ионов </a:t>
            </a:r>
            <a:r>
              <a:rPr lang="ru-RU" sz="1600" dirty="0" err="1">
                <a:latin typeface="Arial" panose="020B0604020202020204" pitchFamily="34" charset="0"/>
                <a:ea typeface="Calibri" panose="020F0502020204030204" pitchFamily="34" charset="0"/>
                <a:cs typeface="Arial" panose="020B0604020202020204" pitchFamily="34" charset="0"/>
              </a:rPr>
              <a:t>Линак</a:t>
            </a:r>
            <a:r>
              <a:rPr lang="ru-RU" sz="1600" dirty="0">
                <a:latin typeface="Arial" panose="020B0604020202020204" pitchFamily="34" charset="0"/>
                <a:ea typeface="Calibri" panose="020F0502020204030204" pitchFamily="34" charset="0"/>
                <a:cs typeface="Arial" panose="020B0604020202020204" pitchFamily="34" charset="0"/>
              </a:rPr>
              <a:t>-Бустер-</a:t>
            </a:r>
            <a:r>
              <a:rPr lang="ru-RU" sz="1600" dirty="0" err="1">
                <a:latin typeface="Arial" panose="020B0604020202020204" pitchFamily="34" charset="0"/>
                <a:ea typeface="Calibri" panose="020F0502020204030204" pitchFamily="34" charset="0"/>
                <a:cs typeface="Arial" panose="020B0604020202020204" pitchFamily="34" charset="0"/>
              </a:rPr>
              <a:t>Нуклотрон</a:t>
            </a:r>
            <a:r>
              <a:rPr lang="ru-RU" sz="1600" dirty="0">
                <a:latin typeface="Arial" panose="020B0604020202020204" pitchFamily="34" charset="0"/>
                <a:ea typeface="Calibri" panose="020F0502020204030204" pitchFamily="34" charset="0"/>
                <a:cs typeface="Arial" panose="020B0604020202020204" pitchFamily="34" charset="0"/>
              </a:rPr>
              <a:t>. </a:t>
            </a:r>
          </a:p>
          <a:p>
            <a:pPr>
              <a:spcAft>
                <a:spcPts val="200"/>
              </a:spcAft>
            </a:pPr>
            <a:r>
              <a:rPr lang="ru-RU" sz="1600" dirty="0">
                <a:latin typeface="Arial" panose="020B0604020202020204" pitchFamily="34" charset="0"/>
                <a:ea typeface="Calibri" panose="020F0502020204030204" pitchFamily="34" charset="0"/>
                <a:cs typeface="Arial" panose="020B0604020202020204" pitchFamily="34" charset="0"/>
              </a:rPr>
              <a:t>Сеанс в ноябре 2021 – на </a:t>
            </a:r>
            <a:r>
              <a:rPr lang="en-US" sz="1600" dirty="0">
                <a:latin typeface="Arial" panose="020B0604020202020204" pitchFamily="34" charset="0"/>
                <a:ea typeface="Calibri" panose="020F0502020204030204" pitchFamily="34" charset="0"/>
                <a:cs typeface="Arial" panose="020B0604020202020204" pitchFamily="34" charset="0"/>
              </a:rPr>
              <a:t>BM@N </a:t>
            </a:r>
            <a:r>
              <a:rPr lang="ru-RU" sz="1600" dirty="0">
                <a:latin typeface="Arial" panose="020B0604020202020204" pitchFamily="34" charset="0"/>
                <a:ea typeface="Calibri" panose="020F0502020204030204" pitchFamily="34" charset="0"/>
                <a:cs typeface="Arial" panose="020B0604020202020204" pitchFamily="34" charset="0"/>
              </a:rPr>
              <a:t>на физику (</a:t>
            </a:r>
            <a:r>
              <a:rPr lang="en-US" sz="1600" dirty="0">
                <a:latin typeface="Arial" panose="020B0604020202020204" pitchFamily="34" charset="0"/>
                <a:ea typeface="Calibri" panose="020F0502020204030204" pitchFamily="34" charset="0"/>
                <a:cs typeface="Arial" panose="020B0604020202020204" pitchFamily="34" charset="0"/>
              </a:rPr>
              <a:t>SRC + </a:t>
            </a:r>
            <a:r>
              <a:rPr lang="ru-RU" sz="1600" dirty="0">
                <a:latin typeface="Arial" panose="020B0604020202020204" pitchFamily="34" charset="0"/>
                <a:ea typeface="Calibri" panose="020F0502020204030204" pitchFamily="34" charset="0"/>
                <a:cs typeface="Arial" panose="020B0604020202020204" pitchFamily="34" charset="0"/>
              </a:rPr>
              <a:t>подготовка к</a:t>
            </a:r>
            <a:r>
              <a:rPr lang="en-US" sz="1600" dirty="0">
                <a:latin typeface="Arial" panose="020B0604020202020204" pitchFamily="34" charset="0"/>
                <a:ea typeface="Calibri" panose="020F0502020204030204" pitchFamily="34" charset="0"/>
                <a:cs typeface="Arial" panose="020B0604020202020204" pitchFamily="34" charset="0"/>
              </a:rPr>
              <a:t> HIP)</a:t>
            </a:r>
            <a:endPar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Aft>
                <a:spcPts val="200"/>
              </a:spcAft>
            </a:pPr>
            <a:endPar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Aft>
                <a:spcPts val="200"/>
              </a:spcAft>
            </a:pPr>
            <a:endParaRPr lang="en-US" sz="1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200"/>
              </a:spcAft>
            </a:pPr>
            <a:endPar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Aft>
                <a:spcPts val="200"/>
              </a:spcAft>
            </a:pPr>
            <a:endParaRPr lang="ru-RU" sz="1200" dirty="0">
              <a:effectLst/>
              <a:latin typeface="Arial" panose="020B0604020202020204" pitchFamily="34" charset="0"/>
              <a:ea typeface="Calibri" panose="020F0502020204030204" pitchFamily="34" charset="0"/>
              <a:cs typeface="Arial" panose="020B0604020202020204" pitchFamily="34" charset="0"/>
            </a:endParaRPr>
          </a:p>
          <a:p>
            <a:pPr>
              <a:spcAft>
                <a:spcPts val="200"/>
              </a:spcAft>
            </a:pPr>
            <a:endParaRPr lang="ru-RU" sz="1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4C917F41-8F48-4701-9070-19013D411BB0}"/>
              </a:ext>
            </a:extLst>
          </p:cNvPr>
          <p:cNvPicPr/>
          <p:nvPr/>
        </p:nvPicPr>
        <p:blipFill>
          <a:blip r:embed="rId4" cstate="print">
            <a:extLst>
              <a:ext uri="{28A0092B-C50C-407E-A947-70E740481C1C}">
                <a14:useLocalDpi xmlns:a14="http://schemas.microsoft.com/office/drawing/2010/main"/>
              </a:ext>
            </a:extLst>
          </a:blip>
          <a:stretch/>
        </p:blipFill>
        <p:spPr>
          <a:xfrm>
            <a:off x="6196276" y="1044380"/>
            <a:ext cx="2489183" cy="1395786"/>
          </a:xfrm>
          <a:prstGeom prst="rect">
            <a:avLst/>
          </a:prstGeom>
          <a:ln>
            <a:noFill/>
          </a:ln>
        </p:spPr>
      </p:pic>
      <p:pic>
        <p:nvPicPr>
          <p:cNvPr id="4" name="Рисунок 3">
            <a:extLst>
              <a:ext uri="{FF2B5EF4-FFF2-40B4-BE49-F238E27FC236}">
                <a16:creationId xmlns:a16="http://schemas.microsoft.com/office/drawing/2014/main" id="{ACC47835-C7B2-4F3E-8159-326B4FA57093}"/>
              </a:ext>
            </a:extLst>
          </p:cNvPr>
          <p:cNvPicPr>
            <a:picLocks noChangeAspect="1"/>
          </p:cNvPicPr>
          <p:nvPr/>
        </p:nvPicPr>
        <p:blipFill>
          <a:blip r:embed="rId5"/>
          <a:stretch>
            <a:fillRect/>
          </a:stretch>
        </p:blipFill>
        <p:spPr>
          <a:xfrm>
            <a:off x="25974" y="5039835"/>
            <a:ext cx="2489183" cy="1558134"/>
          </a:xfrm>
          <a:prstGeom prst="rect">
            <a:avLst/>
          </a:prstGeom>
        </p:spPr>
      </p:pic>
      <p:pic>
        <p:nvPicPr>
          <p:cNvPr id="12" name="Рисунок 11" descr="panorama.jpg">
            <a:extLst>
              <a:ext uri="{FF2B5EF4-FFF2-40B4-BE49-F238E27FC236}">
                <a16:creationId xmlns:a16="http://schemas.microsoft.com/office/drawing/2014/main" id="{1A69AC5F-6AE0-1645-B6AB-BF39677484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302" y="1012580"/>
            <a:ext cx="2489183" cy="1359356"/>
          </a:xfrm>
          <a:prstGeom prst="rect">
            <a:avLst/>
          </a:prstGeom>
        </p:spPr>
      </p:pic>
      <p:sp>
        <p:nvSpPr>
          <p:cNvPr id="15" name="TextBox 14">
            <a:extLst>
              <a:ext uri="{FF2B5EF4-FFF2-40B4-BE49-F238E27FC236}">
                <a16:creationId xmlns:a16="http://schemas.microsoft.com/office/drawing/2014/main" id="{D485EBB3-8CB3-47B8-B325-B76776B87027}"/>
              </a:ext>
            </a:extLst>
          </p:cNvPr>
          <p:cNvSpPr txBox="1"/>
          <p:nvPr/>
        </p:nvSpPr>
        <p:spPr>
          <a:xfrm>
            <a:off x="2674067" y="5181766"/>
            <a:ext cx="8425954" cy="1128514"/>
          </a:xfrm>
          <a:prstGeom prst="rect">
            <a:avLst/>
          </a:prstGeom>
          <a:noFill/>
        </p:spPr>
        <p:txBody>
          <a:bodyPr wrap="square">
            <a:spAutoFit/>
          </a:bodyPr>
          <a:lstStyle/>
          <a:p>
            <a:pPr>
              <a:spcAft>
                <a:spcPts val="200"/>
              </a:spcAft>
            </a:pPr>
            <a:r>
              <a:rPr lang="ru-RU"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Байкал-</a:t>
            </a:r>
            <a:r>
              <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GVD</a:t>
            </a:r>
            <a:r>
              <a:rPr lang="ru-RU"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ru-RU"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Aft>
                <a:spcPts val="200"/>
              </a:spcAft>
            </a:pPr>
            <a:r>
              <a:rPr lang="ru-RU" sz="1600" b="1" dirty="0">
                <a:latin typeface="Arial" panose="020B0604020202020204" pitchFamily="34" charset="0"/>
                <a:ea typeface="Calibri" panose="020F0502020204030204" pitchFamily="34" charset="0"/>
                <a:cs typeface="Arial" panose="020B0604020202020204" pitchFamily="34" charset="0"/>
              </a:rPr>
              <a:t>С апреля 2021 начат набор данных на 8 кластерах </a:t>
            </a:r>
            <a:r>
              <a:rPr lang="ru-RU" sz="1600" b="1" dirty="0">
                <a:solidFill>
                  <a:srgbClr val="0432FF"/>
                </a:solidFill>
                <a:latin typeface="Arial" panose="020B0604020202020204" pitchFamily="34" charset="0"/>
                <a:ea typeface="Calibri" panose="020F0502020204030204" pitchFamily="34" charset="0"/>
                <a:cs typeface="Arial" panose="020B0604020202020204" pitchFamily="34" charset="0"/>
              </a:rPr>
              <a:t>(</a:t>
            </a:r>
            <a:r>
              <a:rPr lang="en-US" sz="1600" b="1" dirty="0">
                <a:solidFill>
                  <a:srgbClr val="0432FF"/>
                </a:solidFill>
                <a:latin typeface="Arial" panose="020B0604020202020204" pitchFamily="34" charset="0"/>
                <a:ea typeface="Calibri" panose="020F0502020204030204" pitchFamily="34" charset="0"/>
                <a:cs typeface="Arial" panose="020B0604020202020204" pitchFamily="34" charset="0"/>
              </a:rPr>
              <a:t>2016 -&gt; 2304 </a:t>
            </a:r>
            <a:r>
              <a:rPr lang="ru-RU" sz="1600" b="1" dirty="0" err="1">
                <a:solidFill>
                  <a:srgbClr val="0432FF"/>
                </a:solidFill>
                <a:latin typeface="Arial" panose="020B0604020202020204" pitchFamily="34" charset="0"/>
                <a:ea typeface="Calibri" panose="020F0502020204030204" pitchFamily="34" charset="0"/>
                <a:cs typeface="Arial" panose="020B0604020202020204" pitchFamily="34" charset="0"/>
              </a:rPr>
              <a:t>ОптМод</a:t>
            </a:r>
            <a:r>
              <a:rPr lang="ru-RU" sz="1600" b="1" dirty="0">
                <a:solidFill>
                  <a:srgbClr val="0432FF"/>
                </a:solidFill>
                <a:latin typeface="Arial" panose="020B0604020202020204" pitchFamily="34" charset="0"/>
                <a:ea typeface="Calibri" panose="020F0502020204030204" pitchFamily="34" charset="0"/>
                <a:cs typeface="Arial" panose="020B0604020202020204" pitchFamily="34" charset="0"/>
              </a:rPr>
              <a:t>)</a:t>
            </a:r>
            <a:r>
              <a:rPr lang="en-US" sz="1600" b="1" dirty="0">
                <a:solidFill>
                  <a:srgbClr val="0432FF"/>
                </a:solidFill>
                <a:latin typeface="Arial" panose="020B0604020202020204" pitchFamily="34" charset="0"/>
                <a:ea typeface="Calibri" panose="020F0502020204030204" pitchFamily="34" charset="0"/>
                <a:cs typeface="Arial" panose="020B0604020202020204" pitchFamily="34" charset="0"/>
              </a:rPr>
              <a:t>, 0.4 km</a:t>
            </a:r>
            <a:r>
              <a:rPr lang="en-US" sz="1600" b="1" baseline="30000" dirty="0">
                <a:solidFill>
                  <a:srgbClr val="0432FF"/>
                </a:solidFill>
                <a:latin typeface="Arial" panose="020B0604020202020204" pitchFamily="34" charset="0"/>
                <a:ea typeface="Calibri" panose="020F0502020204030204" pitchFamily="34" charset="0"/>
                <a:cs typeface="Arial" panose="020B0604020202020204" pitchFamily="34" charset="0"/>
              </a:rPr>
              <a:t>3</a:t>
            </a:r>
            <a:endParaRPr lang="en-US" sz="1600" b="1" baseline="30000" dirty="0">
              <a:solidFill>
                <a:srgbClr val="0432FF"/>
              </a:solidFill>
              <a:effectLst/>
              <a:latin typeface="Arial" panose="020B0604020202020204" pitchFamily="34" charset="0"/>
              <a:ea typeface="Calibri" panose="020F0502020204030204" pitchFamily="34" charset="0"/>
              <a:cs typeface="Arial" panose="020B0604020202020204" pitchFamily="34" charset="0"/>
            </a:endParaRPr>
          </a:p>
          <a:p>
            <a:pPr>
              <a:spcAft>
                <a:spcPts val="200"/>
              </a:spcAft>
            </a:pPr>
            <a:r>
              <a:rPr lang="ru-RU" sz="1600" b="1" dirty="0">
                <a:effectLst/>
                <a:latin typeface="Arial" panose="020B0604020202020204" pitchFamily="34" charset="0"/>
                <a:ea typeface="Calibri" panose="020F0502020204030204" pitchFamily="34" charset="0"/>
                <a:cs typeface="Arial" panose="020B0604020202020204" pitchFamily="34" charset="0"/>
              </a:rPr>
              <a:t>17-21 мая международная конференция </a:t>
            </a:r>
            <a:r>
              <a:rPr lang="ru-RU" sz="1600" b="1" dirty="0" err="1">
                <a:effectLst/>
                <a:latin typeface="Arial" panose="020B0604020202020204" pitchFamily="34" charset="0"/>
                <a:ea typeface="Calibri" panose="020F0502020204030204" pitchFamily="34" charset="0"/>
                <a:cs typeface="Arial" panose="020B0604020202020204" pitchFamily="34" charset="0"/>
              </a:rPr>
              <a:t>VLVnT</a:t>
            </a:r>
            <a:r>
              <a:rPr lang="ru-RU" sz="1600" b="1" dirty="0">
                <a:effectLst/>
                <a:latin typeface="Arial" panose="020B0604020202020204" pitchFamily="34" charset="0"/>
                <a:ea typeface="Calibri" panose="020F0502020204030204" pitchFamily="34" charset="0"/>
                <a:cs typeface="Arial" panose="020B0604020202020204" pitchFamily="34" charset="0"/>
              </a:rPr>
              <a:t> 2021 (</a:t>
            </a:r>
            <a:r>
              <a:rPr lang="ru-RU" sz="1600" b="1" dirty="0" err="1">
                <a:effectLst/>
                <a:latin typeface="Arial" panose="020B0604020202020204" pitchFamily="34" charset="0"/>
                <a:ea typeface="Calibri" panose="020F0502020204030204" pitchFamily="34" charset="0"/>
                <a:cs typeface="Arial" panose="020B0604020202020204" pitchFamily="34" charset="0"/>
              </a:rPr>
              <a:t>Very</a:t>
            </a:r>
            <a:r>
              <a:rPr lang="ru-RU" sz="1600" b="1" dirty="0">
                <a:effectLst/>
                <a:latin typeface="Arial" panose="020B0604020202020204" pitchFamily="34" charset="0"/>
                <a:ea typeface="Calibri" panose="020F0502020204030204" pitchFamily="34" charset="0"/>
                <a:cs typeface="Arial" panose="020B0604020202020204" pitchFamily="34" charset="0"/>
              </a:rPr>
              <a:t> </a:t>
            </a:r>
            <a:r>
              <a:rPr lang="ru-RU" sz="1600" b="1" dirty="0" err="1">
                <a:effectLst/>
                <a:latin typeface="Arial" panose="020B0604020202020204" pitchFamily="34" charset="0"/>
                <a:ea typeface="Calibri" panose="020F0502020204030204" pitchFamily="34" charset="0"/>
                <a:cs typeface="Arial" panose="020B0604020202020204" pitchFamily="34" charset="0"/>
              </a:rPr>
              <a:t>Large</a:t>
            </a:r>
            <a:r>
              <a:rPr lang="ru-RU" sz="1600" b="1" dirty="0">
                <a:effectLst/>
                <a:latin typeface="Arial" panose="020B0604020202020204" pitchFamily="34" charset="0"/>
                <a:ea typeface="Calibri" panose="020F0502020204030204" pitchFamily="34" charset="0"/>
                <a:cs typeface="Arial" panose="020B0604020202020204" pitchFamily="34" charset="0"/>
              </a:rPr>
              <a:t> </a:t>
            </a:r>
            <a:r>
              <a:rPr lang="ru-RU" sz="1600" b="1" dirty="0" err="1">
                <a:effectLst/>
                <a:latin typeface="Arial" panose="020B0604020202020204" pitchFamily="34" charset="0"/>
                <a:ea typeface="Calibri" panose="020F0502020204030204" pitchFamily="34" charset="0"/>
                <a:cs typeface="Arial" panose="020B0604020202020204" pitchFamily="34" charset="0"/>
              </a:rPr>
              <a:t>Volume</a:t>
            </a:r>
            <a:r>
              <a:rPr lang="ru-RU" sz="1600" b="1" dirty="0">
                <a:effectLst/>
                <a:latin typeface="Arial" panose="020B0604020202020204" pitchFamily="34" charset="0"/>
                <a:ea typeface="Calibri" panose="020F0502020204030204" pitchFamily="34" charset="0"/>
                <a:cs typeface="Arial" panose="020B0604020202020204" pitchFamily="34" charset="0"/>
              </a:rPr>
              <a:t> </a:t>
            </a:r>
            <a:r>
              <a:rPr lang="ru-RU" sz="1600" b="1" dirty="0" err="1">
                <a:effectLst/>
                <a:latin typeface="Arial" panose="020B0604020202020204" pitchFamily="34" charset="0"/>
                <a:ea typeface="Calibri" panose="020F0502020204030204" pitchFamily="34" charset="0"/>
                <a:cs typeface="Arial" panose="020B0604020202020204" pitchFamily="34" charset="0"/>
              </a:rPr>
              <a:t>neutrino</a:t>
            </a:r>
            <a:r>
              <a:rPr lang="ru-RU" sz="1600" b="1" dirty="0">
                <a:effectLst/>
                <a:latin typeface="Arial" panose="020B0604020202020204" pitchFamily="34" charset="0"/>
                <a:ea typeface="Calibri" panose="020F0502020204030204" pitchFamily="34" charset="0"/>
                <a:cs typeface="Arial" panose="020B0604020202020204" pitchFamily="34" charset="0"/>
              </a:rPr>
              <a:t> </a:t>
            </a:r>
            <a:r>
              <a:rPr lang="ru-RU" sz="1600" b="1" dirty="0" err="1">
                <a:effectLst/>
                <a:latin typeface="Arial" panose="020B0604020202020204" pitchFamily="34" charset="0"/>
                <a:ea typeface="Calibri" panose="020F0502020204030204" pitchFamily="34" charset="0"/>
                <a:cs typeface="Arial" panose="020B0604020202020204" pitchFamily="34" charset="0"/>
              </a:rPr>
              <a:t>Telescope</a:t>
            </a:r>
            <a:r>
              <a:rPr lang="ru-RU" sz="1600" b="1" dirty="0">
                <a:effectLst/>
                <a:latin typeface="Arial" panose="020B0604020202020204" pitchFamily="34" charset="0"/>
                <a:ea typeface="Calibri" panose="020F0502020204030204" pitchFamily="34" charset="0"/>
                <a:cs typeface="Arial" panose="020B0604020202020204" pitchFamily="34" charset="0"/>
              </a:rPr>
              <a:t> 2021), в программе которой около 20-ти «байкальских докладов».</a:t>
            </a:r>
            <a:endParaRPr lang="ru-RU"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37FE1A1-1545-436B-8ED9-9B7AFD4709AE}"/>
              </a:ext>
            </a:extLst>
          </p:cNvPr>
          <p:cNvSpPr txBox="1"/>
          <p:nvPr/>
        </p:nvSpPr>
        <p:spPr>
          <a:xfrm>
            <a:off x="6196276" y="2726726"/>
            <a:ext cx="583652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ИБР2</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26.05 завершен V цикл работы реактора на мощности Всего апрель-май: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IV цикл  - 12-24 апреля (только российские пользователи)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цикл   - 14-26 мая (Сербия, Египет + облучение образцов центров стран-участниц, присланных по почте)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 цикл   - сентябрь</a:t>
            </a:r>
          </a:p>
        </p:txBody>
      </p:sp>
      <p:sp>
        <p:nvSpPr>
          <p:cNvPr id="18" name="TextBox 17">
            <a:extLst>
              <a:ext uri="{FF2B5EF4-FFF2-40B4-BE49-F238E27FC236}">
                <a16:creationId xmlns:a16="http://schemas.microsoft.com/office/drawing/2014/main" id="{D96178EC-CFFB-49D1-B607-F219BD18778D}"/>
              </a:ext>
            </a:extLst>
          </p:cNvPr>
          <p:cNvSpPr txBox="1"/>
          <p:nvPr/>
        </p:nvSpPr>
        <p:spPr>
          <a:xfrm>
            <a:off x="8685459" y="981670"/>
            <a:ext cx="3460239" cy="18312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Фабрика СТЭ </a:t>
            </a:r>
            <a:endParaRPr kumimoji="0" lang="ru-RU" sz="1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Синтез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Fl</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ru-RU" sz="16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48</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ru-RU" sz="16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242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Pu</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- 650 час  (27 дней)</a:t>
            </a:r>
            <a:endPar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Зарегистрировано - </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100 цепочек</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распада  </a:t>
            </a:r>
            <a:r>
              <a:rPr kumimoji="0" lang="ru-RU" sz="1600" b="1"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286,287</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Fl</a:t>
            </a:r>
            <a:r>
              <a:rPr kumimoji="0" lang="ru-RU" sz="1600" b="1"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114</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(ранее за все годы – 25 цепочек)</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3">
            <a:extLst>
              <a:ext uri="{FF2B5EF4-FFF2-40B4-BE49-F238E27FC236}">
                <a16:creationId xmlns:a16="http://schemas.microsoft.com/office/drawing/2014/main" id="{8A9C686C-CD57-4675-B58E-B52E45D5A2F0}"/>
              </a:ext>
            </a:extLst>
          </p:cNvPr>
          <p:cNvPicPr>
            <a:picLocks noChangeAspect="1"/>
          </p:cNvPicPr>
          <p:nvPr/>
        </p:nvPicPr>
        <p:blipFill>
          <a:blip r:embed="rId7"/>
          <a:stretch>
            <a:fillRect/>
          </a:stretch>
        </p:blipFill>
        <p:spPr>
          <a:xfrm>
            <a:off x="110067" y="2710534"/>
            <a:ext cx="1267178" cy="839077"/>
          </a:xfrm>
          <a:prstGeom prst="rect">
            <a:avLst/>
          </a:prstGeom>
        </p:spPr>
      </p:pic>
      <p:sp>
        <p:nvSpPr>
          <p:cNvPr id="22" name="TextBox 21">
            <a:extLst>
              <a:ext uri="{FF2B5EF4-FFF2-40B4-BE49-F238E27FC236}">
                <a16:creationId xmlns:a16="http://schemas.microsoft.com/office/drawing/2014/main" id="{AD4EB4B9-EC26-4DE0-96EA-F67F433E59C1}"/>
              </a:ext>
            </a:extLst>
          </p:cNvPr>
          <p:cNvSpPr txBox="1"/>
          <p:nvPr/>
        </p:nvSpPr>
        <p:spPr>
          <a:xfrm>
            <a:off x="1377245" y="2820820"/>
            <a:ext cx="4576187" cy="584775"/>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b="1" dirty="0">
                <a:latin typeface="Arial" panose="020B0604020202020204" pitchFamily="34" charset="0"/>
                <a:cs typeface="Arial" panose="020B0604020202020204" pitchFamily="34" charset="0"/>
              </a:rPr>
              <a:t>Booster</a:t>
            </a:r>
            <a:r>
              <a:rPr lang="ru-RU" sz="1600" dirty="0">
                <a:latin typeface="Arial" panose="020B0604020202020204" pitchFamily="34" charset="0"/>
                <a:cs typeface="Arial" panose="020B0604020202020204" pitchFamily="34" charset="0"/>
              </a:rPr>
              <a:t>:  настройка канала </a:t>
            </a:r>
            <a:r>
              <a:rPr lang="en-US" sz="1600" b="1" dirty="0">
                <a:latin typeface="Arial" panose="020B0604020202020204" pitchFamily="34" charset="0"/>
                <a:cs typeface="Arial" panose="020B0604020202020204" pitchFamily="34" charset="0"/>
              </a:rPr>
              <a:t>Booster</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t>
            </a:r>
            <a:r>
              <a:rPr lang="ru-RU"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Nuclotron</a:t>
            </a:r>
            <a:r>
              <a:rPr lang="ru-RU" sz="1600" b="1"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июнь-июль, </a:t>
            </a:r>
            <a:r>
              <a:rPr lang="ru-RU" sz="1600" b="1" dirty="0">
                <a:latin typeface="Arial" panose="020B0604020202020204" pitchFamily="34" charset="0"/>
                <a:cs typeface="Arial" panose="020B0604020202020204" pitchFamily="34" charset="0"/>
              </a:rPr>
              <a:t>800</a:t>
            </a:r>
            <a:r>
              <a:rPr lang="ru-RU" sz="1600" dirty="0">
                <a:latin typeface="Arial" panose="020B0604020202020204" pitchFamily="34" charset="0"/>
                <a:cs typeface="Arial" panose="020B0604020202020204" pitchFamily="34" charset="0"/>
              </a:rPr>
              <a:t> часов </a:t>
            </a:r>
          </a:p>
        </p:txBody>
      </p:sp>
      <p:sp>
        <p:nvSpPr>
          <p:cNvPr id="24" name="TextBox 23">
            <a:extLst>
              <a:ext uri="{FF2B5EF4-FFF2-40B4-BE49-F238E27FC236}">
                <a16:creationId xmlns:a16="http://schemas.microsoft.com/office/drawing/2014/main" id="{8DE3FC45-6D70-4E24-88CB-A01367E7AAB3}"/>
              </a:ext>
            </a:extLst>
          </p:cNvPr>
          <p:cNvSpPr txBox="1"/>
          <p:nvPr/>
        </p:nvSpPr>
        <p:spPr>
          <a:xfrm>
            <a:off x="215221" y="3624346"/>
            <a:ext cx="5880779" cy="1077218"/>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b="1" dirty="0" err="1">
                <a:latin typeface="Arial" panose="020B0604020202020204" pitchFamily="34" charset="0"/>
                <a:cs typeface="Arial" panose="020B0604020202020204" pitchFamily="34" charset="0"/>
              </a:rPr>
              <a:t>HiLac</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Booster</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t>
            </a:r>
            <a:r>
              <a:rPr lang="ru-RU"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Nuclotron</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BM@N</a:t>
            </a:r>
            <a:r>
              <a:rPr lang="ru-RU"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285750" indent="-285750" defTabSz="457200">
              <a:buFontTx/>
              <a:buChar char="-"/>
            </a:pPr>
            <a:r>
              <a:rPr lang="ru-RU" sz="1600" dirty="0">
                <a:latin typeface="Arial" panose="020B0604020202020204" pitchFamily="34" charset="0"/>
                <a:cs typeface="Arial" panose="020B0604020202020204" pitchFamily="34" charset="0"/>
              </a:rPr>
              <a:t>эксперимент </a:t>
            </a:r>
            <a:r>
              <a:rPr lang="en-US" sz="1600" b="1" dirty="0">
                <a:latin typeface="Arial" panose="020B0604020202020204" pitchFamily="34" charset="0"/>
                <a:cs typeface="Arial" panose="020B0604020202020204" pitchFamily="34" charset="0"/>
              </a:rPr>
              <a:t>SRC</a:t>
            </a:r>
            <a:r>
              <a:rPr lang="ru-RU" sz="1600" dirty="0">
                <a:latin typeface="Arial" panose="020B0604020202020204" pitchFamily="34" charset="0"/>
                <a:cs typeface="Arial" panose="020B0604020202020204" pitchFamily="34" charset="0"/>
              </a:rPr>
              <a:t>, ноябрь-декабрь, </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1000</a:t>
            </a:r>
            <a:r>
              <a:rPr lang="en-US"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часов;</a:t>
            </a:r>
          </a:p>
          <a:p>
            <a:pPr marL="285750" indent="-285750" defTabSz="457200">
              <a:buFontTx/>
              <a:buChar char="-"/>
            </a:pPr>
            <a:r>
              <a:rPr lang="ru-RU" sz="1600" dirty="0">
                <a:latin typeface="Arial" panose="020B0604020202020204" pitchFamily="34" charset="0"/>
                <a:cs typeface="Arial" panose="020B0604020202020204" pitchFamily="34" charset="0"/>
              </a:rPr>
              <a:t>эксперимент </a:t>
            </a:r>
            <a:r>
              <a:rPr lang="en-US" sz="1600" b="1" dirty="0">
                <a:latin typeface="Arial" panose="020B0604020202020204" pitchFamily="34" charset="0"/>
                <a:cs typeface="Arial" panose="020B0604020202020204" pitchFamily="34" charset="0"/>
              </a:rPr>
              <a:t>BM@N</a:t>
            </a:r>
            <a:r>
              <a:rPr lang="ru-RU" sz="1600" dirty="0">
                <a:latin typeface="Arial" panose="020B0604020202020204" pitchFamily="34" charset="0"/>
                <a:cs typeface="Arial" panose="020B0604020202020204" pitchFamily="34" charset="0"/>
              </a:rPr>
              <a:t>, март-апрель </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1000</a:t>
            </a:r>
            <a:r>
              <a:rPr lang="en-US"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часов;</a:t>
            </a:r>
          </a:p>
          <a:p>
            <a:pPr algn="r" defTabSz="457200"/>
            <a:r>
              <a:rPr lang="en-US" sz="1600" dirty="0">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1</a:t>
            </a:r>
            <a:r>
              <a:rPr lang="en-US" sz="1600" b="1" dirty="0">
                <a:latin typeface="Arial" panose="020B0604020202020204" pitchFamily="34" charset="0"/>
                <a:cs typeface="Arial" panose="020B0604020202020204" pitchFamily="34" charset="0"/>
              </a:rPr>
              <a:t>2</a:t>
            </a:r>
            <a:r>
              <a:rPr lang="ru-RU" sz="1600" b="1" dirty="0">
                <a:latin typeface="Arial" panose="020B0604020202020204" pitchFamily="34" charset="0"/>
                <a:cs typeface="Arial" panose="020B0604020202020204" pitchFamily="34" charset="0"/>
              </a:rPr>
              <a:t>0</a:t>
            </a:r>
            <a:r>
              <a:rPr lang="ru-RU" sz="1600" dirty="0">
                <a:latin typeface="Arial" panose="020B0604020202020204" pitchFamily="34" charset="0"/>
                <a:cs typeface="Arial" panose="020B0604020202020204" pitchFamily="34" charset="0"/>
              </a:rPr>
              <a:t> участников эксперимента.</a:t>
            </a:r>
          </a:p>
        </p:txBody>
      </p:sp>
    </p:spTree>
    <p:extLst>
      <p:ext uri="{BB962C8B-B14F-4D97-AF65-F5344CB8AC3E}">
        <p14:creationId xmlns:p14="http://schemas.microsoft.com/office/powerpoint/2010/main" val="241375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a:extLst>
              <a:ext uri="{FF2B5EF4-FFF2-40B4-BE49-F238E27FC236}">
                <a16:creationId xmlns:a16="http://schemas.microsoft.com/office/drawing/2014/main" id="{13EC2F96-74E7-4367-8D45-5FE542097AC8}"/>
              </a:ext>
            </a:extLst>
          </p:cNvPr>
          <p:cNvGrpSpPr/>
          <p:nvPr/>
        </p:nvGrpSpPr>
        <p:grpSpPr>
          <a:xfrm>
            <a:off x="1" y="132670"/>
            <a:ext cx="904874" cy="813904"/>
            <a:chOff x="1" y="132670"/>
            <a:chExt cx="904874" cy="813904"/>
          </a:xfrm>
        </p:grpSpPr>
        <p:pic>
          <p:nvPicPr>
            <p:cNvPr id="28" name="Рисунок 27">
              <a:extLst>
                <a:ext uri="{FF2B5EF4-FFF2-40B4-BE49-F238E27FC236}">
                  <a16:creationId xmlns:a16="http://schemas.microsoft.com/office/drawing/2014/main" id="{CB8EEB67-DB24-4485-A2EB-5661B162D9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33" name="Прямоугольник 32">
              <a:extLst>
                <a:ext uri="{FF2B5EF4-FFF2-40B4-BE49-F238E27FC236}">
                  <a16:creationId xmlns:a16="http://schemas.microsoft.com/office/drawing/2014/main" id="{D9A53098-F067-4AB1-B521-BB23D4700612}"/>
                </a:ext>
              </a:extLst>
            </p:cNvPr>
            <p:cNvSpPr/>
            <p:nvPr/>
          </p:nvSpPr>
          <p:spPr>
            <a:xfrm>
              <a:off x="1" y="900855"/>
              <a:ext cx="904874"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Прямоугольник 30">
            <a:extLst>
              <a:ext uri="{FF2B5EF4-FFF2-40B4-BE49-F238E27FC236}">
                <a16:creationId xmlns:a16="http://schemas.microsoft.com/office/drawing/2014/main" id="{2CBE1016-A7F7-4BB3-A92F-049E29C89018}"/>
              </a:ext>
            </a:extLst>
          </p:cNvPr>
          <p:cNvSpPr/>
          <p:nvPr/>
        </p:nvSpPr>
        <p:spPr>
          <a:xfrm>
            <a:off x="1270566" y="193851"/>
            <a:ext cx="10436015" cy="480131"/>
          </a:xfrm>
          <a:prstGeom prst="rect">
            <a:avLst/>
          </a:prstGeom>
        </p:spPr>
        <p:txBody>
          <a:bodyPr wrap="square">
            <a:spAutoFit/>
          </a:bodyPr>
          <a:lstStyle/>
          <a:p>
            <a:pPr algn="ctr">
              <a:lnSpc>
                <a:spcPct val="90000"/>
              </a:lnSpc>
            </a:pPr>
            <a:r>
              <a:rPr lang="ru-RU" sz="2800" b="1" cap="small" dirty="0">
                <a:solidFill>
                  <a:srgbClr val="0066CC"/>
                </a:solidFill>
                <a:latin typeface="Calibri" panose="020F0502020204030204" pitchFamily="34" charset="0"/>
                <a:cs typeface="Calibri" panose="020F0502020204030204" pitchFamily="34" charset="0"/>
              </a:rPr>
              <a:t>Наиболее значимые актуальные события и факты (</a:t>
            </a:r>
            <a:r>
              <a:rPr lang="de-DE" sz="2800" b="1" cap="small" dirty="0">
                <a:solidFill>
                  <a:srgbClr val="0066CC"/>
                </a:solidFill>
                <a:latin typeface="Calibri" panose="020F0502020204030204" pitchFamily="34" charset="0"/>
                <a:cs typeface="Calibri" panose="020F0502020204030204" pitchFamily="34" charset="0"/>
              </a:rPr>
              <a:t>II</a:t>
            </a:r>
            <a:r>
              <a:rPr lang="ru-RU" sz="2800" b="1" cap="small" dirty="0">
                <a:solidFill>
                  <a:srgbClr val="0066CC"/>
                </a:solidFill>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C93675D6-3522-4778-BA65-62C50A7D92CF}"/>
              </a:ext>
            </a:extLst>
          </p:cNvPr>
          <p:cNvSpPr txBox="1"/>
          <p:nvPr/>
        </p:nvSpPr>
        <p:spPr>
          <a:xfrm>
            <a:off x="3163640" y="5006330"/>
            <a:ext cx="8630152" cy="584775"/>
          </a:xfrm>
          <a:prstGeom prst="rect">
            <a:avLst/>
          </a:prstGeom>
          <a:noFill/>
        </p:spPr>
        <p:txBody>
          <a:bodyPr wrap="square">
            <a:spAutoFit/>
          </a:bodyPr>
          <a:lstStyle/>
          <a:p>
            <a:r>
              <a:rPr lang="ru-RU" sz="1600" dirty="0">
                <a:latin typeface="Arial" panose="020B0604020202020204" pitchFamily="34" charset="0"/>
                <a:cs typeface="Arial" panose="020B0604020202020204" pitchFamily="34" charset="0"/>
              </a:rPr>
              <a:t>15 краткосрочных визитов в ОИЯИ: </a:t>
            </a:r>
            <a:endParaRPr lang="de-DE" sz="1600" dirty="0">
              <a:latin typeface="Arial" panose="020B0604020202020204" pitchFamily="34" charset="0"/>
              <a:cs typeface="Arial" panose="020B0604020202020204" pitchFamily="34" charset="0"/>
            </a:endParaRPr>
          </a:p>
          <a:p>
            <a:r>
              <a:rPr lang="ru-RU" sz="1600" dirty="0">
                <a:latin typeface="Arial" panose="020B0604020202020204" pitchFamily="34" charset="0"/>
                <a:cs typeface="Arial" panose="020B0604020202020204" pitchFamily="34" charset="0"/>
              </a:rPr>
              <a:t>Египет (4), Италия (2), Сербия (8), Турция (1), Беларусь (2), Чехия (3) </a:t>
            </a:r>
          </a:p>
        </p:txBody>
      </p:sp>
      <p:pic>
        <p:nvPicPr>
          <p:cNvPr id="18" name="Рисунок 17">
            <a:extLst>
              <a:ext uri="{FF2B5EF4-FFF2-40B4-BE49-F238E27FC236}">
                <a16:creationId xmlns:a16="http://schemas.microsoft.com/office/drawing/2014/main" id="{3DE34AC7-872F-4500-B057-7077C512A127}"/>
              </a:ext>
            </a:extLst>
          </p:cNvPr>
          <p:cNvPicPr>
            <a:picLocks noChangeAspect="1"/>
          </p:cNvPicPr>
          <p:nvPr/>
        </p:nvPicPr>
        <p:blipFill>
          <a:blip r:embed="rId4"/>
          <a:stretch>
            <a:fillRect/>
          </a:stretch>
        </p:blipFill>
        <p:spPr>
          <a:xfrm>
            <a:off x="286669" y="4808909"/>
            <a:ext cx="2810492" cy="1779978"/>
          </a:xfrm>
          <a:prstGeom prst="rect">
            <a:avLst/>
          </a:prstGeom>
        </p:spPr>
      </p:pic>
      <p:sp>
        <p:nvSpPr>
          <p:cNvPr id="20" name="TextBox 19">
            <a:extLst>
              <a:ext uri="{FF2B5EF4-FFF2-40B4-BE49-F238E27FC236}">
                <a16:creationId xmlns:a16="http://schemas.microsoft.com/office/drawing/2014/main" id="{36377F21-0914-47B9-B71F-5D7C418E8EA6}"/>
              </a:ext>
            </a:extLst>
          </p:cNvPr>
          <p:cNvSpPr txBox="1"/>
          <p:nvPr/>
        </p:nvSpPr>
        <p:spPr>
          <a:xfrm>
            <a:off x="3198055" y="4747563"/>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МНТС: статистика визитов в 2021 году</a:t>
            </a:r>
          </a:p>
        </p:txBody>
      </p:sp>
      <p:sp>
        <p:nvSpPr>
          <p:cNvPr id="22" name="TextBox 21">
            <a:extLst>
              <a:ext uri="{FF2B5EF4-FFF2-40B4-BE49-F238E27FC236}">
                <a16:creationId xmlns:a16="http://schemas.microsoft.com/office/drawing/2014/main" id="{77B219AC-AC97-4E09-B9DF-1531807545FF}"/>
              </a:ext>
            </a:extLst>
          </p:cNvPr>
          <p:cNvSpPr txBox="1"/>
          <p:nvPr/>
        </p:nvSpPr>
        <p:spPr>
          <a:xfrm>
            <a:off x="3163640" y="5543551"/>
            <a:ext cx="866948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192 командировки сотрудников ОИЯИ, в т. ч.: на конференции – 10;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ЦЕРН -58 (сегодня в ЦЕРН 29 сотрудников)</a:t>
            </a:r>
          </a:p>
        </p:txBody>
      </p:sp>
      <p:sp>
        <p:nvSpPr>
          <p:cNvPr id="39" name="TextBox 38">
            <a:extLst>
              <a:ext uri="{FF2B5EF4-FFF2-40B4-BE49-F238E27FC236}">
                <a16:creationId xmlns:a16="http://schemas.microsoft.com/office/drawing/2014/main" id="{2FCBA239-A7C6-41B8-8D44-786586CDDFE0}"/>
              </a:ext>
            </a:extLst>
          </p:cNvPr>
          <p:cNvSpPr txBox="1"/>
          <p:nvPr/>
        </p:nvSpPr>
        <p:spPr>
          <a:xfrm>
            <a:off x="1064822" y="577242"/>
            <a:ext cx="5812938" cy="369332"/>
          </a:xfrm>
          <a:prstGeom prst="rect">
            <a:avLst/>
          </a:prstGeom>
          <a:solidFill>
            <a:schemeClr val="bg1"/>
          </a:solidFill>
        </p:spPr>
        <p:txBody>
          <a:bodyPr wrap="none" rtlCol="0">
            <a:spAutoFit/>
          </a:bodyPr>
          <a:lstStyle/>
          <a:p>
            <a:pPr defTabSz="457200"/>
            <a:r>
              <a:rPr lang="ru-RU" b="1" dirty="0">
                <a:solidFill>
                  <a:srgbClr val="FF0000"/>
                </a:solidFill>
                <a:latin typeface="Arial" panose="020B0604020202020204" pitchFamily="34" charset="0"/>
                <a:cs typeface="Arial" panose="020B0604020202020204" pitchFamily="34" charset="0"/>
              </a:rPr>
              <a:t>Работа вычислительного комплекса  ЛИТ, 2021 г.</a:t>
            </a:r>
          </a:p>
        </p:txBody>
      </p:sp>
      <p:sp>
        <p:nvSpPr>
          <p:cNvPr id="40" name="TextBox 39">
            <a:extLst>
              <a:ext uri="{FF2B5EF4-FFF2-40B4-BE49-F238E27FC236}">
                <a16:creationId xmlns:a16="http://schemas.microsoft.com/office/drawing/2014/main" id="{E4C4FD8A-FB73-443A-98B8-A14CEA9CD571}"/>
              </a:ext>
            </a:extLst>
          </p:cNvPr>
          <p:cNvSpPr txBox="1"/>
          <p:nvPr/>
        </p:nvSpPr>
        <p:spPr>
          <a:xfrm>
            <a:off x="8833098" y="1626477"/>
            <a:ext cx="3452701" cy="369332"/>
          </a:xfrm>
          <a:prstGeom prst="rect">
            <a:avLst/>
          </a:prstGeom>
          <a:noFill/>
        </p:spPr>
        <p:txBody>
          <a:bodyPr wrap="square" rtlCol="0">
            <a:spAutoFit/>
          </a:bodyPr>
          <a:lstStyle/>
          <a:p>
            <a:pPr defTabSz="457200"/>
            <a:r>
              <a:rPr lang="ru-RU" dirty="0">
                <a:latin typeface="Arial" panose="020B0604020202020204" pitchFamily="34" charset="0"/>
                <a:cs typeface="Arial" panose="020B0604020202020204" pitchFamily="34" charset="0"/>
              </a:rPr>
              <a:t>Ресурсы </a:t>
            </a:r>
            <a:r>
              <a:rPr lang="ru-RU" b="1" dirty="0">
                <a:latin typeface="Arial" panose="020B0604020202020204" pitchFamily="34" charset="0"/>
                <a:cs typeface="Arial" panose="020B0604020202020204" pitchFamily="34" charset="0"/>
              </a:rPr>
              <a:t>Т</a:t>
            </a:r>
            <a:r>
              <a:rPr lang="en-US" b="1" dirty="0">
                <a:latin typeface="Arial" panose="020B0604020202020204" pitchFamily="34" charset="0"/>
                <a:cs typeface="Arial" panose="020B0604020202020204" pitchFamily="34" charset="0"/>
              </a:rPr>
              <a:t>ier2</a:t>
            </a:r>
            <a:r>
              <a:rPr lang="ru-RU" b="1" dirty="0">
                <a:latin typeface="Arial" panose="020B0604020202020204" pitchFamily="34" charset="0"/>
                <a:cs typeface="Arial" panose="020B0604020202020204" pitchFamily="34" charset="0"/>
              </a:rPr>
              <a:t> </a:t>
            </a:r>
          </a:p>
        </p:txBody>
      </p:sp>
      <p:pic>
        <p:nvPicPr>
          <p:cNvPr id="41" name="Рисунок 6">
            <a:extLst>
              <a:ext uri="{FF2B5EF4-FFF2-40B4-BE49-F238E27FC236}">
                <a16:creationId xmlns:a16="http://schemas.microsoft.com/office/drawing/2014/main" id="{B2D99C5C-98B2-4E49-8132-FBE6DCEEF7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0669" r="8883" b="7124"/>
          <a:stretch/>
        </p:blipFill>
        <p:spPr>
          <a:xfrm>
            <a:off x="4935850" y="2033052"/>
            <a:ext cx="2929605" cy="2032911"/>
          </a:xfrm>
          <a:prstGeom prst="rect">
            <a:avLst/>
          </a:prstGeom>
        </p:spPr>
      </p:pic>
      <p:pic>
        <p:nvPicPr>
          <p:cNvPr id="42" name="Рисунок 4">
            <a:extLst>
              <a:ext uri="{FF2B5EF4-FFF2-40B4-BE49-F238E27FC236}">
                <a16:creationId xmlns:a16="http://schemas.microsoft.com/office/drawing/2014/main" id="{75240A26-7FAA-49EC-8422-720044A9F91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7832" r="10498"/>
          <a:stretch/>
        </p:blipFill>
        <p:spPr>
          <a:xfrm>
            <a:off x="9006446" y="2033052"/>
            <a:ext cx="2700135" cy="1996006"/>
          </a:xfrm>
          <a:prstGeom prst="rect">
            <a:avLst/>
          </a:prstGeom>
        </p:spPr>
      </p:pic>
      <p:sp>
        <p:nvSpPr>
          <p:cNvPr id="43" name="TextBox 42">
            <a:extLst>
              <a:ext uri="{FF2B5EF4-FFF2-40B4-BE49-F238E27FC236}">
                <a16:creationId xmlns:a16="http://schemas.microsoft.com/office/drawing/2014/main" id="{7A4D8F21-A0CD-4B10-BE05-060F29063E58}"/>
              </a:ext>
            </a:extLst>
          </p:cNvPr>
          <p:cNvSpPr txBox="1"/>
          <p:nvPr/>
        </p:nvSpPr>
        <p:spPr>
          <a:xfrm>
            <a:off x="8833098" y="980146"/>
            <a:ext cx="3103286" cy="646331"/>
          </a:xfrm>
          <a:prstGeom prst="rect">
            <a:avLst/>
          </a:prstGeom>
          <a:solidFill>
            <a:schemeClr val="bg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ru-RU" sz="1800" b="1" u="none" strike="noStrike" kern="0" cap="none" spc="0" normalizeH="0" baseline="0" noProof="0" dirty="0">
                <a:ln>
                  <a:noFill/>
                </a:ln>
                <a:effectLst/>
                <a:uLnTx/>
                <a:uFillTx/>
                <a:latin typeface="Arial" panose="020B0604020202020204" pitchFamily="34" charset="0"/>
                <a:cs typeface="Arial" panose="020B0604020202020204" pitchFamily="34" charset="0"/>
              </a:rPr>
              <a:t>Говорун:   94</a:t>
            </a:r>
            <a:r>
              <a:rPr kumimoji="0" lang="ru-RU" sz="1800" b="0" u="none" strike="noStrike" kern="0" cap="none" spc="0" normalizeH="0" baseline="0" noProof="0" dirty="0">
                <a:ln>
                  <a:noFill/>
                </a:ln>
                <a:effectLst/>
                <a:uLnTx/>
                <a:uFillTx/>
                <a:latin typeface="Arial" panose="020B0604020202020204" pitchFamily="34" charset="0"/>
                <a:cs typeface="Arial" panose="020B0604020202020204" pitchFamily="34" charset="0"/>
              </a:rPr>
              <a:t>% загрузки</a:t>
            </a:r>
            <a:endParaRPr kumimoji="0" lang="en-US" sz="1800" b="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ru-RU" sz="1800" b="0" u="none" strike="noStrike" kern="0" cap="none" spc="0" normalizeH="0" baseline="0" noProof="0" dirty="0">
                <a:ln>
                  <a:noFill/>
                </a:ln>
                <a:effectLst/>
                <a:uLnTx/>
                <a:uFillTx/>
                <a:latin typeface="Arial" panose="020B0604020202020204" pitchFamily="34" charset="0"/>
                <a:cs typeface="Arial" panose="020B0604020202020204" pitchFamily="34" charset="0"/>
              </a:rPr>
              <a:t>Число задач: 204 837 </a:t>
            </a:r>
            <a:endParaRPr kumimoji="0" lang="ru-RU" sz="1800" b="1"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3320394-59D3-4F96-BBB7-35D27D99ADBC}"/>
              </a:ext>
            </a:extLst>
          </p:cNvPr>
          <p:cNvSpPr txBox="1"/>
          <p:nvPr/>
        </p:nvSpPr>
        <p:spPr>
          <a:xfrm>
            <a:off x="4250474" y="946574"/>
            <a:ext cx="4631266" cy="923330"/>
          </a:xfrm>
          <a:prstGeom prst="rect">
            <a:avLst/>
          </a:prstGeom>
          <a:noFill/>
        </p:spPr>
        <p:txBody>
          <a:bodyPr wrap="square" rtlCol="0">
            <a:spAutoFit/>
          </a:bodyPr>
          <a:lstStyle/>
          <a:p>
            <a:pPr defTabSz="457200"/>
            <a:r>
              <a:rPr lang="en-US" b="1" dirty="0">
                <a:latin typeface="Arial" panose="020B0604020202020204" pitchFamily="34" charset="0"/>
                <a:cs typeface="Arial" panose="020B0604020202020204" pitchFamily="34" charset="0"/>
              </a:rPr>
              <a:t>Tier1</a:t>
            </a:r>
            <a:r>
              <a:rPr lang="ru-RU"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CMS</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2-ое место в мире (23</a:t>
            </a:r>
            <a:r>
              <a:rPr lang="en-US" dirty="0">
                <a:latin typeface="Arial" panose="020B0604020202020204" pitchFamily="34" charset="0"/>
                <a:cs typeface="Arial" panose="020B0604020202020204" pitchFamily="34" charset="0"/>
              </a:rPr>
              <a:t>%)</a:t>
            </a:r>
            <a:r>
              <a:rPr lang="ru-RU" dirty="0">
                <a:latin typeface="Arial" panose="020B0604020202020204" pitchFamily="34" charset="0"/>
                <a:cs typeface="Arial" panose="020B0604020202020204" pitchFamily="34" charset="0"/>
              </a:rPr>
              <a:t>;</a:t>
            </a:r>
          </a:p>
          <a:p>
            <a:pPr defTabSz="457200"/>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MPD</a:t>
            </a:r>
            <a:r>
              <a:rPr lang="ru-RU" b="1" dirty="0">
                <a:latin typeface="Arial" panose="020B0604020202020204" pitchFamily="34" charset="0"/>
                <a:cs typeface="Arial" panose="020B0604020202020204" pitchFamily="34" charset="0"/>
              </a:rPr>
              <a:t> - </a:t>
            </a:r>
            <a:r>
              <a:rPr lang="ru-RU"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159</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678 </a:t>
            </a:r>
            <a:r>
              <a:rPr lang="en-US" dirty="0">
                <a:latin typeface="Arial" panose="020B0604020202020204" pitchFamily="34" charset="0"/>
                <a:cs typeface="Arial" panose="020B0604020202020204" pitchFamily="34" charset="0"/>
              </a:rPr>
              <a:t>HS06 hours</a:t>
            </a:r>
            <a:r>
              <a:rPr lang="ru-RU" dirty="0">
                <a:latin typeface="Arial" panose="020B0604020202020204" pitchFamily="34" charset="0"/>
                <a:cs typeface="Arial" panose="020B0604020202020204" pitchFamily="34" charset="0"/>
              </a:rPr>
              <a:t>;</a:t>
            </a:r>
          </a:p>
          <a:p>
            <a:pPr defTabSz="457200"/>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BM@N</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 6 395 </a:t>
            </a:r>
            <a:r>
              <a:rPr lang="en-US" dirty="0">
                <a:latin typeface="Arial" panose="020B0604020202020204" pitchFamily="34" charset="0"/>
                <a:cs typeface="Arial" panose="020B0604020202020204" pitchFamily="34" charset="0"/>
              </a:rPr>
              <a:t>HS06 hours</a:t>
            </a:r>
            <a:r>
              <a:rPr lang="ru-RU" dirty="0">
                <a:latin typeface="Arial" panose="020B0604020202020204" pitchFamily="34" charset="0"/>
                <a:cs typeface="Arial" panose="020B0604020202020204" pitchFamily="34" charset="0"/>
              </a:rPr>
              <a:t>.</a:t>
            </a:r>
          </a:p>
        </p:txBody>
      </p:sp>
      <p:pic>
        <p:nvPicPr>
          <p:cNvPr id="2" name="Рисунок 1">
            <a:extLst>
              <a:ext uri="{FF2B5EF4-FFF2-40B4-BE49-F238E27FC236}">
                <a16:creationId xmlns:a16="http://schemas.microsoft.com/office/drawing/2014/main" id="{EC2F4721-70F8-490C-8F9C-8551D8560D57}"/>
              </a:ext>
            </a:extLst>
          </p:cNvPr>
          <p:cNvPicPr>
            <a:picLocks noChangeAspect="1"/>
          </p:cNvPicPr>
          <p:nvPr/>
        </p:nvPicPr>
        <p:blipFill>
          <a:blip r:embed="rId7"/>
          <a:stretch>
            <a:fillRect/>
          </a:stretch>
        </p:blipFill>
        <p:spPr>
          <a:xfrm>
            <a:off x="331381" y="1144702"/>
            <a:ext cx="3382780" cy="2930599"/>
          </a:xfrm>
          <a:prstGeom prst="rect">
            <a:avLst/>
          </a:prstGeom>
        </p:spPr>
      </p:pic>
      <p:sp>
        <p:nvSpPr>
          <p:cNvPr id="17" name="TextBox 16">
            <a:extLst>
              <a:ext uri="{FF2B5EF4-FFF2-40B4-BE49-F238E27FC236}">
                <a16:creationId xmlns:a16="http://schemas.microsoft.com/office/drawing/2014/main" id="{E1B1A1BB-56D8-A340-A792-423276D654EA}"/>
              </a:ext>
            </a:extLst>
          </p:cNvPr>
          <p:cNvSpPr txBox="1"/>
          <p:nvPr/>
        </p:nvSpPr>
        <p:spPr>
          <a:xfrm>
            <a:off x="136636" y="4217845"/>
            <a:ext cx="11918727"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За 2021 год состоялось </a:t>
            </a:r>
            <a:r>
              <a:rPr kumimoji="0" lang="en-US"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14</a:t>
            </a:r>
            <a:r>
              <a:rPr kumimoji="0" lang="ru-RU"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Защит диссертаций в Советах ОИЯИ</a:t>
            </a:r>
            <a:r>
              <a:rPr kumimoji="0" lang="en-US"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ЛЯП (7+1), ЛТФ (0+3), ЛИТ (2), ЛЯР (1)</a:t>
            </a:r>
            <a:r>
              <a:rPr kumimoji="0" lang="ru-RU"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sp>
        <p:nvSpPr>
          <p:cNvPr id="19" name="TextBox 18">
            <a:extLst>
              <a:ext uri="{FF2B5EF4-FFF2-40B4-BE49-F238E27FC236}">
                <a16:creationId xmlns:a16="http://schemas.microsoft.com/office/drawing/2014/main" id="{1AFAC0F6-DA76-DE4B-8231-88A95C1808B7}"/>
              </a:ext>
            </a:extLst>
          </p:cNvPr>
          <p:cNvSpPr txBox="1"/>
          <p:nvPr/>
        </p:nvSpPr>
        <p:spPr>
          <a:xfrm>
            <a:off x="3163640" y="6135777"/>
            <a:ext cx="8807132" cy="584775"/>
          </a:xfrm>
          <a:prstGeom prst="rect">
            <a:avLst/>
          </a:prstGeom>
          <a:noFill/>
        </p:spPr>
        <p:txBody>
          <a:bodyPr wrap="square">
            <a:spAutoFit/>
          </a:bodyPr>
          <a:lstStyle/>
          <a:p>
            <a:r>
              <a:rPr lang="en-US" sz="1600" dirty="0">
                <a:solidFill>
                  <a:srgbClr val="0432FF"/>
                </a:solidFill>
                <a:latin typeface="Arial" panose="020B0604020202020204" pitchFamily="34" charset="0"/>
                <a:cs typeface="Arial" panose="020B0604020202020204" pitchFamily="34" charset="0"/>
              </a:rPr>
              <a:t>JEMS = 31 </a:t>
            </a:r>
            <a:r>
              <a:rPr lang="ru-RU" sz="1600" dirty="0">
                <a:solidFill>
                  <a:srgbClr val="0432FF"/>
                </a:solidFill>
                <a:latin typeface="Arial" panose="020B0604020202020204" pitchFamily="34" charset="0"/>
                <a:cs typeface="Arial" panose="020B0604020202020204" pitchFamily="34" charset="0"/>
              </a:rPr>
              <a:t>участник: Россия</a:t>
            </a:r>
            <a:r>
              <a:rPr lang="en-US" sz="1600" dirty="0">
                <a:solidFill>
                  <a:srgbClr val="0432FF"/>
                </a:solidFill>
                <a:latin typeface="Arial" panose="020B0604020202020204" pitchFamily="34" charset="0"/>
                <a:cs typeface="Arial" panose="020B0604020202020204" pitchFamily="34" charset="0"/>
              </a:rPr>
              <a:t> (</a:t>
            </a:r>
            <a:r>
              <a:rPr lang="ru-RU" sz="1600" dirty="0">
                <a:solidFill>
                  <a:srgbClr val="0432FF"/>
                </a:solidFill>
                <a:latin typeface="Arial" panose="020B0604020202020204" pitchFamily="34" charset="0"/>
                <a:cs typeface="Arial" panose="020B0604020202020204" pitchFamily="34" charset="0"/>
              </a:rPr>
              <a:t>Ростов-на-Дону, Якутск, Казань, Карачаевск, Грозный, Иркутск, Томск, Владивосток</a:t>
            </a:r>
            <a:r>
              <a:rPr lang="en-US" sz="1600" dirty="0">
                <a:solidFill>
                  <a:srgbClr val="0432FF"/>
                </a:solidFill>
                <a:latin typeface="Arial" panose="020B0604020202020204" pitchFamily="34" charset="0"/>
                <a:cs typeface="Arial" panose="020B0604020202020204" pitchFamily="34" charset="0"/>
              </a:rPr>
              <a:t>)</a:t>
            </a:r>
            <a:r>
              <a:rPr lang="ru-RU" sz="1600" dirty="0">
                <a:solidFill>
                  <a:srgbClr val="0432FF"/>
                </a:solidFill>
                <a:latin typeface="Arial" panose="020B0604020202020204" pitchFamily="34" charset="0"/>
                <a:cs typeface="Arial" panose="020B0604020202020204" pitchFamily="34" charset="0"/>
              </a:rPr>
              <a:t>, Армения, Беларусь, Болгария</a:t>
            </a:r>
          </a:p>
        </p:txBody>
      </p:sp>
    </p:spTree>
    <p:extLst>
      <p:ext uri="{BB962C8B-B14F-4D97-AF65-F5344CB8AC3E}">
        <p14:creationId xmlns:p14="http://schemas.microsoft.com/office/powerpoint/2010/main" val="3008596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821" y="2232278"/>
            <a:ext cx="3920920" cy="421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id="{C3833F5C-EDE2-4E6E-80F2-F8DBFABA50CF}"/>
              </a:ext>
            </a:extLst>
          </p:cNvPr>
          <p:cNvSpPr/>
          <p:nvPr/>
        </p:nvSpPr>
        <p:spPr>
          <a:xfrm flipH="1">
            <a:off x="0" y="159657"/>
            <a:ext cx="12192000" cy="7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3600" b="1" cap="small" dirty="0">
                <a:solidFill>
                  <a:srgbClr val="0066CC"/>
                </a:solidFill>
                <a:latin typeface="Calibri" panose="020F0502020204030204" pitchFamily="34" charset="0"/>
                <a:cs typeface="Calibri" panose="020F0502020204030204" pitchFamily="34" charset="0"/>
              </a:rPr>
              <a:t>DIGITAL JINR</a:t>
            </a:r>
            <a:endParaRPr lang="ru-RU" sz="3600" b="1" cap="small" dirty="0">
              <a:solidFill>
                <a:srgbClr val="0066CC"/>
              </a:solidFill>
              <a:latin typeface="Calibri" panose="020F0502020204030204" pitchFamily="34" charset="0"/>
              <a:cs typeface="Calibri" panose="020F0502020204030204" pitchFamily="34" charset="0"/>
            </a:endParaRPr>
          </a:p>
        </p:txBody>
      </p:sp>
      <p:sp>
        <p:nvSpPr>
          <p:cNvPr id="4" name="TextBox 3"/>
          <p:cNvSpPr txBox="1"/>
          <p:nvPr/>
        </p:nvSpPr>
        <p:spPr>
          <a:xfrm>
            <a:off x="673768" y="842925"/>
            <a:ext cx="11012906" cy="1337482"/>
          </a:xfrm>
          <a:prstGeom prst="rect">
            <a:avLst/>
          </a:prstGeom>
          <a:noFill/>
        </p:spPr>
        <p:txBody>
          <a:bodyPr wrap="square" rtlCol="0">
            <a:spAutoFit/>
          </a:bodyPr>
          <a:lstStyle/>
          <a:p>
            <a:pPr marL="342900" lvl="0" indent="-342900" algn="ctr">
              <a:lnSpc>
                <a:spcPct val="114000"/>
              </a:lnSpc>
              <a:buFontTx/>
              <a:buAutoNum type="arabicPeriod"/>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Analyze the current </a:t>
            </a:r>
            <a:r>
              <a:rPr lang="en-US" dirty="0">
                <a:solidFill>
                  <a:prstClr val="black"/>
                </a:solidFill>
              </a:rPr>
              <a:t>Digitalization Index  of the JINR. Availability of Digital Services.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914400" rtl="0" eaLnBrk="1" fontAlgn="auto" latinLnBrk="0" hangingPunct="1">
              <a:lnSpc>
                <a:spcPct val="114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Develop an information system for monitoring metrics of</a:t>
            </a:r>
            <a:r>
              <a:rPr lang="en-US" dirty="0">
                <a:solidFill>
                  <a:prstClr val="black"/>
                </a:solidFill>
                <a:latin typeface="Calibri" panose="020F0502020204030204"/>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JINR development strategy</a:t>
            </a:r>
          </a:p>
          <a:p>
            <a:pPr marL="342900" marR="0" lvl="0" indent="-342900" algn="ctr" defTabSz="914400" rtl="0" eaLnBrk="1" fontAlgn="auto" latinLnBrk="0" hangingPunct="1">
              <a:lnSpc>
                <a:spcPct val="114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a model of the Digital Research Organization on basis of JINR. This is not about digitalization of processes, but about </a:t>
            </a:r>
            <a:r>
              <a:rPr lang="en-US" dirty="0">
                <a:solidFill>
                  <a:prstClr val="black"/>
                </a:solidFill>
                <a:latin typeface="Calibri" panose="020F0502020204030204"/>
              </a:rPr>
              <a:t>Instrument to evaluate </a:t>
            </a:r>
            <a:r>
              <a:rPr lang="en-US" dirty="0">
                <a:solidFill>
                  <a:srgbClr val="FF0000"/>
                </a:solidFill>
                <a:latin typeface="Calibri" panose="020F0502020204030204"/>
              </a:rPr>
              <a:t>Research Capacity and Efficiency</a:t>
            </a:r>
            <a:r>
              <a:rPr lang="en-US" dirty="0">
                <a:solidFill>
                  <a:prstClr val="black"/>
                </a:solidFill>
                <a:latin typeface="Calibri" panose="020F0502020204030204"/>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23682" y="1747539"/>
            <a:ext cx="2943724" cy="447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0678" y="2558713"/>
            <a:ext cx="4578024" cy="386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Группа 8">
            <a:extLst>
              <a:ext uri="{FF2B5EF4-FFF2-40B4-BE49-F238E27FC236}">
                <a16:creationId xmlns:a16="http://schemas.microsoft.com/office/drawing/2014/main" id="{097EDD11-361F-4E2E-9B13-0AA253D5868F}"/>
              </a:ext>
            </a:extLst>
          </p:cNvPr>
          <p:cNvGrpSpPr/>
          <p:nvPr/>
        </p:nvGrpSpPr>
        <p:grpSpPr>
          <a:xfrm>
            <a:off x="-2507" y="126611"/>
            <a:ext cx="1352550" cy="813904"/>
            <a:chOff x="1" y="132670"/>
            <a:chExt cx="1352550" cy="813904"/>
          </a:xfrm>
        </p:grpSpPr>
        <p:pic>
          <p:nvPicPr>
            <p:cNvPr id="10" name="Рисунок 9">
              <a:extLst>
                <a:ext uri="{FF2B5EF4-FFF2-40B4-BE49-F238E27FC236}">
                  <a16:creationId xmlns:a16="http://schemas.microsoft.com/office/drawing/2014/main" id="{D43CA8FD-210F-4BF5-BB41-23BADAA5EA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1" name="Прямоугольник 10">
              <a:extLst>
                <a:ext uri="{FF2B5EF4-FFF2-40B4-BE49-F238E27FC236}">
                  <a16:creationId xmlns:a16="http://schemas.microsoft.com/office/drawing/2014/main" id="{EE710D8D-6212-452F-BB63-BBC909CD372B}"/>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7959546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372</TotalTime>
  <Words>3231</Words>
  <Application>Microsoft Macintosh PowerPoint</Application>
  <PresentationFormat>Широкоэкранный</PresentationFormat>
  <Paragraphs>285</Paragraphs>
  <Slides>18</Slides>
  <Notes>11</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18</vt:i4>
      </vt:variant>
    </vt:vector>
  </HeadingPairs>
  <TitlesOfParts>
    <vt:vector size="33" baseType="lpstr">
      <vt:lpstr>Arial</vt:lpstr>
      <vt:lpstr>Blogger Sans</vt:lpstr>
      <vt:lpstr>Calibri</vt:lpstr>
      <vt:lpstr>Calibri Light</vt:lpstr>
      <vt:lpstr>Cambria Math</vt:lpstr>
      <vt:lpstr>Constantia</vt:lpstr>
      <vt:lpstr>DejaVu Sans</vt:lpstr>
      <vt:lpstr>Marker Felt</vt:lpstr>
      <vt:lpstr>Prototype</vt:lpstr>
      <vt:lpstr>Segoe UI Light</vt:lpstr>
      <vt:lpstr>Symbol</vt:lpstr>
      <vt:lpstr>Times New Roman</vt:lpstr>
      <vt:lpstr>Ubuntu</vt:lpstr>
      <vt:lpstr>Wingdings</vt:lpstr>
      <vt:lpstr>Тема Office</vt:lpstr>
      <vt:lpstr>Презентация PowerPoint</vt:lpstr>
      <vt:lpstr>Презентация PowerPoint</vt:lpstr>
      <vt:lpstr>Международная межправительственная научная организация ОИЯИ 2030+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Научная стратегия</vt:lpstr>
      <vt:lpstr>Долгосрочная Стратегия развития ОИЯИ до 2030 года и далее (принятая за основу протоколами КПП и УС)</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Alexander Karpov</dc:creator>
  <cp:lastModifiedBy>Пользователь Microsoft Office</cp:lastModifiedBy>
  <cp:revision>38</cp:revision>
  <dcterms:created xsi:type="dcterms:W3CDTF">2021-06-28T15:05:14Z</dcterms:created>
  <dcterms:modified xsi:type="dcterms:W3CDTF">2021-06-29T19:29:20Z</dcterms:modified>
</cp:coreProperties>
</file>