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12" r:id="rId2"/>
    <p:sldId id="431" r:id="rId3"/>
    <p:sldId id="416" r:id="rId4"/>
    <p:sldId id="417" r:id="rId5"/>
    <p:sldId id="418" r:id="rId6"/>
    <p:sldId id="422" r:id="rId7"/>
    <p:sldId id="421" r:id="rId8"/>
    <p:sldId id="403" r:id="rId9"/>
    <p:sldId id="404" r:id="rId10"/>
    <p:sldId id="407" r:id="rId11"/>
    <p:sldId id="415" r:id="rId12"/>
    <p:sldId id="414" r:id="rId13"/>
    <p:sldId id="389" r:id="rId14"/>
    <p:sldId id="423" r:id="rId15"/>
    <p:sldId id="432" r:id="rId16"/>
    <p:sldId id="439" r:id="rId17"/>
    <p:sldId id="339" r:id="rId18"/>
    <p:sldId id="374" r:id="rId19"/>
    <p:sldId id="398" r:id="rId20"/>
    <p:sldId id="430" r:id="rId21"/>
    <p:sldId id="427" r:id="rId22"/>
    <p:sldId id="462" r:id="rId23"/>
    <p:sldId id="272" r:id="rId24"/>
    <p:sldId id="365" r:id="rId25"/>
    <p:sldId id="363" r:id="rId26"/>
    <p:sldId id="393" r:id="rId27"/>
    <p:sldId id="394" r:id="rId28"/>
    <p:sldId id="396" r:id="rId29"/>
    <p:sldId id="397" r:id="rId30"/>
    <p:sldId id="258" r:id="rId31"/>
    <p:sldId id="298" r:id="rId32"/>
    <p:sldId id="460" r:id="rId33"/>
    <p:sldId id="299" r:id="rId34"/>
    <p:sldId id="263" r:id="rId35"/>
    <p:sldId id="300" r:id="rId36"/>
    <p:sldId id="306" r:id="rId37"/>
    <p:sldId id="329" r:id="rId38"/>
    <p:sldId id="386" r:id="rId39"/>
    <p:sldId id="384" r:id="rId40"/>
    <p:sldId id="302" r:id="rId41"/>
    <p:sldId id="387" r:id="rId42"/>
    <p:sldId id="370" r:id="rId43"/>
    <p:sldId id="426" r:id="rId44"/>
    <p:sldId id="305" r:id="rId45"/>
    <p:sldId id="454" r:id="rId46"/>
    <p:sldId id="463" r:id="rId47"/>
    <p:sldId id="429" r:id="rId48"/>
    <p:sldId id="320" r:id="rId49"/>
    <p:sldId id="314" r:id="rId50"/>
    <p:sldId id="315" r:id="rId51"/>
    <p:sldId id="359" r:id="rId52"/>
    <p:sldId id="331" r:id="rId53"/>
    <p:sldId id="428" r:id="rId54"/>
    <p:sldId id="388"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861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160" autoAdjust="0"/>
    <p:restoredTop sz="94641" autoAdjust="0"/>
  </p:normalViewPr>
  <p:slideViewPr>
    <p:cSldViewPr>
      <p:cViewPr>
        <p:scale>
          <a:sx n="66" d="100"/>
          <a:sy n="66" d="100"/>
        </p:scale>
        <p:origin x="-1254" y="-225"/>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216466-29C6-41F8-939F-16EA4003CAA7}" type="datetimeFigureOut">
              <a:rPr lang="ru-RU" smtClean="0"/>
              <a:t>29.06.2021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270E15-82A3-4025-ADC1-D4A0BBB8AFB2}" type="slidenum">
              <a:rPr lang="ru-RU" smtClean="0"/>
              <a:t>‹#›</a:t>
            </a:fld>
            <a:endParaRPr lang="ru-RU"/>
          </a:p>
        </p:txBody>
      </p:sp>
    </p:spTree>
    <p:extLst>
      <p:ext uri="{BB962C8B-B14F-4D97-AF65-F5344CB8AC3E}">
        <p14:creationId xmlns:p14="http://schemas.microsoft.com/office/powerpoint/2010/main" val="3943073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Rutherford's model was called also as the "Planetary model” of the atom. The nucleus, like the Sun, carries almost the entire mass of the atom, and the electrons, like the planets, rotate around the nucleus at a great distance.</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5EC5B6C-561A-4EAB-BA52-9BAAA0567C9B}" type="slidenum">
              <a:rPr lang="ru-RU" smtClean="0"/>
              <a:t>3</a:t>
            </a:fld>
            <a:endParaRPr lang="ru-RU"/>
          </a:p>
        </p:txBody>
      </p:sp>
    </p:spTree>
    <p:extLst>
      <p:ext uri="{BB962C8B-B14F-4D97-AF65-F5344CB8AC3E}">
        <p14:creationId xmlns:p14="http://schemas.microsoft.com/office/powerpoint/2010/main" val="3011918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flerovium</a:t>
            </a:r>
            <a:r>
              <a:rPr lang="en-US" sz="1200" kern="1200" dirty="0">
                <a:solidFill>
                  <a:schemeClr val="tx1"/>
                </a:solidFill>
                <a:effectLst/>
                <a:latin typeface="+mn-lt"/>
                <a:ea typeface="+mn-ea"/>
                <a:cs typeface="+mn-cs"/>
              </a:rPr>
              <a:t>- 292 nuclei formed in the fusion is heated to energy of about 40 MeV. The cooling of the nucleus occurs through the evaporation of neutrons. Cooled nuclei, due to the recoil energy obtained from fusion with calcium-48, leave the target layer and move in the beam direction toward the detectors.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B14E7360-8429-42A4-8376-C98B3A79DE05}" type="slidenum">
              <a:rPr lang="ru-RU" smtClean="0"/>
              <a:t>12</a:t>
            </a:fld>
            <a:endParaRPr lang="ru-RU"/>
          </a:p>
        </p:txBody>
      </p:sp>
    </p:spTree>
    <p:extLst>
      <p:ext uri="{BB962C8B-B14F-4D97-AF65-F5344CB8AC3E}">
        <p14:creationId xmlns:p14="http://schemas.microsoft.com/office/powerpoint/2010/main" val="277292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270E15-82A3-4025-ADC1-D4A0BBB8AFB2}" type="slidenum">
              <a:rPr lang="ru-RU" smtClean="0"/>
              <a:t>13</a:t>
            </a:fld>
            <a:endParaRPr lang="ru-RU"/>
          </a:p>
        </p:txBody>
      </p:sp>
    </p:spTree>
    <p:extLst>
      <p:ext uri="{BB962C8B-B14F-4D97-AF65-F5344CB8AC3E}">
        <p14:creationId xmlns:p14="http://schemas.microsoft.com/office/powerpoint/2010/main" val="129829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a:p>
        </p:txBody>
      </p:sp>
      <p:sp>
        <p:nvSpPr>
          <p:cNvPr id="286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C608AF-286A-4118-9A32-8ECC2163FE2C}" type="slidenum">
              <a:rPr lang="ru-RU" smtClean="0"/>
              <a:pPr/>
              <a:t>14</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a:ln/>
        </p:spPr>
      </p:sp>
      <p:sp>
        <p:nvSpPr>
          <p:cNvPr id="4403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4403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fld id="{D644D552-0EFA-4606-A0F5-A847629A2EA2}" type="slidenum">
              <a:rPr lang="ru-RU" altLang="ru-RU" sz="1200" b="0" smtClean="0"/>
              <a:pPr eaLnBrk="1" hangingPunct="1"/>
              <a:t>15</a:t>
            </a:fld>
            <a:endParaRPr lang="ru-RU" altLang="ru-RU" sz="12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a:p>
        </p:txBody>
      </p:sp>
      <p:sp>
        <p:nvSpPr>
          <p:cNvPr id="286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C608AF-286A-4118-9A32-8ECC2163FE2C}" type="slidenum">
              <a:rPr lang="ru-RU" smtClean="0"/>
              <a:pPr/>
              <a:t>17</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64EE173-85D5-4A26-877A-E4364C929818}" type="slidenum">
              <a:rPr lang="ru-RU" smtClean="0"/>
              <a:t>19</a:t>
            </a:fld>
            <a:endParaRPr lang="ru-RU"/>
          </a:p>
        </p:txBody>
      </p:sp>
    </p:spTree>
    <p:extLst>
      <p:ext uri="{BB962C8B-B14F-4D97-AF65-F5344CB8AC3E}">
        <p14:creationId xmlns:p14="http://schemas.microsoft.com/office/powerpoint/2010/main" val="4022413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At the beginning of 2012, we began to build the SHE-Factory</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22</a:t>
            </a:fld>
            <a:endParaRPr lang="ru-RU"/>
          </a:p>
        </p:txBody>
      </p:sp>
    </p:spTree>
    <p:extLst>
      <p:ext uri="{BB962C8B-B14F-4D97-AF65-F5344CB8AC3E}">
        <p14:creationId xmlns:p14="http://schemas.microsoft.com/office/powerpoint/2010/main" val="2034083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270E15-82A3-4025-ADC1-D4A0BBB8AFB2}" type="slidenum">
              <a:rPr lang="ru-RU" smtClean="0"/>
              <a:t>28</a:t>
            </a:fld>
            <a:endParaRPr lang="ru-RU"/>
          </a:p>
        </p:txBody>
      </p:sp>
    </p:spTree>
    <p:extLst>
      <p:ext uri="{BB962C8B-B14F-4D97-AF65-F5344CB8AC3E}">
        <p14:creationId xmlns:p14="http://schemas.microsoft.com/office/powerpoint/2010/main" val="4045938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a:p>
        </p:txBody>
      </p:sp>
      <p:sp>
        <p:nvSpPr>
          <p:cNvPr id="4" name="Номер слайда 3"/>
          <p:cNvSpPr>
            <a:spLocks noGrp="1"/>
          </p:cNvSpPr>
          <p:nvPr>
            <p:ph type="sldNum" sz="quarter" idx="5"/>
          </p:nvPr>
        </p:nvSpPr>
        <p:spPr/>
        <p:txBody>
          <a:bodyPr/>
          <a:lstStyle/>
          <a:p>
            <a:pPr>
              <a:defRPr/>
            </a:pPr>
            <a:fld id="{3540599F-E416-46A9-9CDC-89423771522C}" type="slidenum">
              <a:rPr lang="ru-RU" smtClean="0"/>
              <a:pPr>
                <a:defRPr/>
              </a:pPr>
              <a:t>34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This was the first theoretical model of the atomic nucleus. Gamow's theory was a great success.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particular, after the discovery of nuclear fission of uranium Niels Bohr and John Wheeler based on a liquid drop model developed a theory of nuclear fission.</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4</a:t>
            </a:fld>
            <a:endParaRPr lang="ru-RU"/>
          </a:p>
        </p:txBody>
      </p:sp>
    </p:spTree>
    <p:extLst>
      <p:ext uri="{BB962C8B-B14F-4D97-AF65-F5344CB8AC3E}">
        <p14:creationId xmlns:p14="http://schemas.microsoft.com/office/powerpoint/2010/main" val="2712475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a:ln/>
        </p:spPr>
      </p:sp>
      <p:sp>
        <p:nvSpPr>
          <p:cNvPr id="665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665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fld id="{E651A0EC-7EC6-4083-B6BE-9BFA5B73F54E}" type="slidenum">
              <a:rPr lang="ru-RU" altLang="ru-RU" sz="1200" b="0" smtClean="0"/>
              <a:pPr eaLnBrk="1" hangingPunct="1"/>
              <a:t>45</a:t>
            </a:fld>
            <a:endParaRPr lang="ru-RU" altLang="ru-RU" sz="1200"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noFill/>
          <a:ln>
            <a:solidFill>
              <a:srgbClr val="000000"/>
            </a:solidFill>
            <a:miter lim="800000"/>
            <a:headEnd/>
            <a:tailEnd/>
          </a:ln>
        </p:spPr>
      </p:sp>
      <p:sp>
        <p:nvSpPr>
          <p:cNvPr id="70659" name="Заметки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According to Bohr and Wheeler heavy nucleus is protected against fission by potential barrier. The fission barrier height for Uranium is 6 MeV. Penetration of barrier, as was shown by G. </a:t>
            </a:r>
            <a:r>
              <a:rPr lang="en-US" sz="1200" kern="1200" dirty="0" err="1">
                <a:solidFill>
                  <a:schemeClr val="tx1"/>
                </a:solidFill>
                <a:effectLst/>
                <a:latin typeface="+mn-lt"/>
                <a:ea typeface="+mn-ea"/>
                <a:cs typeface="+mn-cs"/>
              </a:rPr>
              <a:t>Flerov</a:t>
            </a:r>
            <a:r>
              <a:rPr lang="en-US" sz="1200" kern="1200" dirty="0">
                <a:solidFill>
                  <a:schemeClr val="tx1"/>
                </a:solidFill>
                <a:effectLst/>
                <a:latin typeface="+mn-lt"/>
                <a:ea typeface="+mn-ea"/>
                <a:cs typeface="+mn-cs"/>
              </a:rPr>
              <a:t> and K. </a:t>
            </a:r>
            <a:r>
              <a:rPr lang="en-US" sz="1200" kern="1200" dirty="0" err="1">
                <a:solidFill>
                  <a:schemeClr val="tx1"/>
                </a:solidFill>
                <a:effectLst/>
                <a:latin typeface="+mn-lt"/>
                <a:ea typeface="+mn-ea"/>
                <a:cs typeface="+mn-cs"/>
              </a:rPr>
              <a:t>Petrzahk</a:t>
            </a:r>
            <a:r>
              <a:rPr lang="en-US" sz="1200" kern="1200" dirty="0">
                <a:solidFill>
                  <a:schemeClr val="tx1"/>
                </a:solidFill>
                <a:effectLst/>
                <a:latin typeface="+mn-lt"/>
                <a:ea typeface="+mn-ea"/>
                <a:cs typeface="+mn-cs"/>
              </a:rPr>
              <a:t>, takes very long time. With increasing atomic number of the nucleus, the height of the fission barrier decreases. Vanishing of the barrier leads to nuclear fission into two fragments in very short time (10</a:t>
            </a:r>
            <a:r>
              <a:rPr lang="en-US" sz="1200" kern="1200" baseline="30000" dirty="0">
                <a:solidFill>
                  <a:schemeClr val="tx1"/>
                </a:solidFill>
                <a:effectLst/>
                <a:latin typeface="+mn-lt"/>
                <a:ea typeface="+mn-ea"/>
                <a:cs typeface="+mn-cs"/>
              </a:rPr>
              <a:t>-19</a:t>
            </a:r>
            <a:r>
              <a:rPr lang="en-US" sz="1200" kern="1200" dirty="0">
                <a:solidFill>
                  <a:schemeClr val="tx1"/>
                </a:solidFill>
                <a:effectLst/>
                <a:latin typeface="+mn-lt"/>
                <a:ea typeface="+mn-ea"/>
                <a:cs typeface="+mn-cs"/>
              </a:rPr>
              <a:t> second).</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liquid drop theory similar situation occurs at Z≥100.</a:t>
            </a:r>
            <a:endParaRPr lang="ru-RU" sz="1200" kern="1200" dirty="0">
              <a:solidFill>
                <a:schemeClr val="tx1"/>
              </a:solidFill>
              <a:effectLst/>
              <a:latin typeface="+mn-lt"/>
              <a:ea typeface="+mn-ea"/>
              <a:cs typeface="+mn-cs"/>
            </a:endParaRPr>
          </a:p>
        </p:txBody>
      </p:sp>
      <p:sp>
        <p:nvSpPr>
          <p:cNvPr id="7066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B9825E-7725-42B5-A75C-312B4B742F6B}" type="slidenum">
              <a:rPr lang="ru-RU" smtClean="0"/>
              <a:pPr/>
              <a:t>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EB9D5AA-D084-4488-A053-178A3BA7A105}" type="slidenum">
              <a:rPr lang="en-US"/>
              <a:pPr/>
              <a:t>6</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a:latin typeface="Arial" pitchFamily="34" charset="0"/>
              <a:ea typeface="ＭＳ Ｐゴシック" pitchFamily="34" charset="-128"/>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New theory explained the increased binding energy of protons and neutrons by 14 MeV in nucleus of lead-208. Theory predicted increased binding energy for a heavier yet unknown nucleus with Z = 108 and N = 162 also. Even stronger effect was expected for more heavy (super heavy) nucleus with Z = 114 and N = 184.</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7</a:t>
            </a:fld>
            <a:endParaRPr lang="ru-RU"/>
          </a:p>
        </p:txBody>
      </p:sp>
    </p:spTree>
    <p:extLst>
      <p:ext uri="{BB962C8B-B14F-4D97-AF65-F5344CB8AC3E}">
        <p14:creationId xmlns:p14="http://schemas.microsoft.com/office/powerpoint/2010/main" val="419022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78F065CD-FB1E-40AC-A937-E09326369276}" type="slidenum">
              <a:rPr lang="ru-RU" altLang="ru-RU">
                <a:latin typeface="Arial" pitchFamily="34" charset="0"/>
              </a:rPr>
              <a:pPr algn="r" eaLnBrk="1" hangingPunct="1">
                <a:spcBef>
                  <a:spcPct val="0"/>
                </a:spcBef>
              </a:pPr>
              <a:t>8</a:t>
            </a:fld>
            <a:endParaRPr lang="ru-RU" altLang="ru-RU">
              <a:latin typeface="Arial"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Amorphous matter (nuclear liquid drop) determines the existence of elements only within the first hundred.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contrary, in the microscopic theory, in the field of trans-actinides, the existence of a large zone (island) of long-lived super heavy elements is predicted.</a:t>
            </a:r>
            <a:endParaRPr lang="ru-RU" sz="1200" kern="1200" dirty="0">
              <a:solidFill>
                <a:schemeClr val="tx1"/>
              </a:solidFill>
              <a:effectLst/>
              <a:latin typeface="+mn-lt"/>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In the literature of the early 70s, one could find the results of many calculations of the half-lives of super heavy elements. The results of calculation for isotopes of the element 114 in two options are presented in the figure. In the left part the spontaneous fission half-life of known isotopes are shown. In the right part are isotopes of the element 114. Note, for the magic number N = 184, predicted half-lives comparable to (or even more) the age of the Earth. This means that element 114 can be found in nature also.</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9</a:t>
            </a:fld>
            <a:endParaRPr lang="ru-RU" dirty="0"/>
          </a:p>
        </p:txBody>
      </p:sp>
    </p:spTree>
    <p:extLst>
      <p:ext uri="{BB962C8B-B14F-4D97-AF65-F5344CB8AC3E}">
        <p14:creationId xmlns:p14="http://schemas.microsoft.com/office/powerpoint/2010/main" val="4050292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err="1">
                <a:solidFill>
                  <a:schemeClr val="tx1"/>
                </a:solidFill>
                <a:effectLst/>
                <a:latin typeface="+mn-lt"/>
                <a:ea typeface="+mn-ea"/>
                <a:cs typeface="+mn-cs"/>
              </a:rPr>
              <a:t>Текст</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на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слайде</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10</a:t>
            </a:fld>
            <a:endParaRPr lang="ru-RU"/>
          </a:p>
        </p:txBody>
      </p:sp>
    </p:spTree>
    <p:extLst>
      <p:ext uri="{BB962C8B-B14F-4D97-AF65-F5344CB8AC3E}">
        <p14:creationId xmlns:p14="http://schemas.microsoft.com/office/powerpoint/2010/main" val="2941928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0DE3B938-6D81-4137-B2F2-00114DB0F88D}" type="slidenum">
              <a:rPr lang="ru-RU" altLang="ru-RU">
                <a:latin typeface="Arial" pitchFamily="34" charset="0"/>
              </a:rPr>
              <a:pPr algn="r" eaLnBrk="1" hangingPunct="1">
                <a:spcBef>
                  <a:spcPct val="0"/>
                </a:spcBef>
              </a:pPr>
              <a:t>11</a:t>
            </a:fld>
            <a:endParaRPr lang="ru-RU" altLang="ru-RU">
              <a:latin typeface="Arial" pitchFamily="34" charset="0"/>
            </a:endParaRPr>
          </a:p>
        </p:txBody>
      </p:sp>
      <p:sp>
        <p:nvSpPr>
          <p:cNvPr id="69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97A3508-4D27-4372-A71F-A7857950D683}" type="slidenum">
              <a:rPr lang="ru-RU" altLang="ru-RU">
                <a:latin typeface="Arial" pitchFamily="34" charset="0"/>
              </a:rPr>
              <a:pPr algn="r" eaLnBrk="1" hangingPunct="1">
                <a:spcBef>
                  <a:spcPct val="0"/>
                </a:spcBef>
              </a:pPr>
              <a:t>11</a:t>
            </a:fld>
            <a:endParaRPr lang="ru-RU" altLang="ru-RU">
              <a:latin typeface="Arial" pitchFamily="34" charset="0"/>
            </a:endParaRPr>
          </a:p>
        </p:txBody>
      </p:sp>
      <p:sp>
        <p:nvSpPr>
          <p:cNvPr id="696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Let's look at the situation with popular picture, which shows: the end of the “continent” of stable nuclei, the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and U “peninsula” along with neighboring transuranic elements and the mystical “Island of Stability”. What ship (reaction) could be taken to sail to this Island?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The synthesis of nuclei in sequential neutron capture in high-flux nuclear</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reactors or even in huge neutron fluxes of nuclear explosions does not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allow move further than fermium-257.</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The use of light ions (up to neon) allows us to travel only half the way to</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coveted Island.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In the reactions of cold fusion of massive nuclei with great difficulty only</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three atoms of element 113 were obtained. But they are located much to</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left of Stability Island.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There are too few neutrons in colliding nuclei. This is a fundamental limitation for this method of synthesis.</a:t>
            </a: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E3D3C0C-AC97-4B69-B451-121DEBBEC8A3}"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407360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E3D3C0C-AC97-4B69-B451-121DEBBEC8A3}"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3316035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E3D3C0C-AC97-4B69-B451-121DEBBEC8A3}"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193091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vl1pPr>
          </a:lstStyle>
          <a:p>
            <a:pPr>
              <a:defRPr/>
            </a:pPr>
            <a:fld id="{FDD0C9B1-7743-493B-85A0-F3B91B9BEA1B}" type="slidenum">
              <a:rPr lang="ru-RU"/>
              <a:pPr>
                <a:defRPr/>
              </a:pPr>
              <a:t>‹#›</a:t>
            </a:fld>
            <a:endParaRPr lang="ru-RU" dirty="0"/>
          </a:p>
        </p:txBody>
      </p:sp>
    </p:spTree>
    <p:extLst>
      <p:ext uri="{BB962C8B-B14F-4D97-AF65-F5344CB8AC3E}">
        <p14:creationId xmlns:p14="http://schemas.microsoft.com/office/powerpoint/2010/main" val="107837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14BB1B04-A3FE-42C4-945A-8CDC8BD0A56C}" type="slidenum">
              <a:rPr lang="ru-RU" altLang="ru-RU"/>
              <a:pPr/>
              <a:t>‹#›</a:t>
            </a:fld>
            <a:endParaRPr lang="ru-RU" altLang="ru-RU"/>
          </a:p>
        </p:txBody>
      </p:sp>
    </p:spTree>
    <p:extLst>
      <p:ext uri="{BB962C8B-B14F-4D97-AF65-F5344CB8AC3E}">
        <p14:creationId xmlns:p14="http://schemas.microsoft.com/office/powerpoint/2010/main" val="4285411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5BE65749-A35B-43B1-AC9B-560C7E8F6DFF}" type="slidenum">
              <a:rPr lang="ru-RU"/>
              <a:pPr>
                <a:defRPr/>
              </a:pPr>
              <a:t>‹#›</a:t>
            </a:fld>
            <a:endParaRPr lang="ru-RU"/>
          </a:p>
        </p:txBody>
      </p:sp>
    </p:spTree>
    <p:extLst>
      <p:ext uri="{BB962C8B-B14F-4D97-AF65-F5344CB8AC3E}">
        <p14:creationId xmlns:p14="http://schemas.microsoft.com/office/powerpoint/2010/main" val="180307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E3D3C0C-AC97-4B69-B451-121DEBBEC8A3}"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175861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E3D3C0C-AC97-4B69-B451-121DEBBEC8A3}" type="datetimeFigureOut">
              <a:rPr lang="ru-RU" smtClean="0"/>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3127541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E3D3C0C-AC97-4B69-B451-121DEBBEC8A3}" type="datetimeFigureOut">
              <a:rPr lang="ru-RU" smtClean="0"/>
              <a:t>29.06.2021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391940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E3D3C0C-AC97-4B69-B451-121DEBBEC8A3}" type="datetimeFigureOut">
              <a:rPr lang="ru-RU" smtClean="0"/>
              <a:t>29.06.2021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3146367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E3D3C0C-AC97-4B69-B451-121DEBBEC8A3}" type="datetimeFigureOut">
              <a:rPr lang="ru-RU" smtClean="0"/>
              <a:t>29.06.2021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323611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E3D3C0C-AC97-4B69-B451-121DEBBEC8A3}" type="datetimeFigureOut">
              <a:rPr lang="ru-RU" smtClean="0"/>
              <a:t>29.06.2021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141812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E3D3C0C-AC97-4B69-B451-121DEBBEC8A3}" type="datetimeFigureOut">
              <a:rPr lang="ru-RU" smtClean="0"/>
              <a:t>29.06.2021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356812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E3D3C0C-AC97-4B69-B451-121DEBBEC8A3}" type="datetimeFigureOut">
              <a:rPr lang="ru-RU" smtClean="0"/>
              <a:t>29.06.2021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6DB230-084C-4BBA-AF0A-7BC1D4CAF696}" type="slidenum">
              <a:rPr lang="ru-RU" smtClean="0"/>
              <a:t>‹#›</a:t>
            </a:fld>
            <a:endParaRPr lang="ru-RU"/>
          </a:p>
        </p:txBody>
      </p:sp>
    </p:spTree>
    <p:extLst>
      <p:ext uri="{BB962C8B-B14F-4D97-AF65-F5344CB8AC3E}">
        <p14:creationId xmlns:p14="http://schemas.microsoft.com/office/powerpoint/2010/main" val="2885339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D3C0C-AC97-4B69-B451-121DEBBEC8A3}" type="datetimeFigureOut">
              <a:rPr lang="ru-RU" smtClean="0"/>
              <a:t>29.06.2021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DB230-084C-4BBA-AF0A-7BC1D4CAF696}" type="slidenum">
              <a:rPr lang="ru-RU" smtClean="0"/>
              <a:t>‹#›</a:t>
            </a:fld>
            <a:endParaRPr lang="ru-RU"/>
          </a:p>
        </p:txBody>
      </p:sp>
    </p:spTree>
    <p:extLst>
      <p:ext uri="{BB962C8B-B14F-4D97-AF65-F5344CB8AC3E}">
        <p14:creationId xmlns:p14="http://schemas.microsoft.com/office/powerpoint/2010/main" val="2335606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8.w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6.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5.wmf"/><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31.w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8.e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39.wmf"/></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40.wmf"/><Relationship Id="rId4" Type="http://schemas.openxmlformats.org/officeDocument/2006/relationships/oleObject" Target="../embeddings/oleObject13.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3.png"/><Relationship Id="rId4" Type="http://schemas.openxmlformats.org/officeDocument/2006/relationships/image" Target="../media/image42.wmf"/></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46.wmf"/><Relationship Id="rId5" Type="http://schemas.openxmlformats.org/officeDocument/2006/relationships/oleObject" Target="../embeddings/oleObject16.bin"/><Relationship Id="rId4" Type="http://schemas.openxmlformats.org/officeDocument/2006/relationships/image" Target="../media/image45.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47.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48.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50.png"/><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xml"/><Relationship Id="rId1" Type="http://schemas.openxmlformats.org/officeDocument/2006/relationships/vmlDrawing" Target="../drawings/vmlDrawing15.vml"/><Relationship Id="rId4" Type="http://schemas.openxmlformats.org/officeDocument/2006/relationships/image" Target="../media/image51.w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image" Target="../media/image4.wmf"/><Relationship Id="rId10" Type="http://schemas.openxmlformats.org/officeDocument/2006/relationships/image" Target="../media/image9.jpeg"/><Relationship Id="rId4" Type="http://schemas.openxmlformats.org/officeDocument/2006/relationships/oleObject" Target="../embeddings/oleObject1.bin"/><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6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4.xml"/><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wmf"/><Relationship Id="rId4" Type="http://schemas.openxmlformats.org/officeDocument/2006/relationships/oleObject" Target="../embeddings/oleObject2.bin"/><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oleObject" Target="../embeddings/oleObject5.bin"/><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980728"/>
            <a:ext cx="7772400" cy="1470025"/>
          </a:xfrm>
        </p:spPr>
        <p:txBody>
          <a:bodyPr>
            <a:normAutofit/>
          </a:bodyPr>
          <a:lstStyle/>
          <a:p>
            <a:pPr>
              <a:spcBef>
                <a:spcPts val="3600"/>
              </a:spcBef>
            </a:pPr>
            <a:r>
              <a:rPr lang="en-US" sz="3600" dirty="0">
                <a:effectLst>
                  <a:outerShdw blurRad="38100" dist="38100" dir="2700000" algn="tl">
                    <a:srgbClr val="000000">
                      <a:alpha val="43137"/>
                    </a:srgbClr>
                  </a:outerShdw>
                </a:effectLst>
              </a:rPr>
              <a:t>Super Heavy Elements </a:t>
            </a:r>
            <a:r>
              <a:rPr lang="en-US" sz="3600" b="1" dirty="0"/>
              <a:t/>
            </a:r>
            <a:br>
              <a:rPr lang="en-US" sz="3600" b="1" dirty="0"/>
            </a:br>
            <a:r>
              <a:rPr lang="en-US" sz="3100" dirty="0"/>
              <a:t>The objectives &amp; Issues to be discussed</a:t>
            </a:r>
            <a:endParaRPr lang="ru-RU" sz="3100" dirty="0"/>
          </a:p>
        </p:txBody>
      </p:sp>
      <p:sp>
        <p:nvSpPr>
          <p:cNvPr id="3" name="Подзаголовок 2"/>
          <p:cNvSpPr>
            <a:spLocks noGrp="1"/>
          </p:cNvSpPr>
          <p:nvPr>
            <p:ph type="subTitle" idx="1"/>
          </p:nvPr>
        </p:nvSpPr>
        <p:spPr>
          <a:xfrm>
            <a:off x="1475656" y="2564904"/>
            <a:ext cx="6400800" cy="1752600"/>
          </a:xfrm>
        </p:spPr>
        <p:txBody>
          <a:bodyPr>
            <a:normAutofit/>
          </a:bodyPr>
          <a:lstStyle/>
          <a:p>
            <a:r>
              <a:rPr lang="en-US" sz="2800" dirty="0">
                <a:solidFill>
                  <a:schemeClr val="tx1"/>
                </a:solidFill>
                <a:effectLst>
                  <a:outerShdw blurRad="38100" dist="38100" dir="2700000" algn="tl">
                    <a:srgbClr val="000000">
                      <a:alpha val="43137"/>
                    </a:srgbClr>
                  </a:outerShdw>
                </a:effectLst>
              </a:rPr>
              <a:t>Yuri </a:t>
            </a:r>
            <a:r>
              <a:rPr lang="en-US" sz="2800" dirty="0" err="1">
                <a:solidFill>
                  <a:schemeClr val="tx1"/>
                </a:solidFill>
                <a:effectLst>
                  <a:outerShdw blurRad="38100" dist="38100" dir="2700000" algn="tl">
                    <a:srgbClr val="000000">
                      <a:alpha val="43137"/>
                    </a:srgbClr>
                  </a:outerShdw>
                </a:effectLst>
              </a:rPr>
              <a:t>Oganessian</a:t>
            </a:r>
            <a:endParaRPr lang="en-US" sz="2800" dirty="0">
              <a:solidFill>
                <a:schemeClr val="tx1"/>
              </a:solidFill>
              <a:effectLst>
                <a:outerShdw blurRad="38100" dist="38100" dir="2700000" algn="tl">
                  <a:srgbClr val="000000">
                    <a:alpha val="43137"/>
                  </a:srgbClr>
                </a:outerShdw>
              </a:effectLst>
            </a:endParaRPr>
          </a:p>
          <a:p>
            <a:pPr>
              <a:spcBef>
                <a:spcPts val="1200"/>
              </a:spcBef>
            </a:pPr>
            <a:r>
              <a:rPr lang="en-US" sz="2400" dirty="0" err="1">
                <a:solidFill>
                  <a:schemeClr val="tx1"/>
                </a:solidFill>
                <a:effectLst>
                  <a:outerShdw blurRad="38100" dist="38100" dir="2700000" algn="tl">
                    <a:srgbClr val="000000">
                      <a:alpha val="43137"/>
                    </a:srgbClr>
                  </a:outerShdw>
                </a:effectLst>
              </a:rPr>
              <a:t>Flerov</a:t>
            </a:r>
            <a:r>
              <a:rPr lang="en-US" sz="2400" dirty="0">
                <a:solidFill>
                  <a:schemeClr val="tx1"/>
                </a:solidFill>
                <a:effectLst>
                  <a:outerShdw blurRad="38100" dist="38100" dir="2700000" algn="tl">
                    <a:srgbClr val="000000">
                      <a:alpha val="43137"/>
                    </a:srgbClr>
                  </a:outerShdw>
                </a:effectLst>
              </a:rPr>
              <a:t> Lab JINR</a:t>
            </a:r>
          </a:p>
        </p:txBody>
      </p:sp>
      <p:sp>
        <p:nvSpPr>
          <p:cNvPr id="4" name="Подзаголовок 2"/>
          <p:cNvSpPr txBox="1">
            <a:spLocks/>
          </p:cNvSpPr>
          <p:nvPr/>
        </p:nvSpPr>
        <p:spPr>
          <a:xfrm>
            <a:off x="2195736" y="4649456"/>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2200" b="1" dirty="0">
                <a:solidFill>
                  <a:schemeClr val="tx2"/>
                </a:solidFill>
              </a:rPr>
              <a:t>Meeting SHE at JINR</a:t>
            </a:r>
          </a:p>
          <a:p>
            <a:pPr algn="r"/>
            <a:r>
              <a:rPr lang="en-US" sz="2200" b="1" dirty="0">
                <a:solidFill>
                  <a:schemeClr val="tx2"/>
                </a:solidFill>
              </a:rPr>
              <a:t>June30 – July 2, 2021, </a:t>
            </a:r>
            <a:r>
              <a:rPr lang="en-US" sz="2200" b="1" dirty="0" err="1">
                <a:solidFill>
                  <a:schemeClr val="tx2"/>
                </a:solidFill>
              </a:rPr>
              <a:t>Dubna</a:t>
            </a:r>
            <a:r>
              <a:rPr lang="en-US" sz="2200" b="1" dirty="0">
                <a:solidFill>
                  <a:schemeClr val="tx2"/>
                </a:solidFill>
              </a:rPr>
              <a:t>, Moscow reg., RF</a:t>
            </a:r>
          </a:p>
        </p:txBody>
      </p:sp>
    </p:spTree>
    <p:extLst>
      <p:ext uri="{BB962C8B-B14F-4D97-AF65-F5344CB8AC3E}">
        <p14:creationId xmlns:p14="http://schemas.microsoft.com/office/powerpoint/2010/main" val="4165384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Прямоугольник 1"/>
          <p:cNvSpPr>
            <a:spLocks noChangeArrowheads="1"/>
          </p:cNvSpPr>
          <p:nvPr/>
        </p:nvSpPr>
        <p:spPr bwMode="auto">
          <a:xfrm>
            <a:off x="467544" y="548680"/>
            <a:ext cx="6892925" cy="5386090"/>
          </a:xfrm>
          <a:prstGeom prst="rect">
            <a:avLst/>
          </a:prstGeom>
          <a:noFill/>
          <a:ln w="9525">
            <a:noFill/>
            <a:miter lim="800000"/>
            <a:headEnd/>
            <a:tailEnd/>
          </a:ln>
        </p:spPr>
        <p:txBody>
          <a:bodyPr>
            <a:spAutoFit/>
          </a:bodyPr>
          <a:lstStyle/>
          <a:p>
            <a:endParaRPr lang="ru-RU" sz="2400" b="0" dirty="0">
              <a:solidFill>
                <a:schemeClr val="tx2"/>
              </a:solidFill>
              <a:latin typeface="Gungsuh" pitchFamily="18" charset="-127"/>
              <a:ea typeface="Gungsuh" pitchFamily="18" charset="-127"/>
            </a:endParaRPr>
          </a:p>
          <a:p>
            <a:endParaRPr lang="ru-RU" sz="2400" b="0" dirty="0">
              <a:solidFill>
                <a:schemeClr val="tx2"/>
              </a:solidFill>
              <a:latin typeface="Gungsuh" pitchFamily="18" charset="-127"/>
              <a:ea typeface="Gungsuh" pitchFamily="18" charset="-127"/>
            </a:endParaRPr>
          </a:p>
          <a:p>
            <a:r>
              <a:rPr lang="en-US" sz="2400" b="1" dirty="0">
                <a:solidFill>
                  <a:srgbClr val="004A82"/>
                </a:solidFill>
                <a:latin typeface="Courier New" panose="02070309020205020404" pitchFamily="49" charset="0"/>
                <a:ea typeface="Gungsuh" pitchFamily="18" charset="-127"/>
                <a:cs typeface="Courier New" panose="02070309020205020404" pitchFamily="49" charset="0"/>
              </a:rPr>
              <a:t>Los Alamos </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USA</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p>
          <a:p>
            <a:pPr>
              <a:spcBef>
                <a:spcPts val="1200"/>
              </a:spcBef>
            </a:pP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Berkeley</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 (</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USA</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p>
          <a:p>
            <a:pPr>
              <a:spcBef>
                <a:spcPts val="1200"/>
              </a:spcBef>
            </a:pP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Dubna</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 (</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JINR</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 </a:t>
            </a:r>
            <a:endParaRPr lang="ru-RU" sz="2400" b="1" dirty="0">
              <a:solidFill>
                <a:srgbClr val="004A82"/>
              </a:solidFill>
              <a:latin typeface="Courier New" panose="02070309020205020404" pitchFamily="49" charset="0"/>
              <a:ea typeface="Gungsuh" pitchFamily="18" charset="-127"/>
              <a:cs typeface="Courier New" panose="02070309020205020404" pitchFamily="49" charset="0"/>
            </a:endParaRPr>
          </a:p>
          <a:p>
            <a:pPr>
              <a:spcBef>
                <a:spcPts val="1200"/>
              </a:spcBef>
            </a:pP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Oak Ridge</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 (</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USA</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p>
          <a:p>
            <a:pPr>
              <a:spcBef>
                <a:spcPts val="1200"/>
              </a:spcBef>
            </a:pP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Mainz</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 (</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Germany</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p>
          <a:p>
            <a:pPr>
              <a:spcBef>
                <a:spcPts val="1200"/>
              </a:spcBef>
            </a:pP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Darmstadt</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 (</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Germany</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p>
          <a:p>
            <a:pPr>
              <a:spcBef>
                <a:spcPts val="1200"/>
              </a:spcBef>
            </a:pP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Orsay</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 (</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France</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p>
          <a:p>
            <a:pPr>
              <a:spcBef>
                <a:spcPts val="1200"/>
              </a:spcBef>
            </a:pP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Würenlingen </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Switzerland</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a:t>
            </a:r>
          </a:p>
          <a:p>
            <a:pPr>
              <a:spcBef>
                <a:spcPts val="1200"/>
              </a:spcBef>
            </a:pP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Tokyo</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 (</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Japan</a:t>
            </a:r>
            <a:r>
              <a:rPr lang="ru-RU" sz="2400" b="1" dirty="0">
                <a:solidFill>
                  <a:srgbClr val="004A82"/>
                </a:solidFill>
                <a:latin typeface="Courier New" panose="02070309020205020404" pitchFamily="49" charset="0"/>
                <a:ea typeface="Gungsuh" pitchFamily="18" charset="-127"/>
                <a:cs typeface="Courier New" panose="02070309020205020404" pitchFamily="49" charset="0"/>
              </a:rPr>
              <a:t>) </a:t>
            </a:r>
            <a:r>
              <a:rPr lang="en-US" sz="2400" b="1" dirty="0">
                <a:solidFill>
                  <a:srgbClr val="004A82"/>
                </a:solidFill>
                <a:latin typeface="Courier New" panose="02070309020205020404" pitchFamily="49" charset="0"/>
                <a:ea typeface="Gungsuh" pitchFamily="18" charset="-127"/>
                <a:cs typeface="Courier New" panose="02070309020205020404" pitchFamily="49" charset="0"/>
              </a:rPr>
              <a:t>some later</a:t>
            </a:r>
            <a:endParaRPr lang="ru-RU" sz="2400" b="1" dirty="0">
              <a:solidFill>
                <a:srgbClr val="004A82"/>
              </a:solidFill>
              <a:latin typeface="Courier New" panose="02070309020205020404" pitchFamily="49" charset="0"/>
              <a:ea typeface="Gungsuh" pitchFamily="18" charset="-127"/>
              <a:cs typeface="Courier New" panose="02070309020205020404" pitchFamily="49" charset="0"/>
            </a:endParaRPr>
          </a:p>
        </p:txBody>
      </p:sp>
      <p:sp>
        <p:nvSpPr>
          <p:cNvPr id="31748" name="TextBox 3"/>
          <p:cNvSpPr txBox="1">
            <a:spLocks noChangeArrowheads="1"/>
          </p:cNvSpPr>
          <p:nvPr/>
        </p:nvSpPr>
        <p:spPr bwMode="auto">
          <a:xfrm>
            <a:off x="5796136" y="832778"/>
            <a:ext cx="1872629" cy="461665"/>
          </a:xfrm>
          <a:prstGeom prst="rect">
            <a:avLst/>
          </a:prstGeom>
          <a:noFill/>
          <a:ln w="9525">
            <a:noFill/>
            <a:miter lim="800000"/>
            <a:headEnd/>
            <a:tailEnd/>
          </a:ln>
        </p:spPr>
        <p:txBody>
          <a:bodyPr wrap="none">
            <a:spAutoFit/>
          </a:bodyPr>
          <a:lstStyle/>
          <a:p>
            <a:r>
              <a:rPr lang="ru-RU" sz="2400" b="1" dirty="0">
                <a:solidFill>
                  <a:srgbClr val="C00000"/>
                </a:solidFill>
                <a:latin typeface="Comic Sans MS" pitchFamily="66" charset="0"/>
              </a:rPr>
              <a:t>1970-1985</a:t>
            </a:r>
          </a:p>
        </p:txBody>
      </p:sp>
      <p:sp>
        <p:nvSpPr>
          <p:cNvPr id="5" name="TextBox 2"/>
          <p:cNvSpPr txBox="1">
            <a:spLocks noChangeArrowheads="1"/>
          </p:cNvSpPr>
          <p:nvPr/>
        </p:nvSpPr>
        <p:spPr bwMode="auto">
          <a:xfrm>
            <a:off x="1362771" y="332656"/>
            <a:ext cx="6466835" cy="461665"/>
          </a:xfrm>
          <a:prstGeom prst="rect">
            <a:avLst/>
          </a:prstGeom>
          <a:noFill/>
          <a:ln w="9525">
            <a:noFill/>
            <a:miter lim="800000"/>
            <a:headEnd/>
            <a:tailEnd/>
          </a:ln>
        </p:spPr>
        <p:txBody>
          <a:bodyPr wrap="none">
            <a:spAutoFit/>
          </a:bodyPr>
          <a:lstStyle/>
          <a:p>
            <a:pPr algn="ctr"/>
            <a:r>
              <a:rPr lang="en-US" sz="2400" b="1" dirty="0">
                <a:solidFill>
                  <a:srgbClr val="C00000"/>
                </a:solidFill>
                <a:latin typeface="Comic Sans MS" pitchFamily="66" charset="0"/>
              </a:rPr>
              <a:t>Experimenters rushed to find this Island </a:t>
            </a:r>
          </a:p>
        </p:txBody>
      </p:sp>
      <p:sp>
        <p:nvSpPr>
          <p:cNvPr id="6" name="TextBox 4"/>
          <p:cNvSpPr txBox="1">
            <a:spLocks noChangeArrowheads="1"/>
          </p:cNvSpPr>
          <p:nvPr/>
        </p:nvSpPr>
        <p:spPr bwMode="auto">
          <a:xfrm>
            <a:off x="4499992" y="2204864"/>
            <a:ext cx="4031928" cy="1569660"/>
          </a:xfrm>
          <a:prstGeom prst="rect">
            <a:avLst/>
          </a:prstGeom>
          <a:noFill/>
          <a:ln w="9525">
            <a:noFill/>
            <a:miter lim="800000"/>
            <a:headEnd/>
            <a:tailEnd/>
          </a:ln>
        </p:spPr>
        <p:txBody>
          <a:bodyPr wrap="square">
            <a:spAutoFit/>
          </a:bodyPr>
          <a:lstStyle/>
          <a:p>
            <a:pPr algn="r">
              <a:defRPr/>
            </a:pPr>
            <a:r>
              <a:rPr lang="en-US" sz="2400" b="1" dirty="0">
                <a:solidFill>
                  <a:schemeClr val="bg2">
                    <a:lumMod val="25000"/>
                  </a:scheme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Unfortunately</a:t>
            </a:r>
            <a:r>
              <a:rPr lang="ru-RU" sz="2400" b="1" dirty="0">
                <a:solidFill>
                  <a:schemeClr val="bg2">
                    <a:lumMod val="25000"/>
                  </a:scheme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 </a:t>
            </a:r>
            <a:endParaRPr lang="en-US" sz="2400" b="1" dirty="0">
              <a:solidFill>
                <a:schemeClr val="bg2">
                  <a:lumMod val="25000"/>
                </a:scheme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endParaRPr>
          </a:p>
          <a:p>
            <a:pPr algn="r">
              <a:defRPr/>
            </a:pPr>
            <a:r>
              <a:rPr lang="en-US" sz="2400" b="1" dirty="0">
                <a:solidFill>
                  <a:schemeClr val="bg2">
                    <a:lumMod val="25000"/>
                  </a:scheme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in all attempts </a:t>
            </a:r>
          </a:p>
          <a:p>
            <a:pPr algn="r">
              <a:defRPr/>
            </a:pPr>
            <a:r>
              <a:rPr lang="en-US" sz="2400" b="1" dirty="0">
                <a:solidFill>
                  <a:schemeClr val="bg2">
                    <a:lumMod val="25000"/>
                  </a:scheme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super</a:t>
            </a:r>
            <a:r>
              <a:rPr lang="ru-RU" sz="2400" b="1" dirty="0">
                <a:solidFill>
                  <a:schemeClr val="bg2">
                    <a:lumMod val="25000"/>
                  </a:scheme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 </a:t>
            </a:r>
            <a:r>
              <a:rPr lang="en-US" sz="2400" b="1" dirty="0">
                <a:solidFill>
                  <a:schemeClr val="bg2">
                    <a:lumMod val="25000"/>
                  </a:scheme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heavy elements </a:t>
            </a:r>
          </a:p>
          <a:p>
            <a:pPr algn="r">
              <a:defRPr/>
            </a:pPr>
            <a:r>
              <a:rPr lang="en-US" sz="2400" b="1" dirty="0">
                <a:solidFill>
                  <a:schemeClr val="bg2">
                    <a:lumMod val="25000"/>
                  </a:schemeClr>
                </a:solidFill>
                <a:effectLst>
                  <a:outerShdw blurRad="38100" dist="38100" dir="2700000" algn="tl">
                    <a:srgbClr val="000000">
                      <a:alpha val="43137"/>
                    </a:srgbClr>
                  </a:outerShdw>
                </a:effectLst>
                <a:latin typeface="Courier New" panose="02070309020205020404" pitchFamily="49" charset="0"/>
                <a:ea typeface="Gungsuh" pitchFamily="18" charset="-127"/>
                <a:cs typeface="Courier New" panose="02070309020205020404" pitchFamily="49" charset="0"/>
              </a:rPr>
              <a:t>were not found</a:t>
            </a:r>
          </a:p>
        </p:txBody>
      </p:sp>
      <p:sp>
        <p:nvSpPr>
          <p:cNvPr id="7" name="TextBox 6"/>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150910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Grp="1" noChangeAspect="1"/>
          </p:cNvGraphicFramePr>
          <p:nvPr>
            <p:ph idx="4294967295"/>
          </p:nvPr>
        </p:nvGraphicFramePr>
        <p:xfrm>
          <a:off x="0" y="1125538"/>
          <a:ext cx="8990013" cy="4595812"/>
        </p:xfrm>
        <a:graphic>
          <a:graphicData uri="http://schemas.openxmlformats.org/presentationml/2006/ole">
            <mc:AlternateContent xmlns:mc="http://schemas.openxmlformats.org/markup-compatibility/2006">
              <mc:Choice xmlns:v="urn:schemas-microsoft-com:vml" Requires="v">
                <p:oleObj spid="_x0000_s52266" name="CorelDRAW" r:id="rId4" imgW="9503664" imgH="4858512" progId="">
                  <p:embed/>
                </p:oleObj>
              </mc:Choice>
              <mc:Fallback>
                <p:oleObj name="CorelDRAW" r:id="rId4" imgW="9503664" imgH="485851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5538"/>
                        <a:ext cx="8990013"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3"/>
          <p:cNvSpPr txBox="1">
            <a:spLocks noChangeArrowheads="1"/>
          </p:cNvSpPr>
          <p:nvPr/>
        </p:nvSpPr>
        <p:spPr bwMode="auto">
          <a:xfrm>
            <a:off x="533400" y="352425"/>
            <a:ext cx="3390528"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2000" b="1" dirty="0">
                <a:solidFill>
                  <a:srgbClr val="0070C0"/>
                </a:solidFill>
                <a:latin typeface="Clarendon Blk BT" panose="02040905050505020204" pitchFamily="18" charset="0"/>
              </a:rPr>
              <a:t>Reactions of synthesis</a:t>
            </a:r>
          </a:p>
        </p:txBody>
      </p:sp>
      <p:grpSp>
        <p:nvGrpSpPr>
          <p:cNvPr id="5" name="Группа 33"/>
          <p:cNvGrpSpPr>
            <a:grpSpLocks/>
          </p:cNvGrpSpPr>
          <p:nvPr/>
        </p:nvGrpSpPr>
        <p:grpSpPr bwMode="auto">
          <a:xfrm>
            <a:off x="3500438" y="928688"/>
            <a:ext cx="1785937" cy="1489075"/>
            <a:chOff x="3500644" y="928688"/>
            <a:chExt cx="1785731" cy="1489467"/>
          </a:xfrm>
        </p:grpSpPr>
        <p:grpSp>
          <p:nvGrpSpPr>
            <p:cNvPr id="16396" name="Группа 27"/>
            <p:cNvGrpSpPr>
              <a:grpSpLocks/>
            </p:cNvGrpSpPr>
            <p:nvPr/>
          </p:nvGrpSpPr>
          <p:grpSpPr bwMode="auto">
            <a:xfrm>
              <a:off x="3500644" y="928688"/>
              <a:ext cx="1785731" cy="642867"/>
              <a:chOff x="3286116" y="785794"/>
              <a:chExt cx="1785950" cy="642942"/>
            </a:xfrm>
          </p:grpSpPr>
          <p:sp>
            <p:nvSpPr>
              <p:cNvPr id="29701" name="AutoShape 5"/>
              <p:cNvSpPr>
                <a:spLocks noChangeArrowheads="1"/>
              </p:cNvSpPr>
              <p:nvPr/>
            </p:nvSpPr>
            <p:spPr bwMode="auto">
              <a:xfrm flipH="1">
                <a:off x="3286116" y="785794"/>
                <a:ext cx="1785950" cy="642942"/>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a:defRPr/>
                </a:pPr>
                <a:endParaRPr lang="ru-RU" sz="2000">
                  <a:cs typeface="Arial" charset="0"/>
                </a:endParaRPr>
              </a:p>
            </p:txBody>
          </p:sp>
          <p:sp>
            <p:nvSpPr>
              <p:cNvPr id="16402" name="Text Box 6"/>
              <p:cNvSpPr txBox="1">
                <a:spLocks noChangeArrowheads="1"/>
              </p:cNvSpPr>
              <p:nvPr/>
            </p:nvSpPr>
            <p:spPr bwMode="auto">
              <a:xfrm>
                <a:off x="3492193" y="918466"/>
                <a:ext cx="1403120" cy="36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800" b="1">
                    <a:latin typeface="Comic Sans MS" pitchFamily="66" charset="0"/>
                  </a:rPr>
                  <a:t>Cold fusion</a:t>
                </a:r>
                <a:endParaRPr lang="ru-RU" altLang="ru-RU" sz="1800" b="1">
                  <a:latin typeface="Comic Sans MS" pitchFamily="66" charset="0"/>
                </a:endParaRPr>
              </a:p>
            </p:txBody>
          </p:sp>
        </p:grpSp>
        <p:sp>
          <p:nvSpPr>
            <p:cNvPr id="32" name="Блок-схема: извлечение 31"/>
            <p:cNvSpPr/>
            <p:nvPr/>
          </p:nvSpPr>
          <p:spPr>
            <a:xfrm>
              <a:off x="4684782" y="2064049"/>
              <a:ext cx="360320" cy="287414"/>
            </a:xfrm>
            <a:prstGeom prst="flowChartExtra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 name="TextBox 32"/>
            <p:cNvSpPr txBox="1"/>
            <p:nvPr/>
          </p:nvSpPr>
          <p:spPr>
            <a:xfrm>
              <a:off x="4676845" y="2110099"/>
              <a:ext cx="400004" cy="308056"/>
            </a:xfrm>
            <a:prstGeom prst="rect">
              <a:avLst/>
            </a:prstGeom>
            <a:noFill/>
          </p:spPr>
          <p:txBody>
            <a:bodyPr wrap="none">
              <a:spAutoFit/>
            </a:bodyPr>
            <a:lstStyle/>
            <a:p>
              <a:pPr>
                <a:defRPr/>
              </a:pPr>
              <a:r>
                <a:rPr lang="en-US" sz="1400" b="1" dirty="0" err="1">
                  <a:latin typeface="+mn-lt"/>
                  <a:cs typeface="Arial" charset="0"/>
                </a:rPr>
                <a:t>Nh</a:t>
              </a:r>
              <a:endParaRPr lang="ru-RU" sz="1400" b="1" dirty="0">
                <a:latin typeface="+mn-lt"/>
                <a:cs typeface="Arial" charset="0"/>
              </a:endParaRPr>
            </a:p>
          </p:txBody>
        </p:sp>
      </p:grpSp>
      <p:grpSp>
        <p:nvGrpSpPr>
          <p:cNvPr id="17" name="Группа 29"/>
          <p:cNvGrpSpPr>
            <a:grpSpLocks/>
          </p:cNvGrpSpPr>
          <p:nvPr/>
        </p:nvGrpSpPr>
        <p:grpSpPr bwMode="auto">
          <a:xfrm>
            <a:off x="6049682" y="2286080"/>
            <a:ext cx="1950570" cy="606698"/>
            <a:chOff x="6084888" y="2420938"/>
            <a:chExt cx="1951672" cy="606742"/>
          </a:xfrm>
          <a:solidFill>
            <a:schemeClr val="bg1">
              <a:lumMod val="85000"/>
            </a:schemeClr>
          </a:solidFill>
        </p:grpSpPr>
        <p:sp>
          <p:nvSpPr>
            <p:cNvPr id="18" name="AutoShape 7"/>
            <p:cNvSpPr>
              <a:spLocks noChangeArrowheads="1"/>
            </p:cNvSpPr>
            <p:nvPr/>
          </p:nvSpPr>
          <p:spPr bwMode="auto">
            <a:xfrm>
              <a:off x="6084888" y="2420938"/>
              <a:ext cx="1951672" cy="606742"/>
            </a:xfrm>
            <a:prstGeom prst="wedgeEllipseCallout">
              <a:avLst>
                <a:gd name="adj1" fmla="val -52630"/>
                <a:gd name="adj2" fmla="val 71681"/>
              </a:avLst>
            </a:prstGeom>
            <a:grpFill/>
            <a:ln>
              <a:headEnd/>
              <a:tailEnd/>
            </a:ln>
          </p:spPr>
          <p:style>
            <a:lnRef idx="0">
              <a:schemeClr val="accent1"/>
            </a:lnRef>
            <a:fillRef idx="3">
              <a:schemeClr val="accent1"/>
            </a:fillRef>
            <a:effectRef idx="3">
              <a:schemeClr val="accent1"/>
            </a:effectRef>
            <a:fontRef idx="minor">
              <a:schemeClr val="lt1"/>
            </a:fontRef>
          </p:style>
          <p:txBody>
            <a:bodyPr/>
            <a:lstStyle/>
            <a:p>
              <a:pPr algn="ctr">
                <a:defRPr/>
              </a:pPr>
              <a:endParaRPr lang="ru-RU" sz="2000">
                <a:cs typeface="Arial" charset="0"/>
              </a:endParaRPr>
            </a:p>
          </p:txBody>
        </p:sp>
        <p:sp>
          <p:nvSpPr>
            <p:cNvPr id="19" name="Text Box 8"/>
            <p:cNvSpPr txBox="1">
              <a:spLocks noChangeArrowheads="1"/>
            </p:cNvSpPr>
            <p:nvPr/>
          </p:nvSpPr>
          <p:spPr bwMode="auto">
            <a:xfrm>
              <a:off x="6459348" y="2544692"/>
              <a:ext cx="1257784" cy="369359"/>
            </a:xfrm>
            <a:prstGeom prst="rect">
              <a:avLst/>
            </a:prstGeom>
            <a:noFill/>
            <a:ln w="9525">
              <a:noFill/>
              <a:miter lim="800000"/>
              <a:headEnd/>
              <a:tailEnd/>
            </a:ln>
          </p:spPr>
          <p:txBody>
            <a:bodyPr wrap="none">
              <a:spAutoFit/>
            </a:bodyPr>
            <a:lstStyle/>
            <a:p>
              <a:pPr algn="ctr">
                <a:defRPr/>
              </a:pPr>
              <a:r>
                <a:rPr lang="en-US" b="1" dirty="0">
                  <a:latin typeface="Comic Sans MS" pitchFamily="66" charset="0"/>
                </a:rPr>
                <a:t>Light ions</a:t>
              </a:r>
              <a:endParaRPr lang="ru-RU" b="1" dirty="0">
                <a:solidFill>
                  <a:srgbClr val="CC3300"/>
                </a:solidFill>
                <a:latin typeface="Comic Sans MS" pitchFamily="66" charset="0"/>
              </a:endParaRPr>
            </a:p>
          </p:txBody>
        </p:sp>
      </p:grpSp>
      <p:sp>
        <p:nvSpPr>
          <p:cNvPr id="20" name="AutoShape 9"/>
          <p:cNvSpPr>
            <a:spLocks noChangeArrowheads="1"/>
          </p:cNvSpPr>
          <p:nvPr/>
        </p:nvSpPr>
        <p:spPr bwMode="auto">
          <a:xfrm flipV="1">
            <a:off x="4934520" y="4929197"/>
            <a:ext cx="2055560" cy="628323"/>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rot="10800000"/>
          <a:lstStyle/>
          <a:p>
            <a:pPr algn="ctr">
              <a:defRPr/>
            </a:pPr>
            <a:endParaRPr lang="ru-RU" sz="2000">
              <a:cs typeface="Arial" charset="0"/>
            </a:endParaRPr>
          </a:p>
        </p:txBody>
      </p:sp>
      <p:sp>
        <p:nvSpPr>
          <p:cNvPr id="21" name="Text Box 10"/>
          <p:cNvSpPr txBox="1">
            <a:spLocks noChangeArrowheads="1"/>
          </p:cNvSpPr>
          <p:nvPr/>
        </p:nvSpPr>
        <p:spPr bwMode="auto">
          <a:xfrm>
            <a:off x="5461000" y="4908550"/>
            <a:ext cx="1182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800" b="1">
                <a:latin typeface="Comic Sans MS" pitchFamily="66" charset="0"/>
              </a:rPr>
              <a:t>Neutron </a:t>
            </a:r>
          </a:p>
          <a:p>
            <a:pPr algn="ctr" eaLnBrk="1" hangingPunct="1">
              <a:spcBef>
                <a:spcPct val="0"/>
              </a:spcBef>
              <a:buFontTx/>
              <a:buNone/>
            </a:pPr>
            <a:r>
              <a:rPr lang="en-US" altLang="ru-RU" sz="1800" b="1">
                <a:latin typeface="Comic Sans MS" pitchFamily="66" charset="0"/>
              </a:rPr>
              <a:t>capture</a:t>
            </a:r>
            <a:endParaRPr lang="ru-RU" altLang="ru-RU" sz="1800" b="1">
              <a:solidFill>
                <a:srgbClr val="CC3300"/>
              </a:solidFill>
              <a:latin typeface="Comic Sans MS" pitchFamily="66" charset="0"/>
            </a:endParaRPr>
          </a:p>
        </p:txBody>
      </p:sp>
      <p:sp>
        <p:nvSpPr>
          <p:cNvPr id="15" name="AutoShape 12"/>
          <p:cNvSpPr>
            <a:spLocks noChangeArrowheads="1"/>
          </p:cNvSpPr>
          <p:nvPr/>
        </p:nvSpPr>
        <p:spPr bwMode="auto">
          <a:xfrm flipH="1">
            <a:off x="7236296" y="404663"/>
            <a:ext cx="1584176" cy="639109"/>
          </a:xfrm>
          <a:prstGeom prst="wedgeEllipseCallout">
            <a:avLst>
              <a:gd name="adj1" fmla="val 27241"/>
              <a:gd name="adj2" fmla="val 139776"/>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a:defRPr/>
            </a:pPr>
            <a:endParaRPr lang="ru-RU" sz="2000">
              <a:cs typeface="Arial" charset="0"/>
            </a:endParaRPr>
          </a:p>
        </p:txBody>
      </p:sp>
      <p:sp>
        <p:nvSpPr>
          <p:cNvPr id="16" name="Text Box 13"/>
          <p:cNvSpPr txBox="1">
            <a:spLocks noChangeArrowheads="1"/>
          </p:cNvSpPr>
          <p:nvPr/>
        </p:nvSpPr>
        <p:spPr bwMode="auto">
          <a:xfrm>
            <a:off x="7379525" y="557987"/>
            <a:ext cx="1342034" cy="369332"/>
          </a:xfrm>
          <a:prstGeom prst="rect">
            <a:avLst/>
          </a:prstGeom>
          <a:noFill/>
          <a:ln w="9525">
            <a:noFill/>
            <a:miter lim="800000"/>
            <a:headEnd/>
            <a:tailEnd/>
          </a:ln>
        </p:spPr>
        <p:txBody>
          <a:bodyPr wrap="none">
            <a:spAutoFit/>
          </a:bodyPr>
          <a:lstStyle/>
          <a:p>
            <a:pPr algn="ctr">
              <a:defRPr/>
            </a:pPr>
            <a:r>
              <a:rPr lang="en-US" b="1" dirty="0">
                <a:solidFill>
                  <a:srgbClr val="C00000"/>
                </a:solidFill>
                <a:latin typeface="Comic Sans MS" pitchFamily="66" charset="0"/>
              </a:rPr>
              <a:t>Act.+</a:t>
            </a:r>
            <a:r>
              <a:rPr lang="en-US" sz="2400" b="1" baseline="30000" dirty="0">
                <a:solidFill>
                  <a:srgbClr val="C00000"/>
                </a:solidFill>
                <a:latin typeface="Comic Sans MS" pitchFamily="66" charset="0"/>
              </a:rPr>
              <a:t>48</a:t>
            </a:r>
            <a:r>
              <a:rPr lang="en-US" b="1" dirty="0">
                <a:solidFill>
                  <a:srgbClr val="C00000"/>
                </a:solidFill>
                <a:latin typeface="Comic Sans MS" pitchFamily="66" charset="0"/>
              </a:rPr>
              <a:t>Ca</a:t>
            </a:r>
            <a:endParaRPr lang="ru-RU" b="1" dirty="0">
              <a:solidFill>
                <a:srgbClr val="C00000"/>
              </a:solidFill>
              <a:latin typeface="Comic Sans MS" pitchFamily="66" charset="0"/>
            </a:endParaRPr>
          </a:p>
        </p:txBody>
      </p:sp>
      <p:sp>
        <p:nvSpPr>
          <p:cNvPr id="22" name="TextBox 21"/>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395101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in)">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p:cNvGrpSpPr>
            <a:grpSpLocks/>
          </p:cNvGrpSpPr>
          <p:nvPr/>
        </p:nvGrpSpPr>
        <p:grpSpPr bwMode="auto">
          <a:xfrm>
            <a:off x="1971675" y="2876550"/>
            <a:ext cx="1079500" cy="739775"/>
            <a:chOff x="1971835" y="2924945"/>
            <a:chExt cx="1079089" cy="739133"/>
          </a:xfrm>
        </p:grpSpPr>
        <p:grpSp>
          <p:nvGrpSpPr>
            <p:cNvPr id="17445" name="Группа 28"/>
            <p:cNvGrpSpPr>
              <a:grpSpLocks/>
            </p:cNvGrpSpPr>
            <p:nvPr/>
          </p:nvGrpSpPr>
          <p:grpSpPr bwMode="auto">
            <a:xfrm>
              <a:off x="1971835" y="2924945"/>
              <a:ext cx="715260" cy="739133"/>
              <a:chOff x="1539787" y="2780926"/>
              <a:chExt cx="715260" cy="739131"/>
            </a:xfrm>
          </p:grpSpPr>
          <p:sp>
            <p:nvSpPr>
              <p:cNvPr id="5" name="Овал 4"/>
              <p:cNvSpPr/>
              <p:nvPr/>
            </p:nvSpPr>
            <p:spPr>
              <a:xfrm>
                <a:off x="1582634" y="2815821"/>
                <a:ext cx="649040" cy="647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448" name="TextBox 23"/>
              <p:cNvSpPr txBox="1">
                <a:spLocks noChangeArrowheads="1"/>
              </p:cNvSpPr>
              <p:nvPr/>
            </p:nvSpPr>
            <p:spPr bwMode="auto">
              <a:xfrm>
                <a:off x="1648791" y="2996838"/>
                <a:ext cx="606256" cy="5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800" b="1">
                    <a:solidFill>
                      <a:schemeClr val="bg1"/>
                    </a:solidFill>
                    <a:latin typeface="Comic Sans MS" pitchFamily="66" charset="0"/>
                  </a:rPr>
                  <a:t>Ca</a:t>
                </a:r>
                <a:endParaRPr lang="ru-RU" altLang="ru-RU" sz="2800" b="1">
                  <a:solidFill>
                    <a:schemeClr val="bg1"/>
                  </a:solidFill>
                  <a:latin typeface="Comic Sans MS" pitchFamily="66" charset="0"/>
                </a:endParaRPr>
              </a:p>
            </p:txBody>
          </p:sp>
          <p:sp>
            <p:nvSpPr>
              <p:cNvPr id="17449" name="TextBox 27"/>
              <p:cNvSpPr txBox="1">
                <a:spLocks noChangeArrowheads="1"/>
              </p:cNvSpPr>
              <p:nvPr/>
            </p:nvSpPr>
            <p:spPr bwMode="auto">
              <a:xfrm>
                <a:off x="1539787" y="2780926"/>
                <a:ext cx="498855"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chemeClr val="bg1"/>
                    </a:solidFill>
                    <a:latin typeface="Comic Sans MS" pitchFamily="66" charset="0"/>
                  </a:rPr>
                  <a:t>48</a:t>
                </a:r>
                <a:endParaRPr lang="ru-RU" altLang="ru-RU" sz="2000" b="1">
                  <a:solidFill>
                    <a:schemeClr val="bg1"/>
                  </a:solidFill>
                  <a:latin typeface="Comic Sans MS" pitchFamily="66" charset="0"/>
                </a:endParaRPr>
              </a:p>
            </p:txBody>
          </p:sp>
        </p:grpSp>
        <p:sp>
          <p:nvSpPr>
            <p:cNvPr id="15" name="Стрелка вправо 14"/>
            <p:cNvSpPr/>
            <p:nvPr/>
          </p:nvSpPr>
          <p:spPr>
            <a:xfrm>
              <a:off x="2728785" y="3177139"/>
              <a:ext cx="322139" cy="250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32" name="TextBox 31"/>
          <p:cNvSpPr txBox="1"/>
          <p:nvPr/>
        </p:nvSpPr>
        <p:spPr>
          <a:xfrm>
            <a:off x="7164288" y="3033713"/>
            <a:ext cx="1925527" cy="461665"/>
          </a:xfrm>
          <a:prstGeom prst="rect">
            <a:avLst/>
          </a:prstGeom>
          <a:noFill/>
        </p:spPr>
        <p:txBody>
          <a:bodyPr wrap="none">
            <a:spAutoFit/>
          </a:bodyPr>
          <a:lstStyle/>
          <a:p>
            <a:pPr>
              <a:defRPr/>
            </a:pPr>
            <a:r>
              <a:rPr lang="en-US" sz="2400" b="1" dirty="0">
                <a:solidFill>
                  <a:srgbClr val="C00000"/>
                </a:solidFill>
                <a:latin typeface="Century751 SeBd BT" pitchFamily="2" charset="0"/>
                <a:cs typeface="Arial" charset="0"/>
              </a:rPr>
              <a:t>to separator</a:t>
            </a:r>
            <a:endParaRPr lang="ru-RU" sz="2400" b="1" dirty="0">
              <a:solidFill>
                <a:srgbClr val="C00000"/>
              </a:solidFill>
              <a:latin typeface="+mn-lt"/>
              <a:cs typeface="Arial" charset="0"/>
            </a:endParaRPr>
          </a:p>
        </p:txBody>
      </p:sp>
      <p:grpSp>
        <p:nvGrpSpPr>
          <p:cNvPr id="2" name="Группа 20"/>
          <p:cNvGrpSpPr>
            <a:grpSpLocks/>
          </p:cNvGrpSpPr>
          <p:nvPr/>
        </p:nvGrpSpPr>
        <p:grpSpPr bwMode="auto">
          <a:xfrm>
            <a:off x="3573463" y="1673273"/>
            <a:ext cx="2665413" cy="3166646"/>
            <a:chOff x="3591319" y="1951144"/>
            <a:chExt cx="1913936" cy="2259701"/>
          </a:xfrm>
        </p:grpSpPr>
        <p:cxnSp>
          <p:nvCxnSpPr>
            <p:cNvPr id="9" name="Прямая со стрелкой 8"/>
            <p:cNvCxnSpPr/>
            <p:nvPr/>
          </p:nvCxnSpPr>
          <p:spPr>
            <a:xfrm flipV="1">
              <a:off x="5033326" y="2276232"/>
              <a:ext cx="360217" cy="4327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flipV="1">
              <a:off x="3842103" y="2247910"/>
              <a:ext cx="360217" cy="4316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4918193" y="3568789"/>
              <a:ext cx="360217" cy="4327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3910499" y="3591446"/>
              <a:ext cx="360217" cy="4327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3986874" y="2441625"/>
              <a:ext cx="166429" cy="1687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TextBox 18"/>
            <p:cNvSpPr txBox="1"/>
            <p:nvPr/>
          </p:nvSpPr>
          <p:spPr>
            <a:xfrm>
              <a:off x="3591319" y="1951144"/>
              <a:ext cx="250784" cy="329654"/>
            </a:xfrm>
            <a:prstGeom prst="rect">
              <a:avLst/>
            </a:prstGeom>
            <a:noFill/>
          </p:spPr>
          <p:txBody>
            <a:bodyPr wrap="none">
              <a:spAutoFit/>
            </a:bodyPr>
            <a:lstStyle/>
            <a:p>
              <a:pPr>
                <a:defRPr/>
              </a:pPr>
              <a:r>
                <a:rPr lang="en-US" sz="2400" b="1" dirty="0">
                  <a:latin typeface="+mn-lt"/>
                  <a:cs typeface="Arial" charset="0"/>
                </a:rPr>
                <a:t>n</a:t>
              </a:r>
              <a:endParaRPr lang="ru-RU" sz="2400" b="1" dirty="0">
                <a:latin typeface="+mn-lt"/>
                <a:cs typeface="Arial" charset="0"/>
              </a:endParaRPr>
            </a:p>
          </p:txBody>
        </p:sp>
        <p:sp>
          <p:nvSpPr>
            <p:cNvPr id="20" name="TextBox 19"/>
            <p:cNvSpPr txBox="1"/>
            <p:nvPr/>
          </p:nvSpPr>
          <p:spPr>
            <a:xfrm>
              <a:off x="5254471" y="3872387"/>
              <a:ext cx="250784" cy="329654"/>
            </a:xfrm>
            <a:prstGeom prst="rect">
              <a:avLst/>
            </a:prstGeom>
            <a:noFill/>
          </p:spPr>
          <p:txBody>
            <a:bodyPr wrap="none">
              <a:spAutoFit/>
            </a:bodyPr>
            <a:lstStyle/>
            <a:p>
              <a:pPr>
                <a:defRPr/>
              </a:pPr>
              <a:r>
                <a:rPr lang="en-US" sz="2400" b="1" dirty="0">
                  <a:latin typeface="+mn-lt"/>
                  <a:cs typeface="Arial" charset="0"/>
                </a:rPr>
                <a:t>n</a:t>
              </a:r>
              <a:endParaRPr lang="ru-RU" sz="2400" b="1" dirty="0">
                <a:latin typeface="+mn-lt"/>
                <a:cs typeface="Arial" charset="0"/>
              </a:endParaRPr>
            </a:p>
          </p:txBody>
        </p:sp>
        <p:sp>
          <p:nvSpPr>
            <p:cNvPr id="41" name="Овал 40"/>
            <p:cNvSpPr/>
            <p:nvPr/>
          </p:nvSpPr>
          <p:spPr>
            <a:xfrm>
              <a:off x="5082343" y="2471078"/>
              <a:ext cx="166429" cy="1687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2" name="Овал 41"/>
            <p:cNvSpPr/>
            <p:nvPr/>
          </p:nvSpPr>
          <p:spPr>
            <a:xfrm>
              <a:off x="4049570" y="3666212"/>
              <a:ext cx="166429" cy="16992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3" name="Овал 42"/>
            <p:cNvSpPr/>
            <p:nvPr/>
          </p:nvSpPr>
          <p:spPr>
            <a:xfrm>
              <a:off x="4977470" y="3671877"/>
              <a:ext cx="166429" cy="16992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6" name="TextBox 45"/>
            <p:cNvSpPr txBox="1"/>
            <p:nvPr/>
          </p:nvSpPr>
          <p:spPr>
            <a:xfrm>
              <a:off x="3666197" y="3881191"/>
              <a:ext cx="250784" cy="329654"/>
            </a:xfrm>
            <a:prstGeom prst="rect">
              <a:avLst/>
            </a:prstGeom>
            <a:noFill/>
          </p:spPr>
          <p:txBody>
            <a:bodyPr wrap="none">
              <a:spAutoFit/>
            </a:bodyPr>
            <a:lstStyle/>
            <a:p>
              <a:pPr>
                <a:defRPr/>
              </a:pPr>
              <a:r>
                <a:rPr lang="en-US" sz="2400" b="1" dirty="0">
                  <a:latin typeface="+mn-lt"/>
                  <a:cs typeface="Arial" charset="0"/>
                </a:rPr>
                <a:t>n</a:t>
              </a:r>
              <a:endParaRPr lang="ru-RU" sz="2400" b="1" dirty="0">
                <a:latin typeface="+mn-lt"/>
                <a:cs typeface="Arial" charset="0"/>
              </a:endParaRPr>
            </a:p>
          </p:txBody>
        </p:sp>
      </p:grpSp>
      <p:grpSp>
        <p:nvGrpSpPr>
          <p:cNvPr id="17413" name="Группа 29"/>
          <p:cNvGrpSpPr>
            <a:grpSpLocks/>
          </p:cNvGrpSpPr>
          <p:nvPr/>
        </p:nvGrpSpPr>
        <p:grpSpPr bwMode="auto">
          <a:xfrm>
            <a:off x="4422775" y="2852738"/>
            <a:ext cx="869950" cy="863600"/>
            <a:chOff x="3271282" y="2708920"/>
            <a:chExt cx="868670" cy="864096"/>
          </a:xfrm>
        </p:grpSpPr>
        <p:sp>
          <p:nvSpPr>
            <p:cNvPr id="4" name="Овал 3"/>
            <p:cNvSpPr/>
            <p:nvPr/>
          </p:nvSpPr>
          <p:spPr>
            <a:xfrm>
              <a:off x="3276038" y="2708920"/>
              <a:ext cx="86391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433" name="TextBox 25"/>
            <p:cNvSpPr txBox="1">
              <a:spLocks noChangeArrowheads="1"/>
            </p:cNvSpPr>
            <p:nvPr/>
          </p:nvSpPr>
          <p:spPr bwMode="auto">
            <a:xfrm>
              <a:off x="3568636" y="3004076"/>
              <a:ext cx="5613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800" b="1">
                  <a:solidFill>
                    <a:schemeClr val="bg1"/>
                  </a:solidFill>
                  <a:latin typeface="Comic Sans MS" pitchFamily="66" charset="0"/>
                </a:rPr>
                <a:t>Pu</a:t>
              </a:r>
              <a:endParaRPr lang="ru-RU" altLang="ru-RU" sz="2800" b="1">
                <a:solidFill>
                  <a:schemeClr val="bg1"/>
                </a:solidFill>
                <a:latin typeface="Comic Sans MS" pitchFamily="66" charset="0"/>
              </a:endParaRPr>
            </a:p>
          </p:txBody>
        </p:sp>
        <p:sp>
          <p:nvSpPr>
            <p:cNvPr id="17434" name="TextBox 26"/>
            <p:cNvSpPr txBox="1">
              <a:spLocks noChangeArrowheads="1"/>
            </p:cNvSpPr>
            <p:nvPr/>
          </p:nvSpPr>
          <p:spPr bwMode="auto">
            <a:xfrm>
              <a:off x="3271282" y="2762261"/>
              <a:ext cx="65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chemeClr val="bg1"/>
                  </a:solidFill>
                  <a:latin typeface="Comic Sans MS" pitchFamily="66" charset="0"/>
                </a:rPr>
                <a:t>244</a:t>
              </a:r>
              <a:endParaRPr lang="ru-RU" altLang="ru-RU" sz="2000" b="1">
                <a:solidFill>
                  <a:schemeClr val="bg1"/>
                </a:solidFill>
                <a:latin typeface="Comic Sans MS" pitchFamily="66" charset="0"/>
              </a:endParaRPr>
            </a:p>
          </p:txBody>
        </p:sp>
      </p:grpSp>
      <p:grpSp>
        <p:nvGrpSpPr>
          <p:cNvPr id="8" name="Группа 34"/>
          <p:cNvGrpSpPr>
            <a:grpSpLocks/>
          </p:cNvGrpSpPr>
          <p:nvPr/>
        </p:nvGrpSpPr>
        <p:grpSpPr bwMode="auto">
          <a:xfrm>
            <a:off x="4652963" y="2792413"/>
            <a:ext cx="998537" cy="1000125"/>
            <a:chOff x="4088536" y="3725416"/>
            <a:chExt cx="999728" cy="999728"/>
          </a:xfrm>
        </p:grpSpPr>
        <p:sp>
          <p:nvSpPr>
            <p:cNvPr id="7" name="Овал 6"/>
            <p:cNvSpPr/>
            <p:nvPr/>
          </p:nvSpPr>
          <p:spPr>
            <a:xfrm>
              <a:off x="4088536" y="3725416"/>
              <a:ext cx="999728" cy="9997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C00000"/>
                </a:solidFill>
              </a:endParaRPr>
            </a:p>
          </p:txBody>
        </p:sp>
        <p:sp>
          <p:nvSpPr>
            <p:cNvPr id="17430" name="TextBox 32"/>
            <p:cNvSpPr txBox="1">
              <a:spLocks noChangeArrowheads="1"/>
            </p:cNvSpPr>
            <p:nvPr/>
          </p:nvSpPr>
          <p:spPr bwMode="auto">
            <a:xfrm>
              <a:off x="4575598" y="4129916"/>
              <a:ext cx="500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800" b="1">
                  <a:solidFill>
                    <a:schemeClr val="bg1"/>
                  </a:solidFill>
                  <a:latin typeface="Comic Sans MS" pitchFamily="66" charset="0"/>
                </a:rPr>
                <a:t>Fl</a:t>
              </a:r>
              <a:endParaRPr lang="ru-RU" altLang="ru-RU" sz="2800" b="1">
                <a:solidFill>
                  <a:schemeClr val="bg1"/>
                </a:solidFill>
                <a:latin typeface="Comic Sans MS" pitchFamily="66" charset="0"/>
              </a:endParaRPr>
            </a:p>
          </p:txBody>
        </p:sp>
        <p:sp>
          <p:nvSpPr>
            <p:cNvPr id="17431" name="TextBox 33"/>
            <p:cNvSpPr txBox="1">
              <a:spLocks noChangeArrowheads="1"/>
            </p:cNvSpPr>
            <p:nvPr/>
          </p:nvSpPr>
          <p:spPr bwMode="auto">
            <a:xfrm>
              <a:off x="4139952" y="3820980"/>
              <a:ext cx="65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chemeClr val="bg1"/>
                  </a:solidFill>
                  <a:latin typeface="Comic Sans MS" pitchFamily="66" charset="0"/>
                </a:rPr>
                <a:t>292</a:t>
              </a:r>
              <a:endParaRPr lang="ru-RU" altLang="ru-RU" sz="2000" b="1">
                <a:solidFill>
                  <a:schemeClr val="bg1"/>
                </a:solidFill>
                <a:latin typeface="Comic Sans MS" pitchFamily="66" charset="0"/>
              </a:endParaRPr>
            </a:p>
          </p:txBody>
        </p:sp>
      </p:grpSp>
      <p:sp>
        <p:nvSpPr>
          <p:cNvPr id="31" name="TextBox 30"/>
          <p:cNvSpPr txBox="1"/>
          <p:nvPr/>
        </p:nvSpPr>
        <p:spPr>
          <a:xfrm>
            <a:off x="34925" y="2962275"/>
            <a:ext cx="1811714" cy="830997"/>
          </a:xfrm>
          <a:prstGeom prst="rect">
            <a:avLst/>
          </a:prstGeom>
          <a:noFill/>
        </p:spPr>
        <p:txBody>
          <a:bodyPr wrap="none">
            <a:spAutoFit/>
          </a:bodyPr>
          <a:lstStyle/>
          <a:p>
            <a:pPr>
              <a:defRPr/>
            </a:pPr>
            <a:r>
              <a:rPr lang="en-US" sz="2400" b="1" dirty="0">
                <a:solidFill>
                  <a:srgbClr val="C00000"/>
                </a:solidFill>
                <a:latin typeface="Century751 SeBd BT" pitchFamily="2" charset="0"/>
                <a:cs typeface="Arial" charset="0"/>
              </a:rPr>
              <a:t>from </a:t>
            </a:r>
          </a:p>
          <a:p>
            <a:pPr>
              <a:defRPr/>
            </a:pPr>
            <a:r>
              <a:rPr lang="en-US" sz="2400" b="1" dirty="0">
                <a:solidFill>
                  <a:srgbClr val="C00000"/>
                </a:solidFill>
                <a:latin typeface="Century751 SeBd BT" pitchFamily="2" charset="0"/>
                <a:cs typeface="Arial" charset="0"/>
              </a:rPr>
              <a:t>accelerator</a:t>
            </a:r>
            <a:endParaRPr lang="ru-RU" sz="2400" b="1" dirty="0">
              <a:solidFill>
                <a:srgbClr val="C00000"/>
              </a:solidFill>
              <a:latin typeface="+mn-lt"/>
              <a:cs typeface="Arial" charset="0"/>
            </a:endParaRPr>
          </a:p>
        </p:txBody>
      </p:sp>
      <p:sp>
        <p:nvSpPr>
          <p:cNvPr id="36" name="TextBox 35"/>
          <p:cNvSpPr txBox="1"/>
          <p:nvPr/>
        </p:nvSpPr>
        <p:spPr>
          <a:xfrm>
            <a:off x="1258888" y="3861048"/>
            <a:ext cx="2012950" cy="522287"/>
          </a:xfrm>
          <a:prstGeom prst="rect">
            <a:avLst/>
          </a:prstGeom>
          <a:noFill/>
        </p:spPr>
        <p:txBody>
          <a:bodyPr wrap="none">
            <a:spAutoFit/>
          </a:bodyPr>
          <a:lstStyle/>
          <a:p>
            <a:pPr>
              <a:defRPr/>
            </a:pPr>
            <a:r>
              <a:rPr lang="en-US" sz="2800" b="1" dirty="0">
                <a:solidFill>
                  <a:schemeClr val="bg2">
                    <a:lumMod val="50000"/>
                  </a:schemeClr>
                </a:solidFill>
                <a:latin typeface="Comic Sans MS" pitchFamily="66" charset="0"/>
                <a:cs typeface="Arial" charset="0"/>
              </a:rPr>
              <a:t>projectiles</a:t>
            </a:r>
            <a:endParaRPr lang="ru-RU" sz="2800" b="1" dirty="0">
              <a:solidFill>
                <a:schemeClr val="bg2">
                  <a:lumMod val="50000"/>
                </a:schemeClr>
              </a:solidFill>
              <a:latin typeface="Comic Sans MS" pitchFamily="66" charset="0"/>
              <a:cs typeface="Arial" charset="0"/>
            </a:endParaRPr>
          </a:p>
        </p:txBody>
      </p:sp>
      <p:sp>
        <p:nvSpPr>
          <p:cNvPr id="37" name="TextBox 36"/>
          <p:cNvSpPr txBox="1"/>
          <p:nvPr/>
        </p:nvSpPr>
        <p:spPr>
          <a:xfrm>
            <a:off x="4572000" y="1472590"/>
            <a:ext cx="1287462" cy="523875"/>
          </a:xfrm>
          <a:prstGeom prst="rect">
            <a:avLst/>
          </a:prstGeom>
          <a:noFill/>
        </p:spPr>
        <p:txBody>
          <a:bodyPr wrap="none">
            <a:spAutoFit/>
          </a:bodyPr>
          <a:lstStyle/>
          <a:p>
            <a:pPr>
              <a:defRPr/>
            </a:pPr>
            <a:r>
              <a:rPr lang="en-US" sz="2800" b="1" dirty="0">
                <a:solidFill>
                  <a:schemeClr val="bg2">
                    <a:lumMod val="50000"/>
                  </a:schemeClr>
                </a:solidFill>
                <a:latin typeface="Comic Sans MS" pitchFamily="66" charset="0"/>
                <a:cs typeface="Arial" charset="0"/>
              </a:rPr>
              <a:t>target</a:t>
            </a:r>
            <a:endParaRPr lang="ru-RU" sz="2800" b="1" dirty="0">
              <a:solidFill>
                <a:schemeClr val="bg2">
                  <a:lumMod val="50000"/>
                </a:schemeClr>
              </a:solidFill>
              <a:latin typeface="Comic Sans MS" pitchFamily="66" charset="0"/>
              <a:cs typeface="Arial" charset="0"/>
            </a:endParaRPr>
          </a:p>
        </p:txBody>
      </p:sp>
      <p:sp>
        <p:nvSpPr>
          <p:cNvPr id="38" name="TextBox 37"/>
          <p:cNvSpPr txBox="1"/>
          <p:nvPr/>
        </p:nvSpPr>
        <p:spPr>
          <a:xfrm>
            <a:off x="251520" y="4509120"/>
            <a:ext cx="2996654" cy="707886"/>
          </a:xfrm>
          <a:prstGeom prst="rect">
            <a:avLst/>
          </a:prstGeom>
          <a:noFill/>
        </p:spPr>
        <p:txBody>
          <a:bodyPr wrap="none">
            <a:spAutoFit/>
          </a:bodyPr>
          <a:lstStyle/>
          <a:p>
            <a:pPr>
              <a:defRPr/>
            </a:pPr>
            <a:r>
              <a:rPr lang="en-US" sz="2000" b="1" dirty="0">
                <a:solidFill>
                  <a:schemeClr val="bg2">
                    <a:lumMod val="25000"/>
                  </a:schemeClr>
                </a:solidFill>
                <a:latin typeface="Century751 SeBd BT" pitchFamily="2" charset="0"/>
                <a:cs typeface="Arial" charset="0"/>
              </a:rPr>
              <a:t>rare and very </a:t>
            </a:r>
          </a:p>
          <a:p>
            <a:pPr>
              <a:defRPr/>
            </a:pPr>
            <a:r>
              <a:rPr lang="en-US" sz="2000" b="1" dirty="0">
                <a:solidFill>
                  <a:schemeClr val="bg2">
                    <a:lumMod val="25000"/>
                  </a:schemeClr>
                </a:solidFill>
                <a:latin typeface="Century751 SeBd BT" pitchFamily="2" charset="0"/>
                <a:cs typeface="Arial" charset="0"/>
              </a:rPr>
              <a:t>expensive isotope of Ca</a:t>
            </a:r>
          </a:p>
        </p:txBody>
      </p:sp>
      <p:sp>
        <p:nvSpPr>
          <p:cNvPr id="39" name="TextBox 38"/>
          <p:cNvSpPr txBox="1"/>
          <p:nvPr/>
        </p:nvSpPr>
        <p:spPr>
          <a:xfrm>
            <a:off x="5404923" y="764704"/>
            <a:ext cx="3487557" cy="1015663"/>
          </a:xfrm>
          <a:prstGeom prst="rect">
            <a:avLst/>
          </a:prstGeom>
          <a:noFill/>
        </p:spPr>
        <p:txBody>
          <a:bodyPr wrap="none">
            <a:spAutoFit/>
          </a:bodyPr>
          <a:lstStyle/>
          <a:p>
            <a:pPr algn="r">
              <a:defRPr/>
            </a:pPr>
            <a:r>
              <a:rPr lang="en-US" sz="2000" b="1" dirty="0">
                <a:solidFill>
                  <a:schemeClr val="bg2">
                    <a:lumMod val="25000"/>
                  </a:schemeClr>
                </a:solidFill>
                <a:latin typeface="Century751 SeBd BT" pitchFamily="2" charset="0"/>
                <a:cs typeface="Arial" charset="0"/>
              </a:rPr>
              <a:t>artificial element made in</a:t>
            </a:r>
          </a:p>
          <a:p>
            <a:pPr algn="r">
              <a:defRPr/>
            </a:pPr>
            <a:r>
              <a:rPr lang="en-US" sz="2000" b="1" dirty="0">
                <a:solidFill>
                  <a:schemeClr val="bg2">
                    <a:lumMod val="25000"/>
                  </a:schemeClr>
                </a:solidFill>
                <a:latin typeface="Century751 SeBd BT" pitchFamily="2" charset="0"/>
                <a:cs typeface="Arial" charset="0"/>
              </a:rPr>
              <a:t> high flux nuclear reactor,  </a:t>
            </a:r>
          </a:p>
          <a:p>
            <a:pPr algn="r">
              <a:defRPr/>
            </a:pPr>
            <a:r>
              <a:rPr lang="en-US" sz="2000" b="1" baseline="30000" dirty="0">
                <a:solidFill>
                  <a:schemeClr val="bg2">
                    <a:lumMod val="25000"/>
                  </a:schemeClr>
                </a:solidFill>
                <a:latin typeface="Century751 SeBd BT" pitchFamily="2" charset="0"/>
                <a:cs typeface="Arial" charset="0"/>
              </a:rPr>
              <a:t>244</a:t>
            </a:r>
            <a:r>
              <a:rPr lang="en-US" sz="2000" b="1" dirty="0">
                <a:solidFill>
                  <a:schemeClr val="bg2">
                    <a:lumMod val="25000"/>
                  </a:schemeClr>
                </a:solidFill>
                <a:latin typeface="Century751 SeBd BT" pitchFamily="2" charset="0"/>
                <a:cs typeface="Arial" charset="0"/>
              </a:rPr>
              <a:t>Pu, </a:t>
            </a:r>
            <a:r>
              <a:rPr lang="en-US" sz="2000" b="1" baseline="30000" dirty="0">
                <a:solidFill>
                  <a:schemeClr val="bg2">
                    <a:lumMod val="25000"/>
                  </a:schemeClr>
                </a:solidFill>
                <a:latin typeface="Century751 SeBd BT" pitchFamily="2" charset="0"/>
                <a:cs typeface="Arial" charset="0"/>
              </a:rPr>
              <a:t>248</a:t>
            </a:r>
            <a:r>
              <a:rPr lang="en-US" sz="2000" b="1" dirty="0">
                <a:solidFill>
                  <a:schemeClr val="bg2">
                    <a:lumMod val="25000"/>
                  </a:schemeClr>
                </a:solidFill>
                <a:latin typeface="Century751 SeBd BT" pitchFamily="2" charset="0"/>
                <a:cs typeface="Arial" charset="0"/>
              </a:rPr>
              <a:t>Cm, </a:t>
            </a:r>
            <a:r>
              <a:rPr lang="en-US" sz="2000" b="1" baseline="30000" dirty="0">
                <a:solidFill>
                  <a:schemeClr val="bg2">
                    <a:lumMod val="25000"/>
                  </a:schemeClr>
                </a:solidFill>
                <a:latin typeface="Century751 SeBd BT" pitchFamily="2" charset="0"/>
                <a:cs typeface="Arial" charset="0"/>
              </a:rPr>
              <a:t>249</a:t>
            </a:r>
            <a:r>
              <a:rPr lang="en-US" sz="2000" b="1" dirty="0">
                <a:solidFill>
                  <a:schemeClr val="bg2">
                    <a:lumMod val="25000"/>
                  </a:schemeClr>
                </a:solidFill>
                <a:latin typeface="Century751 SeBd BT" pitchFamily="2" charset="0"/>
                <a:cs typeface="Arial" charset="0"/>
              </a:rPr>
              <a:t>Bk …</a:t>
            </a:r>
          </a:p>
        </p:txBody>
      </p:sp>
      <p:grpSp>
        <p:nvGrpSpPr>
          <p:cNvPr id="21" name="Группа 20"/>
          <p:cNvGrpSpPr>
            <a:grpSpLocks/>
          </p:cNvGrpSpPr>
          <p:nvPr/>
        </p:nvGrpSpPr>
        <p:grpSpPr bwMode="auto">
          <a:xfrm>
            <a:off x="4868863" y="2781300"/>
            <a:ext cx="1416050" cy="1000125"/>
            <a:chOff x="4868416" y="2780927"/>
            <a:chExt cx="1417159" cy="999728"/>
          </a:xfrm>
        </p:grpSpPr>
        <p:grpSp>
          <p:nvGrpSpPr>
            <p:cNvPr id="17424" name="Группа 55"/>
            <p:cNvGrpSpPr>
              <a:grpSpLocks/>
            </p:cNvGrpSpPr>
            <p:nvPr/>
          </p:nvGrpSpPr>
          <p:grpSpPr bwMode="auto">
            <a:xfrm>
              <a:off x="4868416" y="2780927"/>
              <a:ext cx="999728" cy="999728"/>
              <a:chOff x="4088536" y="3725416"/>
              <a:chExt cx="999728" cy="999728"/>
            </a:xfrm>
          </p:grpSpPr>
          <p:sp>
            <p:nvSpPr>
              <p:cNvPr id="57" name="Овал 56"/>
              <p:cNvSpPr/>
              <p:nvPr/>
            </p:nvSpPr>
            <p:spPr>
              <a:xfrm>
                <a:off x="4088536" y="3725416"/>
                <a:ext cx="999319" cy="999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C00000"/>
                  </a:solidFill>
                </a:endParaRPr>
              </a:p>
            </p:txBody>
          </p:sp>
          <p:sp>
            <p:nvSpPr>
              <p:cNvPr id="17427" name="TextBox 57"/>
              <p:cNvSpPr txBox="1">
                <a:spLocks noChangeArrowheads="1"/>
              </p:cNvSpPr>
              <p:nvPr/>
            </p:nvSpPr>
            <p:spPr bwMode="auto">
              <a:xfrm>
                <a:off x="4575598" y="4129916"/>
                <a:ext cx="500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800" b="1">
                    <a:latin typeface="Comic Sans MS" pitchFamily="66" charset="0"/>
                  </a:rPr>
                  <a:t>Fl</a:t>
                </a:r>
                <a:endParaRPr lang="ru-RU" altLang="ru-RU" sz="2800" b="1">
                  <a:latin typeface="Comic Sans MS" pitchFamily="66" charset="0"/>
                </a:endParaRPr>
              </a:p>
            </p:txBody>
          </p:sp>
          <p:sp>
            <p:nvSpPr>
              <p:cNvPr id="17428" name="TextBox 58"/>
              <p:cNvSpPr txBox="1">
                <a:spLocks noChangeArrowheads="1"/>
              </p:cNvSpPr>
              <p:nvPr/>
            </p:nvSpPr>
            <p:spPr bwMode="auto">
              <a:xfrm>
                <a:off x="4139952" y="3820980"/>
                <a:ext cx="65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dirty="0">
                    <a:latin typeface="Comic Sans MS" pitchFamily="66" charset="0"/>
                  </a:rPr>
                  <a:t>288</a:t>
                </a:r>
                <a:endParaRPr lang="ru-RU" altLang="ru-RU" sz="2000" b="1" dirty="0">
                  <a:latin typeface="Comic Sans MS" pitchFamily="66" charset="0"/>
                </a:endParaRPr>
              </a:p>
            </p:txBody>
          </p:sp>
        </p:grpSp>
        <p:sp>
          <p:nvSpPr>
            <p:cNvPr id="16" name="Стрелка вправо 15"/>
            <p:cNvSpPr/>
            <p:nvPr/>
          </p:nvSpPr>
          <p:spPr>
            <a:xfrm>
              <a:off x="5943995" y="3049109"/>
              <a:ext cx="341580" cy="52049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44" name="TextBox 43"/>
          <p:cNvSpPr txBox="1"/>
          <p:nvPr/>
        </p:nvSpPr>
        <p:spPr>
          <a:xfrm>
            <a:off x="4452962" y="4827588"/>
            <a:ext cx="2927350" cy="523875"/>
          </a:xfrm>
          <a:prstGeom prst="rect">
            <a:avLst/>
          </a:prstGeom>
          <a:noFill/>
        </p:spPr>
        <p:txBody>
          <a:bodyPr wrap="none">
            <a:spAutoFit/>
          </a:bodyPr>
          <a:lstStyle/>
          <a:p>
            <a:pPr>
              <a:defRPr/>
            </a:pPr>
            <a:r>
              <a:rPr lang="en-US" sz="2800" b="1" dirty="0">
                <a:solidFill>
                  <a:schemeClr val="bg2">
                    <a:lumMod val="50000"/>
                  </a:schemeClr>
                </a:solidFill>
                <a:latin typeface="Comic Sans MS" pitchFamily="66" charset="0"/>
                <a:cs typeface="Arial" charset="0"/>
              </a:rPr>
              <a:t>fusion &amp; cooling</a:t>
            </a:r>
            <a:endParaRPr lang="ru-RU" sz="2800" b="1" dirty="0">
              <a:solidFill>
                <a:schemeClr val="bg2">
                  <a:lumMod val="50000"/>
                </a:schemeClr>
              </a:solidFill>
              <a:latin typeface="Comic Sans MS" pitchFamily="66" charset="0"/>
              <a:cs typeface="Arial" charset="0"/>
            </a:endParaRPr>
          </a:p>
        </p:txBody>
      </p:sp>
      <p:sp>
        <p:nvSpPr>
          <p:cNvPr id="17" name="TextBox 16"/>
          <p:cNvSpPr txBox="1"/>
          <p:nvPr/>
        </p:nvSpPr>
        <p:spPr>
          <a:xfrm>
            <a:off x="347663" y="333375"/>
            <a:ext cx="3252814" cy="461665"/>
          </a:xfrm>
          <a:prstGeom prst="rect">
            <a:avLst/>
          </a:prstGeom>
          <a:noFill/>
        </p:spPr>
        <p:txBody>
          <a:bodyPr wrap="none">
            <a:spAutoFit/>
          </a:bodyPr>
          <a:lstStyle/>
          <a:p>
            <a:pPr>
              <a:defRPr/>
            </a:pPr>
            <a:r>
              <a:rPr lang="en-US" sz="2400" b="1" dirty="0">
                <a:latin typeface="Century751 SeBd BT" pitchFamily="2" charset="0"/>
                <a:cs typeface="Arial" charset="0"/>
              </a:rPr>
              <a:t>Reaction of synthesis</a:t>
            </a:r>
            <a:endParaRPr lang="ru-RU" sz="2400" b="1" dirty="0">
              <a:latin typeface="+mn-lt"/>
              <a:cs typeface="Arial" charset="0"/>
            </a:endParaRPr>
          </a:p>
        </p:txBody>
      </p:sp>
      <p:sp>
        <p:nvSpPr>
          <p:cNvPr id="45" name="TextBox 44"/>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3705137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77778E-6 3.7037E-7 L 0.26962 0.00231 " pathEditMode="relative" rAng="0" ptsTypes="AA">
                                      <p:cBhvr>
                                        <p:cTn id="6" dur="2000" fill="hold"/>
                                        <p:tgtEl>
                                          <p:spTgt spid="18"/>
                                        </p:tgtEl>
                                        <p:attrNameLst>
                                          <p:attrName>ppt_x</p:attrName>
                                          <p:attrName>ppt_y</p:attrName>
                                        </p:attrNameLst>
                                      </p:cBhvr>
                                      <p:rCtr x="13472" y="116"/>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in)">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3" presetClass="path" presetSubtype="0" accel="50000" decel="50000" fill="hold" nodeType="clickEffect">
                                  <p:stCondLst>
                                    <p:cond delay="0"/>
                                  </p:stCondLst>
                                  <p:childTnLst>
                                    <p:animMotion origin="layout" path="M 0 0 L 0.25 0 E" pathEditMode="relative" ptsTypes="">
                                      <p:cBhvr>
                                        <p:cTn id="25"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bwMode="auto">
          <a:xfrm>
            <a:off x="0" y="0"/>
            <a:ext cx="9144000" cy="6858000"/>
          </a:xfrm>
          <a:prstGeom prst="rect">
            <a:avLst/>
          </a:prstGeom>
          <a:solidFill>
            <a:schemeClr val="bg2">
              <a:lumMod val="50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rgbClr val="3333CC"/>
              </a:solidFill>
              <a:effectLst/>
              <a:latin typeface="Arial" charset="0"/>
            </a:endParaRPr>
          </a:p>
        </p:txBody>
      </p:sp>
      <p:pic>
        <p:nvPicPr>
          <p:cNvPr id="131074" name="Picture 2"/>
          <p:cNvPicPr>
            <a:picLocks noChangeAspect="1" noChangeArrowheads="1"/>
          </p:cNvPicPr>
          <p:nvPr/>
        </p:nvPicPr>
        <p:blipFill>
          <a:blip r:embed="rId3" cstate="print"/>
          <a:srcRect/>
          <a:stretch>
            <a:fillRect/>
          </a:stretch>
        </p:blipFill>
        <p:spPr bwMode="auto">
          <a:xfrm>
            <a:off x="54788" y="-1"/>
            <a:ext cx="9161842" cy="6858001"/>
          </a:xfrm>
          <a:prstGeom prst="rect">
            <a:avLst/>
          </a:prstGeom>
          <a:noFill/>
          <a:ln w="9525">
            <a:noFill/>
            <a:miter lim="800000"/>
            <a:headEnd/>
            <a:tailEnd/>
          </a:ln>
        </p:spPr>
      </p:pic>
      <p:sp>
        <p:nvSpPr>
          <p:cNvPr id="5" name="TextBox 4"/>
          <p:cNvSpPr txBox="1"/>
          <p:nvPr/>
        </p:nvSpPr>
        <p:spPr>
          <a:xfrm rot="21043178">
            <a:off x="-832947" y="4761402"/>
            <a:ext cx="9270487" cy="923330"/>
          </a:xfrm>
          <a:prstGeom prst="rect">
            <a:avLst/>
          </a:prstGeom>
          <a:solidFill>
            <a:schemeClr val="bg2">
              <a:lumMod val="20000"/>
              <a:lumOff val="80000"/>
            </a:schemeClr>
          </a:solidFill>
          <a:scene3d>
            <a:camera prst="isometricLeftDown"/>
            <a:lightRig rig="threePt" dir="t"/>
          </a:scene3d>
        </p:spPr>
        <p:txBody>
          <a:bodyPr wrap="none" rtlCol="0">
            <a:spAutoFit/>
          </a:bodyPr>
          <a:lstStyle/>
          <a:p>
            <a:r>
              <a:rPr lang="en-US" sz="5400" dirty="0">
                <a:solidFill>
                  <a:srgbClr val="C00000"/>
                </a:solidFill>
                <a:effectLst>
                  <a:outerShdw blurRad="38100" dist="38100" dir="2700000" algn="tl">
                    <a:srgbClr val="000000">
                      <a:alpha val="43137"/>
                    </a:srgbClr>
                  </a:outerShdw>
                </a:effectLst>
                <a:latin typeface="Comic Sans MS" pitchFamily="66" charset="0"/>
              </a:rPr>
              <a:t>From </a:t>
            </a:r>
            <a:r>
              <a:rPr lang="en-US" sz="5400" baseline="30000" dirty="0">
                <a:solidFill>
                  <a:srgbClr val="C00000"/>
                </a:solidFill>
                <a:effectLst>
                  <a:outerShdw blurRad="38100" dist="38100" dir="2700000" algn="tl">
                    <a:srgbClr val="000000">
                      <a:alpha val="43137"/>
                    </a:srgbClr>
                  </a:outerShdw>
                </a:effectLst>
                <a:latin typeface="Comic Sans MS" pitchFamily="66" charset="0"/>
              </a:rPr>
              <a:t>48</a:t>
            </a:r>
            <a:r>
              <a:rPr lang="en-US" sz="5400" dirty="0">
                <a:solidFill>
                  <a:srgbClr val="C00000"/>
                </a:solidFill>
                <a:effectLst>
                  <a:outerShdw blurRad="38100" dist="38100" dir="2700000" algn="tl">
                    <a:srgbClr val="000000">
                      <a:alpha val="43137"/>
                    </a:srgbClr>
                  </a:outerShdw>
                </a:effectLst>
                <a:latin typeface="Comic Sans MS" pitchFamily="66" charset="0"/>
              </a:rPr>
              <a:t>Ca induced reactions</a:t>
            </a:r>
            <a:endParaRPr lang="ru-RU" sz="5400" dirty="0">
              <a:solidFill>
                <a:srgbClr val="C00000"/>
              </a:solidFill>
              <a:latin typeface="Comic Sans MS" pitchFamily="66" charset="0"/>
            </a:endParaRPr>
          </a:p>
        </p:txBody>
      </p:sp>
      <p:cxnSp>
        <p:nvCxnSpPr>
          <p:cNvPr id="8" name="Прямая соединительная линия 7"/>
          <p:cNvCxnSpPr/>
          <p:nvPr/>
        </p:nvCxnSpPr>
        <p:spPr>
          <a:xfrm>
            <a:off x="4480560" y="3276600"/>
            <a:ext cx="1508760" cy="472440"/>
          </a:xfrm>
          <a:prstGeom prst="line">
            <a:avLst/>
          </a:prstGeom>
        </p:spPr>
        <p:style>
          <a:lnRef idx="1">
            <a:schemeClr val="accent4"/>
          </a:lnRef>
          <a:fillRef idx="0">
            <a:schemeClr val="accent4"/>
          </a:fillRef>
          <a:effectRef idx="0">
            <a:schemeClr val="accent4"/>
          </a:effectRef>
          <a:fontRef idx="minor">
            <a:schemeClr val="tx1"/>
          </a:fontRef>
        </p:style>
      </p:cxnSp>
      <p:cxnSp>
        <p:nvCxnSpPr>
          <p:cNvPr id="10" name="Прямая соединительная линия 9"/>
          <p:cNvCxnSpPr/>
          <p:nvPr/>
        </p:nvCxnSpPr>
        <p:spPr>
          <a:xfrm>
            <a:off x="3840480" y="4526280"/>
            <a:ext cx="1706880" cy="609600"/>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Прямая соединительная линия 8"/>
          <p:cNvCxnSpPr/>
          <p:nvPr/>
        </p:nvCxnSpPr>
        <p:spPr>
          <a:xfrm>
            <a:off x="502920" y="1958340"/>
            <a:ext cx="8682990" cy="28117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7620" y="3139440"/>
            <a:ext cx="9147810" cy="32689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H="1">
            <a:off x="3890012" y="3246120"/>
            <a:ext cx="605788" cy="131826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H="1">
            <a:off x="5532120" y="3717032"/>
            <a:ext cx="460618" cy="143789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7296150" y="4240530"/>
            <a:ext cx="262890" cy="15163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H="1">
            <a:off x="9136380" y="4758690"/>
            <a:ext cx="7620" cy="168783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2377440" y="2780928"/>
            <a:ext cx="712116" cy="121195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flipH="1">
            <a:off x="937260" y="2362200"/>
            <a:ext cx="807720" cy="1112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flipH="1">
            <a:off x="0" y="1950720"/>
            <a:ext cx="510540" cy="5715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749638" y="-1"/>
            <a:ext cx="3502882" cy="830997"/>
          </a:xfrm>
          <a:prstGeom prst="rect">
            <a:avLst/>
          </a:prstGeom>
          <a:solidFill>
            <a:schemeClr val="bg1"/>
          </a:solidFill>
        </p:spPr>
        <p:txBody>
          <a:bodyPr wrap="none" rtlCol="0">
            <a:spAutoFit/>
          </a:bodyPr>
          <a:lstStyle/>
          <a:p>
            <a:r>
              <a:rPr lang="en-US" sz="4800" b="1" dirty="0">
                <a:latin typeface="Courier New" panose="02070309020205020404" pitchFamily="49" charset="0"/>
                <a:cs typeface="Courier New" panose="02070309020205020404" pitchFamily="49" charset="0"/>
              </a:rPr>
              <a:t>2000-201</a:t>
            </a:r>
            <a:r>
              <a:rPr lang="ru-RU" sz="4800" b="1" dirty="0">
                <a:latin typeface="Courier New" panose="02070309020205020404" pitchFamily="49" charset="0"/>
                <a:cs typeface="Courier New" panose="02070309020205020404" pitchFamily="49" charset="0"/>
              </a:rPr>
              <a:t>5</a:t>
            </a:r>
          </a:p>
        </p:txBody>
      </p:sp>
    </p:spTree>
    <p:extLst>
      <p:ext uri="{BB962C8B-B14F-4D97-AF65-F5344CB8AC3E}">
        <p14:creationId xmlns:p14="http://schemas.microsoft.com/office/powerpoint/2010/main" val="2872219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cstate="print"/>
          <a:srcRect/>
          <a:stretch>
            <a:fillRect/>
          </a:stretch>
        </p:blipFill>
        <p:spPr bwMode="auto">
          <a:xfrm>
            <a:off x="1814513" y="1869455"/>
            <a:ext cx="5778500" cy="3578225"/>
          </a:xfrm>
          <a:prstGeom prst="rect">
            <a:avLst/>
          </a:prstGeom>
          <a:noFill/>
          <a:ln w="9525">
            <a:noFill/>
            <a:miter lim="800000"/>
            <a:headEnd/>
            <a:tailEnd/>
          </a:ln>
        </p:spPr>
      </p:pic>
      <p:pic>
        <p:nvPicPr>
          <p:cNvPr id="22531" name="Picture 4"/>
          <p:cNvPicPr>
            <a:picLocks noChangeAspect="1" noChangeArrowheads="1"/>
          </p:cNvPicPr>
          <p:nvPr/>
        </p:nvPicPr>
        <p:blipFill>
          <a:blip r:embed="rId4" cstate="print"/>
          <a:srcRect/>
          <a:stretch>
            <a:fillRect/>
          </a:stretch>
        </p:blipFill>
        <p:spPr bwMode="auto">
          <a:xfrm>
            <a:off x="887413" y="993155"/>
            <a:ext cx="7999412" cy="4848225"/>
          </a:xfrm>
          <a:prstGeom prst="rect">
            <a:avLst/>
          </a:prstGeom>
          <a:noFill/>
          <a:ln w="9525">
            <a:noFill/>
            <a:miter lim="800000"/>
            <a:headEnd/>
            <a:tailEnd/>
          </a:ln>
        </p:spPr>
      </p:pic>
      <p:sp>
        <p:nvSpPr>
          <p:cNvPr id="22532" name="TextBox 6"/>
          <p:cNvSpPr txBox="1">
            <a:spLocks noChangeArrowheads="1"/>
          </p:cNvSpPr>
          <p:nvPr/>
        </p:nvSpPr>
        <p:spPr bwMode="auto">
          <a:xfrm>
            <a:off x="671513" y="5847730"/>
            <a:ext cx="574675" cy="400050"/>
          </a:xfrm>
          <a:prstGeom prst="rect">
            <a:avLst/>
          </a:prstGeom>
          <a:noFill/>
          <a:ln w="9525">
            <a:noFill/>
            <a:miter lim="800000"/>
            <a:headEnd/>
            <a:tailEnd/>
          </a:ln>
        </p:spPr>
        <p:txBody>
          <a:bodyPr wrap="none">
            <a:spAutoFit/>
          </a:bodyPr>
          <a:lstStyle/>
          <a:p>
            <a:r>
              <a:rPr lang="en-US" sz="2000" b="1"/>
              <a:t>140</a:t>
            </a:r>
            <a:endParaRPr lang="ru-RU" sz="2000" b="1"/>
          </a:p>
        </p:txBody>
      </p:sp>
      <p:sp>
        <p:nvSpPr>
          <p:cNvPr id="22533" name="TextBox 7"/>
          <p:cNvSpPr txBox="1">
            <a:spLocks noChangeArrowheads="1"/>
          </p:cNvSpPr>
          <p:nvPr/>
        </p:nvSpPr>
        <p:spPr bwMode="auto">
          <a:xfrm>
            <a:off x="2286000" y="5847730"/>
            <a:ext cx="574675" cy="400050"/>
          </a:xfrm>
          <a:prstGeom prst="rect">
            <a:avLst/>
          </a:prstGeom>
          <a:noFill/>
          <a:ln w="9525">
            <a:noFill/>
            <a:miter lim="800000"/>
            <a:headEnd/>
            <a:tailEnd/>
          </a:ln>
        </p:spPr>
        <p:txBody>
          <a:bodyPr wrap="none">
            <a:spAutoFit/>
          </a:bodyPr>
          <a:lstStyle/>
          <a:p>
            <a:r>
              <a:rPr lang="en-US" sz="2000" b="1"/>
              <a:t>150</a:t>
            </a:r>
            <a:endParaRPr lang="ru-RU" sz="2000" b="1"/>
          </a:p>
        </p:txBody>
      </p:sp>
      <p:sp>
        <p:nvSpPr>
          <p:cNvPr id="22534" name="TextBox 8"/>
          <p:cNvSpPr txBox="1">
            <a:spLocks noChangeArrowheads="1"/>
          </p:cNvSpPr>
          <p:nvPr/>
        </p:nvSpPr>
        <p:spPr bwMode="auto">
          <a:xfrm>
            <a:off x="3844925" y="5839793"/>
            <a:ext cx="573088" cy="400050"/>
          </a:xfrm>
          <a:prstGeom prst="rect">
            <a:avLst/>
          </a:prstGeom>
          <a:noFill/>
          <a:ln w="9525">
            <a:noFill/>
            <a:miter lim="800000"/>
            <a:headEnd/>
            <a:tailEnd/>
          </a:ln>
        </p:spPr>
        <p:txBody>
          <a:bodyPr wrap="none">
            <a:spAutoFit/>
          </a:bodyPr>
          <a:lstStyle/>
          <a:p>
            <a:r>
              <a:rPr lang="en-US" sz="2000" b="1"/>
              <a:t>160</a:t>
            </a:r>
            <a:endParaRPr lang="ru-RU" sz="2000" b="1"/>
          </a:p>
        </p:txBody>
      </p:sp>
      <p:sp>
        <p:nvSpPr>
          <p:cNvPr id="22535" name="TextBox 9"/>
          <p:cNvSpPr txBox="1">
            <a:spLocks noChangeArrowheads="1"/>
          </p:cNvSpPr>
          <p:nvPr/>
        </p:nvSpPr>
        <p:spPr bwMode="auto">
          <a:xfrm>
            <a:off x="5402263" y="5831855"/>
            <a:ext cx="574675" cy="400050"/>
          </a:xfrm>
          <a:prstGeom prst="rect">
            <a:avLst/>
          </a:prstGeom>
          <a:noFill/>
          <a:ln w="9525">
            <a:noFill/>
            <a:miter lim="800000"/>
            <a:headEnd/>
            <a:tailEnd/>
          </a:ln>
        </p:spPr>
        <p:txBody>
          <a:bodyPr wrap="none">
            <a:spAutoFit/>
          </a:bodyPr>
          <a:lstStyle/>
          <a:p>
            <a:r>
              <a:rPr lang="en-US" sz="2000" b="1"/>
              <a:t>170</a:t>
            </a:r>
            <a:endParaRPr lang="ru-RU" sz="2000" b="1"/>
          </a:p>
        </p:txBody>
      </p:sp>
      <p:sp>
        <p:nvSpPr>
          <p:cNvPr id="22536" name="TextBox 10"/>
          <p:cNvSpPr txBox="1">
            <a:spLocks noChangeArrowheads="1"/>
          </p:cNvSpPr>
          <p:nvPr/>
        </p:nvSpPr>
        <p:spPr bwMode="auto">
          <a:xfrm>
            <a:off x="6961188" y="5831855"/>
            <a:ext cx="573087" cy="400050"/>
          </a:xfrm>
          <a:prstGeom prst="rect">
            <a:avLst/>
          </a:prstGeom>
          <a:noFill/>
          <a:ln w="9525">
            <a:noFill/>
            <a:miter lim="800000"/>
            <a:headEnd/>
            <a:tailEnd/>
          </a:ln>
        </p:spPr>
        <p:txBody>
          <a:bodyPr wrap="none">
            <a:spAutoFit/>
          </a:bodyPr>
          <a:lstStyle/>
          <a:p>
            <a:r>
              <a:rPr lang="en-US" sz="2000" b="1"/>
              <a:t>180</a:t>
            </a:r>
            <a:endParaRPr lang="ru-RU" sz="2000" b="1"/>
          </a:p>
        </p:txBody>
      </p:sp>
      <p:sp>
        <p:nvSpPr>
          <p:cNvPr id="22537" name="TextBox 11"/>
          <p:cNvSpPr txBox="1">
            <a:spLocks noChangeArrowheads="1"/>
          </p:cNvSpPr>
          <p:nvPr/>
        </p:nvSpPr>
        <p:spPr bwMode="auto">
          <a:xfrm>
            <a:off x="8534400" y="5839793"/>
            <a:ext cx="574675" cy="400050"/>
          </a:xfrm>
          <a:prstGeom prst="rect">
            <a:avLst/>
          </a:prstGeom>
          <a:noFill/>
          <a:ln w="9525">
            <a:noFill/>
            <a:miter lim="800000"/>
            <a:headEnd/>
            <a:tailEnd/>
          </a:ln>
        </p:spPr>
        <p:txBody>
          <a:bodyPr wrap="none">
            <a:spAutoFit/>
          </a:bodyPr>
          <a:lstStyle/>
          <a:p>
            <a:r>
              <a:rPr lang="en-US" sz="2000" b="1"/>
              <a:t>190</a:t>
            </a:r>
            <a:endParaRPr lang="ru-RU" sz="2000" b="1"/>
          </a:p>
        </p:txBody>
      </p:sp>
      <p:sp>
        <p:nvSpPr>
          <p:cNvPr id="22538" name="TextBox 12"/>
          <p:cNvSpPr txBox="1">
            <a:spLocks noChangeArrowheads="1"/>
          </p:cNvSpPr>
          <p:nvPr/>
        </p:nvSpPr>
        <p:spPr bwMode="auto">
          <a:xfrm>
            <a:off x="463550" y="5563568"/>
            <a:ext cx="444500" cy="400050"/>
          </a:xfrm>
          <a:prstGeom prst="rect">
            <a:avLst/>
          </a:prstGeom>
          <a:noFill/>
          <a:ln w="9525">
            <a:noFill/>
            <a:miter lim="800000"/>
            <a:headEnd/>
            <a:tailEnd/>
          </a:ln>
        </p:spPr>
        <p:txBody>
          <a:bodyPr wrap="none">
            <a:spAutoFit/>
          </a:bodyPr>
          <a:lstStyle/>
          <a:p>
            <a:r>
              <a:rPr lang="en-US" sz="2000" b="1"/>
              <a:t>90</a:t>
            </a:r>
            <a:endParaRPr lang="ru-RU" sz="2000" b="1"/>
          </a:p>
        </p:txBody>
      </p:sp>
      <p:sp>
        <p:nvSpPr>
          <p:cNvPr id="22539" name="TextBox 13"/>
          <p:cNvSpPr txBox="1">
            <a:spLocks noChangeArrowheads="1"/>
          </p:cNvSpPr>
          <p:nvPr/>
        </p:nvSpPr>
        <p:spPr bwMode="auto">
          <a:xfrm>
            <a:off x="311150" y="4001468"/>
            <a:ext cx="574675" cy="400050"/>
          </a:xfrm>
          <a:prstGeom prst="rect">
            <a:avLst/>
          </a:prstGeom>
          <a:noFill/>
          <a:ln w="9525">
            <a:noFill/>
            <a:miter lim="800000"/>
            <a:headEnd/>
            <a:tailEnd/>
          </a:ln>
        </p:spPr>
        <p:txBody>
          <a:bodyPr wrap="none">
            <a:spAutoFit/>
          </a:bodyPr>
          <a:lstStyle/>
          <a:p>
            <a:r>
              <a:rPr lang="en-US" sz="2000" b="1"/>
              <a:t>100</a:t>
            </a:r>
            <a:endParaRPr lang="ru-RU" sz="2000" b="1"/>
          </a:p>
        </p:txBody>
      </p:sp>
      <p:sp>
        <p:nvSpPr>
          <p:cNvPr id="22540" name="TextBox 14"/>
          <p:cNvSpPr txBox="1">
            <a:spLocks noChangeArrowheads="1"/>
          </p:cNvSpPr>
          <p:nvPr/>
        </p:nvSpPr>
        <p:spPr bwMode="auto">
          <a:xfrm>
            <a:off x="317500" y="2440955"/>
            <a:ext cx="574675" cy="400050"/>
          </a:xfrm>
          <a:prstGeom prst="rect">
            <a:avLst/>
          </a:prstGeom>
          <a:noFill/>
          <a:ln w="9525">
            <a:noFill/>
            <a:miter lim="800000"/>
            <a:headEnd/>
            <a:tailEnd/>
          </a:ln>
        </p:spPr>
        <p:txBody>
          <a:bodyPr wrap="none">
            <a:spAutoFit/>
          </a:bodyPr>
          <a:lstStyle/>
          <a:p>
            <a:r>
              <a:rPr lang="en-US" sz="2000" b="1"/>
              <a:t>110</a:t>
            </a:r>
            <a:endParaRPr lang="ru-RU" sz="2000" b="1"/>
          </a:p>
        </p:txBody>
      </p:sp>
      <p:sp>
        <p:nvSpPr>
          <p:cNvPr id="22541" name="TextBox 15"/>
          <p:cNvSpPr txBox="1">
            <a:spLocks noChangeArrowheads="1"/>
          </p:cNvSpPr>
          <p:nvPr/>
        </p:nvSpPr>
        <p:spPr bwMode="auto">
          <a:xfrm>
            <a:off x="323850" y="878855"/>
            <a:ext cx="574675" cy="400050"/>
          </a:xfrm>
          <a:prstGeom prst="rect">
            <a:avLst/>
          </a:prstGeom>
          <a:noFill/>
          <a:ln w="9525">
            <a:noFill/>
            <a:miter lim="800000"/>
            <a:headEnd/>
            <a:tailEnd/>
          </a:ln>
        </p:spPr>
        <p:txBody>
          <a:bodyPr wrap="none">
            <a:spAutoFit/>
          </a:bodyPr>
          <a:lstStyle/>
          <a:p>
            <a:r>
              <a:rPr lang="en-US" sz="2000" b="1"/>
              <a:t>120</a:t>
            </a:r>
            <a:endParaRPr lang="ru-RU" sz="2000" b="1"/>
          </a:p>
        </p:txBody>
      </p:sp>
      <p:sp>
        <p:nvSpPr>
          <p:cNvPr id="22542" name="TextBox 16"/>
          <p:cNvSpPr txBox="1">
            <a:spLocks noChangeArrowheads="1"/>
          </p:cNvSpPr>
          <p:nvPr/>
        </p:nvSpPr>
        <p:spPr bwMode="auto">
          <a:xfrm>
            <a:off x="6451600" y="5847358"/>
            <a:ext cx="385763" cy="461962"/>
          </a:xfrm>
          <a:prstGeom prst="rect">
            <a:avLst/>
          </a:prstGeom>
          <a:noFill/>
          <a:ln w="9525">
            <a:noFill/>
            <a:miter lim="800000"/>
            <a:headEnd/>
            <a:tailEnd/>
          </a:ln>
        </p:spPr>
        <p:txBody>
          <a:bodyPr wrap="none">
            <a:spAutoFit/>
          </a:bodyPr>
          <a:lstStyle/>
          <a:p>
            <a:r>
              <a:rPr lang="en-US" sz="2400" b="1" dirty="0"/>
              <a:t>N</a:t>
            </a:r>
            <a:endParaRPr lang="ru-RU" sz="2400" b="1" dirty="0"/>
          </a:p>
        </p:txBody>
      </p:sp>
      <p:sp>
        <p:nvSpPr>
          <p:cNvPr id="22543" name="TextBox 17"/>
          <p:cNvSpPr txBox="1">
            <a:spLocks noChangeArrowheads="1"/>
          </p:cNvSpPr>
          <p:nvPr/>
        </p:nvSpPr>
        <p:spPr bwMode="auto">
          <a:xfrm>
            <a:off x="539552" y="1496393"/>
            <a:ext cx="331787" cy="461962"/>
          </a:xfrm>
          <a:prstGeom prst="rect">
            <a:avLst/>
          </a:prstGeom>
          <a:noFill/>
          <a:ln w="9525">
            <a:noFill/>
            <a:miter lim="800000"/>
            <a:headEnd/>
            <a:tailEnd/>
          </a:ln>
        </p:spPr>
        <p:txBody>
          <a:bodyPr wrap="none">
            <a:spAutoFit/>
          </a:bodyPr>
          <a:lstStyle/>
          <a:p>
            <a:r>
              <a:rPr lang="en-US" sz="2400" b="1" dirty="0"/>
              <a:t>Z</a:t>
            </a:r>
            <a:endParaRPr lang="ru-RU" sz="2400" b="1" dirty="0"/>
          </a:p>
        </p:txBody>
      </p:sp>
      <p:sp>
        <p:nvSpPr>
          <p:cNvPr id="34" name="Прямоугольник 33"/>
          <p:cNvSpPr/>
          <p:nvPr/>
        </p:nvSpPr>
        <p:spPr>
          <a:xfrm>
            <a:off x="7800975" y="1947243"/>
            <a:ext cx="158750" cy="157162"/>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5" name="Прямоугольник 34"/>
          <p:cNvSpPr/>
          <p:nvPr/>
        </p:nvSpPr>
        <p:spPr>
          <a:xfrm>
            <a:off x="4370388" y="2887043"/>
            <a:ext cx="158750" cy="157162"/>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6" name="Прямоугольник 35"/>
          <p:cNvSpPr/>
          <p:nvPr/>
        </p:nvSpPr>
        <p:spPr>
          <a:xfrm>
            <a:off x="2824163" y="4142755"/>
            <a:ext cx="157162" cy="155575"/>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8" name="Прямая соединительная линия 37"/>
          <p:cNvCxnSpPr/>
          <p:nvPr/>
        </p:nvCxnSpPr>
        <p:spPr>
          <a:xfrm>
            <a:off x="2901950" y="3510930"/>
            <a:ext cx="0" cy="140652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rot="16200000">
            <a:off x="2890044" y="3505374"/>
            <a:ext cx="0" cy="140811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H="1">
            <a:off x="4449763" y="2561605"/>
            <a:ext cx="1587" cy="11049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16200000">
            <a:off x="4437857" y="2254423"/>
            <a:ext cx="0" cy="140811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7878763" y="1320180"/>
            <a:ext cx="0" cy="140811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7164388" y="2020268"/>
            <a:ext cx="1038225" cy="15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2554" name="TextBox 46"/>
          <p:cNvSpPr txBox="1">
            <a:spLocks noChangeArrowheads="1"/>
          </p:cNvSpPr>
          <p:nvPr/>
        </p:nvSpPr>
        <p:spPr bwMode="auto">
          <a:xfrm>
            <a:off x="1763688" y="3728988"/>
            <a:ext cx="853119" cy="400110"/>
          </a:xfrm>
          <a:prstGeom prst="rect">
            <a:avLst/>
          </a:prstGeom>
          <a:noFill/>
          <a:ln w="9525">
            <a:noFill/>
            <a:miter lim="800000"/>
            <a:headEnd/>
            <a:tailEnd/>
          </a:ln>
        </p:spPr>
        <p:txBody>
          <a:bodyPr wrap="none">
            <a:spAutoFit/>
          </a:bodyPr>
          <a:lstStyle/>
          <a:p>
            <a:r>
              <a:rPr lang="ru-RU" sz="2000" b="1" baseline="30000" dirty="0">
                <a:solidFill>
                  <a:schemeClr val="bg1"/>
                </a:solidFill>
              </a:rPr>
              <a:t>2</a:t>
            </a:r>
            <a:r>
              <a:rPr lang="en-US" sz="2000" b="1" baseline="30000" dirty="0">
                <a:solidFill>
                  <a:schemeClr val="bg1"/>
                </a:solidFill>
              </a:rPr>
              <a:t>52</a:t>
            </a:r>
            <a:r>
              <a:rPr lang="en-US" sz="2000" b="1" dirty="0">
                <a:solidFill>
                  <a:schemeClr val="bg1"/>
                </a:solidFill>
              </a:rPr>
              <a:t>Fm</a:t>
            </a:r>
            <a:endParaRPr lang="ru-RU" sz="2000" b="1" dirty="0">
              <a:solidFill>
                <a:schemeClr val="bg1"/>
              </a:solidFill>
            </a:endParaRPr>
          </a:p>
        </p:txBody>
      </p:sp>
      <p:sp>
        <p:nvSpPr>
          <p:cNvPr id="22555" name="TextBox 47"/>
          <p:cNvSpPr txBox="1">
            <a:spLocks noChangeArrowheads="1"/>
          </p:cNvSpPr>
          <p:nvPr/>
        </p:nvSpPr>
        <p:spPr bwMode="auto">
          <a:xfrm>
            <a:off x="3635375" y="2504455"/>
            <a:ext cx="796925" cy="400050"/>
          </a:xfrm>
          <a:prstGeom prst="rect">
            <a:avLst/>
          </a:prstGeom>
          <a:noFill/>
          <a:ln w="9525">
            <a:noFill/>
            <a:miter lim="800000"/>
            <a:headEnd/>
            <a:tailEnd/>
          </a:ln>
        </p:spPr>
        <p:txBody>
          <a:bodyPr wrap="none">
            <a:spAutoFit/>
          </a:bodyPr>
          <a:lstStyle/>
          <a:p>
            <a:r>
              <a:rPr lang="ru-RU" sz="2000" b="1" baseline="30000">
                <a:solidFill>
                  <a:schemeClr val="bg1"/>
                </a:solidFill>
              </a:rPr>
              <a:t>2</a:t>
            </a:r>
            <a:r>
              <a:rPr lang="en-US" sz="2000" b="1" baseline="30000">
                <a:solidFill>
                  <a:schemeClr val="bg1"/>
                </a:solidFill>
              </a:rPr>
              <a:t>70</a:t>
            </a:r>
            <a:r>
              <a:rPr lang="en-US" sz="2000" b="1">
                <a:solidFill>
                  <a:schemeClr val="bg1"/>
                </a:solidFill>
              </a:rPr>
              <a:t>Hs</a:t>
            </a:r>
            <a:endParaRPr lang="ru-RU" sz="2000" b="1">
              <a:solidFill>
                <a:schemeClr val="bg1"/>
              </a:solidFill>
            </a:endParaRPr>
          </a:p>
        </p:txBody>
      </p:sp>
      <p:sp>
        <p:nvSpPr>
          <p:cNvPr id="22556" name="TextBox 48"/>
          <p:cNvSpPr txBox="1">
            <a:spLocks noChangeArrowheads="1"/>
          </p:cNvSpPr>
          <p:nvPr/>
        </p:nvSpPr>
        <p:spPr bwMode="auto">
          <a:xfrm>
            <a:off x="7903438" y="1663018"/>
            <a:ext cx="695325" cy="400050"/>
          </a:xfrm>
          <a:prstGeom prst="rect">
            <a:avLst/>
          </a:prstGeom>
          <a:noFill/>
          <a:ln w="9525">
            <a:noFill/>
            <a:miter lim="800000"/>
            <a:headEnd/>
            <a:tailEnd/>
          </a:ln>
        </p:spPr>
        <p:txBody>
          <a:bodyPr wrap="none">
            <a:spAutoFit/>
          </a:bodyPr>
          <a:lstStyle/>
          <a:p>
            <a:r>
              <a:rPr lang="ru-RU" sz="2000" b="1" baseline="30000" dirty="0">
                <a:solidFill>
                  <a:schemeClr val="bg1"/>
                </a:solidFill>
              </a:rPr>
              <a:t>2</a:t>
            </a:r>
            <a:r>
              <a:rPr lang="en-US" sz="2000" b="1" baseline="30000" dirty="0">
                <a:solidFill>
                  <a:schemeClr val="bg1"/>
                </a:solidFill>
              </a:rPr>
              <a:t>98</a:t>
            </a:r>
            <a:r>
              <a:rPr lang="en-US" sz="2000" b="1" dirty="0">
                <a:solidFill>
                  <a:schemeClr val="bg1"/>
                </a:solidFill>
              </a:rPr>
              <a:t>Fl</a:t>
            </a:r>
            <a:endParaRPr lang="ru-RU" sz="2000" b="1" dirty="0">
              <a:solidFill>
                <a:schemeClr val="bg1"/>
              </a:solidFill>
            </a:endParaRPr>
          </a:p>
        </p:txBody>
      </p:sp>
      <p:sp>
        <p:nvSpPr>
          <p:cNvPr id="47" name="TextBox 46"/>
          <p:cNvSpPr txBox="1">
            <a:spLocks noChangeArrowheads="1"/>
          </p:cNvSpPr>
          <p:nvPr/>
        </p:nvSpPr>
        <p:spPr bwMode="auto">
          <a:xfrm>
            <a:off x="1325366" y="5025132"/>
            <a:ext cx="654346" cy="400110"/>
          </a:xfrm>
          <a:prstGeom prst="rect">
            <a:avLst/>
          </a:prstGeom>
          <a:noFill/>
          <a:ln w="9525">
            <a:noFill/>
            <a:miter lim="800000"/>
            <a:headEnd/>
            <a:tailEnd/>
          </a:ln>
        </p:spPr>
        <p:txBody>
          <a:bodyPr wrap="none">
            <a:spAutoFit/>
          </a:bodyPr>
          <a:lstStyle/>
          <a:p>
            <a:r>
              <a:rPr lang="ru-RU" sz="2000" b="1" baseline="30000" dirty="0">
                <a:solidFill>
                  <a:schemeClr val="bg1"/>
                </a:solidFill>
              </a:rPr>
              <a:t>238</a:t>
            </a:r>
            <a:r>
              <a:rPr lang="en-US" sz="2000" b="1" dirty="0">
                <a:solidFill>
                  <a:schemeClr val="bg1"/>
                </a:solidFill>
              </a:rPr>
              <a:t>U</a:t>
            </a:r>
            <a:endParaRPr lang="ru-RU" sz="2000" b="1" dirty="0">
              <a:solidFill>
                <a:schemeClr val="bg1"/>
              </a:solidFill>
            </a:endParaRPr>
          </a:p>
        </p:txBody>
      </p:sp>
      <p:pic>
        <p:nvPicPr>
          <p:cNvPr id="19" name="Picture 3"/>
          <p:cNvPicPr>
            <a:picLocks noChangeAspect="1" noChangeArrowheads="1"/>
          </p:cNvPicPr>
          <p:nvPr/>
        </p:nvPicPr>
        <p:blipFill>
          <a:blip r:embed="rId5" cstate="print"/>
          <a:srcRect/>
          <a:stretch>
            <a:fillRect/>
          </a:stretch>
        </p:blipFill>
        <p:spPr bwMode="auto">
          <a:xfrm>
            <a:off x="4208462" y="1317798"/>
            <a:ext cx="2659063" cy="2368550"/>
          </a:xfrm>
          <a:prstGeom prst="rect">
            <a:avLst/>
          </a:prstGeom>
          <a:noFill/>
          <a:ln w="9525">
            <a:noFill/>
            <a:miter lim="800000"/>
            <a:headEnd/>
            <a:tailEnd/>
          </a:ln>
        </p:spPr>
      </p:pic>
      <p:sp>
        <p:nvSpPr>
          <p:cNvPr id="49" name="TextBox 48"/>
          <p:cNvSpPr txBox="1"/>
          <p:nvPr/>
        </p:nvSpPr>
        <p:spPr>
          <a:xfrm>
            <a:off x="6588224" y="3831134"/>
            <a:ext cx="1564852" cy="400110"/>
          </a:xfrm>
          <a:prstGeom prst="rect">
            <a:avLst/>
          </a:prstGeom>
          <a:noFill/>
        </p:spPr>
        <p:txBody>
          <a:bodyPr wrap="none" rtlCol="0">
            <a:spAutoFit/>
          </a:bodyPr>
          <a:lstStyle/>
          <a:p>
            <a:r>
              <a:rPr lang="en-US" sz="2000" b="1" dirty="0">
                <a:solidFill>
                  <a:schemeClr val="bg1"/>
                </a:solidFill>
                <a:latin typeface="+mn-lt"/>
              </a:rPr>
              <a:t>Island of SHE</a:t>
            </a:r>
            <a:endParaRPr lang="ru-RU" sz="2000" b="1" dirty="0">
              <a:solidFill>
                <a:schemeClr val="bg1"/>
              </a:solidFill>
              <a:latin typeface="+mn-lt"/>
            </a:endParaRPr>
          </a:p>
        </p:txBody>
      </p:sp>
      <p:sp>
        <p:nvSpPr>
          <p:cNvPr id="54" name="TextBox 53"/>
          <p:cNvSpPr txBox="1"/>
          <p:nvPr/>
        </p:nvSpPr>
        <p:spPr>
          <a:xfrm>
            <a:off x="885825" y="116632"/>
            <a:ext cx="5453737" cy="830997"/>
          </a:xfrm>
          <a:prstGeom prst="rect">
            <a:avLst/>
          </a:prstGeom>
          <a:noFill/>
        </p:spPr>
        <p:txBody>
          <a:bodyPr wrap="none" rtlCol="0">
            <a:spAutoFit/>
          </a:bodyPr>
          <a:lstStyle/>
          <a:p>
            <a:r>
              <a:rPr lang="en-GB" sz="2400" b="1" dirty="0">
                <a:solidFill>
                  <a:schemeClr val="tx2"/>
                </a:solidFill>
                <a:latin typeface="Comic Sans MS" panose="030F0702030302020204" pitchFamily="66" charset="0"/>
              </a:rPr>
              <a:t>Macro – microscopic theory  </a:t>
            </a:r>
          </a:p>
          <a:p>
            <a:r>
              <a:rPr lang="en-GB" sz="2000" b="1" dirty="0">
                <a:solidFill>
                  <a:schemeClr val="tx2"/>
                </a:solidFill>
                <a:latin typeface="Comic Sans MS" panose="030F0702030302020204" pitchFamily="66" charset="0"/>
              </a:rPr>
              <a:t>(Liquid Drop energy + Shell corrections</a:t>
            </a:r>
            <a:r>
              <a:rPr lang="en-GB" sz="2400" b="1" dirty="0">
                <a:solidFill>
                  <a:schemeClr val="tx2"/>
                </a:solidFill>
                <a:latin typeface="Comic Sans MS" panose="030F0702030302020204" pitchFamily="66" charset="0"/>
              </a:rPr>
              <a:t>)  </a:t>
            </a:r>
            <a:endParaRPr lang="ru-RU" sz="2400" b="1" dirty="0">
              <a:solidFill>
                <a:schemeClr val="tx2"/>
              </a:solidFill>
              <a:latin typeface="Comic Sans MS" panose="030F0702030302020204" pitchFamily="66" charset="0"/>
            </a:endParaRPr>
          </a:p>
        </p:txBody>
      </p:sp>
      <p:sp>
        <p:nvSpPr>
          <p:cNvPr id="48" name="TextBox 47"/>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14303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1428750" y="5715000"/>
            <a:ext cx="766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0.01</a:t>
            </a:r>
            <a:endParaRPr lang="ru-RU" altLang="ru-RU">
              <a:latin typeface="Comic Sans MS" pitchFamily="66" charset="0"/>
            </a:endParaRPr>
          </a:p>
        </p:txBody>
      </p:sp>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357188"/>
            <a:ext cx="51181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5"/>
          <p:cNvSpPr txBox="1">
            <a:spLocks noChangeArrowheads="1"/>
          </p:cNvSpPr>
          <p:nvPr/>
        </p:nvSpPr>
        <p:spPr bwMode="auto">
          <a:xfrm>
            <a:off x="1571625" y="5000625"/>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0.1</a:t>
            </a:r>
            <a:endParaRPr lang="ru-RU" altLang="ru-RU">
              <a:latin typeface="Comic Sans MS" pitchFamily="66" charset="0"/>
            </a:endParaRPr>
          </a:p>
        </p:txBody>
      </p:sp>
      <p:sp>
        <p:nvSpPr>
          <p:cNvPr id="22533" name="TextBox 6"/>
          <p:cNvSpPr txBox="1">
            <a:spLocks noChangeArrowheads="1"/>
          </p:cNvSpPr>
          <p:nvPr/>
        </p:nvSpPr>
        <p:spPr bwMode="auto">
          <a:xfrm>
            <a:off x="1857375" y="4214813"/>
            <a:ext cx="34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a:t>
            </a:r>
            <a:endParaRPr lang="ru-RU" altLang="ru-RU">
              <a:latin typeface="Comic Sans MS" pitchFamily="66" charset="0"/>
            </a:endParaRPr>
          </a:p>
        </p:txBody>
      </p:sp>
      <p:sp>
        <p:nvSpPr>
          <p:cNvPr id="22534" name="TextBox 7"/>
          <p:cNvSpPr txBox="1">
            <a:spLocks noChangeArrowheads="1"/>
          </p:cNvSpPr>
          <p:nvPr/>
        </p:nvSpPr>
        <p:spPr bwMode="auto">
          <a:xfrm>
            <a:off x="1643063" y="3500438"/>
            <a:ext cx="498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10</a:t>
            </a:r>
            <a:endParaRPr lang="ru-RU" altLang="ru-RU">
              <a:latin typeface="Comic Sans MS" pitchFamily="66" charset="0"/>
            </a:endParaRPr>
          </a:p>
        </p:txBody>
      </p:sp>
      <p:sp>
        <p:nvSpPr>
          <p:cNvPr id="22535" name="TextBox 8"/>
          <p:cNvSpPr txBox="1">
            <a:spLocks noChangeArrowheads="1"/>
          </p:cNvSpPr>
          <p:nvPr/>
        </p:nvSpPr>
        <p:spPr bwMode="auto">
          <a:xfrm>
            <a:off x="1500188" y="2714625"/>
            <a:ext cx="655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100</a:t>
            </a:r>
            <a:endParaRPr lang="ru-RU" altLang="ru-RU">
              <a:latin typeface="Comic Sans MS" pitchFamily="66" charset="0"/>
            </a:endParaRPr>
          </a:p>
        </p:txBody>
      </p:sp>
      <p:sp>
        <p:nvSpPr>
          <p:cNvPr id="22536" name="TextBox 9"/>
          <p:cNvSpPr txBox="1">
            <a:spLocks noChangeArrowheads="1"/>
          </p:cNvSpPr>
          <p:nvPr/>
        </p:nvSpPr>
        <p:spPr bwMode="auto">
          <a:xfrm>
            <a:off x="1357313" y="1928813"/>
            <a:ext cx="81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1000</a:t>
            </a:r>
            <a:endParaRPr lang="ru-RU" altLang="ru-RU">
              <a:latin typeface="Comic Sans MS" pitchFamily="66" charset="0"/>
            </a:endParaRPr>
          </a:p>
        </p:txBody>
      </p:sp>
      <p:sp>
        <p:nvSpPr>
          <p:cNvPr id="22537" name="TextBox 10"/>
          <p:cNvSpPr txBox="1">
            <a:spLocks noChangeArrowheads="1"/>
          </p:cNvSpPr>
          <p:nvPr/>
        </p:nvSpPr>
        <p:spPr bwMode="auto">
          <a:xfrm>
            <a:off x="1214438" y="1214438"/>
            <a:ext cx="969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10000</a:t>
            </a:r>
            <a:endParaRPr lang="ru-RU" altLang="ru-RU">
              <a:latin typeface="Comic Sans MS" pitchFamily="66" charset="0"/>
            </a:endParaRPr>
          </a:p>
        </p:txBody>
      </p:sp>
      <p:sp>
        <p:nvSpPr>
          <p:cNvPr id="22538" name="TextBox 11"/>
          <p:cNvSpPr txBox="1">
            <a:spLocks noChangeArrowheads="1"/>
          </p:cNvSpPr>
          <p:nvPr/>
        </p:nvSpPr>
        <p:spPr bwMode="auto">
          <a:xfrm>
            <a:off x="1071563" y="214313"/>
            <a:ext cx="112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100000</a:t>
            </a:r>
            <a:endParaRPr lang="ru-RU" altLang="ru-RU">
              <a:latin typeface="Comic Sans MS" pitchFamily="66" charset="0"/>
            </a:endParaRPr>
          </a:p>
        </p:txBody>
      </p:sp>
      <p:sp>
        <p:nvSpPr>
          <p:cNvPr id="22539" name="TextBox 13"/>
          <p:cNvSpPr txBox="1">
            <a:spLocks noChangeArrowheads="1"/>
          </p:cNvSpPr>
          <p:nvPr/>
        </p:nvSpPr>
        <p:spPr bwMode="auto">
          <a:xfrm>
            <a:off x="3071813" y="5929313"/>
            <a:ext cx="655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105</a:t>
            </a:r>
            <a:endParaRPr lang="ru-RU" altLang="ru-RU">
              <a:latin typeface="Comic Sans MS" pitchFamily="66" charset="0"/>
            </a:endParaRPr>
          </a:p>
        </p:txBody>
      </p:sp>
      <p:sp>
        <p:nvSpPr>
          <p:cNvPr id="22540" name="TextBox 14"/>
          <p:cNvSpPr txBox="1">
            <a:spLocks noChangeArrowheads="1"/>
          </p:cNvSpPr>
          <p:nvPr/>
        </p:nvSpPr>
        <p:spPr bwMode="auto">
          <a:xfrm>
            <a:off x="4429125" y="5929313"/>
            <a:ext cx="655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110</a:t>
            </a:r>
            <a:endParaRPr lang="ru-RU" altLang="ru-RU">
              <a:latin typeface="Comic Sans MS" pitchFamily="66" charset="0"/>
            </a:endParaRPr>
          </a:p>
        </p:txBody>
      </p:sp>
      <p:sp>
        <p:nvSpPr>
          <p:cNvPr id="22541" name="TextBox 15"/>
          <p:cNvSpPr txBox="1">
            <a:spLocks noChangeArrowheads="1"/>
          </p:cNvSpPr>
          <p:nvPr/>
        </p:nvSpPr>
        <p:spPr bwMode="auto">
          <a:xfrm>
            <a:off x="5643563" y="5929313"/>
            <a:ext cx="655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115</a:t>
            </a:r>
            <a:endParaRPr lang="ru-RU" altLang="ru-RU">
              <a:latin typeface="Comic Sans MS" pitchFamily="66" charset="0"/>
            </a:endParaRPr>
          </a:p>
        </p:txBody>
      </p:sp>
      <p:sp>
        <p:nvSpPr>
          <p:cNvPr id="22542" name="TextBox 16"/>
          <p:cNvSpPr txBox="1">
            <a:spLocks noChangeArrowheads="1"/>
          </p:cNvSpPr>
          <p:nvPr/>
        </p:nvSpPr>
        <p:spPr bwMode="auto">
          <a:xfrm>
            <a:off x="6931025" y="5929313"/>
            <a:ext cx="655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120</a:t>
            </a:r>
            <a:endParaRPr lang="ru-RU" altLang="ru-RU">
              <a:latin typeface="Comic Sans MS" pitchFamily="66" charset="0"/>
            </a:endParaRPr>
          </a:p>
        </p:txBody>
      </p:sp>
      <p:sp>
        <p:nvSpPr>
          <p:cNvPr id="22543" name="TextBox 17"/>
          <p:cNvSpPr txBox="1">
            <a:spLocks noChangeArrowheads="1"/>
          </p:cNvSpPr>
          <p:nvPr/>
        </p:nvSpPr>
        <p:spPr bwMode="auto">
          <a:xfrm>
            <a:off x="2500313" y="4286250"/>
            <a:ext cx="173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dirty="0">
                <a:solidFill>
                  <a:srgbClr val="0070C0"/>
                </a:solidFill>
                <a:latin typeface="Consolas" pitchFamily="49" charset="0"/>
              </a:rPr>
              <a:t>Cold fusion</a:t>
            </a:r>
            <a:endParaRPr lang="ru-RU" altLang="ru-RU" dirty="0">
              <a:solidFill>
                <a:srgbClr val="0070C0"/>
              </a:solidFill>
              <a:latin typeface="Consolas" pitchFamily="49" charset="0"/>
            </a:endParaRPr>
          </a:p>
        </p:txBody>
      </p:sp>
      <p:sp>
        <p:nvSpPr>
          <p:cNvPr id="22544" name="TextBox 18"/>
          <p:cNvSpPr txBox="1">
            <a:spLocks noChangeArrowheads="1"/>
          </p:cNvSpPr>
          <p:nvPr/>
        </p:nvSpPr>
        <p:spPr bwMode="auto">
          <a:xfrm>
            <a:off x="1928813" y="5929313"/>
            <a:ext cx="655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a:latin typeface="Comic Sans MS" pitchFamily="66" charset="0"/>
              </a:rPr>
              <a:t>100</a:t>
            </a:r>
            <a:endParaRPr lang="ru-RU" altLang="ru-RU">
              <a:latin typeface="Comic Sans MS" pitchFamily="66" charset="0"/>
            </a:endParaRPr>
          </a:p>
        </p:txBody>
      </p:sp>
      <p:sp>
        <p:nvSpPr>
          <p:cNvPr id="20" name="TextBox 19"/>
          <p:cNvSpPr txBox="1"/>
          <p:nvPr/>
        </p:nvSpPr>
        <p:spPr>
          <a:xfrm>
            <a:off x="642910" y="62421"/>
            <a:ext cx="800219" cy="6017032"/>
          </a:xfrm>
          <a:prstGeom prst="rect">
            <a:avLst/>
          </a:prstGeom>
          <a:noFill/>
        </p:spPr>
        <p:txBody>
          <a:bodyPr vert="vert270" wrap="none">
            <a:spAutoFit/>
          </a:bodyPr>
          <a:lstStyle/>
          <a:p>
            <a:pPr>
              <a:defRPr/>
            </a:pPr>
            <a:r>
              <a:rPr lang="en-US" sz="2000" b="1" dirty="0">
                <a:solidFill>
                  <a:schemeClr val="tx1">
                    <a:lumMod val="95000"/>
                    <a:lumOff val="5000"/>
                  </a:schemeClr>
                </a:solidFill>
                <a:latin typeface="Consolas" pitchFamily="49" charset="0"/>
              </a:rPr>
              <a:t>Total evaporation residues cross sections </a:t>
            </a:r>
          </a:p>
          <a:p>
            <a:pPr algn="ctr">
              <a:defRPr/>
            </a:pPr>
            <a:r>
              <a:rPr lang="en-US" sz="2000" b="1" dirty="0">
                <a:solidFill>
                  <a:schemeClr val="tx1">
                    <a:lumMod val="95000"/>
                    <a:lumOff val="5000"/>
                  </a:schemeClr>
                </a:solidFill>
                <a:latin typeface="Consolas" pitchFamily="49" charset="0"/>
              </a:rPr>
              <a:t>(</a:t>
            </a:r>
            <a:r>
              <a:rPr lang="en-US" sz="2000" b="1" dirty="0" err="1">
                <a:solidFill>
                  <a:schemeClr val="tx1">
                    <a:lumMod val="95000"/>
                    <a:lumOff val="5000"/>
                  </a:schemeClr>
                </a:solidFill>
                <a:latin typeface="Consolas" pitchFamily="49" charset="0"/>
              </a:rPr>
              <a:t>pb</a:t>
            </a:r>
            <a:r>
              <a:rPr lang="en-US" sz="2000" b="1" dirty="0">
                <a:solidFill>
                  <a:schemeClr val="tx1">
                    <a:lumMod val="95000"/>
                    <a:lumOff val="5000"/>
                  </a:schemeClr>
                </a:solidFill>
                <a:latin typeface="Consolas" pitchFamily="49" charset="0"/>
              </a:rPr>
              <a:t>)</a:t>
            </a:r>
            <a:endParaRPr lang="ru-RU" sz="2000" b="1" dirty="0">
              <a:solidFill>
                <a:schemeClr val="tx1">
                  <a:lumMod val="95000"/>
                  <a:lumOff val="5000"/>
                </a:schemeClr>
              </a:solidFill>
              <a:latin typeface="Consolas" pitchFamily="49" charset="0"/>
            </a:endParaRPr>
          </a:p>
        </p:txBody>
      </p:sp>
      <p:sp>
        <p:nvSpPr>
          <p:cNvPr id="22" name="TextBox 21"/>
          <p:cNvSpPr txBox="1"/>
          <p:nvPr/>
        </p:nvSpPr>
        <p:spPr>
          <a:xfrm>
            <a:off x="5126038" y="6286500"/>
            <a:ext cx="2018501" cy="400110"/>
          </a:xfrm>
          <a:prstGeom prst="rect">
            <a:avLst/>
          </a:prstGeom>
          <a:noFill/>
        </p:spPr>
        <p:txBody>
          <a:bodyPr wrap="none">
            <a:spAutoFit/>
          </a:bodyPr>
          <a:lstStyle/>
          <a:p>
            <a:pPr>
              <a:defRPr/>
            </a:pPr>
            <a:r>
              <a:rPr lang="en-US" sz="2000" b="1" dirty="0">
                <a:solidFill>
                  <a:schemeClr val="tx1">
                    <a:lumMod val="95000"/>
                    <a:lumOff val="5000"/>
                  </a:schemeClr>
                </a:solidFill>
                <a:latin typeface="Consolas" pitchFamily="49" charset="0"/>
              </a:rPr>
              <a:t>Atomic number</a:t>
            </a:r>
            <a:endParaRPr lang="ru-RU" sz="2000" b="1" dirty="0">
              <a:solidFill>
                <a:schemeClr val="tx1">
                  <a:lumMod val="95000"/>
                  <a:lumOff val="5000"/>
                </a:schemeClr>
              </a:solidFill>
              <a:latin typeface="Consolas" pitchFamily="49" charset="0"/>
            </a:endParaRPr>
          </a:p>
        </p:txBody>
      </p:sp>
      <p:sp>
        <p:nvSpPr>
          <p:cNvPr id="22559" name="TextBox 4"/>
          <p:cNvSpPr txBox="1">
            <a:spLocks noChangeArrowheads="1"/>
          </p:cNvSpPr>
          <p:nvPr/>
        </p:nvSpPr>
        <p:spPr bwMode="auto">
          <a:xfrm>
            <a:off x="4756944" y="1258502"/>
            <a:ext cx="20882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dirty="0"/>
              <a:t>Cross sections</a:t>
            </a:r>
            <a:endParaRPr lang="ru-RU" altLang="ru-RU" dirty="0"/>
          </a:p>
        </p:txBody>
      </p:sp>
      <p:grpSp>
        <p:nvGrpSpPr>
          <p:cNvPr id="2" name="Группа 1"/>
          <p:cNvGrpSpPr/>
          <p:nvPr/>
        </p:nvGrpSpPr>
        <p:grpSpPr>
          <a:xfrm>
            <a:off x="2577352" y="1052736"/>
            <a:ext cx="6249389" cy="4122738"/>
            <a:chOff x="7596336" y="1034454"/>
            <a:chExt cx="6249389" cy="4122738"/>
          </a:xfrm>
        </p:grpSpPr>
        <p:pic>
          <p:nvPicPr>
            <p:cNvPr id="22555"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034454"/>
              <a:ext cx="4324322" cy="4122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57" name="TextBox 31"/>
            <p:cNvSpPr txBox="1">
              <a:spLocks noChangeArrowheads="1"/>
            </p:cNvSpPr>
            <p:nvPr/>
          </p:nvSpPr>
          <p:spPr bwMode="auto">
            <a:xfrm>
              <a:off x="11823232" y="3410718"/>
              <a:ext cx="2022493"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sz="2400" baseline="30000" dirty="0">
                  <a:solidFill>
                    <a:srgbClr val="C00000"/>
                  </a:solidFill>
                  <a:latin typeface="Consolas" pitchFamily="49" charset="0"/>
                </a:rPr>
                <a:t>48</a:t>
              </a:r>
              <a:r>
                <a:rPr lang="en-US" altLang="ru-RU" dirty="0">
                  <a:solidFill>
                    <a:srgbClr val="C00000"/>
                  </a:solidFill>
                  <a:latin typeface="Consolas" pitchFamily="49" charset="0"/>
                </a:rPr>
                <a:t>Ca-induced</a:t>
              </a:r>
            </a:p>
            <a:p>
              <a:pPr eaLnBrk="1" hangingPunct="1"/>
              <a:r>
                <a:rPr lang="en-US" altLang="ru-RU" dirty="0">
                  <a:solidFill>
                    <a:srgbClr val="C00000"/>
                  </a:solidFill>
                  <a:latin typeface="Consolas" pitchFamily="49" charset="0"/>
                </a:rPr>
                <a:t>reactions</a:t>
              </a:r>
              <a:endParaRPr lang="ru-RU" altLang="ru-RU" dirty="0">
                <a:solidFill>
                  <a:srgbClr val="C00000"/>
                </a:solidFill>
                <a:latin typeface="Consolas" pitchFamily="49" charset="0"/>
              </a:endParaRPr>
            </a:p>
          </p:txBody>
        </p:sp>
        <p:sp>
          <p:nvSpPr>
            <p:cNvPr id="22558" name="TextBox 28"/>
            <p:cNvSpPr txBox="1">
              <a:spLocks noChangeArrowheads="1"/>
            </p:cNvSpPr>
            <p:nvPr/>
          </p:nvSpPr>
          <p:spPr bwMode="auto">
            <a:xfrm>
              <a:off x="10639773" y="3029976"/>
              <a:ext cx="71366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dirty="0"/>
                <a:t>SHE</a:t>
              </a:r>
              <a:endParaRPr lang="ru-RU" altLang="ru-RU" dirty="0"/>
            </a:p>
          </p:txBody>
        </p:sp>
      </p:grpSp>
      <p:sp>
        <p:nvSpPr>
          <p:cNvPr id="25" name="TextBox 31"/>
          <p:cNvSpPr txBox="1">
            <a:spLocks noChangeArrowheads="1"/>
          </p:cNvSpPr>
          <p:nvPr/>
        </p:nvSpPr>
        <p:spPr bwMode="auto">
          <a:xfrm>
            <a:off x="3052616" y="620688"/>
            <a:ext cx="4176457" cy="400110"/>
          </a:xfrm>
          <a:prstGeom prst="rect">
            <a:avLst/>
          </a:prstGeom>
          <a:noFill/>
          <a:ln>
            <a:noFill/>
          </a:ln>
          <a:extLst/>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sz="2400" baseline="30000" dirty="0" smtClean="0">
                <a:solidFill>
                  <a:srgbClr val="0070C0"/>
                </a:solidFill>
                <a:latin typeface="Consolas" pitchFamily="49" charset="0"/>
              </a:rPr>
              <a:t>208</a:t>
            </a:r>
            <a:r>
              <a:rPr lang="en-US" altLang="ru-RU" dirty="0" smtClean="0">
                <a:solidFill>
                  <a:srgbClr val="0070C0"/>
                </a:solidFill>
                <a:latin typeface="Consolas" pitchFamily="49" charset="0"/>
              </a:rPr>
              <a:t>Pb + </a:t>
            </a:r>
            <a:r>
              <a:rPr lang="en-US" altLang="ru-RU" baseline="30000" dirty="0" smtClean="0">
                <a:solidFill>
                  <a:srgbClr val="0070C0"/>
                </a:solidFill>
                <a:latin typeface="Consolas" pitchFamily="49" charset="0"/>
              </a:rPr>
              <a:t>50</a:t>
            </a:r>
            <a:r>
              <a:rPr lang="en-US" altLang="ru-RU" dirty="0" smtClean="0">
                <a:solidFill>
                  <a:srgbClr val="0070C0"/>
                </a:solidFill>
                <a:latin typeface="Consolas" pitchFamily="49" charset="0"/>
              </a:rPr>
              <a:t>Ti,</a:t>
            </a:r>
            <a:r>
              <a:rPr lang="en-US" altLang="ru-RU" baseline="30000" dirty="0" smtClean="0">
                <a:solidFill>
                  <a:srgbClr val="0070C0"/>
                </a:solidFill>
                <a:latin typeface="Consolas" pitchFamily="49" charset="0"/>
              </a:rPr>
              <a:t>54</a:t>
            </a:r>
            <a:r>
              <a:rPr lang="en-US" altLang="ru-RU" dirty="0" smtClean="0">
                <a:solidFill>
                  <a:srgbClr val="0070C0"/>
                </a:solidFill>
                <a:latin typeface="Consolas" pitchFamily="49" charset="0"/>
              </a:rPr>
              <a:t>Cr,</a:t>
            </a:r>
            <a:r>
              <a:rPr lang="en-US" altLang="ru-RU" baseline="30000" dirty="0" smtClean="0">
                <a:solidFill>
                  <a:srgbClr val="0070C0"/>
                </a:solidFill>
                <a:latin typeface="Consolas" pitchFamily="49" charset="0"/>
              </a:rPr>
              <a:t>58</a:t>
            </a:r>
            <a:r>
              <a:rPr lang="en-US" altLang="ru-RU" dirty="0" smtClean="0">
                <a:solidFill>
                  <a:srgbClr val="0070C0"/>
                </a:solidFill>
                <a:latin typeface="Consolas" pitchFamily="49" charset="0"/>
              </a:rPr>
              <a:t>Fe,</a:t>
            </a:r>
            <a:r>
              <a:rPr lang="en-US" altLang="ru-RU" baseline="30000" dirty="0" smtClean="0">
                <a:solidFill>
                  <a:srgbClr val="0070C0"/>
                </a:solidFill>
                <a:latin typeface="Consolas" pitchFamily="49" charset="0"/>
              </a:rPr>
              <a:t>64</a:t>
            </a:r>
            <a:r>
              <a:rPr lang="en-US" altLang="ru-RU" dirty="0" smtClean="0">
                <a:solidFill>
                  <a:srgbClr val="0070C0"/>
                </a:solidFill>
                <a:latin typeface="Consolas" pitchFamily="49" charset="0"/>
              </a:rPr>
              <a:t>Ni,</a:t>
            </a:r>
            <a:r>
              <a:rPr lang="en-US" altLang="ru-RU" baseline="30000" dirty="0" smtClean="0">
                <a:solidFill>
                  <a:srgbClr val="0070C0"/>
                </a:solidFill>
                <a:latin typeface="Consolas" pitchFamily="49" charset="0"/>
              </a:rPr>
              <a:t>70</a:t>
            </a:r>
            <a:r>
              <a:rPr lang="en-US" altLang="ru-RU" dirty="0" smtClean="0">
                <a:solidFill>
                  <a:srgbClr val="0070C0"/>
                </a:solidFill>
                <a:latin typeface="Consolas" pitchFamily="49" charset="0"/>
              </a:rPr>
              <a:t>Zn</a:t>
            </a:r>
            <a:endParaRPr lang="ru-RU" altLang="ru-RU" dirty="0">
              <a:solidFill>
                <a:srgbClr val="0070C0"/>
              </a:solidFill>
              <a:latin typeface="Consolas" pitchFamily="49" charset="0"/>
            </a:endParaRPr>
          </a:p>
        </p:txBody>
      </p:sp>
    </p:spTree>
    <p:extLst>
      <p:ext uri="{BB962C8B-B14F-4D97-AF65-F5344CB8AC3E}">
        <p14:creationId xmlns:p14="http://schemas.microsoft.com/office/powerpoint/2010/main" val="44342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979488" y="820738"/>
          <a:ext cx="7450137" cy="5680075"/>
        </p:xfrm>
        <a:graphic>
          <a:graphicData uri="http://schemas.openxmlformats.org/presentationml/2006/ole">
            <mc:AlternateContent xmlns:mc="http://schemas.openxmlformats.org/markup-compatibility/2006">
              <mc:Choice xmlns:v="urn:schemas-microsoft-com:vml" Requires="v">
                <p:oleObj spid="_x0000_s56368" name="CorelDRAW" r:id="rId4" imgW="8531640" imgH="6503760" progId="CorelDRAW.Graphic.13">
                  <p:embed/>
                </p:oleObj>
              </mc:Choice>
              <mc:Fallback>
                <p:oleObj name="CorelDRAW" r:id="rId4" imgW="8531640" imgH="6503760"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488" y="820738"/>
                        <a:ext cx="7450137" cy="568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4019" name="Object 3"/>
          <p:cNvGraphicFramePr>
            <a:graphicFrameLocks noGrp="1" noChangeAspect="1"/>
          </p:cNvGraphicFramePr>
          <p:nvPr>
            <p:ph sz="half" idx="2"/>
          </p:nvPr>
        </p:nvGraphicFramePr>
        <p:xfrm>
          <a:off x="3052763" y="1357313"/>
          <a:ext cx="4664075" cy="4056062"/>
        </p:xfrm>
        <a:graphic>
          <a:graphicData uri="http://schemas.openxmlformats.org/presentationml/2006/ole">
            <mc:AlternateContent xmlns:mc="http://schemas.openxmlformats.org/markup-compatibility/2006">
              <mc:Choice xmlns:v="urn:schemas-microsoft-com:vml" Requires="v">
                <p:oleObj spid="_x0000_s56369" name="CorelDRAW" r:id="rId6" imgW="5308560" imgH="4616640" progId="CorelDRAW.Graphic.13">
                  <p:embed/>
                </p:oleObj>
              </mc:Choice>
              <mc:Fallback>
                <p:oleObj name="CorelDRAW" r:id="rId6" imgW="5308560" imgH="4616640" progId="CorelDRAW.Graphic.1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2763" y="1357313"/>
                        <a:ext cx="4664075" cy="405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TextBox 4"/>
          <p:cNvSpPr txBox="1">
            <a:spLocks noChangeArrowheads="1"/>
          </p:cNvSpPr>
          <p:nvPr/>
        </p:nvSpPr>
        <p:spPr bwMode="auto">
          <a:xfrm>
            <a:off x="357503" y="214630"/>
            <a:ext cx="2661922"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ru-RU" sz="2400"/>
              <a:t>Alpha-decay</a:t>
            </a:r>
            <a:endParaRPr lang="ru-RU" altLang="ru-RU" sz="2400"/>
          </a:p>
        </p:txBody>
      </p:sp>
    </p:spTree>
    <p:extLst>
      <p:ext uri="{BB962C8B-B14F-4D97-AF65-F5344CB8AC3E}">
        <p14:creationId xmlns:p14="http://schemas.microsoft.com/office/powerpoint/2010/main" val="3485781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box(in)">
                                      <p:cBhvr>
                                        <p:cTn id="7" dur="500"/>
                                        <p:tgtEl>
                                          <p:spTgt spid="214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263" y="44624"/>
            <a:ext cx="3460937"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3"/>
          <p:cNvPicPr>
            <a:picLocks noChangeAspect="1" noChangeArrowheads="1"/>
          </p:cNvPicPr>
          <p:nvPr/>
        </p:nvPicPr>
        <p:blipFill>
          <a:blip r:embed="rId4" cstate="print"/>
          <a:srcRect/>
          <a:stretch>
            <a:fillRect/>
          </a:stretch>
        </p:blipFill>
        <p:spPr bwMode="auto">
          <a:xfrm>
            <a:off x="1814513" y="2229495"/>
            <a:ext cx="5778500" cy="3578225"/>
          </a:xfrm>
          <a:prstGeom prst="rect">
            <a:avLst/>
          </a:prstGeom>
          <a:noFill/>
          <a:ln w="9525">
            <a:noFill/>
            <a:miter lim="800000"/>
            <a:headEnd/>
            <a:tailEnd/>
          </a:ln>
        </p:spPr>
      </p:pic>
      <p:pic>
        <p:nvPicPr>
          <p:cNvPr id="22531" name="Picture 4"/>
          <p:cNvPicPr>
            <a:picLocks noChangeAspect="1" noChangeArrowheads="1"/>
          </p:cNvPicPr>
          <p:nvPr/>
        </p:nvPicPr>
        <p:blipFill>
          <a:blip r:embed="rId5" cstate="print"/>
          <a:srcRect/>
          <a:stretch>
            <a:fillRect/>
          </a:stretch>
        </p:blipFill>
        <p:spPr bwMode="auto">
          <a:xfrm>
            <a:off x="893068" y="1340768"/>
            <a:ext cx="7999412" cy="4848225"/>
          </a:xfrm>
          <a:prstGeom prst="rect">
            <a:avLst/>
          </a:prstGeom>
          <a:noFill/>
          <a:ln w="9525">
            <a:noFill/>
            <a:miter lim="800000"/>
            <a:headEnd/>
            <a:tailEnd/>
          </a:ln>
        </p:spPr>
      </p:pic>
      <p:sp>
        <p:nvSpPr>
          <p:cNvPr id="22532" name="TextBox 6"/>
          <p:cNvSpPr txBox="1">
            <a:spLocks noChangeArrowheads="1"/>
          </p:cNvSpPr>
          <p:nvPr/>
        </p:nvSpPr>
        <p:spPr bwMode="auto">
          <a:xfrm>
            <a:off x="671513" y="6207770"/>
            <a:ext cx="574675" cy="400050"/>
          </a:xfrm>
          <a:prstGeom prst="rect">
            <a:avLst/>
          </a:prstGeom>
          <a:noFill/>
          <a:ln w="9525">
            <a:noFill/>
            <a:miter lim="800000"/>
            <a:headEnd/>
            <a:tailEnd/>
          </a:ln>
        </p:spPr>
        <p:txBody>
          <a:bodyPr wrap="none">
            <a:spAutoFit/>
          </a:bodyPr>
          <a:lstStyle/>
          <a:p>
            <a:r>
              <a:rPr lang="en-US" sz="2000" b="1"/>
              <a:t>140</a:t>
            </a:r>
            <a:endParaRPr lang="ru-RU" sz="2000" b="1"/>
          </a:p>
        </p:txBody>
      </p:sp>
      <p:sp>
        <p:nvSpPr>
          <p:cNvPr id="22533" name="TextBox 7"/>
          <p:cNvSpPr txBox="1">
            <a:spLocks noChangeArrowheads="1"/>
          </p:cNvSpPr>
          <p:nvPr/>
        </p:nvSpPr>
        <p:spPr bwMode="auto">
          <a:xfrm>
            <a:off x="2286000" y="6207770"/>
            <a:ext cx="574675" cy="400050"/>
          </a:xfrm>
          <a:prstGeom prst="rect">
            <a:avLst/>
          </a:prstGeom>
          <a:noFill/>
          <a:ln w="9525">
            <a:noFill/>
            <a:miter lim="800000"/>
            <a:headEnd/>
            <a:tailEnd/>
          </a:ln>
        </p:spPr>
        <p:txBody>
          <a:bodyPr wrap="none">
            <a:spAutoFit/>
          </a:bodyPr>
          <a:lstStyle/>
          <a:p>
            <a:r>
              <a:rPr lang="en-US" sz="2000" b="1"/>
              <a:t>150</a:t>
            </a:r>
            <a:endParaRPr lang="ru-RU" sz="2000" b="1"/>
          </a:p>
        </p:txBody>
      </p:sp>
      <p:sp>
        <p:nvSpPr>
          <p:cNvPr id="22534" name="TextBox 8"/>
          <p:cNvSpPr txBox="1">
            <a:spLocks noChangeArrowheads="1"/>
          </p:cNvSpPr>
          <p:nvPr/>
        </p:nvSpPr>
        <p:spPr bwMode="auto">
          <a:xfrm>
            <a:off x="3844925" y="6199833"/>
            <a:ext cx="573088" cy="400050"/>
          </a:xfrm>
          <a:prstGeom prst="rect">
            <a:avLst/>
          </a:prstGeom>
          <a:noFill/>
          <a:ln w="9525">
            <a:noFill/>
            <a:miter lim="800000"/>
            <a:headEnd/>
            <a:tailEnd/>
          </a:ln>
        </p:spPr>
        <p:txBody>
          <a:bodyPr wrap="none">
            <a:spAutoFit/>
          </a:bodyPr>
          <a:lstStyle/>
          <a:p>
            <a:r>
              <a:rPr lang="en-US" sz="2000" b="1"/>
              <a:t>160</a:t>
            </a:r>
            <a:endParaRPr lang="ru-RU" sz="2000" b="1"/>
          </a:p>
        </p:txBody>
      </p:sp>
      <p:sp>
        <p:nvSpPr>
          <p:cNvPr id="22535" name="TextBox 9"/>
          <p:cNvSpPr txBox="1">
            <a:spLocks noChangeArrowheads="1"/>
          </p:cNvSpPr>
          <p:nvPr/>
        </p:nvSpPr>
        <p:spPr bwMode="auto">
          <a:xfrm>
            <a:off x="5402263" y="6191895"/>
            <a:ext cx="574675" cy="400050"/>
          </a:xfrm>
          <a:prstGeom prst="rect">
            <a:avLst/>
          </a:prstGeom>
          <a:noFill/>
          <a:ln w="9525">
            <a:noFill/>
            <a:miter lim="800000"/>
            <a:headEnd/>
            <a:tailEnd/>
          </a:ln>
        </p:spPr>
        <p:txBody>
          <a:bodyPr wrap="none">
            <a:spAutoFit/>
          </a:bodyPr>
          <a:lstStyle/>
          <a:p>
            <a:r>
              <a:rPr lang="en-US" sz="2000" b="1"/>
              <a:t>170</a:t>
            </a:r>
            <a:endParaRPr lang="ru-RU" sz="2000" b="1"/>
          </a:p>
        </p:txBody>
      </p:sp>
      <p:sp>
        <p:nvSpPr>
          <p:cNvPr id="22536" name="TextBox 10"/>
          <p:cNvSpPr txBox="1">
            <a:spLocks noChangeArrowheads="1"/>
          </p:cNvSpPr>
          <p:nvPr/>
        </p:nvSpPr>
        <p:spPr bwMode="auto">
          <a:xfrm>
            <a:off x="6961188" y="6191895"/>
            <a:ext cx="573087" cy="400050"/>
          </a:xfrm>
          <a:prstGeom prst="rect">
            <a:avLst/>
          </a:prstGeom>
          <a:noFill/>
          <a:ln w="9525">
            <a:noFill/>
            <a:miter lim="800000"/>
            <a:headEnd/>
            <a:tailEnd/>
          </a:ln>
        </p:spPr>
        <p:txBody>
          <a:bodyPr wrap="none">
            <a:spAutoFit/>
          </a:bodyPr>
          <a:lstStyle/>
          <a:p>
            <a:r>
              <a:rPr lang="en-US" sz="2000" b="1"/>
              <a:t>180</a:t>
            </a:r>
            <a:endParaRPr lang="ru-RU" sz="2000" b="1"/>
          </a:p>
        </p:txBody>
      </p:sp>
      <p:sp>
        <p:nvSpPr>
          <p:cNvPr id="22537" name="TextBox 11"/>
          <p:cNvSpPr txBox="1">
            <a:spLocks noChangeArrowheads="1"/>
          </p:cNvSpPr>
          <p:nvPr/>
        </p:nvSpPr>
        <p:spPr bwMode="auto">
          <a:xfrm>
            <a:off x="8534400" y="6199833"/>
            <a:ext cx="574675" cy="400050"/>
          </a:xfrm>
          <a:prstGeom prst="rect">
            <a:avLst/>
          </a:prstGeom>
          <a:noFill/>
          <a:ln w="9525">
            <a:noFill/>
            <a:miter lim="800000"/>
            <a:headEnd/>
            <a:tailEnd/>
          </a:ln>
        </p:spPr>
        <p:txBody>
          <a:bodyPr wrap="none">
            <a:spAutoFit/>
          </a:bodyPr>
          <a:lstStyle/>
          <a:p>
            <a:r>
              <a:rPr lang="en-US" sz="2000" b="1"/>
              <a:t>190</a:t>
            </a:r>
            <a:endParaRPr lang="ru-RU" sz="2000" b="1"/>
          </a:p>
        </p:txBody>
      </p:sp>
      <p:sp>
        <p:nvSpPr>
          <p:cNvPr id="22538" name="TextBox 12"/>
          <p:cNvSpPr txBox="1">
            <a:spLocks noChangeArrowheads="1"/>
          </p:cNvSpPr>
          <p:nvPr/>
        </p:nvSpPr>
        <p:spPr bwMode="auto">
          <a:xfrm>
            <a:off x="463550" y="5923608"/>
            <a:ext cx="444500" cy="400050"/>
          </a:xfrm>
          <a:prstGeom prst="rect">
            <a:avLst/>
          </a:prstGeom>
          <a:noFill/>
          <a:ln w="9525">
            <a:noFill/>
            <a:miter lim="800000"/>
            <a:headEnd/>
            <a:tailEnd/>
          </a:ln>
        </p:spPr>
        <p:txBody>
          <a:bodyPr wrap="none">
            <a:spAutoFit/>
          </a:bodyPr>
          <a:lstStyle/>
          <a:p>
            <a:r>
              <a:rPr lang="en-US" sz="2000" b="1"/>
              <a:t>90</a:t>
            </a:r>
            <a:endParaRPr lang="ru-RU" sz="2000" b="1"/>
          </a:p>
        </p:txBody>
      </p:sp>
      <p:sp>
        <p:nvSpPr>
          <p:cNvPr id="22539" name="TextBox 13"/>
          <p:cNvSpPr txBox="1">
            <a:spLocks noChangeArrowheads="1"/>
          </p:cNvSpPr>
          <p:nvPr/>
        </p:nvSpPr>
        <p:spPr bwMode="auto">
          <a:xfrm>
            <a:off x="311150" y="4361508"/>
            <a:ext cx="574675" cy="400050"/>
          </a:xfrm>
          <a:prstGeom prst="rect">
            <a:avLst/>
          </a:prstGeom>
          <a:noFill/>
          <a:ln w="9525">
            <a:noFill/>
            <a:miter lim="800000"/>
            <a:headEnd/>
            <a:tailEnd/>
          </a:ln>
        </p:spPr>
        <p:txBody>
          <a:bodyPr wrap="none">
            <a:spAutoFit/>
          </a:bodyPr>
          <a:lstStyle/>
          <a:p>
            <a:r>
              <a:rPr lang="en-US" sz="2000" b="1"/>
              <a:t>100</a:t>
            </a:r>
            <a:endParaRPr lang="ru-RU" sz="2000" b="1"/>
          </a:p>
        </p:txBody>
      </p:sp>
      <p:sp>
        <p:nvSpPr>
          <p:cNvPr id="22540" name="TextBox 14"/>
          <p:cNvSpPr txBox="1">
            <a:spLocks noChangeArrowheads="1"/>
          </p:cNvSpPr>
          <p:nvPr/>
        </p:nvSpPr>
        <p:spPr bwMode="auto">
          <a:xfrm>
            <a:off x="317500" y="2800995"/>
            <a:ext cx="574675" cy="400050"/>
          </a:xfrm>
          <a:prstGeom prst="rect">
            <a:avLst/>
          </a:prstGeom>
          <a:noFill/>
          <a:ln w="9525">
            <a:noFill/>
            <a:miter lim="800000"/>
            <a:headEnd/>
            <a:tailEnd/>
          </a:ln>
        </p:spPr>
        <p:txBody>
          <a:bodyPr wrap="none">
            <a:spAutoFit/>
          </a:bodyPr>
          <a:lstStyle/>
          <a:p>
            <a:r>
              <a:rPr lang="en-US" sz="2000" b="1"/>
              <a:t>110</a:t>
            </a:r>
            <a:endParaRPr lang="ru-RU" sz="2000" b="1"/>
          </a:p>
        </p:txBody>
      </p:sp>
      <p:sp>
        <p:nvSpPr>
          <p:cNvPr id="22541" name="TextBox 15"/>
          <p:cNvSpPr txBox="1">
            <a:spLocks noChangeArrowheads="1"/>
          </p:cNvSpPr>
          <p:nvPr/>
        </p:nvSpPr>
        <p:spPr bwMode="auto">
          <a:xfrm>
            <a:off x="323850" y="1238895"/>
            <a:ext cx="574675" cy="400050"/>
          </a:xfrm>
          <a:prstGeom prst="rect">
            <a:avLst/>
          </a:prstGeom>
          <a:noFill/>
          <a:ln w="9525">
            <a:noFill/>
            <a:miter lim="800000"/>
            <a:headEnd/>
            <a:tailEnd/>
          </a:ln>
        </p:spPr>
        <p:txBody>
          <a:bodyPr wrap="none">
            <a:spAutoFit/>
          </a:bodyPr>
          <a:lstStyle/>
          <a:p>
            <a:r>
              <a:rPr lang="en-US" sz="2000" b="1"/>
              <a:t>120</a:t>
            </a:r>
            <a:endParaRPr lang="ru-RU" sz="2000" b="1"/>
          </a:p>
        </p:txBody>
      </p:sp>
      <p:sp>
        <p:nvSpPr>
          <p:cNvPr id="22542" name="TextBox 16"/>
          <p:cNvSpPr txBox="1">
            <a:spLocks noChangeArrowheads="1"/>
          </p:cNvSpPr>
          <p:nvPr/>
        </p:nvSpPr>
        <p:spPr bwMode="auto">
          <a:xfrm>
            <a:off x="6451600" y="6207398"/>
            <a:ext cx="385763" cy="461962"/>
          </a:xfrm>
          <a:prstGeom prst="rect">
            <a:avLst/>
          </a:prstGeom>
          <a:noFill/>
          <a:ln w="9525">
            <a:noFill/>
            <a:miter lim="800000"/>
            <a:headEnd/>
            <a:tailEnd/>
          </a:ln>
        </p:spPr>
        <p:txBody>
          <a:bodyPr wrap="none">
            <a:spAutoFit/>
          </a:bodyPr>
          <a:lstStyle/>
          <a:p>
            <a:r>
              <a:rPr lang="en-US" sz="2400" b="1" dirty="0"/>
              <a:t>N</a:t>
            </a:r>
            <a:endParaRPr lang="ru-RU" sz="2400" b="1" dirty="0"/>
          </a:p>
        </p:txBody>
      </p:sp>
      <p:sp>
        <p:nvSpPr>
          <p:cNvPr id="22543" name="TextBox 17"/>
          <p:cNvSpPr txBox="1">
            <a:spLocks noChangeArrowheads="1"/>
          </p:cNvSpPr>
          <p:nvPr/>
        </p:nvSpPr>
        <p:spPr bwMode="auto">
          <a:xfrm>
            <a:off x="539552" y="1856433"/>
            <a:ext cx="331787" cy="461962"/>
          </a:xfrm>
          <a:prstGeom prst="rect">
            <a:avLst/>
          </a:prstGeom>
          <a:noFill/>
          <a:ln w="9525">
            <a:noFill/>
            <a:miter lim="800000"/>
            <a:headEnd/>
            <a:tailEnd/>
          </a:ln>
        </p:spPr>
        <p:txBody>
          <a:bodyPr wrap="none">
            <a:spAutoFit/>
          </a:bodyPr>
          <a:lstStyle/>
          <a:p>
            <a:r>
              <a:rPr lang="en-US" sz="2400" b="1" dirty="0"/>
              <a:t>Z</a:t>
            </a:r>
            <a:endParaRPr lang="ru-RU" sz="2400" b="1" dirty="0"/>
          </a:p>
        </p:txBody>
      </p:sp>
      <p:sp>
        <p:nvSpPr>
          <p:cNvPr id="34" name="Прямоугольник 33"/>
          <p:cNvSpPr/>
          <p:nvPr/>
        </p:nvSpPr>
        <p:spPr>
          <a:xfrm>
            <a:off x="7800975" y="2307283"/>
            <a:ext cx="158750" cy="157162"/>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5" name="Прямоугольник 34"/>
          <p:cNvSpPr/>
          <p:nvPr/>
        </p:nvSpPr>
        <p:spPr>
          <a:xfrm>
            <a:off x="4370388" y="3247083"/>
            <a:ext cx="158750" cy="157162"/>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6" name="Прямоугольник 35"/>
          <p:cNvSpPr/>
          <p:nvPr/>
        </p:nvSpPr>
        <p:spPr>
          <a:xfrm>
            <a:off x="2824163" y="4502795"/>
            <a:ext cx="157162" cy="155575"/>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8" name="Прямая соединительная линия 37"/>
          <p:cNvCxnSpPr/>
          <p:nvPr/>
        </p:nvCxnSpPr>
        <p:spPr>
          <a:xfrm>
            <a:off x="2901950" y="3870970"/>
            <a:ext cx="0" cy="140652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rot="16200000">
            <a:off x="2890044" y="3865414"/>
            <a:ext cx="0" cy="140811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H="1">
            <a:off x="4449763" y="2921645"/>
            <a:ext cx="1587" cy="11049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16200000">
            <a:off x="4437857" y="2614463"/>
            <a:ext cx="0" cy="140811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7164388" y="2380308"/>
            <a:ext cx="1038225" cy="15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2554" name="TextBox 46"/>
          <p:cNvSpPr txBox="1">
            <a:spLocks noChangeArrowheads="1"/>
          </p:cNvSpPr>
          <p:nvPr/>
        </p:nvSpPr>
        <p:spPr bwMode="auto">
          <a:xfrm>
            <a:off x="1763688" y="4089028"/>
            <a:ext cx="853119" cy="400110"/>
          </a:xfrm>
          <a:prstGeom prst="rect">
            <a:avLst/>
          </a:prstGeom>
          <a:noFill/>
          <a:ln w="9525">
            <a:noFill/>
            <a:miter lim="800000"/>
            <a:headEnd/>
            <a:tailEnd/>
          </a:ln>
        </p:spPr>
        <p:txBody>
          <a:bodyPr wrap="none">
            <a:spAutoFit/>
          </a:bodyPr>
          <a:lstStyle/>
          <a:p>
            <a:r>
              <a:rPr lang="ru-RU" sz="2000" b="1" baseline="30000" dirty="0">
                <a:solidFill>
                  <a:schemeClr val="bg1"/>
                </a:solidFill>
              </a:rPr>
              <a:t>2</a:t>
            </a:r>
            <a:r>
              <a:rPr lang="en-US" sz="2000" b="1" baseline="30000" dirty="0">
                <a:solidFill>
                  <a:schemeClr val="bg1"/>
                </a:solidFill>
              </a:rPr>
              <a:t>52</a:t>
            </a:r>
            <a:r>
              <a:rPr lang="en-US" sz="2000" b="1" dirty="0">
                <a:solidFill>
                  <a:schemeClr val="bg1"/>
                </a:solidFill>
              </a:rPr>
              <a:t>Fm</a:t>
            </a:r>
            <a:endParaRPr lang="ru-RU" sz="2000" b="1" dirty="0">
              <a:solidFill>
                <a:schemeClr val="bg1"/>
              </a:solidFill>
            </a:endParaRPr>
          </a:p>
        </p:txBody>
      </p:sp>
      <p:sp>
        <p:nvSpPr>
          <p:cNvPr id="22555" name="TextBox 47"/>
          <p:cNvSpPr txBox="1">
            <a:spLocks noChangeArrowheads="1"/>
          </p:cNvSpPr>
          <p:nvPr/>
        </p:nvSpPr>
        <p:spPr bwMode="auto">
          <a:xfrm>
            <a:off x="3635375" y="2864495"/>
            <a:ext cx="796925" cy="400050"/>
          </a:xfrm>
          <a:prstGeom prst="rect">
            <a:avLst/>
          </a:prstGeom>
          <a:noFill/>
          <a:ln w="9525">
            <a:noFill/>
            <a:miter lim="800000"/>
            <a:headEnd/>
            <a:tailEnd/>
          </a:ln>
        </p:spPr>
        <p:txBody>
          <a:bodyPr wrap="none">
            <a:spAutoFit/>
          </a:bodyPr>
          <a:lstStyle/>
          <a:p>
            <a:r>
              <a:rPr lang="ru-RU" sz="2000" b="1" baseline="30000">
                <a:solidFill>
                  <a:schemeClr val="bg1"/>
                </a:solidFill>
              </a:rPr>
              <a:t>2</a:t>
            </a:r>
            <a:r>
              <a:rPr lang="en-US" sz="2000" b="1" baseline="30000">
                <a:solidFill>
                  <a:schemeClr val="bg1"/>
                </a:solidFill>
              </a:rPr>
              <a:t>70</a:t>
            </a:r>
            <a:r>
              <a:rPr lang="en-US" sz="2000" b="1">
                <a:solidFill>
                  <a:schemeClr val="bg1"/>
                </a:solidFill>
              </a:rPr>
              <a:t>Hs</a:t>
            </a:r>
            <a:endParaRPr lang="ru-RU" sz="2000" b="1">
              <a:solidFill>
                <a:schemeClr val="bg1"/>
              </a:solidFill>
            </a:endParaRPr>
          </a:p>
        </p:txBody>
      </p:sp>
      <p:sp>
        <p:nvSpPr>
          <p:cNvPr id="22556" name="TextBox 48"/>
          <p:cNvSpPr txBox="1">
            <a:spLocks noChangeArrowheads="1"/>
          </p:cNvSpPr>
          <p:nvPr/>
        </p:nvSpPr>
        <p:spPr bwMode="auto">
          <a:xfrm>
            <a:off x="8091537" y="2169556"/>
            <a:ext cx="574196" cy="400110"/>
          </a:xfrm>
          <a:prstGeom prst="rect">
            <a:avLst/>
          </a:prstGeom>
          <a:noFill/>
          <a:ln w="9525">
            <a:noFill/>
            <a:miter lim="800000"/>
            <a:headEnd/>
            <a:tailEnd/>
          </a:ln>
        </p:spPr>
        <p:txBody>
          <a:bodyPr wrap="none">
            <a:spAutoFit/>
          </a:bodyPr>
          <a:lstStyle/>
          <a:p>
            <a:r>
              <a:rPr lang="en-US" sz="2000" b="1" dirty="0">
                <a:solidFill>
                  <a:srgbClr val="FFFF00"/>
                </a:solidFill>
                <a:effectLst>
                  <a:outerShdw blurRad="38100" dist="38100" dir="2700000" algn="tl">
                    <a:srgbClr val="000000">
                      <a:alpha val="43137"/>
                    </a:srgbClr>
                  </a:outerShdw>
                </a:effectLst>
              </a:rPr>
              <a:t>114</a:t>
            </a:r>
            <a:endParaRPr lang="ru-RU" sz="2000" b="1" dirty="0">
              <a:solidFill>
                <a:srgbClr val="FFFF00"/>
              </a:solidFill>
              <a:effectLst>
                <a:outerShdw blurRad="38100" dist="38100" dir="2700000" algn="tl">
                  <a:srgbClr val="000000">
                    <a:alpha val="43137"/>
                  </a:srgbClr>
                </a:outerShdw>
              </a:effectLst>
            </a:endParaRPr>
          </a:p>
        </p:txBody>
      </p:sp>
      <p:sp>
        <p:nvSpPr>
          <p:cNvPr id="47" name="TextBox 46"/>
          <p:cNvSpPr txBox="1">
            <a:spLocks noChangeArrowheads="1"/>
          </p:cNvSpPr>
          <p:nvPr/>
        </p:nvSpPr>
        <p:spPr bwMode="auto">
          <a:xfrm>
            <a:off x="1325366" y="5385172"/>
            <a:ext cx="654346" cy="400110"/>
          </a:xfrm>
          <a:prstGeom prst="rect">
            <a:avLst/>
          </a:prstGeom>
          <a:noFill/>
          <a:ln w="9525">
            <a:noFill/>
            <a:miter lim="800000"/>
            <a:headEnd/>
            <a:tailEnd/>
          </a:ln>
        </p:spPr>
        <p:txBody>
          <a:bodyPr wrap="none">
            <a:spAutoFit/>
          </a:bodyPr>
          <a:lstStyle/>
          <a:p>
            <a:r>
              <a:rPr lang="ru-RU" sz="2000" b="1" baseline="30000" dirty="0">
                <a:solidFill>
                  <a:schemeClr val="bg1"/>
                </a:solidFill>
              </a:rPr>
              <a:t>238</a:t>
            </a:r>
            <a:r>
              <a:rPr lang="en-US" sz="2000" b="1" dirty="0">
                <a:solidFill>
                  <a:schemeClr val="bg1"/>
                </a:solidFill>
              </a:rPr>
              <a:t>U</a:t>
            </a:r>
            <a:endParaRPr lang="ru-RU" sz="2000" b="1" dirty="0">
              <a:solidFill>
                <a:schemeClr val="bg1"/>
              </a:solidFill>
            </a:endParaRPr>
          </a:p>
        </p:txBody>
      </p:sp>
      <p:pic>
        <p:nvPicPr>
          <p:cNvPr id="19" name="Picture 3"/>
          <p:cNvPicPr>
            <a:picLocks noChangeAspect="1" noChangeArrowheads="1"/>
          </p:cNvPicPr>
          <p:nvPr/>
        </p:nvPicPr>
        <p:blipFill>
          <a:blip r:embed="rId6" cstate="print"/>
          <a:srcRect/>
          <a:stretch>
            <a:fillRect/>
          </a:stretch>
        </p:blipFill>
        <p:spPr bwMode="auto">
          <a:xfrm>
            <a:off x="4203700" y="1670695"/>
            <a:ext cx="2659063" cy="2368550"/>
          </a:xfrm>
          <a:prstGeom prst="rect">
            <a:avLst/>
          </a:prstGeom>
          <a:noFill/>
          <a:ln w="9525">
            <a:noFill/>
            <a:miter lim="800000"/>
            <a:headEnd/>
            <a:tailEnd/>
          </a:ln>
        </p:spPr>
      </p:pic>
      <p:sp>
        <p:nvSpPr>
          <p:cNvPr id="49" name="TextBox 48"/>
          <p:cNvSpPr txBox="1"/>
          <p:nvPr/>
        </p:nvSpPr>
        <p:spPr>
          <a:xfrm>
            <a:off x="5868144" y="4005064"/>
            <a:ext cx="1564852" cy="400110"/>
          </a:xfrm>
          <a:prstGeom prst="rect">
            <a:avLst/>
          </a:prstGeom>
          <a:noFill/>
        </p:spPr>
        <p:txBody>
          <a:bodyPr wrap="none" rtlCol="0">
            <a:spAutoFit/>
          </a:bodyPr>
          <a:lstStyle/>
          <a:p>
            <a:r>
              <a:rPr lang="en-US" sz="2000" b="1" dirty="0">
                <a:solidFill>
                  <a:schemeClr val="bg1"/>
                </a:solidFill>
                <a:latin typeface="+mn-lt"/>
              </a:rPr>
              <a:t>Island of SHE</a:t>
            </a:r>
            <a:endParaRPr lang="ru-RU" sz="2000" b="1" dirty="0">
              <a:solidFill>
                <a:schemeClr val="bg1"/>
              </a:solidFill>
              <a:latin typeface="+mn-lt"/>
            </a:endParaRPr>
          </a:p>
        </p:txBody>
      </p:sp>
      <p:sp>
        <p:nvSpPr>
          <p:cNvPr id="32" name="Прямоугольник 31"/>
          <p:cNvSpPr/>
          <p:nvPr/>
        </p:nvSpPr>
        <p:spPr bwMode="auto">
          <a:xfrm>
            <a:off x="6089753" y="2318395"/>
            <a:ext cx="157163" cy="155575"/>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41" name="Прямая соединительная линия 40"/>
          <p:cNvCxnSpPr/>
          <p:nvPr/>
        </p:nvCxnSpPr>
        <p:spPr bwMode="auto">
          <a:xfrm>
            <a:off x="5880203" y="2096145"/>
            <a:ext cx="287338" cy="2873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Овал 50"/>
          <p:cNvSpPr/>
          <p:nvPr/>
        </p:nvSpPr>
        <p:spPr bwMode="auto">
          <a:xfrm>
            <a:off x="6143728" y="2366020"/>
            <a:ext cx="46038" cy="46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572" name="TextBox 58"/>
          <p:cNvSpPr txBox="1">
            <a:spLocks noChangeArrowheads="1"/>
          </p:cNvSpPr>
          <p:nvPr/>
        </p:nvSpPr>
        <p:spPr bwMode="auto">
          <a:xfrm>
            <a:off x="5188053" y="1758195"/>
            <a:ext cx="715614" cy="400110"/>
          </a:xfrm>
          <a:prstGeom prst="rect">
            <a:avLst/>
          </a:prstGeom>
          <a:noFill/>
          <a:ln w="9525">
            <a:noFill/>
            <a:miter lim="800000"/>
            <a:headEnd/>
            <a:tailEnd/>
          </a:ln>
        </p:spPr>
        <p:txBody>
          <a:bodyPr wrap="none">
            <a:spAutoFit/>
          </a:bodyPr>
          <a:lstStyle/>
          <a:p>
            <a:r>
              <a:rPr lang="ru-RU" sz="2000" b="1" baseline="30000">
                <a:solidFill>
                  <a:schemeClr val="bg1"/>
                </a:solidFill>
              </a:rPr>
              <a:t>2</a:t>
            </a:r>
            <a:r>
              <a:rPr lang="en-US" sz="2000" b="1" baseline="30000">
                <a:solidFill>
                  <a:schemeClr val="bg1"/>
                </a:solidFill>
              </a:rPr>
              <a:t>87</a:t>
            </a:r>
            <a:r>
              <a:rPr lang="en-US" sz="2000" b="1">
                <a:solidFill>
                  <a:schemeClr val="bg1"/>
                </a:solidFill>
              </a:rPr>
              <a:t>Fl</a:t>
            </a:r>
            <a:endParaRPr lang="ru-RU" sz="2000" b="1">
              <a:solidFill>
                <a:schemeClr val="bg1"/>
              </a:solidFill>
            </a:endParaRPr>
          </a:p>
        </p:txBody>
      </p:sp>
      <p:pic>
        <p:nvPicPr>
          <p:cNvPr id="4710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191" y="1399529"/>
            <a:ext cx="1868765" cy="16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0409" y="1248419"/>
            <a:ext cx="1619983" cy="16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5" name="Прямая соединительная линия 44"/>
          <p:cNvCxnSpPr/>
          <p:nvPr/>
        </p:nvCxnSpPr>
        <p:spPr>
          <a:xfrm>
            <a:off x="7862400" y="432000"/>
            <a:ext cx="8975" cy="407079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4" name="Группа 3"/>
          <p:cNvGrpSpPr/>
          <p:nvPr/>
        </p:nvGrpSpPr>
        <p:grpSpPr>
          <a:xfrm>
            <a:off x="7149023" y="273538"/>
            <a:ext cx="1506517" cy="1342372"/>
            <a:chOff x="7149023" y="273538"/>
            <a:chExt cx="1506517" cy="1342372"/>
          </a:xfrm>
        </p:grpSpPr>
        <p:cxnSp>
          <p:nvCxnSpPr>
            <p:cNvPr id="59" name="Прямая соединительная линия 58"/>
            <p:cNvCxnSpPr/>
            <p:nvPr/>
          </p:nvCxnSpPr>
          <p:spPr>
            <a:xfrm>
              <a:off x="7149023" y="1419188"/>
              <a:ext cx="1038225" cy="15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7247731" y="1109388"/>
              <a:ext cx="934755" cy="15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7524328" y="476680"/>
              <a:ext cx="636745" cy="15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a:off x="7326628" y="789790"/>
              <a:ext cx="860636" cy="580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5" name="Прямоугольник 64"/>
            <p:cNvSpPr/>
            <p:nvPr/>
          </p:nvSpPr>
          <p:spPr>
            <a:xfrm>
              <a:off x="7783025" y="1343968"/>
              <a:ext cx="158750" cy="157162"/>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6" name="Прямоугольник 65"/>
            <p:cNvSpPr/>
            <p:nvPr/>
          </p:nvSpPr>
          <p:spPr>
            <a:xfrm>
              <a:off x="7783025" y="1030807"/>
              <a:ext cx="158750" cy="15716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7" name="Прямоугольник 66"/>
            <p:cNvSpPr/>
            <p:nvPr/>
          </p:nvSpPr>
          <p:spPr>
            <a:xfrm>
              <a:off x="7783025" y="717646"/>
              <a:ext cx="158750" cy="15716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8" name="Прямоугольник 67"/>
            <p:cNvSpPr/>
            <p:nvPr/>
          </p:nvSpPr>
          <p:spPr>
            <a:xfrm>
              <a:off x="7783025" y="404485"/>
              <a:ext cx="158750" cy="15716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9" name="TextBox 48"/>
            <p:cNvSpPr txBox="1">
              <a:spLocks noChangeArrowheads="1"/>
            </p:cNvSpPr>
            <p:nvPr/>
          </p:nvSpPr>
          <p:spPr bwMode="auto">
            <a:xfrm>
              <a:off x="8070124" y="1215800"/>
              <a:ext cx="574196" cy="400110"/>
            </a:xfrm>
            <a:prstGeom prst="rect">
              <a:avLst/>
            </a:prstGeom>
            <a:noFill/>
            <a:ln w="9525">
              <a:noFill/>
              <a:miter lim="800000"/>
              <a:headEnd/>
              <a:tailEnd/>
            </a:ln>
          </p:spPr>
          <p:txBody>
            <a:bodyPr wrap="none">
              <a:spAutoFit/>
            </a:bodyPr>
            <a:lstStyle/>
            <a:p>
              <a:r>
                <a:rPr lang="en-US" sz="2000" b="1" dirty="0">
                  <a:solidFill>
                    <a:schemeClr val="bg1"/>
                  </a:solidFill>
                </a:rPr>
                <a:t>120</a:t>
              </a:r>
              <a:endParaRPr lang="ru-RU" sz="2000" b="1" dirty="0">
                <a:solidFill>
                  <a:schemeClr val="bg1"/>
                </a:solidFill>
              </a:endParaRPr>
            </a:p>
          </p:txBody>
        </p:sp>
        <p:sp>
          <p:nvSpPr>
            <p:cNvPr id="70" name="TextBox 48"/>
            <p:cNvSpPr txBox="1">
              <a:spLocks noChangeArrowheads="1"/>
            </p:cNvSpPr>
            <p:nvPr/>
          </p:nvSpPr>
          <p:spPr bwMode="auto">
            <a:xfrm>
              <a:off x="8081344" y="589735"/>
              <a:ext cx="574196" cy="400110"/>
            </a:xfrm>
            <a:prstGeom prst="rect">
              <a:avLst/>
            </a:prstGeom>
            <a:noFill/>
            <a:ln w="9525">
              <a:noFill/>
              <a:miter lim="800000"/>
              <a:headEnd/>
              <a:tailEnd/>
            </a:ln>
          </p:spPr>
          <p:txBody>
            <a:bodyPr wrap="none">
              <a:spAutoFit/>
            </a:bodyPr>
            <a:lstStyle/>
            <a:p>
              <a:r>
                <a:rPr lang="en-US" sz="2000" b="1" dirty="0">
                  <a:solidFill>
                    <a:schemeClr val="bg1"/>
                  </a:solidFill>
                </a:rPr>
                <a:t>124</a:t>
              </a:r>
              <a:endParaRPr lang="ru-RU" sz="2000" b="1" dirty="0">
                <a:solidFill>
                  <a:schemeClr val="bg1"/>
                </a:solidFill>
              </a:endParaRPr>
            </a:p>
          </p:txBody>
        </p:sp>
        <p:sp>
          <p:nvSpPr>
            <p:cNvPr id="72" name="TextBox 48"/>
            <p:cNvSpPr txBox="1">
              <a:spLocks noChangeArrowheads="1"/>
            </p:cNvSpPr>
            <p:nvPr/>
          </p:nvSpPr>
          <p:spPr bwMode="auto">
            <a:xfrm>
              <a:off x="8078979" y="273538"/>
              <a:ext cx="574196" cy="400110"/>
            </a:xfrm>
            <a:prstGeom prst="rect">
              <a:avLst/>
            </a:prstGeom>
            <a:noFill/>
            <a:ln w="9525">
              <a:noFill/>
              <a:miter lim="800000"/>
              <a:headEnd/>
              <a:tailEnd/>
            </a:ln>
          </p:spPr>
          <p:txBody>
            <a:bodyPr wrap="none">
              <a:spAutoFit/>
            </a:bodyPr>
            <a:lstStyle/>
            <a:p>
              <a:r>
                <a:rPr lang="en-US" sz="2000" b="1" dirty="0">
                  <a:solidFill>
                    <a:schemeClr val="bg1"/>
                  </a:solidFill>
                </a:rPr>
                <a:t>126</a:t>
              </a:r>
              <a:endParaRPr lang="ru-RU" sz="2000" b="1" dirty="0">
                <a:solidFill>
                  <a:schemeClr val="bg1"/>
                </a:solidFill>
              </a:endParaRPr>
            </a:p>
          </p:txBody>
        </p:sp>
      </p:grpSp>
      <p:grpSp>
        <p:nvGrpSpPr>
          <p:cNvPr id="2" name="Группа 1"/>
          <p:cNvGrpSpPr/>
          <p:nvPr/>
        </p:nvGrpSpPr>
        <p:grpSpPr>
          <a:xfrm>
            <a:off x="6114381" y="1012666"/>
            <a:ext cx="1065882" cy="486420"/>
            <a:chOff x="6114381" y="1012666"/>
            <a:chExt cx="1065882" cy="486420"/>
          </a:xfrm>
        </p:grpSpPr>
        <p:sp>
          <p:nvSpPr>
            <p:cNvPr id="73" name="Прямоугольник 72"/>
            <p:cNvSpPr/>
            <p:nvPr/>
          </p:nvSpPr>
          <p:spPr>
            <a:xfrm>
              <a:off x="7021513" y="1341924"/>
              <a:ext cx="158750" cy="157162"/>
            </a:xfrm>
            <a:prstGeom prst="rect">
              <a:avLst/>
            </a:prstGeom>
            <a:solidFill>
              <a:schemeClr val="accent6">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2" name="Овал 51"/>
            <p:cNvSpPr/>
            <p:nvPr/>
          </p:nvSpPr>
          <p:spPr bwMode="auto">
            <a:xfrm>
              <a:off x="7081958" y="1399279"/>
              <a:ext cx="46037" cy="4445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53" name="Прямая соединительная линия 52"/>
            <p:cNvCxnSpPr/>
            <p:nvPr/>
          </p:nvCxnSpPr>
          <p:spPr bwMode="auto">
            <a:xfrm>
              <a:off x="6887493" y="1207988"/>
              <a:ext cx="180975" cy="1809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573" name="TextBox 59"/>
            <p:cNvSpPr txBox="1">
              <a:spLocks noChangeArrowheads="1"/>
            </p:cNvSpPr>
            <p:nvPr/>
          </p:nvSpPr>
          <p:spPr bwMode="auto">
            <a:xfrm>
              <a:off x="6114381" y="1012666"/>
              <a:ext cx="833883" cy="400110"/>
            </a:xfrm>
            <a:prstGeom prst="rect">
              <a:avLst/>
            </a:prstGeom>
            <a:noFill/>
            <a:ln w="9525">
              <a:noFill/>
              <a:miter lim="800000"/>
              <a:headEnd/>
              <a:tailEnd/>
            </a:ln>
          </p:spPr>
          <p:txBody>
            <a:bodyPr wrap="none">
              <a:spAutoFit/>
            </a:bodyPr>
            <a:lstStyle/>
            <a:p>
              <a:r>
                <a:rPr lang="ru-RU" sz="2000" b="1" baseline="30000" dirty="0">
                  <a:solidFill>
                    <a:schemeClr val="bg1"/>
                  </a:solidFill>
                </a:rPr>
                <a:t>2</a:t>
              </a:r>
              <a:r>
                <a:rPr lang="en-US" sz="2000" b="1" baseline="30000" dirty="0">
                  <a:solidFill>
                    <a:schemeClr val="bg1"/>
                  </a:solidFill>
                </a:rPr>
                <a:t>99</a:t>
              </a:r>
              <a:r>
                <a:rPr lang="en-US" sz="2000" b="1" dirty="0">
                  <a:solidFill>
                    <a:schemeClr val="bg1"/>
                  </a:solidFill>
                </a:rPr>
                <a:t>120</a:t>
              </a:r>
              <a:endParaRPr lang="ru-RU" sz="2000" b="1" dirty="0">
                <a:solidFill>
                  <a:schemeClr val="bg1"/>
                </a:solidFill>
              </a:endParaRPr>
            </a:p>
          </p:txBody>
        </p:sp>
      </p:grpSp>
      <p:sp>
        <p:nvSpPr>
          <p:cNvPr id="10" name="TextBox 9"/>
          <p:cNvSpPr txBox="1"/>
          <p:nvPr/>
        </p:nvSpPr>
        <p:spPr>
          <a:xfrm>
            <a:off x="153927" y="486813"/>
            <a:ext cx="5226111" cy="461665"/>
          </a:xfrm>
          <a:prstGeom prst="rect">
            <a:avLst/>
          </a:prstGeom>
          <a:noFill/>
        </p:spPr>
        <p:txBody>
          <a:bodyPr wrap="none" rtlCol="0">
            <a:spAutoFit/>
          </a:bodyPr>
          <a:lstStyle/>
          <a:p>
            <a:r>
              <a:rPr lang="en-GB" sz="2400" b="1" dirty="0">
                <a:solidFill>
                  <a:schemeClr val="tx2"/>
                </a:solidFill>
                <a:latin typeface="Comic Sans MS" panose="030F0702030302020204" pitchFamily="66" charset="0"/>
              </a:rPr>
              <a:t>Modern purely microscopic theory</a:t>
            </a:r>
            <a:endParaRPr lang="ru-RU" sz="2400" b="1" dirty="0">
              <a:solidFill>
                <a:schemeClr val="tx2"/>
              </a:solidFill>
              <a:latin typeface="Comic Sans MS" panose="030F0702030302020204" pitchFamily="66" charset="0"/>
            </a:endParaRPr>
          </a:p>
        </p:txBody>
      </p:sp>
      <p:sp>
        <p:nvSpPr>
          <p:cNvPr id="77" name="TextBox 48"/>
          <p:cNvSpPr txBox="1">
            <a:spLocks noChangeArrowheads="1"/>
          </p:cNvSpPr>
          <p:nvPr/>
        </p:nvSpPr>
        <p:spPr bwMode="auto">
          <a:xfrm>
            <a:off x="7380312" y="4541058"/>
            <a:ext cx="870751" cy="400110"/>
          </a:xfrm>
          <a:prstGeom prst="rect">
            <a:avLst/>
          </a:prstGeom>
          <a:noFill/>
          <a:ln w="9525">
            <a:noFill/>
            <a:miter lim="800000"/>
            <a:headEnd/>
            <a:tailEnd/>
          </a:ln>
        </p:spPr>
        <p:txBody>
          <a:bodyPr wrap="none">
            <a:spAutoFit/>
          </a:bodyPr>
          <a:lstStyle/>
          <a:p>
            <a:r>
              <a:rPr lang="en-US" sz="2000" b="1" dirty="0">
                <a:solidFill>
                  <a:schemeClr val="bg1"/>
                </a:solidFill>
              </a:rPr>
              <a:t>N=184</a:t>
            </a:r>
            <a:endParaRPr lang="ru-RU" sz="2000" b="1" dirty="0">
              <a:solidFill>
                <a:schemeClr val="bg1"/>
              </a:solidFill>
            </a:endParaRPr>
          </a:p>
        </p:txBody>
      </p:sp>
    </p:spTree>
    <p:extLst>
      <p:ext uri="{BB962C8B-B14F-4D97-AF65-F5344CB8AC3E}">
        <p14:creationId xmlns:p14="http://schemas.microsoft.com/office/powerpoint/2010/main" val="15338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332656"/>
            <a:ext cx="6763518" cy="1138773"/>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	</a:t>
            </a:r>
            <a:r>
              <a:rPr lang="en-US" sz="2200" dirty="0">
                <a:effectLst>
                  <a:outerShdw blurRad="38100" dist="38100" dir="2700000" algn="tl">
                    <a:srgbClr val="000000">
                      <a:alpha val="43137"/>
                    </a:srgbClr>
                  </a:outerShdw>
                </a:effectLst>
              </a:rPr>
              <a:t>A very promising in this area is a MR-TOF method</a:t>
            </a:r>
          </a:p>
          <a:p>
            <a:r>
              <a:rPr lang="en-US" sz="2200" dirty="0">
                <a:effectLst>
                  <a:outerShdw blurRad="38100" dist="38100" dir="2700000" algn="tl">
                    <a:srgbClr val="000000">
                      <a:alpha val="43137"/>
                    </a:srgbClr>
                  </a:outerShdw>
                </a:effectLst>
              </a:rPr>
              <a:t>(multiple reflections of an SH-atom from electric mirrors) </a:t>
            </a:r>
          </a:p>
          <a:p>
            <a:r>
              <a:rPr lang="en-US" sz="2200" dirty="0">
                <a:effectLst>
                  <a:outerShdw blurRad="38100" dist="38100" dir="2700000" algn="tl">
                    <a:srgbClr val="000000">
                      <a:alpha val="43137"/>
                    </a:srgbClr>
                  </a:outerShdw>
                </a:effectLst>
              </a:rPr>
              <a:t>developed at GSI (Darmstadt).</a:t>
            </a:r>
            <a:endParaRPr lang="ru-RU" sz="2200" dirty="0">
              <a:effectLst>
                <a:outerShdw blurRad="38100" dist="38100" dir="2700000" algn="tl">
                  <a:srgbClr val="000000">
                    <a:alpha val="43137"/>
                  </a:srgbClr>
                </a:outerShdw>
              </a:effectLst>
            </a:endParaRPr>
          </a:p>
        </p:txBody>
      </p:sp>
      <p:grpSp>
        <p:nvGrpSpPr>
          <p:cNvPr id="9" name="Группа 8"/>
          <p:cNvGrpSpPr/>
          <p:nvPr/>
        </p:nvGrpSpPr>
        <p:grpSpPr>
          <a:xfrm>
            <a:off x="611560" y="1700808"/>
            <a:ext cx="8444575" cy="4837895"/>
            <a:chOff x="611560" y="1700808"/>
            <a:chExt cx="8444575" cy="4837895"/>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072" y="2132857"/>
              <a:ext cx="8045063" cy="439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20242" y="2573897"/>
              <a:ext cx="1654685" cy="707886"/>
            </a:xfrm>
            <a:prstGeom prst="rect">
              <a:avLst/>
            </a:prstGeom>
            <a:solidFill>
              <a:schemeClr val="bg1"/>
            </a:solidFill>
          </p:spPr>
          <p:txBody>
            <a:bodyPr wrap="none" rtlCol="0">
              <a:spAutoFit/>
            </a:bodyPr>
            <a:lstStyle/>
            <a:p>
              <a:pPr algn="ctr"/>
              <a:r>
                <a:rPr lang="en-US" sz="2000" b="1" dirty="0"/>
                <a:t>cap electrode</a:t>
              </a:r>
            </a:p>
            <a:p>
              <a:pPr algn="ctr"/>
              <a:r>
                <a:rPr lang="en-US" sz="2000" b="1" dirty="0"/>
                <a:t>(pulsed)</a:t>
              </a:r>
              <a:endParaRPr lang="ru-RU" sz="2000" b="1" dirty="0"/>
            </a:p>
          </p:txBody>
        </p:sp>
        <p:sp>
          <p:nvSpPr>
            <p:cNvPr id="6" name="TextBox 5"/>
            <p:cNvSpPr txBox="1"/>
            <p:nvPr/>
          </p:nvSpPr>
          <p:spPr>
            <a:xfrm>
              <a:off x="2363513" y="4681937"/>
              <a:ext cx="1733231" cy="707886"/>
            </a:xfrm>
            <a:prstGeom prst="rect">
              <a:avLst/>
            </a:prstGeom>
            <a:solidFill>
              <a:schemeClr val="bg1"/>
            </a:solidFill>
          </p:spPr>
          <p:txBody>
            <a:bodyPr wrap="none" rtlCol="0">
              <a:spAutoFit/>
            </a:bodyPr>
            <a:lstStyle/>
            <a:p>
              <a:pPr algn="ctr"/>
              <a:r>
                <a:rPr lang="en-US" sz="2000" b="1" dirty="0"/>
                <a:t>accelerating</a:t>
              </a:r>
            </a:p>
            <a:p>
              <a:pPr algn="ctr"/>
              <a:r>
                <a:rPr lang="en-US" sz="2000" b="1" dirty="0"/>
                <a:t>lens electrode</a:t>
              </a:r>
              <a:endParaRPr lang="ru-RU" sz="2000" b="1" dirty="0"/>
            </a:p>
          </p:txBody>
        </p:sp>
        <p:sp>
          <p:nvSpPr>
            <p:cNvPr id="7" name="TextBox 6"/>
            <p:cNvSpPr txBox="1"/>
            <p:nvPr/>
          </p:nvSpPr>
          <p:spPr>
            <a:xfrm>
              <a:off x="4566185" y="5682849"/>
              <a:ext cx="1301959" cy="400110"/>
            </a:xfrm>
            <a:prstGeom prst="rect">
              <a:avLst/>
            </a:prstGeom>
            <a:solidFill>
              <a:schemeClr val="bg1"/>
            </a:solidFill>
          </p:spPr>
          <p:txBody>
            <a:bodyPr wrap="none" rtlCol="0">
              <a:spAutoFit/>
            </a:bodyPr>
            <a:lstStyle/>
            <a:p>
              <a:pPr algn="ctr"/>
              <a:r>
                <a:rPr lang="en-US" sz="2000" b="1" dirty="0"/>
                <a:t>drift tube)</a:t>
              </a:r>
              <a:endParaRPr lang="ru-RU" sz="2000" b="1" dirty="0"/>
            </a:p>
          </p:txBody>
        </p:sp>
        <p:sp>
          <p:nvSpPr>
            <p:cNvPr id="4" name="TextBox 3"/>
            <p:cNvSpPr txBox="1"/>
            <p:nvPr/>
          </p:nvSpPr>
          <p:spPr>
            <a:xfrm>
              <a:off x="2175862" y="1700808"/>
              <a:ext cx="3907095" cy="430887"/>
            </a:xfrm>
            <a:prstGeom prst="rect">
              <a:avLst/>
            </a:prstGeom>
            <a:noFill/>
          </p:spPr>
          <p:txBody>
            <a:bodyPr wrap="none" rtlCol="0">
              <a:spAutoFit/>
            </a:bodyPr>
            <a:lstStyle/>
            <a:p>
              <a:r>
                <a:rPr lang="en-US" sz="2000" b="1" dirty="0">
                  <a:solidFill>
                    <a:schemeClr val="accent2">
                      <a:lumMod val="75000"/>
                    </a:schemeClr>
                  </a:solidFill>
                  <a:latin typeface="Arial" panose="020B0604020202020204" pitchFamily="34" charset="0"/>
                  <a:cs typeface="Arial" panose="020B0604020202020204" pitchFamily="34" charset="0"/>
                </a:rPr>
                <a:t>General view of </a:t>
              </a:r>
              <a:r>
                <a:rPr lang="en-US" sz="2200" b="1" dirty="0">
                  <a:solidFill>
                    <a:schemeClr val="accent2">
                      <a:lumMod val="75000"/>
                    </a:schemeClr>
                  </a:solidFill>
                  <a:latin typeface="Arial" panose="020B0604020202020204" pitchFamily="34" charset="0"/>
                  <a:cs typeface="Arial" panose="020B0604020202020204" pitchFamily="34" charset="0"/>
                </a:rPr>
                <a:t>the</a:t>
              </a:r>
              <a:r>
                <a:rPr lang="en-US" sz="2000" b="1" dirty="0">
                  <a:solidFill>
                    <a:schemeClr val="accent2">
                      <a:lumMod val="75000"/>
                    </a:schemeClr>
                  </a:solidFill>
                  <a:latin typeface="Arial" panose="020B0604020202020204" pitchFamily="34" charset="0"/>
                  <a:cs typeface="Arial" panose="020B0604020202020204" pitchFamily="34" charset="0"/>
                </a:rPr>
                <a:t> ion mirror.</a:t>
              </a:r>
              <a:endParaRPr lang="ru-RU" sz="2000" b="1" dirty="0">
                <a:solidFill>
                  <a:schemeClr val="accent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611560" y="5830817"/>
              <a:ext cx="2758191" cy="707886"/>
            </a:xfrm>
            <a:prstGeom prst="rect">
              <a:avLst/>
            </a:prstGeom>
            <a:solidFill>
              <a:schemeClr val="bg1"/>
            </a:solidFill>
          </p:spPr>
          <p:txBody>
            <a:bodyPr wrap="none" rtlCol="0">
              <a:spAutoFit/>
            </a:bodyPr>
            <a:lstStyle/>
            <a:p>
              <a:r>
                <a:rPr lang="en-US" sz="2000" i="1" dirty="0">
                  <a:effectLst>
                    <a:outerShdw blurRad="38100" dist="38100" dir="2700000" algn="tl">
                      <a:srgbClr val="000000">
                        <a:alpha val="43137"/>
                      </a:srgbClr>
                    </a:outerShdw>
                  </a:effectLst>
                </a:rPr>
                <a:t>The upper half electrode</a:t>
              </a:r>
              <a:br>
                <a:rPr lang="en-US" sz="2000" i="1" dirty="0">
                  <a:effectLst>
                    <a:outerShdw blurRad="38100" dist="38100" dir="2700000" algn="tl">
                      <a:srgbClr val="000000">
                        <a:alpha val="43137"/>
                      </a:srgbClr>
                    </a:outerShdw>
                  </a:effectLst>
                </a:rPr>
              </a:br>
              <a:r>
                <a:rPr lang="en-US" sz="2000" i="1" dirty="0">
                  <a:effectLst>
                    <a:outerShdw blurRad="38100" dist="38100" dir="2700000" algn="tl">
                      <a:srgbClr val="000000">
                        <a:alpha val="43137"/>
                      </a:srgbClr>
                    </a:outerShdw>
                  </a:effectLst>
                </a:rPr>
                <a:t>is removed</a:t>
              </a:r>
              <a:endParaRPr lang="ru-RU" sz="2000" i="1" dirty="0">
                <a:effectLst>
                  <a:outerShdw blurRad="38100" dist="38100" dir="2700000" algn="tl">
                    <a:srgbClr val="000000">
                      <a:alpha val="43137"/>
                    </a:srgbClr>
                  </a:outerShdw>
                </a:effectLst>
              </a:endParaRPr>
            </a:p>
          </p:txBody>
        </p:sp>
        <p:sp>
          <p:nvSpPr>
            <p:cNvPr id="8" name="Прямоугольник 7"/>
            <p:cNvSpPr/>
            <p:nvPr/>
          </p:nvSpPr>
          <p:spPr>
            <a:xfrm>
              <a:off x="827584" y="3573016"/>
              <a:ext cx="93610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 name="TextBox 11"/>
          <p:cNvSpPr txBox="1"/>
          <p:nvPr/>
        </p:nvSpPr>
        <p:spPr>
          <a:xfrm>
            <a:off x="6804248" y="1412776"/>
            <a:ext cx="2143536" cy="369332"/>
          </a:xfrm>
          <a:prstGeom prst="rect">
            <a:avLst/>
          </a:prstGeom>
          <a:solidFill>
            <a:srgbClr val="FFFF00"/>
          </a:solidFill>
        </p:spPr>
        <p:txBody>
          <a:bodyPr wrap="none" rtlCol="0">
            <a:spAutoFit/>
          </a:bodyPr>
          <a:lstStyle/>
          <a:p>
            <a:pPr algn="r"/>
            <a:r>
              <a:rPr lang="ru-RU" b="1" dirty="0"/>
              <a:t>М.И. Явор ИАП РАН</a:t>
            </a:r>
          </a:p>
        </p:txBody>
      </p:sp>
      <p:sp>
        <p:nvSpPr>
          <p:cNvPr id="10" name="TextBox 9"/>
          <p:cNvSpPr txBox="1"/>
          <p:nvPr/>
        </p:nvSpPr>
        <p:spPr>
          <a:xfrm>
            <a:off x="6156176" y="3430728"/>
            <a:ext cx="2337499" cy="523220"/>
          </a:xfrm>
          <a:prstGeom prst="rect">
            <a:avLst/>
          </a:prstGeom>
          <a:noFill/>
        </p:spPr>
        <p:txBody>
          <a:bodyPr wrap="none" rtlCol="0">
            <a:spAutoFit/>
          </a:bodyPr>
          <a:lstStyle/>
          <a:p>
            <a:r>
              <a:rPr lang="el-GR" sz="2800" dirty="0" smtClean="0">
                <a:latin typeface="Comic Sans MS" panose="030F0702030302020204" pitchFamily="66" charset="0"/>
              </a:rPr>
              <a:t>Δ</a:t>
            </a:r>
            <a:r>
              <a:rPr lang="en-US" sz="2800" dirty="0" smtClean="0">
                <a:latin typeface="Comic Sans MS" panose="030F0702030302020204" pitchFamily="66" charset="0"/>
              </a:rPr>
              <a:t>M/M ≤ 10</a:t>
            </a:r>
            <a:r>
              <a:rPr lang="en-US" sz="3600" baseline="30000" dirty="0" smtClean="0">
                <a:latin typeface="Comic Sans MS" panose="030F0702030302020204" pitchFamily="66" charset="0"/>
              </a:rPr>
              <a:t>-6</a:t>
            </a:r>
            <a:endParaRPr lang="ru-RU" sz="3600" baseline="30000" dirty="0">
              <a:latin typeface="Comic Sans MS" panose="030F0702030302020204" pitchFamily="66" charset="0"/>
            </a:endParaRPr>
          </a:p>
        </p:txBody>
      </p:sp>
    </p:spTree>
    <p:extLst>
      <p:ext uri="{BB962C8B-B14F-4D97-AF65-F5344CB8AC3E}">
        <p14:creationId xmlns:p14="http://schemas.microsoft.com/office/powerpoint/2010/main" val="14462237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910701" y="1916832"/>
            <a:ext cx="5737310" cy="4735225"/>
            <a:chOff x="406645" y="1916832"/>
            <a:chExt cx="5737310" cy="4735225"/>
          </a:xfrm>
        </p:grpSpPr>
        <p:grpSp>
          <p:nvGrpSpPr>
            <p:cNvPr id="24" name="Группа 23"/>
            <p:cNvGrpSpPr/>
            <p:nvPr/>
          </p:nvGrpSpPr>
          <p:grpSpPr>
            <a:xfrm>
              <a:off x="906792" y="1981632"/>
              <a:ext cx="5237163" cy="4670425"/>
              <a:chOff x="2502945" y="1710903"/>
              <a:chExt cx="5237163" cy="4670425"/>
            </a:xfrm>
          </p:grpSpPr>
          <p:graphicFrame>
            <p:nvGraphicFramePr>
              <p:cNvPr id="6" name="Объект 5"/>
              <p:cNvGraphicFramePr>
                <a:graphicFrameLocks noChangeAspect="1"/>
              </p:cNvGraphicFramePr>
              <p:nvPr>
                <p:extLst>
                  <p:ext uri="{D42A27DB-BD31-4B8C-83A1-F6EECF244321}">
                    <p14:modId xmlns:p14="http://schemas.microsoft.com/office/powerpoint/2010/main" val="1304029872"/>
                  </p:ext>
                </p:extLst>
              </p:nvPr>
            </p:nvGraphicFramePr>
            <p:xfrm>
              <a:off x="2502945" y="1710903"/>
              <a:ext cx="5237163" cy="4670425"/>
            </p:xfrm>
            <a:graphic>
              <a:graphicData uri="http://schemas.openxmlformats.org/presentationml/2006/ole">
                <mc:AlternateContent xmlns:mc="http://schemas.openxmlformats.org/markup-compatibility/2006">
                  <mc:Choice xmlns:v="urn:schemas-microsoft-com:vml" Requires="v">
                    <p:oleObj spid="_x0000_s45154" name="CorelDRAW" r:id="rId4" imgW="4777920" imgH="4266360" progId="CorelDraw.Graphic.19">
                      <p:embed/>
                    </p:oleObj>
                  </mc:Choice>
                  <mc:Fallback>
                    <p:oleObj name="CorelDRAW" r:id="rId4" imgW="4777920" imgH="4266360" progId="CorelDraw.Graphic.19">
                      <p:embed/>
                      <p:pic>
                        <p:nvPicPr>
                          <p:cNvPr id="0" name=""/>
                          <p:cNvPicPr/>
                          <p:nvPr/>
                        </p:nvPicPr>
                        <p:blipFill>
                          <a:blip r:embed="rId5"/>
                          <a:stretch>
                            <a:fillRect/>
                          </a:stretch>
                        </p:blipFill>
                        <p:spPr>
                          <a:xfrm>
                            <a:off x="2502945" y="1710903"/>
                            <a:ext cx="5237163" cy="4670425"/>
                          </a:xfrm>
                          <a:prstGeom prst="rect">
                            <a:avLst/>
                          </a:prstGeom>
                        </p:spPr>
                      </p:pic>
                    </p:oleObj>
                  </mc:Fallback>
                </mc:AlternateContent>
              </a:graphicData>
            </a:graphic>
          </p:graphicFrame>
          <p:sp>
            <p:nvSpPr>
              <p:cNvPr id="23" name="TextBox 22"/>
              <p:cNvSpPr txBox="1"/>
              <p:nvPr/>
            </p:nvSpPr>
            <p:spPr>
              <a:xfrm>
                <a:off x="4982440" y="3409500"/>
                <a:ext cx="1513107" cy="369332"/>
              </a:xfrm>
              <a:prstGeom prst="rect">
                <a:avLst/>
              </a:prstGeom>
              <a:noFill/>
            </p:spPr>
            <p:txBody>
              <a:bodyPr wrap="none" rtlCol="0">
                <a:spAutoFit/>
              </a:bodyPr>
              <a:lstStyle/>
              <a:p>
                <a:r>
                  <a:rPr lang="en-US" b="1" dirty="0"/>
                  <a:t>known  nuclei</a:t>
                </a:r>
                <a:endParaRPr lang="ru-RU" b="1" dirty="0"/>
              </a:p>
            </p:txBody>
          </p:sp>
        </p:grpSp>
        <p:sp>
          <p:nvSpPr>
            <p:cNvPr id="4" name="TextBox 3"/>
            <p:cNvSpPr txBox="1"/>
            <p:nvPr/>
          </p:nvSpPr>
          <p:spPr>
            <a:xfrm>
              <a:off x="406645" y="1916832"/>
              <a:ext cx="3894656" cy="1446550"/>
            </a:xfrm>
            <a:prstGeom prst="rect">
              <a:avLst/>
            </a:prstGeom>
            <a:noFill/>
          </p:spPr>
          <p:txBody>
            <a:bodyPr wrap="none" rtlCol="0">
              <a:spAutoFit/>
            </a:bodyPr>
            <a:lstStyle/>
            <a:p>
              <a:r>
                <a:rPr lang="en-US" sz="2200" dirty="0">
                  <a:solidFill>
                    <a:schemeClr val="tx1">
                      <a:lumMod val="95000"/>
                      <a:lumOff val="5000"/>
                    </a:schemeClr>
                  </a:solidFill>
                  <a:effectLst>
                    <a:outerShdw blurRad="38100" dist="38100" dir="2700000" algn="tl">
                      <a:srgbClr val="000000">
                        <a:alpha val="43137"/>
                      </a:srgbClr>
                    </a:outerShdw>
                  </a:effectLst>
                </a:rPr>
                <a:t>Alpha decay of new nuclei leads </a:t>
              </a:r>
              <a:endParaRPr lang="ru-RU" sz="2200" dirty="0">
                <a:solidFill>
                  <a:schemeClr val="tx1">
                    <a:lumMod val="95000"/>
                    <a:lumOff val="5000"/>
                  </a:schemeClr>
                </a:solidFill>
                <a:effectLst>
                  <a:outerShdw blurRad="38100" dist="38100" dir="2700000" algn="tl">
                    <a:srgbClr val="000000">
                      <a:alpha val="43137"/>
                    </a:srgbClr>
                  </a:outerShdw>
                </a:effectLst>
              </a:endParaRPr>
            </a:p>
            <a:p>
              <a:r>
                <a:rPr lang="en-US" sz="2200" dirty="0">
                  <a:solidFill>
                    <a:schemeClr val="tx1">
                      <a:lumMod val="95000"/>
                      <a:lumOff val="5000"/>
                    </a:schemeClr>
                  </a:solidFill>
                  <a:effectLst>
                    <a:outerShdw blurRad="38100" dist="38100" dir="2700000" algn="tl">
                      <a:srgbClr val="000000">
                        <a:alpha val="43137"/>
                      </a:srgbClr>
                    </a:outerShdw>
                  </a:effectLst>
                </a:rPr>
                <a:t>to the known decay chains.</a:t>
              </a:r>
              <a:endParaRPr lang="ru-RU" sz="2200" dirty="0">
                <a:solidFill>
                  <a:schemeClr val="tx1">
                    <a:lumMod val="95000"/>
                    <a:lumOff val="5000"/>
                  </a:schemeClr>
                </a:solidFill>
                <a:effectLst>
                  <a:outerShdw blurRad="38100" dist="38100" dir="2700000" algn="tl">
                    <a:srgbClr val="000000">
                      <a:alpha val="43137"/>
                    </a:srgbClr>
                  </a:outerShdw>
                </a:effectLst>
              </a:endParaRPr>
            </a:p>
            <a:p>
              <a:endParaRPr lang="ru-RU" sz="2200" dirty="0">
                <a:solidFill>
                  <a:schemeClr val="tx1">
                    <a:lumMod val="95000"/>
                    <a:lumOff val="5000"/>
                  </a:schemeClr>
                </a:solidFill>
                <a:effectLst>
                  <a:outerShdw blurRad="38100" dist="38100" dir="2700000" algn="tl">
                    <a:srgbClr val="000000">
                      <a:alpha val="43137"/>
                    </a:srgbClr>
                  </a:outerShdw>
                </a:effectLst>
              </a:endParaRPr>
            </a:p>
            <a:p>
              <a:r>
                <a:rPr lang="en-US" sz="2200" dirty="0">
                  <a:solidFill>
                    <a:schemeClr val="tx1">
                      <a:lumMod val="95000"/>
                      <a:lumOff val="5000"/>
                    </a:schemeClr>
                  </a:solidFill>
                  <a:effectLst>
                    <a:outerShdw blurRad="38100" dist="38100" dir="2700000" algn="tl">
                      <a:srgbClr val="000000">
                        <a:alpha val="43137"/>
                      </a:srgbClr>
                    </a:outerShdw>
                  </a:effectLst>
                </a:rPr>
                <a:t> </a:t>
              </a:r>
              <a:endParaRPr lang="ru-RU" sz="2200" dirty="0">
                <a:solidFill>
                  <a:schemeClr val="tx1">
                    <a:lumMod val="95000"/>
                    <a:lumOff val="5000"/>
                  </a:schemeClr>
                </a:solidFill>
                <a:effectLst>
                  <a:outerShdw blurRad="38100" dist="38100" dir="2700000" algn="tl">
                    <a:srgbClr val="000000">
                      <a:alpha val="43137"/>
                    </a:srgbClr>
                  </a:outerShdw>
                </a:effectLst>
              </a:endParaRPr>
            </a:p>
          </p:txBody>
        </p:sp>
      </p:grpSp>
      <p:graphicFrame>
        <p:nvGraphicFramePr>
          <p:cNvPr id="5" name="Объект 4"/>
          <p:cNvGraphicFramePr>
            <a:graphicFrameLocks noChangeAspect="1"/>
          </p:cNvGraphicFramePr>
          <p:nvPr>
            <p:extLst>
              <p:ext uri="{D42A27DB-BD31-4B8C-83A1-F6EECF244321}">
                <p14:modId xmlns:p14="http://schemas.microsoft.com/office/powerpoint/2010/main" val="189316545"/>
              </p:ext>
            </p:extLst>
          </p:nvPr>
        </p:nvGraphicFramePr>
        <p:xfrm>
          <a:off x="5034805" y="1398408"/>
          <a:ext cx="2227263" cy="1900237"/>
        </p:xfrm>
        <a:graphic>
          <a:graphicData uri="http://schemas.openxmlformats.org/presentationml/2006/ole">
            <mc:AlternateContent xmlns:mc="http://schemas.openxmlformats.org/markup-compatibility/2006">
              <mc:Choice xmlns:v="urn:schemas-microsoft-com:vml" Requires="v">
                <p:oleObj spid="_x0000_s45155" name="CorelDRAW" r:id="rId6" imgW="2226520" imgH="1900139" progId="CorelDraw.Graphic.19">
                  <p:embed/>
                </p:oleObj>
              </mc:Choice>
              <mc:Fallback>
                <p:oleObj name="CorelDRAW" r:id="rId6" imgW="2226520" imgH="1900139" progId="CorelDraw.Graphic.19">
                  <p:embed/>
                  <p:pic>
                    <p:nvPicPr>
                      <p:cNvPr id="0" name=""/>
                      <p:cNvPicPr/>
                      <p:nvPr/>
                    </p:nvPicPr>
                    <p:blipFill>
                      <a:blip r:embed="rId7"/>
                      <a:stretch>
                        <a:fillRect/>
                      </a:stretch>
                    </p:blipFill>
                    <p:spPr>
                      <a:xfrm>
                        <a:off x="5034805" y="1398408"/>
                        <a:ext cx="2227263" cy="1900237"/>
                      </a:xfrm>
                      <a:prstGeom prst="rect">
                        <a:avLst/>
                      </a:prstGeom>
                    </p:spPr>
                  </p:pic>
                </p:oleObj>
              </mc:Fallback>
            </mc:AlternateContent>
          </a:graphicData>
        </a:graphic>
      </p:graphicFrame>
      <p:sp>
        <p:nvSpPr>
          <p:cNvPr id="7" name="TextBox 6"/>
          <p:cNvSpPr txBox="1"/>
          <p:nvPr/>
        </p:nvSpPr>
        <p:spPr>
          <a:xfrm>
            <a:off x="2254477" y="1368433"/>
            <a:ext cx="2972289" cy="400110"/>
          </a:xfrm>
          <a:prstGeom prst="rect">
            <a:avLst/>
          </a:prstGeom>
          <a:noFill/>
        </p:spPr>
        <p:txBody>
          <a:bodyPr wrap="none" rtlCol="0">
            <a:spAutoFit/>
          </a:bodyPr>
          <a:lstStyle/>
          <a:p>
            <a:r>
              <a:rPr lang="en-US" sz="2400" baseline="30000" dirty="0">
                <a:solidFill>
                  <a:schemeClr val="bg2">
                    <a:lumMod val="25000"/>
                  </a:schemeClr>
                </a:solidFill>
                <a:effectLst>
                  <a:outerShdw blurRad="38100" dist="38100" dir="2700000" algn="tl">
                    <a:srgbClr val="000000">
                      <a:alpha val="43137"/>
                    </a:srgbClr>
                  </a:outerShdw>
                </a:effectLst>
              </a:rPr>
              <a:t>50</a:t>
            </a:r>
            <a:r>
              <a:rPr lang="en-US" sz="2000" dirty="0">
                <a:solidFill>
                  <a:schemeClr val="bg2">
                    <a:lumMod val="25000"/>
                  </a:schemeClr>
                </a:solidFill>
                <a:effectLst>
                  <a:outerShdw blurRad="38100" dist="38100" dir="2700000" algn="tl">
                    <a:srgbClr val="000000">
                      <a:alpha val="43137"/>
                    </a:srgbClr>
                  </a:outerShdw>
                </a:effectLst>
              </a:rPr>
              <a:t>Ti + </a:t>
            </a:r>
            <a:r>
              <a:rPr lang="en-US" sz="2400" baseline="30000" dirty="0">
                <a:solidFill>
                  <a:schemeClr val="bg2">
                    <a:lumMod val="25000"/>
                  </a:schemeClr>
                </a:solidFill>
                <a:effectLst>
                  <a:outerShdw blurRad="38100" dist="38100" dir="2700000" algn="tl">
                    <a:srgbClr val="000000">
                      <a:alpha val="43137"/>
                    </a:srgbClr>
                  </a:outerShdw>
                </a:effectLst>
              </a:rPr>
              <a:t>249</a:t>
            </a:r>
            <a:r>
              <a:rPr lang="en-US" sz="2000" dirty="0">
                <a:solidFill>
                  <a:schemeClr val="bg2">
                    <a:lumMod val="25000"/>
                  </a:schemeClr>
                </a:solidFill>
                <a:effectLst>
                  <a:outerShdw blurRad="38100" dist="38100" dir="2700000" algn="tl">
                    <a:srgbClr val="000000">
                      <a:alpha val="43137"/>
                    </a:srgbClr>
                  </a:outerShdw>
                </a:effectLst>
              </a:rPr>
              <a:t>Bk </a:t>
            </a:r>
            <a:r>
              <a:rPr lang="en-US" sz="2000" dirty="0">
                <a:solidFill>
                  <a:schemeClr val="bg2">
                    <a:lumMod val="25000"/>
                  </a:schemeClr>
                </a:solidFill>
                <a:effectLst>
                  <a:outerShdw blurRad="38100" dist="38100" dir="2700000" algn="tl">
                    <a:srgbClr val="000000">
                      <a:alpha val="43137"/>
                    </a:srgbClr>
                  </a:outerShdw>
                </a:effectLst>
                <a:latin typeface="Times New Roman"/>
                <a:cs typeface="Times New Roman"/>
              </a:rPr>
              <a:t>→</a:t>
            </a:r>
            <a:r>
              <a:rPr lang="en-US" sz="2000" dirty="0">
                <a:solidFill>
                  <a:schemeClr val="bg2">
                    <a:lumMod val="25000"/>
                  </a:schemeClr>
                </a:solidFill>
                <a:effectLst>
                  <a:outerShdw blurRad="38100" dist="38100" dir="2700000" algn="tl">
                    <a:srgbClr val="000000">
                      <a:alpha val="43137"/>
                    </a:srgbClr>
                  </a:outerShdw>
                </a:effectLst>
              </a:rPr>
              <a:t> 3n + </a:t>
            </a:r>
            <a:r>
              <a:rPr lang="en-US" sz="2400" b="1" baseline="30000" dirty="0">
                <a:solidFill>
                  <a:schemeClr val="bg2">
                    <a:lumMod val="25000"/>
                  </a:schemeClr>
                </a:solidFill>
                <a:effectLst>
                  <a:outerShdw blurRad="38100" dist="38100" dir="2700000" algn="tl">
                    <a:srgbClr val="000000">
                      <a:alpha val="43137"/>
                    </a:srgbClr>
                  </a:outerShdw>
                </a:effectLst>
              </a:rPr>
              <a:t>296</a:t>
            </a:r>
            <a:r>
              <a:rPr lang="en-US" sz="2000" b="1" dirty="0">
                <a:solidFill>
                  <a:schemeClr val="bg2">
                    <a:lumMod val="25000"/>
                  </a:schemeClr>
                </a:solidFill>
                <a:effectLst>
                  <a:outerShdw blurRad="38100" dist="38100" dir="2700000" algn="tl">
                    <a:srgbClr val="000000">
                      <a:alpha val="43137"/>
                    </a:srgbClr>
                  </a:outerShdw>
                </a:effectLst>
              </a:rPr>
              <a:t>119</a:t>
            </a:r>
            <a:endParaRPr lang="ru-RU" sz="2000" b="1" dirty="0">
              <a:solidFill>
                <a:schemeClr val="bg2">
                  <a:lumMod val="25000"/>
                </a:schemeClr>
              </a:solidFill>
              <a:effectLst>
                <a:outerShdw blurRad="38100" dist="38100" dir="2700000" algn="tl">
                  <a:srgbClr val="000000">
                    <a:alpha val="43137"/>
                  </a:srgbClr>
                </a:outerShdw>
              </a:effectLst>
            </a:endParaRPr>
          </a:p>
        </p:txBody>
      </p:sp>
      <p:sp>
        <p:nvSpPr>
          <p:cNvPr id="12" name="TextBox 11"/>
          <p:cNvSpPr txBox="1"/>
          <p:nvPr/>
        </p:nvSpPr>
        <p:spPr>
          <a:xfrm>
            <a:off x="2934462" y="920416"/>
            <a:ext cx="3098925" cy="400110"/>
          </a:xfrm>
          <a:prstGeom prst="rect">
            <a:avLst/>
          </a:prstGeom>
          <a:noFill/>
        </p:spPr>
        <p:txBody>
          <a:bodyPr wrap="none" rtlCol="0">
            <a:spAutoFit/>
          </a:bodyPr>
          <a:lstStyle/>
          <a:p>
            <a:r>
              <a:rPr lang="en-US" sz="2400" baseline="30000" dirty="0">
                <a:solidFill>
                  <a:schemeClr val="bg2">
                    <a:lumMod val="25000"/>
                  </a:schemeClr>
                </a:solidFill>
                <a:effectLst>
                  <a:outerShdw blurRad="38100" dist="38100" dir="2700000" algn="tl">
                    <a:srgbClr val="000000">
                      <a:alpha val="43137"/>
                    </a:srgbClr>
                  </a:outerShdw>
                </a:effectLst>
              </a:rPr>
              <a:t>54</a:t>
            </a:r>
            <a:r>
              <a:rPr lang="en-US" sz="2000" dirty="0">
                <a:solidFill>
                  <a:schemeClr val="bg2">
                    <a:lumMod val="25000"/>
                  </a:schemeClr>
                </a:solidFill>
                <a:effectLst>
                  <a:outerShdw blurRad="38100" dist="38100" dir="2700000" algn="tl">
                    <a:srgbClr val="000000">
                      <a:alpha val="43137"/>
                    </a:srgbClr>
                  </a:outerShdw>
                </a:effectLst>
              </a:rPr>
              <a:t>Cr + </a:t>
            </a:r>
            <a:r>
              <a:rPr lang="en-US" sz="2400" baseline="30000" dirty="0">
                <a:solidFill>
                  <a:schemeClr val="bg2">
                    <a:lumMod val="25000"/>
                  </a:schemeClr>
                </a:solidFill>
                <a:effectLst>
                  <a:outerShdw blurRad="38100" dist="38100" dir="2700000" algn="tl">
                    <a:srgbClr val="000000">
                      <a:alpha val="43137"/>
                    </a:srgbClr>
                  </a:outerShdw>
                </a:effectLst>
              </a:rPr>
              <a:t>248</a:t>
            </a:r>
            <a:r>
              <a:rPr lang="en-US" sz="2000" dirty="0">
                <a:solidFill>
                  <a:schemeClr val="bg2">
                    <a:lumMod val="25000"/>
                  </a:schemeClr>
                </a:solidFill>
                <a:effectLst>
                  <a:outerShdw blurRad="38100" dist="38100" dir="2700000" algn="tl">
                    <a:srgbClr val="000000">
                      <a:alpha val="43137"/>
                    </a:srgbClr>
                  </a:outerShdw>
                </a:effectLst>
              </a:rPr>
              <a:t>Cm </a:t>
            </a:r>
            <a:r>
              <a:rPr lang="en-US" sz="2000" dirty="0">
                <a:solidFill>
                  <a:schemeClr val="bg2">
                    <a:lumMod val="25000"/>
                  </a:schemeClr>
                </a:solidFill>
                <a:effectLst>
                  <a:outerShdw blurRad="38100" dist="38100" dir="2700000" algn="tl">
                    <a:srgbClr val="000000">
                      <a:alpha val="43137"/>
                    </a:srgbClr>
                  </a:outerShdw>
                </a:effectLst>
                <a:latin typeface="Times New Roman"/>
                <a:cs typeface="Times New Roman"/>
              </a:rPr>
              <a:t>→</a:t>
            </a:r>
            <a:r>
              <a:rPr lang="en-US" sz="2000" dirty="0">
                <a:solidFill>
                  <a:schemeClr val="bg2">
                    <a:lumMod val="25000"/>
                  </a:schemeClr>
                </a:solidFill>
                <a:effectLst>
                  <a:outerShdw blurRad="38100" dist="38100" dir="2700000" algn="tl">
                    <a:srgbClr val="000000">
                      <a:alpha val="43137"/>
                    </a:srgbClr>
                  </a:outerShdw>
                </a:effectLst>
              </a:rPr>
              <a:t> 3n + </a:t>
            </a:r>
            <a:r>
              <a:rPr lang="en-US" sz="2400" b="1" baseline="30000" dirty="0">
                <a:solidFill>
                  <a:schemeClr val="bg2">
                    <a:lumMod val="25000"/>
                  </a:schemeClr>
                </a:solidFill>
                <a:effectLst>
                  <a:outerShdw blurRad="38100" dist="38100" dir="2700000" algn="tl">
                    <a:srgbClr val="000000">
                      <a:alpha val="43137"/>
                    </a:srgbClr>
                  </a:outerShdw>
                </a:effectLst>
              </a:rPr>
              <a:t>299</a:t>
            </a:r>
            <a:r>
              <a:rPr lang="en-US" sz="2000" b="1" dirty="0">
                <a:solidFill>
                  <a:schemeClr val="bg2">
                    <a:lumMod val="25000"/>
                  </a:schemeClr>
                </a:solidFill>
                <a:effectLst>
                  <a:outerShdw blurRad="38100" dist="38100" dir="2700000" algn="tl">
                    <a:srgbClr val="000000">
                      <a:alpha val="43137"/>
                    </a:srgbClr>
                  </a:outerShdw>
                </a:effectLst>
              </a:rPr>
              <a:t>120</a:t>
            </a:r>
            <a:endParaRPr lang="ru-RU" sz="2000" b="1" dirty="0">
              <a:solidFill>
                <a:schemeClr val="bg2">
                  <a:lumMod val="25000"/>
                </a:schemeClr>
              </a:solidFill>
              <a:effectLst>
                <a:outerShdw blurRad="38100" dist="38100" dir="2700000" algn="tl">
                  <a:srgbClr val="000000">
                    <a:alpha val="43137"/>
                  </a:srgbClr>
                </a:outerShdw>
              </a:effectLst>
            </a:endParaRPr>
          </a:p>
        </p:txBody>
      </p:sp>
      <p:cxnSp>
        <p:nvCxnSpPr>
          <p:cNvPr id="16" name="Соединительная линия уступом 15"/>
          <p:cNvCxnSpPr/>
          <p:nvPr/>
        </p:nvCxnSpPr>
        <p:spPr>
          <a:xfrm>
            <a:off x="5956752" y="1125227"/>
            <a:ext cx="1130424" cy="457200"/>
          </a:xfrm>
          <a:prstGeom prst="bentConnector3">
            <a:avLst>
              <a:gd name="adj1" fmla="val 50211"/>
            </a:avLst>
          </a:prstGeom>
          <a:ln w="19050"/>
        </p:spPr>
        <p:style>
          <a:lnRef idx="1">
            <a:schemeClr val="accent1"/>
          </a:lnRef>
          <a:fillRef idx="0">
            <a:schemeClr val="accent1"/>
          </a:fillRef>
          <a:effectRef idx="0">
            <a:schemeClr val="accent1"/>
          </a:effectRef>
          <a:fontRef idx="minor">
            <a:schemeClr val="tx1"/>
          </a:fontRef>
        </p:style>
      </p:cxnSp>
      <p:cxnSp>
        <p:nvCxnSpPr>
          <p:cNvPr id="20" name="Соединительная линия уступом 19"/>
          <p:cNvCxnSpPr/>
          <p:nvPr/>
        </p:nvCxnSpPr>
        <p:spPr>
          <a:xfrm>
            <a:off x="5331437" y="1582239"/>
            <a:ext cx="1130424" cy="300608"/>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sp>
        <p:nvSpPr>
          <p:cNvPr id="3" name="Овал 2"/>
          <p:cNvSpPr/>
          <p:nvPr/>
        </p:nvSpPr>
        <p:spPr>
          <a:xfrm>
            <a:off x="7066929" y="1555680"/>
            <a:ext cx="45720" cy="45720"/>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6435081" y="1858796"/>
            <a:ext cx="45720" cy="45720"/>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8431364" y="1462695"/>
            <a:ext cx="309562" cy="275837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rot="16200000">
            <a:off x="7574534" y="2025495"/>
            <a:ext cx="309562" cy="275837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8434004" y="3239674"/>
            <a:ext cx="300360" cy="311253"/>
          </a:xfrm>
          <a:prstGeom prst="rect">
            <a:avLst/>
          </a:prstGeom>
          <a:solidFill>
            <a:schemeClr val="bg2">
              <a:lumMod val="2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p:nvSpPr>
        <p:spPr>
          <a:xfrm>
            <a:off x="8417753" y="3251567"/>
            <a:ext cx="372218" cy="369332"/>
          </a:xfrm>
          <a:prstGeom prst="rect">
            <a:avLst/>
          </a:prstGeom>
          <a:noFill/>
        </p:spPr>
        <p:txBody>
          <a:bodyPr wrap="none" rtlCol="0">
            <a:spAutoFit/>
          </a:bodyPr>
          <a:lstStyle/>
          <a:p>
            <a:r>
              <a:rPr lang="en-US" dirty="0" err="1">
                <a:solidFill>
                  <a:schemeClr val="bg1"/>
                </a:solidFill>
                <a:latin typeface="Geometr415 Blk BT" panose="020B0802020204020303" pitchFamily="34" charset="0"/>
              </a:rPr>
              <a:t>Fl</a:t>
            </a:r>
            <a:endParaRPr lang="ru-RU" dirty="0">
              <a:solidFill>
                <a:schemeClr val="bg1"/>
              </a:solidFill>
            </a:endParaRPr>
          </a:p>
        </p:txBody>
      </p:sp>
      <p:sp>
        <p:nvSpPr>
          <p:cNvPr id="27" name="TextBox 26"/>
          <p:cNvSpPr txBox="1"/>
          <p:nvPr/>
        </p:nvSpPr>
        <p:spPr>
          <a:xfrm>
            <a:off x="8093801" y="3201866"/>
            <a:ext cx="405880" cy="246221"/>
          </a:xfrm>
          <a:prstGeom prst="rect">
            <a:avLst/>
          </a:prstGeom>
          <a:noFill/>
        </p:spPr>
        <p:txBody>
          <a:bodyPr wrap="none" rtlCol="0">
            <a:spAutoFit/>
          </a:bodyPr>
          <a:lstStyle/>
          <a:p>
            <a:r>
              <a:rPr lang="en-US" sz="1000" dirty="0">
                <a:latin typeface="Geometr415 Blk BT" panose="020B0802020204020303" pitchFamily="34" charset="0"/>
              </a:rPr>
              <a:t>298</a:t>
            </a:r>
            <a:endParaRPr lang="ru-RU" sz="1000" dirty="0"/>
          </a:p>
        </p:txBody>
      </p:sp>
      <p:sp>
        <p:nvSpPr>
          <p:cNvPr id="25" name="TextBox 24"/>
          <p:cNvSpPr txBox="1"/>
          <p:nvPr/>
        </p:nvSpPr>
        <p:spPr>
          <a:xfrm>
            <a:off x="755576" y="156702"/>
            <a:ext cx="6750566" cy="461665"/>
          </a:xfrm>
          <a:prstGeom prst="rect">
            <a:avLst/>
          </a:prstGeom>
          <a:noFill/>
        </p:spPr>
        <p:txBody>
          <a:bodyPr wrap="none" rtlCol="0">
            <a:spAutoFit/>
          </a:bodyPr>
          <a:lstStyle/>
          <a:p>
            <a:r>
              <a:rPr lang="en-US" sz="1600" b="1" i="1" dirty="0">
                <a:solidFill>
                  <a:srgbClr val="C00000"/>
                </a:solidFill>
                <a:latin typeface="Comic Sans MS" panose="030F0702030302020204" pitchFamily="66" charset="0"/>
                <a:cs typeface="Arial" charset="0"/>
              </a:rPr>
              <a:t> </a:t>
            </a:r>
            <a:r>
              <a:rPr lang="en-US" sz="2400" b="1" dirty="0">
                <a:latin typeface="Comic Sans MS" panose="030F0702030302020204" pitchFamily="66" charset="0"/>
              </a:rPr>
              <a:t>Synthesis of new elements at SHE Factory</a:t>
            </a:r>
            <a:endParaRPr lang="en-US" sz="2400" b="1" dirty="0">
              <a:latin typeface="Comic Sans MS" panose="030F0702030302020204" pitchFamily="66" charset="0"/>
              <a:cs typeface="Arial" charset="0"/>
            </a:endParaRPr>
          </a:p>
        </p:txBody>
      </p:sp>
      <p:grpSp>
        <p:nvGrpSpPr>
          <p:cNvPr id="13" name="Группа 12"/>
          <p:cNvGrpSpPr/>
          <p:nvPr/>
        </p:nvGrpSpPr>
        <p:grpSpPr>
          <a:xfrm>
            <a:off x="5488696" y="4005064"/>
            <a:ext cx="3619808" cy="2015936"/>
            <a:chOff x="5488696" y="4005064"/>
            <a:chExt cx="3619808" cy="2015936"/>
          </a:xfrm>
        </p:grpSpPr>
        <p:sp>
          <p:nvSpPr>
            <p:cNvPr id="9" name="TextBox 8"/>
            <p:cNvSpPr txBox="1"/>
            <p:nvPr/>
          </p:nvSpPr>
          <p:spPr>
            <a:xfrm>
              <a:off x="5498220" y="4005064"/>
              <a:ext cx="3610284" cy="2015936"/>
            </a:xfrm>
            <a:prstGeom prst="rect">
              <a:avLst/>
            </a:prstGeom>
            <a:noFill/>
            <a:ln>
              <a:noFill/>
            </a:ln>
          </p:spPr>
          <p:txBody>
            <a:bodyPr wrap="none" rtlCol="0">
              <a:spAutoFit/>
            </a:bodyPr>
            <a:lstStyle/>
            <a:p>
              <a:r>
                <a:rPr lang="en-US" sz="2000" b="1" dirty="0"/>
                <a:t>Test reactions:</a:t>
              </a:r>
            </a:p>
            <a:p>
              <a:pPr>
                <a:spcBef>
                  <a:spcPts val="1200"/>
                </a:spcBef>
              </a:pPr>
              <a:r>
                <a:rPr lang="en-US" sz="2400" baseline="30000" dirty="0">
                  <a:solidFill>
                    <a:schemeClr val="tx1">
                      <a:lumMod val="95000"/>
                      <a:lumOff val="5000"/>
                    </a:schemeClr>
                  </a:solidFill>
                  <a:effectLst>
                    <a:outerShdw blurRad="38100" dist="38100" dir="2700000" algn="tl">
                      <a:srgbClr val="000000">
                        <a:alpha val="43137"/>
                      </a:srgbClr>
                    </a:outerShdw>
                  </a:effectLst>
                </a:rPr>
                <a:t>238</a:t>
              </a:r>
              <a:r>
                <a:rPr lang="en-US" sz="2200" dirty="0">
                  <a:solidFill>
                    <a:schemeClr val="tx1">
                      <a:lumMod val="95000"/>
                      <a:lumOff val="5000"/>
                    </a:schemeClr>
                  </a:solidFill>
                  <a:effectLst>
                    <a:outerShdw blurRad="38100" dist="38100" dir="2700000" algn="tl">
                      <a:srgbClr val="000000">
                        <a:alpha val="43137"/>
                      </a:srgbClr>
                    </a:outerShdw>
                  </a:effectLst>
                </a:rPr>
                <a:t>U + </a:t>
              </a:r>
              <a:r>
                <a:rPr lang="en-US" sz="2400" baseline="30000" dirty="0">
                  <a:solidFill>
                    <a:schemeClr val="tx1">
                      <a:lumMod val="95000"/>
                      <a:lumOff val="5000"/>
                    </a:schemeClr>
                  </a:solidFill>
                  <a:effectLst>
                    <a:outerShdw blurRad="38100" dist="38100" dir="2700000" algn="tl">
                      <a:srgbClr val="000000">
                        <a:alpha val="43137"/>
                      </a:srgbClr>
                    </a:outerShdw>
                  </a:effectLst>
                </a:rPr>
                <a:t>54</a:t>
              </a:r>
              <a:r>
                <a:rPr lang="en-US" sz="2200" dirty="0">
                  <a:solidFill>
                    <a:schemeClr val="tx1">
                      <a:lumMod val="95000"/>
                      <a:lumOff val="5000"/>
                    </a:schemeClr>
                  </a:solidFill>
                  <a:effectLst>
                    <a:outerShdw blurRad="38100" dist="38100" dir="2700000" algn="tl">
                      <a:srgbClr val="000000">
                        <a:alpha val="43137"/>
                      </a:srgbClr>
                    </a:outerShdw>
                  </a:effectLst>
                </a:rPr>
                <a:t>Cr   </a:t>
              </a:r>
              <a:r>
                <a:rPr lang="en-US" sz="2200" dirty="0">
                  <a:solidFill>
                    <a:schemeClr val="tx1">
                      <a:lumMod val="95000"/>
                      <a:lumOff val="5000"/>
                    </a:schemeClr>
                  </a:solidFill>
                  <a:effectLst>
                    <a:outerShdw blurRad="38100" dist="38100" dir="2700000" algn="tl">
                      <a:srgbClr val="000000">
                        <a:alpha val="43137"/>
                      </a:srgbClr>
                    </a:outerShdw>
                  </a:effectLst>
                  <a:latin typeface="Times New Roman"/>
                  <a:cs typeface="Times New Roman"/>
                </a:rPr>
                <a:t>→ </a:t>
              </a:r>
              <a:r>
                <a:rPr lang="en-US" sz="2400" baseline="30000" dirty="0">
                  <a:solidFill>
                    <a:schemeClr val="tx1">
                      <a:lumMod val="95000"/>
                      <a:lumOff val="5000"/>
                    </a:schemeClr>
                  </a:solidFill>
                  <a:effectLst>
                    <a:outerShdw blurRad="38100" dist="38100" dir="2700000" algn="tl">
                      <a:srgbClr val="000000">
                        <a:alpha val="43137"/>
                      </a:srgbClr>
                    </a:outerShdw>
                  </a:effectLst>
                  <a:cs typeface="Times New Roman"/>
                </a:rPr>
                <a:t>292</a:t>
              </a:r>
              <a:r>
                <a:rPr lang="en-US" sz="2200" dirty="0">
                  <a:solidFill>
                    <a:schemeClr val="tx1">
                      <a:lumMod val="95000"/>
                      <a:lumOff val="5000"/>
                    </a:schemeClr>
                  </a:solidFill>
                  <a:effectLst>
                    <a:outerShdw blurRad="38100" dist="38100" dir="2700000" algn="tl">
                      <a:srgbClr val="000000">
                        <a:alpha val="43137"/>
                      </a:srgbClr>
                    </a:outerShdw>
                  </a:effectLst>
                  <a:cs typeface="Times New Roman"/>
                </a:rPr>
                <a:t>Lv*</a:t>
              </a:r>
            </a:p>
            <a:p>
              <a:pPr>
                <a:spcBef>
                  <a:spcPts val="600"/>
                </a:spcBef>
              </a:pPr>
              <a:r>
                <a:rPr lang="en-US" sz="2400" baseline="30000" dirty="0">
                  <a:solidFill>
                    <a:schemeClr val="tx1">
                      <a:lumMod val="95000"/>
                      <a:lumOff val="5000"/>
                    </a:schemeClr>
                  </a:solidFill>
                  <a:effectLst>
                    <a:outerShdw blurRad="38100" dist="38100" dir="2700000" algn="tl">
                      <a:srgbClr val="000000">
                        <a:alpha val="43137"/>
                      </a:srgbClr>
                    </a:outerShdw>
                  </a:effectLst>
                </a:rPr>
                <a:t>242</a:t>
              </a:r>
              <a:r>
                <a:rPr lang="en-US" sz="2200" dirty="0">
                  <a:solidFill>
                    <a:schemeClr val="tx1">
                      <a:lumMod val="95000"/>
                      <a:lumOff val="5000"/>
                    </a:schemeClr>
                  </a:solidFill>
                  <a:effectLst>
                    <a:outerShdw blurRad="38100" dist="38100" dir="2700000" algn="tl">
                      <a:srgbClr val="000000">
                        <a:alpha val="43137"/>
                      </a:srgbClr>
                    </a:outerShdw>
                  </a:effectLst>
                </a:rPr>
                <a:t>Pu + </a:t>
              </a:r>
              <a:r>
                <a:rPr lang="en-US" sz="2400" baseline="30000" dirty="0">
                  <a:solidFill>
                    <a:schemeClr val="tx1">
                      <a:lumMod val="95000"/>
                      <a:lumOff val="5000"/>
                    </a:schemeClr>
                  </a:solidFill>
                  <a:effectLst>
                    <a:outerShdw blurRad="38100" dist="38100" dir="2700000" algn="tl">
                      <a:srgbClr val="000000">
                        <a:alpha val="43137"/>
                      </a:srgbClr>
                    </a:outerShdw>
                  </a:effectLst>
                </a:rPr>
                <a:t>50</a:t>
              </a:r>
              <a:r>
                <a:rPr lang="en-US" sz="2200" dirty="0">
                  <a:solidFill>
                    <a:schemeClr val="tx1">
                      <a:lumMod val="95000"/>
                      <a:lumOff val="5000"/>
                    </a:schemeClr>
                  </a:solidFill>
                  <a:effectLst>
                    <a:outerShdw blurRad="38100" dist="38100" dir="2700000" algn="tl">
                      <a:srgbClr val="000000">
                        <a:alpha val="43137"/>
                      </a:srgbClr>
                    </a:outerShdw>
                  </a:effectLst>
                </a:rPr>
                <a:t>Ti  </a:t>
              </a:r>
              <a:r>
                <a:rPr lang="en-US" sz="2200" dirty="0">
                  <a:solidFill>
                    <a:schemeClr val="tx1">
                      <a:lumMod val="95000"/>
                      <a:lumOff val="5000"/>
                    </a:schemeClr>
                  </a:solidFill>
                  <a:effectLst>
                    <a:outerShdw blurRad="38100" dist="38100" dir="2700000" algn="tl">
                      <a:srgbClr val="000000">
                        <a:alpha val="43137"/>
                      </a:srgbClr>
                    </a:outerShdw>
                  </a:effectLst>
                  <a:latin typeface="Times New Roman"/>
                  <a:cs typeface="Times New Roman"/>
                </a:rPr>
                <a:t>→ </a:t>
              </a:r>
              <a:r>
                <a:rPr lang="en-US" sz="2400" baseline="30000" dirty="0">
                  <a:solidFill>
                    <a:schemeClr val="tx1">
                      <a:lumMod val="95000"/>
                      <a:lumOff val="5000"/>
                    </a:schemeClr>
                  </a:solidFill>
                  <a:effectLst>
                    <a:outerShdw blurRad="38100" dist="38100" dir="2700000" algn="tl">
                      <a:srgbClr val="000000">
                        <a:alpha val="43137"/>
                      </a:srgbClr>
                    </a:outerShdw>
                  </a:effectLst>
                  <a:cs typeface="Times New Roman"/>
                </a:rPr>
                <a:t>292</a:t>
              </a:r>
              <a:r>
                <a:rPr lang="en-US" sz="2200" dirty="0">
                  <a:solidFill>
                    <a:schemeClr val="tx1">
                      <a:lumMod val="95000"/>
                      <a:lumOff val="5000"/>
                    </a:schemeClr>
                  </a:solidFill>
                  <a:effectLst>
                    <a:outerShdw blurRad="38100" dist="38100" dir="2700000" algn="tl">
                      <a:srgbClr val="000000">
                        <a:alpha val="43137"/>
                      </a:srgbClr>
                    </a:outerShdw>
                  </a:effectLst>
                  <a:cs typeface="Times New Roman"/>
                </a:rPr>
                <a:t>Lv*</a:t>
              </a:r>
            </a:p>
            <a:p>
              <a:r>
                <a:rPr lang="en-US" sz="2400" baseline="30000" dirty="0">
                  <a:solidFill>
                    <a:srgbClr val="C00000"/>
                  </a:solidFill>
                  <a:effectLst>
                    <a:outerShdw blurRad="38100" dist="38100" dir="2700000" algn="tl">
                      <a:srgbClr val="000000">
                        <a:alpha val="43137"/>
                      </a:srgbClr>
                    </a:outerShdw>
                  </a:effectLst>
                </a:rPr>
                <a:t>245</a:t>
              </a:r>
              <a:r>
                <a:rPr lang="en-US" sz="2200" dirty="0">
                  <a:solidFill>
                    <a:srgbClr val="C00000"/>
                  </a:solidFill>
                  <a:effectLst>
                    <a:outerShdw blurRad="38100" dist="38100" dir="2700000" algn="tl">
                      <a:srgbClr val="000000">
                        <a:alpha val="43137"/>
                      </a:srgbClr>
                    </a:outerShdw>
                  </a:effectLst>
                </a:rPr>
                <a:t>Cm + </a:t>
              </a:r>
              <a:r>
                <a:rPr lang="en-US" sz="2400" baseline="30000" dirty="0">
                  <a:solidFill>
                    <a:srgbClr val="C00000"/>
                  </a:solidFill>
                  <a:effectLst>
                    <a:outerShdw blurRad="38100" dist="38100" dir="2700000" algn="tl">
                      <a:srgbClr val="000000">
                        <a:alpha val="43137"/>
                      </a:srgbClr>
                    </a:outerShdw>
                  </a:effectLst>
                </a:rPr>
                <a:t>48</a:t>
              </a:r>
              <a:r>
                <a:rPr lang="en-US" sz="2200" dirty="0">
                  <a:solidFill>
                    <a:srgbClr val="C00000"/>
                  </a:solidFill>
                  <a:effectLst>
                    <a:outerShdw blurRad="38100" dist="38100" dir="2700000" algn="tl">
                      <a:srgbClr val="000000">
                        <a:alpha val="43137"/>
                      </a:srgbClr>
                    </a:outerShdw>
                  </a:effectLst>
                </a:rPr>
                <a:t>Ca</a:t>
              </a:r>
              <a:r>
                <a:rPr lang="en-US" sz="2200" dirty="0">
                  <a:solidFill>
                    <a:srgbClr val="C00000"/>
                  </a:solidFill>
                  <a:effectLst>
                    <a:outerShdw blurRad="38100" dist="38100" dir="2700000" algn="tl">
                      <a:srgbClr val="000000">
                        <a:alpha val="43137"/>
                      </a:srgbClr>
                    </a:outerShdw>
                  </a:effectLst>
                  <a:latin typeface="Times New Roman"/>
                  <a:cs typeface="Times New Roman"/>
                </a:rPr>
                <a:t>→ </a:t>
              </a:r>
              <a:r>
                <a:rPr lang="en-US" sz="2400" baseline="30000" dirty="0">
                  <a:solidFill>
                    <a:srgbClr val="C00000"/>
                  </a:solidFill>
                  <a:effectLst>
                    <a:outerShdw blurRad="38100" dist="38100" dir="2700000" algn="tl">
                      <a:srgbClr val="000000">
                        <a:alpha val="43137"/>
                      </a:srgbClr>
                    </a:outerShdw>
                  </a:effectLst>
                  <a:cs typeface="Times New Roman"/>
                </a:rPr>
                <a:t>293</a:t>
              </a:r>
              <a:r>
                <a:rPr lang="en-US" sz="2200" dirty="0">
                  <a:solidFill>
                    <a:srgbClr val="C00000"/>
                  </a:solidFill>
                  <a:effectLst>
                    <a:outerShdw blurRad="38100" dist="38100" dir="2700000" algn="tl">
                      <a:srgbClr val="000000">
                        <a:alpha val="43137"/>
                      </a:srgbClr>
                    </a:outerShdw>
                  </a:effectLst>
                  <a:cs typeface="Times New Roman"/>
                </a:rPr>
                <a:t>Lv* </a:t>
              </a:r>
            </a:p>
            <a:p>
              <a:r>
                <a:rPr lang="en-US" sz="2400" dirty="0">
                  <a:solidFill>
                    <a:srgbClr val="C00000"/>
                  </a:solidFill>
                  <a:effectLst>
                    <a:outerShdw blurRad="38100" dist="38100" dir="2700000" algn="tl">
                      <a:srgbClr val="000000">
                        <a:alpha val="43137"/>
                      </a:srgbClr>
                    </a:outerShdw>
                  </a:effectLst>
                  <a:cs typeface="Times New Roman"/>
                </a:rPr>
                <a:t>                                  </a:t>
              </a:r>
              <a:r>
                <a:rPr lang="el-GR" sz="2400" dirty="0">
                  <a:solidFill>
                    <a:srgbClr val="C00000"/>
                  </a:solidFill>
                  <a:effectLst>
                    <a:outerShdw blurRad="38100" dist="38100" dir="2700000" algn="tl">
                      <a:srgbClr val="000000">
                        <a:alpha val="43137"/>
                      </a:srgbClr>
                    </a:outerShdw>
                  </a:effectLst>
                  <a:cs typeface="Times New Roman"/>
                </a:rPr>
                <a:t>σ</a:t>
              </a:r>
              <a:r>
                <a:rPr lang="en-US" sz="2400" baseline="-25000" dirty="0">
                  <a:solidFill>
                    <a:srgbClr val="C00000"/>
                  </a:solidFill>
                  <a:effectLst>
                    <a:outerShdw blurRad="38100" dist="38100" dir="2700000" algn="tl">
                      <a:srgbClr val="000000">
                        <a:alpha val="43137"/>
                      </a:srgbClr>
                    </a:outerShdw>
                  </a:effectLst>
                  <a:cs typeface="Times New Roman"/>
                </a:rPr>
                <a:t>3n</a:t>
              </a:r>
              <a:r>
                <a:rPr lang="en-US" sz="2200" dirty="0">
                  <a:solidFill>
                    <a:srgbClr val="C00000"/>
                  </a:solidFill>
                  <a:effectLst>
                    <a:outerShdw blurRad="38100" dist="38100" dir="2700000" algn="tl">
                      <a:srgbClr val="000000">
                        <a:alpha val="43137"/>
                      </a:srgbClr>
                    </a:outerShdw>
                  </a:effectLst>
                  <a:cs typeface="Times New Roman"/>
                </a:rPr>
                <a:t>= 4pb </a:t>
              </a:r>
              <a:endParaRPr lang="ru-RU" sz="2200" dirty="0">
                <a:solidFill>
                  <a:srgbClr val="C00000"/>
                </a:solidFill>
                <a:effectLst>
                  <a:outerShdw blurRad="38100" dist="38100" dir="2700000" algn="tl">
                    <a:srgbClr val="000000">
                      <a:alpha val="43137"/>
                    </a:srgbClr>
                  </a:outerShdw>
                </a:effectLst>
              </a:endParaRPr>
            </a:p>
          </p:txBody>
        </p:sp>
        <p:sp>
          <p:nvSpPr>
            <p:cNvPr id="10" name="Прямоугольник 9"/>
            <p:cNvSpPr/>
            <p:nvPr/>
          </p:nvSpPr>
          <p:spPr>
            <a:xfrm>
              <a:off x="5488696" y="4446636"/>
              <a:ext cx="26741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8" name="TextBox 27"/>
          <p:cNvSpPr txBox="1"/>
          <p:nvPr/>
        </p:nvSpPr>
        <p:spPr>
          <a:xfrm>
            <a:off x="7074292" y="836712"/>
            <a:ext cx="1962204" cy="369332"/>
          </a:xfrm>
          <a:prstGeom prst="rect">
            <a:avLst/>
          </a:prstGeom>
          <a:solidFill>
            <a:srgbClr val="FFFF00"/>
          </a:solidFill>
        </p:spPr>
        <p:txBody>
          <a:bodyPr wrap="none" rtlCol="0">
            <a:spAutoFit/>
          </a:bodyPr>
          <a:lstStyle/>
          <a:p>
            <a:pPr algn="r"/>
            <a:r>
              <a:rPr lang="ru-RU" b="1" dirty="0"/>
              <a:t>Г.Г. </a:t>
            </a:r>
            <a:r>
              <a:rPr lang="ru-RU" b="1" dirty="0" err="1"/>
              <a:t>Адамян</a:t>
            </a:r>
            <a:r>
              <a:rPr lang="ru-RU" b="1" dirty="0"/>
              <a:t> ОИЯИ</a:t>
            </a:r>
          </a:p>
        </p:txBody>
      </p:sp>
    </p:spTree>
    <p:extLst>
      <p:ext uri="{BB962C8B-B14F-4D97-AF65-F5344CB8AC3E}">
        <p14:creationId xmlns:p14="http://schemas.microsoft.com/office/powerpoint/2010/main" val="265059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5496" y="404664"/>
            <a:ext cx="9171998" cy="5632311"/>
          </a:xfrm>
          <a:prstGeom prst="rect">
            <a:avLst/>
          </a:prstGeom>
          <a:noFill/>
        </p:spPr>
        <p:txBody>
          <a:bodyPr wrap="none" rtlCol="0">
            <a:spAutoFit/>
          </a:bodyPr>
          <a:lstStyle/>
          <a:p>
            <a:r>
              <a:rPr lang="ru-RU" sz="2400" dirty="0">
                <a:effectLst>
                  <a:outerShdw blurRad="38100" dist="38100" dir="2700000" algn="tl">
                    <a:srgbClr val="000000">
                      <a:alpha val="43137"/>
                    </a:srgbClr>
                  </a:outerShdw>
                </a:effectLst>
              </a:rPr>
              <a:t>Настоящее совещание по научной тематике связано с проблемой </a:t>
            </a:r>
          </a:p>
          <a:p>
            <a:r>
              <a:rPr lang="ru-RU" sz="2400" dirty="0">
                <a:effectLst>
                  <a:outerShdw blurRad="38100" dist="38100" dir="2700000" algn="tl">
                    <a:srgbClr val="000000">
                      <a:alpha val="43137"/>
                    </a:srgbClr>
                  </a:outerShdw>
                </a:effectLst>
              </a:rPr>
              <a:t>синтеза и изучением свойств сверхтяжелых элементов </a:t>
            </a:r>
          </a:p>
          <a:p>
            <a:endParaRPr lang="ru-RU" sz="2400" dirty="0">
              <a:effectLst>
                <a:outerShdw blurRad="38100" dist="38100" dir="2700000" algn="tl">
                  <a:srgbClr val="000000">
                    <a:alpha val="43137"/>
                  </a:srgbClr>
                </a:outerShdw>
              </a:effectLst>
            </a:endParaRPr>
          </a:p>
          <a:p>
            <a:r>
              <a:rPr lang="ru-RU" sz="2400" dirty="0">
                <a:effectLst>
                  <a:outerShdw blurRad="38100" dist="38100" dir="2700000" algn="tl">
                    <a:srgbClr val="000000">
                      <a:alpha val="43137"/>
                    </a:srgbClr>
                  </a:outerShdw>
                </a:effectLst>
              </a:rPr>
              <a:t>Текущие и будущие исследования будут представлены и обсуждены</a:t>
            </a:r>
          </a:p>
          <a:p>
            <a:r>
              <a:rPr lang="ru-RU" sz="2400" dirty="0">
                <a:effectLst>
                  <a:outerShdw blurRad="38100" dist="38100" dir="2700000" algn="tl">
                    <a:srgbClr val="000000">
                      <a:alpha val="43137"/>
                    </a:srgbClr>
                  </a:outerShdw>
                </a:effectLst>
              </a:rPr>
              <a:t>в трех форматах:</a:t>
            </a:r>
          </a:p>
          <a:p>
            <a:r>
              <a:rPr lang="ru-RU" sz="2400" dirty="0">
                <a:effectLst>
                  <a:outerShdw blurRad="38100" dist="38100" dir="2700000" algn="tl">
                    <a:srgbClr val="000000">
                      <a:alpha val="43137"/>
                    </a:srgbClr>
                  </a:outerShdw>
                </a:effectLst>
              </a:rPr>
              <a:t> </a:t>
            </a:r>
          </a:p>
          <a:p>
            <a:pPr lvl="0"/>
            <a:r>
              <a:rPr lang="ru-RU" sz="2400" dirty="0">
                <a:effectLst>
                  <a:outerShdw blurRad="38100" dist="38100" dir="2700000" algn="tl">
                    <a:srgbClr val="000000">
                      <a:alpha val="43137"/>
                    </a:srgbClr>
                  </a:outerShdw>
                </a:effectLst>
              </a:rPr>
              <a:t>1.  Развитие работ и полученные к настоящему времени результаты </a:t>
            </a:r>
          </a:p>
          <a:p>
            <a:pPr lvl="0"/>
            <a:r>
              <a:rPr lang="ru-RU" sz="2400" dirty="0">
                <a:effectLst>
                  <a:outerShdw blurRad="38100" dist="38100" dir="2700000" algn="tl">
                    <a:srgbClr val="000000">
                      <a:alpha val="43137"/>
                    </a:srgbClr>
                  </a:outerShdw>
                </a:effectLst>
              </a:rPr>
              <a:t>     по гранту РАН – МНВО 2020-2022 </a:t>
            </a:r>
            <a:r>
              <a:rPr lang="ru-RU" sz="2400" dirty="0" err="1">
                <a:effectLst>
                  <a:outerShdw blurRad="38100" dist="38100" dir="2700000" algn="tl">
                    <a:srgbClr val="000000">
                      <a:alpha val="43137"/>
                    </a:srgbClr>
                  </a:outerShdw>
                </a:effectLst>
              </a:rPr>
              <a:t>гг</a:t>
            </a:r>
            <a:r>
              <a:rPr lang="ru-RU" sz="2400" dirty="0">
                <a:effectLst>
                  <a:outerShdw blurRad="38100" dist="38100" dir="2700000" algn="tl">
                    <a:srgbClr val="000000">
                      <a:alpha val="43137"/>
                    </a:srgbClr>
                  </a:outerShdw>
                </a:effectLst>
              </a:rPr>
              <a:t> «Сверхтяжелые элементы».</a:t>
            </a:r>
          </a:p>
          <a:p>
            <a:pPr lvl="0"/>
            <a:endParaRPr lang="ru-RU" sz="2400" dirty="0">
              <a:effectLst>
                <a:outerShdw blurRad="38100" dist="38100" dir="2700000" algn="tl">
                  <a:srgbClr val="000000">
                    <a:alpha val="43137"/>
                  </a:srgbClr>
                </a:outerShdw>
              </a:effectLst>
            </a:endParaRPr>
          </a:p>
          <a:p>
            <a:pPr lvl="0"/>
            <a:r>
              <a:rPr lang="ru-RU" sz="2400" dirty="0">
                <a:effectLst>
                  <a:outerShdw blurRad="38100" dist="38100" dir="2700000" algn="tl">
                    <a:srgbClr val="000000">
                      <a:alpha val="43137"/>
                    </a:srgbClr>
                  </a:outerShdw>
                </a:effectLst>
              </a:rPr>
              <a:t>2.  Заседание Совета РАН по физике тяжелых ионов. </a:t>
            </a:r>
          </a:p>
          <a:p>
            <a:pPr lvl="0"/>
            <a:r>
              <a:rPr lang="ru-RU" sz="2400" dirty="0">
                <a:effectLst>
                  <a:outerShdw blurRad="38100" dist="38100" dir="2700000" algn="tl">
                    <a:srgbClr val="000000">
                      <a:alpha val="43137"/>
                    </a:srgbClr>
                  </a:outerShdw>
                </a:effectLst>
              </a:rPr>
              <a:t>     Состояние дел по сооружению комплекса </a:t>
            </a:r>
            <a:r>
              <a:rPr lang="en-US" sz="2400" dirty="0">
                <a:effectLst>
                  <a:outerShdw blurRad="38100" dist="38100" dir="2700000" algn="tl">
                    <a:srgbClr val="000000">
                      <a:alpha val="43137"/>
                    </a:srgbClr>
                  </a:outerShdw>
                </a:effectLst>
              </a:rPr>
              <a:t>NICA</a:t>
            </a:r>
            <a:r>
              <a:rPr lang="ru-RU" sz="2400" dirty="0">
                <a:effectLst>
                  <a:outerShdw blurRad="38100" dist="38100" dir="2700000" algn="tl">
                    <a:srgbClr val="000000">
                      <a:alpha val="43137"/>
                    </a:srgbClr>
                  </a:outerShdw>
                </a:effectLst>
              </a:rPr>
              <a:t> и подготовке </a:t>
            </a:r>
          </a:p>
          <a:p>
            <a:pPr lvl="0"/>
            <a:r>
              <a:rPr lang="ru-RU" sz="2400" dirty="0">
                <a:effectLst>
                  <a:outerShdw blurRad="38100" dist="38100" dir="2700000" algn="tl">
                    <a:srgbClr val="000000">
                      <a:alpha val="43137"/>
                    </a:srgbClr>
                  </a:outerShdw>
                </a:effectLst>
              </a:rPr>
              <a:t>     первых экспериментов на этом комплексе</a:t>
            </a:r>
          </a:p>
          <a:p>
            <a:pPr lvl="0"/>
            <a:endParaRPr lang="ru-RU" sz="2400" dirty="0">
              <a:effectLst>
                <a:outerShdw blurRad="38100" dist="38100" dir="2700000" algn="tl">
                  <a:srgbClr val="000000">
                    <a:alpha val="43137"/>
                  </a:srgbClr>
                </a:outerShdw>
              </a:effectLst>
            </a:endParaRPr>
          </a:p>
          <a:p>
            <a:pPr lvl="0"/>
            <a:r>
              <a:rPr lang="ru-RU" sz="2400" dirty="0">
                <a:effectLst>
                  <a:outerShdw blurRad="38100" dist="38100" dir="2700000" algn="tl">
                    <a:srgbClr val="000000">
                      <a:alpha val="43137"/>
                    </a:srgbClr>
                  </a:outerShdw>
                </a:effectLst>
              </a:rPr>
              <a:t>3.  Работы в ОИЯИ и в институтах РОСАТОМ-а в создании и </a:t>
            </a:r>
          </a:p>
          <a:p>
            <a:pPr lvl="0"/>
            <a:r>
              <a:rPr lang="ru-RU" sz="2400" dirty="0">
                <a:effectLst>
                  <a:outerShdw blurRad="38100" dist="38100" dir="2700000" algn="tl">
                    <a:srgbClr val="000000">
                      <a:alpha val="43137"/>
                    </a:srgbClr>
                  </a:outerShdw>
                </a:effectLst>
              </a:rPr>
              <a:t>      </a:t>
            </a:r>
            <a:r>
              <a:rPr lang="ru-RU" sz="2400" dirty="0" err="1">
                <a:effectLst>
                  <a:outerShdw blurRad="38100" dist="38100" dir="2700000" algn="tl">
                    <a:srgbClr val="000000">
                      <a:alpha val="43137"/>
                    </a:srgbClr>
                  </a:outerShdw>
                </a:effectLst>
              </a:rPr>
              <a:t>развитиии</a:t>
            </a:r>
            <a:r>
              <a:rPr lang="ru-RU" sz="2400" dirty="0">
                <a:effectLst>
                  <a:outerShdw blurRad="38100" dist="38100" dir="2700000" algn="tl">
                    <a:srgbClr val="000000">
                      <a:alpha val="43137"/>
                    </a:srgbClr>
                  </a:outerShdw>
                </a:effectLst>
              </a:rPr>
              <a:t> комплекса «Фабрика сверхтяжелых элементов»</a:t>
            </a:r>
          </a:p>
        </p:txBody>
      </p:sp>
    </p:spTree>
    <p:extLst>
      <p:ext uri="{BB962C8B-B14F-4D97-AF65-F5344CB8AC3E}">
        <p14:creationId xmlns:p14="http://schemas.microsoft.com/office/powerpoint/2010/main" val="2841869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Изображение 6"/>
          <p:cNvPicPr>
            <a:picLocks noChangeAspect="1"/>
          </p:cNvPicPr>
          <p:nvPr/>
        </p:nvPicPr>
        <p:blipFill>
          <a:blip r:embed="rId2" cstate="print"/>
          <a:srcRect/>
          <a:stretch>
            <a:fillRect/>
          </a:stretch>
        </p:blipFill>
        <p:spPr bwMode="auto">
          <a:xfrm>
            <a:off x="362542" y="1628674"/>
            <a:ext cx="8688387" cy="3457575"/>
          </a:xfrm>
          <a:prstGeom prst="rect">
            <a:avLst/>
          </a:prstGeom>
          <a:noFill/>
          <a:ln w="9525">
            <a:noFill/>
            <a:miter lim="800000"/>
            <a:headEnd/>
            <a:tailEnd/>
          </a:ln>
        </p:spPr>
      </p:pic>
      <p:grpSp>
        <p:nvGrpSpPr>
          <p:cNvPr id="9" name="Группа 8"/>
          <p:cNvGrpSpPr/>
          <p:nvPr/>
        </p:nvGrpSpPr>
        <p:grpSpPr>
          <a:xfrm>
            <a:off x="971600" y="2698468"/>
            <a:ext cx="7594757" cy="620783"/>
            <a:chOff x="971600" y="2708920"/>
            <a:chExt cx="7594757" cy="620783"/>
          </a:xfrm>
        </p:grpSpPr>
        <p:sp>
          <p:nvSpPr>
            <p:cNvPr id="7" name="Прямоугольник 6"/>
            <p:cNvSpPr/>
            <p:nvPr/>
          </p:nvSpPr>
          <p:spPr>
            <a:xfrm>
              <a:off x="971600" y="2744928"/>
              <a:ext cx="1257075" cy="584775"/>
            </a:xfrm>
            <a:prstGeom prst="rect">
              <a:avLst/>
            </a:prstGeom>
            <a:noFill/>
          </p:spPr>
          <p:txBody>
            <a:bodyPr wrap="none">
              <a:spAutoFit/>
            </a:bodyPr>
            <a:lstStyle/>
            <a:p>
              <a:r>
                <a:rPr lang="en-GB"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touch</a:t>
              </a:r>
              <a:endParaRPr lang="ru-RU"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23" name="Прямоугольник 22"/>
            <p:cNvSpPr/>
            <p:nvPr/>
          </p:nvSpPr>
          <p:spPr>
            <a:xfrm>
              <a:off x="3131840" y="2708920"/>
              <a:ext cx="1677062" cy="584775"/>
            </a:xfrm>
            <a:prstGeom prst="rect">
              <a:avLst/>
            </a:prstGeom>
            <a:solidFill>
              <a:schemeClr val="bg1"/>
            </a:solidFill>
          </p:spPr>
          <p:txBody>
            <a:bodyPr wrap="none">
              <a:spAutoFit/>
            </a:bodyPr>
            <a:lstStyle/>
            <a:p>
              <a:r>
                <a:rPr lang="en-GB"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capture</a:t>
              </a:r>
              <a:endParaRPr lang="ru-RU"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24" name="Прямоугольник 23"/>
            <p:cNvSpPr/>
            <p:nvPr/>
          </p:nvSpPr>
          <p:spPr>
            <a:xfrm>
              <a:off x="6737010" y="2717631"/>
              <a:ext cx="1829347" cy="584775"/>
            </a:xfrm>
            <a:prstGeom prst="rect">
              <a:avLst/>
            </a:prstGeom>
            <a:solidFill>
              <a:schemeClr val="bg1"/>
            </a:solidFill>
          </p:spPr>
          <p:txBody>
            <a:bodyPr wrap="none">
              <a:spAutoFit/>
            </a:bodyPr>
            <a:lstStyle/>
            <a:p>
              <a:r>
                <a:rPr lang="en-GB" sz="3200" b="1" dirty="0" err="1">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surviva</a:t>
              </a:r>
              <a:r>
                <a:rPr lang="en-US"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l </a:t>
              </a:r>
              <a:endParaRPr lang="ru-RU"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p:txBody>
        </p:sp>
      </p:grpSp>
      <p:sp>
        <p:nvSpPr>
          <p:cNvPr id="2" name="Прямоугольник 1"/>
          <p:cNvSpPr/>
          <p:nvPr/>
        </p:nvSpPr>
        <p:spPr>
          <a:xfrm>
            <a:off x="2771800" y="1834372"/>
            <a:ext cx="79208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217" name="Группа 9216"/>
          <p:cNvGrpSpPr/>
          <p:nvPr/>
        </p:nvGrpSpPr>
        <p:grpSpPr>
          <a:xfrm>
            <a:off x="2163674" y="224656"/>
            <a:ext cx="3560454" cy="6346567"/>
            <a:chOff x="2163674" y="224656"/>
            <a:chExt cx="3560454" cy="6346567"/>
          </a:xfrm>
        </p:grpSpPr>
        <p:sp>
          <p:nvSpPr>
            <p:cNvPr id="11" name="TextBox 10"/>
            <p:cNvSpPr txBox="1"/>
            <p:nvPr/>
          </p:nvSpPr>
          <p:spPr>
            <a:xfrm>
              <a:off x="3491880" y="4509120"/>
              <a:ext cx="2232248" cy="2062103"/>
            </a:xfrm>
            <a:prstGeom prst="rect">
              <a:avLst/>
            </a:prstGeom>
            <a:solidFill>
              <a:schemeClr val="bg1"/>
            </a:solidFill>
          </p:spPr>
          <p:txBody>
            <a:bodyPr wrap="square" rtlCol="0">
              <a:spAutoFit/>
            </a:bodyPr>
            <a:lstStyle/>
            <a:p>
              <a:pPr algn="ctr"/>
              <a:r>
                <a:rPr lang="en-US" sz="20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 </a:t>
              </a:r>
              <a:r>
                <a:rPr lang="ru-RU" sz="20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      </a:t>
              </a:r>
              <a:r>
                <a:rPr lang="en-US" sz="24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mass </a:t>
              </a:r>
              <a:r>
                <a:rPr lang="en-US" sz="2400" b="1" dirty="0" err="1">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assymetric</a:t>
              </a:r>
              <a:endParaRPr lang="en-US" sz="24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a:p>
              <a:pPr algn="ctr"/>
              <a:r>
                <a:rPr lang="en-US" sz="24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quasi-fission</a:t>
              </a:r>
            </a:p>
            <a:p>
              <a:pPr algn="ctr"/>
              <a:endParaRPr lang="en-US" sz="20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a:p>
              <a:pPr algn="ctr"/>
              <a:r>
                <a:rPr lang="en-US"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discovered</a:t>
              </a:r>
            </a:p>
            <a:p>
              <a:pPr algn="ctr"/>
              <a:r>
                <a:rPr lang="en-US"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at FLNR (199</a:t>
              </a:r>
              <a:r>
                <a:rPr lang="ru-RU"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9</a:t>
              </a:r>
              <a:r>
                <a:rPr lang="en-US" b="1" dirty="0">
                  <a:solidFill>
                    <a:srgbClr val="C00000"/>
                  </a:solidFill>
                  <a:effectLst>
                    <a:outerShdw blurRad="38100" dist="38100" dir="2700000" algn="tl">
                      <a:srgbClr val="000000">
                        <a:alpha val="43137"/>
                      </a:srgbClr>
                    </a:outerShdw>
                  </a:effectLst>
                  <a:latin typeface="Comic Sans MS" panose="030F0702030302020204" pitchFamily="66" charset="0"/>
                </a:rPr>
                <a:t>) </a:t>
              </a:r>
              <a:endParaRPr lang="ru-RU" b="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10" name="TextBox 9"/>
            <p:cNvSpPr txBox="1"/>
            <p:nvPr/>
          </p:nvSpPr>
          <p:spPr>
            <a:xfrm>
              <a:off x="2163674" y="224656"/>
              <a:ext cx="1702646" cy="830997"/>
            </a:xfrm>
            <a:prstGeom prst="rect">
              <a:avLst/>
            </a:prstGeom>
            <a:noFill/>
          </p:spPr>
          <p:txBody>
            <a:bodyPr wrap="none" rtlCol="0">
              <a:spAutoFit/>
            </a:bodyPr>
            <a:lstStyle/>
            <a:p>
              <a:pPr algn="r"/>
              <a:r>
                <a:rPr lang="en-US" sz="2400" b="1" dirty="0">
                  <a:solidFill>
                    <a:schemeClr val="accent2">
                      <a:lumMod val="75000"/>
                    </a:schemeClr>
                  </a:solidFill>
                  <a:effectLst>
                    <a:outerShdw blurRad="38100" dist="38100" dir="2700000" algn="tl">
                      <a:srgbClr val="000000">
                        <a:alpha val="43137"/>
                      </a:srgbClr>
                    </a:outerShdw>
                  </a:effectLst>
                </a:rPr>
                <a:t>The first </a:t>
              </a:r>
            </a:p>
            <a:p>
              <a:pPr algn="r"/>
              <a:r>
                <a:rPr lang="en-US" sz="2400" b="1" dirty="0">
                  <a:solidFill>
                    <a:schemeClr val="accent2">
                      <a:lumMod val="75000"/>
                    </a:schemeClr>
                  </a:solidFill>
                  <a:effectLst>
                    <a:outerShdw blurRad="38100" dist="38100" dir="2700000" algn="tl">
                      <a:srgbClr val="000000">
                        <a:alpha val="43137"/>
                      </a:srgbClr>
                    </a:outerShdw>
                  </a:effectLst>
                </a:rPr>
                <a:t>traffic lights</a:t>
              </a:r>
              <a:endParaRPr lang="ru-RU" sz="2400" b="1" dirty="0">
                <a:solidFill>
                  <a:schemeClr val="accent2">
                    <a:lumMod val="75000"/>
                  </a:schemeClr>
                </a:solidFill>
                <a:effectLst>
                  <a:outerShdw blurRad="38100" dist="38100" dir="2700000" algn="tl">
                    <a:srgbClr val="000000">
                      <a:alpha val="43137"/>
                    </a:srgbClr>
                  </a:outerShdw>
                </a:effectLst>
              </a:endParaRPr>
            </a:p>
          </p:txBody>
        </p:sp>
        <p:cxnSp>
          <p:nvCxnSpPr>
            <p:cNvPr id="4" name="Прямая соединительная линия 3"/>
            <p:cNvCxnSpPr/>
            <p:nvPr/>
          </p:nvCxnSpPr>
          <p:spPr>
            <a:xfrm>
              <a:off x="3014997" y="1052736"/>
              <a:ext cx="0" cy="1124744"/>
            </a:xfrm>
            <a:prstGeom prst="line">
              <a:avLst/>
            </a:prstGeom>
            <a:ln w="3810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4427984" y="4454579"/>
              <a:ext cx="0" cy="541129"/>
            </a:xfrm>
            <a:prstGeom prst="line">
              <a:avLst/>
            </a:prstGeom>
            <a:ln w="3810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 name="Прямоугольник 2"/>
          <p:cNvSpPr/>
          <p:nvPr/>
        </p:nvSpPr>
        <p:spPr>
          <a:xfrm>
            <a:off x="4860032" y="4077072"/>
            <a:ext cx="144016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610032" y="650416"/>
            <a:ext cx="665567" cy="830997"/>
          </a:xfrm>
          <a:prstGeom prst="rect">
            <a:avLst/>
          </a:prstGeom>
          <a:noFill/>
        </p:spPr>
        <p:txBody>
          <a:bodyPr wrap="none" rtlCol="0">
            <a:spAutoFit/>
          </a:bodyPr>
          <a:lstStyle/>
          <a:p>
            <a:r>
              <a:rPr lang="ru-RU" sz="2400" b="1" baseline="30000" dirty="0">
                <a:solidFill>
                  <a:srgbClr val="FF0000"/>
                </a:solidFill>
                <a:effectLst>
                  <a:outerShdw blurRad="38100" dist="38100" dir="2700000" algn="tl">
                    <a:srgbClr val="000000">
                      <a:alpha val="43137"/>
                    </a:srgbClr>
                  </a:outerShdw>
                </a:effectLst>
              </a:rPr>
              <a:t>50</a:t>
            </a:r>
            <a:r>
              <a:rPr lang="en-US" sz="2400" b="1" dirty="0" err="1">
                <a:solidFill>
                  <a:srgbClr val="FF0000"/>
                </a:solidFill>
                <a:effectLst>
                  <a:outerShdw blurRad="38100" dist="38100" dir="2700000" algn="tl">
                    <a:srgbClr val="000000">
                      <a:alpha val="43137"/>
                    </a:srgbClr>
                  </a:outerShdw>
                </a:effectLst>
              </a:rPr>
              <a:t>Ti</a:t>
            </a:r>
            <a:endParaRPr lang="en-US" sz="2400" b="1" dirty="0">
              <a:solidFill>
                <a:srgbClr val="FF0000"/>
              </a:solidFill>
              <a:effectLst>
                <a:outerShdw blurRad="38100" dist="38100" dir="2700000" algn="tl">
                  <a:srgbClr val="000000">
                    <a:alpha val="43137"/>
                  </a:srgbClr>
                </a:outerShdw>
              </a:effectLst>
            </a:endParaRPr>
          </a:p>
          <a:p>
            <a:r>
              <a:rPr lang="en-US" sz="2400" b="1" baseline="30000" dirty="0">
                <a:solidFill>
                  <a:srgbClr val="FF0000"/>
                </a:solidFill>
                <a:effectLst>
                  <a:outerShdw blurRad="38100" dist="38100" dir="2700000" algn="tl">
                    <a:srgbClr val="000000">
                      <a:alpha val="43137"/>
                    </a:srgbClr>
                  </a:outerShdw>
                </a:effectLst>
              </a:rPr>
              <a:t>54</a:t>
            </a:r>
            <a:r>
              <a:rPr lang="en-US" sz="2400" b="1" dirty="0">
                <a:solidFill>
                  <a:srgbClr val="FF0000"/>
                </a:solidFill>
                <a:effectLst>
                  <a:outerShdw blurRad="38100" dist="38100" dir="2700000" algn="tl">
                    <a:srgbClr val="000000">
                      <a:alpha val="43137"/>
                    </a:srgbClr>
                  </a:outerShdw>
                </a:effectLst>
              </a:rPr>
              <a:t>Cr</a:t>
            </a:r>
            <a:endParaRPr lang="ru-RU" sz="2400" b="1" dirty="0">
              <a:solidFill>
                <a:srgbClr val="FF0000"/>
              </a:solidFill>
              <a:effectLst>
                <a:outerShdw blurRad="38100" dist="38100" dir="2700000" algn="tl">
                  <a:srgbClr val="000000">
                    <a:alpha val="43137"/>
                  </a:srgbClr>
                </a:outerShdw>
              </a:effectLst>
            </a:endParaRPr>
          </a:p>
        </p:txBody>
      </p:sp>
      <p:cxnSp>
        <p:nvCxnSpPr>
          <p:cNvPr id="8" name="Соединительная линия уступом 7"/>
          <p:cNvCxnSpPr/>
          <p:nvPr/>
        </p:nvCxnSpPr>
        <p:spPr>
          <a:xfrm rot="16200000" flipH="1">
            <a:off x="759075" y="1553293"/>
            <a:ext cx="748060" cy="467026"/>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Соединительная линия уступом 18"/>
          <p:cNvCxnSpPr/>
          <p:nvPr/>
        </p:nvCxnSpPr>
        <p:spPr>
          <a:xfrm rot="5400000">
            <a:off x="7533904" y="1488428"/>
            <a:ext cx="748060" cy="467026"/>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16922" y="968823"/>
            <a:ext cx="822661" cy="400110"/>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rPr>
              <a:t>Z=120</a:t>
            </a:r>
            <a:endParaRPr lang="ru-RU" sz="2000" b="1" dirty="0">
              <a:solidFill>
                <a:srgbClr val="FF0000"/>
              </a:solidFill>
              <a:effectLst>
                <a:outerShdw blurRad="38100" dist="38100" dir="2700000" algn="tl">
                  <a:srgbClr val="000000">
                    <a:alpha val="43137"/>
                  </a:srgbClr>
                </a:outerShdw>
              </a:effectLst>
            </a:endParaRPr>
          </a:p>
        </p:txBody>
      </p:sp>
      <p:sp>
        <p:nvSpPr>
          <p:cNvPr id="21" name="TextBox 20"/>
          <p:cNvSpPr txBox="1"/>
          <p:nvPr/>
        </p:nvSpPr>
        <p:spPr>
          <a:xfrm>
            <a:off x="7118279" y="116632"/>
            <a:ext cx="1918217" cy="369332"/>
          </a:xfrm>
          <a:prstGeom prst="rect">
            <a:avLst/>
          </a:prstGeom>
          <a:solidFill>
            <a:srgbClr val="FFFF00"/>
          </a:solidFill>
        </p:spPr>
        <p:txBody>
          <a:bodyPr wrap="none" rtlCol="0">
            <a:spAutoFit/>
          </a:bodyPr>
          <a:lstStyle/>
          <a:p>
            <a:pPr algn="r"/>
            <a:r>
              <a:rPr lang="ru-RU" b="1" dirty="0"/>
              <a:t>М.Г. Иткис  ОИЯИ</a:t>
            </a:r>
          </a:p>
        </p:txBody>
      </p:sp>
    </p:spTree>
    <p:extLst>
      <p:ext uri="{BB962C8B-B14F-4D97-AF65-F5344CB8AC3E}">
        <p14:creationId xmlns:p14="http://schemas.microsoft.com/office/powerpoint/2010/main" val="41913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3851276" y="404814"/>
            <a:ext cx="1708673" cy="461665"/>
          </a:xfrm>
          <a:prstGeom prst="rect">
            <a:avLst/>
          </a:prstGeom>
          <a:noFill/>
          <a:ln w="9525">
            <a:noFill/>
            <a:miter lim="800000"/>
            <a:headEnd/>
            <a:tailEnd/>
          </a:ln>
        </p:spPr>
        <p:txBody>
          <a:bodyPr wrap="none">
            <a:spAutoFit/>
          </a:bodyPr>
          <a:lstStyle/>
          <a:p>
            <a:r>
              <a:rPr lang="en-US" sz="2400" b="1" dirty="0">
                <a:latin typeface="Calibri" pitchFamily="34" charset="0"/>
              </a:rPr>
              <a:t>SHE-Factory</a:t>
            </a:r>
            <a:endParaRPr lang="ru-RU" sz="2400" b="1" dirty="0">
              <a:latin typeface="Calibri" pitchFamily="34" charset="0"/>
            </a:endParaRPr>
          </a:p>
        </p:txBody>
      </p:sp>
      <p:sp>
        <p:nvSpPr>
          <p:cNvPr id="68611" name="TextBox 2"/>
          <p:cNvSpPr txBox="1">
            <a:spLocks noChangeArrowheads="1"/>
          </p:cNvSpPr>
          <p:nvPr/>
        </p:nvSpPr>
        <p:spPr bwMode="auto">
          <a:xfrm>
            <a:off x="102593" y="1529233"/>
            <a:ext cx="2648546" cy="1569660"/>
          </a:xfrm>
          <a:prstGeom prst="rect">
            <a:avLst/>
          </a:prstGeom>
          <a:noFill/>
          <a:ln w="9525">
            <a:noFill/>
            <a:miter lim="800000"/>
            <a:headEnd/>
            <a:tailEnd/>
          </a:ln>
        </p:spPr>
        <p:txBody>
          <a:bodyPr wrap="none">
            <a:spAutoFit/>
          </a:bodyPr>
          <a:lstStyle/>
          <a:p>
            <a:pPr algn="r"/>
            <a:r>
              <a:rPr lang="en-US" sz="2400">
                <a:latin typeface="Calibri" pitchFamily="34" charset="0"/>
              </a:rPr>
              <a:t>Isotope production:</a:t>
            </a:r>
            <a:endParaRPr lang="ru-RU" sz="2400">
              <a:latin typeface="Calibri" pitchFamily="34" charset="0"/>
            </a:endParaRPr>
          </a:p>
          <a:p>
            <a:pPr algn="r"/>
            <a:r>
              <a:rPr lang="en-US" sz="2400">
                <a:latin typeface="Calibri" pitchFamily="34" charset="0"/>
              </a:rPr>
              <a:t>Cm-248</a:t>
            </a:r>
          </a:p>
          <a:p>
            <a:pPr algn="r"/>
            <a:r>
              <a:rPr lang="en-US" sz="2400">
                <a:latin typeface="Calibri" pitchFamily="34" charset="0"/>
              </a:rPr>
              <a:t>Bk-249</a:t>
            </a:r>
          </a:p>
          <a:p>
            <a:pPr algn="r"/>
            <a:r>
              <a:rPr lang="en-US" sz="2400">
                <a:latin typeface="Calibri" pitchFamily="34" charset="0"/>
              </a:rPr>
              <a:t>Cf-251</a:t>
            </a:r>
            <a:endParaRPr lang="ru-RU" sz="2400">
              <a:latin typeface="Calibri" pitchFamily="34" charset="0"/>
            </a:endParaRPr>
          </a:p>
        </p:txBody>
      </p:sp>
      <p:sp>
        <p:nvSpPr>
          <p:cNvPr id="68612" name="TextBox 3"/>
          <p:cNvSpPr txBox="1">
            <a:spLocks noChangeArrowheads="1"/>
          </p:cNvSpPr>
          <p:nvPr/>
        </p:nvSpPr>
        <p:spPr bwMode="auto">
          <a:xfrm>
            <a:off x="3714384" y="2615083"/>
            <a:ext cx="2224455" cy="1938992"/>
          </a:xfrm>
          <a:prstGeom prst="rect">
            <a:avLst/>
          </a:prstGeom>
          <a:noFill/>
          <a:ln w="9525">
            <a:noFill/>
            <a:miter lim="800000"/>
            <a:headEnd/>
            <a:tailEnd/>
          </a:ln>
        </p:spPr>
        <p:txBody>
          <a:bodyPr wrap="none">
            <a:spAutoFit/>
          </a:bodyPr>
          <a:lstStyle/>
          <a:p>
            <a:pPr algn="r"/>
            <a:r>
              <a:rPr lang="en-US" sz="2400">
                <a:latin typeface="Calibri" pitchFamily="34" charset="0"/>
              </a:rPr>
              <a:t>New accelerator</a:t>
            </a:r>
            <a:endParaRPr lang="ru-RU" sz="2400">
              <a:latin typeface="Calibri" pitchFamily="34" charset="0"/>
            </a:endParaRPr>
          </a:p>
          <a:p>
            <a:pPr algn="r"/>
            <a:r>
              <a:rPr lang="en-US" sz="2400">
                <a:latin typeface="Calibri" pitchFamily="34" charset="0"/>
              </a:rPr>
              <a:t>High beam </a:t>
            </a:r>
          </a:p>
          <a:p>
            <a:pPr algn="r"/>
            <a:r>
              <a:rPr lang="en-US" sz="2400">
                <a:latin typeface="Calibri" pitchFamily="34" charset="0"/>
              </a:rPr>
              <a:t>dose of </a:t>
            </a:r>
            <a:r>
              <a:rPr lang="ru-RU" sz="2400">
                <a:latin typeface="Calibri" pitchFamily="34" charset="0"/>
              </a:rPr>
              <a:t>: </a:t>
            </a:r>
            <a:r>
              <a:rPr lang="en-US" sz="2400">
                <a:latin typeface="Calibri" pitchFamily="34" charset="0"/>
              </a:rPr>
              <a:t>Ca-48 </a:t>
            </a:r>
            <a:endParaRPr lang="ru-RU" sz="2400">
              <a:latin typeface="Calibri" pitchFamily="34" charset="0"/>
            </a:endParaRPr>
          </a:p>
          <a:p>
            <a:pPr algn="r"/>
            <a:r>
              <a:rPr lang="en-US" sz="2400">
                <a:latin typeface="Calibri" pitchFamily="34" charset="0"/>
              </a:rPr>
              <a:t>Ti-50 </a:t>
            </a:r>
            <a:endParaRPr lang="ru-RU" sz="2400">
              <a:latin typeface="Calibri" pitchFamily="34" charset="0"/>
            </a:endParaRPr>
          </a:p>
          <a:p>
            <a:pPr algn="r"/>
            <a:r>
              <a:rPr lang="en-US" sz="2400">
                <a:latin typeface="Calibri" pitchFamily="34" charset="0"/>
              </a:rPr>
              <a:t>Ni-64</a:t>
            </a:r>
            <a:endParaRPr lang="ru-RU" sz="2400">
              <a:latin typeface="Calibri" pitchFamily="34" charset="0"/>
            </a:endParaRPr>
          </a:p>
        </p:txBody>
      </p:sp>
      <p:sp>
        <p:nvSpPr>
          <p:cNvPr id="68613" name="TextBox 4"/>
          <p:cNvSpPr txBox="1">
            <a:spLocks noChangeArrowheads="1"/>
          </p:cNvSpPr>
          <p:nvPr/>
        </p:nvSpPr>
        <p:spPr bwMode="auto">
          <a:xfrm>
            <a:off x="6288434" y="2537296"/>
            <a:ext cx="2676181" cy="2185214"/>
          </a:xfrm>
          <a:prstGeom prst="rect">
            <a:avLst/>
          </a:prstGeom>
          <a:noFill/>
          <a:ln w="9525">
            <a:noFill/>
            <a:miter lim="800000"/>
            <a:headEnd/>
            <a:tailEnd/>
          </a:ln>
        </p:spPr>
        <p:txBody>
          <a:bodyPr wrap="none">
            <a:spAutoFit/>
          </a:bodyPr>
          <a:lstStyle/>
          <a:p>
            <a:pPr algn="r"/>
            <a:r>
              <a:rPr lang="en-US" sz="2400">
                <a:latin typeface="Calibri" pitchFamily="34" charset="0"/>
              </a:rPr>
              <a:t>SC- recoil separator </a:t>
            </a:r>
          </a:p>
          <a:p>
            <a:pPr algn="r"/>
            <a:r>
              <a:rPr lang="en-US" sz="2000">
                <a:latin typeface="Calibri" pitchFamily="34" charset="0"/>
              </a:rPr>
              <a:t>equipped with </a:t>
            </a:r>
          </a:p>
          <a:p>
            <a:pPr algn="r"/>
            <a:r>
              <a:rPr lang="en-US" sz="2000">
                <a:latin typeface="Calibri" pitchFamily="34" charset="0"/>
              </a:rPr>
              <a:t>Gas Catcher </a:t>
            </a:r>
          </a:p>
          <a:p>
            <a:pPr algn="r"/>
            <a:r>
              <a:rPr lang="en-US" sz="2400">
                <a:latin typeface="Calibri" pitchFamily="34" charset="0"/>
              </a:rPr>
              <a:t>On-line separator </a:t>
            </a:r>
          </a:p>
          <a:p>
            <a:pPr algn="r"/>
            <a:r>
              <a:rPr lang="en-US" sz="2400">
                <a:latin typeface="Calibri" pitchFamily="34" charset="0"/>
              </a:rPr>
              <a:t>&amp; sophisticated</a:t>
            </a:r>
            <a:endParaRPr lang="ru-RU" sz="2400">
              <a:latin typeface="Calibri" pitchFamily="34" charset="0"/>
            </a:endParaRPr>
          </a:p>
          <a:p>
            <a:pPr algn="r"/>
            <a:r>
              <a:rPr lang="en-US" sz="2400">
                <a:latin typeface="Calibri" pitchFamily="34" charset="0"/>
              </a:rPr>
              <a:t>Detectors</a:t>
            </a:r>
            <a:endParaRPr lang="ru-RU" sz="2400">
              <a:latin typeface="Calibri" pitchFamily="34" charset="0"/>
            </a:endParaRPr>
          </a:p>
        </p:txBody>
      </p:sp>
      <p:cxnSp>
        <p:nvCxnSpPr>
          <p:cNvPr id="7" name="Прямая со стрелкой 6"/>
          <p:cNvCxnSpPr/>
          <p:nvPr/>
        </p:nvCxnSpPr>
        <p:spPr>
          <a:xfrm flipH="1">
            <a:off x="2916240" y="1384771"/>
            <a:ext cx="1368425" cy="576263"/>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4932365" y="1313334"/>
            <a:ext cx="2016125" cy="107950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4500565" y="1457797"/>
            <a:ext cx="142875" cy="1150937"/>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 name="Группа 26"/>
          <p:cNvGrpSpPr>
            <a:grpSpLocks/>
          </p:cNvGrpSpPr>
          <p:nvPr/>
        </p:nvGrpSpPr>
        <p:grpSpPr bwMode="auto">
          <a:xfrm>
            <a:off x="342674" y="3258022"/>
            <a:ext cx="8190140" cy="2604286"/>
            <a:chOff x="198140" y="3068960"/>
            <a:chExt cx="8190993" cy="2605046"/>
          </a:xfrm>
        </p:grpSpPr>
        <p:sp>
          <p:nvSpPr>
            <p:cNvPr id="68619" name="TextBox 21"/>
            <p:cNvSpPr txBox="1">
              <a:spLocks noChangeArrowheads="1"/>
            </p:cNvSpPr>
            <p:nvPr/>
          </p:nvSpPr>
          <p:spPr bwMode="auto">
            <a:xfrm>
              <a:off x="198140" y="3068960"/>
              <a:ext cx="2179029" cy="708093"/>
            </a:xfrm>
            <a:prstGeom prst="rect">
              <a:avLst/>
            </a:prstGeom>
            <a:noFill/>
            <a:ln w="9525">
              <a:noFill/>
              <a:miter lim="800000"/>
              <a:headEnd/>
              <a:tailEnd/>
            </a:ln>
          </p:spPr>
          <p:txBody>
            <a:bodyPr wrap="none">
              <a:spAutoFit/>
            </a:bodyPr>
            <a:lstStyle/>
            <a:p>
              <a:pPr algn="r"/>
              <a:r>
                <a:rPr lang="en-US" sz="2000" b="1" dirty="0">
                  <a:solidFill>
                    <a:srgbClr val="C00000"/>
                  </a:solidFill>
                  <a:latin typeface="Comic Sans MS" pitchFamily="66" charset="0"/>
                  <a:ea typeface="Gungsuh" pitchFamily="18" charset="-127"/>
                </a:rPr>
                <a:t>To be increased</a:t>
              </a:r>
            </a:p>
            <a:p>
              <a:pPr algn="r"/>
              <a:r>
                <a:rPr lang="en-US" sz="2000" b="1" dirty="0">
                  <a:solidFill>
                    <a:srgbClr val="C00000"/>
                  </a:solidFill>
                  <a:latin typeface="Comic Sans MS" pitchFamily="66" charset="0"/>
                  <a:ea typeface="Gungsuh" pitchFamily="18" charset="-127"/>
                </a:rPr>
                <a:t>5 times</a:t>
              </a:r>
              <a:endParaRPr lang="ru-RU" sz="2000" b="1" dirty="0">
                <a:solidFill>
                  <a:srgbClr val="C00000"/>
                </a:solidFill>
                <a:latin typeface="Comic Sans MS" pitchFamily="66" charset="0"/>
                <a:ea typeface="Gungsuh" pitchFamily="18" charset="-127"/>
              </a:endParaRPr>
            </a:p>
          </p:txBody>
        </p:sp>
        <p:sp>
          <p:nvSpPr>
            <p:cNvPr id="68620" name="TextBox 22"/>
            <p:cNvSpPr txBox="1">
              <a:spLocks noChangeArrowheads="1"/>
            </p:cNvSpPr>
            <p:nvPr/>
          </p:nvSpPr>
          <p:spPr bwMode="auto">
            <a:xfrm>
              <a:off x="2745115" y="3717032"/>
              <a:ext cx="2259187" cy="1092926"/>
            </a:xfrm>
            <a:prstGeom prst="rect">
              <a:avLst/>
            </a:prstGeom>
            <a:noFill/>
            <a:ln w="9525">
              <a:noFill/>
              <a:miter lim="800000"/>
              <a:headEnd/>
              <a:tailEnd/>
            </a:ln>
          </p:spPr>
          <p:txBody>
            <a:bodyPr wrap="none">
              <a:spAutoFit/>
            </a:bodyPr>
            <a:lstStyle/>
            <a:p>
              <a:pPr algn="r"/>
              <a:r>
                <a:rPr lang="en-US" sz="2000" b="1" dirty="0">
                  <a:solidFill>
                    <a:srgbClr val="C00000"/>
                  </a:solidFill>
                  <a:latin typeface="Comic Sans MS" pitchFamily="66" charset="0"/>
                  <a:ea typeface="Gungsuh" pitchFamily="18" charset="-127"/>
                </a:rPr>
                <a:t>Factor</a:t>
              </a:r>
              <a:r>
                <a:rPr lang="ru-RU" sz="2000" b="1" dirty="0">
                  <a:solidFill>
                    <a:srgbClr val="C00000"/>
                  </a:solidFill>
                  <a:latin typeface="Comic Sans MS" pitchFamily="66" charset="0"/>
                  <a:ea typeface="Gungsuh" pitchFamily="18" charset="-127"/>
                </a:rPr>
                <a:t> 10-</a:t>
              </a:r>
              <a:r>
                <a:rPr lang="en-US" sz="2000" b="1" dirty="0">
                  <a:solidFill>
                    <a:srgbClr val="C00000"/>
                  </a:solidFill>
                  <a:latin typeface="Comic Sans MS" pitchFamily="66" charset="0"/>
                  <a:ea typeface="Gungsuh" pitchFamily="18" charset="-127"/>
                </a:rPr>
                <a:t>15</a:t>
              </a:r>
              <a:endParaRPr lang="ru-RU" sz="2000" b="1" dirty="0">
                <a:solidFill>
                  <a:srgbClr val="C00000"/>
                </a:solidFill>
                <a:latin typeface="Comic Sans MS" pitchFamily="66" charset="0"/>
                <a:ea typeface="Gungsuh" pitchFamily="18" charset="-127"/>
              </a:endParaRPr>
            </a:p>
            <a:p>
              <a:pPr algn="r">
                <a:spcBef>
                  <a:spcPts val="600"/>
                </a:spcBef>
              </a:pPr>
              <a:r>
                <a:rPr lang="en-US" sz="2000" b="1" dirty="0">
                  <a:solidFill>
                    <a:srgbClr val="C00000"/>
                  </a:solidFill>
                  <a:latin typeface="Comic Sans MS" pitchFamily="66" charset="0"/>
                  <a:ea typeface="Gungsuh" pitchFamily="18" charset="-127"/>
                </a:rPr>
                <a:t>Depend on</a:t>
              </a:r>
            </a:p>
            <a:p>
              <a:pPr algn="r"/>
              <a:r>
                <a:rPr lang="en-US" sz="2000" b="1" dirty="0">
                  <a:solidFill>
                    <a:srgbClr val="C00000"/>
                  </a:solidFill>
                  <a:latin typeface="Comic Sans MS" pitchFamily="66" charset="0"/>
                  <a:ea typeface="Gungsuh" pitchFamily="18" charset="-127"/>
                </a:rPr>
                <a:t>target durability</a:t>
              </a:r>
              <a:endParaRPr lang="ru-RU" sz="2000" b="1" dirty="0">
                <a:solidFill>
                  <a:srgbClr val="C00000"/>
                </a:solidFill>
                <a:latin typeface="Comic Sans MS" pitchFamily="66" charset="0"/>
                <a:ea typeface="Gungsuh" pitchFamily="18" charset="-127"/>
              </a:endParaRPr>
            </a:p>
          </p:txBody>
        </p:sp>
        <p:sp>
          <p:nvSpPr>
            <p:cNvPr id="68621" name="TextBox 23"/>
            <p:cNvSpPr txBox="1">
              <a:spLocks noChangeArrowheads="1"/>
            </p:cNvSpPr>
            <p:nvPr/>
          </p:nvSpPr>
          <p:spPr bwMode="auto">
            <a:xfrm>
              <a:off x="6261406" y="4581080"/>
              <a:ext cx="2127727" cy="1092926"/>
            </a:xfrm>
            <a:prstGeom prst="rect">
              <a:avLst/>
            </a:prstGeom>
            <a:noFill/>
            <a:ln w="9525">
              <a:noFill/>
              <a:miter lim="800000"/>
              <a:headEnd/>
              <a:tailEnd/>
            </a:ln>
          </p:spPr>
          <p:txBody>
            <a:bodyPr wrap="none">
              <a:spAutoFit/>
            </a:bodyPr>
            <a:lstStyle/>
            <a:p>
              <a:pPr algn="r"/>
              <a:r>
                <a:rPr lang="en-US" sz="2000" b="1" dirty="0">
                  <a:solidFill>
                    <a:srgbClr val="C00000"/>
                  </a:solidFill>
                  <a:latin typeface="Comic Sans MS" pitchFamily="66" charset="0"/>
                  <a:ea typeface="Gungsuh" pitchFamily="18" charset="-127"/>
                </a:rPr>
                <a:t>Factor </a:t>
              </a:r>
              <a:r>
                <a:rPr lang="ru-RU" sz="2000" b="1" dirty="0">
                  <a:solidFill>
                    <a:srgbClr val="C00000"/>
                  </a:solidFill>
                  <a:latin typeface="Comic Sans MS" pitchFamily="66" charset="0"/>
                  <a:ea typeface="Gungsuh" pitchFamily="18" charset="-127"/>
                </a:rPr>
                <a:t>2-3</a:t>
              </a:r>
              <a:endParaRPr lang="en-US" sz="2000" b="1" dirty="0">
                <a:solidFill>
                  <a:srgbClr val="C00000"/>
                </a:solidFill>
                <a:latin typeface="Comic Sans MS" pitchFamily="66" charset="0"/>
                <a:ea typeface="Gungsuh" pitchFamily="18" charset="-127"/>
              </a:endParaRPr>
            </a:p>
            <a:p>
              <a:pPr algn="r">
                <a:spcBef>
                  <a:spcPts val="600"/>
                </a:spcBef>
              </a:pPr>
              <a:r>
                <a:rPr lang="en-US" sz="2000" b="1" dirty="0">
                  <a:solidFill>
                    <a:srgbClr val="C00000"/>
                  </a:solidFill>
                  <a:latin typeface="Comic Sans MS" pitchFamily="66" charset="0"/>
                  <a:ea typeface="Gungsuh" pitchFamily="18" charset="-127"/>
                </a:rPr>
                <a:t>is closely linked</a:t>
              </a:r>
            </a:p>
            <a:p>
              <a:pPr algn="r"/>
              <a:r>
                <a:rPr lang="en-US" sz="2000" b="1" dirty="0">
                  <a:solidFill>
                    <a:srgbClr val="C00000"/>
                  </a:solidFill>
                  <a:latin typeface="Comic Sans MS" pitchFamily="66" charset="0"/>
                  <a:ea typeface="Gungsuh" pitchFamily="18" charset="-127"/>
                </a:rPr>
                <a:t>to the intellect</a:t>
              </a:r>
              <a:endParaRPr lang="ru-RU" sz="2000" b="1" dirty="0">
                <a:solidFill>
                  <a:srgbClr val="C00000"/>
                </a:solidFill>
                <a:latin typeface="Comic Sans MS" pitchFamily="66" charset="0"/>
                <a:ea typeface="Gungsuh" pitchFamily="18" charset="-127"/>
              </a:endParaRPr>
            </a:p>
          </p:txBody>
        </p:sp>
      </p:grpSp>
      <p:sp>
        <p:nvSpPr>
          <p:cNvPr id="16" name="Прямоугольник 15"/>
          <p:cNvSpPr/>
          <p:nvPr/>
        </p:nvSpPr>
        <p:spPr>
          <a:xfrm>
            <a:off x="3779912" y="836712"/>
            <a:ext cx="1953420" cy="400110"/>
          </a:xfrm>
          <a:prstGeom prst="rect">
            <a:avLst/>
          </a:prstGeom>
        </p:spPr>
        <p:txBody>
          <a:bodyPr wrap="none">
            <a:spAutoFit/>
          </a:bodyPr>
          <a:lstStyle/>
          <a:p>
            <a:pPr lvl="0"/>
            <a:r>
              <a:rPr lang="fr-BE" sz="2000" b="1" dirty="0">
                <a:solidFill>
                  <a:srgbClr val="0070C0"/>
                </a:solidFill>
                <a:latin typeface="Calibri" pitchFamily="34" charset="0"/>
              </a:rPr>
              <a:t>joining of efforts</a:t>
            </a:r>
            <a:endParaRPr lang="ru-RU" sz="2000" b="1" dirty="0">
              <a:solidFill>
                <a:srgbClr val="0070C0"/>
              </a:solidFill>
              <a:latin typeface="Calibri" pitchFamily="34" charset="0"/>
            </a:endParaRPr>
          </a:p>
        </p:txBody>
      </p:sp>
      <p:sp>
        <p:nvSpPr>
          <p:cNvPr id="14" name="TextBox 13"/>
          <p:cNvSpPr txBox="1"/>
          <p:nvPr/>
        </p:nvSpPr>
        <p:spPr>
          <a:xfrm>
            <a:off x="184321" y="4294837"/>
            <a:ext cx="2483373" cy="646331"/>
          </a:xfrm>
          <a:prstGeom prst="rect">
            <a:avLst/>
          </a:prstGeom>
          <a:solidFill>
            <a:srgbClr val="FFFF00"/>
          </a:solidFill>
        </p:spPr>
        <p:txBody>
          <a:bodyPr wrap="none" rtlCol="0">
            <a:spAutoFit/>
          </a:bodyPr>
          <a:lstStyle/>
          <a:p>
            <a:pPr algn="r"/>
            <a:r>
              <a:rPr lang="ru-RU" b="1" dirty="0"/>
              <a:t>А.А. Тузов  НИИ АР</a:t>
            </a:r>
          </a:p>
          <a:p>
            <a:pPr algn="r"/>
            <a:r>
              <a:rPr lang="ru-RU" b="1" dirty="0"/>
              <a:t>Н.В. Завьялов ВНИИЭФ</a:t>
            </a:r>
          </a:p>
        </p:txBody>
      </p:sp>
      <p:sp>
        <p:nvSpPr>
          <p:cNvPr id="15" name="TextBox 14"/>
          <p:cNvSpPr txBox="1"/>
          <p:nvPr/>
        </p:nvSpPr>
        <p:spPr>
          <a:xfrm>
            <a:off x="3596889" y="5507940"/>
            <a:ext cx="2147767" cy="369332"/>
          </a:xfrm>
          <a:prstGeom prst="rect">
            <a:avLst/>
          </a:prstGeom>
          <a:solidFill>
            <a:srgbClr val="FFFF00"/>
          </a:solidFill>
        </p:spPr>
        <p:txBody>
          <a:bodyPr wrap="none" rtlCol="0">
            <a:spAutoFit/>
          </a:bodyPr>
          <a:lstStyle/>
          <a:p>
            <a:pPr algn="r"/>
            <a:r>
              <a:rPr lang="ru-RU" b="1" dirty="0"/>
              <a:t>И.В. </a:t>
            </a:r>
            <a:r>
              <a:rPr lang="ru-RU" b="1" dirty="0" err="1"/>
              <a:t>Калагин</a:t>
            </a:r>
            <a:r>
              <a:rPr lang="ru-RU" b="1" dirty="0"/>
              <a:t>  ОИЯИ</a:t>
            </a:r>
          </a:p>
        </p:txBody>
      </p:sp>
      <p:sp>
        <p:nvSpPr>
          <p:cNvPr id="18" name="TextBox 17"/>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852162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4" y="-19050"/>
            <a:ext cx="9197976" cy="689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TextBox 4"/>
          <p:cNvSpPr txBox="1">
            <a:spLocks noChangeArrowheads="1"/>
          </p:cNvSpPr>
          <p:nvPr/>
        </p:nvSpPr>
        <p:spPr bwMode="auto">
          <a:xfrm>
            <a:off x="3851275" y="333375"/>
            <a:ext cx="2990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dirty="0">
                <a:latin typeface="GeoSlab703 Md BT" pitchFamily="18" charset="0"/>
              </a:rPr>
              <a:t>March 2012, </a:t>
            </a:r>
            <a:r>
              <a:rPr lang="en-US" altLang="ru-RU" sz="2400" b="1" dirty="0" err="1">
                <a:latin typeface="GeoSlab703 Md BT" pitchFamily="18" charset="0"/>
              </a:rPr>
              <a:t>Dubna</a:t>
            </a:r>
            <a:endParaRPr lang="en-US" altLang="ru-RU" sz="2400" b="1" dirty="0">
              <a:latin typeface="GeoSlab703 Md BT" pitchFamily="18" charset="0"/>
            </a:endParaRPr>
          </a:p>
        </p:txBody>
      </p:sp>
      <p:sp>
        <p:nvSpPr>
          <p:cNvPr id="6" name="Прямоугольник 5"/>
          <p:cNvSpPr>
            <a:spLocks noChangeArrowheads="1"/>
          </p:cNvSpPr>
          <p:nvPr/>
        </p:nvSpPr>
        <p:spPr bwMode="auto">
          <a:xfrm>
            <a:off x="2051720" y="1737726"/>
            <a:ext cx="6120680" cy="584775"/>
          </a:xfrm>
          <a:prstGeom prst="rect">
            <a:avLst/>
          </a:prstGeom>
          <a:noFill/>
          <a:ln w="3175" algn="ctr">
            <a:noFill/>
            <a:round/>
            <a:headEnd/>
            <a:tailEnd/>
          </a:ln>
        </p:spPr>
        <p:txBody>
          <a:bodyPr wrap="square">
            <a:spAutoFit/>
          </a:bodyPr>
          <a:lstStyle/>
          <a:p>
            <a:pPr algn="ctr">
              <a:defRPr/>
            </a:pPr>
            <a:r>
              <a:rPr lang="en-GB" sz="3200" b="1" dirty="0" smtClean="0">
                <a:solidFill>
                  <a:srgbClr val="FFFF00"/>
                </a:solidFill>
                <a:latin typeface="Comic Sans MS" panose="030F0702030302020204" pitchFamily="66" charset="0"/>
              </a:rPr>
              <a:t>Super Heavy Element Factory</a:t>
            </a:r>
            <a:endParaRPr lang="en-GB" sz="3200" b="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031988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5"/>
          <p:cNvSpPr txBox="1">
            <a:spLocks noChangeArrowheads="1"/>
          </p:cNvSpPr>
          <p:nvPr/>
        </p:nvSpPr>
        <p:spPr bwMode="auto">
          <a:xfrm>
            <a:off x="611188" y="836613"/>
            <a:ext cx="2609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dirty="0">
                <a:solidFill>
                  <a:srgbClr val="147909"/>
                </a:solidFill>
                <a:latin typeface="GeoSlab703 Md BT" pitchFamily="18" charset="0"/>
              </a:rPr>
              <a:t>August 2017, </a:t>
            </a:r>
            <a:r>
              <a:rPr lang="en-US" altLang="ru-RU" sz="2000" b="1" dirty="0" err="1">
                <a:solidFill>
                  <a:srgbClr val="147909"/>
                </a:solidFill>
                <a:latin typeface="GeoSlab703 Md BT" pitchFamily="18" charset="0"/>
              </a:rPr>
              <a:t>Dubna</a:t>
            </a:r>
            <a:endParaRPr lang="en-US" altLang="ru-RU" sz="2000" b="1" dirty="0">
              <a:solidFill>
                <a:srgbClr val="147909"/>
              </a:solidFill>
              <a:latin typeface="GeoSlab703 Md BT" pitchFamily="18" charset="0"/>
            </a:endParaRPr>
          </a:p>
        </p:txBody>
      </p:sp>
      <p:sp>
        <p:nvSpPr>
          <p:cNvPr id="7" name="TextBox 6"/>
          <p:cNvSpPr txBox="1"/>
          <p:nvPr/>
        </p:nvSpPr>
        <p:spPr>
          <a:xfrm>
            <a:off x="5435600" y="5056188"/>
            <a:ext cx="1965325" cy="460375"/>
          </a:xfrm>
          <a:prstGeom prst="rect">
            <a:avLst/>
          </a:prstGeom>
          <a:noFill/>
        </p:spPr>
        <p:txBody>
          <a:bodyPr wrap="none">
            <a:spAutoFit/>
          </a:bodyPr>
          <a:lstStyle/>
          <a:p>
            <a:pPr>
              <a:defRPr/>
            </a:pPr>
            <a:r>
              <a:rPr lang="en-US" sz="2400" b="1" dirty="0">
                <a:solidFill>
                  <a:srgbClr val="FFFF00"/>
                </a:solidFill>
                <a:latin typeface="GeoSlab703 Md BT" panose="02060603020205020403" pitchFamily="18" charset="0"/>
                <a:cs typeface="Arial" charset="0"/>
              </a:rPr>
              <a:t>SHE-Factory</a:t>
            </a:r>
            <a:endParaRPr lang="ru-RU" sz="2400" b="1" dirty="0">
              <a:solidFill>
                <a:srgbClr val="FFFF00"/>
              </a:solidFill>
              <a:latin typeface="+mn-lt"/>
              <a:cs typeface="Arial" charset="0"/>
            </a:endParaRPr>
          </a:p>
        </p:txBody>
      </p:sp>
      <p:sp>
        <p:nvSpPr>
          <p:cNvPr id="6" name="TextBox 5"/>
          <p:cNvSpPr txBox="1"/>
          <p:nvPr/>
        </p:nvSpPr>
        <p:spPr>
          <a:xfrm>
            <a:off x="35496" y="6114782"/>
            <a:ext cx="8850500" cy="338554"/>
          </a:xfrm>
          <a:prstGeom prst="rect">
            <a:avLst/>
          </a:prstGeom>
          <a:noFill/>
        </p:spPr>
        <p:txBody>
          <a:bodyPr wrap="none" rtlCol="0">
            <a:spAutoFit/>
          </a:bodyPr>
          <a:lstStyle/>
          <a:p>
            <a:r>
              <a:rPr lang="en-US" sz="1600" b="1" dirty="0">
                <a:solidFill>
                  <a:schemeClr val="bg1"/>
                </a:solidFill>
                <a:latin typeface="Comic Sans MS" panose="030F0702030302020204" pitchFamily="66" charset="0"/>
              </a:rPr>
              <a:t>Yu. </a:t>
            </a:r>
            <a:r>
              <a:rPr lang="en-US" sz="1600" b="1" dirty="0" err="1">
                <a:solidFill>
                  <a:schemeClr val="bg1"/>
                </a:solidFill>
                <a:latin typeface="Comic Sans MS" panose="030F0702030302020204" pitchFamily="66" charset="0"/>
              </a:rPr>
              <a:t>Oganessian</a:t>
            </a:r>
            <a:r>
              <a:rPr lang="en-US" sz="1600" b="1" dirty="0">
                <a:solidFill>
                  <a:schemeClr val="bg1"/>
                </a:solidFill>
                <a:latin typeface="Comic Sans MS" panose="030F0702030302020204" pitchFamily="66" charset="0"/>
              </a:rPr>
              <a:t>  SHE – meeting at JINR, June30 – July2, 2021, </a:t>
            </a:r>
            <a:r>
              <a:rPr lang="en-US" sz="1600" b="1" dirty="0" err="1">
                <a:solidFill>
                  <a:schemeClr val="bg1"/>
                </a:solidFill>
                <a:latin typeface="Comic Sans MS" panose="030F0702030302020204" pitchFamily="66" charset="0"/>
              </a:rPr>
              <a:t>Dubna</a:t>
            </a:r>
            <a:r>
              <a:rPr lang="en-US" sz="1600" b="1" dirty="0">
                <a:solidFill>
                  <a:schemeClr val="bg1"/>
                </a:solidFill>
                <a:latin typeface="Comic Sans MS" panose="030F0702030302020204" pitchFamily="66" charset="0"/>
              </a:rPr>
              <a:t>, Moscow reg.</a:t>
            </a:r>
            <a:endParaRPr lang="ru-RU" sz="16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853641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00"/>
            <a:ext cx="91409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496" y="6474822"/>
            <a:ext cx="8850500" cy="338554"/>
          </a:xfrm>
          <a:prstGeom prst="rect">
            <a:avLst/>
          </a:prstGeom>
          <a:noFill/>
        </p:spPr>
        <p:txBody>
          <a:bodyPr wrap="none" rtlCol="0">
            <a:spAutoFit/>
          </a:bodyPr>
          <a:lstStyle/>
          <a:p>
            <a:r>
              <a:rPr lang="en-US" sz="1600" b="1" dirty="0">
                <a:solidFill>
                  <a:schemeClr val="bg1"/>
                </a:solidFill>
                <a:latin typeface="Comic Sans MS" panose="030F0702030302020204" pitchFamily="66" charset="0"/>
              </a:rPr>
              <a:t>Yu. </a:t>
            </a:r>
            <a:r>
              <a:rPr lang="en-US" sz="1600" b="1" dirty="0" err="1">
                <a:solidFill>
                  <a:schemeClr val="bg1"/>
                </a:solidFill>
                <a:latin typeface="Comic Sans MS" panose="030F0702030302020204" pitchFamily="66" charset="0"/>
              </a:rPr>
              <a:t>Oganessian</a:t>
            </a:r>
            <a:r>
              <a:rPr lang="en-US" sz="1600" b="1" dirty="0">
                <a:solidFill>
                  <a:schemeClr val="bg1"/>
                </a:solidFill>
                <a:latin typeface="Comic Sans MS" panose="030F0702030302020204" pitchFamily="66" charset="0"/>
              </a:rPr>
              <a:t>  SHE – meeting at JINR, June30 – July2, 2021, </a:t>
            </a:r>
            <a:r>
              <a:rPr lang="en-US" sz="1600" b="1" dirty="0" err="1">
                <a:solidFill>
                  <a:schemeClr val="bg1"/>
                </a:solidFill>
                <a:latin typeface="Comic Sans MS" panose="030F0702030302020204" pitchFamily="66" charset="0"/>
              </a:rPr>
              <a:t>Dubna</a:t>
            </a:r>
            <a:r>
              <a:rPr lang="en-US" sz="1600" b="1" dirty="0">
                <a:solidFill>
                  <a:schemeClr val="bg1"/>
                </a:solidFill>
                <a:latin typeface="Comic Sans MS" panose="030F0702030302020204" pitchFamily="66" charset="0"/>
              </a:rPr>
              <a:t>, Moscow reg.</a:t>
            </a:r>
            <a:endParaRPr lang="ru-RU" sz="16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4010528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88640"/>
            <a:ext cx="8568952" cy="6217087"/>
          </a:xfrm>
          <a:prstGeom prst="rect">
            <a:avLst/>
          </a:prstGeom>
        </p:spPr>
        <p:txBody>
          <a:bodyPr wrap="square">
            <a:spAutoFit/>
          </a:bodyPr>
          <a:lstStyle/>
          <a:p>
            <a:pPr algn="ct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DC-280 cyclotron of the SHE-Factory was launched </a:t>
            </a:r>
            <a:endPar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March 25, 2018</a:t>
            </a:r>
          </a:p>
          <a:p>
            <a:pPr algn="ct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ru-RU"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Ion</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ru-RU"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mass</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range ___________</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___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 238</a:t>
            </a: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ru-RU"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Ion</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beam </a:t>
            </a:r>
            <a:r>
              <a:rPr lang="ru-RU"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energy</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______________</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4 - 8 </a:t>
            </a:r>
            <a:r>
              <a:rPr lang="ru-RU"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MeVˑA</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48</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Ca-beam intensity____________ 5 p</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µ</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22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demonstrated</a:t>
            </a:r>
          </a:p>
          <a:p>
            <a:pPr>
              <a:spcBef>
                <a:spcPts val="1200"/>
              </a:spcBef>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t>
            </a:r>
            <a:r>
              <a:rPr lang="en-GB"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consumption</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ru-RU"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ru-RU" sz="2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48</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___</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ru-RU"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mg</a:t>
            </a:r>
            <a:r>
              <a:rPr lang="ru-RU"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1200"/>
              </a:spcBef>
            </a:pPr>
            <a:endParaRPr lang="ru-RU" sz="2400" dirty="0"/>
          </a:p>
          <a:p>
            <a:pPr>
              <a:spcBef>
                <a:spcPts val="1200"/>
              </a:spcBef>
            </a:pPr>
            <a:endParaRPr lang="en-US" sz="2200" dirty="0">
              <a:latin typeface="Comic Sans MS" panose="030F0702030302020204" pitchFamily="66" charset="0"/>
            </a:endParaRPr>
          </a:p>
          <a:p>
            <a:pPr>
              <a:spcBef>
                <a:spcPts val="1200"/>
              </a:spcBef>
            </a:pPr>
            <a:r>
              <a:rPr lang="en-US" sz="2200" dirty="0">
                <a:latin typeface="Comic Sans MS" panose="030F0702030302020204" pitchFamily="66" charset="0"/>
              </a:rPr>
              <a:t>The total transmission of </a:t>
            </a:r>
            <a:r>
              <a:rPr lang="en-US" sz="2200" baseline="30000" dirty="0">
                <a:latin typeface="Comic Sans MS" panose="030F0702030302020204" pitchFamily="66" charset="0"/>
              </a:rPr>
              <a:t>48</a:t>
            </a:r>
            <a:r>
              <a:rPr lang="en-US" sz="2200" dirty="0">
                <a:latin typeface="Comic Sans MS" panose="030F0702030302020204" pitchFamily="66" charset="0"/>
              </a:rPr>
              <a:t>Ca</a:t>
            </a:r>
            <a:r>
              <a:rPr lang="en-US" sz="2200" baseline="30000" dirty="0">
                <a:latin typeface="Comic Sans MS" panose="030F0702030302020204" pitchFamily="66" charset="0"/>
              </a:rPr>
              <a:t>10 +</a:t>
            </a:r>
            <a:r>
              <a:rPr lang="en-US" sz="2200" dirty="0">
                <a:latin typeface="Comic Sans MS" panose="030F0702030302020204" pitchFamily="66" charset="0"/>
              </a:rPr>
              <a:t> beam particles from the ECR ion source to the target is about 50% </a:t>
            </a:r>
            <a:endParaRPr lang="ru-RU" sz="2200" b="1" dirty="0">
              <a:solidFill>
                <a:schemeClr val="tx2"/>
              </a:solidFill>
              <a:effectLst>
                <a:outerShdw blurRad="38100" dist="38100" dir="2700000" algn="tl">
                  <a:srgbClr val="000000">
                    <a:alpha val="43137"/>
                  </a:srgbClr>
                </a:outerShdw>
              </a:effectLst>
              <a:latin typeface="Comic Sans MS" panose="030F0702030302020204" pitchFamily="66" charset="0"/>
              <a:cs typeface="Calibri" panose="020F0502020204030204" pitchFamily="34" charset="0"/>
            </a:endParaRPr>
          </a:p>
        </p:txBody>
      </p:sp>
      <p:grpSp>
        <p:nvGrpSpPr>
          <p:cNvPr id="13" name="Группа 12"/>
          <p:cNvGrpSpPr/>
          <p:nvPr/>
        </p:nvGrpSpPr>
        <p:grpSpPr>
          <a:xfrm>
            <a:off x="5790268" y="3671159"/>
            <a:ext cx="2958196" cy="1140409"/>
            <a:chOff x="6150308" y="4323817"/>
            <a:chExt cx="2958196" cy="1140409"/>
          </a:xfrm>
        </p:grpSpPr>
        <p:sp>
          <p:nvSpPr>
            <p:cNvPr id="10" name="TextBox 9"/>
            <p:cNvSpPr txBox="1"/>
            <p:nvPr/>
          </p:nvSpPr>
          <p:spPr>
            <a:xfrm>
              <a:off x="6150308" y="5002561"/>
              <a:ext cx="2091022" cy="461665"/>
            </a:xfrm>
            <a:prstGeom prst="rect">
              <a:avLst/>
            </a:prstGeom>
            <a:noFill/>
          </p:spPr>
          <p:txBody>
            <a:bodyPr wrap="none" rtlCol="0">
              <a:spAutoFit/>
            </a:bodyPr>
            <a:lstStyle/>
            <a:p>
              <a:r>
                <a:rPr lang="en-US" sz="2400" dirty="0">
                  <a:solidFill>
                    <a:srgbClr val="C00000"/>
                  </a:solidFill>
                  <a:effectLst>
                    <a:outerShdw blurRad="38100" dist="38100" dir="2700000" algn="tl">
                      <a:srgbClr val="000000">
                        <a:alpha val="43137"/>
                      </a:srgbClr>
                    </a:outerShdw>
                  </a:effectLst>
                </a:rPr>
                <a:t>now is 7.</a:t>
              </a:r>
              <a:r>
                <a:rPr lang="en-US" sz="24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p</a:t>
              </a:r>
              <a:r>
                <a:rPr lang="ru-RU" sz="24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µ</a:t>
              </a:r>
              <a:r>
                <a:rPr lang="en-US" sz="24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endParaRPr lang="ru-RU" sz="2400" dirty="0">
                <a:solidFill>
                  <a:srgbClr val="C00000"/>
                </a:solidFill>
                <a:effectLst>
                  <a:outerShdw blurRad="38100" dist="38100" dir="2700000" algn="tl">
                    <a:srgbClr val="000000">
                      <a:alpha val="43137"/>
                    </a:srgbClr>
                  </a:outerShdw>
                </a:effectLst>
              </a:endParaRPr>
            </a:p>
          </p:txBody>
        </p:sp>
        <p:sp>
          <p:nvSpPr>
            <p:cNvPr id="11" name="Выгнутая вправо стрелка 10"/>
            <p:cNvSpPr/>
            <p:nvPr/>
          </p:nvSpPr>
          <p:spPr>
            <a:xfrm>
              <a:off x="8316416" y="4323817"/>
              <a:ext cx="792088" cy="1125994"/>
            </a:xfrm>
            <a:prstGeom prst="curvedLef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grpSp>
        <p:nvGrpSpPr>
          <p:cNvPr id="17" name="Группа 16"/>
          <p:cNvGrpSpPr/>
          <p:nvPr/>
        </p:nvGrpSpPr>
        <p:grpSpPr>
          <a:xfrm>
            <a:off x="5090576" y="1239952"/>
            <a:ext cx="3729896" cy="1414025"/>
            <a:chOff x="5090576" y="2303007"/>
            <a:chExt cx="3729896" cy="1414025"/>
          </a:xfrm>
        </p:grpSpPr>
        <p:sp>
          <p:nvSpPr>
            <p:cNvPr id="15" name="Овал 14"/>
            <p:cNvSpPr/>
            <p:nvPr/>
          </p:nvSpPr>
          <p:spPr>
            <a:xfrm>
              <a:off x="5090576" y="2852936"/>
              <a:ext cx="576064" cy="86409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5656446" y="2303007"/>
              <a:ext cx="3164026" cy="769441"/>
            </a:xfrm>
            <a:prstGeom prst="rect">
              <a:avLst/>
            </a:prstGeom>
          </p:spPr>
          <p:txBody>
            <a:bodyPr wrap="square">
              <a:spAutoFit/>
            </a:bodyPr>
            <a:lstStyle/>
            <a:p>
              <a:r>
                <a:rPr lang="en-US" sz="2200" b="1" dirty="0">
                  <a:solidFill>
                    <a:srgbClr val="0070C0"/>
                  </a:solidFill>
                </a:rPr>
                <a:t>I will tell you separately </a:t>
              </a:r>
              <a:endParaRPr lang="ru-RU" sz="2200" b="1" dirty="0">
                <a:solidFill>
                  <a:srgbClr val="0070C0"/>
                </a:solidFill>
              </a:endParaRPr>
            </a:p>
            <a:p>
              <a:r>
                <a:rPr lang="en-US" sz="2200" b="1" dirty="0">
                  <a:solidFill>
                    <a:srgbClr val="0070C0"/>
                  </a:solidFill>
                </a:rPr>
                <a:t>about the </a:t>
              </a:r>
              <a:r>
                <a:rPr lang="en-US" sz="2200" b="1" baseline="30000" dirty="0">
                  <a:solidFill>
                    <a:srgbClr val="0070C0"/>
                  </a:solidFill>
                </a:rPr>
                <a:t>238</a:t>
              </a:r>
              <a:r>
                <a:rPr lang="en-US" sz="2200" b="1" dirty="0">
                  <a:solidFill>
                    <a:srgbClr val="0070C0"/>
                  </a:solidFill>
                </a:rPr>
                <a:t>U ion beam</a:t>
              </a:r>
              <a:endParaRPr lang="ru-RU" sz="2200"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7266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downloader.disk.yandex.ru/preview/89242bdfe2626385749c45df9f69d09f3db22347fa389bda902f0bb80ce2182c/60a2bbb0/LlLv_zniEcBD5BYm-3f3oG8HAMuDWlsjwKgm2MWKtuEGjiVR-DvLsCmZhxGaNHaUBhKZm2O7tSuX0Lr9e_qw4g%3D%3D?uid=0&amp;filename=IMG_0063.jpg&amp;disposition=inline&amp;hash=&amp;limit=0&amp;content_type=image%2Fjpeg&amp;owner_uid=0&amp;tknv=v2&amp;size=2560x1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8" y="0"/>
            <a:ext cx="9122800" cy="6858000"/>
          </a:xfrm>
          <a:prstGeom prst="rect">
            <a:avLst/>
          </a:prstGeom>
          <a:solidFill>
            <a:schemeClr val="bg1"/>
          </a:solidFill>
          <a:extLst/>
        </p:spPr>
      </p:pic>
      <p:sp>
        <p:nvSpPr>
          <p:cNvPr id="2" name="Прямоугольник 1"/>
          <p:cNvSpPr/>
          <p:nvPr/>
        </p:nvSpPr>
        <p:spPr>
          <a:xfrm>
            <a:off x="179512" y="5877272"/>
            <a:ext cx="3302507" cy="461665"/>
          </a:xfrm>
          <a:prstGeom prst="rect">
            <a:avLst/>
          </a:prstGeom>
          <a:noFill/>
        </p:spPr>
        <p:txBody>
          <a:bodyPr wrap="none">
            <a:spAutoFit/>
          </a:bodyPr>
          <a:lstStyle/>
          <a:p>
            <a:r>
              <a:rPr lang="en-US" sz="2400" b="1" dirty="0">
                <a:effectLst>
                  <a:outerShdw blurRad="38100" dist="38100" dir="2700000" algn="tl">
                    <a:srgbClr val="000000">
                      <a:alpha val="43137"/>
                    </a:srgbClr>
                  </a:outerShdw>
                </a:effectLst>
                <a:latin typeface="Comic Sans MS" panose="030F0702030302020204" pitchFamily="66" charset="0"/>
              </a:rPr>
              <a:t>DGFRS-II separator</a:t>
            </a:r>
            <a:endParaRPr lang="ru-RU" sz="2400" dirty="0">
              <a:effectLst>
                <a:outerShdw blurRad="38100" dist="38100" dir="2700000" algn="tl">
                  <a:srgbClr val="000000">
                    <a:alpha val="43137"/>
                  </a:srgbClr>
                </a:outerShdw>
              </a:effectLst>
            </a:endParaRPr>
          </a:p>
        </p:txBody>
      </p:sp>
      <p:sp>
        <p:nvSpPr>
          <p:cNvPr id="5" name="TextBox 4"/>
          <p:cNvSpPr txBox="1"/>
          <p:nvPr/>
        </p:nvSpPr>
        <p:spPr>
          <a:xfrm>
            <a:off x="35496" y="6474822"/>
            <a:ext cx="8850500" cy="338554"/>
          </a:xfrm>
          <a:prstGeom prst="rect">
            <a:avLst/>
          </a:prstGeom>
          <a:noFill/>
        </p:spPr>
        <p:txBody>
          <a:bodyPr wrap="none" rtlCol="0">
            <a:spAutoFit/>
          </a:bodyPr>
          <a:lstStyle/>
          <a:p>
            <a:r>
              <a:rPr lang="en-US" sz="1600" b="1" dirty="0">
                <a:solidFill>
                  <a:schemeClr val="bg1"/>
                </a:solidFill>
                <a:latin typeface="Comic Sans MS" panose="030F0702030302020204" pitchFamily="66" charset="0"/>
              </a:rPr>
              <a:t>Yu. </a:t>
            </a:r>
            <a:r>
              <a:rPr lang="en-US" sz="1600" b="1" dirty="0" err="1">
                <a:solidFill>
                  <a:schemeClr val="bg1"/>
                </a:solidFill>
                <a:latin typeface="Comic Sans MS" panose="030F0702030302020204" pitchFamily="66" charset="0"/>
              </a:rPr>
              <a:t>Oganessian</a:t>
            </a:r>
            <a:r>
              <a:rPr lang="en-US" sz="1600" b="1" dirty="0">
                <a:solidFill>
                  <a:schemeClr val="bg1"/>
                </a:solidFill>
                <a:latin typeface="Comic Sans MS" panose="030F0702030302020204" pitchFamily="66" charset="0"/>
              </a:rPr>
              <a:t>  SHE – meeting at JINR, June30 – July2, 2021, </a:t>
            </a:r>
            <a:r>
              <a:rPr lang="en-US" sz="1600" b="1" dirty="0" err="1">
                <a:solidFill>
                  <a:schemeClr val="bg1"/>
                </a:solidFill>
                <a:latin typeface="Comic Sans MS" panose="030F0702030302020204" pitchFamily="66" charset="0"/>
              </a:rPr>
              <a:t>Dubna</a:t>
            </a:r>
            <a:r>
              <a:rPr lang="en-US" sz="1600" b="1" dirty="0">
                <a:solidFill>
                  <a:schemeClr val="bg1"/>
                </a:solidFill>
                <a:latin typeface="Comic Sans MS" panose="030F0702030302020204" pitchFamily="66" charset="0"/>
              </a:rPr>
              <a:t>, Moscow reg.</a:t>
            </a:r>
            <a:endParaRPr lang="ru-RU" sz="16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700310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15888"/>
            <a:ext cx="9140825" cy="3600986"/>
          </a:xfrm>
          <a:prstGeom prst="rect">
            <a:avLst/>
          </a:prstGeom>
        </p:spPr>
        <p:txBody>
          <a:bodyPr>
            <a:spAutoFit/>
          </a:bodyPr>
          <a:lstStyle/>
          <a:p>
            <a:pPr>
              <a:defRPr/>
            </a:pPr>
            <a:endParaRPr lang="en-US" sz="2400" b="1" i="1" dirty="0">
              <a:solidFill>
                <a:srgbClr val="C00000"/>
              </a:solidFill>
              <a:latin typeface="Arial" charset="0"/>
              <a:cs typeface="Arial" charset="0"/>
            </a:endParaRPr>
          </a:p>
          <a:p>
            <a:pPr>
              <a:defRPr/>
            </a:pPr>
            <a:r>
              <a:rPr lang="en-US" sz="2400" b="1" i="1" dirty="0">
                <a:solidFill>
                  <a:srgbClr val="C00000"/>
                </a:solidFill>
                <a:latin typeface="Arial" charset="0"/>
                <a:cs typeface="Arial" charset="0"/>
              </a:rPr>
              <a:t>First experiment</a:t>
            </a:r>
            <a:endParaRPr lang="en-US" sz="2400" i="1" dirty="0">
              <a:solidFill>
                <a:srgbClr val="C00000"/>
              </a:solidFill>
              <a:latin typeface="Arial" charset="0"/>
              <a:cs typeface="Arial" charset="0"/>
            </a:endParaRPr>
          </a:p>
          <a:p>
            <a:pPr>
              <a:defRPr/>
            </a:pPr>
            <a:endParaRPr lang="ru-RU" sz="2400" dirty="0">
              <a:solidFill>
                <a:srgbClr val="C00000"/>
              </a:solidFill>
              <a:latin typeface="Arial" charset="0"/>
              <a:cs typeface="Arial" charset="0"/>
            </a:endParaRPr>
          </a:p>
          <a:p>
            <a:pPr>
              <a:defRPr/>
            </a:pPr>
            <a:r>
              <a:rPr lang="en-US" sz="2400" dirty="0">
                <a:latin typeface="Arial" charset="0"/>
                <a:cs typeface="Arial" charset="0"/>
              </a:rPr>
              <a:t>	</a:t>
            </a:r>
            <a:r>
              <a:rPr lang="en-US" sz="2400" b="1" dirty="0">
                <a:effectLst>
                  <a:outerShdw blurRad="38100" dist="38100" dir="2700000" algn="tl">
                    <a:srgbClr val="000000">
                      <a:alpha val="43137"/>
                    </a:srgbClr>
                  </a:outerShdw>
                </a:effectLst>
                <a:latin typeface="Clarendon Lt BT" panose="02040604040505020204" pitchFamily="18" charset="0"/>
                <a:cs typeface="Arial" charset="0"/>
              </a:rPr>
              <a:t>Production of the isotope </a:t>
            </a:r>
            <a:r>
              <a:rPr lang="ru-RU" sz="2400" b="1" baseline="30000" dirty="0">
                <a:effectLst>
                  <a:outerShdw blurRad="38100" dist="38100" dir="2700000" algn="tl">
                    <a:srgbClr val="000000">
                      <a:alpha val="43137"/>
                    </a:srgbClr>
                  </a:outerShdw>
                </a:effectLst>
                <a:latin typeface="Comic Sans MS" panose="030F0702030302020204" pitchFamily="66" charset="0"/>
                <a:cs typeface="Arial" charset="0"/>
              </a:rPr>
              <a:t>288</a:t>
            </a:r>
            <a:r>
              <a:rPr lang="en-US" sz="2400" b="1" dirty="0">
                <a:effectLst>
                  <a:outerShdw blurRad="38100" dist="38100" dir="2700000" algn="tl">
                    <a:srgbClr val="000000">
                      <a:alpha val="43137"/>
                    </a:srgbClr>
                  </a:outerShdw>
                </a:effectLst>
                <a:latin typeface="Clarendon Lt BT" panose="02040604040505020204" pitchFamily="18" charset="0"/>
                <a:cs typeface="Arial" charset="0"/>
              </a:rPr>
              <a:t>Mc (Z=115)</a:t>
            </a:r>
            <a:r>
              <a:rPr lang="ru-RU" sz="2400" b="1" dirty="0">
                <a:effectLst>
                  <a:outerShdw blurRad="38100" dist="38100" dir="2700000" algn="tl">
                    <a:srgbClr val="000000">
                      <a:alpha val="43137"/>
                    </a:srgbClr>
                  </a:outerShdw>
                </a:effectLst>
                <a:latin typeface="Clarendon Lt BT" panose="02040604040505020204" pitchFamily="18" charset="0"/>
                <a:cs typeface="Arial" charset="0"/>
              </a:rPr>
              <a:t> </a:t>
            </a:r>
            <a:r>
              <a:rPr lang="en-US" sz="2400" b="1" dirty="0">
                <a:effectLst>
                  <a:outerShdw blurRad="38100" dist="38100" dir="2700000" algn="tl">
                    <a:srgbClr val="000000">
                      <a:alpha val="43137"/>
                    </a:srgbClr>
                  </a:outerShdw>
                </a:effectLst>
                <a:latin typeface="Clarendon Lt BT" panose="02040604040505020204" pitchFamily="18" charset="0"/>
                <a:cs typeface="Arial" charset="0"/>
              </a:rPr>
              <a:t>in reaction:</a:t>
            </a:r>
          </a:p>
          <a:p>
            <a:pPr>
              <a:defRPr/>
            </a:pPr>
            <a:r>
              <a:rPr lang="ru-RU" sz="2400" b="1" dirty="0">
                <a:effectLst>
                  <a:outerShdw blurRad="38100" dist="38100" dir="2700000" algn="tl">
                    <a:srgbClr val="000000">
                      <a:alpha val="43137"/>
                    </a:srgbClr>
                  </a:outerShdw>
                </a:effectLst>
                <a:latin typeface="Comic Sans MS" panose="030F0702030302020204" pitchFamily="66" charset="0"/>
                <a:cs typeface="Arial" charset="0"/>
              </a:rPr>
              <a:t> </a:t>
            </a:r>
            <a:endParaRPr lang="en-US" sz="2400" b="1" dirty="0">
              <a:effectLst>
                <a:outerShdw blurRad="38100" dist="38100" dir="2700000" algn="tl">
                  <a:srgbClr val="000000">
                    <a:alpha val="43137"/>
                  </a:srgbClr>
                </a:outerShdw>
              </a:effectLst>
              <a:latin typeface="Clarendon Lt BT" panose="02040604040505020204" pitchFamily="18" charset="0"/>
              <a:cs typeface="Arial" charset="0"/>
            </a:endParaRPr>
          </a:p>
          <a:p>
            <a:pPr algn="ctr">
              <a:defRPr/>
            </a:pPr>
            <a:r>
              <a:rPr lang="ru-RU" sz="2800" b="1" baseline="30000" dirty="0">
                <a:effectLst>
                  <a:outerShdw blurRad="38100" dist="38100" dir="2700000" algn="tl">
                    <a:srgbClr val="000000">
                      <a:alpha val="43137"/>
                    </a:srgbClr>
                  </a:outerShdw>
                </a:effectLst>
                <a:latin typeface="Comic Sans MS" panose="030F0702030302020204" pitchFamily="66" charset="0"/>
                <a:cs typeface="Arial" charset="0"/>
              </a:rPr>
              <a:t>243</a:t>
            </a:r>
            <a:r>
              <a:rPr lang="en-US" sz="2800" b="1" dirty="0">
                <a:effectLst>
                  <a:outerShdw blurRad="38100" dist="38100" dir="2700000" algn="tl">
                    <a:srgbClr val="000000">
                      <a:alpha val="43137"/>
                    </a:srgbClr>
                  </a:outerShdw>
                </a:effectLst>
                <a:latin typeface="Clarendon Lt BT" panose="02040604040505020204" pitchFamily="18" charset="0"/>
                <a:cs typeface="Arial" charset="0"/>
              </a:rPr>
              <a:t>Am</a:t>
            </a:r>
            <a:r>
              <a:rPr lang="ru-RU" sz="2800" b="1" dirty="0">
                <a:effectLst>
                  <a:outerShdw blurRad="38100" dist="38100" dir="2700000" algn="tl">
                    <a:srgbClr val="000000">
                      <a:alpha val="43137"/>
                    </a:srgbClr>
                  </a:outerShdw>
                </a:effectLst>
                <a:latin typeface="Comic Sans MS" panose="030F0702030302020204" pitchFamily="66" charset="0"/>
                <a:cs typeface="Arial" charset="0"/>
              </a:rPr>
              <a:t> +</a:t>
            </a:r>
            <a:r>
              <a:rPr lang="en-US" sz="2800" b="1" dirty="0">
                <a:effectLst>
                  <a:outerShdw blurRad="38100" dist="38100" dir="2700000" algn="tl">
                    <a:srgbClr val="000000">
                      <a:alpha val="43137"/>
                    </a:srgbClr>
                  </a:outerShdw>
                </a:effectLst>
                <a:latin typeface="Clarendon Lt BT" panose="02040604040505020204" pitchFamily="18" charset="0"/>
                <a:cs typeface="Arial" charset="0"/>
              </a:rPr>
              <a:t> </a:t>
            </a:r>
            <a:r>
              <a:rPr lang="ru-RU" sz="2800" b="1" baseline="30000" dirty="0">
                <a:effectLst>
                  <a:outerShdw blurRad="38100" dist="38100" dir="2700000" algn="tl">
                    <a:srgbClr val="000000">
                      <a:alpha val="43137"/>
                    </a:srgbClr>
                  </a:outerShdw>
                </a:effectLst>
                <a:latin typeface="Comic Sans MS" panose="030F0702030302020204" pitchFamily="66" charset="0"/>
                <a:cs typeface="Arial" charset="0"/>
              </a:rPr>
              <a:t>48</a:t>
            </a:r>
            <a:r>
              <a:rPr lang="en-US" sz="2800" b="1" dirty="0">
                <a:effectLst>
                  <a:outerShdw blurRad="38100" dist="38100" dir="2700000" algn="tl">
                    <a:srgbClr val="000000">
                      <a:alpha val="43137"/>
                    </a:srgbClr>
                  </a:outerShdw>
                </a:effectLst>
                <a:latin typeface="Clarendon Lt BT" panose="02040604040505020204" pitchFamily="18" charset="0"/>
                <a:cs typeface="Arial" charset="0"/>
              </a:rPr>
              <a:t>Ca</a:t>
            </a:r>
            <a:r>
              <a:rPr lang="ru-RU" sz="2800" b="1" dirty="0">
                <a:effectLst>
                  <a:outerShdw blurRad="38100" dist="38100" dir="2700000" algn="tl">
                    <a:srgbClr val="000000">
                      <a:alpha val="43137"/>
                    </a:srgbClr>
                  </a:outerShdw>
                </a:effectLst>
                <a:latin typeface="Comic Sans MS" panose="030F0702030302020204" pitchFamily="66" charset="0"/>
                <a:cs typeface="Arial" charset="0"/>
              </a:rPr>
              <a:t>. </a:t>
            </a:r>
            <a:endParaRPr lang="en-US" sz="2800" b="1" i="1" baseline="30000" dirty="0">
              <a:effectLst>
                <a:outerShdw blurRad="38100" dist="38100" dir="2700000" algn="tl">
                  <a:srgbClr val="000000">
                    <a:alpha val="43137"/>
                  </a:srgbClr>
                </a:outerShdw>
              </a:effectLst>
              <a:latin typeface="Clarendon Lt BT" panose="02040604040505020204" pitchFamily="18" charset="0"/>
              <a:cs typeface="Arial" charset="0"/>
            </a:endParaRPr>
          </a:p>
          <a:p>
            <a:pPr>
              <a:defRPr/>
            </a:pPr>
            <a:endParaRPr lang="en-US" sz="2400" b="1" i="1" baseline="30000" dirty="0">
              <a:latin typeface="Arial" charset="0"/>
              <a:cs typeface="Arial" charset="0"/>
            </a:endParaRPr>
          </a:p>
          <a:p>
            <a:pPr>
              <a:defRPr/>
            </a:pPr>
            <a:endParaRPr lang="en-US" sz="2400" b="1" i="1" baseline="30000" dirty="0">
              <a:latin typeface="Arial" charset="0"/>
              <a:cs typeface="Arial" charset="0"/>
            </a:endParaRPr>
          </a:p>
          <a:p>
            <a:pPr lvl="1">
              <a:defRPr/>
            </a:pPr>
            <a:endParaRPr lang="en-US" sz="2400" dirty="0">
              <a:latin typeface="Clarendon Lt BT" panose="02040604040505020204" pitchFamily="18" charset="0"/>
              <a:cs typeface="Arial" charset="0"/>
            </a:endParaRPr>
          </a:p>
          <a:p>
            <a:pPr lvl="1">
              <a:defRPr/>
            </a:pPr>
            <a:r>
              <a:rPr lang="en-US" sz="2400" b="1" i="1" dirty="0">
                <a:latin typeface="+mn-lt"/>
                <a:cs typeface="Arial" charset="0"/>
              </a:rPr>
              <a:t>Nov.2020 – Jan.2021</a:t>
            </a:r>
            <a:endParaRPr lang="ru-RU" sz="2400" dirty="0">
              <a:latin typeface="+mn-lt"/>
              <a:cs typeface="Arial" charset="0"/>
            </a:endParaRPr>
          </a:p>
        </p:txBody>
      </p:sp>
      <p:sp>
        <p:nvSpPr>
          <p:cNvPr id="5" name="TextBox 4"/>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1322882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2"/>
          <p:cNvSpPr txBox="1">
            <a:spLocks noChangeArrowheads="1"/>
          </p:cNvSpPr>
          <p:nvPr/>
        </p:nvSpPr>
        <p:spPr bwMode="auto">
          <a:xfrm>
            <a:off x="2627784" y="1490745"/>
            <a:ext cx="2222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2400" b="1" dirty="0">
                <a:latin typeface="Comic Sans MS" pitchFamily="66" charset="0"/>
              </a:rPr>
              <a:t> </a:t>
            </a:r>
            <a:r>
              <a:rPr lang="en-GB" altLang="ru-RU" sz="2400" b="1" baseline="30000" dirty="0">
                <a:latin typeface="Comic Sans MS" pitchFamily="66" charset="0"/>
              </a:rPr>
              <a:t>243</a:t>
            </a:r>
            <a:r>
              <a:rPr lang="en-GB" altLang="ru-RU" sz="2400" b="1" dirty="0">
                <a:latin typeface="Comic Sans MS" pitchFamily="66" charset="0"/>
              </a:rPr>
              <a:t>Am + </a:t>
            </a:r>
            <a:r>
              <a:rPr lang="en-GB" altLang="ru-RU" sz="2400" b="1" baseline="30000" dirty="0">
                <a:latin typeface="Comic Sans MS" pitchFamily="66" charset="0"/>
              </a:rPr>
              <a:t>48</a:t>
            </a:r>
            <a:r>
              <a:rPr lang="en-GB" altLang="ru-RU" sz="2400" b="1" dirty="0">
                <a:latin typeface="Comic Sans MS" pitchFamily="66" charset="0"/>
              </a:rPr>
              <a:t>Ca</a:t>
            </a:r>
            <a:endParaRPr lang="ru-RU" altLang="ru-RU" sz="2400" b="1" dirty="0">
              <a:latin typeface="Comic Sans MS" pitchFamily="66" charset="0"/>
            </a:endParaRPr>
          </a:p>
        </p:txBody>
      </p:sp>
      <p:sp>
        <p:nvSpPr>
          <p:cNvPr id="79" name="Прямоугольник 78"/>
          <p:cNvSpPr/>
          <p:nvPr/>
        </p:nvSpPr>
        <p:spPr bwMode="auto">
          <a:xfrm>
            <a:off x="6988984" y="1748545"/>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 </a:t>
            </a:r>
          </a:p>
        </p:txBody>
      </p:sp>
      <p:graphicFrame>
        <p:nvGraphicFramePr>
          <p:cNvPr id="5" name="Объект 4"/>
          <p:cNvGraphicFramePr>
            <a:graphicFrameLocks noChangeAspect="1"/>
          </p:cNvGraphicFramePr>
          <p:nvPr>
            <p:extLst>
              <p:ext uri="{D42A27DB-BD31-4B8C-83A1-F6EECF244321}">
                <p14:modId xmlns:p14="http://schemas.microsoft.com/office/powerpoint/2010/main" val="978487715"/>
              </p:ext>
            </p:extLst>
          </p:nvPr>
        </p:nvGraphicFramePr>
        <p:xfrm>
          <a:off x="5704840" y="1408614"/>
          <a:ext cx="2465388" cy="5210175"/>
        </p:xfrm>
        <a:graphic>
          <a:graphicData uri="http://schemas.openxmlformats.org/presentationml/2006/ole">
            <mc:AlternateContent xmlns:mc="http://schemas.openxmlformats.org/markup-compatibility/2006">
              <mc:Choice xmlns:v="urn:schemas-microsoft-com:vml" Requires="v">
                <p:oleObj spid="_x0000_s44083" name="CorelDRAW" r:id="rId4" imgW="1190160" imgH="2502360" progId="CorelDraw.Graphic.18">
                  <p:embed/>
                </p:oleObj>
              </mc:Choice>
              <mc:Fallback>
                <p:oleObj name="CorelDRAW" r:id="rId4" imgW="1190160" imgH="2502360" progId="CorelDraw.Graphic.1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4840" y="1408614"/>
                        <a:ext cx="2465388" cy="5210175"/>
                      </a:xfrm>
                      <a:prstGeom prst="rect">
                        <a:avLst/>
                      </a:prstGeom>
                      <a:solidFill>
                        <a:schemeClr val="bg1"/>
                      </a:solidFill>
                      <a:ln>
                        <a:noFill/>
                      </a:ln>
                    </p:spPr>
                  </p:pic>
                </p:oleObj>
              </mc:Fallback>
            </mc:AlternateContent>
          </a:graphicData>
        </a:graphic>
      </p:graphicFrame>
      <p:grpSp>
        <p:nvGrpSpPr>
          <p:cNvPr id="9" name="Группа 8"/>
          <p:cNvGrpSpPr/>
          <p:nvPr/>
        </p:nvGrpSpPr>
        <p:grpSpPr>
          <a:xfrm>
            <a:off x="4991960" y="1388963"/>
            <a:ext cx="2083594" cy="4838539"/>
            <a:chOff x="4139952" y="692696"/>
            <a:chExt cx="2083594" cy="4838539"/>
          </a:xfrm>
        </p:grpSpPr>
        <p:sp>
          <p:nvSpPr>
            <p:cNvPr id="55" name="Прямоугольник 54"/>
            <p:cNvSpPr/>
            <p:nvPr/>
          </p:nvSpPr>
          <p:spPr bwMode="auto">
            <a:xfrm>
              <a:off x="5099345" y="238338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8" name="Прямоугольник 57"/>
            <p:cNvSpPr/>
            <p:nvPr/>
          </p:nvSpPr>
          <p:spPr bwMode="auto">
            <a:xfrm>
              <a:off x="4845345" y="319618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1" name="Прямоугольник 60"/>
            <p:cNvSpPr/>
            <p:nvPr/>
          </p:nvSpPr>
          <p:spPr bwMode="auto">
            <a:xfrm>
              <a:off x="4591346" y="400898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2" name="TextBox 29"/>
            <p:cNvSpPr txBox="1">
              <a:spLocks noChangeArrowheads="1"/>
            </p:cNvSpPr>
            <p:nvPr/>
          </p:nvSpPr>
          <p:spPr bwMode="auto">
            <a:xfrm>
              <a:off x="4586518" y="3950078"/>
              <a:ext cx="53569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solidFill>
                    <a:srgbClr val="006666"/>
                  </a:solidFill>
                  <a:latin typeface="Arial" pitchFamily="34" charset="0"/>
                </a:rPr>
                <a:t>289</a:t>
              </a:r>
              <a:endParaRPr lang="ru-RU" altLang="ru-RU" sz="1800" b="1" dirty="0">
                <a:solidFill>
                  <a:srgbClr val="006666"/>
                </a:solidFill>
                <a:latin typeface="Arial" pitchFamily="34" charset="0"/>
              </a:endParaRPr>
            </a:p>
          </p:txBody>
        </p:sp>
        <p:sp>
          <p:nvSpPr>
            <p:cNvPr id="63" name="TextBox 30"/>
            <p:cNvSpPr txBox="1">
              <a:spLocks noChangeArrowheads="1"/>
            </p:cNvSpPr>
            <p:nvPr/>
          </p:nvSpPr>
          <p:spPr bwMode="auto">
            <a:xfrm>
              <a:off x="4634388" y="4138548"/>
              <a:ext cx="494018" cy="4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a:solidFill>
                    <a:srgbClr val="006666"/>
                  </a:solidFill>
                  <a:latin typeface="Arial" pitchFamily="34" charset="0"/>
                </a:rPr>
                <a:t>Bh</a:t>
              </a:r>
              <a:endParaRPr lang="ru-RU" altLang="ru-RU" sz="2200" b="1">
                <a:solidFill>
                  <a:srgbClr val="006666"/>
                </a:solidFill>
                <a:latin typeface="Arial" pitchFamily="34" charset="0"/>
              </a:endParaRPr>
            </a:p>
          </p:txBody>
        </p:sp>
        <p:sp>
          <p:nvSpPr>
            <p:cNvPr id="64" name="Прямоугольник 63"/>
            <p:cNvSpPr/>
            <p:nvPr/>
          </p:nvSpPr>
          <p:spPr bwMode="auto">
            <a:xfrm>
              <a:off x="4286545" y="481543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5" name="TextBox 32"/>
            <p:cNvSpPr txBox="1">
              <a:spLocks noChangeArrowheads="1"/>
            </p:cNvSpPr>
            <p:nvPr/>
          </p:nvSpPr>
          <p:spPr bwMode="auto">
            <a:xfrm>
              <a:off x="4282132" y="4756486"/>
              <a:ext cx="53569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solidFill>
                    <a:srgbClr val="006666"/>
                  </a:solidFill>
                  <a:latin typeface="Arial" pitchFamily="34" charset="0"/>
                </a:rPr>
                <a:t>289</a:t>
              </a:r>
              <a:endParaRPr lang="ru-RU" altLang="ru-RU" sz="1800" b="1" dirty="0">
                <a:solidFill>
                  <a:srgbClr val="006666"/>
                </a:solidFill>
                <a:latin typeface="Arial" pitchFamily="34" charset="0"/>
              </a:endParaRPr>
            </a:p>
          </p:txBody>
        </p:sp>
        <p:sp>
          <p:nvSpPr>
            <p:cNvPr id="66" name="TextBox 33"/>
            <p:cNvSpPr txBox="1">
              <a:spLocks noChangeArrowheads="1"/>
            </p:cNvSpPr>
            <p:nvPr/>
          </p:nvSpPr>
          <p:spPr bwMode="auto">
            <a:xfrm>
              <a:off x="4330003" y="4944956"/>
              <a:ext cx="513253" cy="4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solidFill>
                    <a:srgbClr val="006666"/>
                  </a:solidFill>
                  <a:latin typeface="Arial" pitchFamily="34" charset="0"/>
                </a:rPr>
                <a:t>Db</a:t>
              </a:r>
              <a:endParaRPr lang="ru-RU" altLang="ru-RU" sz="2200" b="1" dirty="0">
                <a:solidFill>
                  <a:srgbClr val="006666"/>
                </a:solidFill>
                <a:latin typeface="Arial" pitchFamily="34" charset="0"/>
              </a:endParaRPr>
            </a:p>
          </p:txBody>
        </p:sp>
        <p:sp>
          <p:nvSpPr>
            <p:cNvPr id="67" name="Прямоугольник 66"/>
            <p:cNvSpPr/>
            <p:nvPr/>
          </p:nvSpPr>
          <p:spPr bwMode="auto">
            <a:xfrm>
              <a:off x="5086645" y="753021"/>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8" name="TextBox 35"/>
            <p:cNvSpPr txBox="1">
              <a:spLocks noChangeArrowheads="1"/>
            </p:cNvSpPr>
            <p:nvPr/>
          </p:nvSpPr>
          <p:spPr bwMode="auto">
            <a:xfrm>
              <a:off x="5082431" y="694280"/>
              <a:ext cx="53569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solidFill>
                    <a:srgbClr val="006666"/>
                  </a:solidFill>
                  <a:latin typeface="Arial" pitchFamily="34" charset="0"/>
                </a:rPr>
                <a:t>290</a:t>
              </a:r>
              <a:endParaRPr lang="ru-RU" altLang="ru-RU" sz="1800" b="1" dirty="0">
                <a:solidFill>
                  <a:srgbClr val="006666"/>
                </a:solidFill>
                <a:latin typeface="Arial" pitchFamily="34" charset="0"/>
              </a:endParaRPr>
            </a:p>
          </p:txBody>
        </p:sp>
        <p:sp>
          <p:nvSpPr>
            <p:cNvPr id="69" name="Прямоугольник 68"/>
            <p:cNvSpPr/>
            <p:nvPr/>
          </p:nvSpPr>
          <p:spPr bwMode="auto">
            <a:xfrm>
              <a:off x="4824707" y="1565821"/>
              <a:ext cx="523875"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0" name="TextBox 38"/>
            <p:cNvSpPr txBox="1">
              <a:spLocks noChangeArrowheads="1"/>
            </p:cNvSpPr>
            <p:nvPr/>
          </p:nvSpPr>
          <p:spPr bwMode="auto">
            <a:xfrm>
              <a:off x="4831805" y="1510168"/>
              <a:ext cx="53569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solidFill>
                    <a:srgbClr val="006666"/>
                  </a:solidFill>
                  <a:latin typeface="Arial" pitchFamily="34" charset="0"/>
                </a:rPr>
                <a:t>286</a:t>
              </a:r>
              <a:endParaRPr lang="ru-RU" altLang="ru-RU" sz="1800" b="1" dirty="0">
                <a:solidFill>
                  <a:srgbClr val="006666"/>
                </a:solidFill>
                <a:latin typeface="Arial" pitchFamily="34" charset="0"/>
              </a:endParaRPr>
            </a:p>
          </p:txBody>
        </p:sp>
        <p:cxnSp>
          <p:nvCxnSpPr>
            <p:cNvPr id="71" name="Прямая соединительная линия 70"/>
            <p:cNvCxnSpPr/>
            <p:nvPr/>
          </p:nvCxnSpPr>
          <p:spPr bwMode="auto">
            <a:xfrm flipH="1">
              <a:off x="5639061" y="1272134"/>
              <a:ext cx="198437" cy="2889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bwMode="auto">
            <a:xfrm flipH="1">
              <a:off x="5135857" y="1278484"/>
              <a:ext cx="198438" cy="2889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bwMode="auto">
            <a:xfrm flipH="1">
              <a:off x="5433648" y="2083346"/>
              <a:ext cx="198438" cy="2889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bwMode="auto">
            <a:xfrm flipH="1">
              <a:off x="5181896" y="2892971"/>
              <a:ext cx="196850" cy="2889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bwMode="auto">
            <a:xfrm flipH="1">
              <a:off x="4921546" y="3702596"/>
              <a:ext cx="198437" cy="2905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bwMode="auto">
            <a:xfrm flipH="1">
              <a:off x="4662783" y="4513809"/>
              <a:ext cx="196850" cy="2889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 name="Прямоугольник 39"/>
            <p:cNvSpPr/>
            <p:nvPr/>
          </p:nvSpPr>
          <p:spPr bwMode="auto">
            <a:xfrm>
              <a:off x="5619858" y="75143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Прямоугольник 1"/>
            <p:cNvSpPr/>
            <p:nvPr/>
          </p:nvSpPr>
          <p:spPr>
            <a:xfrm>
              <a:off x="5630533" y="767543"/>
              <a:ext cx="503254" cy="4905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18"/>
            <p:cNvSpPr txBox="1">
              <a:spLocks noChangeArrowheads="1"/>
            </p:cNvSpPr>
            <p:nvPr/>
          </p:nvSpPr>
          <p:spPr bwMode="auto">
            <a:xfrm>
              <a:off x="5567597" y="881166"/>
              <a:ext cx="655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latin typeface="Arial" pitchFamily="34" charset="0"/>
                </a:rPr>
                <a:t> Mc</a:t>
              </a:r>
              <a:endParaRPr lang="ru-RU" altLang="ru-RU" sz="2200" b="1" dirty="0">
                <a:latin typeface="Arial" pitchFamily="34" charset="0"/>
              </a:endParaRPr>
            </a:p>
          </p:txBody>
        </p:sp>
        <p:sp>
          <p:nvSpPr>
            <p:cNvPr id="42" name="TextBox 17"/>
            <p:cNvSpPr txBox="1">
              <a:spLocks noChangeArrowheads="1"/>
            </p:cNvSpPr>
            <p:nvPr/>
          </p:nvSpPr>
          <p:spPr bwMode="auto">
            <a:xfrm>
              <a:off x="5581989" y="692696"/>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latin typeface="Arial" pitchFamily="34" charset="0"/>
                </a:rPr>
                <a:t>289</a:t>
              </a:r>
              <a:endParaRPr lang="ru-RU" altLang="ru-RU" sz="1800" b="1" dirty="0">
                <a:latin typeface="Arial" pitchFamily="34" charset="0"/>
              </a:endParaRPr>
            </a:p>
          </p:txBody>
        </p:sp>
        <p:sp>
          <p:nvSpPr>
            <p:cNvPr id="83" name="Прямоугольник 82"/>
            <p:cNvSpPr/>
            <p:nvPr/>
          </p:nvSpPr>
          <p:spPr>
            <a:xfrm>
              <a:off x="5111389" y="2398145"/>
              <a:ext cx="503254" cy="4905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Прямоугольник 51"/>
            <p:cNvSpPr/>
            <p:nvPr/>
          </p:nvSpPr>
          <p:spPr bwMode="auto">
            <a:xfrm>
              <a:off x="5351723" y="1567409"/>
              <a:ext cx="522288"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0" name="Прямоугольник 79"/>
            <p:cNvSpPr/>
            <p:nvPr/>
          </p:nvSpPr>
          <p:spPr>
            <a:xfrm>
              <a:off x="5363428" y="1582095"/>
              <a:ext cx="503254" cy="4905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Box 20"/>
            <p:cNvSpPr txBox="1">
              <a:spLocks noChangeArrowheads="1"/>
            </p:cNvSpPr>
            <p:nvPr/>
          </p:nvSpPr>
          <p:spPr bwMode="auto">
            <a:xfrm>
              <a:off x="5346850" y="1508628"/>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latin typeface="Arial" pitchFamily="34" charset="0"/>
                </a:rPr>
                <a:t>285</a:t>
              </a:r>
              <a:endParaRPr lang="ru-RU" altLang="ru-RU" sz="1800" b="1" dirty="0">
                <a:latin typeface="Arial" pitchFamily="34" charset="0"/>
              </a:endParaRPr>
            </a:p>
          </p:txBody>
        </p:sp>
        <p:sp>
          <p:nvSpPr>
            <p:cNvPr id="54" name="TextBox 21"/>
            <p:cNvSpPr txBox="1">
              <a:spLocks noChangeArrowheads="1"/>
            </p:cNvSpPr>
            <p:nvPr/>
          </p:nvSpPr>
          <p:spPr bwMode="auto">
            <a:xfrm>
              <a:off x="5294079" y="1693294"/>
              <a:ext cx="4807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latin typeface="Arial" pitchFamily="34" charset="0"/>
                </a:rPr>
                <a:t> </a:t>
              </a:r>
              <a:r>
                <a:rPr lang="en-US" altLang="ru-RU" sz="2200" b="1" dirty="0" err="1">
                  <a:latin typeface="Arial" pitchFamily="34" charset="0"/>
                </a:rPr>
                <a:t>Nh</a:t>
              </a:r>
              <a:endParaRPr lang="ru-RU" altLang="ru-RU" sz="2200" b="1" dirty="0">
                <a:latin typeface="Arial" pitchFamily="34" charset="0"/>
              </a:endParaRPr>
            </a:p>
          </p:txBody>
        </p:sp>
        <p:sp>
          <p:nvSpPr>
            <p:cNvPr id="57" name="TextBox 24"/>
            <p:cNvSpPr txBox="1">
              <a:spLocks noChangeArrowheads="1"/>
            </p:cNvSpPr>
            <p:nvPr/>
          </p:nvSpPr>
          <p:spPr bwMode="auto">
            <a:xfrm>
              <a:off x="5066163" y="2513032"/>
              <a:ext cx="6399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solidFill>
                    <a:srgbClr val="006666"/>
                  </a:solidFill>
                  <a:latin typeface="Arial" pitchFamily="34" charset="0"/>
                </a:rPr>
                <a:t> </a:t>
              </a:r>
              <a:r>
                <a:rPr lang="en-US" altLang="ru-RU" sz="2200" b="1" dirty="0" err="1">
                  <a:latin typeface="Arial" pitchFamily="34" charset="0"/>
                </a:rPr>
                <a:t>Rg</a:t>
              </a:r>
              <a:endParaRPr lang="ru-RU" altLang="ru-RU" sz="2200" b="1" dirty="0">
                <a:latin typeface="Arial" pitchFamily="34" charset="0"/>
              </a:endParaRPr>
            </a:p>
          </p:txBody>
        </p:sp>
        <p:sp>
          <p:nvSpPr>
            <p:cNvPr id="56" name="TextBox 23"/>
            <p:cNvSpPr txBox="1">
              <a:spLocks noChangeArrowheads="1"/>
            </p:cNvSpPr>
            <p:nvPr/>
          </p:nvSpPr>
          <p:spPr bwMode="auto">
            <a:xfrm>
              <a:off x="5094489" y="2324562"/>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latin typeface="Arial" pitchFamily="34" charset="0"/>
                </a:rPr>
                <a:t>281</a:t>
              </a:r>
              <a:endParaRPr lang="ru-RU" altLang="ru-RU" sz="1800" b="1" dirty="0">
                <a:latin typeface="Arial" pitchFamily="34" charset="0"/>
              </a:endParaRPr>
            </a:p>
          </p:txBody>
        </p:sp>
        <p:sp>
          <p:nvSpPr>
            <p:cNvPr id="84" name="Прямоугольник 83"/>
            <p:cNvSpPr/>
            <p:nvPr/>
          </p:nvSpPr>
          <p:spPr>
            <a:xfrm>
              <a:off x="4857200" y="3214469"/>
              <a:ext cx="503254" cy="4905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Box 26"/>
            <p:cNvSpPr txBox="1">
              <a:spLocks noChangeArrowheads="1"/>
            </p:cNvSpPr>
            <p:nvPr/>
          </p:nvSpPr>
          <p:spPr bwMode="auto">
            <a:xfrm>
              <a:off x="4840503" y="313732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latin typeface="Arial" pitchFamily="34" charset="0"/>
                </a:rPr>
                <a:t>289</a:t>
              </a:r>
              <a:endParaRPr lang="ru-RU" altLang="ru-RU" sz="1800" b="1" dirty="0">
                <a:latin typeface="Arial" pitchFamily="34" charset="0"/>
              </a:endParaRPr>
            </a:p>
          </p:txBody>
        </p:sp>
        <p:sp>
          <p:nvSpPr>
            <p:cNvPr id="60" name="TextBox 27"/>
            <p:cNvSpPr txBox="1">
              <a:spLocks noChangeArrowheads="1"/>
            </p:cNvSpPr>
            <p:nvPr/>
          </p:nvSpPr>
          <p:spPr bwMode="auto">
            <a:xfrm>
              <a:off x="4862975" y="3325790"/>
              <a:ext cx="529282" cy="4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latin typeface="Arial" pitchFamily="34" charset="0"/>
                </a:rPr>
                <a:t>Mt</a:t>
              </a:r>
              <a:endParaRPr lang="ru-RU" altLang="ru-RU" sz="2200" b="1" dirty="0">
                <a:latin typeface="Arial" pitchFamily="34" charset="0"/>
              </a:endParaRPr>
            </a:p>
          </p:txBody>
        </p:sp>
        <p:sp>
          <p:nvSpPr>
            <p:cNvPr id="3" name="Равнобедренный треугольник 2"/>
            <p:cNvSpPr/>
            <p:nvPr/>
          </p:nvSpPr>
          <p:spPr>
            <a:xfrm rot="13572462" flipH="1">
              <a:off x="5035601" y="2769571"/>
              <a:ext cx="253585" cy="141957"/>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426148" y="3760261"/>
              <a:ext cx="703852" cy="895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Прямоугольник 84"/>
            <p:cNvSpPr/>
            <p:nvPr/>
          </p:nvSpPr>
          <p:spPr>
            <a:xfrm>
              <a:off x="4139952" y="4635661"/>
              <a:ext cx="703852" cy="895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0" name="TextBox 119"/>
          <p:cNvSpPr txBox="1"/>
          <p:nvPr/>
        </p:nvSpPr>
        <p:spPr>
          <a:xfrm>
            <a:off x="6037342" y="1007262"/>
            <a:ext cx="184731" cy="430887"/>
          </a:xfrm>
          <a:prstGeom prst="rect">
            <a:avLst/>
          </a:prstGeom>
          <a:noFill/>
        </p:spPr>
        <p:txBody>
          <a:bodyPr wrap="none" rtlCol="0">
            <a:spAutoFit/>
          </a:bodyPr>
          <a:lstStyle/>
          <a:p>
            <a:endParaRPr lang="ru-RU" sz="2200" b="1" dirty="0">
              <a:latin typeface="Comic Sans MS" panose="030F0702030302020204" pitchFamily="66" charset="0"/>
            </a:endParaRPr>
          </a:p>
        </p:txBody>
      </p:sp>
      <p:sp>
        <p:nvSpPr>
          <p:cNvPr id="122" name="TextBox 121"/>
          <p:cNvSpPr txBox="1"/>
          <p:nvPr/>
        </p:nvSpPr>
        <p:spPr>
          <a:xfrm>
            <a:off x="6554915" y="1009386"/>
            <a:ext cx="356188" cy="430887"/>
          </a:xfrm>
          <a:prstGeom prst="rect">
            <a:avLst/>
          </a:prstGeom>
          <a:noFill/>
        </p:spPr>
        <p:txBody>
          <a:bodyPr wrap="none" rtlCol="0">
            <a:spAutoFit/>
          </a:bodyPr>
          <a:lstStyle/>
          <a:p>
            <a:r>
              <a:rPr lang="en-US" sz="2200" b="1" dirty="0">
                <a:latin typeface="Comic Sans MS" panose="030F0702030302020204" pitchFamily="66" charset="0"/>
              </a:rPr>
              <a:t>6</a:t>
            </a:r>
            <a:endParaRPr lang="ru-RU" sz="2200" b="1" dirty="0">
              <a:latin typeface="Comic Sans MS" panose="030F0702030302020204" pitchFamily="66" charset="0"/>
            </a:endParaRPr>
          </a:p>
        </p:txBody>
      </p:sp>
      <p:grpSp>
        <p:nvGrpSpPr>
          <p:cNvPr id="8" name="Группа 7"/>
          <p:cNvGrpSpPr/>
          <p:nvPr/>
        </p:nvGrpSpPr>
        <p:grpSpPr>
          <a:xfrm>
            <a:off x="6252096" y="1952669"/>
            <a:ext cx="1898976" cy="4647578"/>
            <a:chOff x="5409327" y="1805758"/>
            <a:chExt cx="1898976" cy="4647578"/>
          </a:xfrm>
        </p:grpSpPr>
        <p:sp>
          <p:nvSpPr>
            <p:cNvPr id="7" name="Прямоугольник 6"/>
            <p:cNvSpPr/>
            <p:nvPr/>
          </p:nvSpPr>
          <p:spPr>
            <a:xfrm>
              <a:off x="6732240" y="1805758"/>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Прямоугольник 85"/>
            <p:cNvSpPr/>
            <p:nvPr/>
          </p:nvSpPr>
          <p:spPr>
            <a:xfrm>
              <a:off x="6441827" y="2604989"/>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Прямоугольник 86"/>
            <p:cNvSpPr/>
            <p:nvPr/>
          </p:nvSpPr>
          <p:spPr>
            <a:xfrm>
              <a:off x="6191891" y="3406601"/>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Прямоугольник 87"/>
            <p:cNvSpPr/>
            <p:nvPr/>
          </p:nvSpPr>
          <p:spPr>
            <a:xfrm>
              <a:off x="5925288" y="4232023"/>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Прямоугольник 88"/>
            <p:cNvSpPr/>
            <p:nvPr/>
          </p:nvSpPr>
          <p:spPr>
            <a:xfrm>
              <a:off x="5663447" y="5046510"/>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Прямоугольник 89"/>
            <p:cNvSpPr/>
            <p:nvPr/>
          </p:nvSpPr>
          <p:spPr>
            <a:xfrm>
              <a:off x="5409327" y="5857254"/>
              <a:ext cx="576063" cy="59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9157" name="Группа 49156"/>
          <p:cNvGrpSpPr/>
          <p:nvPr/>
        </p:nvGrpSpPr>
        <p:grpSpPr>
          <a:xfrm>
            <a:off x="7069730" y="2457799"/>
            <a:ext cx="1407764" cy="1460686"/>
            <a:chOff x="7225834" y="2133930"/>
            <a:chExt cx="1407764" cy="1460686"/>
          </a:xfrm>
        </p:grpSpPr>
        <p:sp>
          <p:nvSpPr>
            <p:cNvPr id="124" name="TextBox 123"/>
            <p:cNvSpPr txBox="1"/>
            <p:nvPr/>
          </p:nvSpPr>
          <p:spPr>
            <a:xfrm>
              <a:off x="7236688" y="3225284"/>
              <a:ext cx="1138389"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not found</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25" name="TextBox 124"/>
            <p:cNvSpPr txBox="1"/>
            <p:nvPr/>
          </p:nvSpPr>
          <p:spPr>
            <a:xfrm>
              <a:off x="7475823" y="2133930"/>
              <a:ext cx="415307"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EC</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26" name="TextBox 125"/>
            <p:cNvSpPr txBox="1"/>
            <p:nvPr/>
          </p:nvSpPr>
          <p:spPr>
            <a:xfrm>
              <a:off x="7225834" y="2994571"/>
              <a:ext cx="415307"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EC</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49155" name="TextBox 49154"/>
            <p:cNvSpPr txBox="1"/>
            <p:nvPr/>
          </p:nvSpPr>
          <p:spPr>
            <a:xfrm>
              <a:off x="7495209" y="2413688"/>
              <a:ext cx="1138389"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not found</a:t>
              </a:r>
              <a:endParaRPr lang="ru-RU" b="1" dirty="0">
                <a:solidFill>
                  <a:schemeClr val="accent2">
                    <a:lumMod val="75000"/>
                  </a:schemeClr>
                </a:solidFill>
                <a:effectLst>
                  <a:outerShdw blurRad="38100" dist="38100" dir="2700000" algn="tl">
                    <a:srgbClr val="000000">
                      <a:alpha val="43137"/>
                    </a:srgbClr>
                  </a:outerShdw>
                </a:effectLst>
              </a:endParaRPr>
            </a:p>
          </p:txBody>
        </p:sp>
      </p:grpSp>
      <p:sp>
        <p:nvSpPr>
          <p:cNvPr id="49158" name="Стрелка вправо 49157"/>
          <p:cNvSpPr/>
          <p:nvPr/>
        </p:nvSpPr>
        <p:spPr>
          <a:xfrm>
            <a:off x="5029704" y="1457955"/>
            <a:ext cx="610328" cy="553094"/>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159" name="Прямоугольник 49158"/>
          <p:cNvSpPr/>
          <p:nvPr/>
        </p:nvSpPr>
        <p:spPr>
          <a:xfrm>
            <a:off x="191642" y="116632"/>
            <a:ext cx="4572000" cy="461665"/>
          </a:xfrm>
          <a:prstGeom prst="rect">
            <a:avLst/>
          </a:prstGeom>
        </p:spPr>
        <p:txBody>
          <a:bodyPr>
            <a:spAutoFit/>
          </a:bodyPr>
          <a:lstStyle/>
          <a:p>
            <a:pPr algn="r">
              <a:spcBef>
                <a:spcPct val="0"/>
              </a:spcBef>
            </a:pPr>
            <a:r>
              <a:rPr lang="en-GB" altLang="ru-RU" sz="2400" b="1" dirty="0">
                <a:solidFill>
                  <a:srgbClr val="0070C0"/>
                </a:solidFill>
                <a:latin typeface="Comic Sans MS" pitchFamily="66" charset="0"/>
              </a:rPr>
              <a:t>Experiments at SHE-Factory</a:t>
            </a:r>
            <a:endParaRPr lang="ru-RU" altLang="ru-RU" sz="2400" b="1" dirty="0">
              <a:latin typeface="Comic Sans MS" pitchFamily="66" charset="0"/>
            </a:endParaRPr>
          </a:p>
        </p:txBody>
      </p:sp>
      <p:sp>
        <p:nvSpPr>
          <p:cNvPr id="4" name="TextBox 3"/>
          <p:cNvSpPr txBox="1"/>
          <p:nvPr/>
        </p:nvSpPr>
        <p:spPr>
          <a:xfrm>
            <a:off x="7626450" y="188640"/>
            <a:ext cx="1348446" cy="769441"/>
          </a:xfrm>
          <a:prstGeom prst="rect">
            <a:avLst/>
          </a:prstGeom>
          <a:noFill/>
        </p:spPr>
        <p:txBody>
          <a:bodyPr wrap="none" rtlCol="0">
            <a:spAutoFit/>
          </a:bodyPr>
          <a:lstStyle/>
          <a:p>
            <a:pPr algn="r"/>
            <a:r>
              <a:rPr lang="en-US" sz="2200" b="1" dirty="0">
                <a:solidFill>
                  <a:srgbClr val="0070C0"/>
                </a:solidFill>
                <a:latin typeface="Comic Sans MS" panose="030F0702030302020204" pitchFamily="66" charset="0"/>
              </a:rPr>
              <a:t>3 events</a:t>
            </a:r>
          </a:p>
          <a:p>
            <a:pPr algn="r"/>
            <a:r>
              <a:rPr lang="en-US" sz="2200" b="1" dirty="0">
                <a:solidFill>
                  <a:srgbClr val="0070C0"/>
                </a:solidFill>
                <a:latin typeface="Comic Sans MS" panose="030F0702030302020204" pitchFamily="66" charset="0"/>
              </a:rPr>
              <a:t>2003</a:t>
            </a:r>
            <a:endParaRPr lang="ru-RU" sz="2200" b="1" dirty="0">
              <a:solidFill>
                <a:srgbClr val="0070C0"/>
              </a:solidFill>
              <a:latin typeface="Comic Sans MS" panose="030F0702030302020204" pitchFamily="66" charset="0"/>
            </a:endParaRPr>
          </a:p>
        </p:txBody>
      </p:sp>
      <p:cxnSp>
        <p:nvCxnSpPr>
          <p:cNvPr id="100" name="Прямая соединительная линия 99"/>
          <p:cNvCxnSpPr/>
          <p:nvPr/>
        </p:nvCxnSpPr>
        <p:spPr bwMode="auto">
          <a:xfrm flipH="1">
            <a:off x="7731919" y="742723"/>
            <a:ext cx="320396" cy="505262"/>
          </a:xfrm>
          <a:prstGeom prst="line">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7020272" y="1009381"/>
            <a:ext cx="1641796" cy="430887"/>
          </a:xfrm>
          <a:prstGeom prst="rect">
            <a:avLst/>
          </a:prstGeom>
          <a:solidFill>
            <a:schemeClr val="bg1"/>
          </a:solidFill>
        </p:spPr>
        <p:txBody>
          <a:bodyPr wrap="none" rtlCol="0">
            <a:spAutoFit/>
          </a:bodyPr>
          <a:lstStyle/>
          <a:p>
            <a:r>
              <a:rPr lang="en-US" sz="2200" b="1" dirty="0">
                <a:latin typeface="Comic Sans MS" panose="030F0702030302020204" pitchFamily="66" charset="0"/>
              </a:rPr>
              <a:t>55 events </a:t>
            </a:r>
            <a:endParaRPr lang="ru-RU" sz="2200" b="1" dirty="0">
              <a:latin typeface="Comic Sans MS" panose="030F0702030302020204" pitchFamily="66" charset="0"/>
            </a:endParaRPr>
          </a:p>
        </p:txBody>
      </p:sp>
      <p:sp>
        <p:nvSpPr>
          <p:cNvPr id="77" name="TextBox 76"/>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
        <p:nvSpPr>
          <p:cNvPr id="78" name="Прямоугольник 77"/>
          <p:cNvSpPr/>
          <p:nvPr/>
        </p:nvSpPr>
        <p:spPr>
          <a:xfrm>
            <a:off x="395536" y="773415"/>
            <a:ext cx="3096660" cy="369332"/>
          </a:xfrm>
          <a:prstGeom prst="rect">
            <a:avLst/>
          </a:prstGeom>
          <a:solidFill>
            <a:srgbClr val="FFFF00"/>
          </a:solidFill>
        </p:spPr>
        <p:txBody>
          <a:bodyPr wrap="square">
            <a:spAutoFit/>
          </a:bodyPr>
          <a:lstStyle/>
          <a:p>
            <a:r>
              <a:rPr lang="ru-RU" b="1" dirty="0"/>
              <a:t>В. </a:t>
            </a:r>
            <a:r>
              <a:rPr lang="ru-RU" b="1" dirty="0" err="1"/>
              <a:t>Утенков</a:t>
            </a:r>
            <a:r>
              <a:rPr lang="ru-RU" b="1" dirty="0"/>
              <a:t> / А. Карпов  ОИЯИ</a:t>
            </a:r>
          </a:p>
        </p:txBody>
      </p:sp>
    </p:spTree>
    <p:extLst>
      <p:ext uri="{BB962C8B-B14F-4D97-AF65-F5344CB8AC3E}">
        <p14:creationId xmlns:p14="http://schemas.microsoft.com/office/powerpoint/2010/main" val="2186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fade">
                                      <p:cBhvr>
                                        <p:cTn id="1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361907880"/>
              </p:ext>
            </p:extLst>
          </p:nvPr>
        </p:nvGraphicFramePr>
        <p:xfrm>
          <a:off x="179512" y="692271"/>
          <a:ext cx="7344816" cy="4631665"/>
        </p:xfrm>
        <a:graphic>
          <a:graphicData uri="http://schemas.openxmlformats.org/drawingml/2006/table">
            <a:tbl>
              <a:tblPr firstRow="1" bandRow="1">
                <a:tableStyleId>{5940675A-B579-460E-94D1-54222C63F5DA}</a:tableStyleId>
              </a:tblPr>
              <a:tblGrid>
                <a:gridCol w="1368152">
                  <a:extLst>
                    <a:ext uri="{9D8B030D-6E8A-4147-A177-3AD203B41FA5}">
                      <a16:colId xmlns="" xmlns:a16="http://schemas.microsoft.com/office/drawing/2014/main" val="20000"/>
                    </a:ext>
                  </a:extLst>
                </a:gridCol>
                <a:gridCol w="1303536">
                  <a:extLst>
                    <a:ext uri="{9D8B030D-6E8A-4147-A177-3AD203B41FA5}">
                      <a16:colId xmlns="" xmlns:a16="http://schemas.microsoft.com/office/drawing/2014/main" val="20001"/>
                    </a:ext>
                  </a:extLst>
                </a:gridCol>
                <a:gridCol w="1735200">
                  <a:extLst>
                    <a:ext uri="{9D8B030D-6E8A-4147-A177-3AD203B41FA5}">
                      <a16:colId xmlns="" xmlns:a16="http://schemas.microsoft.com/office/drawing/2014/main" val="20002"/>
                    </a:ext>
                  </a:extLst>
                </a:gridCol>
                <a:gridCol w="1123200">
                  <a:extLst>
                    <a:ext uri="{9D8B030D-6E8A-4147-A177-3AD203B41FA5}">
                      <a16:colId xmlns="" xmlns:a16="http://schemas.microsoft.com/office/drawing/2014/main" val="20003"/>
                    </a:ext>
                  </a:extLst>
                </a:gridCol>
                <a:gridCol w="1814728">
                  <a:extLst>
                    <a:ext uri="{9D8B030D-6E8A-4147-A177-3AD203B41FA5}">
                      <a16:colId xmlns="" xmlns:a16="http://schemas.microsoft.com/office/drawing/2014/main" val="20004"/>
                    </a:ext>
                  </a:extLst>
                </a:gridCol>
              </a:tblGrid>
              <a:tr h="1310296">
                <a:tc>
                  <a:txBody>
                    <a:bodyPr/>
                    <a:lstStyle/>
                    <a:p>
                      <a:pPr algn="ctr"/>
                      <a:r>
                        <a:rPr lang="en-US" sz="2400" b="0" dirty="0">
                          <a:solidFill>
                            <a:schemeClr val="tx1">
                              <a:lumMod val="95000"/>
                              <a:lumOff val="5000"/>
                            </a:schemeClr>
                          </a:solidFill>
                          <a:effectLst/>
                        </a:rPr>
                        <a:t>Setup</a:t>
                      </a:r>
                      <a:endParaRPr lang="ru-RU" sz="2400" b="0" dirty="0">
                        <a:solidFill>
                          <a:schemeClr val="tx1">
                            <a:lumMod val="95000"/>
                            <a:lumOff val="5000"/>
                          </a:schemeClr>
                        </a:solidFill>
                        <a:effectLst/>
                      </a:endParaRPr>
                    </a:p>
                  </a:txBody>
                  <a:tcPr anchor="ctr"/>
                </a:tc>
                <a:tc>
                  <a:txBody>
                    <a:bodyPr/>
                    <a:lstStyle/>
                    <a:p>
                      <a:pPr algn="ctr"/>
                      <a:r>
                        <a:rPr lang="en-US" sz="2400" dirty="0">
                          <a:solidFill>
                            <a:schemeClr val="tx1">
                              <a:lumMod val="95000"/>
                              <a:lumOff val="5000"/>
                            </a:schemeClr>
                          </a:solidFill>
                          <a:effectLst/>
                        </a:rPr>
                        <a:t>Beam</a:t>
                      </a:r>
                    </a:p>
                    <a:p>
                      <a:pPr algn="ctr"/>
                      <a:r>
                        <a:rPr lang="en-US" sz="2400" dirty="0">
                          <a:solidFill>
                            <a:schemeClr val="tx1">
                              <a:lumMod val="95000"/>
                              <a:lumOff val="5000"/>
                            </a:schemeClr>
                          </a:solidFill>
                          <a:effectLst/>
                        </a:rPr>
                        <a:t>Intensity</a:t>
                      </a:r>
                    </a:p>
                    <a:p>
                      <a:pPr algn="ctr"/>
                      <a:r>
                        <a:rPr lang="en-US" sz="2400" b="0" dirty="0">
                          <a:solidFill>
                            <a:schemeClr val="tx1">
                              <a:lumMod val="95000"/>
                              <a:lumOff val="5000"/>
                            </a:schemeClr>
                          </a:solidFill>
                          <a:effectLst/>
                        </a:rPr>
                        <a:t>(</a:t>
                      </a:r>
                      <a:r>
                        <a:rPr lang="en-US" sz="2400" b="0" dirty="0" err="1">
                          <a:solidFill>
                            <a:schemeClr val="tx1">
                              <a:lumMod val="95000"/>
                              <a:lumOff val="5000"/>
                            </a:schemeClr>
                          </a:solidFill>
                          <a:effectLst/>
                        </a:rPr>
                        <a:t>pµA</a:t>
                      </a:r>
                      <a:r>
                        <a:rPr lang="en-US" sz="2400" b="0" dirty="0">
                          <a:solidFill>
                            <a:schemeClr val="tx1">
                              <a:lumMod val="95000"/>
                              <a:lumOff val="5000"/>
                            </a:schemeClr>
                          </a:solidFill>
                          <a:effectLst/>
                        </a:rPr>
                        <a:t>)</a:t>
                      </a:r>
                    </a:p>
                  </a:txBody>
                  <a:tcPr/>
                </a:tc>
                <a:tc>
                  <a:txBody>
                    <a:bodyPr/>
                    <a:lstStyle/>
                    <a:p>
                      <a:pPr algn="ctr"/>
                      <a:r>
                        <a:rPr lang="en-US" sz="2400" dirty="0">
                          <a:solidFill>
                            <a:schemeClr val="tx1">
                              <a:lumMod val="95000"/>
                              <a:lumOff val="5000"/>
                            </a:schemeClr>
                          </a:solidFill>
                          <a:effectLst/>
                        </a:rPr>
                        <a:t>Luminosity</a:t>
                      </a:r>
                    </a:p>
                    <a:p>
                      <a:pPr algn="ctr"/>
                      <a:r>
                        <a:rPr lang="en-US" sz="2400" dirty="0">
                          <a:solidFill>
                            <a:schemeClr val="tx1">
                              <a:lumMod val="95000"/>
                              <a:lumOff val="5000"/>
                            </a:schemeClr>
                          </a:solidFill>
                          <a:effectLst/>
                        </a:rPr>
                        <a:t>(10</a:t>
                      </a:r>
                      <a:r>
                        <a:rPr lang="en-US" sz="2800" baseline="30000" dirty="0">
                          <a:solidFill>
                            <a:schemeClr val="tx1">
                              <a:lumMod val="95000"/>
                              <a:lumOff val="5000"/>
                            </a:schemeClr>
                          </a:solidFill>
                          <a:effectLst/>
                        </a:rPr>
                        <a:t>31</a:t>
                      </a:r>
                      <a:r>
                        <a:rPr lang="en-US" sz="2400" dirty="0">
                          <a:solidFill>
                            <a:schemeClr val="tx1">
                              <a:lumMod val="95000"/>
                              <a:lumOff val="5000"/>
                            </a:schemeClr>
                          </a:solidFill>
                          <a:effectLst/>
                        </a:rPr>
                        <a:t>/cm</a:t>
                      </a:r>
                      <a:r>
                        <a:rPr lang="en-US" sz="2800" baseline="30000" dirty="0">
                          <a:solidFill>
                            <a:schemeClr val="tx1">
                              <a:lumMod val="95000"/>
                              <a:lumOff val="5000"/>
                            </a:schemeClr>
                          </a:solidFill>
                          <a:effectLst/>
                        </a:rPr>
                        <a:t>2</a:t>
                      </a:r>
                      <a:r>
                        <a:rPr lang="en-US" sz="2400" dirty="0">
                          <a:solidFill>
                            <a:schemeClr val="tx1">
                              <a:lumMod val="95000"/>
                              <a:lumOff val="5000"/>
                            </a:schemeClr>
                          </a:solidFill>
                          <a:effectLst/>
                        </a:rPr>
                        <a:t>ˑs)</a:t>
                      </a:r>
                    </a:p>
                  </a:txBody>
                  <a:tcPr anchor="ctr"/>
                </a:tc>
                <a:tc>
                  <a:txBody>
                    <a:bodyPr/>
                    <a:lstStyle/>
                    <a:p>
                      <a:pPr algn="ctr"/>
                      <a:r>
                        <a:rPr lang="en-US" sz="2400" dirty="0">
                          <a:solidFill>
                            <a:schemeClr val="tx1">
                              <a:lumMod val="95000"/>
                              <a:lumOff val="5000"/>
                            </a:schemeClr>
                          </a:solidFill>
                          <a:effectLst/>
                        </a:rPr>
                        <a:t>Factor</a:t>
                      </a:r>
                      <a:endParaRPr lang="ru-RU" sz="2400" b="0" dirty="0">
                        <a:solidFill>
                          <a:schemeClr val="tx1">
                            <a:lumMod val="95000"/>
                            <a:lumOff val="5000"/>
                          </a:schemeClr>
                        </a:solidFill>
                        <a:effectLst/>
                      </a:endParaRPr>
                    </a:p>
                  </a:txBody>
                  <a:tcPr anchor="ctr"/>
                </a:tc>
                <a:tc>
                  <a:txBody>
                    <a:bodyPr/>
                    <a:lstStyle/>
                    <a:p>
                      <a:pPr algn="ctr"/>
                      <a:r>
                        <a:rPr lang="en-US" sz="2400" b="0" dirty="0">
                          <a:solidFill>
                            <a:schemeClr val="tx1">
                              <a:lumMod val="95000"/>
                              <a:lumOff val="5000"/>
                            </a:schemeClr>
                          </a:solidFill>
                          <a:effectLst/>
                        </a:rPr>
                        <a:t>Years  </a:t>
                      </a:r>
                      <a:endParaRPr lang="ru-RU" sz="2400" b="0" dirty="0">
                        <a:solidFill>
                          <a:schemeClr val="tx1">
                            <a:lumMod val="95000"/>
                            <a:lumOff val="5000"/>
                          </a:schemeClr>
                        </a:solidFill>
                        <a:effectLst/>
                      </a:endParaRPr>
                    </a:p>
                  </a:txBody>
                  <a:tcPr anchor="ctr"/>
                </a:tc>
                <a:extLst>
                  <a:ext uri="{0D108BD9-81ED-4DB2-BD59-A6C34878D82A}">
                    <a16:rowId xmlns="" xmlns:a16="http://schemas.microsoft.com/office/drawing/2014/main" val="10000"/>
                  </a:ext>
                </a:extLst>
              </a:tr>
              <a:tr h="576064">
                <a:tc>
                  <a:txBody>
                    <a:bodyPr/>
                    <a:lstStyle/>
                    <a:p>
                      <a:pPr algn="ctr"/>
                      <a:r>
                        <a:rPr lang="en-US" sz="2400" b="0" u="none" dirty="0">
                          <a:effectLst>
                            <a:outerShdw blurRad="38100" dist="38100" dir="2700000" algn="tl">
                              <a:srgbClr val="000000">
                                <a:alpha val="43137"/>
                              </a:srgbClr>
                            </a:outerShdw>
                          </a:effectLst>
                        </a:rPr>
                        <a:t>DGFRS-1</a:t>
                      </a:r>
                      <a:endParaRPr lang="ru-RU" sz="2400" b="0" u="none" dirty="0">
                        <a:effectLst>
                          <a:outerShdw blurRad="38100" dist="38100" dir="2700000" algn="tl">
                            <a:srgbClr val="000000">
                              <a:alpha val="43137"/>
                            </a:srgbClr>
                          </a:outerShdw>
                        </a:effectLst>
                      </a:endParaRPr>
                    </a:p>
                  </a:txBody>
                  <a:tcPr anchor="ctr"/>
                </a:tc>
                <a:tc>
                  <a:txBody>
                    <a:bodyPr/>
                    <a:lstStyle/>
                    <a:p>
                      <a:pPr algn="ctr"/>
                      <a:r>
                        <a:rPr lang="en-US" sz="2400" b="0" u="none" dirty="0">
                          <a:effectLst>
                            <a:outerShdw blurRad="38100" dist="38100" dir="2700000" algn="tl">
                              <a:srgbClr val="000000">
                                <a:alpha val="43137"/>
                              </a:srgbClr>
                            </a:outerShdw>
                          </a:effectLst>
                        </a:rPr>
                        <a:t>1.0</a:t>
                      </a:r>
                      <a:endParaRPr lang="ru-RU" sz="2400" b="0" u="none" dirty="0">
                        <a:effectLst>
                          <a:outerShdw blurRad="38100" dist="38100" dir="2700000" algn="tl">
                            <a:srgbClr val="000000">
                              <a:alpha val="43137"/>
                            </a:srgbClr>
                          </a:outerShdw>
                        </a:effectLst>
                      </a:endParaRPr>
                    </a:p>
                  </a:txBody>
                  <a:tcPr anchor="ctr"/>
                </a:tc>
                <a:tc>
                  <a:txBody>
                    <a:bodyPr/>
                    <a:lstStyle/>
                    <a:p>
                      <a:pPr algn="ctr"/>
                      <a:r>
                        <a:rPr lang="en-US" sz="2400" b="0" u="none" baseline="0" dirty="0">
                          <a:effectLst>
                            <a:outerShdw blurRad="38100" dist="38100" dir="2700000" algn="tl">
                              <a:srgbClr val="000000">
                                <a:alpha val="43137"/>
                              </a:srgbClr>
                            </a:outerShdw>
                          </a:effectLst>
                        </a:rPr>
                        <a:t>0.16</a:t>
                      </a:r>
                      <a:endParaRPr lang="ru-RU" sz="2400" b="0" u="none" baseline="0" dirty="0">
                        <a:effectLst>
                          <a:outerShdw blurRad="38100" dist="38100" dir="2700000" algn="tl">
                            <a:srgbClr val="000000">
                              <a:alpha val="43137"/>
                            </a:srgbClr>
                          </a:outerShdw>
                        </a:effectLst>
                      </a:endParaRPr>
                    </a:p>
                  </a:txBody>
                  <a:tcPr anchor="ctr"/>
                </a:tc>
                <a:tc>
                  <a:txBody>
                    <a:bodyPr/>
                    <a:lstStyle/>
                    <a:p>
                      <a:pPr algn="ctr"/>
                      <a:r>
                        <a:rPr lang="en-US" sz="2200" b="0" u="none" dirty="0">
                          <a:effectLst>
                            <a:outerShdw blurRad="38100" dist="38100" dir="2700000" algn="tl">
                              <a:srgbClr val="000000">
                                <a:alpha val="43137"/>
                              </a:srgbClr>
                            </a:outerShdw>
                          </a:effectLst>
                        </a:rPr>
                        <a:t>1</a:t>
                      </a:r>
                      <a:endParaRPr lang="ru-RU" sz="2200" b="0" u="none"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u="none" dirty="0">
                          <a:effectLst>
                            <a:outerShdw blurRad="38100" dist="38100" dir="2700000" algn="tl">
                              <a:srgbClr val="000000">
                                <a:alpha val="43137"/>
                              </a:srgbClr>
                            </a:outerShdw>
                          </a:effectLst>
                        </a:rPr>
                        <a:t>2000-2020</a:t>
                      </a:r>
                      <a:endParaRPr lang="ru-RU" sz="2400" b="0" u="none" dirty="0">
                        <a:effectLst>
                          <a:outerShdw blurRad="38100" dist="38100" dir="2700000" algn="tl">
                            <a:srgbClr val="000000">
                              <a:alpha val="43137"/>
                            </a:srgbClr>
                          </a:outerShdw>
                        </a:effectLst>
                      </a:endParaRPr>
                    </a:p>
                  </a:txBody>
                  <a:tcPr anchor="ctr"/>
                </a:tc>
                <a:extLst>
                  <a:ext uri="{0D108BD9-81ED-4DB2-BD59-A6C34878D82A}">
                    <a16:rowId xmlns="" xmlns:a16="http://schemas.microsoft.com/office/drawing/2014/main" val="10001"/>
                  </a:ext>
                </a:extLst>
              </a:tr>
              <a:tr h="549061">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none" dirty="0">
                          <a:solidFill>
                            <a:srgbClr val="C00000"/>
                          </a:solidFill>
                          <a:effectLst/>
                        </a:rPr>
                        <a:t>DGFRS-2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u="none" dirty="0">
                        <a:solidFill>
                          <a:srgbClr val="C00000"/>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u="none" dirty="0">
                        <a:solidFill>
                          <a:srgbClr val="C00000"/>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u="none" dirty="0">
                        <a:solidFill>
                          <a:srgbClr val="C00000"/>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ru-RU" sz="2400" b="1" u="none" dirty="0">
                        <a:solidFill>
                          <a:srgbClr val="C00000"/>
                        </a:solidFill>
                        <a:effectLst/>
                      </a:endParaRPr>
                    </a:p>
                  </a:txBody>
                  <a:tcPr/>
                </a:tc>
                <a:tc>
                  <a:txBody>
                    <a:bodyPr/>
                    <a:lstStyle/>
                    <a:p>
                      <a:pPr algn="ctr"/>
                      <a:r>
                        <a:rPr lang="en-US" sz="2400" b="1" u="none" dirty="0">
                          <a:solidFill>
                            <a:srgbClr val="C00000"/>
                          </a:solidFill>
                          <a:effectLst/>
                        </a:rPr>
                        <a:t>1.</a:t>
                      </a:r>
                      <a:r>
                        <a:rPr lang="ru-RU" sz="2400" b="1" u="none" dirty="0">
                          <a:solidFill>
                            <a:srgbClr val="C00000"/>
                          </a:solidFill>
                          <a:effectLst/>
                        </a:rPr>
                        <a:t>25</a:t>
                      </a:r>
                    </a:p>
                  </a:txBody>
                  <a:tcPr/>
                </a:tc>
                <a:tc>
                  <a:txBody>
                    <a:bodyPr/>
                    <a:lstStyle/>
                    <a:p>
                      <a:pPr algn="ctr"/>
                      <a:r>
                        <a:rPr lang="en-US" sz="2400" b="1" u="none" dirty="0">
                          <a:solidFill>
                            <a:srgbClr val="C00000"/>
                          </a:solidFill>
                          <a:effectLst/>
                        </a:rPr>
                        <a:t>0.</a:t>
                      </a:r>
                      <a:r>
                        <a:rPr lang="ru-RU" sz="2400" b="1" u="none" dirty="0">
                          <a:solidFill>
                            <a:srgbClr val="C00000"/>
                          </a:solidFill>
                          <a:effectLst/>
                        </a:rPr>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200" b="1" u="none" dirty="0">
                          <a:solidFill>
                            <a:srgbClr val="C00000"/>
                          </a:solidFill>
                          <a:effectLst/>
                        </a:rPr>
                        <a:t>2</a:t>
                      </a:r>
                      <a:r>
                        <a:rPr lang="en-US" sz="2200" b="1" u="none" dirty="0">
                          <a:solidFill>
                            <a:srgbClr val="C00000"/>
                          </a:solidFill>
                          <a:effectLst/>
                        </a:rPr>
                        <a:t>.</a:t>
                      </a:r>
                      <a:r>
                        <a:rPr lang="ru-RU" sz="2200" b="1" u="none" dirty="0">
                          <a:solidFill>
                            <a:srgbClr val="C00000"/>
                          </a:solidFill>
                          <a:effectLst/>
                        </a:rPr>
                        <a:t>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baseline="0" dirty="0">
                          <a:solidFill>
                            <a:srgbClr val="C00000"/>
                          </a:solidFill>
                          <a:effectLst/>
                        </a:rPr>
                        <a:t>  March 2021</a:t>
                      </a:r>
                      <a:endParaRPr lang="ru-RU" sz="2200" b="1" u="none" dirty="0">
                        <a:solidFill>
                          <a:srgbClr val="C00000"/>
                        </a:solidFill>
                        <a:effectLst/>
                      </a:endParaRPr>
                    </a:p>
                  </a:txBody>
                  <a:tcPr/>
                </a:tc>
                <a:extLst>
                  <a:ext uri="{0D108BD9-81ED-4DB2-BD59-A6C34878D82A}">
                    <a16:rowId xmlns="" xmlns:a16="http://schemas.microsoft.com/office/drawing/2014/main" val="10002"/>
                  </a:ext>
                </a:extLst>
              </a:tr>
              <a:tr h="549061">
                <a:tc vMerge="1">
                  <a:txBody>
                    <a:bodyPr/>
                    <a:lstStyle/>
                    <a:p>
                      <a:endParaRPr lang="ru-RU"/>
                    </a:p>
                  </a:txBody>
                  <a:tcPr/>
                </a:tc>
                <a:tc>
                  <a:txBody>
                    <a:bodyPr/>
                    <a:lstStyle/>
                    <a:p>
                      <a:pPr algn="ctr"/>
                      <a:r>
                        <a:rPr lang="en-US" sz="2400" b="1" u="none" dirty="0">
                          <a:solidFill>
                            <a:srgbClr val="C00000"/>
                          </a:solidFill>
                          <a:effectLst/>
                        </a:rPr>
                        <a:t>1.50</a:t>
                      </a:r>
                      <a:endParaRPr lang="ru-RU" sz="2400" b="1" u="none" dirty="0">
                        <a:solidFill>
                          <a:srgbClr val="C00000"/>
                        </a:solidFill>
                        <a:effectLst/>
                      </a:endParaRPr>
                    </a:p>
                  </a:txBody>
                  <a:tcPr/>
                </a:tc>
                <a:tc>
                  <a:txBody>
                    <a:bodyPr/>
                    <a:lstStyle/>
                    <a:p>
                      <a:pPr algn="ctr"/>
                      <a:r>
                        <a:rPr lang="en-US" sz="2400" b="1" u="none" dirty="0">
                          <a:solidFill>
                            <a:srgbClr val="C00000"/>
                          </a:solidFill>
                          <a:effectLst/>
                        </a:rPr>
                        <a:t>0.5</a:t>
                      </a:r>
                      <a:endParaRPr lang="ru-RU" sz="2400" b="1" u="none" dirty="0">
                        <a:solidFill>
                          <a:srgbClr val="C00000"/>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dirty="0">
                          <a:solidFill>
                            <a:srgbClr val="C00000"/>
                          </a:solidFill>
                          <a:effectLst/>
                        </a:rPr>
                        <a:t>3.0</a:t>
                      </a:r>
                      <a:endParaRPr lang="ru-RU" sz="2200" b="1" u="none" dirty="0">
                        <a:solidFill>
                          <a:srgbClr val="C00000"/>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baseline="0" dirty="0">
                          <a:solidFill>
                            <a:srgbClr val="C00000"/>
                          </a:solidFill>
                          <a:effectLst/>
                        </a:rPr>
                        <a:t>May 2021</a:t>
                      </a:r>
                      <a:endParaRPr lang="ru-RU" sz="2200" b="1" u="none" dirty="0">
                        <a:solidFill>
                          <a:srgbClr val="C00000"/>
                        </a:solidFill>
                        <a:effectLst/>
                      </a:endParaRPr>
                    </a:p>
                  </a:txBody>
                  <a:tcPr/>
                </a:tc>
                <a:extLst>
                  <a:ext uri="{0D108BD9-81ED-4DB2-BD59-A6C34878D82A}">
                    <a16:rowId xmlns="" xmlns:a16="http://schemas.microsoft.com/office/drawing/2014/main" val="10003"/>
                  </a:ext>
                </a:extLst>
              </a:tr>
              <a:tr h="549061">
                <a:tc vMerge="1">
                  <a:txBody>
                    <a:bodyPr/>
                    <a:lstStyle/>
                    <a:p>
                      <a:pPr algn="ctr"/>
                      <a:endParaRPr lang="ru-RU" sz="2400" b="0" u="none" dirty="0">
                        <a:effectLst/>
                      </a:endParaRPr>
                    </a:p>
                  </a:txBody>
                  <a:tcPr/>
                </a:tc>
                <a:tc>
                  <a:txBody>
                    <a:bodyPr/>
                    <a:lstStyle/>
                    <a:p>
                      <a:pPr algn="ctr"/>
                      <a:r>
                        <a:rPr lang="en-US" sz="2400" b="1" u="none" dirty="0">
                          <a:solidFill>
                            <a:srgbClr val="C00000"/>
                          </a:solidFill>
                          <a:effectLst/>
                        </a:rPr>
                        <a:t>3.0</a:t>
                      </a:r>
                      <a:endParaRPr lang="ru-RU" sz="2400" b="1" u="none" dirty="0">
                        <a:solidFill>
                          <a:srgbClr val="C00000"/>
                        </a:solidFill>
                        <a:effectLst/>
                      </a:endParaRPr>
                    </a:p>
                  </a:txBody>
                  <a:tcPr/>
                </a:tc>
                <a:tc>
                  <a:txBody>
                    <a:bodyPr/>
                    <a:lstStyle/>
                    <a:p>
                      <a:pPr algn="ctr"/>
                      <a:r>
                        <a:rPr lang="en-US" sz="2400" b="1" u="none" dirty="0">
                          <a:solidFill>
                            <a:srgbClr val="C00000"/>
                          </a:solidFill>
                          <a:effectLst/>
                        </a:rPr>
                        <a:t>1.2 </a:t>
                      </a:r>
                      <a:endParaRPr lang="ru-RU" sz="2400" b="1" u="none" dirty="0">
                        <a:solidFill>
                          <a:srgbClr val="C00000"/>
                        </a:solidFill>
                        <a:effectLst/>
                      </a:endParaRPr>
                    </a:p>
                  </a:txBody>
                  <a:tcPr/>
                </a:tc>
                <a:tc>
                  <a:txBody>
                    <a:bodyPr/>
                    <a:lstStyle/>
                    <a:p>
                      <a:pPr algn="ctr"/>
                      <a:r>
                        <a:rPr lang="en-US" sz="2200" b="1" u="none" dirty="0">
                          <a:solidFill>
                            <a:srgbClr val="C00000"/>
                          </a:solidFill>
                          <a:effectLst/>
                        </a:rPr>
                        <a:t>7.2</a:t>
                      </a:r>
                      <a:endParaRPr lang="ru-RU" sz="2200" b="1" u="none" dirty="0">
                        <a:solidFill>
                          <a:srgbClr val="C00000"/>
                        </a:solidFill>
                        <a:effectLst/>
                      </a:endParaRPr>
                    </a:p>
                  </a:txBody>
                  <a:tcPr/>
                </a:tc>
                <a:tc>
                  <a:txBody>
                    <a:bodyPr/>
                    <a:lstStyle/>
                    <a:p>
                      <a:pPr algn="ctr"/>
                      <a:r>
                        <a:rPr lang="en-US" sz="2200" b="1" u="none" dirty="0">
                          <a:solidFill>
                            <a:srgbClr val="C00000"/>
                          </a:solidFill>
                          <a:effectLst/>
                        </a:rPr>
                        <a:t>June 2021</a:t>
                      </a:r>
                      <a:endParaRPr lang="ru-RU" sz="2200" b="1" u="none" dirty="0">
                        <a:solidFill>
                          <a:srgbClr val="C00000"/>
                        </a:solidFill>
                        <a:effectLst/>
                      </a:endParaRPr>
                    </a:p>
                  </a:txBody>
                  <a:tcPr/>
                </a:tc>
                <a:extLst>
                  <a:ext uri="{0D108BD9-81ED-4DB2-BD59-A6C34878D82A}">
                    <a16:rowId xmlns="" xmlns:a16="http://schemas.microsoft.com/office/drawing/2014/main" val="10004"/>
                  </a:ext>
                </a:extLst>
              </a:tr>
              <a:tr h="549061">
                <a:tc vMerge="1">
                  <a:txBody>
                    <a:bodyPr/>
                    <a:lstStyle/>
                    <a:p>
                      <a:pPr algn="ctr"/>
                      <a:endParaRPr lang="ru-RU" sz="2400" b="0" u="none" dirty="0">
                        <a:effectLst/>
                      </a:endParaRPr>
                    </a:p>
                  </a:txBody>
                  <a:tcPr/>
                </a:tc>
                <a:tc>
                  <a:txBody>
                    <a:bodyPr/>
                    <a:lstStyle/>
                    <a:p>
                      <a:pPr algn="ctr"/>
                      <a:r>
                        <a:rPr lang="en-US" sz="2400" u="none" dirty="0">
                          <a:solidFill>
                            <a:schemeClr val="tx1">
                              <a:lumMod val="95000"/>
                              <a:lumOff val="5000"/>
                            </a:schemeClr>
                          </a:solidFill>
                          <a:effectLst/>
                        </a:rPr>
                        <a:t>5.0</a:t>
                      </a:r>
                      <a:endParaRPr lang="ru-RU" sz="2400" b="0" u="none" dirty="0">
                        <a:solidFill>
                          <a:schemeClr val="tx1">
                            <a:lumMod val="95000"/>
                            <a:lumOff val="5000"/>
                          </a:schemeClr>
                        </a:solidFill>
                        <a:effectLst/>
                      </a:endParaRPr>
                    </a:p>
                  </a:txBody>
                  <a:tcPr/>
                </a:tc>
                <a:tc>
                  <a:txBody>
                    <a:bodyPr/>
                    <a:lstStyle/>
                    <a:p>
                      <a:pPr algn="ctr"/>
                      <a:r>
                        <a:rPr lang="en-US" sz="2400" u="none" dirty="0">
                          <a:solidFill>
                            <a:schemeClr val="tx1">
                              <a:lumMod val="95000"/>
                              <a:lumOff val="5000"/>
                            </a:schemeClr>
                          </a:solidFill>
                          <a:effectLst/>
                        </a:rPr>
                        <a:t>2.0</a:t>
                      </a:r>
                      <a:endParaRPr lang="ru-RU" sz="2400" b="0" u="none" dirty="0">
                        <a:solidFill>
                          <a:schemeClr val="tx1">
                            <a:lumMod val="95000"/>
                            <a:lumOff val="5000"/>
                          </a:schemeClr>
                        </a:solidFill>
                        <a:effectLst/>
                      </a:endParaRPr>
                    </a:p>
                  </a:txBody>
                  <a:tcPr/>
                </a:tc>
                <a:tc>
                  <a:txBody>
                    <a:bodyPr/>
                    <a:lstStyle/>
                    <a:p>
                      <a:pPr algn="ctr"/>
                      <a:r>
                        <a:rPr lang="en-US" sz="2200" u="none" dirty="0">
                          <a:solidFill>
                            <a:schemeClr val="tx1">
                              <a:lumMod val="95000"/>
                              <a:lumOff val="5000"/>
                            </a:schemeClr>
                          </a:solidFill>
                          <a:effectLst/>
                        </a:rPr>
                        <a:t>12.0</a:t>
                      </a:r>
                      <a:endParaRPr lang="ru-RU" sz="2200" b="0" u="none" dirty="0">
                        <a:solidFill>
                          <a:schemeClr val="tx1">
                            <a:lumMod val="95000"/>
                            <a:lumOff val="5000"/>
                          </a:schemeClr>
                        </a:solidFill>
                        <a:effectLst/>
                      </a:endParaRPr>
                    </a:p>
                  </a:txBody>
                  <a:tcPr/>
                </a:tc>
                <a:tc>
                  <a:txBody>
                    <a:bodyPr/>
                    <a:lstStyle/>
                    <a:p>
                      <a:pPr algn="ctr"/>
                      <a:endParaRPr lang="ru-RU" sz="2200" b="0" u="none" dirty="0">
                        <a:effectLst/>
                      </a:endParaRPr>
                    </a:p>
                  </a:txBody>
                  <a:tcPr/>
                </a:tc>
                <a:extLst>
                  <a:ext uri="{0D108BD9-81ED-4DB2-BD59-A6C34878D82A}">
                    <a16:rowId xmlns="" xmlns:a16="http://schemas.microsoft.com/office/drawing/2014/main" val="10005"/>
                  </a:ext>
                </a:extLst>
              </a:tr>
              <a:tr h="549061">
                <a:tc vMerge="1">
                  <a:txBody>
                    <a:bodyPr/>
                    <a:lstStyle/>
                    <a:p>
                      <a:pPr algn="ctr"/>
                      <a:endParaRPr lang="ru-RU" sz="2400" b="0" u="none" dirty="0">
                        <a:effectLst/>
                      </a:endParaRPr>
                    </a:p>
                  </a:txBody>
                  <a:tcPr/>
                </a:tc>
                <a:tc>
                  <a:txBody>
                    <a:bodyPr/>
                    <a:lstStyle/>
                    <a:p>
                      <a:pPr algn="ctr"/>
                      <a:r>
                        <a:rPr lang="en-US" sz="2400" u="none" dirty="0">
                          <a:solidFill>
                            <a:schemeClr val="tx1">
                              <a:lumMod val="95000"/>
                              <a:lumOff val="5000"/>
                            </a:schemeClr>
                          </a:solidFill>
                          <a:effectLst/>
                        </a:rPr>
                        <a:t>10.0</a:t>
                      </a:r>
                      <a:endParaRPr lang="ru-RU" sz="2400" b="0" u="none" dirty="0">
                        <a:solidFill>
                          <a:schemeClr val="tx1">
                            <a:lumMod val="95000"/>
                            <a:lumOff val="5000"/>
                          </a:schemeClr>
                        </a:solidFill>
                        <a:effectLst/>
                      </a:endParaRPr>
                    </a:p>
                  </a:txBody>
                  <a:tcPr/>
                </a:tc>
                <a:tc>
                  <a:txBody>
                    <a:bodyPr/>
                    <a:lstStyle/>
                    <a:p>
                      <a:pPr algn="ctr"/>
                      <a:r>
                        <a:rPr lang="en-US" sz="2400" u="none" dirty="0">
                          <a:solidFill>
                            <a:schemeClr val="tx1">
                              <a:lumMod val="95000"/>
                              <a:lumOff val="5000"/>
                            </a:schemeClr>
                          </a:solidFill>
                          <a:effectLst/>
                        </a:rPr>
                        <a:t>4.0</a:t>
                      </a:r>
                      <a:endParaRPr lang="ru-RU" sz="2400" b="0" u="none" dirty="0">
                        <a:solidFill>
                          <a:schemeClr val="tx1">
                            <a:lumMod val="95000"/>
                            <a:lumOff val="5000"/>
                          </a:schemeClr>
                        </a:solidFill>
                        <a:effectLst/>
                      </a:endParaRPr>
                    </a:p>
                  </a:txBody>
                  <a:tcPr/>
                </a:tc>
                <a:tc>
                  <a:txBody>
                    <a:bodyPr/>
                    <a:lstStyle/>
                    <a:p>
                      <a:pPr algn="ctr"/>
                      <a:r>
                        <a:rPr lang="en-US" sz="2200" u="none" dirty="0">
                          <a:solidFill>
                            <a:schemeClr val="tx1">
                              <a:lumMod val="95000"/>
                              <a:lumOff val="5000"/>
                            </a:schemeClr>
                          </a:solidFill>
                          <a:effectLst/>
                        </a:rPr>
                        <a:t>24.0</a:t>
                      </a:r>
                      <a:endParaRPr lang="ru-RU" sz="2200" b="0" u="none" dirty="0">
                        <a:solidFill>
                          <a:schemeClr val="tx1">
                            <a:lumMod val="95000"/>
                            <a:lumOff val="5000"/>
                          </a:schemeClr>
                        </a:solidFill>
                        <a:effectLst/>
                      </a:endParaRPr>
                    </a:p>
                  </a:txBody>
                  <a:tcPr/>
                </a:tc>
                <a:tc>
                  <a:txBody>
                    <a:bodyPr/>
                    <a:lstStyle/>
                    <a:p>
                      <a:pPr algn="ctr"/>
                      <a:endParaRPr lang="ru-RU" sz="2200" b="0" u="none" dirty="0">
                        <a:effectLst/>
                      </a:endParaRPr>
                    </a:p>
                  </a:txBody>
                  <a:tcPr/>
                </a:tc>
                <a:extLst>
                  <a:ext uri="{0D108BD9-81ED-4DB2-BD59-A6C34878D82A}">
                    <a16:rowId xmlns="" xmlns:a16="http://schemas.microsoft.com/office/drawing/2014/main" val="10006"/>
                  </a:ext>
                </a:extLst>
              </a:tr>
            </a:tbl>
          </a:graphicData>
        </a:graphic>
      </p:graphicFrame>
      <p:sp>
        <p:nvSpPr>
          <p:cNvPr id="5" name="Прямоугольник 4"/>
          <p:cNvSpPr/>
          <p:nvPr/>
        </p:nvSpPr>
        <p:spPr>
          <a:xfrm>
            <a:off x="224" y="5539879"/>
            <a:ext cx="8748240" cy="769441"/>
          </a:xfrm>
          <a:prstGeom prst="rect">
            <a:avLst/>
          </a:prstGeom>
        </p:spPr>
        <p:txBody>
          <a:bodyPr wrap="square">
            <a:spAutoFit/>
          </a:bodyPr>
          <a:lstStyle/>
          <a:p>
            <a:pPr algn="r"/>
            <a:r>
              <a:rPr lang="en-US" sz="2200" b="1" dirty="0">
                <a:solidFill>
                  <a:schemeClr val="accent1">
                    <a:lumMod val="75000"/>
                  </a:schemeClr>
                </a:solidFill>
              </a:rPr>
              <a:t>With the ion beam 3 </a:t>
            </a:r>
            <a:r>
              <a:rPr lang="en-US" sz="2200" b="1" dirty="0" err="1">
                <a:solidFill>
                  <a:schemeClr val="accent1">
                    <a:lumMod val="75000"/>
                  </a:schemeClr>
                </a:solidFill>
              </a:rPr>
              <a:t>pµA</a:t>
            </a:r>
            <a:r>
              <a:rPr lang="en-US" sz="2200" b="1" dirty="0">
                <a:solidFill>
                  <a:schemeClr val="accent1">
                    <a:lumMod val="75000"/>
                  </a:schemeClr>
                </a:solidFill>
              </a:rPr>
              <a:t> we will be able to start experiments on the synthesis of elements 119 and 120 </a:t>
            </a:r>
            <a:endParaRPr lang="ru-RU" sz="2200" b="1" dirty="0">
              <a:solidFill>
                <a:schemeClr val="accent1">
                  <a:lumMod val="75000"/>
                </a:schemeClr>
              </a:solidFill>
              <a:latin typeface="Calibri" panose="020F0502020204030204" pitchFamily="34" charset="0"/>
              <a:cs typeface="Calibri" panose="020F0502020204030204" pitchFamily="34" charset="0"/>
            </a:endParaRPr>
          </a:p>
        </p:txBody>
      </p:sp>
      <p:sp>
        <p:nvSpPr>
          <p:cNvPr id="6" name="Прямоугольник 5"/>
          <p:cNvSpPr/>
          <p:nvPr/>
        </p:nvSpPr>
        <p:spPr>
          <a:xfrm>
            <a:off x="1547664" y="3659808"/>
            <a:ext cx="5976664" cy="5598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536810" y="116632"/>
            <a:ext cx="1579278" cy="430887"/>
          </a:xfrm>
          <a:prstGeom prst="rect">
            <a:avLst/>
          </a:prstGeom>
          <a:noFill/>
        </p:spPr>
        <p:txBody>
          <a:bodyPr wrap="none" rtlCol="0">
            <a:spAutoFit/>
          </a:bodyPr>
          <a:lstStyle/>
          <a:p>
            <a:r>
              <a:rPr lang="en-US" sz="2200" b="1" dirty="0">
                <a:latin typeface="Comic Sans MS" panose="030F0702030302020204" pitchFamily="66" charset="0"/>
              </a:rPr>
              <a:t>Luminosity</a:t>
            </a:r>
          </a:p>
        </p:txBody>
      </p:sp>
      <p:sp>
        <p:nvSpPr>
          <p:cNvPr id="3" name="TextBox 2"/>
          <p:cNvSpPr txBox="1"/>
          <p:nvPr/>
        </p:nvSpPr>
        <p:spPr>
          <a:xfrm>
            <a:off x="7582124" y="3511035"/>
            <a:ext cx="1526380" cy="830997"/>
          </a:xfrm>
          <a:prstGeom prst="rect">
            <a:avLst/>
          </a:prstGeom>
          <a:noFill/>
        </p:spPr>
        <p:txBody>
          <a:bodyPr wrap="none" rtlCol="0">
            <a:spAutoFit/>
          </a:bodyPr>
          <a:lstStyle/>
          <a:p>
            <a:r>
              <a:rPr lang="en-US" sz="2000" dirty="0">
                <a:solidFill>
                  <a:schemeClr val="tx2"/>
                </a:solidFill>
                <a:effectLst>
                  <a:outerShdw blurRad="38100" dist="38100" dir="2700000" algn="tl">
                    <a:srgbClr val="000000">
                      <a:alpha val="43137"/>
                    </a:srgbClr>
                  </a:outerShdw>
                </a:effectLst>
                <a:cs typeface="Times New Roman"/>
              </a:rPr>
              <a:t>1 event</a:t>
            </a:r>
            <a:r>
              <a:rPr lang="en-US" sz="2400" dirty="0">
                <a:solidFill>
                  <a:schemeClr val="tx2"/>
                </a:solidFill>
                <a:effectLst>
                  <a:outerShdw blurRad="38100" dist="38100" dir="2700000" algn="tl">
                    <a:srgbClr val="000000">
                      <a:alpha val="43137"/>
                    </a:srgbClr>
                  </a:outerShdw>
                </a:effectLst>
                <a:cs typeface="Times New Roman"/>
              </a:rPr>
              <a:t> </a:t>
            </a:r>
          </a:p>
          <a:p>
            <a:r>
              <a:rPr lang="el-GR" sz="2400" dirty="0">
                <a:solidFill>
                  <a:schemeClr val="tx2"/>
                </a:solidFill>
                <a:effectLst>
                  <a:outerShdw blurRad="38100" dist="38100" dir="2700000" algn="tl">
                    <a:srgbClr val="000000">
                      <a:alpha val="43137"/>
                    </a:srgbClr>
                  </a:outerShdw>
                </a:effectLst>
                <a:cs typeface="Times New Roman"/>
              </a:rPr>
              <a:t>σ</a:t>
            </a:r>
            <a:r>
              <a:rPr lang="en-US" sz="2400" baseline="-25000" dirty="0">
                <a:solidFill>
                  <a:schemeClr val="tx2"/>
                </a:solidFill>
                <a:effectLst>
                  <a:outerShdw blurRad="38100" dist="38100" dir="2700000" algn="tl">
                    <a:srgbClr val="000000">
                      <a:alpha val="43137"/>
                    </a:srgbClr>
                  </a:outerShdw>
                </a:effectLst>
                <a:cs typeface="Times New Roman"/>
              </a:rPr>
              <a:t>3n</a:t>
            </a:r>
            <a:r>
              <a:rPr lang="en-US" sz="2000" dirty="0">
                <a:solidFill>
                  <a:schemeClr val="tx2"/>
                </a:solidFill>
                <a:effectLst>
                  <a:outerShdw blurRad="38100" dist="38100" dir="2700000" algn="tl">
                    <a:srgbClr val="000000">
                      <a:alpha val="43137"/>
                    </a:srgbClr>
                  </a:outerShdw>
                </a:effectLst>
                <a:cs typeface="Times New Roman"/>
              </a:rPr>
              <a:t>= 0.01 </a:t>
            </a:r>
            <a:r>
              <a:rPr lang="en-US" sz="2000" dirty="0" err="1">
                <a:solidFill>
                  <a:schemeClr val="tx2"/>
                </a:solidFill>
                <a:effectLst>
                  <a:outerShdw blurRad="38100" dist="38100" dir="2700000" algn="tl">
                    <a:srgbClr val="000000">
                      <a:alpha val="43137"/>
                    </a:srgbClr>
                  </a:outerShdw>
                </a:effectLst>
                <a:cs typeface="Times New Roman"/>
              </a:rPr>
              <a:t>pb</a:t>
            </a:r>
            <a:endParaRPr lang="ru-RU" sz="2000" dirty="0">
              <a:solidFill>
                <a:schemeClr val="tx2"/>
              </a:solidFill>
            </a:endParaRPr>
          </a:p>
        </p:txBody>
      </p:sp>
      <p:sp>
        <p:nvSpPr>
          <p:cNvPr id="8" name="TextBox 7"/>
          <p:cNvSpPr txBox="1"/>
          <p:nvPr/>
        </p:nvSpPr>
        <p:spPr>
          <a:xfrm>
            <a:off x="7495690" y="1700808"/>
            <a:ext cx="1540806" cy="769441"/>
          </a:xfrm>
          <a:prstGeom prst="rect">
            <a:avLst/>
          </a:prstGeom>
          <a:noFill/>
        </p:spPr>
        <p:txBody>
          <a:bodyPr wrap="none" rtlCol="0">
            <a:spAutoFit/>
          </a:bodyPr>
          <a:lstStyle/>
          <a:p>
            <a:pPr algn="ctr"/>
            <a:r>
              <a:rPr lang="en-US" sz="2000" dirty="0">
                <a:solidFill>
                  <a:schemeClr val="tx1">
                    <a:lumMod val="95000"/>
                    <a:lumOff val="5000"/>
                  </a:schemeClr>
                </a:solidFill>
                <a:effectLst>
                  <a:outerShdw blurRad="38100" dist="38100" dir="2700000" algn="tl">
                    <a:srgbClr val="000000">
                      <a:alpha val="43137"/>
                    </a:srgbClr>
                  </a:outerShdw>
                </a:effectLst>
                <a:cs typeface="Times New Roman"/>
              </a:rPr>
              <a:t>SHE</a:t>
            </a:r>
            <a:endParaRPr lang="en-US" sz="2400" dirty="0">
              <a:solidFill>
                <a:schemeClr val="tx1">
                  <a:lumMod val="95000"/>
                  <a:lumOff val="5000"/>
                </a:schemeClr>
              </a:solidFill>
              <a:effectLst>
                <a:outerShdw blurRad="38100" dist="38100" dir="2700000" algn="tl">
                  <a:srgbClr val="000000">
                    <a:alpha val="43137"/>
                  </a:srgbClr>
                </a:outerShdw>
              </a:effectLst>
              <a:cs typeface="Times New Roman"/>
            </a:endParaRPr>
          </a:p>
          <a:p>
            <a:pPr algn="ctr"/>
            <a:r>
              <a:rPr lang="el-GR" sz="2400" dirty="0">
                <a:solidFill>
                  <a:schemeClr val="tx1">
                    <a:lumMod val="95000"/>
                    <a:lumOff val="5000"/>
                  </a:schemeClr>
                </a:solidFill>
                <a:effectLst>
                  <a:outerShdw blurRad="38100" dist="38100" dir="2700000" algn="tl">
                    <a:srgbClr val="000000">
                      <a:alpha val="43137"/>
                    </a:srgbClr>
                  </a:outerShdw>
                </a:effectLst>
                <a:cs typeface="Times New Roman"/>
              </a:rPr>
              <a:t>σ</a:t>
            </a:r>
            <a:r>
              <a:rPr lang="en-US" sz="2400" baseline="-25000" dirty="0">
                <a:solidFill>
                  <a:schemeClr val="tx1">
                    <a:lumMod val="95000"/>
                    <a:lumOff val="5000"/>
                  </a:schemeClr>
                </a:solidFill>
                <a:effectLst>
                  <a:outerShdw blurRad="38100" dist="38100" dir="2700000" algn="tl">
                    <a:srgbClr val="000000">
                      <a:alpha val="43137"/>
                    </a:srgbClr>
                  </a:outerShdw>
                </a:effectLst>
                <a:cs typeface="Times New Roman"/>
              </a:rPr>
              <a:t>3n</a:t>
            </a:r>
            <a:r>
              <a:rPr lang="en-US" sz="2000" dirty="0">
                <a:solidFill>
                  <a:schemeClr val="tx1">
                    <a:lumMod val="95000"/>
                    <a:lumOff val="5000"/>
                  </a:schemeClr>
                </a:solidFill>
                <a:effectLst>
                  <a:outerShdw blurRad="38100" dist="38100" dir="2700000" algn="tl">
                    <a:srgbClr val="000000">
                      <a:alpha val="43137"/>
                    </a:srgbClr>
                  </a:outerShdw>
                </a:effectLst>
                <a:cs typeface="Times New Roman"/>
              </a:rPr>
              <a:t>= 1-10 </a:t>
            </a:r>
            <a:r>
              <a:rPr lang="en-US" sz="2000" dirty="0" err="1">
                <a:solidFill>
                  <a:schemeClr val="tx1">
                    <a:lumMod val="95000"/>
                    <a:lumOff val="5000"/>
                  </a:schemeClr>
                </a:solidFill>
                <a:effectLst>
                  <a:outerShdw blurRad="38100" dist="38100" dir="2700000" algn="tl">
                    <a:srgbClr val="000000">
                      <a:alpha val="43137"/>
                    </a:srgbClr>
                  </a:outerShdw>
                </a:effectLst>
                <a:cs typeface="Times New Roman"/>
              </a:rPr>
              <a:t>pb</a:t>
            </a:r>
            <a:endParaRPr lang="ru-RU" sz="2000" dirty="0">
              <a:solidFill>
                <a:schemeClr val="tx1">
                  <a:lumMod val="95000"/>
                  <a:lumOff val="5000"/>
                </a:schemeClr>
              </a:solidFill>
              <a:effectLst>
                <a:outerShdw blurRad="38100" dist="38100" dir="2700000" algn="tl">
                  <a:srgbClr val="000000">
                    <a:alpha val="43137"/>
                  </a:srgbClr>
                </a:outerShdw>
              </a:effectLst>
            </a:endParaRPr>
          </a:p>
        </p:txBody>
      </p:sp>
      <p:sp>
        <p:nvSpPr>
          <p:cNvPr id="10" name="TextBox 9"/>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240702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40" y="-184130"/>
            <a:ext cx="9468171" cy="70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024" y="-160077"/>
            <a:ext cx="2239496" cy="272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7584" y="548680"/>
            <a:ext cx="1242071" cy="461665"/>
          </a:xfrm>
          <a:prstGeom prst="rect">
            <a:avLst/>
          </a:prstGeom>
          <a:noFill/>
        </p:spPr>
        <p:txBody>
          <a:bodyPr wrap="none" rtlCol="0">
            <a:spAutoFit/>
          </a:bodyPr>
          <a:lstStyle/>
          <a:p>
            <a:r>
              <a:rPr lang="en-US" sz="2400" b="1" dirty="0">
                <a:solidFill>
                  <a:schemeClr val="bg1"/>
                </a:solidFill>
                <a:latin typeface="+mn-lt"/>
              </a:rPr>
              <a:t>electron</a:t>
            </a:r>
            <a:endParaRPr lang="ru-RU" sz="2400" b="1" dirty="0">
              <a:solidFill>
                <a:schemeClr val="bg1"/>
              </a:solidFill>
              <a:latin typeface="+mn-lt"/>
            </a:endParaRPr>
          </a:p>
        </p:txBody>
      </p:sp>
      <p:sp>
        <p:nvSpPr>
          <p:cNvPr id="9" name="TextBox 8"/>
          <p:cNvSpPr txBox="1"/>
          <p:nvPr/>
        </p:nvSpPr>
        <p:spPr>
          <a:xfrm>
            <a:off x="3131840" y="3068960"/>
            <a:ext cx="1369286" cy="523220"/>
          </a:xfrm>
          <a:prstGeom prst="rect">
            <a:avLst/>
          </a:prstGeom>
          <a:noFill/>
        </p:spPr>
        <p:txBody>
          <a:bodyPr wrap="none" rtlCol="0">
            <a:spAutoFit/>
          </a:bodyPr>
          <a:lstStyle/>
          <a:p>
            <a:r>
              <a:rPr lang="en-US" sz="2800" b="1" dirty="0">
                <a:solidFill>
                  <a:schemeClr val="bg1"/>
                </a:solidFill>
                <a:latin typeface="+mn-lt"/>
              </a:rPr>
              <a:t>Nucleus</a:t>
            </a:r>
            <a:endParaRPr lang="ru-RU" sz="2800" b="1" dirty="0">
              <a:solidFill>
                <a:schemeClr val="bg1"/>
              </a:solidFill>
              <a:latin typeface="+mn-lt"/>
            </a:endParaRPr>
          </a:p>
        </p:txBody>
      </p:sp>
      <p:sp>
        <p:nvSpPr>
          <p:cNvPr id="7" name="TextBox 6"/>
          <p:cNvSpPr txBox="1"/>
          <p:nvPr/>
        </p:nvSpPr>
        <p:spPr>
          <a:xfrm>
            <a:off x="7296856" y="2564904"/>
            <a:ext cx="1955664" cy="707886"/>
          </a:xfrm>
          <a:prstGeom prst="rect">
            <a:avLst/>
          </a:prstGeom>
          <a:noFill/>
        </p:spPr>
        <p:txBody>
          <a:bodyPr wrap="none" rtlCol="0">
            <a:spAutoFit/>
          </a:bodyPr>
          <a:lstStyle/>
          <a:p>
            <a:r>
              <a:rPr lang="en-US" sz="2000" b="1" dirty="0">
                <a:solidFill>
                  <a:srgbClr val="FFFF00"/>
                </a:solidFill>
                <a:effectLst>
                  <a:outerShdw blurRad="38100" dist="38100" dir="2700000" algn="tl">
                    <a:srgbClr val="000000">
                      <a:alpha val="43137"/>
                    </a:srgbClr>
                  </a:outerShdw>
                </a:effectLst>
                <a:latin typeface="+mn-lt"/>
              </a:rPr>
              <a:t>Ernst Rutherford</a:t>
            </a:r>
          </a:p>
          <a:p>
            <a:pPr algn="ctr"/>
            <a:r>
              <a:rPr lang="en-US" sz="2000" b="1" dirty="0">
                <a:solidFill>
                  <a:srgbClr val="FFFF00"/>
                </a:solidFill>
                <a:effectLst>
                  <a:outerShdw blurRad="38100" dist="38100" dir="2700000" algn="tl">
                    <a:srgbClr val="000000">
                      <a:alpha val="43137"/>
                    </a:srgbClr>
                  </a:outerShdw>
                </a:effectLst>
                <a:latin typeface="+mn-lt"/>
              </a:rPr>
              <a:t>1911</a:t>
            </a:r>
            <a:endParaRPr lang="ru-RU" sz="2000" b="1" dirty="0">
              <a:solidFill>
                <a:srgbClr val="FFFF00"/>
              </a:solidFill>
              <a:effectLst>
                <a:outerShdw blurRad="38100" dist="38100" dir="2700000" algn="tl">
                  <a:srgbClr val="000000">
                    <a:alpha val="43137"/>
                  </a:srgbClr>
                </a:outerShdw>
              </a:effectLst>
              <a:latin typeface="+mn-lt"/>
            </a:endParaRPr>
          </a:p>
        </p:txBody>
      </p:sp>
      <p:sp>
        <p:nvSpPr>
          <p:cNvPr id="8" name="TextBox 7"/>
          <p:cNvSpPr txBox="1"/>
          <p:nvPr/>
        </p:nvSpPr>
        <p:spPr>
          <a:xfrm>
            <a:off x="35496" y="6474822"/>
            <a:ext cx="8850500" cy="338554"/>
          </a:xfrm>
          <a:prstGeom prst="rect">
            <a:avLst/>
          </a:prstGeom>
          <a:noFill/>
        </p:spPr>
        <p:txBody>
          <a:bodyPr wrap="none" rtlCol="0">
            <a:spAutoFit/>
          </a:bodyPr>
          <a:lstStyle/>
          <a:p>
            <a:r>
              <a:rPr lang="en-US" sz="1600" b="1" dirty="0">
                <a:solidFill>
                  <a:schemeClr val="bg1"/>
                </a:solidFill>
                <a:latin typeface="Comic Sans MS" panose="030F0702030302020204" pitchFamily="66" charset="0"/>
              </a:rPr>
              <a:t>Yu. </a:t>
            </a:r>
            <a:r>
              <a:rPr lang="en-US" sz="1600" b="1" dirty="0" err="1">
                <a:solidFill>
                  <a:schemeClr val="bg1"/>
                </a:solidFill>
                <a:latin typeface="Comic Sans MS" panose="030F0702030302020204" pitchFamily="66" charset="0"/>
              </a:rPr>
              <a:t>Oganessian</a:t>
            </a:r>
            <a:r>
              <a:rPr lang="en-US" sz="1600" b="1" dirty="0">
                <a:solidFill>
                  <a:schemeClr val="bg1"/>
                </a:solidFill>
                <a:latin typeface="Comic Sans MS" panose="030F0702030302020204" pitchFamily="66" charset="0"/>
              </a:rPr>
              <a:t>  SHE – meeting at JINR, June30 – July2, 2021, </a:t>
            </a:r>
            <a:r>
              <a:rPr lang="en-US" sz="1600" b="1" dirty="0" err="1">
                <a:solidFill>
                  <a:schemeClr val="bg1"/>
                </a:solidFill>
                <a:latin typeface="Comic Sans MS" panose="030F0702030302020204" pitchFamily="66" charset="0"/>
              </a:rPr>
              <a:t>Dubna</a:t>
            </a:r>
            <a:r>
              <a:rPr lang="en-US" sz="1600" b="1" dirty="0">
                <a:solidFill>
                  <a:schemeClr val="bg1"/>
                </a:solidFill>
                <a:latin typeface="Comic Sans MS" panose="030F0702030302020204" pitchFamily="66" charset="0"/>
              </a:rPr>
              <a:t>, Moscow reg.</a:t>
            </a:r>
            <a:endParaRPr lang="ru-RU" sz="16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737920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accent6">
              <a:lumMod val="40000"/>
              <a:lumOff val="60000"/>
            </a:schemeClr>
          </a:solidFill>
          <a:scene3d>
            <a:camera prst="orthographicFront"/>
            <a:lightRig rig="threePt" dir="t"/>
          </a:scene3d>
          <a:sp3d>
            <a:bevelT prst="convex"/>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 name="Прямоугольник 4"/>
          <p:cNvSpPr>
            <a:spLocks noChangeArrowheads="1"/>
          </p:cNvSpPr>
          <p:nvPr/>
        </p:nvSpPr>
        <p:spPr bwMode="auto">
          <a:xfrm>
            <a:off x="1327496" y="1741488"/>
            <a:ext cx="7204944" cy="2062103"/>
          </a:xfrm>
          <a:prstGeom prst="rect">
            <a:avLst/>
          </a:prstGeom>
          <a:noFill/>
          <a:ln w="3175" algn="ctr">
            <a:noFill/>
            <a:round/>
            <a:headEnd/>
            <a:tailEnd/>
          </a:ln>
        </p:spPr>
        <p:txBody>
          <a:bodyPr wrap="square">
            <a:spAutoFit/>
          </a:bodyPr>
          <a:lstStyle/>
          <a:p>
            <a:pPr>
              <a:defRPr/>
            </a:pPr>
            <a:r>
              <a:rPr lang="en-US" sz="3200" b="1" dirty="0">
                <a:latin typeface="Clarendon BT" panose="02040704040505020204" pitchFamily="18" charset="0"/>
                <a:cs typeface="Arial" charset="0"/>
              </a:rPr>
              <a:t>Super Heavy Atoms</a:t>
            </a:r>
          </a:p>
          <a:p>
            <a:pPr algn="ctr">
              <a:defRPr/>
            </a:pPr>
            <a:r>
              <a:rPr lang="en-US" sz="3200" b="1" dirty="0">
                <a:latin typeface="Clarendon BT" panose="02040704040505020204" pitchFamily="18" charset="0"/>
                <a:cs typeface="Arial" charset="0"/>
              </a:rPr>
              <a:t>&amp; </a:t>
            </a:r>
          </a:p>
          <a:p>
            <a:pPr algn="ctr">
              <a:defRPr/>
            </a:pPr>
            <a:r>
              <a:rPr lang="en-US" sz="3200" b="1" dirty="0">
                <a:latin typeface="Clarendon BT" panose="02040704040505020204" pitchFamily="18" charset="0"/>
                <a:cs typeface="Arial" charset="0"/>
              </a:rPr>
              <a:t>            Chemistry of the SHE</a:t>
            </a:r>
            <a:endParaRPr lang="ru-RU" sz="3200" b="1" dirty="0">
              <a:latin typeface="Comic Sans MS" pitchFamily="66" charset="0"/>
              <a:cs typeface="Arial" charset="0"/>
            </a:endParaRPr>
          </a:p>
          <a:p>
            <a:pPr algn="ctr">
              <a:defRPr/>
            </a:pPr>
            <a:endParaRPr lang="en-US" sz="3200" b="1" dirty="0">
              <a:latin typeface="Clarendon BT" panose="02040704040505020204" pitchFamily="18" charset="0"/>
              <a:cs typeface="Arial" charset="0"/>
            </a:endParaRPr>
          </a:p>
        </p:txBody>
      </p:sp>
    </p:spTree>
    <p:extLst>
      <p:ext uri="{BB962C8B-B14F-4D97-AF65-F5344CB8AC3E}">
        <p14:creationId xmlns:p14="http://schemas.microsoft.com/office/powerpoint/2010/main" val="24326835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646513258"/>
              </p:ext>
            </p:extLst>
          </p:nvPr>
        </p:nvGraphicFramePr>
        <p:xfrm>
          <a:off x="1187450" y="1540148"/>
          <a:ext cx="6975475" cy="5129212"/>
        </p:xfrm>
        <a:graphic>
          <a:graphicData uri="http://schemas.openxmlformats.org/presentationml/2006/ole">
            <mc:AlternateContent xmlns:mc="http://schemas.openxmlformats.org/markup-compatibility/2006">
              <mc:Choice xmlns:v="urn:schemas-microsoft-com:vml" Requires="v">
                <p:oleObj spid="_x0000_s15568" name="CorelDRAW" r:id="rId3" imgW="8528304" imgH="6306312" progId="CorelDraw.Graphic.16">
                  <p:embed/>
                </p:oleObj>
              </mc:Choice>
              <mc:Fallback>
                <p:oleObj name="CorelDRAW" r:id="rId3" imgW="8528304" imgH="6306312"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540148"/>
                        <a:ext cx="6975475" cy="512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Box 6"/>
          <p:cNvSpPr txBox="1">
            <a:spLocks noChangeArrowheads="1"/>
          </p:cNvSpPr>
          <p:nvPr/>
        </p:nvSpPr>
        <p:spPr bwMode="auto">
          <a:xfrm>
            <a:off x="652525" y="1917973"/>
            <a:ext cx="535724" cy="369332"/>
          </a:xfrm>
          <a:prstGeom prst="rect">
            <a:avLst/>
          </a:prstGeom>
          <a:noFill/>
          <a:ln w="9525">
            <a:noFill/>
            <a:miter lim="800000"/>
            <a:headEnd/>
            <a:tailEnd/>
          </a:ln>
        </p:spPr>
        <p:txBody>
          <a:bodyPr wrap="none">
            <a:spAutoFit/>
          </a:bodyPr>
          <a:lstStyle/>
          <a:p>
            <a:r>
              <a:rPr lang="en-US" b="1" dirty="0"/>
              <a:t>500</a:t>
            </a:r>
            <a:endParaRPr lang="ru-RU" b="1" dirty="0"/>
          </a:p>
        </p:txBody>
      </p:sp>
      <p:sp>
        <p:nvSpPr>
          <p:cNvPr id="1028" name="TextBox 7"/>
          <p:cNvSpPr txBox="1">
            <a:spLocks noChangeArrowheads="1"/>
          </p:cNvSpPr>
          <p:nvPr/>
        </p:nvSpPr>
        <p:spPr bwMode="auto">
          <a:xfrm>
            <a:off x="577913" y="4557985"/>
            <a:ext cx="606256" cy="369332"/>
          </a:xfrm>
          <a:prstGeom prst="rect">
            <a:avLst/>
          </a:prstGeom>
          <a:noFill/>
          <a:ln w="9525">
            <a:noFill/>
            <a:miter lim="800000"/>
            <a:headEnd/>
            <a:tailEnd/>
          </a:ln>
        </p:spPr>
        <p:txBody>
          <a:bodyPr wrap="none">
            <a:spAutoFit/>
          </a:bodyPr>
          <a:lstStyle/>
          <a:p>
            <a:r>
              <a:rPr lang="en-US" b="1"/>
              <a:t>-500</a:t>
            </a:r>
            <a:endParaRPr lang="ru-RU" b="1"/>
          </a:p>
        </p:txBody>
      </p:sp>
      <p:sp>
        <p:nvSpPr>
          <p:cNvPr id="1029" name="TextBox 8"/>
          <p:cNvSpPr txBox="1">
            <a:spLocks noChangeArrowheads="1"/>
          </p:cNvSpPr>
          <p:nvPr/>
        </p:nvSpPr>
        <p:spPr bwMode="auto">
          <a:xfrm>
            <a:off x="449325" y="5902598"/>
            <a:ext cx="723275" cy="369332"/>
          </a:xfrm>
          <a:prstGeom prst="rect">
            <a:avLst/>
          </a:prstGeom>
          <a:noFill/>
          <a:ln w="9525">
            <a:noFill/>
            <a:miter lim="800000"/>
            <a:headEnd/>
            <a:tailEnd/>
          </a:ln>
        </p:spPr>
        <p:txBody>
          <a:bodyPr wrap="none">
            <a:spAutoFit/>
          </a:bodyPr>
          <a:lstStyle/>
          <a:p>
            <a:r>
              <a:rPr lang="en-US" b="1"/>
              <a:t>-1000</a:t>
            </a:r>
            <a:endParaRPr lang="ru-RU" b="1"/>
          </a:p>
        </p:txBody>
      </p:sp>
      <p:sp>
        <p:nvSpPr>
          <p:cNvPr id="1030" name="TextBox 9"/>
          <p:cNvSpPr txBox="1">
            <a:spLocks noChangeArrowheads="1"/>
          </p:cNvSpPr>
          <p:nvPr/>
        </p:nvSpPr>
        <p:spPr bwMode="auto">
          <a:xfrm>
            <a:off x="916050" y="3235598"/>
            <a:ext cx="301686" cy="369332"/>
          </a:xfrm>
          <a:prstGeom prst="rect">
            <a:avLst/>
          </a:prstGeom>
          <a:noFill/>
          <a:ln w="9525">
            <a:noFill/>
            <a:miter lim="800000"/>
            <a:headEnd/>
            <a:tailEnd/>
          </a:ln>
        </p:spPr>
        <p:txBody>
          <a:bodyPr wrap="none">
            <a:spAutoFit/>
          </a:bodyPr>
          <a:lstStyle/>
          <a:p>
            <a:r>
              <a:rPr lang="en-US" b="1"/>
              <a:t>0</a:t>
            </a:r>
            <a:endParaRPr lang="ru-RU" b="1"/>
          </a:p>
        </p:txBody>
      </p:sp>
      <p:sp>
        <p:nvSpPr>
          <p:cNvPr id="1031" name="TextBox 14"/>
          <p:cNvSpPr txBox="1">
            <a:spLocks noChangeArrowheads="1"/>
          </p:cNvSpPr>
          <p:nvPr/>
        </p:nvSpPr>
        <p:spPr bwMode="auto">
          <a:xfrm>
            <a:off x="842963" y="1151210"/>
            <a:ext cx="850041" cy="369332"/>
          </a:xfrm>
          <a:prstGeom prst="rect">
            <a:avLst/>
          </a:prstGeom>
          <a:noFill/>
          <a:ln w="9525">
            <a:noFill/>
            <a:miter lim="800000"/>
            <a:headEnd/>
            <a:tailEnd/>
          </a:ln>
        </p:spPr>
        <p:txBody>
          <a:bodyPr wrap="none">
            <a:spAutoFit/>
          </a:bodyPr>
          <a:lstStyle/>
          <a:p>
            <a:r>
              <a:rPr lang="en-US" b="1" dirty="0"/>
              <a:t>E (</a:t>
            </a:r>
            <a:r>
              <a:rPr lang="en-US" b="1" dirty="0" err="1"/>
              <a:t>keV</a:t>
            </a:r>
            <a:r>
              <a:rPr lang="en-US" b="1" dirty="0"/>
              <a:t>)</a:t>
            </a:r>
            <a:endParaRPr lang="ru-RU" b="1" dirty="0"/>
          </a:p>
        </p:txBody>
      </p:sp>
      <p:sp>
        <p:nvSpPr>
          <p:cNvPr id="1032" name="TextBox 15"/>
          <p:cNvSpPr txBox="1">
            <a:spLocks noChangeArrowheads="1"/>
          </p:cNvSpPr>
          <p:nvPr/>
        </p:nvSpPr>
        <p:spPr bwMode="auto">
          <a:xfrm>
            <a:off x="2465388" y="3421335"/>
            <a:ext cx="418704" cy="369332"/>
          </a:xfrm>
          <a:prstGeom prst="rect">
            <a:avLst/>
          </a:prstGeom>
          <a:noFill/>
          <a:ln w="9525">
            <a:noFill/>
            <a:miter lim="800000"/>
            <a:headEnd/>
            <a:tailEnd/>
          </a:ln>
        </p:spPr>
        <p:txBody>
          <a:bodyPr wrap="none">
            <a:spAutoFit/>
          </a:bodyPr>
          <a:lstStyle/>
          <a:p>
            <a:r>
              <a:rPr lang="en-US" b="1" dirty="0"/>
              <a:t>50</a:t>
            </a:r>
            <a:endParaRPr lang="ru-RU" b="1" dirty="0"/>
          </a:p>
        </p:txBody>
      </p:sp>
      <p:sp>
        <p:nvSpPr>
          <p:cNvPr id="1033" name="TextBox 16"/>
          <p:cNvSpPr txBox="1">
            <a:spLocks noChangeArrowheads="1"/>
          </p:cNvSpPr>
          <p:nvPr/>
        </p:nvSpPr>
        <p:spPr bwMode="auto">
          <a:xfrm>
            <a:off x="3795713" y="3421335"/>
            <a:ext cx="535724" cy="369332"/>
          </a:xfrm>
          <a:prstGeom prst="rect">
            <a:avLst/>
          </a:prstGeom>
          <a:noFill/>
          <a:ln w="9525">
            <a:noFill/>
            <a:miter lim="800000"/>
            <a:headEnd/>
            <a:tailEnd/>
          </a:ln>
        </p:spPr>
        <p:txBody>
          <a:bodyPr wrap="none">
            <a:spAutoFit/>
          </a:bodyPr>
          <a:lstStyle/>
          <a:p>
            <a:r>
              <a:rPr lang="en-US" b="1"/>
              <a:t>100</a:t>
            </a:r>
            <a:endParaRPr lang="ru-RU" b="1"/>
          </a:p>
        </p:txBody>
      </p:sp>
      <p:sp>
        <p:nvSpPr>
          <p:cNvPr id="1034" name="TextBox 17"/>
          <p:cNvSpPr txBox="1">
            <a:spLocks noChangeArrowheads="1"/>
          </p:cNvSpPr>
          <p:nvPr/>
        </p:nvSpPr>
        <p:spPr bwMode="auto">
          <a:xfrm>
            <a:off x="5194300" y="3421335"/>
            <a:ext cx="535724" cy="369332"/>
          </a:xfrm>
          <a:prstGeom prst="rect">
            <a:avLst/>
          </a:prstGeom>
          <a:noFill/>
          <a:ln w="9525">
            <a:noFill/>
            <a:miter lim="800000"/>
            <a:headEnd/>
            <a:tailEnd/>
          </a:ln>
        </p:spPr>
        <p:txBody>
          <a:bodyPr wrap="none">
            <a:spAutoFit/>
          </a:bodyPr>
          <a:lstStyle/>
          <a:p>
            <a:r>
              <a:rPr lang="en-US" b="1"/>
              <a:t>150</a:t>
            </a:r>
            <a:endParaRPr lang="ru-RU" b="1"/>
          </a:p>
        </p:txBody>
      </p:sp>
      <p:sp>
        <p:nvSpPr>
          <p:cNvPr id="1035" name="TextBox 18"/>
          <p:cNvSpPr txBox="1">
            <a:spLocks noChangeArrowheads="1"/>
          </p:cNvSpPr>
          <p:nvPr/>
        </p:nvSpPr>
        <p:spPr bwMode="auto">
          <a:xfrm>
            <a:off x="6577013" y="3429273"/>
            <a:ext cx="535724" cy="369332"/>
          </a:xfrm>
          <a:prstGeom prst="rect">
            <a:avLst/>
          </a:prstGeom>
          <a:noFill/>
          <a:ln w="9525">
            <a:noFill/>
            <a:miter lim="800000"/>
            <a:headEnd/>
            <a:tailEnd/>
          </a:ln>
        </p:spPr>
        <p:txBody>
          <a:bodyPr wrap="none">
            <a:spAutoFit/>
          </a:bodyPr>
          <a:lstStyle/>
          <a:p>
            <a:r>
              <a:rPr lang="en-US" b="1"/>
              <a:t>200</a:t>
            </a:r>
            <a:endParaRPr lang="ru-RU" b="1"/>
          </a:p>
        </p:txBody>
      </p:sp>
      <p:sp>
        <p:nvSpPr>
          <p:cNvPr id="1036" name="TextBox 19"/>
          <p:cNvSpPr txBox="1">
            <a:spLocks noChangeArrowheads="1"/>
          </p:cNvSpPr>
          <p:nvPr/>
        </p:nvSpPr>
        <p:spPr bwMode="auto">
          <a:xfrm>
            <a:off x="8248650" y="3235598"/>
            <a:ext cx="295274" cy="369332"/>
          </a:xfrm>
          <a:prstGeom prst="rect">
            <a:avLst/>
          </a:prstGeom>
          <a:noFill/>
          <a:ln w="9525">
            <a:noFill/>
            <a:miter lim="800000"/>
            <a:headEnd/>
            <a:tailEnd/>
          </a:ln>
        </p:spPr>
        <p:txBody>
          <a:bodyPr wrap="none">
            <a:spAutoFit/>
          </a:bodyPr>
          <a:lstStyle/>
          <a:p>
            <a:r>
              <a:rPr lang="en-US" b="1"/>
              <a:t>Z</a:t>
            </a:r>
            <a:endParaRPr lang="ru-RU" b="1"/>
          </a:p>
        </p:txBody>
      </p:sp>
      <p:sp>
        <p:nvSpPr>
          <p:cNvPr id="1037" name="TextBox 21"/>
          <p:cNvSpPr txBox="1">
            <a:spLocks noChangeArrowheads="1"/>
          </p:cNvSpPr>
          <p:nvPr/>
        </p:nvSpPr>
        <p:spPr bwMode="auto">
          <a:xfrm>
            <a:off x="4427984" y="3754710"/>
            <a:ext cx="761747" cy="369332"/>
          </a:xfrm>
          <a:prstGeom prst="rect">
            <a:avLst/>
          </a:prstGeom>
          <a:solidFill>
            <a:schemeClr val="bg1"/>
          </a:solidFill>
          <a:ln w="9525">
            <a:noFill/>
            <a:miter lim="800000"/>
            <a:headEnd/>
            <a:tailEnd/>
          </a:ln>
        </p:spPr>
        <p:txBody>
          <a:bodyPr wrap="none">
            <a:spAutoFit/>
          </a:bodyPr>
          <a:lstStyle/>
          <a:p>
            <a:r>
              <a:rPr lang="en-US" b="1" dirty="0"/>
              <a:t>Z=137</a:t>
            </a:r>
            <a:endParaRPr lang="ru-RU" b="1" dirty="0"/>
          </a:p>
        </p:txBody>
      </p:sp>
      <p:sp>
        <p:nvSpPr>
          <p:cNvPr id="1038" name="TextBox 22"/>
          <p:cNvSpPr txBox="1">
            <a:spLocks noChangeArrowheads="1"/>
          </p:cNvSpPr>
          <p:nvPr/>
        </p:nvSpPr>
        <p:spPr bwMode="auto">
          <a:xfrm>
            <a:off x="3082360" y="5016773"/>
            <a:ext cx="2789803" cy="646331"/>
          </a:xfrm>
          <a:prstGeom prst="rect">
            <a:avLst/>
          </a:prstGeom>
          <a:solidFill>
            <a:schemeClr val="bg1"/>
          </a:solidFill>
          <a:ln w="9525">
            <a:noFill/>
            <a:miter lim="800000"/>
            <a:headEnd/>
            <a:tailEnd/>
          </a:ln>
        </p:spPr>
        <p:txBody>
          <a:bodyPr wrap="none">
            <a:spAutoFit/>
          </a:bodyPr>
          <a:lstStyle/>
          <a:p>
            <a:pPr algn="r"/>
            <a:r>
              <a:rPr lang="en-US" b="1" dirty="0"/>
              <a:t>negative energy continuum</a:t>
            </a:r>
          </a:p>
          <a:p>
            <a:pPr algn="r"/>
            <a:r>
              <a:rPr lang="en-US" b="1" dirty="0"/>
              <a:t>occupied with electrons</a:t>
            </a:r>
            <a:endParaRPr lang="ru-RU" b="1" dirty="0"/>
          </a:p>
        </p:txBody>
      </p:sp>
      <p:sp>
        <p:nvSpPr>
          <p:cNvPr id="1039" name="TextBox 23"/>
          <p:cNvSpPr txBox="1">
            <a:spLocks noChangeArrowheads="1"/>
          </p:cNvSpPr>
          <p:nvPr/>
        </p:nvSpPr>
        <p:spPr bwMode="auto">
          <a:xfrm>
            <a:off x="3025948" y="1619523"/>
            <a:ext cx="2728567" cy="369332"/>
          </a:xfrm>
          <a:prstGeom prst="rect">
            <a:avLst/>
          </a:prstGeom>
          <a:solidFill>
            <a:schemeClr val="bg1"/>
          </a:solidFill>
          <a:ln w="9525">
            <a:noFill/>
            <a:miter lim="800000"/>
            <a:headEnd/>
            <a:tailEnd/>
          </a:ln>
        </p:spPr>
        <p:txBody>
          <a:bodyPr wrap="none">
            <a:spAutoFit/>
          </a:bodyPr>
          <a:lstStyle/>
          <a:p>
            <a:pPr algn="ctr"/>
            <a:r>
              <a:rPr lang="en-US" b="1" dirty="0"/>
              <a:t>positive energy continuum</a:t>
            </a:r>
          </a:p>
        </p:txBody>
      </p:sp>
      <p:sp>
        <p:nvSpPr>
          <p:cNvPr id="25" name="Стрелка вниз 24"/>
          <p:cNvSpPr/>
          <p:nvPr/>
        </p:nvSpPr>
        <p:spPr>
          <a:xfrm>
            <a:off x="1912938" y="4978673"/>
            <a:ext cx="287337" cy="57626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6" name="Стрелка вниз 25"/>
          <p:cNvSpPr/>
          <p:nvPr/>
        </p:nvSpPr>
        <p:spPr>
          <a:xfrm flipV="1">
            <a:off x="1903413" y="1378223"/>
            <a:ext cx="287337" cy="57626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42" name="TextBox 26"/>
          <p:cNvSpPr txBox="1">
            <a:spLocks noChangeArrowheads="1"/>
          </p:cNvSpPr>
          <p:nvPr/>
        </p:nvSpPr>
        <p:spPr bwMode="auto">
          <a:xfrm>
            <a:off x="2894192" y="2245166"/>
            <a:ext cx="703263" cy="369888"/>
          </a:xfrm>
          <a:prstGeom prst="rect">
            <a:avLst/>
          </a:prstGeom>
          <a:noFill/>
          <a:ln w="9525">
            <a:noFill/>
            <a:miter lim="800000"/>
            <a:headEnd/>
            <a:tailEnd/>
          </a:ln>
        </p:spPr>
        <p:txBody>
          <a:bodyPr wrap="none">
            <a:spAutoFit/>
          </a:bodyPr>
          <a:lstStyle/>
          <a:p>
            <a:r>
              <a:rPr lang="en-US" b="1" dirty="0">
                <a:solidFill>
                  <a:srgbClr val="C00000"/>
                </a:solidFill>
              </a:rPr>
              <a:t>1s</a:t>
            </a:r>
            <a:r>
              <a:rPr lang="en-US" sz="2200" b="1" baseline="-25000" dirty="0">
                <a:solidFill>
                  <a:srgbClr val="C00000"/>
                </a:solidFill>
              </a:rPr>
              <a:t>1/2</a:t>
            </a:r>
            <a:endParaRPr lang="ru-RU" sz="2200" b="1" baseline="-25000" dirty="0">
              <a:solidFill>
                <a:srgbClr val="C00000"/>
              </a:solidFill>
            </a:endParaRPr>
          </a:p>
        </p:txBody>
      </p:sp>
      <p:sp>
        <p:nvSpPr>
          <p:cNvPr id="1043" name="TextBox 31"/>
          <p:cNvSpPr txBox="1">
            <a:spLocks noChangeArrowheads="1"/>
          </p:cNvSpPr>
          <p:nvPr/>
        </p:nvSpPr>
        <p:spPr bwMode="auto">
          <a:xfrm>
            <a:off x="2037556" y="658706"/>
            <a:ext cx="2877711" cy="369332"/>
          </a:xfrm>
          <a:prstGeom prst="rect">
            <a:avLst/>
          </a:prstGeom>
          <a:noFill/>
          <a:ln w="9525">
            <a:noFill/>
            <a:miter lim="800000"/>
            <a:headEnd/>
            <a:tailEnd/>
          </a:ln>
        </p:spPr>
        <p:txBody>
          <a:bodyPr wrap="none">
            <a:spAutoFit/>
          </a:bodyPr>
          <a:lstStyle/>
          <a:p>
            <a:r>
              <a:rPr lang="en-US"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Diving into the Dirac sea</a:t>
            </a:r>
            <a:endParaRPr lang="ru-RU"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44" name="Text Box 22"/>
          <p:cNvSpPr txBox="1">
            <a:spLocks noChangeArrowheads="1"/>
          </p:cNvSpPr>
          <p:nvPr/>
        </p:nvSpPr>
        <p:spPr bwMode="auto">
          <a:xfrm>
            <a:off x="6324227" y="2530748"/>
            <a:ext cx="2446439" cy="400110"/>
          </a:xfrm>
          <a:prstGeom prst="rect">
            <a:avLst/>
          </a:prstGeom>
          <a:solidFill>
            <a:schemeClr val="bg1"/>
          </a:solidFill>
          <a:ln w="9525" algn="ctr">
            <a:noFill/>
            <a:miter lim="800000"/>
            <a:headEnd/>
            <a:tailEnd/>
          </a:ln>
        </p:spPr>
        <p:txBody>
          <a:bodyPr wrap="none">
            <a:spAutoFit/>
          </a:bodyPr>
          <a:lstStyle/>
          <a:p>
            <a:r>
              <a:rPr lang="en-US" sz="2000" b="1" dirty="0" err="1">
                <a:solidFill>
                  <a:srgbClr val="C00000"/>
                </a:solidFill>
                <a:latin typeface="Calibri" pitchFamily="34" charset="0"/>
              </a:rPr>
              <a:t>Z</a:t>
            </a:r>
            <a:r>
              <a:rPr lang="en-US" sz="2400" b="1" baseline="-25000" dirty="0" err="1">
                <a:solidFill>
                  <a:srgbClr val="C00000"/>
                </a:solidFill>
                <a:latin typeface="Calibri" pitchFamily="34" charset="0"/>
              </a:rPr>
              <a:t>crqqit</a:t>
            </a:r>
            <a:r>
              <a:rPr lang="en-US" sz="2000" b="1" baseline="-25000" dirty="0">
                <a:solidFill>
                  <a:srgbClr val="C00000"/>
                </a:solidFill>
                <a:latin typeface="Calibri" pitchFamily="34" charset="0"/>
              </a:rPr>
              <a:t> </a:t>
            </a:r>
            <a:r>
              <a:rPr lang="en-US" sz="2000" b="1" dirty="0">
                <a:solidFill>
                  <a:srgbClr val="C00000"/>
                </a:solidFill>
                <a:latin typeface="Calibri" pitchFamily="34" charset="0"/>
              </a:rPr>
              <a:t>≈ 17</a:t>
            </a:r>
            <a:r>
              <a:rPr lang="ru-RU" sz="2000" b="1" dirty="0">
                <a:solidFill>
                  <a:srgbClr val="C00000"/>
                </a:solidFill>
                <a:latin typeface="Calibri" pitchFamily="34" charset="0"/>
              </a:rPr>
              <a:t>4</a:t>
            </a:r>
            <a:r>
              <a:rPr lang="en-US" sz="2000" b="1" dirty="0">
                <a:solidFill>
                  <a:srgbClr val="C00000"/>
                </a:solidFill>
                <a:latin typeface="Calibri" pitchFamily="34" charset="0"/>
              </a:rPr>
              <a:t>  at R</a:t>
            </a:r>
            <a:r>
              <a:rPr lang="en-US" sz="2400" b="1" baseline="-25000" dirty="0">
                <a:solidFill>
                  <a:srgbClr val="C00000"/>
                </a:solidFill>
                <a:latin typeface="Calibri" pitchFamily="34" charset="0"/>
              </a:rPr>
              <a:t>N </a:t>
            </a:r>
            <a:r>
              <a:rPr lang="en-US" sz="2000" b="1" dirty="0">
                <a:solidFill>
                  <a:srgbClr val="C00000"/>
                </a:solidFill>
                <a:latin typeface="Calibri" pitchFamily="34" charset="0"/>
              </a:rPr>
              <a:t>≠ 0</a:t>
            </a:r>
            <a:endParaRPr lang="el-GR" sz="2000" b="1" dirty="0">
              <a:solidFill>
                <a:srgbClr val="C00000"/>
              </a:solidFill>
              <a:latin typeface="Calibri" pitchFamily="34" charset="0"/>
            </a:endParaRPr>
          </a:p>
        </p:txBody>
      </p:sp>
      <p:sp>
        <p:nvSpPr>
          <p:cNvPr id="1045" name="TextBox 27"/>
          <p:cNvSpPr txBox="1">
            <a:spLocks noChangeArrowheads="1"/>
          </p:cNvSpPr>
          <p:nvPr/>
        </p:nvSpPr>
        <p:spPr bwMode="auto">
          <a:xfrm>
            <a:off x="5184775" y="4057923"/>
            <a:ext cx="787400" cy="738187"/>
          </a:xfrm>
          <a:prstGeom prst="rect">
            <a:avLst/>
          </a:prstGeom>
          <a:noFill/>
          <a:ln w="9525">
            <a:noFill/>
            <a:miter lim="800000"/>
            <a:headEnd/>
            <a:tailEnd/>
          </a:ln>
        </p:spPr>
        <p:txBody>
          <a:bodyPr wrap="none">
            <a:spAutoFit/>
          </a:bodyPr>
          <a:lstStyle/>
          <a:p>
            <a:r>
              <a:rPr lang="en-US" b="1" dirty="0">
                <a:latin typeface="Calibri" pitchFamily="34" charset="0"/>
              </a:rPr>
              <a:t>  </a:t>
            </a:r>
          </a:p>
          <a:p>
            <a:r>
              <a:rPr lang="en-US" b="1" dirty="0">
                <a:latin typeface="Calibri" pitchFamily="34" charset="0"/>
              </a:rPr>
              <a:t>Z = </a:t>
            </a:r>
            <a:r>
              <a:rPr lang="en-US" b="1" dirty="0" err="1">
                <a:latin typeface="Calibri" pitchFamily="34" charset="0"/>
              </a:rPr>
              <a:t>Z</a:t>
            </a:r>
            <a:r>
              <a:rPr lang="en-US" sz="2400" b="1" baseline="-25000" dirty="0" err="1">
                <a:latin typeface="Calibri" pitchFamily="34" charset="0"/>
              </a:rPr>
              <a:t>cr</a:t>
            </a:r>
            <a:endParaRPr lang="ru-RU" b="1" dirty="0">
              <a:latin typeface="Calibri" pitchFamily="34" charset="0"/>
            </a:endParaRPr>
          </a:p>
        </p:txBody>
      </p:sp>
      <p:sp>
        <p:nvSpPr>
          <p:cNvPr id="1046" name="Прямоугольник 28"/>
          <p:cNvSpPr>
            <a:spLocks noChangeArrowheads="1"/>
          </p:cNvSpPr>
          <p:nvPr/>
        </p:nvSpPr>
        <p:spPr bwMode="auto">
          <a:xfrm>
            <a:off x="6588125" y="4780235"/>
            <a:ext cx="1728788" cy="400050"/>
          </a:xfrm>
          <a:prstGeom prst="rect">
            <a:avLst/>
          </a:prstGeom>
          <a:solidFill>
            <a:schemeClr val="bg1"/>
          </a:solidFill>
          <a:ln w="9525">
            <a:noFill/>
            <a:miter lim="800000"/>
            <a:headEnd/>
            <a:tailEnd/>
          </a:ln>
        </p:spPr>
        <p:txBody>
          <a:bodyPr>
            <a:spAutoFit/>
          </a:bodyPr>
          <a:lstStyle/>
          <a:p>
            <a:pPr algn="ctr"/>
            <a:r>
              <a:rPr lang="en-US" sz="2000" b="1">
                <a:latin typeface="Calibri" pitchFamily="34" charset="0"/>
              </a:rPr>
              <a:t>Z → (Ze−) + e</a:t>
            </a:r>
            <a:r>
              <a:rPr lang="en-US" sz="2400" b="1" baseline="30000">
                <a:latin typeface="Calibri" pitchFamily="34" charset="0"/>
              </a:rPr>
              <a:t>+</a:t>
            </a:r>
          </a:p>
        </p:txBody>
      </p:sp>
      <p:sp>
        <p:nvSpPr>
          <p:cNvPr id="1047" name="TextBox 29"/>
          <p:cNvSpPr txBox="1">
            <a:spLocks noChangeArrowheads="1"/>
          </p:cNvSpPr>
          <p:nvPr/>
        </p:nvSpPr>
        <p:spPr bwMode="auto">
          <a:xfrm>
            <a:off x="6904038" y="4491310"/>
            <a:ext cx="1903412" cy="369888"/>
          </a:xfrm>
          <a:prstGeom prst="rect">
            <a:avLst/>
          </a:prstGeom>
          <a:solidFill>
            <a:schemeClr val="bg1"/>
          </a:solidFill>
          <a:ln w="9525">
            <a:noFill/>
            <a:miter lim="800000"/>
            <a:headEnd/>
            <a:tailEnd/>
          </a:ln>
        </p:spPr>
        <p:txBody>
          <a:bodyPr wrap="none">
            <a:spAutoFit/>
          </a:bodyPr>
          <a:lstStyle/>
          <a:p>
            <a:r>
              <a:rPr lang="en-US" b="1" dirty="0">
                <a:solidFill>
                  <a:srgbClr val="006600"/>
                </a:solidFill>
                <a:latin typeface="Calibri" pitchFamily="34" charset="0"/>
              </a:rPr>
              <a:t>“atom” + positron</a:t>
            </a:r>
            <a:endParaRPr lang="ru-RU" b="1" dirty="0">
              <a:solidFill>
                <a:srgbClr val="006600"/>
              </a:solidFill>
              <a:latin typeface="Calibri" pitchFamily="34" charset="0"/>
            </a:endParaRPr>
          </a:p>
        </p:txBody>
      </p:sp>
      <p:sp>
        <p:nvSpPr>
          <p:cNvPr id="37" name="Прямоугольник 36"/>
          <p:cNvSpPr/>
          <p:nvPr/>
        </p:nvSpPr>
        <p:spPr>
          <a:xfrm>
            <a:off x="4140738" y="2454087"/>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4199797" y="2484569"/>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4257665" y="2518624"/>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4311960" y="2551488"/>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4371019" y="2585543"/>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4431269" y="2619598"/>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707904" y="2619598"/>
            <a:ext cx="649537" cy="338554"/>
          </a:xfrm>
          <a:prstGeom prst="rect">
            <a:avLst/>
          </a:prstGeom>
          <a:noFill/>
        </p:spPr>
        <p:txBody>
          <a:bodyPr wrap="none" rtlCol="0">
            <a:spAutoFit/>
          </a:bodyPr>
          <a:lstStyle/>
          <a:p>
            <a:r>
              <a:rPr lang="en-US" sz="1600" dirty="0">
                <a:solidFill>
                  <a:schemeClr val="accent6">
                    <a:lumMod val="50000"/>
                  </a:schemeClr>
                </a:solidFill>
                <a:latin typeface="Bodoni MT Black" panose="02070A03080606020203" pitchFamily="18" charset="0"/>
              </a:rPr>
              <a:t>SHE</a:t>
            </a:r>
            <a:endParaRPr lang="ru-RU" sz="1600" dirty="0">
              <a:solidFill>
                <a:schemeClr val="accent6">
                  <a:lumMod val="50000"/>
                </a:schemeClr>
              </a:solidFill>
            </a:endParaRPr>
          </a:p>
        </p:txBody>
      </p:sp>
      <p:sp>
        <p:nvSpPr>
          <p:cNvPr id="32" name="TextBox 31"/>
          <p:cNvSpPr txBox="1">
            <a:spLocks noChangeArrowheads="1"/>
          </p:cNvSpPr>
          <p:nvPr/>
        </p:nvSpPr>
        <p:spPr bwMode="auto">
          <a:xfrm>
            <a:off x="7723075" y="5579948"/>
            <a:ext cx="1274708" cy="369332"/>
          </a:xfrm>
          <a:prstGeom prst="rect">
            <a:avLst/>
          </a:prstGeom>
          <a:solidFill>
            <a:schemeClr val="bg1"/>
          </a:solidFill>
          <a:ln w="9525">
            <a:noFill/>
            <a:miter lim="800000"/>
            <a:headEnd/>
            <a:tailEnd/>
          </a:ln>
        </p:spPr>
        <p:txBody>
          <a:bodyPr wrap="none">
            <a:spAutoFit/>
          </a:bodyPr>
          <a:lstStyle/>
          <a:p>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Dirac sea </a:t>
            </a:r>
            <a:endParaRPr lang="ru-RU"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Text Box 22"/>
          <p:cNvSpPr txBox="1">
            <a:spLocks noChangeArrowheads="1"/>
          </p:cNvSpPr>
          <p:nvPr/>
        </p:nvSpPr>
        <p:spPr bwMode="auto">
          <a:xfrm>
            <a:off x="3938269" y="4005970"/>
            <a:ext cx="1001493" cy="369332"/>
          </a:xfrm>
          <a:prstGeom prst="rect">
            <a:avLst/>
          </a:prstGeom>
          <a:noFill/>
          <a:ln w="9525" algn="ctr">
            <a:noFill/>
            <a:miter lim="800000"/>
            <a:headEnd/>
            <a:tailEnd/>
          </a:ln>
        </p:spPr>
        <p:txBody>
          <a:bodyPr wrap="none">
            <a:spAutoFit/>
          </a:bodyPr>
          <a:lstStyle/>
          <a:p>
            <a:r>
              <a:rPr lang="en-US" dirty="0">
                <a:effectLst>
                  <a:outerShdw blurRad="38100" dist="38100" dir="2700000" algn="tl">
                    <a:srgbClr val="000000">
                      <a:alpha val="43137"/>
                    </a:srgbClr>
                  </a:outerShdw>
                </a:effectLst>
                <a:latin typeface="Calibri" pitchFamily="34" charset="0"/>
              </a:rPr>
              <a:t>at R</a:t>
            </a:r>
            <a:r>
              <a:rPr lang="en-US" sz="2000" baseline="-25000" dirty="0">
                <a:effectLst>
                  <a:outerShdw blurRad="38100" dist="38100" dir="2700000" algn="tl">
                    <a:srgbClr val="000000">
                      <a:alpha val="43137"/>
                    </a:srgbClr>
                  </a:outerShdw>
                </a:effectLst>
                <a:latin typeface="Calibri" pitchFamily="34" charset="0"/>
              </a:rPr>
              <a:t>N</a:t>
            </a:r>
            <a:r>
              <a:rPr lang="en-US" baseline="-25000" dirty="0">
                <a:effectLst>
                  <a:outerShdw blurRad="38100" dist="38100" dir="2700000" algn="tl">
                    <a:srgbClr val="000000">
                      <a:alpha val="43137"/>
                    </a:srgbClr>
                  </a:outerShdw>
                </a:effectLst>
                <a:latin typeface="Calibri" pitchFamily="34" charset="0"/>
              </a:rPr>
              <a:t> </a:t>
            </a:r>
            <a:r>
              <a:rPr lang="en-US" dirty="0">
                <a:effectLst>
                  <a:outerShdw blurRad="38100" dist="38100" dir="2700000" algn="tl">
                    <a:srgbClr val="000000">
                      <a:alpha val="43137"/>
                    </a:srgbClr>
                  </a:outerShdw>
                </a:effectLst>
                <a:latin typeface="Calibri" pitchFamily="34" charset="0"/>
              </a:rPr>
              <a:t>≠ 0</a:t>
            </a:r>
            <a:endParaRPr lang="el-GR" dirty="0">
              <a:effectLst>
                <a:outerShdw blurRad="38100" dist="38100" dir="2700000" algn="tl">
                  <a:srgbClr val="000000">
                    <a:alpha val="43137"/>
                  </a:srgbClr>
                </a:outerShdw>
              </a:effectLst>
              <a:latin typeface="Calibri" pitchFamily="34" charset="0"/>
            </a:endParaRPr>
          </a:p>
        </p:txBody>
      </p:sp>
      <p:sp>
        <p:nvSpPr>
          <p:cNvPr id="38" name="TextBox 37"/>
          <p:cNvSpPr txBox="1"/>
          <p:nvPr/>
        </p:nvSpPr>
        <p:spPr>
          <a:xfrm>
            <a:off x="6673969" y="116632"/>
            <a:ext cx="2201244" cy="646331"/>
          </a:xfrm>
          <a:prstGeom prst="rect">
            <a:avLst/>
          </a:prstGeom>
          <a:solidFill>
            <a:srgbClr val="FFFF00"/>
          </a:solidFill>
        </p:spPr>
        <p:txBody>
          <a:bodyPr wrap="none" rtlCol="0">
            <a:spAutoFit/>
          </a:bodyPr>
          <a:lstStyle/>
          <a:p>
            <a:pPr algn="r"/>
            <a:r>
              <a:rPr lang="ru-RU" b="1" dirty="0"/>
              <a:t>А.М. Сергеев РАН</a:t>
            </a:r>
            <a:endParaRPr lang="en-US" b="1" dirty="0"/>
          </a:p>
          <a:p>
            <a:pPr algn="r"/>
            <a:r>
              <a:rPr lang="ru-RU" b="1" dirty="0"/>
              <a:t>В.М. </a:t>
            </a:r>
            <a:r>
              <a:rPr lang="ru-RU" b="1" dirty="0" err="1"/>
              <a:t>Шабаев</a:t>
            </a:r>
            <a:r>
              <a:rPr lang="ru-RU" b="1" dirty="0"/>
              <a:t>  СПбГУ</a:t>
            </a:r>
          </a:p>
        </p:txBody>
      </p:sp>
      <p:sp>
        <p:nvSpPr>
          <p:cNvPr id="41" name="TextBox 40"/>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2495780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04" name="TextBox 80"/>
          <p:cNvSpPr txBox="1">
            <a:spLocks noChangeArrowheads="1"/>
          </p:cNvSpPr>
          <p:nvPr/>
        </p:nvSpPr>
        <p:spPr bwMode="auto">
          <a:xfrm>
            <a:off x="7067398" y="2564904"/>
            <a:ext cx="1824346" cy="369333"/>
          </a:xfrm>
          <a:prstGeom prst="rect">
            <a:avLst/>
          </a:prstGeom>
          <a:noFill/>
          <a:ln w="9525">
            <a:noFill/>
            <a:miter lim="800000"/>
            <a:headEnd/>
            <a:tailEnd/>
          </a:ln>
        </p:spPr>
        <p:txBody>
          <a:bodyPr wrap="none">
            <a:spAutoFit/>
          </a:bodyPr>
          <a:lstStyle/>
          <a:p>
            <a:r>
              <a:rPr lang="en-US" b="1" dirty="0"/>
              <a:t>ΔE</a:t>
            </a:r>
            <a:r>
              <a:rPr lang="en-US" b="1" baseline="-25000" dirty="0"/>
              <a:t>CM</a:t>
            </a:r>
            <a:r>
              <a:rPr lang="en-US" b="1" dirty="0"/>
              <a:t>= 5-6 </a:t>
            </a:r>
            <a:r>
              <a:rPr lang="en-US" b="1" dirty="0" err="1"/>
              <a:t>MeV·A</a:t>
            </a:r>
            <a:endParaRPr lang="ru-RU" b="1" dirty="0"/>
          </a:p>
        </p:txBody>
      </p:sp>
      <p:grpSp>
        <p:nvGrpSpPr>
          <p:cNvPr id="4" name="Группа 96"/>
          <p:cNvGrpSpPr>
            <a:grpSpLocks/>
          </p:cNvGrpSpPr>
          <p:nvPr/>
        </p:nvGrpSpPr>
        <p:grpSpPr bwMode="auto">
          <a:xfrm>
            <a:off x="4499992" y="3625081"/>
            <a:ext cx="4228603" cy="2591944"/>
            <a:chOff x="4118962" y="3627224"/>
            <a:chExt cx="4229377" cy="2591715"/>
          </a:xfrm>
        </p:grpSpPr>
        <p:grpSp>
          <p:nvGrpSpPr>
            <p:cNvPr id="5" name="Группа 52"/>
            <p:cNvGrpSpPr>
              <a:grpSpLocks/>
            </p:cNvGrpSpPr>
            <p:nvPr/>
          </p:nvGrpSpPr>
          <p:grpSpPr bwMode="auto">
            <a:xfrm>
              <a:off x="5274767" y="4007745"/>
              <a:ext cx="2087944" cy="1308930"/>
              <a:chOff x="5274767" y="4489281"/>
              <a:chExt cx="2087944" cy="1308930"/>
            </a:xfrm>
          </p:grpSpPr>
          <p:sp>
            <p:nvSpPr>
              <p:cNvPr id="42" name="Овал 41"/>
              <p:cNvSpPr/>
              <p:nvPr/>
            </p:nvSpPr>
            <p:spPr>
              <a:xfrm rot="19941895" flipH="1" flipV="1">
                <a:off x="5274767" y="4648957"/>
                <a:ext cx="2087944" cy="1149254"/>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nvGrpSpPr>
              <p:cNvPr id="6" name="Группа 51"/>
              <p:cNvGrpSpPr>
                <a:grpSpLocks/>
              </p:cNvGrpSpPr>
              <p:nvPr/>
            </p:nvGrpSpPr>
            <p:grpSpPr bwMode="auto">
              <a:xfrm>
                <a:off x="6135555" y="4489281"/>
                <a:ext cx="790643" cy="935460"/>
                <a:chOff x="6135555" y="4489281"/>
                <a:chExt cx="790643" cy="935460"/>
              </a:xfrm>
            </p:grpSpPr>
            <p:sp>
              <p:nvSpPr>
                <p:cNvPr id="37" name="Овал 36"/>
                <p:cNvSpPr/>
                <p:nvPr/>
              </p:nvSpPr>
              <p:spPr bwMode="auto">
                <a:xfrm>
                  <a:off x="6135555" y="5065996"/>
                  <a:ext cx="360429" cy="358745"/>
                </a:xfrm>
                <a:prstGeom prst="ellipse">
                  <a:avLst/>
                </a:prstGeom>
                <a:solidFill>
                  <a:srgbClr val="0066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3" name="Овал 42"/>
                <p:cNvSpPr/>
                <p:nvPr/>
              </p:nvSpPr>
              <p:spPr>
                <a:xfrm>
                  <a:off x="6854747" y="4489281"/>
                  <a:ext cx="71451" cy="71431"/>
                </a:xfrm>
                <a:prstGeom prst="ellipse">
                  <a:avLst/>
                </a:prstGeom>
                <a:solidFill>
                  <a:srgbClr val="0066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grpSp>
        <p:sp>
          <p:nvSpPr>
            <p:cNvPr id="117775" name="TextBox 43"/>
            <p:cNvSpPr txBox="1">
              <a:spLocks noChangeArrowheads="1"/>
            </p:cNvSpPr>
            <p:nvPr/>
          </p:nvSpPr>
          <p:spPr bwMode="auto">
            <a:xfrm>
              <a:off x="6711724" y="3701382"/>
              <a:ext cx="362666" cy="369300"/>
            </a:xfrm>
            <a:prstGeom prst="rect">
              <a:avLst/>
            </a:prstGeom>
            <a:noFill/>
            <a:ln w="9525">
              <a:noFill/>
              <a:miter lim="800000"/>
              <a:headEnd/>
              <a:tailEnd/>
            </a:ln>
          </p:spPr>
          <p:txBody>
            <a:bodyPr wrap="none">
              <a:spAutoFit/>
            </a:bodyPr>
            <a:lstStyle/>
            <a:p>
              <a:r>
                <a:rPr lang="en-US" b="1" dirty="0"/>
                <a:t>e</a:t>
              </a:r>
              <a:r>
                <a:rPr lang="en-US" sz="2400" b="1" baseline="30000" dirty="0"/>
                <a:t>-</a:t>
              </a:r>
              <a:endParaRPr lang="ru-RU" sz="2400" b="1" baseline="30000" dirty="0"/>
            </a:p>
          </p:txBody>
        </p:sp>
        <p:sp>
          <p:nvSpPr>
            <p:cNvPr id="55" name="Овал 54"/>
            <p:cNvSpPr/>
            <p:nvPr/>
          </p:nvSpPr>
          <p:spPr>
            <a:xfrm rot="19941895">
              <a:off x="4764355" y="4569737"/>
              <a:ext cx="2087945" cy="1149254"/>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9" name="Овал 58"/>
            <p:cNvSpPr/>
            <p:nvPr/>
          </p:nvSpPr>
          <p:spPr>
            <a:xfrm flipH="1" flipV="1">
              <a:off x="5716155" y="4899951"/>
              <a:ext cx="360428" cy="358745"/>
            </a:xfrm>
            <a:prstGeom prst="ellipse">
              <a:avLst/>
            </a:prstGeom>
            <a:solidFill>
              <a:srgbClr val="0066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7778" name="TextBox 59"/>
            <p:cNvSpPr txBox="1">
              <a:spLocks noChangeArrowheads="1"/>
            </p:cNvSpPr>
            <p:nvPr/>
          </p:nvSpPr>
          <p:spPr bwMode="auto">
            <a:xfrm rot="10800000" flipH="1" flipV="1">
              <a:off x="5717792" y="4889925"/>
              <a:ext cx="351378" cy="369332"/>
            </a:xfrm>
            <a:prstGeom prst="rect">
              <a:avLst/>
            </a:prstGeom>
            <a:noFill/>
            <a:ln w="9525">
              <a:noFill/>
              <a:miter lim="800000"/>
              <a:headEnd/>
              <a:tailEnd/>
            </a:ln>
          </p:spPr>
          <p:txBody>
            <a:bodyPr wrap="none">
              <a:spAutoFit/>
            </a:bodyPr>
            <a:lstStyle/>
            <a:p>
              <a:r>
                <a:rPr lang="en-US" b="1" dirty="0">
                  <a:solidFill>
                    <a:schemeClr val="bg1"/>
                  </a:solidFill>
                </a:rPr>
                <a:t>U</a:t>
              </a:r>
              <a:endParaRPr lang="ru-RU" b="1" dirty="0">
                <a:solidFill>
                  <a:schemeClr val="bg1"/>
                </a:solidFill>
              </a:endParaRPr>
            </a:p>
          </p:txBody>
        </p:sp>
        <p:sp>
          <p:nvSpPr>
            <p:cNvPr id="58" name="Овал 57"/>
            <p:cNvSpPr/>
            <p:nvPr/>
          </p:nvSpPr>
          <p:spPr>
            <a:xfrm flipH="1" flipV="1">
              <a:off x="5189009" y="5805557"/>
              <a:ext cx="71450" cy="71431"/>
            </a:xfrm>
            <a:prstGeom prst="ellipse">
              <a:avLst/>
            </a:prstGeom>
            <a:solidFill>
              <a:srgbClr val="0066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69" name="Прямая соединительная линия 68"/>
            <p:cNvCxnSpPr/>
            <p:nvPr/>
          </p:nvCxnSpPr>
          <p:spPr>
            <a:xfrm flipH="1">
              <a:off x="7864063" y="3627224"/>
              <a:ext cx="484276" cy="307949"/>
            </a:xfrm>
            <a:prstGeom prst="line">
              <a:avLst/>
            </a:prstGeom>
            <a:ln w="19050">
              <a:solidFill>
                <a:srgbClr val="3366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flipV="1">
              <a:off x="4283968" y="5755541"/>
              <a:ext cx="576368" cy="339697"/>
            </a:xfrm>
            <a:prstGeom prst="line">
              <a:avLst/>
            </a:prstGeom>
            <a:ln w="19050">
              <a:solidFill>
                <a:srgbClr val="3366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7782" name="TextBox 75"/>
            <p:cNvSpPr txBox="1">
              <a:spLocks noChangeArrowheads="1"/>
            </p:cNvSpPr>
            <p:nvPr/>
          </p:nvSpPr>
          <p:spPr bwMode="auto">
            <a:xfrm>
              <a:off x="5061923" y="5849639"/>
              <a:ext cx="362666" cy="369300"/>
            </a:xfrm>
            <a:prstGeom prst="rect">
              <a:avLst/>
            </a:prstGeom>
            <a:noFill/>
            <a:ln w="9525">
              <a:noFill/>
              <a:miter lim="800000"/>
              <a:headEnd/>
              <a:tailEnd/>
            </a:ln>
          </p:spPr>
          <p:txBody>
            <a:bodyPr wrap="none">
              <a:spAutoFit/>
            </a:bodyPr>
            <a:lstStyle/>
            <a:p>
              <a:r>
                <a:rPr lang="en-US" b="1" dirty="0"/>
                <a:t>e</a:t>
              </a:r>
              <a:r>
                <a:rPr lang="en-US" sz="2400" b="1" baseline="30000" dirty="0"/>
                <a:t>-</a:t>
              </a:r>
              <a:endParaRPr lang="ru-RU" sz="2400" b="1" baseline="30000" dirty="0"/>
            </a:p>
          </p:txBody>
        </p:sp>
        <p:sp>
          <p:nvSpPr>
            <p:cNvPr id="117783" name="TextBox 77"/>
            <p:cNvSpPr txBox="1">
              <a:spLocks noChangeArrowheads="1"/>
            </p:cNvSpPr>
            <p:nvPr/>
          </p:nvSpPr>
          <p:spPr bwMode="auto">
            <a:xfrm>
              <a:off x="7141138" y="3918293"/>
              <a:ext cx="747457" cy="369301"/>
            </a:xfrm>
            <a:prstGeom prst="rect">
              <a:avLst/>
            </a:prstGeom>
            <a:noFill/>
            <a:ln w="9525">
              <a:noFill/>
              <a:miter lim="800000"/>
              <a:headEnd/>
              <a:tailEnd/>
            </a:ln>
          </p:spPr>
          <p:txBody>
            <a:bodyPr wrap="none">
              <a:spAutoFit/>
            </a:bodyPr>
            <a:lstStyle/>
            <a:p>
              <a:r>
                <a:rPr lang="en-US" b="1" dirty="0"/>
                <a:t>Z=91</a:t>
              </a:r>
              <a:r>
                <a:rPr lang="en-US" sz="2400" b="1" baseline="30000" dirty="0"/>
                <a:t>+</a:t>
              </a:r>
              <a:endParaRPr lang="ru-RU" sz="2400" b="1" baseline="30000" dirty="0"/>
            </a:p>
          </p:txBody>
        </p:sp>
        <p:sp>
          <p:nvSpPr>
            <p:cNvPr id="117784" name="TextBox 78"/>
            <p:cNvSpPr txBox="1">
              <a:spLocks noChangeArrowheads="1"/>
            </p:cNvSpPr>
            <p:nvPr/>
          </p:nvSpPr>
          <p:spPr bwMode="auto">
            <a:xfrm>
              <a:off x="4118962" y="5509931"/>
              <a:ext cx="747457" cy="369301"/>
            </a:xfrm>
            <a:prstGeom prst="rect">
              <a:avLst/>
            </a:prstGeom>
            <a:noFill/>
            <a:ln w="9525">
              <a:noFill/>
              <a:miter lim="800000"/>
              <a:headEnd/>
              <a:tailEnd/>
            </a:ln>
          </p:spPr>
          <p:txBody>
            <a:bodyPr wrap="none">
              <a:spAutoFit/>
            </a:bodyPr>
            <a:lstStyle/>
            <a:p>
              <a:r>
                <a:rPr lang="en-US" b="1" dirty="0"/>
                <a:t>Z=91</a:t>
              </a:r>
              <a:r>
                <a:rPr lang="en-US" sz="2400" b="1" baseline="30000" dirty="0"/>
                <a:t>+</a:t>
              </a:r>
              <a:endParaRPr lang="ru-RU" sz="2400" b="1" baseline="30000" dirty="0"/>
            </a:p>
          </p:txBody>
        </p:sp>
        <p:sp>
          <p:nvSpPr>
            <p:cNvPr id="117785" name="TextBox 87"/>
            <p:cNvSpPr txBox="1">
              <a:spLocks noChangeArrowheads="1"/>
            </p:cNvSpPr>
            <p:nvPr/>
          </p:nvSpPr>
          <p:spPr bwMode="auto">
            <a:xfrm>
              <a:off x="6422268" y="5579948"/>
              <a:ext cx="402748" cy="369301"/>
            </a:xfrm>
            <a:prstGeom prst="rect">
              <a:avLst/>
            </a:prstGeom>
            <a:noFill/>
            <a:ln w="9525">
              <a:noFill/>
              <a:miter lim="800000"/>
              <a:headEnd/>
              <a:tailEnd/>
            </a:ln>
          </p:spPr>
          <p:txBody>
            <a:bodyPr wrap="none">
              <a:spAutoFit/>
            </a:bodyPr>
            <a:lstStyle/>
            <a:p>
              <a:r>
                <a:rPr lang="en-US" b="1" dirty="0"/>
                <a:t>e</a:t>
              </a:r>
              <a:r>
                <a:rPr lang="en-US" sz="2400" b="1" baseline="30000" dirty="0"/>
                <a:t>+</a:t>
              </a:r>
              <a:endParaRPr lang="ru-RU" sz="2400" b="1" baseline="30000" dirty="0"/>
            </a:p>
          </p:txBody>
        </p:sp>
        <p:sp>
          <p:nvSpPr>
            <p:cNvPr id="86" name="Полилиния 85"/>
            <p:cNvSpPr/>
            <p:nvPr/>
          </p:nvSpPr>
          <p:spPr>
            <a:xfrm>
              <a:off x="5044066" y="4007106"/>
              <a:ext cx="958692" cy="792096"/>
            </a:xfrm>
            <a:custGeom>
              <a:avLst/>
              <a:gdLst>
                <a:gd name="connsiteX0" fmla="*/ 0 w 1967696"/>
                <a:gd name="connsiteY0" fmla="*/ 0 h 1838445"/>
                <a:gd name="connsiteX1" fmla="*/ 335666 w 1967696"/>
                <a:gd name="connsiteY1" fmla="*/ 474562 h 1838445"/>
                <a:gd name="connsiteX2" fmla="*/ 925974 w 1967696"/>
                <a:gd name="connsiteY2" fmla="*/ 520860 h 1838445"/>
                <a:gd name="connsiteX3" fmla="*/ 1030147 w 1967696"/>
                <a:gd name="connsiteY3" fmla="*/ 1064871 h 1838445"/>
                <a:gd name="connsiteX4" fmla="*/ 1597306 w 1967696"/>
                <a:gd name="connsiteY4" fmla="*/ 1111169 h 1838445"/>
                <a:gd name="connsiteX5" fmla="*/ 1759352 w 1967696"/>
                <a:gd name="connsiteY5" fmla="*/ 1574157 h 1838445"/>
                <a:gd name="connsiteX6" fmla="*/ 1944547 w 1967696"/>
                <a:gd name="connsiteY6" fmla="*/ 1805650 h 1838445"/>
                <a:gd name="connsiteX7" fmla="*/ 1898248 w 1967696"/>
                <a:gd name="connsiteY7" fmla="*/ 1770926 h 1838445"/>
                <a:gd name="connsiteX8" fmla="*/ 1898248 w 1967696"/>
                <a:gd name="connsiteY8" fmla="*/ 1770926 h 1838445"/>
                <a:gd name="connsiteX9" fmla="*/ 1898248 w 1967696"/>
                <a:gd name="connsiteY9" fmla="*/ 1736202 h 1838445"/>
                <a:gd name="connsiteX10" fmla="*/ 1898248 w 1967696"/>
                <a:gd name="connsiteY10" fmla="*/ 1747777 h 18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696" h="1838445">
                  <a:moveTo>
                    <a:pt x="0" y="0"/>
                  </a:moveTo>
                  <a:cubicBezTo>
                    <a:pt x="90668" y="193876"/>
                    <a:pt x="181337" y="387752"/>
                    <a:pt x="335666" y="474562"/>
                  </a:cubicBezTo>
                  <a:cubicBezTo>
                    <a:pt x="489995" y="561372"/>
                    <a:pt x="810227" y="422475"/>
                    <a:pt x="925974" y="520860"/>
                  </a:cubicBezTo>
                  <a:cubicBezTo>
                    <a:pt x="1041721" y="619245"/>
                    <a:pt x="918258" y="966486"/>
                    <a:pt x="1030147" y="1064871"/>
                  </a:cubicBezTo>
                  <a:cubicBezTo>
                    <a:pt x="1142036" y="1163256"/>
                    <a:pt x="1475772" y="1026288"/>
                    <a:pt x="1597306" y="1111169"/>
                  </a:cubicBezTo>
                  <a:cubicBezTo>
                    <a:pt x="1718840" y="1196050"/>
                    <a:pt x="1701479" y="1458410"/>
                    <a:pt x="1759352" y="1574157"/>
                  </a:cubicBezTo>
                  <a:cubicBezTo>
                    <a:pt x="1817226" y="1689904"/>
                    <a:pt x="1921398" y="1772855"/>
                    <a:pt x="1944547" y="1805650"/>
                  </a:cubicBezTo>
                  <a:cubicBezTo>
                    <a:pt x="1967696" y="1838445"/>
                    <a:pt x="1898248" y="1770926"/>
                    <a:pt x="1898248" y="1770926"/>
                  </a:cubicBezTo>
                  <a:lnTo>
                    <a:pt x="1898248" y="1770926"/>
                  </a:lnTo>
                  <a:lnTo>
                    <a:pt x="1898248" y="1736202"/>
                  </a:lnTo>
                  <a:lnTo>
                    <a:pt x="1898248" y="1747777"/>
                  </a:lnTo>
                </a:path>
              </a:pathLst>
            </a:cu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87" name="Полилиния 86"/>
            <p:cNvSpPr/>
            <p:nvPr/>
          </p:nvSpPr>
          <p:spPr>
            <a:xfrm flipH="1" flipV="1">
              <a:off x="6170437" y="4977731"/>
              <a:ext cx="792307" cy="792097"/>
            </a:xfrm>
            <a:custGeom>
              <a:avLst/>
              <a:gdLst>
                <a:gd name="connsiteX0" fmla="*/ 0 w 1967696"/>
                <a:gd name="connsiteY0" fmla="*/ 0 h 1838445"/>
                <a:gd name="connsiteX1" fmla="*/ 335666 w 1967696"/>
                <a:gd name="connsiteY1" fmla="*/ 474562 h 1838445"/>
                <a:gd name="connsiteX2" fmla="*/ 925974 w 1967696"/>
                <a:gd name="connsiteY2" fmla="*/ 520860 h 1838445"/>
                <a:gd name="connsiteX3" fmla="*/ 1030147 w 1967696"/>
                <a:gd name="connsiteY3" fmla="*/ 1064871 h 1838445"/>
                <a:gd name="connsiteX4" fmla="*/ 1597306 w 1967696"/>
                <a:gd name="connsiteY4" fmla="*/ 1111169 h 1838445"/>
                <a:gd name="connsiteX5" fmla="*/ 1759352 w 1967696"/>
                <a:gd name="connsiteY5" fmla="*/ 1574157 h 1838445"/>
                <a:gd name="connsiteX6" fmla="*/ 1944547 w 1967696"/>
                <a:gd name="connsiteY6" fmla="*/ 1805650 h 1838445"/>
                <a:gd name="connsiteX7" fmla="*/ 1898248 w 1967696"/>
                <a:gd name="connsiteY7" fmla="*/ 1770926 h 1838445"/>
                <a:gd name="connsiteX8" fmla="*/ 1898248 w 1967696"/>
                <a:gd name="connsiteY8" fmla="*/ 1770926 h 1838445"/>
                <a:gd name="connsiteX9" fmla="*/ 1898248 w 1967696"/>
                <a:gd name="connsiteY9" fmla="*/ 1736202 h 1838445"/>
                <a:gd name="connsiteX10" fmla="*/ 1898248 w 1967696"/>
                <a:gd name="connsiteY10" fmla="*/ 1747777 h 18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696" h="1838445">
                  <a:moveTo>
                    <a:pt x="0" y="0"/>
                  </a:moveTo>
                  <a:cubicBezTo>
                    <a:pt x="90668" y="193876"/>
                    <a:pt x="181337" y="387752"/>
                    <a:pt x="335666" y="474562"/>
                  </a:cubicBezTo>
                  <a:cubicBezTo>
                    <a:pt x="489995" y="561372"/>
                    <a:pt x="810227" y="422475"/>
                    <a:pt x="925974" y="520860"/>
                  </a:cubicBezTo>
                  <a:cubicBezTo>
                    <a:pt x="1041721" y="619245"/>
                    <a:pt x="918258" y="966486"/>
                    <a:pt x="1030147" y="1064871"/>
                  </a:cubicBezTo>
                  <a:cubicBezTo>
                    <a:pt x="1142036" y="1163256"/>
                    <a:pt x="1475772" y="1026288"/>
                    <a:pt x="1597306" y="1111169"/>
                  </a:cubicBezTo>
                  <a:cubicBezTo>
                    <a:pt x="1718840" y="1196050"/>
                    <a:pt x="1701479" y="1458410"/>
                    <a:pt x="1759352" y="1574157"/>
                  </a:cubicBezTo>
                  <a:cubicBezTo>
                    <a:pt x="1817226" y="1689904"/>
                    <a:pt x="1921398" y="1772855"/>
                    <a:pt x="1944547" y="1805650"/>
                  </a:cubicBezTo>
                  <a:cubicBezTo>
                    <a:pt x="1967696" y="1838445"/>
                    <a:pt x="1898248" y="1770926"/>
                    <a:pt x="1898248" y="1770926"/>
                  </a:cubicBezTo>
                  <a:lnTo>
                    <a:pt x="1898248" y="1770926"/>
                  </a:lnTo>
                  <a:lnTo>
                    <a:pt x="1898248" y="1736202"/>
                  </a:lnTo>
                  <a:lnTo>
                    <a:pt x="1898248" y="1747777"/>
                  </a:lnTo>
                </a:path>
              </a:pathLst>
            </a:cu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89" name="Овал 88"/>
            <p:cNvSpPr/>
            <p:nvPr/>
          </p:nvSpPr>
          <p:spPr>
            <a:xfrm flipH="1" flipV="1">
              <a:off x="5676904" y="4446806"/>
              <a:ext cx="88377" cy="71432"/>
            </a:xfrm>
            <a:prstGeom prst="ellipse">
              <a:avLst/>
            </a:prstGeom>
            <a:solidFill>
              <a:srgbClr val="0066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7789" name="TextBox 89"/>
            <p:cNvSpPr txBox="1">
              <a:spLocks noChangeArrowheads="1"/>
            </p:cNvSpPr>
            <p:nvPr/>
          </p:nvSpPr>
          <p:spPr bwMode="auto">
            <a:xfrm>
              <a:off x="5558172" y="4112476"/>
              <a:ext cx="402748" cy="406232"/>
            </a:xfrm>
            <a:prstGeom prst="rect">
              <a:avLst/>
            </a:prstGeom>
            <a:noFill/>
            <a:ln w="9525">
              <a:noFill/>
              <a:miter lim="800000"/>
              <a:headEnd/>
              <a:tailEnd/>
            </a:ln>
          </p:spPr>
          <p:txBody>
            <a:bodyPr wrap="none">
              <a:spAutoFit/>
            </a:bodyPr>
            <a:lstStyle/>
            <a:p>
              <a:r>
                <a:rPr lang="en-US" b="1" dirty="0"/>
                <a:t>e</a:t>
              </a:r>
              <a:r>
                <a:rPr lang="en-US" sz="2400" b="1" baseline="30000" dirty="0"/>
                <a:t>+</a:t>
              </a:r>
              <a:endParaRPr lang="ru-RU" sz="2400" b="1" baseline="30000" dirty="0"/>
            </a:p>
          </p:txBody>
        </p:sp>
        <p:sp>
          <p:nvSpPr>
            <p:cNvPr id="91" name="Овал 90"/>
            <p:cNvSpPr/>
            <p:nvPr/>
          </p:nvSpPr>
          <p:spPr>
            <a:xfrm flipH="1" flipV="1">
              <a:off x="6559446" y="5498388"/>
              <a:ext cx="73038" cy="71432"/>
            </a:xfrm>
            <a:prstGeom prst="ellipse">
              <a:avLst/>
            </a:prstGeom>
            <a:solidFill>
              <a:srgbClr val="0066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9" name="TextBox 59"/>
            <p:cNvSpPr txBox="1">
              <a:spLocks noChangeArrowheads="1"/>
            </p:cNvSpPr>
            <p:nvPr/>
          </p:nvSpPr>
          <p:spPr bwMode="auto">
            <a:xfrm rot="10800000" flipH="1" flipV="1">
              <a:off x="6141323" y="4583196"/>
              <a:ext cx="351378" cy="369332"/>
            </a:xfrm>
            <a:prstGeom prst="rect">
              <a:avLst/>
            </a:prstGeom>
            <a:noFill/>
            <a:ln w="9525">
              <a:noFill/>
              <a:miter lim="800000"/>
              <a:headEnd/>
              <a:tailEnd/>
            </a:ln>
          </p:spPr>
          <p:txBody>
            <a:bodyPr wrap="none">
              <a:spAutoFit/>
            </a:bodyPr>
            <a:lstStyle/>
            <a:p>
              <a:r>
                <a:rPr lang="en-US" b="1" dirty="0">
                  <a:solidFill>
                    <a:schemeClr val="bg1"/>
                  </a:solidFill>
                </a:rPr>
                <a:t>U</a:t>
              </a:r>
              <a:endParaRPr lang="ru-RU" b="1" dirty="0">
                <a:solidFill>
                  <a:schemeClr val="bg1"/>
                </a:solidFill>
              </a:endParaRPr>
            </a:p>
          </p:txBody>
        </p:sp>
      </p:grpSp>
      <p:grpSp>
        <p:nvGrpSpPr>
          <p:cNvPr id="9" name="Группа 8"/>
          <p:cNvGrpSpPr/>
          <p:nvPr/>
        </p:nvGrpSpPr>
        <p:grpSpPr>
          <a:xfrm>
            <a:off x="-612576" y="2204864"/>
            <a:ext cx="6864381" cy="4141922"/>
            <a:chOff x="-396552" y="2527438"/>
            <a:chExt cx="6864381" cy="4141922"/>
          </a:xfrm>
        </p:grpSpPr>
        <p:pic>
          <p:nvPicPr>
            <p:cNvPr id="117762" name="Picture 2"/>
            <p:cNvPicPr>
              <a:picLocks noChangeAspect="1" noChangeArrowheads="1"/>
            </p:cNvPicPr>
            <p:nvPr/>
          </p:nvPicPr>
          <p:blipFill>
            <a:blip r:embed="rId3" cstate="print"/>
            <a:srcRect/>
            <a:stretch>
              <a:fillRect/>
            </a:stretch>
          </p:blipFill>
          <p:spPr bwMode="auto">
            <a:xfrm>
              <a:off x="-396552" y="2527438"/>
              <a:ext cx="5514975" cy="3986212"/>
            </a:xfrm>
            <a:prstGeom prst="rect">
              <a:avLst/>
            </a:prstGeom>
            <a:noFill/>
            <a:ln w="9525">
              <a:noFill/>
              <a:miter lim="800000"/>
              <a:headEnd/>
              <a:tailEnd/>
            </a:ln>
          </p:spPr>
        </p:pic>
        <p:sp>
          <p:nvSpPr>
            <p:cNvPr id="117763" name="TextBox 6"/>
            <p:cNvSpPr txBox="1">
              <a:spLocks noChangeArrowheads="1"/>
            </p:cNvSpPr>
            <p:nvPr/>
          </p:nvSpPr>
          <p:spPr bwMode="auto">
            <a:xfrm>
              <a:off x="4829175" y="3513350"/>
              <a:ext cx="1638654" cy="369332"/>
            </a:xfrm>
            <a:prstGeom prst="rect">
              <a:avLst/>
            </a:prstGeom>
            <a:noFill/>
            <a:ln w="9525">
              <a:noFill/>
              <a:miter lim="800000"/>
              <a:headEnd/>
              <a:tailEnd/>
            </a:ln>
          </p:spPr>
          <p:txBody>
            <a:bodyPr wrap="none">
              <a:spAutoFit/>
            </a:bodyPr>
            <a:lstStyle/>
            <a:p>
              <a:r>
                <a:rPr lang="en-US" b="1" dirty="0"/>
                <a:t>merging</a:t>
              </a:r>
              <a:r>
                <a:rPr lang="en-US" dirty="0"/>
                <a:t> </a:t>
              </a:r>
              <a:r>
                <a:rPr lang="en-US" b="1" dirty="0"/>
                <a:t>beams</a:t>
              </a:r>
              <a:endParaRPr lang="ru-RU" b="1" dirty="0"/>
            </a:p>
          </p:txBody>
        </p:sp>
        <p:sp>
          <p:nvSpPr>
            <p:cNvPr id="117764" name="TextBox 8"/>
            <p:cNvSpPr txBox="1">
              <a:spLocks noChangeArrowheads="1"/>
            </p:cNvSpPr>
            <p:nvPr/>
          </p:nvSpPr>
          <p:spPr bwMode="auto">
            <a:xfrm>
              <a:off x="1373188" y="4232487"/>
              <a:ext cx="662361" cy="400110"/>
            </a:xfrm>
            <a:prstGeom prst="rect">
              <a:avLst/>
            </a:prstGeom>
            <a:noFill/>
            <a:ln w="9525">
              <a:noFill/>
              <a:miter lim="800000"/>
              <a:headEnd/>
              <a:tailEnd/>
            </a:ln>
          </p:spPr>
          <p:txBody>
            <a:bodyPr wrap="none">
              <a:spAutoFit/>
            </a:bodyPr>
            <a:lstStyle/>
            <a:p>
              <a:r>
                <a:rPr lang="en-US" sz="2000" b="1" dirty="0"/>
                <a:t>U</a:t>
              </a:r>
              <a:r>
                <a:rPr lang="en-US" sz="2400" b="1" baseline="30000" dirty="0"/>
                <a:t>92+</a:t>
              </a:r>
              <a:endParaRPr lang="ru-RU" sz="2400" b="1" baseline="30000" dirty="0"/>
            </a:p>
          </p:txBody>
        </p:sp>
        <p:sp>
          <p:nvSpPr>
            <p:cNvPr id="117765" name="TextBox 10"/>
            <p:cNvSpPr txBox="1">
              <a:spLocks noChangeArrowheads="1"/>
            </p:cNvSpPr>
            <p:nvPr/>
          </p:nvSpPr>
          <p:spPr bwMode="auto">
            <a:xfrm>
              <a:off x="2587625" y="3649875"/>
              <a:ext cx="662361" cy="400110"/>
            </a:xfrm>
            <a:prstGeom prst="rect">
              <a:avLst/>
            </a:prstGeom>
            <a:noFill/>
            <a:ln w="9525">
              <a:noFill/>
              <a:miter lim="800000"/>
              <a:headEnd/>
              <a:tailEnd/>
            </a:ln>
          </p:spPr>
          <p:txBody>
            <a:bodyPr wrap="none">
              <a:spAutoFit/>
            </a:bodyPr>
            <a:lstStyle/>
            <a:p>
              <a:r>
                <a:rPr lang="en-US" sz="2000" b="1" dirty="0"/>
                <a:t>U</a:t>
              </a:r>
              <a:r>
                <a:rPr lang="en-US" sz="2400" b="1" baseline="30000" dirty="0"/>
                <a:t>92+</a:t>
              </a:r>
              <a:endParaRPr lang="ru-RU" sz="2400" b="1" baseline="30000" dirty="0"/>
            </a:p>
          </p:txBody>
        </p:sp>
        <p:sp>
          <p:nvSpPr>
            <p:cNvPr id="117766" name="TextBox 11"/>
            <p:cNvSpPr txBox="1">
              <a:spLocks noChangeArrowheads="1"/>
            </p:cNvSpPr>
            <p:nvPr/>
          </p:nvSpPr>
          <p:spPr bwMode="auto">
            <a:xfrm>
              <a:off x="2165350" y="3111712"/>
              <a:ext cx="662361" cy="400110"/>
            </a:xfrm>
            <a:prstGeom prst="rect">
              <a:avLst/>
            </a:prstGeom>
            <a:noFill/>
            <a:ln w="9525">
              <a:noFill/>
              <a:miter lim="800000"/>
              <a:headEnd/>
              <a:tailEnd/>
            </a:ln>
          </p:spPr>
          <p:txBody>
            <a:bodyPr wrap="none">
              <a:spAutoFit/>
            </a:bodyPr>
            <a:lstStyle/>
            <a:p>
              <a:r>
                <a:rPr lang="en-US" sz="2000" b="1" dirty="0"/>
                <a:t>U</a:t>
              </a:r>
              <a:r>
                <a:rPr lang="en-US" sz="2400" b="1" baseline="30000" dirty="0"/>
                <a:t>92+</a:t>
              </a:r>
              <a:endParaRPr lang="ru-RU" sz="2400" b="1" baseline="30000" dirty="0"/>
            </a:p>
          </p:txBody>
        </p:sp>
        <p:sp>
          <p:nvSpPr>
            <p:cNvPr id="117769" name="TextBox 91"/>
            <p:cNvSpPr txBox="1">
              <a:spLocks noChangeArrowheads="1"/>
            </p:cNvSpPr>
            <p:nvPr/>
          </p:nvSpPr>
          <p:spPr bwMode="auto">
            <a:xfrm>
              <a:off x="1444625" y="6269250"/>
              <a:ext cx="662361" cy="400110"/>
            </a:xfrm>
            <a:prstGeom prst="rect">
              <a:avLst/>
            </a:prstGeom>
            <a:noFill/>
            <a:ln w="9525">
              <a:noFill/>
              <a:miter lim="800000"/>
              <a:headEnd/>
              <a:tailEnd/>
            </a:ln>
          </p:spPr>
          <p:txBody>
            <a:bodyPr wrap="none">
              <a:spAutoFit/>
            </a:bodyPr>
            <a:lstStyle/>
            <a:p>
              <a:r>
                <a:rPr lang="en-US" sz="2000" b="1" dirty="0"/>
                <a:t>U</a:t>
              </a:r>
              <a:r>
                <a:rPr lang="en-US" sz="2400" b="1" baseline="30000" dirty="0"/>
                <a:t>92+</a:t>
              </a:r>
              <a:endParaRPr lang="ru-RU" sz="2400" b="1" baseline="30000" dirty="0"/>
            </a:p>
          </p:txBody>
        </p:sp>
        <p:sp>
          <p:nvSpPr>
            <p:cNvPr id="117770" name="TextBox 92"/>
            <p:cNvSpPr txBox="1">
              <a:spLocks noChangeArrowheads="1"/>
            </p:cNvSpPr>
            <p:nvPr/>
          </p:nvSpPr>
          <p:spPr bwMode="auto">
            <a:xfrm>
              <a:off x="1477963" y="5321512"/>
              <a:ext cx="662361" cy="400110"/>
            </a:xfrm>
            <a:prstGeom prst="rect">
              <a:avLst/>
            </a:prstGeom>
            <a:noFill/>
            <a:ln w="9525">
              <a:noFill/>
              <a:miter lim="800000"/>
              <a:headEnd/>
              <a:tailEnd/>
            </a:ln>
          </p:spPr>
          <p:txBody>
            <a:bodyPr wrap="none">
              <a:spAutoFit/>
            </a:bodyPr>
            <a:lstStyle/>
            <a:p>
              <a:r>
                <a:rPr lang="en-US" sz="2000" b="1" dirty="0"/>
                <a:t>U</a:t>
              </a:r>
              <a:r>
                <a:rPr lang="en-US" sz="2400" b="1" baseline="30000" dirty="0"/>
                <a:t>35+</a:t>
              </a:r>
              <a:endParaRPr lang="ru-RU" sz="2400" b="1" baseline="30000" dirty="0"/>
            </a:p>
          </p:txBody>
        </p:sp>
        <p:sp>
          <p:nvSpPr>
            <p:cNvPr id="117771" name="TextBox 93"/>
            <p:cNvSpPr txBox="1">
              <a:spLocks noChangeArrowheads="1"/>
            </p:cNvSpPr>
            <p:nvPr/>
          </p:nvSpPr>
          <p:spPr bwMode="auto">
            <a:xfrm>
              <a:off x="900113" y="5577100"/>
              <a:ext cx="1120775" cy="369887"/>
            </a:xfrm>
            <a:prstGeom prst="rect">
              <a:avLst/>
            </a:prstGeom>
            <a:noFill/>
            <a:ln w="9525">
              <a:noFill/>
              <a:miter lim="800000"/>
              <a:headEnd/>
              <a:tailEnd/>
            </a:ln>
          </p:spPr>
          <p:txBody>
            <a:bodyPr wrap="none">
              <a:spAutoFit/>
            </a:bodyPr>
            <a:lstStyle/>
            <a:p>
              <a:r>
                <a:rPr lang="en-US" dirty="0"/>
                <a:t>BUSTER</a:t>
              </a:r>
              <a:endParaRPr lang="ru-RU" dirty="0"/>
            </a:p>
          </p:txBody>
        </p:sp>
        <p:sp>
          <p:nvSpPr>
            <p:cNvPr id="117773" name="TextBox 95"/>
            <p:cNvSpPr txBox="1">
              <a:spLocks noChangeArrowheads="1"/>
            </p:cNvSpPr>
            <p:nvPr/>
          </p:nvSpPr>
          <p:spPr bwMode="auto">
            <a:xfrm>
              <a:off x="3719513" y="2916450"/>
              <a:ext cx="915987" cy="368300"/>
            </a:xfrm>
            <a:prstGeom prst="rect">
              <a:avLst/>
            </a:prstGeom>
            <a:noFill/>
            <a:ln w="9525">
              <a:noFill/>
              <a:miter lim="800000"/>
              <a:headEnd/>
              <a:tailEnd/>
            </a:ln>
          </p:spPr>
          <p:txBody>
            <a:bodyPr wrap="none">
              <a:spAutoFit/>
            </a:bodyPr>
            <a:lstStyle/>
            <a:p>
              <a:r>
                <a:rPr lang="en-US"/>
                <a:t>RINGS</a:t>
              </a:r>
              <a:endParaRPr lang="ru-RU"/>
            </a:p>
          </p:txBody>
        </p:sp>
      </p:grpSp>
      <p:graphicFrame>
        <p:nvGraphicFramePr>
          <p:cNvPr id="8" name="Объект 7"/>
          <p:cNvGraphicFramePr>
            <a:graphicFrameLocks noChangeAspect="1"/>
          </p:cNvGraphicFramePr>
          <p:nvPr>
            <p:extLst>
              <p:ext uri="{D42A27DB-BD31-4B8C-83A1-F6EECF244321}">
                <p14:modId xmlns:p14="http://schemas.microsoft.com/office/powerpoint/2010/main" val="1461095056"/>
              </p:ext>
            </p:extLst>
          </p:nvPr>
        </p:nvGraphicFramePr>
        <p:xfrm>
          <a:off x="323528" y="152640"/>
          <a:ext cx="8504666" cy="2151746"/>
        </p:xfrm>
        <a:graphic>
          <a:graphicData uri="http://schemas.openxmlformats.org/presentationml/2006/ole">
            <mc:AlternateContent xmlns:mc="http://schemas.openxmlformats.org/markup-compatibility/2006">
              <mc:Choice xmlns:v="urn:schemas-microsoft-com:vml" Requires="v">
                <p:oleObj spid="_x0000_s59417" r:id="rId4" imgW="8840880" imgH="2236680" progId="">
                  <p:embed/>
                </p:oleObj>
              </mc:Choice>
              <mc:Fallback>
                <p:oleObj r:id="rId4" imgW="8840880" imgH="2236680" progId="">
                  <p:embed/>
                  <p:pic>
                    <p:nvPicPr>
                      <p:cNvPr id="0" name=""/>
                      <p:cNvPicPr/>
                      <p:nvPr/>
                    </p:nvPicPr>
                    <p:blipFill>
                      <a:blip r:embed="rId5"/>
                      <a:stretch>
                        <a:fillRect/>
                      </a:stretch>
                    </p:blipFill>
                    <p:spPr>
                      <a:xfrm>
                        <a:off x="323528" y="152640"/>
                        <a:ext cx="8504666" cy="2151746"/>
                      </a:xfrm>
                      <a:prstGeom prst="rect">
                        <a:avLst/>
                      </a:prstGeom>
                    </p:spPr>
                  </p:pic>
                </p:oleObj>
              </mc:Fallback>
            </mc:AlternateContent>
          </a:graphicData>
        </a:graphic>
      </p:graphicFrame>
      <p:sp>
        <p:nvSpPr>
          <p:cNvPr id="2" name="TextBox 1"/>
          <p:cNvSpPr txBox="1"/>
          <p:nvPr/>
        </p:nvSpPr>
        <p:spPr>
          <a:xfrm>
            <a:off x="3915904" y="288762"/>
            <a:ext cx="1380506" cy="400110"/>
          </a:xfrm>
          <a:prstGeom prst="rect">
            <a:avLst/>
          </a:prstGeom>
          <a:noFill/>
        </p:spPr>
        <p:txBody>
          <a:bodyPr wrap="none" rtlCol="0">
            <a:spAutoFit/>
          </a:bodyPr>
          <a:lstStyle/>
          <a:p>
            <a:r>
              <a:rPr lang="en-US" sz="2000" dirty="0" smtClean="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10</a:t>
            </a:r>
            <a:r>
              <a:rPr lang="en-US" sz="2400" baseline="30000" dirty="0" smtClean="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16</a:t>
            </a:r>
            <a:r>
              <a:rPr lang="en-US" sz="2000" dirty="0" smtClean="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 V/cm</a:t>
            </a:r>
            <a:endParaRPr lang="ru-RU" sz="2000"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42128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1012796284"/>
              </p:ext>
            </p:extLst>
          </p:nvPr>
        </p:nvGraphicFramePr>
        <p:xfrm>
          <a:off x="3278396" y="1649424"/>
          <a:ext cx="4956677" cy="4104456"/>
        </p:xfrm>
        <a:graphic>
          <a:graphicData uri="http://schemas.openxmlformats.org/presentationml/2006/ole">
            <mc:AlternateContent xmlns:mc="http://schemas.openxmlformats.org/markup-compatibility/2006">
              <mc:Choice xmlns:v="urn:schemas-microsoft-com:vml" Requires="v">
                <p:oleObj spid="_x0000_s16597" name="CorelDRAW" r:id="rId3" imgW="3850560" imgH="3191760" progId="CorelDraw.Graphic.21">
                  <p:embed/>
                </p:oleObj>
              </mc:Choice>
              <mc:Fallback>
                <p:oleObj name="CorelDRAW" r:id="rId3" imgW="3850560" imgH="3191760" progId="CorelDraw.Graphic.21">
                  <p:embed/>
                  <p:pic>
                    <p:nvPicPr>
                      <p:cNvPr id="0" name=""/>
                      <p:cNvPicPr/>
                      <p:nvPr/>
                    </p:nvPicPr>
                    <p:blipFill>
                      <a:blip r:embed="rId4"/>
                      <a:stretch>
                        <a:fillRect/>
                      </a:stretch>
                    </p:blipFill>
                    <p:spPr>
                      <a:xfrm>
                        <a:off x="3278396" y="1649424"/>
                        <a:ext cx="4956677" cy="4104456"/>
                      </a:xfrm>
                      <a:prstGeom prst="rect">
                        <a:avLst/>
                      </a:prstGeom>
                    </p:spPr>
                  </p:pic>
                </p:oleObj>
              </mc:Fallback>
            </mc:AlternateContent>
          </a:graphicData>
        </a:graphic>
      </p:graphicFrame>
      <p:sp>
        <p:nvSpPr>
          <p:cNvPr id="6" name="TextBox 5"/>
          <p:cNvSpPr txBox="1"/>
          <p:nvPr/>
        </p:nvSpPr>
        <p:spPr>
          <a:xfrm>
            <a:off x="2771891" y="5185948"/>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-1.0</a:t>
            </a:r>
            <a:endParaRPr lang="ru-RU" sz="2000" dirty="0">
              <a:effectLst>
                <a:outerShdw blurRad="38100" dist="38100" dir="2700000" algn="tl">
                  <a:srgbClr val="000000">
                    <a:alpha val="43137"/>
                  </a:srgbClr>
                </a:outerShdw>
              </a:effectLst>
            </a:endParaRPr>
          </a:p>
        </p:txBody>
      </p:sp>
      <p:sp>
        <p:nvSpPr>
          <p:cNvPr id="8" name="TextBox 7"/>
          <p:cNvSpPr txBox="1"/>
          <p:nvPr/>
        </p:nvSpPr>
        <p:spPr>
          <a:xfrm>
            <a:off x="2783796" y="4244789"/>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-0.8</a:t>
            </a:r>
            <a:endParaRPr lang="ru-RU" sz="2000" dirty="0">
              <a:effectLst>
                <a:outerShdw blurRad="38100" dist="38100" dir="2700000" algn="tl">
                  <a:srgbClr val="000000">
                    <a:alpha val="43137"/>
                  </a:srgbClr>
                </a:outerShdw>
              </a:effectLst>
            </a:endParaRPr>
          </a:p>
        </p:txBody>
      </p:sp>
      <p:sp>
        <p:nvSpPr>
          <p:cNvPr id="9" name="TextBox 8"/>
          <p:cNvSpPr txBox="1"/>
          <p:nvPr/>
        </p:nvSpPr>
        <p:spPr>
          <a:xfrm>
            <a:off x="2761382" y="3301542"/>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-0.6</a:t>
            </a:r>
            <a:endParaRPr lang="ru-RU" sz="2000" dirty="0">
              <a:effectLst>
                <a:outerShdw blurRad="38100" dist="38100" dir="2700000" algn="tl">
                  <a:srgbClr val="000000">
                    <a:alpha val="43137"/>
                  </a:srgbClr>
                </a:outerShdw>
              </a:effectLst>
            </a:endParaRPr>
          </a:p>
        </p:txBody>
      </p:sp>
      <p:sp>
        <p:nvSpPr>
          <p:cNvPr id="10" name="TextBox 9"/>
          <p:cNvSpPr txBox="1"/>
          <p:nvPr/>
        </p:nvSpPr>
        <p:spPr>
          <a:xfrm>
            <a:off x="2770522" y="2361254"/>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-0.4</a:t>
            </a:r>
            <a:endParaRPr lang="ru-RU" sz="2000" dirty="0">
              <a:effectLst>
                <a:outerShdw blurRad="38100" dist="38100" dir="2700000" algn="tl">
                  <a:srgbClr val="000000">
                    <a:alpha val="43137"/>
                  </a:srgbClr>
                </a:outerShdw>
              </a:effectLst>
            </a:endParaRPr>
          </a:p>
        </p:txBody>
      </p:sp>
      <p:sp>
        <p:nvSpPr>
          <p:cNvPr id="12" name="TextBox 11"/>
          <p:cNvSpPr txBox="1"/>
          <p:nvPr/>
        </p:nvSpPr>
        <p:spPr>
          <a:xfrm>
            <a:off x="3255267" y="5634879"/>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120</a:t>
            </a:r>
            <a:endParaRPr lang="ru-RU" sz="2000" dirty="0">
              <a:effectLst>
                <a:outerShdw blurRad="38100" dist="38100" dir="2700000" algn="tl">
                  <a:srgbClr val="000000">
                    <a:alpha val="43137"/>
                  </a:srgbClr>
                </a:outerShdw>
              </a:effectLst>
            </a:endParaRPr>
          </a:p>
        </p:txBody>
      </p:sp>
      <p:sp>
        <p:nvSpPr>
          <p:cNvPr id="13" name="TextBox 12"/>
          <p:cNvSpPr txBox="1"/>
          <p:nvPr/>
        </p:nvSpPr>
        <p:spPr>
          <a:xfrm>
            <a:off x="4057124" y="5632498"/>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130</a:t>
            </a:r>
            <a:endParaRPr lang="ru-RU" sz="2000" dirty="0">
              <a:effectLst>
                <a:outerShdw blurRad="38100" dist="38100" dir="2700000" algn="tl">
                  <a:srgbClr val="000000">
                    <a:alpha val="43137"/>
                  </a:srgbClr>
                </a:outerShdw>
              </a:effectLst>
            </a:endParaRPr>
          </a:p>
        </p:txBody>
      </p:sp>
      <p:sp>
        <p:nvSpPr>
          <p:cNvPr id="14" name="TextBox 13"/>
          <p:cNvSpPr txBox="1"/>
          <p:nvPr/>
        </p:nvSpPr>
        <p:spPr>
          <a:xfrm>
            <a:off x="4882213" y="5630117"/>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140</a:t>
            </a:r>
            <a:endParaRPr lang="ru-RU" sz="2000" dirty="0">
              <a:effectLst>
                <a:outerShdw blurRad="38100" dist="38100" dir="2700000" algn="tl">
                  <a:srgbClr val="000000">
                    <a:alpha val="43137"/>
                  </a:srgbClr>
                </a:outerShdw>
              </a:effectLst>
            </a:endParaRPr>
          </a:p>
        </p:txBody>
      </p:sp>
      <p:sp>
        <p:nvSpPr>
          <p:cNvPr id="15" name="TextBox 14"/>
          <p:cNvSpPr txBox="1"/>
          <p:nvPr/>
        </p:nvSpPr>
        <p:spPr>
          <a:xfrm>
            <a:off x="5711972" y="5637260"/>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150</a:t>
            </a:r>
            <a:endParaRPr lang="ru-RU" sz="2000" dirty="0">
              <a:effectLst>
                <a:outerShdw blurRad="38100" dist="38100" dir="2700000" algn="tl">
                  <a:srgbClr val="000000">
                    <a:alpha val="43137"/>
                  </a:srgbClr>
                </a:outerShdw>
              </a:effectLst>
            </a:endParaRPr>
          </a:p>
        </p:txBody>
      </p:sp>
      <p:sp>
        <p:nvSpPr>
          <p:cNvPr id="16" name="TextBox 15"/>
          <p:cNvSpPr txBox="1"/>
          <p:nvPr/>
        </p:nvSpPr>
        <p:spPr>
          <a:xfrm>
            <a:off x="6525489" y="5634879"/>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160</a:t>
            </a:r>
            <a:endParaRPr lang="ru-RU" sz="2000" dirty="0">
              <a:effectLst>
                <a:outerShdw blurRad="38100" dist="38100" dir="2700000" algn="tl">
                  <a:srgbClr val="000000">
                    <a:alpha val="43137"/>
                  </a:srgbClr>
                </a:outerShdw>
              </a:effectLst>
            </a:endParaRPr>
          </a:p>
        </p:txBody>
      </p:sp>
      <p:sp>
        <p:nvSpPr>
          <p:cNvPr id="17" name="TextBox 16"/>
          <p:cNvSpPr txBox="1"/>
          <p:nvPr/>
        </p:nvSpPr>
        <p:spPr>
          <a:xfrm>
            <a:off x="7344859" y="5639710"/>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170</a:t>
            </a:r>
            <a:endParaRPr lang="ru-RU" sz="2000" dirty="0">
              <a:effectLst>
                <a:outerShdw blurRad="38100" dist="38100" dir="2700000" algn="tl">
                  <a:srgbClr val="000000">
                    <a:alpha val="43137"/>
                  </a:srgbClr>
                </a:outerShdw>
              </a:effectLst>
            </a:endParaRPr>
          </a:p>
        </p:txBody>
      </p:sp>
      <p:sp>
        <p:nvSpPr>
          <p:cNvPr id="19" name="TextBox 18"/>
          <p:cNvSpPr txBox="1"/>
          <p:nvPr/>
        </p:nvSpPr>
        <p:spPr>
          <a:xfrm rot="16200000">
            <a:off x="675364" y="3560752"/>
            <a:ext cx="3790205"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1s-electron binding energy  (MeV) </a:t>
            </a:r>
            <a:endParaRPr lang="ru-RU" sz="2000" dirty="0">
              <a:effectLst>
                <a:outerShdw blurRad="38100" dist="38100" dir="2700000" algn="tl">
                  <a:srgbClr val="000000">
                    <a:alpha val="43137"/>
                  </a:srgbClr>
                </a:outerShdw>
              </a:effectLst>
            </a:endParaRPr>
          </a:p>
        </p:txBody>
      </p:sp>
      <p:sp>
        <p:nvSpPr>
          <p:cNvPr id="20" name="TextBox 19"/>
          <p:cNvSpPr txBox="1"/>
          <p:nvPr/>
        </p:nvSpPr>
        <p:spPr>
          <a:xfrm>
            <a:off x="5711972" y="6053226"/>
            <a:ext cx="180427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Atomic number</a:t>
            </a:r>
            <a:endParaRPr lang="ru-RU" sz="2000" dirty="0">
              <a:effectLst>
                <a:outerShdw blurRad="38100" dist="38100" dir="2700000" algn="tl">
                  <a:srgbClr val="000000">
                    <a:alpha val="43137"/>
                  </a:srgbClr>
                </a:outerShdw>
              </a:effectLst>
            </a:endParaRPr>
          </a:p>
        </p:txBody>
      </p:sp>
      <p:cxnSp>
        <p:nvCxnSpPr>
          <p:cNvPr id="21" name="Прямая соединительная линия 20"/>
          <p:cNvCxnSpPr/>
          <p:nvPr/>
        </p:nvCxnSpPr>
        <p:spPr>
          <a:xfrm>
            <a:off x="7942350" y="4845241"/>
            <a:ext cx="1" cy="432048"/>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31957" y="4413193"/>
            <a:ext cx="898003"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173.17</a:t>
            </a:r>
            <a:endParaRPr lang="ru-RU" sz="2000" dirty="0">
              <a:effectLst>
                <a:outerShdw blurRad="38100" dist="38100" dir="2700000" algn="tl">
                  <a:srgbClr val="000000">
                    <a:alpha val="43137"/>
                  </a:srgbClr>
                </a:outerShdw>
              </a:effectLst>
            </a:endParaRPr>
          </a:p>
        </p:txBody>
      </p:sp>
      <p:sp>
        <p:nvSpPr>
          <p:cNvPr id="23" name="TextBox 22"/>
          <p:cNvSpPr txBox="1"/>
          <p:nvPr/>
        </p:nvSpPr>
        <p:spPr>
          <a:xfrm>
            <a:off x="4516670" y="1722294"/>
            <a:ext cx="4591834" cy="338554"/>
          </a:xfrm>
          <a:prstGeom prst="rect">
            <a:avLst/>
          </a:prstGeom>
          <a:noFill/>
        </p:spPr>
        <p:txBody>
          <a:bodyPr wrap="none" rtlCol="0">
            <a:spAutoFit/>
          </a:bodyPr>
          <a:lstStyle/>
          <a:p>
            <a:r>
              <a:rPr lang="en-US" sz="1600" b="1" dirty="0">
                <a:solidFill>
                  <a:schemeClr val="tx2"/>
                </a:solidFill>
              </a:rPr>
              <a:t>P. </a:t>
            </a:r>
            <a:r>
              <a:rPr lang="en-US" sz="1600" b="1" dirty="0" err="1">
                <a:solidFill>
                  <a:schemeClr val="tx2"/>
                </a:solidFill>
              </a:rPr>
              <a:t>Indelicato</a:t>
            </a:r>
            <a:r>
              <a:rPr lang="en-US" sz="1600" b="1" dirty="0">
                <a:solidFill>
                  <a:schemeClr val="tx2"/>
                </a:solidFill>
              </a:rPr>
              <a:t> et al. </a:t>
            </a:r>
            <a:r>
              <a:rPr lang="en-US" sz="1600" b="1" dirty="0" err="1">
                <a:solidFill>
                  <a:schemeClr val="tx2"/>
                </a:solidFill>
              </a:rPr>
              <a:t>Theor</a:t>
            </a:r>
            <a:r>
              <a:rPr lang="en-US" sz="1600" b="1" dirty="0">
                <a:solidFill>
                  <a:schemeClr val="tx2"/>
                </a:solidFill>
              </a:rPr>
              <a:t>. </a:t>
            </a:r>
            <a:r>
              <a:rPr lang="en-US" sz="1600" b="1" dirty="0" err="1">
                <a:solidFill>
                  <a:schemeClr val="tx2"/>
                </a:solidFill>
              </a:rPr>
              <a:t>Chim</a:t>
            </a:r>
            <a:r>
              <a:rPr lang="en-US" sz="1600" b="1" dirty="0">
                <a:solidFill>
                  <a:schemeClr val="tx2"/>
                </a:solidFill>
              </a:rPr>
              <a:t>. </a:t>
            </a:r>
            <a:r>
              <a:rPr lang="en-US" sz="1600" b="1" dirty="0" err="1">
                <a:solidFill>
                  <a:schemeClr val="tx2"/>
                </a:solidFill>
              </a:rPr>
              <a:t>Acta</a:t>
            </a:r>
            <a:r>
              <a:rPr lang="en-US" sz="1600" b="1" dirty="0">
                <a:solidFill>
                  <a:schemeClr val="tx2"/>
                </a:solidFill>
              </a:rPr>
              <a:t> </a:t>
            </a:r>
            <a:r>
              <a:rPr lang="en-US" sz="1600" b="1" u="sng" dirty="0">
                <a:solidFill>
                  <a:schemeClr val="tx2"/>
                </a:solidFill>
              </a:rPr>
              <a:t>120</a:t>
            </a:r>
            <a:r>
              <a:rPr lang="en-US" sz="1600" b="1" dirty="0">
                <a:solidFill>
                  <a:schemeClr val="tx2"/>
                </a:solidFill>
              </a:rPr>
              <a:t>, 495 (2011)</a:t>
            </a:r>
            <a:endParaRPr lang="ru-RU" sz="1600" b="1" dirty="0">
              <a:solidFill>
                <a:schemeClr val="tx2"/>
              </a:solidFill>
            </a:endParaRPr>
          </a:p>
        </p:txBody>
      </p:sp>
      <p:sp>
        <p:nvSpPr>
          <p:cNvPr id="27" name="TextBox 26"/>
          <p:cNvSpPr txBox="1"/>
          <p:nvPr/>
        </p:nvSpPr>
        <p:spPr>
          <a:xfrm>
            <a:off x="2367036" y="1399709"/>
            <a:ext cx="760144" cy="400110"/>
          </a:xfrm>
          <a:prstGeom prst="rect">
            <a:avLst/>
          </a:prstGeom>
          <a:solidFill>
            <a:schemeClr val="bg1"/>
          </a:solidFill>
        </p:spPr>
        <p:txBody>
          <a:bodyPr wrap="none" rtlCol="0">
            <a:spAutoFit/>
          </a:bodyPr>
          <a:lstStyle/>
          <a:p>
            <a:pPr algn="r"/>
            <a:r>
              <a:rPr lang="en-US" sz="2000" b="1" dirty="0">
                <a:solidFill>
                  <a:schemeClr val="accent2">
                    <a:lumMod val="75000"/>
                  </a:schemeClr>
                </a:solidFill>
                <a:latin typeface="Clarendon BT" panose="02040704040505020204" pitchFamily="18" charset="0"/>
              </a:rPr>
              <a:t>SHE</a:t>
            </a:r>
          </a:p>
        </p:txBody>
      </p:sp>
      <p:sp>
        <p:nvSpPr>
          <p:cNvPr id="2" name="Овал 1"/>
          <p:cNvSpPr/>
          <p:nvPr/>
        </p:nvSpPr>
        <p:spPr>
          <a:xfrm>
            <a:off x="3278396" y="1657600"/>
            <a:ext cx="144016" cy="14401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 name="Соединительная линия уступом 3"/>
          <p:cNvCxnSpPr/>
          <p:nvPr/>
        </p:nvCxnSpPr>
        <p:spPr>
          <a:xfrm rot="5400000">
            <a:off x="3287986" y="1128173"/>
            <a:ext cx="563865" cy="41066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62931" y="658784"/>
            <a:ext cx="888385" cy="430887"/>
          </a:xfrm>
          <a:prstGeom prst="rect">
            <a:avLst/>
          </a:prstGeom>
          <a:noFill/>
        </p:spPr>
        <p:txBody>
          <a:bodyPr wrap="none" rtlCol="0">
            <a:spAutoFit/>
          </a:bodyPr>
          <a:lstStyle/>
          <a:p>
            <a:r>
              <a:rPr lang="en-US" sz="2200" b="1" dirty="0">
                <a:solidFill>
                  <a:srgbClr val="0070C0"/>
                </a:solidFill>
              </a:rPr>
              <a:t>Z=118</a:t>
            </a:r>
            <a:endParaRPr lang="ru-RU" sz="2200" b="1" dirty="0">
              <a:solidFill>
                <a:srgbClr val="0070C0"/>
              </a:solidFill>
            </a:endParaRPr>
          </a:p>
        </p:txBody>
      </p:sp>
      <p:sp>
        <p:nvSpPr>
          <p:cNvPr id="25" name="TextBox 24"/>
          <p:cNvSpPr txBox="1"/>
          <p:nvPr/>
        </p:nvSpPr>
        <p:spPr>
          <a:xfrm>
            <a:off x="2404423" y="104735"/>
            <a:ext cx="6694781" cy="830997"/>
          </a:xfrm>
          <a:prstGeom prst="rect">
            <a:avLst/>
          </a:prstGeom>
          <a:noFill/>
        </p:spPr>
        <p:txBody>
          <a:bodyPr wrap="none" rtlCol="0">
            <a:spAutoFit/>
          </a:bodyPr>
          <a:lstStyle/>
          <a:p>
            <a:r>
              <a:rPr lang="en-US" sz="2400" dirty="0"/>
              <a:t>But the relativistic effect will manifest itself already </a:t>
            </a:r>
          </a:p>
          <a:p>
            <a:pPr algn="r"/>
            <a:r>
              <a:rPr lang="en-US" sz="2400" dirty="0"/>
              <a:t>in synthesized SHEs with Z = 112-118 </a:t>
            </a:r>
            <a:endParaRPr lang="en-US" sz="2200" dirty="0">
              <a:solidFill>
                <a:schemeClr val="tx1">
                  <a:lumMod val="95000"/>
                  <a:lumOff val="5000"/>
                </a:schemeClr>
              </a:solidFill>
            </a:endParaRPr>
          </a:p>
        </p:txBody>
      </p:sp>
      <p:grpSp>
        <p:nvGrpSpPr>
          <p:cNvPr id="11" name="Группа 10"/>
          <p:cNvGrpSpPr/>
          <p:nvPr/>
        </p:nvGrpSpPr>
        <p:grpSpPr>
          <a:xfrm>
            <a:off x="395536" y="2054246"/>
            <a:ext cx="7827126" cy="1962525"/>
            <a:chOff x="395536" y="2054246"/>
            <a:chExt cx="7827126" cy="1962525"/>
          </a:xfrm>
        </p:grpSpPr>
        <p:sp>
          <p:nvSpPr>
            <p:cNvPr id="3" name="TextBox 2"/>
            <p:cNvSpPr txBox="1"/>
            <p:nvPr/>
          </p:nvSpPr>
          <p:spPr>
            <a:xfrm>
              <a:off x="4121026" y="2570221"/>
              <a:ext cx="4101636" cy="1446550"/>
            </a:xfrm>
            <a:prstGeom prst="rect">
              <a:avLst/>
            </a:prstGeom>
            <a:solidFill>
              <a:schemeClr val="bg1"/>
            </a:solidFill>
          </p:spPr>
          <p:txBody>
            <a:bodyPr wrap="none" rtlCol="0">
              <a:spAutoFit/>
            </a:bodyPr>
            <a:lstStyle/>
            <a:p>
              <a:r>
                <a:rPr lang="en-US" sz="2200" dirty="0">
                  <a:solidFill>
                    <a:schemeClr val="tx1">
                      <a:lumMod val="95000"/>
                      <a:lumOff val="5000"/>
                    </a:schemeClr>
                  </a:solidFill>
                </a:rPr>
                <a:t>In this area the “relativistic effect”</a:t>
              </a:r>
            </a:p>
            <a:p>
              <a:r>
                <a:rPr lang="en-US" sz="2200" dirty="0">
                  <a:solidFill>
                    <a:schemeClr val="tx1">
                      <a:lumMod val="95000"/>
                      <a:lumOff val="5000"/>
                    </a:schemeClr>
                  </a:solidFill>
                </a:rPr>
                <a:t>will have a strong influence on the</a:t>
              </a:r>
            </a:p>
            <a:p>
              <a:r>
                <a:rPr lang="en-US" sz="2200" dirty="0" err="1">
                  <a:solidFill>
                    <a:schemeClr val="tx1">
                      <a:lumMod val="95000"/>
                      <a:lumOff val="5000"/>
                    </a:schemeClr>
                  </a:solidFill>
                </a:rPr>
                <a:t>elctronic</a:t>
              </a:r>
              <a:r>
                <a:rPr lang="en-US" sz="2200" dirty="0">
                  <a:solidFill>
                    <a:schemeClr val="tx1">
                      <a:lumMod val="95000"/>
                      <a:lumOff val="5000"/>
                    </a:schemeClr>
                  </a:solidFill>
                </a:rPr>
                <a:t> structure and chemistry </a:t>
              </a:r>
            </a:p>
            <a:p>
              <a:r>
                <a:rPr lang="en-US" sz="2200" dirty="0">
                  <a:solidFill>
                    <a:schemeClr val="tx1">
                      <a:lumMod val="95000"/>
                      <a:lumOff val="5000"/>
                    </a:schemeClr>
                  </a:solidFill>
                </a:rPr>
                <a:t>of the heaviest elements</a:t>
              </a:r>
            </a:p>
          </p:txBody>
        </p:sp>
        <p:pic>
          <p:nvPicPr>
            <p:cNvPr id="2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054246"/>
              <a:ext cx="1812285" cy="158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8"/>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32826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3">
            <a:extLst>
              <a:ext uri="{28A0092B-C50C-407E-A947-70E740481C1C}">
                <a14:useLocalDpi xmlns:a14="http://schemas.microsoft.com/office/drawing/2010/main" val="0"/>
              </a:ext>
            </a:extLst>
          </a:blip>
          <a:srcRect l="793"/>
          <a:stretch>
            <a:fillRect/>
          </a:stretch>
        </p:blipFill>
        <p:spPr bwMode="auto">
          <a:xfrm>
            <a:off x="1006475" y="476672"/>
            <a:ext cx="71659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6"/>
          <p:cNvSpPr txBox="1">
            <a:spLocks noChangeArrowheads="1"/>
          </p:cNvSpPr>
          <p:nvPr/>
        </p:nvSpPr>
        <p:spPr bwMode="auto">
          <a:xfrm>
            <a:off x="1120775" y="792585"/>
            <a:ext cx="2619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200" b="1"/>
              <a:t>1</a:t>
            </a:r>
            <a:endParaRPr lang="ru-RU" altLang="ru-RU" sz="1200" b="1"/>
          </a:p>
        </p:txBody>
      </p:sp>
      <p:sp>
        <p:nvSpPr>
          <p:cNvPr id="34820" name="TextBox 8"/>
          <p:cNvSpPr txBox="1">
            <a:spLocks noChangeArrowheads="1"/>
          </p:cNvSpPr>
          <p:nvPr/>
        </p:nvSpPr>
        <p:spPr bwMode="auto">
          <a:xfrm>
            <a:off x="1125538" y="1162472"/>
            <a:ext cx="26352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200" b="1"/>
              <a:t>2</a:t>
            </a:r>
            <a:endParaRPr lang="ru-RU" altLang="ru-RU" sz="1200" b="1"/>
          </a:p>
        </p:txBody>
      </p:sp>
      <p:sp>
        <p:nvSpPr>
          <p:cNvPr id="34821" name="TextBox 9"/>
          <p:cNvSpPr txBox="1">
            <a:spLocks noChangeArrowheads="1"/>
          </p:cNvSpPr>
          <p:nvPr/>
        </p:nvSpPr>
        <p:spPr bwMode="auto">
          <a:xfrm>
            <a:off x="1131888" y="1513310"/>
            <a:ext cx="263525"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200" b="1"/>
              <a:t>3</a:t>
            </a:r>
            <a:endParaRPr lang="ru-RU" altLang="ru-RU" sz="1200" b="1"/>
          </a:p>
        </p:txBody>
      </p:sp>
      <p:sp>
        <p:nvSpPr>
          <p:cNvPr id="34822" name="TextBox 10"/>
          <p:cNvSpPr txBox="1">
            <a:spLocks noChangeArrowheads="1"/>
          </p:cNvSpPr>
          <p:nvPr/>
        </p:nvSpPr>
        <p:spPr bwMode="auto">
          <a:xfrm>
            <a:off x="1120775" y="1867322"/>
            <a:ext cx="2619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200" b="1"/>
              <a:t>4</a:t>
            </a:r>
            <a:endParaRPr lang="ru-RU" altLang="ru-RU" sz="1200" b="1"/>
          </a:p>
        </p:txBody>
      </p:sp>
      <p:sp>
        <p:nvSpPr>
          <p:cNvPr id="34823" name="TextBox 11"/>
          <p:cNvSpPr txBox="1">
            <a:spLocks noChangeArrowheads="1"/>
          </p:cNvSpPr>
          <p:nvPr/>
        </p:nvSpPr>
        <p:spPr bwMode="auto">
          <a:xfrm>
            <a:off x="1125538" y="2218160"/>
            <a:ext cx="263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200" b="1"/>
              <a:t>5</a:t>
            </a:r>
            <a:endParaRPr lang="ru-RU" altLang="ru-RU" sz="1200" b="1"/>
          </a:p>
        </p:txBody>
      </p:sp>
      <p:sp>
        <p:nvSpPr>
          <p:cNvPr id="34824" name="TextBox 12"/>
          <p:cNvSpPr txBox="1">
            <a:spLocks noChangeArrowheads="1"/>
          </p:cNvSpPr>
          <p:nvPr/>
        </p:nvSpPr>
        <p:spPr bwMode="auto">
          <a:xfrm>
            <a:off x="1114425" y="2572172"/>
            <a:ext cx="263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200" b="1"/>
              <a:t>6</a:t>
            </a:r>
            <a:endParaRPr lang="ru-RU" altLang="ru-RU" sz="1200" b="1"/>
          </a:p>
        </p:txBody>
      </p:sp>
      <p:grpSp>
        <p:nvGrpSpPr>
          <p:cNvPr id="34825" name="Группа 34"/>
          <p:cNvGrpSpPr>
            <a:grpSpLocks/>
          </p:cNvGrpSpPr>
          <p:nvPr/>
        </p:nvGrpSpPr>
        <p:grpSpPr bwMode="auto">
          <a:xfrm>
            <a:off x="1590675" y="4334297"/>
            <a:ext cx="506413" cy="1822450"/>
            <a:chOff x="5042538" y="3432810"/>
            <a:chExt cx="318227" cy="1227105"/>
          </a:xfrm>
        </p:grpSpPr>
        <p:sp>
          <p:nvSpPr>
            <p:cNvPr id="22" name="Прямоугольник 21"/>
            <p:cNvSpPr/>
            <p:nvPr/>
          </p:nvSpPr>
          <p:spPr>
            <a:xfrm>
              <a:off x="5067478" y="3468084"/>
              <a:ext cx="293287" cy="1191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a:p>
          </p:txBody>
        </p:sp>
        <p:sp>
          <p:nvSpPr>
            <p:cNvPr id="34914" name="TextBox 16"/>
            <p:cNvSpPr txBox="1">
              <a:spLocks noChangeArrowheads="1"/>
            </p:cNvSpPr>
            <p:nvPr/>
          </p:nvSpPr>
          <p:spPr bwMode="auto">
            <a:xfrm>
              <a:off x="5049394" y="3432810"/>
              <a:ext cx="173461" cy="2072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400" b="1" dirty="0"/>
                <a:t>6</a:t>
              </a:r>
              <a:endParaRPr lang="ru-RU" altLang="ru-RU" sz="1400" b="1" dirty="0"/>
            </a:p>
          </p:txBody>
        </p:sp>
        <p:sp>
          <p:nvSpPr>
            <p:cNvPr id="34915" name="TextBox 17"/>
            <p:cNvSpPr txBox="1">
              <a:spLocks noChangeArrowheads="1"/>
            </p:cNvSpPr>
            <p:nvPr/>
          </p:nvSpPr>
          <p:spPr bwMode="auto">
            <a:xfrm>
              <a:off x="5053204" y="3669149"/>
              <a:ext cx="173461" cy="2072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400" b="1" dirty="0"/>
                <a:t>7</a:t>
              </a:r>
              <a:endParaRPr lang="ru-RU" altLang="ru-RU" sz="1400" b="1" dirty="0"/>
            </a:p>
          </p:txBody>
        </p:sp>
        <p:sp>
          <p:nvSpPr>
            <p:cNvPr id="34916" name="TextBox 18"/>
            <p:cNvSpPr txBox="1">
              <a:spLocks noChangeArrowheads="1"/>
            </p:cNvSpPr>
            <p:nvPr/>
          </p:nvSpPr>
          <p:spPr bwMode="auto">
            <a:xfrm>
              <a:off x="5045584" y="3907041"/>
              <a:ext cx="263214"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a:t>8</a:t>
              </a:r>
              <a:endParaRPr lang="ru-RU" altLang="ru-RU" sz="1200"/>
            </a:p>
          </p:txBody>
        </p:sp>
        <p:sp>
          <p:nvSpPr>
            <p:cNvPr id="34917" name="TextBox 19"/>
            <p:cNvSpPr txBox="1">
              <a:spLocks noChangeArrowheads="1"/>
            </p:cNvSpPr>
            <p:nvPr/>
          </p:nvSpPr>
          <p:spPr bwMode="auto">
            <a:xfrm>
              <a:off x="5042538" y="4388057"/>
              <a:ext cx="173461" cy="2072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400" b="1"/>
                <a:t>8</a:t>
              </a:r>
              <a:endParaRPr lang="ru-RU" altLang="ru-RU" sz="1400" b="1"/>
            </a:p>
          </p:txBody>
        </p:sp>
      </p:grpSp>
      <p:sp>
        <p:nvSpPr>
          <p:cNvPr id="40" name="Прямоугольник 39"/>
          <p:cNvSpPr/>
          <p:nvPr/>
        </p:nvSpPr>
        <p:spPr bwMode="auto">
          <a:xfrm>
            <a:off x="2130425" y="4405735"/>
            <a:ext cx="4699000" cy="32702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1" name="Прямоугольник 40"/>
          <p:cNvSpPr/>
          <p:nvPr/>
        </p:nvSpPr>
        <p:spPr bwMode="auto">
          <a:xfrm>
            <a:off x="2130425" y="4761335"/>
            <a:ext cx="4716463" cy="327025"/>
          </a:xfrm>
          <a:prstGeom prst="rect">
            <a:avLst/>
          </a:prstGeom>
          <a:solidFill>
            <a:srgbClr val="59B4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4828" name="TextBox 42"/>
          <p:cNvSpPr txBox="1">
            <a:spLocks noChangeArrowheads="1"/>
          </p:cNvSpPr>
          <p:nvPr/>
        </p:nvSpPr>
        <p:spPr bwMode="auto">
          <a:xfrm>
            <a:off x="3124200" y="4426372"/>
            <a:ext cx="170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b="1">
                <a:solidFill>
                  <a:srgbClr val="3172C4"/>
                </a:solidFill>
                <a:latin typeface="Bookman Old Style" pitchFamily="18" charset="0"/>
              </a:rPr>
              <a:t>L A N T A N I D E S</a:t>
            </a:r>
            <a:endParaRPr lang="ru-RU" altLang="ru-RU" sz="1200" b="1">
              <a:solidFill>
                <a:srgbClr val="3172C4"/>
              </a:solidFill>
              <a:latin typeface="Bookman Old Style" pitchFamily="18" charset="0"/>
            </a:endParaRPr>
          </a:p>
        </p:txBody>
      </p:sp>
      <p:sp>
        <p:nvSpPr>
          <p:cNvPr id="44" name="Прямоугольник 43"/>
          <p:cNvSpPr/>
          <p:nvPr/>
        </p:nvSpPr>
        <p:spPr bwMode="auto">
          <a:xfrm>
            <a:off x="5568147" y="2976985"/>
            <a:ext cx="323850" cy="355601"/>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6" name="Прямоугольник 45"/>
          <p:cNvSpPr/>
          <p:nvPr/>
        </p:nvSpPr>
        <p:spPr bwMode="auto">
          <a:xfrm>
            <a:off x="6188075" y="2976985"/>
            <a:ext cx="323850" cy="35560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4833" name="TextBox 41"/>
          <p:cNvSpPr txBox="1">
            <a:spLocks noChangeArrowheads="1"/>
          </p:cNvSpPr>
          <p:nvPr/>
        </p:nvSpPr>
        <p:spPr bwMode="auto">
          <a:xfrm>
            <a:off x="3268663" y="4788322"/>
            <a:ext cx="1506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b="1">
                <a:solidFill>
                  <a:schemeClr val="bg1"/>
                </a:solidFill>
                <a:latin typeface="Bookman Old Style" pitchFamily="18" charset="0"/>
              </a:rPr>
              <a:t>A C T I N I D E S</a:t>
            </a:r>
            <a:endParaRPr lang="ru-RU" altLang="ru-RU" sz="1200" b="1">
              <a:solidFill>
                <a:schemeClr val="bg1"/>
              </a:solidFill>
              <a:latin typeface="Bookman Old Style" pitchFamily="18" charset="0"/>
            </a:endParaRPr>
          </a:p>
        </p:txBody>
      </p:sp>
      <p:sp>
        <p:nvSpPr>
          <p:cNvPr id="72" name="Прямоугольник 71"/>
          <p:cNvSpPr/>
          <p:nvPr/>
        </p:nvSpPr>
        <p:spPr bwMode="auto">
          <a:xfrm>
            <a:off x="5885647" y="2975397"/>
            <a:ext cx="323850" cy="355601"/>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3" name="Прямоугольник 72"/>
          <p:cNvSpPr/>
          <p:nvPr/>
        </p:nvSpPr>
        <p:spPr bwMode="auto">
          <a:xfrm>
            <a:off x="6203148" y="2975397"/>
            <a:ext cx="323850" cy="355601"/>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4" name="Прямоугольник 73"/>
          <p:cNvSpPr/>
          <p:nvPr/>
        </p:nvSpPr>
        <p:spPr bwMode="auto">
          <a:xfrm>
            <a:off x="6522234" y="2972222"/>
            <a:ext cx="325438" cy="357187"/>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6" name="Прямоугольник 75"/>
          <p:cNvSpPr/>
          <p:nvPr/>
        </p:nvSpPr>
        <p:spPr bwMode="auto">
          <a:xfrm>
            <a:off x="5247473" y="2973810"/>
            <a:ext cx="323850" cy="357187"/>
          </a:xfrm>
          <a:prstGeom prst="rect">
            <a:avLst/>
          </a:prstGeom>
          <a:solidFill>
            <a:srgbClr val="FFFF00"/>
          </a:solidFill>
          <a:ln w="38100">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1" name="Прямоугольник 60"/>
          <p:cNvSpPr/>
          <p:nvPr/>
        </p:nvSpPr>
        <p:spPr bwMode="auto">
          <a:xfrm>
            <a:off x="4932363" y="2981430"/>
            <a:ext cx="320675"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2" name="Прямоугольник 61"/>
          <p:cNvSpPr/>
          <p:nvPr/>
        </p:nvSpPr>
        <p:spPr bwMode="auto">
          <a:xfrm>
            <a:off x="4644008" y="2981430"/>
            <a:ext cx="286767"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3" name="Прямоугольник 62"/>
          <p:cNvSpPr/>
          <p:nvPr/>
        </p:nvSpPr>
        <p:spPr bwMode="auto">
          <a:xfrm>
            <a:off x="4316491" y="2981430"/>
            <a:ext cx="314168"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4" name="Прямоугольник 63"/>
          <p:cNvSpPr/>
          <p:nvPr/>
        </p:nvSpPr>
        <p:spPr bwMode="auto">
          <a:xfrm>
            <a:off x="4015268" y="2981430"/>
            <a:ext cx="301222"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5" name="Прямоугольник 64"/>
          <p:cNvSpPr/>
          <p:nvPr/>
        </p:nvSpPr>
        <p:spPr bwMode="auto">
          <a:xfrm>
            <a:off x="3672927" y="2981430"/>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6" name="Прямоугольник 65"/>
          <p:cNvSpPr/>
          <p:nvPr/>
        </p:nvSpPr>
        <p:spPr bwMode="auto">
          <a:xfrm>
            <a:off x="3381386" y="2981430"/>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7" name="Прямоугольник 66"/>
          <p:cNvSpPr/>
          <p:nvPr/>
        </p:nvSpPr>
        <p:spPr bwMode="auto">
          <a:xfrm>
            <a:off x="3039045" y="2981430"/>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8" name="Прямоугольник 67"/>
          <p:cNvSpPr/>
          <p:nvPr/>
        </p:nvSpPr>
        <p:spPr bwMode="auto">
          <a:xfrm>
            <a:off x="2747504" y="2981430"/>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9" name="Прямоугольник 68"/>
          <p:cNvSpPr/>
          <p:nvPr/>
        </p:nvSpPr>
        <p:spPr bwMode="auto">
          <a:xfrm>
            <a:off x="2405163" y="2981430"/>
            <a:ext cx="323850" cy="357187"/>
          </a:xfrm>
          <a:prstGeom prst="rect">
            <a:avLst/>
          </a:prstGeom>
          <a:noFill/>
          <a:ln w="38100">
            <a:solidFill>
              <a:srgbClr val="169509"/>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34873" name="TextBox 48"/>
          <p:cNvSpPr txBox="1">
            <a:spLocks noChangeArrowheads="1"/>
          </p:cNvSpPr>
          <p:nvPr/>
        </p:nvSpPr>
        <p:spPr bwMode="auto">
          <a:xfrm>
            <a:off x="2733675" y="560810"/>
            <a:ext cx="25733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2000" b="1">
                <a:solidFill>
                  <a:srgbClr val="1979A9"/>
                </a:solidFill>
              </a:rPr>
              <a:t>Periodic Table</a:t>
            </a:r>
            <a:r>
              <a:rPr lang="ru-RU" altLang="ru-RU" sz="2000" b="1">
                <a:solidFill>
                  <a:srgbClr val="1979A9"/>
                </a:solidFill>
              </a:rPr>
              <a:t> </a:t>
            </a:r>
            <a:r>
              <a:rPr lang="en-US" altLang="ru-RU" sz="2000" b="1">
                <a:solidFill>
                  <a:srgbClr val="1979A9"/>
                </a:solidFill>
              </a:rPr>
              <a:t>Z</a:t>
            </a:r>
            <a:r>
              <a:rPr lang="ru-RU" altLang="ru-RU" sz="2000" b="1">
                <a:solidFill>
                  <a:srgbClr val="1979A9"/>
                </a:solidFill>
              </a:rPr>
              <a:t>=1-138</a:t>
            </a:r>
          </a:p>
        </p:txBody>
      </p:sp>
      <p:sp>
        <p:nvSpPr>
          <p:cNvPr id="34874" name="TextBox 76"/>
          <p:cNvSpPr txBox="1">
            <a:spLocks noChangeArrowheads="1"/>
          </p:cNvSpPr>
          <p:nvPr/>
        </p:nvSpPr>
        <p:spPr bwMode="auto">
          <a:xfrm>
            <a:off x="5208588" y="2942060"/>
            <a:ext cx="396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100" b="1">
                <a:latin typeface="Times New Roman" pitchFamily="18" charset="0"/>
                <a:cs typeface="Times New Roman" pitchFamily="18" charset="0"/>
              </a:rPr>
              <a:t>113</a:t>
            </a:r>
            <a:endParaRPr lang="ru-RU" altLang="ru-RU" sz="1100" b="1">
              <a:latin typeface="Times New Roman" pitchFamily="18" charset="0"/>
              <a:cs typeface="Times New Roman" pitchFamily="18" charset="0"/>
            </a:endParaRPr>
          </a:p>
        </p:txBody>
      </p:sp>
      <p:sp>
        <p:nvSpPr>
          <p:cNvPr id="34875" name="TextBox 77"/>
          <p:cNvSpPr txBox="1">
            <a:spLocks noChangeArrowheads="1"/>
          </p:cNvSpPr>
          <p:nvPr/>
        </p:nvSpPr>
        <p:spPr bwMode="auto">
          <a:xfrm>
            <a:off x="5529263" y="2943647"/>
            <a:ext cx="396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100" b="1">
                <a:latin typeface="Times New Roman" pitchFamily="18" charset="0"/>
                <a:cs typeface="Times New Roman" pitchFamily="18" charset="0"/>
              </a:rPr>
              <a:t>114</a:t>
            </a:r>
            <a:endParaRPr lang="ru-RU" altLang="ru-RU" sz="1100" b="1">
              <a:latin typeface="Times New Roman" pitchFamily="18" charset="0"/>
              <a:cs typeface="Times New Roman" pitchFamily="18" charset="0"/>
            </a:endParaRPr>
          </a:p>
        </p:txBody>
      </p:sp>
      <p:sp>
        <p:nvSpPr>
          <p:cNvPr id="34876" name="TextBox 78"/>
          <p:cNvSpPr txBox="1">
            <a:spLocks noChangeArrowheads="1"/>
          </p:cNvSpPr>
          <p:nvPr/>
        </p:nvSpPr>
        <p:spPr bwMode="auto">
          <a:xfrm>
            <a:off x="5846763" y="2945235"/>
            <a:ext cx="396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100" b="1">
                <a:latin typeface="Times New Roman" pitchFamily="18" charset="0"/>
                <a:cs typeface="Times New Roman" pitchFamily="18" charset="0"/>
              </a:rPr>
              <a:t>115</a:t>
            </a:r>
            <a:endParaRPr lang="ru-RU" altLang="ru-RU" sz="1100" b="1">
              <a:latin typeface="Times New Roman" pitchFamily="18" charset="0"/>
              <a:cs typeface="Times New Roman" pitchFamily="18" charset="0"/>
            </a:endParaRPr>
          </a:p>
        </p:txBody>
      </p:sp>
      <p:sp>
        <p:nvSpPr>
          <p:cNvPr id="34877" name="TextBox 79"/>
          <p:cNvSpPr txBox="1">
            <a:spLocks noChangeArrowheads="1"/>
          </p:cNvSpPr>
          <p:nvPr/>
        </p:nvSpPr>
        <p:spPr bwMode="auto">
          <a:xfrm>
            <a:off x="6159500" y="2948410"/>
            <a:ext cx="3952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100" b="1">
                <a:latin typeface="Times New Roman" pitchFamily="18" charset="0"/>
                <a:cs typeface="Times New Roman" pitchFamily="18" charset="0"/>
              </a:rPr>
              <a:t>116</a:t>
            </a:r>
            <a:endParaRPr lang="ru-RU" altLang="ru-RU" sz="1100" b="1">
              <a:latin typeface="Times New Roman" pitchFamily="18" charset="0"/>
              <a:cs typeface="Times New Roman" pitchFamily="18" charset="0"/>
            </a:endParaRPr>
          </a:p>
        </p:txBody>
      </p:sp>
      <p:sp>
        <p:nvSpPr>
          <p:cNvPr id="34878" name="TextBox 80"/>
          <p:cNvSpPr txBox="1">
            <a:spLocks noChangeArrowheads="1"/>
          </p:cNvSpPr>
          <p:nvPr/>
        </p:nvSpPr>
        <p:spPr bwMode="auto">
          <a:xfrm>
            <a:off x="6481763" y="2949997"/>
            <a:ext cx="396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100" b="1">
                <a:latin typeface="Times New Roman" pitchFamily="18" charset="0"/>
                <a:cs typeface="Times New Roman" pitchFamily="18" charset="0"/>
              </a:rPr>
              <a:t>117</a:t>
            </a:r>
            <a:endParaRPr lang="ru-RU" altLang="ru-RU" sz="1100" b="1">
              <a:latin typeface="Times New Roman" pitchFamily="18" charset="0"/>
              <a:cs typeface="Times New Roman" pitchFamily="18" charset="0"/>
            </a:endParaRPr>
          </a:p>
        </p:txBody>
      </p:sp>
      <p:sp>
        <p:nvSpPr>
          <p:cNvPr id="34879" name="TextBox 82"/>
          <p:cNvSpPr txBox="1">
            <a:spLocks noChangeArrowheads="1"/>
          </p:cNvSpPr>
          <p:nvPr/>
        </p:nvSpPr>
        <p:spPr bwMode="auto">
          <a:xfrm>
            <a:off x="5580063" y="3072235"/>
            <a:ext cx="322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b="1" dirty="0" err="1">
                <a:latin typeface="Times New Roman" pitchFamily="18" charset="0"/>
                <a:cs typeface="Times New Roman" pitchFamily="18" charset="0"/>
              </a:rPr>
              <a:t>Fl</a:t>
            </a:r>
            <a:endParaRPr lang="ru-RU" altLang="ru-RU" sz="1200" b="1" dirty="0">
              <a:latin typeface="Times New Roman" pitchFamily="18" charset="0"/>
              <a:cs typeface="Times New Roman" pitchFamily="18" charset="0"/>
            </a:endParaRPr>
          </a:p>
        </p:txBody>
      </p:sp>
      <p:sp>
        <p:nvSpPr>
          <p:cNvPr id="34880" name="TextBox 83"/>
          <p:cNvSpPr txBox="1">
            <a:spLocks noChangeArrowheads="1"/>
          </p:cNvSpPr>
          <p:nvPr/>
        </p:nvSpPr>
        <p:spPr bwMode="auto">
          <a:xfrm>
            <a:off x="6186488" y="3065885"/>
            <a:ext cx="365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b="1" dirty="0" err="1">
                <a:latin typeface="Times New Roman" pitchFamily="18" charset="0"/>
                <a:cs typeface="Times New Roman" pitchFamily="18" charset="0"/>
              </a:rPr>
              <a:t>Lv</a:t>
            </a:r>
            <a:endParaRPr lang="ru-RU" altLang="ru-RU" sz="1200" b="1" dirty="0">
              <a:latin typeface="Times New Roman" pitchFamily="18" charset="0"/>
              <a:cs typeface="Times New Roman" pitchFamily="18" charset="0"/>
            </a:endParaRPr>
          </a:p>
        </p:txBody>
      </p:sp>
      <p:sp>
        <p:nvSpPr>
          <p:cNvPr id="34881" name="TextBox 82"/>
          <p:cNvSpPr txBox="1">
            <a:spLocks noChangeArrowheads="1"/>
          </p:cNvSpPr>
          <p:nvPr/>
        </p:nvSpPr>
        <p:spPr bwMode="auto">
          <a:xfrm>
            <a:off x="5218113" y="3056360"/>
            <a:ext cx="379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b="1" dirty="0" err="1">
                <a:latin typeface="Times New Roman" pitchFamily="18" charset="0"/>
                <a:cs typeface="Times New Roman" pitchFamily="18" charset="0"/>
              </a:rPr>
              <a:t>Nh</a:t>
            </a:r>
            <a:endParaRPr lang="ru-RU" altLang="ru-RU" sz="1200" b="1" dirty="0">
              <a:latin typeface="Times New Roman" pitchFamily="18" charset="0"/>
              <a:cs typeface="Times New Roman" pitchFamily="18" charset="0"/>
            </a:endParaRPr>
          </a:p>
        </p:txBody>
      </p:sp>
      <p:sp>
        <p:nvSpPr>
          <p:cNvPr id="34882" name="TextBox 82"/>
          <p:cNvSpPr txBox="1">
            <a:spLocks noChangeArrowheads="1"/>
          </p:cNvSpPr>
          <p:nvPr/>
        </p:nvSpPr>
        <p:spPr bwMode="auto">
          <a:xfrm>
            <a:off x="6831013" y="2943647"/>
            <a:ext cx="322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b="1">
                <a:latin typeface="Times New Roman" pitchFamily="18" charset="0"/>
                <a:cs typeface="Times New Roman" pitchFamily="18" charset="0"/>
              </a:rPr>
              <a:t>Fl</a:t>
            </a:r>
            <a:endParaRPr lang="ru-RU" altLang="ru-RU" sz="1200" b="1">
              <a:latin typeface="Times New Roman" pitchFamily="18" charset="0"/>
              <a:cs typeface="Times New Roman" pitchFamily="18" charset="0"/>
            </a:endParaRPr>
          </a:p>
        </p:txBody>
      </p:sp>
      <p:sp>
        <p:nvSpPr>
          <p:cNvPr id="34883" name="TextBox 84"/>
          <p:cNvSpPr txBox="1">
            <a:spLocks noChangeArrowheads="1"/>
          </p:cNvSpPr>
          <p:nvPr/>
        </p:nvSpPr>
        <p:spPr bwMode="auto">
          <a:xfrm>
            <a:off x="5842000" y="3059535"/>
            <a:ext cx="399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b="1" dirty="0">
                <a:latin typeface="Times New Roman" pitchFamily="18" charset="0"/>
                <a:cs typeface="Times New Roman" pitchFamily="18" charset="0"/>
              </a:rPr>
              <a:t>Mc</a:t>
            </a:r>
            <a:endParaRPr lang="ru-RU" altLang="ru-RU" sz="1200" b="1" dirty="0">
              <a:latin typeface="Times New Roman" pitchFamily="18" charset="0"/>
              <a:cs typeface="Times New Roman" pitchFamily="18" charset="0"/>
            </a:endParaRPr>
          </a:p>
        </p:txBody>
      </p:sp>
      <p:sp>
        <p:nvSpPr>
          <p:cNvPr id="34884" name="TextBox 83"/>
          <p:cNvSpPr txBox="1">
            <a:spLocks noChangeArrowheads="1"/>
          </p:cNvSpPr>
          <p:nvPr/>
        </p:nvSpPr>
        <p:spPr bwMode="auto">
          <a:xfrm>
            <a:off x="6523038" y="3065885"/>
            <a:ext cx="3317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b="1" dirty="0" err="1">
                <a:latin typeface="Times New Roman" pitchFamily="18" charset="0"/>
                <a:cs typeface="Times New Roman" pitchFamily="18" charset="0"/>
              </a:rPr>
              <a:t>Ts</a:t>
            </a:r>
            <a:endParaRPr lang="ru-RU" altLang="ru-RU" sz="1200" b="1" dirty="0">
              <a:latin typeface="Times New Roman" pitchFamily="18" charset="0"/>
              <a:cs typeface="Times New Roman" pitchFamily="18" charset="0"/>
            </a:endParaRPr>
          </a:p>
        </p:txBody>
      </p:sp>
      <p:sp>
        <p:nvSpPr>
          <p:cNvPr id="34885" name="Rectangle 4"/>
          <p:cNvSpPr>
            <a:spLocks noChangeArrowheads="1"/>
          </p:cNvSpPr>
          <p:nvPr/>
        </p:nvSpPr>
        <p:spPr bwMode="auto">
          <a:xfrm>
            <a:off x="1384300" y="3545310"/>
            <a:ext cx="5613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ru-RU" sz="1600">
              <a:solidFill>
                <a:srgbClr val="0000FF"/>
              </a:solidFill>
            </a:endParaRPr>
          </a:p>
          <a:p>
            <a:pPr algn="ctr" eaLnBrk="1" hangingPunct="1">
              <a:spcBef>
                <a:spcPct val="0"/>
              </a:spcBef>
              <a:buFontTx/>
              <a:buNone/>
            </a:pPr>
            <a:endParaRPr lang="en-US" altLang="ru-RU" sz="1600">
              <a:solidFill>
                <a:srgbClr val="0000FF"/>
              </a:solidFill>
            </a:endParaRPr>
          </a:p>
          <a:p>
            <a:pPr algn="ctr" eaLnBrk="1" hangingPunct="1">
              <a:spcBef>
                <a:spcPct val="0"/>
              </a:spcBef>
              <a:buFontTx/>
              <a:buNone/>
            </a:pPr>
            <a:endParaRPr lang="en-US" altLang="ru-RU" sz="1600">
              <a:solidFill>
                <a:srgbClr val="0000FF"/>
              </a:solidFill>
            </a:endParaRPr>
          </a:p>
          <a:p>
            <a:pPr algn="ctr" eaLnBrk="1" hangingPunct="1">
              <a:spcBef>
                <a:spcPct val="0"/>
              </a:spcBef>
              <a:buFontTx/>
              <a:buNone/>
            </a:pPr>
            <a:endParaRPr lang="en-US" altLang="ru-RU" sz="1600">
              <a:solidFill>
                <a:srgbClr val="0000FF"/>
              </a:solidFill>
            </a:endParaRPr>
          </a:p>
          <a:p>
            <a:pPr algn="ctr" eaLnBrk="1" hangingPunct="1">
              <a:spcBef>
                <a:spcPct val="0"/>
              </a:spcBef>
              <a:buFontTx/>
              <a:buNone/>
            </a:pPr>
            <a:endParaRPr lang="en-US" altLang="ru-RU" sz="1600">
              <a:solidFill>
                <a:srgbClr val="0000FF"/>
              </a:solidFill>
            </a:endParaRPr>
          </a:p>
        </p:txBody>
      </p:sp>
      <p:sp>
        <p:nvSpPr>
          <p:cNvPr id="79" name="Прямоугольник 78"/>
          <p:cNvSpPr/>
          <p:nvPr/>
        </p:nvSpPr>
        <p:spPr>
          <a:xfrm>
            <a:off x="1036638" y="3691360"/>
            <a:ext cx="1150937"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2" name="Прямоугольник 81"/>
          <p:cNvSpPr/>
          <p:nvPr/>
        </p:nvSpPr>
        <p:spPr>
          <a:xfrm>
            <a:off x="1189038" y="5116935"/>
            <a:ext cx="6256337"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81" name="Прямая соединительная линия 80"/>
          <p:cNvCxnSpPr/>
          <p:nvPr/>
        </p:nvCxnSpPr>
        <p:spPr>
          <a:xfrm>
            <a:off x="2260600" y="3559597"/>
            <a:ext cx="0" cy="2232025"/>
          </a:xfrm>
          <a:prstGeom prst="line">
            <a:avLst/>
          </a:prstGeom>
          <a:ln w="38100">
            <a:solidFill>
              <a:srgbClr val="0070C0"/>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5272088" y="3224635"/>
            <a:ext cx="0" cy="4048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891" name="TextBox 35"/>
          <p:cNvSpPr txBox="1">
            <a:spLocks noChangeArrowheads="1"/>
          </p:cNvSpPr>
          <p:nvPr/>
        </p:nvSpPr>
        <p:spPr bwMode="auto">
          <a:xfrm>
            <a:off x="6869113" y="4356522"/>
            <a:ext cx="498475" cy="411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a:t>4f</a:t>
            </a:r>
            <a:endParaRPr lang="ru-RU" altLang="ru-RU" sz="1200"/>
          </a:p>
        </p:txBody>
      </p:sp>
      <p:sp>
        <p:nvSpPr>
          <p:cNvPr id="34892" name="TextBox 36"/>
          <p:cNvSpPr txBox="1">
            <a:spLocks noChangeArrowheads="1"/>
          </p:cNvSpPr>
          <p:nvPr/>
        </p:nvSpPr>
        <p:spPr bwMode="auto">
          <a:xfrm>
            <a:off x="6869113" y="4713710"/>
            <a:ext cx="498475" cy="411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a:t>5f</a:t>
            </a:r>
            <a:endParaRPr lang="ru-RU" altLang="ru-RU" sz="1200"/>
          </a:p>
        </p:txBody>
      </p:sp>
      <p:sp>
        <p:nvSpPr>
          <p:cNvPr id="34893" name="TextBox 37"/>
          <p:cNvSpPr txBox="1">
            <a:spLocks noChangeArrowheads="1"/>
          </p:cNvSpPr>
          <p:nvPr/>
        </p:nvSpPr>
        <p:spPr bwMode="auto">
          <a:xfrm>
            <a:off x="6869113" y="5069310"/>
            <a:ext cx="498475" cy="412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a:t>6f</a:t>
            </a:r>
            <a:endParaRPr lang="ru-RU" altLang="ru-RU" sz="1200"/>
          </a:p>
        </p:txBody>
      </p:sp>
      <p:sp>
        <p:nvSpPr>
          <p:cNvPr id="75" name="Прямоугольник 74"/>
          <p:cNvSpPr/>
          <p:nvPr/>
        </p:nvSpPr>
        <p:spPr bwMode="auto">
          <a:xfrm>
            <a:off x="6834973" y="2972222"/>
            <a:ext cx="311151" cy="355601"/>
          </a:xfrm>
          <a:prstGeom prst="rect">
            <a:avLst/>
          </a:prstGeom>
          <a:solidFill>
            <a:srgbClr val="FFFF00"/>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34897" name="TextBox 81"/>
          <p:cNvSpPr txBox="1">
            <a:spLocks noChangeArrowheads="1"/>
          </p:cNvSpPr>
          <p:nvPr/>
        </p:nvSpPr>
        <p:spPr bwMode="auto">
          <a:xfrm>
            <a:off x="6784975" y="2946822"/>
            <a:ext cx="396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100" b="1">
                <a:latin typeface="Times New Roman" pitchFamily="18" charset="0"/>
                <a:cs typeface="Times New Roman" pitchFamily="18" charset="0"/>
              </a:rPr>
              <a:t>118</a:t>
            </a:r>
            <a:endParaRPr lang="ru-RU" altLang="ru-RU" sz="1100" b="1">
              <a:latin typeface="Times New Roman" pitchFamily="18" charset="0"/>
              <a:cs typeface="Times New Roman" pitchFamily="18" charset="0"/>
            </a:endParaRPr>
          </a:p>
        </p:txBody>
      </p:sp>
      <p:sp>
        <p:nvSpPr>
          <p:cNvPr id="34898" name="TextBox 83"/>
          <p:cNvSpPr txBox="1">
            <a:spLocks noChangeArrowheads="1"/>
          </p:cNvSpPr>
          <p:nvPr/>
        </p:nvSpPr>
        <p:spPr bwMode="auto">
          <a:xfrm>
            <a:off x="6800850" y="3065885"/>
            <a:ext cx="381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200" b="1" dirty="0" err="1">
                <a:latin typeface="Times New Roman" pitchFamily="18" charset="0"/>
                <a:cs typeface="Times New Roman" pitchFamily="18" charset="0"/>
              </a:rPr>
              <a:t>Og</a:t>
            </a:r>
            <a:endParaRPr lang="ru-RU" altLang="ru-RU" sz="1200" b="1" dirty="0">
              <a:latin typeface="Times New Roman" pitchFamily="18" charset="0"/>
              <a:cs typeface="Times New Roman" pitchFamily="18" charset="0"/>
            </a:endParaRPr>
          </a:p>
        </p:txBody>
      </p:sp>
      <p:sp>
        <p:nvSpPr>
          <p:cNvPr id="34900" name="TextBox 79"/>
          <p:cNvSpPr txBox="1">
            <a:spLocks noChangeArrowheads="1"/>
          </p:cNvSpPr>
          <p:nvPr/>
        </p:nvSpPr>
        <p:spPr bwMode="auto">
          <a:xfrm>
            <a:off x="-4763" y="2857922"/>
            <a:ext cx="144303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1600" b="1"/>
              <a:t>Completion of </a:t>
            </a:r>
          </a:p>
          <a:p>
            <a:pPr algn="r" eaLnBrk="1" hangingPunct="1">
              <a:spcBef>
                <a:spcPct val="0"/>
              </a:spcBef>
              <a:buFontTx/>
              <a:buNone/>
            </a:pPr>
            <a:r>
              <a:rPr lang="en-US" altLang="ru-RU" sz="1600" b="1"/>
              <a:t>the </a:t>
            </a:r>
            <a:r>
              <a:rPr lang="ru-RU" altLang="ru-RU" sz="1600" b="1"/>
              <a:t>7-</a:t>
            </a:r>
            <a:r>
              <a:rPr lang="en-US" altLang="ru-RU" sz="1600" b="1"/>
              <a:t>th</a:t>
            </a:r>
            <a:r>
              <a:rPr lang="ru-RU" altLang="ru-RU" sz="1600" b="1"/>
              <a:t> </a:t>
            </a:r>
            <a:r>
              <a:rPr lang="en-US" altLang="ru-RU" sz="1600" b="1"/>
              <a:t>row</a:t>
            </a:r>
            <a:endParaRPr lang="ru-RU" altLang="ru-RU" sz="1600" b="1"/>
          </a:p>
        </p:txBody>
      </p:sp>
      <p:sp>
        <p:nvSpPr>
          <p:cNvPr id="2" name="TextBox 1"/>
          <p:cNvSpPr txBox="1"/>
          <p:nvPr/>
        </p:nvSpPr>
        <p:spPr>
          <a:xfrm>
            <a:off x="5894045" y="2647214"/>
            <a:ext cx="601447" cy="307777"/>
          </a:xfrm>
          <a:prstGeom prst="rect">
            <a:avLst/>
          </a:prstGeom>
          <a:solidFill>
            <a:srgbClr val="FFFF00"/>
          </a:solidFill>
        </p:spPr>
        <p:txBody>
          <a:bodyPr wrap="none" rtlCol="0">
            <a:spAutoFit/>
          </a:bodyPr>
          <a:lstStyle/>
          <a:p>
            <a:r>
              <a:rPr lang="en-US" sz="1400" dirty="0">
                <a:latin typeface="Clarendon Blk BT" panose="02040905050505020204" pitchFamily="18" charset="0"/>
              </a:rPr>
              <a:t>SHE</a:t>
            </a:r>
            <a:endParaRPr lang="ru-RU" sz="1400" dirty="0"/>
          </a:p>
        </p:txBody>
      </p:sp>
      <p:sp>
        <p:nvSpPr>
          <p:cNvPr id="3" name="TextBox 2"/>
          <p:cNvSpPr txBox="1"/>
          <p:nvPr/>
        </p:nvSpPr>
        <p:spPr>
          <a:xfrm>
            <a:off x="3804806" y="4265186"/>
            <a:ext cx="4811509" cy="1138773"/>
          </a:xfrm>
          <a:prstGeom prst="rect">
            <a:avLst/>
          </a:prstGeom>
          <a:solidFill>
            <a:schemeClr val="bg1"/>
          </a:solidFill>
        </p:spPr>
        <p:txBody>
          <a:bodyPr wrap="none" rtlCol="0">
            <a:spAutoFit/>
          </a:bodyPr>
          <a:lstStyle/>
          <a:p>
            <a:pPr algn="r"/>
            <a:r>
              <a:rPr lang="en-US" sz="2400" dirty="0">
                <a:solidFill>
                  <a:schemeClr val="tx1">
                    <a:lumMod val="95000"/>
                    <a:lumOff val="5000"/>
                  </a:schemeClr>
                </a:solidFill>
              </a:rPr>
              <a:t>     </a:t>
            </a:r>
            <a:r>
              <a:rPr lang="en-US" sz="2200" dirty="0">
                <a:solidFill>
                  <a:schemeClr val="tx1">
                    <a:lumMod val="95000"/>
                    <a:lumOff val="5000"/>
                  </a:schemeClr>
                </a:solidFill>
              </a:rPr>
              <a:t>the answer</a:t>
            </a:r>
            <a:r>
              <a:rPr lang="ru-RU" sz="2200" dirty="0">
                <a:solidFill>
                  <a:schemeClr val="tx1">
                    <a:lumMod val="95000"/>
                    <a:lumOff val="5000"/>
                  </a:schemeClr>
                </a:solidFill>
              </a:rPr>
              <a:t> </a:t>
            </a:r>
            <a:r>
              <a:rPr lang="en-US" sz="2200" dirty="0">
                <a:solidFill>
                  <a:schemeClr val="tx1">
                    <a:lumMod val="95000"/>
                    <a:lumOff val="5000"/>
                  </a:schemeClr>
                </a:solidFill>
              </a:rPr>
              <a:t>of theory is discouraging: </a:t>
            </a:r>
            <a:endParaRPr lang="ru-RU" sz="2200" dirty="0">
              <a:solidFill>
                <a:schemeClr val="tx1">
                  <a:lumMod val="95000"/>
                  <a:lumOff val="5000"/>
                </a:schemeClr>
              </a:solidFill>
            </a:endParaRPr>
          </a:p>
          <a:p>
            <a:pPr algn="r"/>
            <a:r>
              <a:rPr lang="en-US" sz="2200" b="1" dirty="0">
                <a:solidFill>
                  <a:srgbClr val="C00000"/>
                </a:solidFill>
              </a:rPr>
              <a:t>most likely not!</a:t>
            </a:r>
          </a:p>
          <a:p>
            <a:pPr algn="r"/>
            <a:r>
              <a:rPr lang="en-US" sz="2200" b="1" dirty="0"/>
              <a:t> </a:t>
            </a:r>
            <a:endParaRPr lang="ru-RU" sz="2200" b="1" dirty="0"/>
          </a:p>
        </p:txBody>
      </p:sp>
      <p:sp>
        <p:nvSpPr>
          <p:cNvPr id="5" name="Прямоугольник 4"/>
          <p:cNvSpPr/>
          <p:nvPr/>
        </p:nvSpPr>
        <p:spPr>
          <a:xfrm>
            <a:off x="2377856" y="3329408"/>
            <a:ext cx="5472608" cy="729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
          <p:cNvGrpSpPr/>
          <p:nvPr/>
        </p:nvGrpSpPr>
        <p:grpSpPr>
          <a:xfrm>
            <a:off x="2880223" y="3597940"/>
            <a:ext cx="4536512" cy="400050"/>
            <a:chOff x="6249768" y="3832248"/>
            <a:chExt cx="4536512" cy="400050"/>
          </a:xfrm>
        </p:grpSpPr>
        <p:sp>
          <p:nvSpPr>
            <p:cNvPr id="89" name="Прямоугольная выноска 88"/>
            <p:cNvSpPr/>
            <p:nvPr/>
          </p:nvSpPr>
          <p:spPr bwMode="auto">
            <a:xfrm flipH="1" flipV="1">
              <a:off x="6249768" y="3862391"/>
              <a:ext cx="4402027" cy="339725"/>
            </a:xfrm>
            <a:prstGeom prst="wedgeRectCallout">
              <a:avLst>
                <a:gd name="adj1" fmla="val -43527"/>
                <a:gd name="adj2" fmla="val 13910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8" name="TextBox 87"/>
            <p:cNvSpPr txBox="1"/>
            <p:nvPr/>
          </p:nvSpPr>
          <p:spPr bwMode="auto">
            <a:xfrm>
              <a:off x="6249777" y="3832248"/>
              <a:ext cx="4536503" cy="400050"/>
            </a:xfrm>
            <a:prstGeom prst="rect">
              <a:avLst/>
            </a:prstGeom>
            <a:noFill/>
          </p:spPr>
          <p:txBody>
            <a:bodyPr>
              <a:spAutoFit/>
            </a:bodyPr>
            <a:lstStyle/>
            <a:p>
              <a:pPr>
                <a:defRPr/>
              </a:pPr>
              <a:r>
                <a:rPr lang="en-US" sz="2000" b="1" dirty="0">
                  <a:solidFill>
                    <a:srgbClr val="C00000"/>
                  </a:solidFill>
                  <a:latin typeface="+mn-lt"/>
                  <a:cs typeface="Arial" charset="0"/>
                </a:rPr>
                <a:t>Does element 118 look like a noble gas?</a:t>
              </a:r>
              <a:endParaRPr lang="ru-RU" sz="2000" b="1" dirty="0">
                <a:solidFill>
                  <a:srgbClr val="C00000"/>
                </a:solidFill>
                <a:latin typeface="+mn-lt"/>
                <a:cs typeface="Arial" charset="0"/>
              </a:endParaRPr>
            </a:p>
          </p:txBody>
        </p:sp>
      </p:grpSp>
      <p:sp>
        <p:nvSpPr>
          <p:cNvPr id="70" name="Rectangle 4"/>
          <p:cNvSpPr>
            <a:spLocks noChangeArrowheads="1"/>
          </p:cNvSpPr>
          <p:nvPr/>
        </p:nvSpPr>
        <p:spPr bwMode="auto">
          <a:xfrm>
            <a:off x="2187575" y="980728"/>
            <a:ext cx="32400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600" b="1" dirty="0">
                <a:solidFill>
                  <a:srgbClr val="0070C0"/>
                </a:solidFill>
              </a:rPr>
              <a:t>Calculated in non-relativistic</a:t>
            </a:r>
          </a:p>
          <a:p>
            <a:pPr algn="ctr" eaLnBrk="1" hangingPunct="1">
              <a:spcBef>
                <a:spcPct val="0"/>
              </a:spcBef>
              <a:buFontTx/>
              <a:buNone/>
            </a:pPr>
            <a:r>
              <a:rPr lang="en-US" altLang="ru-RU" sz="1600" b="1" dirty="0">
                <a:solidFill>
                  <a:srgbClr val="0070C0"/>
                </a:solidFill>
              </a:rPr>
              <a:t>Dirac-</a:t>
            </a:r>
            <a:r>
              <a:rPr lang="en-US" altLang="ru-RU" sz="1600" b="1" dirty="0" err="1">
                <a:solidFill>
                  <a:srgbClr val="0070C0"/>
                </a:solidFill>
              </a:rPr>
              <a:t>Fock</a:t>
            </a:r>
            <a:r>
              <a:rPr lang="en-US" altLang="ru-RU" sz="1600" b="1" dirty="0">
                <a:solidFill>
                  <a:srgbClr val="0070C0"/>
                </a:solidFill>
              </a:rPr>
              <a:t> approximation</a:t>
            </a:r>
          </a:p>
        </p:txBody>
      </p:sp>
      <p:sp>
        <p:nvSpPr>
          <p:cNvPr id="77" name="TextBox 76"/>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150051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Объект 81"/>
          <p:cNvGraphicFramePr>
            <a:graphicFrameLocks noChangeAspect="1"/>
          </p:cNvGraphicFramePr>
          <p:nvPr>
            <p:extLst>
              <p:ext uri="{D42A27DB-BD31-4B8C-83A1-F6EECF244321}">
                <p14:modId xmlns:p14="http://schemas.microsoft.com/office/powerpoint/2010/main" val="579314603"/>
              </p:ext>
            </p:extLst>
          </p:nvPr>
        </p:nvGraphicFramePr>
        <p:xfrm>
          <a:off x="1097840" y="1433584"/>
          <a:ext cx="5488662" cy="4241462"/>
        </p:xfrm>
        <a:graphic>
          <a:graphicData uri="http://schemas.openxmlformats.org/presentationml/2006/ole">
            <mc:AlternateContent xmlns:mc="http://schemas.openxmlformats.org/markup-compatibility/2006">
              <mc:Choice xmlns:v="urn:schemas-microsoft-com:vml" Requires="v">
                <p:oleObj spid="_x0000_s17849" name="CorelDRAW" r:id="rId3" imgW="7443720" imgH="5611680" progId="CorelDraw.Graphic.19">
                  <p:embed/>
                </p:oleObj>
              </mc:Choice>
              <mc:Fallback>
                <p:oleObj name="CorelDRAW" r:id="rId3" imgW="7443720" imgH="5611680" progId="CorelDraw.Graphic.19">
                  <p:embed/>
                  <p:pic>
                    <p:nvPicPr>
                      <p:cNvPr id="0" name=""/>
                      <p:cNvPicPr/>
                      <p:nvPr/>
                    </p:nvPicPr>
                    <p:blipFill>
                      <a:blip r:embed="rId4"/>
                      <a:stretch>
                        <a:fillRect/>
                      </a:stretch>
                    </p:blipFill>
                    <p:spPr>
                      <a:xfrm>
                        <a:off x="1097840" y="1433584"/>
                        <a:ext cx="5488662" cy="4241462"/>
                      </a:xfrm>
                      <a:prstGeom prst="rect">
                        <a:avLst/>
                      </a:prstGeom>
                    </p:spPr>
                  </p:pic>
                </p:oleObj>
              </mc:Fallback>
            </mc:AlternateContent>
          </a:graphicData>
        </a:graphic>
      </p:graphicFrame>
      <p:sp>
        <p:nvSpPr>
          <p:cNvPr id="83" name="TextBox 82"/>
          <p:cNvSpPr txBox="1"/>
          <p:nvPr/>
        </p:nvSpPr>
        <p:spPr>
          <a:xfrm>
            <a:off x="3913837" y="2689965"/>
            <a:ext cx="582183" cy="322201"/>
          </a:xfrm>
          <a:prstGeom prst="rect">
            <a:avLst/>
          </a:prstGeom>
          <a:noFill/>
        </p:spPr>
        <p:txBody>
          <a:bodyPr wrap="none" rtlCol="0">
            <a:spAutoFit/>
          </a:bodyPr>
          <a:lstStyle/>
          <a:p>
            <a:r>
              <a:rPr lang="en-US" dirty="0">
                <a:latin typeface="Clarendon Blk BT" panose="02040905050505020204" pitchFamily="18" charset="0"/>
              </a:rPr>
              <a:t>n=1</a:t>
            </a:r>
            <a:endParaRPr lang="ru-RU" dirty="0"/>
          </a:p>
        </p:txBody>
      </p:sp>
      <p:sp>
        <p:nvSpPr>
          <p:cNvPr id="84" name="TextBox 83"/>
          <p:cNvSpPr txBox="1"/>
          <p:nvPr/>
        </p:nvSpPr>
        <p:spPr>
          <a:xfrm>
            <a:off x="4214518" y="1559222"/>
            <a:ext cx="582183" cy="322201"/>
          </a:xfrm>
          <a:prstGeom prst="rect">
            <a:avLst/>
          </a:prstGeom>
          <a:noFill/>
        </p:spPr>
        <p:txBody>
          <a:bodyPr wrap="none" rtlCol="0">
            <a:spAutoFit/>
          </a:bodyPr>
          <a:lstStyle/>
          <a:p>
            <a:r>
              <a:rPr lang="en-US" dirty="0">
                <a:latin typeface="Clarendon Blk BT" panose="02040905050505020204" pitchFamily="18" charset="0"/>
              </a:rPr>
              <a:t>n=2</a:t>
            </a:r>
            <a:endParaRPr lang="ru-RU" dirty="0"/>
          </a:p>
        </p:txBody>
      </p:sp>
      <p:sp>
        <p:nvSpPr>
          <p:cNvPr id="85" name="TextBox 84"/>
          <p:cNvSpPr txBox="1"/>
          <p:nvPr/>
        </p:nvSpPr>
        <p:spPr>
          <a:xfrm>
            <a:off x="4926263" y="1559222"/>
            <a:ext cx="582183" cy="322201"/>
          </a:xfrm>
          <a:prstGeom prst="rect">
            <a:avLst/>
          </a:prstGeom>
          <a:noFill/>
        </p:spPr>
        <p:txBody>
          <a:bodyPr wrap="none" rtlCol="0">
            <a:spAutoFit/>
          </a:bodyPr>
          <a:lstStyle/>
          <a:p>
            <a:r>
              <a:rPr lang="en-US" dirty="0">
                <a:latin typeface="Clarendon Blk BT" panose="02040905050505020204" pitchFamily="18" charset="0"/>
              </a:rPr>
              <a:t>n=3</a:t>
            </a:r>
            <a:endParaRPr lang="ru-RU" dirty="0"/>
          </a:p>
        </p:txBody>
      </p:sp>
      <p:sp>
        <p:nvSpPr>
          <p:cNvPr id="86" name="TextBox 85"/>
          <p:cNvSpPr txBox="1"/>
          <p:nvPr/>
        </p:nvSpPr>
        <p:spPr>
          <a:xfrm>
            <a:off x="5055825" y="2187412"/>
            <a:ext cx="582183" cy="322201"/>
          </a:xfrm>
          <a:prstGeom prst="rect">
            <a:avLst/>
          </a:prstGeom>
          <a:noFill/>
        </p:spPr>
        <p:txBody>
          <a:bodyPr wrap="none" rtlCol="0">
            <a:spAutoFit/>
          </a:bodyPr>
          <a:lstStyle/>
          <a:p>
            <a:r>
              <a:rPr lang="en-US" dirty="0">
                <a:latin typeface="Clarendon Blk BT" panose="02040905050505020204" pitchFamily="18" charset="0"/>
              </a:rPr>
              <a:t>n=4</a:t>
            </a:r>
            <a:endParaRPr lang="ru-RU" dirty="0"/>
          </a:p>
        </p:txBody>
      </p:sp>
      <p:sp>
        <p:nvSpPr>
          <p:cNvPr id="87" name="TextBox 86"/>
          <p:cNvSpPr txBox="1"/>
          <p:nvPr/>
        </p:nvSpPr>
        <p:spPr>
          <a:xfrm>
            <a:off x="5260618" y="3569431"/>
            <a:ext cx="582183" cy="322201"/>
          </a:xfrm>
          <a:prstGeom prst="rect">
            <a:avLst/>
          </a:prstGeom>
          <a:noFill/>
        </p:spPr>
        <p:txBody>
          <a:bodyPr wrap="none" rtlCol="0">
            <a:spAutoFit/>
          </a:bodyPr>
          <a:lstStyle/>
          <a:p>
            <a:r>
              <a:rPr lang="en-US" dirty="0">
                <a:latin typeface="Clarendon Blk BT" panose="02040905050505020204" pitchFamily="18" charset="0"/>
              </a:rPr>
              <a:t>n=5</a:t>
            </a:r>
            <a:endParaRPr lang="ru-RU" dirty="0"/>
          </a:p>
        </p:txBody>
      </p:sp>
      <p:sp>
        <p:nvSpPr>
          <p:cNvPr id="88" name="TextBox 87"/>
          <p:cNvSpPr txBox="1"/>
          <p:nvPr/>
        </p:nvSpPr>
        <p:spPr>
          <a:xfrm>
            <a:off x="5427185" y="4260440"/>
            <a:ext cx="582183" cy="322201"/>
          </a:xfrm>
          <a:prstGeom prst="rect">
            <a:avLst/>
          </a:prstGeom>
          <a:noFill/>
        </p:spPr>
        <p:txBody>
          <a:bodyPr wrap="none" rtlCol="0">
            <a:spAutoFit/>
          </a:bodyPr>
          <a:lstStyle/>
          <a:p>
            <a:r>
              <a:rPr lang="en-US" dirty="0">
                <a:latin typeface="Clarendon Blk BT" panose="02040905050505020204" pitchFamily="18" charset="0"/>
              </a:rPr>
              <a:t>n=6</a:t>
            </a:r>
            <a:endParaRPr lang="ru-RU" dirty="0"/>
          </a:p>
        </p:txBody>
      </p:sp>
      <p:sp>
        <p:nvSpPr>
          <p:cNvPr id="89" name="TextBox 88"/>
          <p:cNvSpPr txBox="1"/>
          <p:nvPr/>
        </p:nvSpPr>
        <p:spPr>
          <a:xfrm>
            <a:off x="5689139" y="4754886"/>
            <a:ext cx="582183" cy="322201"/>
          </a:xfrm>
          <a:prstGeom prst="rect">
            <a:avLst/>
          </a:prstGeom>
          <a:noFill/>
        </p:spPr>
        <p:txBody>
          <a:bodyPr wrap="none" rtlCol="0">
            <a:spAutoFit/>
          </a:bodyPr>
          <a:lstStyle/>
          <a:p>
            <a:r>
              <a:rPr lang="en-US" dirty="0">
                <a:latin typeface="Clarendon Blk BT" panose="02040905050505020204" pitchFamily="18" charset="0"/>
              </a:rPr>
              <a:t>n=7</a:t>
            </a:r>
            <a:endParaRPr lang="ru-RU" dirty="0"/>
          </a:p>
        </p:txBody>
      </p:sp>
      <p:sp>
        <p:nvSpPr>
          <p:cNvPr id="90" name="TextBox 89"/>
          <p:cNvSpPr txBox="1"/>
          <p:nvPr/>
        </p:nvSpPr>
        <p:spPr>
          <a:xfrm>
            <a:off x="4126961" y="3811554"/>
            <a:ext cx="1090393" cy="617552"/>
          </a:xfrm>
          <a:prstGeom prst="rect">
            <a:avLst/>
          </a:prstGeom>
          <a:noFill/>
        </p:spPr>
        <p:txBody>
          <a:bodyPr wrap="none" rtlCol="0">
            <a:spAutoFit/>
          </a:bodyPr>
          <a:lstStyle/>
          <a:p>
            <a:pPr algn="ctr"/>
            <a:r>
              <a:rPr lang="en-US" sz="2000" b="1" dirty="0"/>
              <a:t>non</a:t>
            </a:r>
          </a:p>
          <a:p>
            <a:pPr algn="ctr"/>
            <a:r>
              <a:rPr lang="en-US" sz="2000" b="1" dirty="0"/>
              <a:t>relativistic</a:t>
            </a:r>
            <a:endParaRPr lang="ru-RU" sz="2000" b="1" dirty="0"/>
          </a:p>
        </p:txBody>
      </p:sp>
      <p:sp>
        <p:nvSpPr>
          <p:cNvPr id="91" name="TextBox 90"/>
          <p:cNvSpPr txBox="1"/>
          <p:nvPr/>
        </p:nvSpPr>
        <p:spPr>
          <a:xfrm>
            <a:off x="1893665" y="1635972"/>
            <a:ext cx="910615" cy="349052"/>
          </a:xfrm>
          <a:prstGeom prst="rect">
            <a:avLst/>
          </a:prstGeom>
          <a:noFill/>
        </p:spPr>
        <p:txBody>
          <a:bodyPr wrap="none" rtlCol="0">
            <a:spAutoFit/>
          </a:bodyPr>
          <a:lstStyle/>
          <a:p>
            <a:r>
              <a:rPr lang="en-US" sz="2000" dirty="0">
                <a:latin typeface="Clarendon Blk BT" panose="02040905050505020204" pitchFamily="18" charset="0"/>
              </a:rPr>
              <a:t>Z=118</a:t>
            </a:r>
            <a:endParaRPr lang="ru-RU" sz="2000" dirty="0"/>
          </a:p>
        </p:txBody>
      </p:sp>
      <p:sp>
        <p:nvSpPr>
          <p:cNvPr id="92" name="TextBox 91"/>
          <p:cNvSpPr txBox="1"/>
          <p:nvPr/>
        </p:nvSpPr>
        <p:spPr>
          <a:xfrm>
            <a:off x="3939506" y="5768096"/>
            <a:ext cx="1590972" cy="34905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Distance  (in </a:t>
            </a:r>
            <a:r>
              <a:rPr lang="en-US" sz="2000" dirty="0" err="1">
                <a:effectLst>
                  <a:outerShdw blurRad="38100" dist="38100" dir="2700000" algn="tl">
                    <a:srgbClr val="000000">
                      <a:alpha val="43137"/>
                    </a:srgbClr>
                  </a:outerShdw>
                </a:effectLst>
              </a:rPr>
              <a:t>a</a:t>
            </a:r>
            <a:r>
              <a:rPr lang="en-US" sz="2000" baseline="-25000" dirty="0" err="1">
                <a:effectLst>
                  <a:outerShdw blurRad="38100" dist="38100" dir="2700000" algn="tl">
                    <a:srgbClr val="000000">
                      <a:alpha val="43137"/>
                    </a:srgbClr>
                  </a:outerShdw>
                </a:effectLst>
              </a:rPr>
              <a:t>B</a:t>
            </a:r>
            <a:r>
              <a:rPr lang="en-US" sz="2000" dirty="0">
                <a:effectLst>
                  <a:outerShdw blurRad="38100" dist="38100" dir="2700000" algn="tl">
                    <a:srgbClr val="000000">
                      <a:alpha val="43137"/>
                    </a:srgbClr>
                  </a:outerShdw>
                </a:effectLst>
              </a:rPr>
              <a:t>)</a:t>
            </a:r>
            <a:endParaRPr lang="ru-RU" sz="2000" baseline="30000" dirty="0">
              <a:effectLst>
                <a:outerShdw blurRad="38100" dist="38100" dir="2700000" algn="tl">
                  <a:srgbClr val="000000">
                    <a:alpha val="43137"/>
                  </a:srgbClr>
                </a:outerShdw>
              </a:effectLst>
            </a:endParaRPr>
          </a:p>
        </p:txBody>
      </p:sp>
      <p:sp>
        <p:nvSpPr>
          <p:cNvPr id="93" name="TextBox 92"/>
          <p:cNvSpPr txBox="1"/>
          <p:nvPr/>
        </p:nvSpPr>
        <p:spPr>
          <a:xfrm rot="16200000">
            <a:off x="-299882" y="3074071"/>
            <a:ext cx="2252388" cy="340152"/>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 Electron density  (</a:t>
            </a:r>
            <a:r>
              <a:rPr lang="en-US" sz="2000" dirty="0" err="1">
                <a:effectLst>
                  <a:outerShdw blurRad="38100" dist="38100" dir="2700000" algn="tl">
                    <a:srgbClr val="000000">
                      <a:alpha val="43137"/>
                    </a:srgbClr>
                  </a:outerShdw>
                </a:effectLst>
              </a:rPr>
              <a:t>a.u</a:t>
            </a:r>
            <a:r>
              <a:rPr lang="en-US" sz="2000" dirty="0">
                <a:effectLst>
                  <a:outerShdw blurRad="38100" dist="38100" dir="2700000" algn="tl">
                    <a:srgbClr val="000000">
                      <a:alpha val="43137"/>
                    </a:srgbClr>
                  </a:outerShdw>
                </a:effectLst>
              </a:rPr>
              <a:t>.)</a:t>
            </a:r>
            <a:endParaRPr lang="ru-RU" sz="2000" baseline="30000" dirty="0">
              <a:effectLst>
                <a:outerShdw blurRad="38100" dist="38100" dir="2700000" algn="tl">
                  <a:srgbClr val="000000">
                    <a:alpha val="43137"/>
                  </a:srgbClr>
                </a:outerShdw>
              </a:effectLst>
            </a:endParaRPr>
          </a:p>
        </p:txBody>
      </p:sp>
      <p:graphicFrame>
        <p:nvGraphicFramePr>
          <p:cNvPr id="99" name="Объект 98"/>
          <p:cNvGraphicFramePr>
            <a:graphicFrameLocks noChangeAspect="1"/>
          </p:cNvGraphicFramePr>
          <p:nvPr>
            <p:extLst>
              <p:ext uri="{D42A27DB-BD31-4B8C-83A1-F6EECF244321}">
                <p14:modId xmlns:p14="http://schemas.microsoft.com/office/powerpoint/2010/main" val="634750557"/>
              </p:ext>
            </p:extLst>
          </p:nvPr>
        </p:nvGraphicFramePr>
        <p:xfrm>
          <a:off x="1526360" y="1412776"/>
          <a:ext cx="4958251" cy="3884180"/>
        </p:xfrm>
        <a:graphic>
          <a:graphicData uri="http://schemas.openxmlformats.org/presentationml/2006/ole">
            <mc:AlternateContent xmlns:mc="http://schemas.openxmlformats.org/markup-compatibility/2006">
              <mc:Choice xmlns:v="urn:schemas-microsoft-com:vml" Requires="v">
                <p:oleObj spid="_x0000_s17850" name="CorelDRAW" r:id="rId5" imgW="6672240" imgH="5099400" progId="CorelDraw.Graphic.19">
                  <p:embed/>
                </p:oleObj>
              </mc:Choice>
              <mc:Fallback>
                <p:oleObj name="CorelDRAW" r:id="rId5" imgW="6672240" imgH="5099400" progId="CorelDraw.Graphic.19">
                  <p:embed/>
                  <p:pic>
                    <p:nvPicPr>
                      <p:cNvPr id="0" name=""/>
                      <p:cNvPicPr/>
                      <p:nvPr/>
                    </p:nvPicPr>
                    <p:blipFill>
                      <a:blip r:embed="rId6"/>
                      <a:stretch>
                        <a:fillRect/>
                      </a:stretch>
                    </p:blipFill>
                    <p:spPr>
                      <a:xfrm>
                        <a:off x="1526360" y="1412776"/>
                        <a:ext cx="4958251" cy="3884180"/>
                      </a:xfrm>
                      <a:prstGeom prst="rect">
                        <a:avLst/>
                      </a:prstGeom>
                    </p:spPr>
                  </p:pic>
                </p:oleObj>
              </mc:Fallback>
            </mc:AlternateContent>
          </a:graphicData>
        </a:graphic>
      </p:graphicFrame>
      <p:grpSp>
        <p:nvGrpSpPr>
          <p:cNvPr id="95" name="Группа 94"/>
          <p:cNvGrpSpPr/>
          <p:nvPr/>
        </p:nvGrpSpPr>
        <p:grpSpPr>
          <a:xfrm>
            <a:off x="1015725" y="4989143"/>
            <a:ext cx="215369" cy="221004"/>
            <a:chOff x="2170659" y="1519484"/>
            <a:chExt cx="253332" cy="253332"/>
          </a:xfrm>
        </p:grpSpPr>
        <p:cxnSp>
          <p:nvCxnSpPr>
            <p:cNvPr id="97" name="Прямая соединительная линия 96"/>
            <p:cNvCxnSpPr/>
            <p:nvPr/>
          </p:nvCxnSpPr>
          <p:spPr>
            <a:xfrm>
              <a:off x="2303748" y="1519484"/>
              <a:ext cx="0" cy="25333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8" name="Прямая соединительная линия 97"/>
            <p:cNvCxnSpPr/>
            <p:nvPr/>
          </p:nvCxnSpPr>
          <p:spPr>
            <a:xfrm rot="5400000">
              <a:off x="2297325" y="1512210"/>
              <a:ext cx="0" cy="253332"/>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96" name="TextBox 95"/>
          <p:cNvSpPr txBox="1"/>
          <p:nvPr/>
        </p:nvSpPr>
        <p:spPr>
          <a:xfrm>
            <a:off x="-36512" y="4532972"/>
            <a:ext cx="1213611" cy="362476"/>
          </a:xfrm>
          <a:prstGeom prst="rect">
            <a:avLst/>
          </a:prstGeom>
          <a:noFill/>
        </p:spPr>
        <p:txBody>
          <a:bodyPr wrap="square" rtlCol="0">
            <a:spAutoFit/>
          </a:bodyPr>
          <a:lstStyle/>
          <a:p>
            <a:r>
              <a:rPr lang="en-US" sz="2100" b="1" dirty="0">
                <a:solidFill>
                  <a:srgbClr val="0070C0"/>
                </a:solidFill>
                <a:effectLst>
                  <a:outerShdw blurRad="38100" dist="38100" dir="2700000" algn="tl">
                    <a:srgbClr val="000000">
                      <a:alpha val="43137"/>
                    </a:srgbClr>
                  </a:outerShdw>
                </a:effectLst>
              </a:rPr>
              <a:t>      nucleus </a:t>
            </a:r>
          </a:p>
        </p:txBody>
      </p:sp>
      <p:sp>
        <p:nvSpPr>
          <p:cNvPr id="2" name="TextBox 1"/>
          <p:cNvSpPr txBox="1"/>
          <p:nvPr/>
        </p:nvSpPr>
        <p:spPr>
          <a:xfrm>
            <a:off x="611560" y="404664"/>
            <a:ext cx="3873176" cy="461665"/>
          </a:xfrm>
          <a:prstGeom prst="rect">
            <a:avLst/>
          </a:prstGeom>
          <a:noFill/>
        </p:spPr>
        <p:txBody>
          <a:bodyPr wrap="none" rtlCol="0">
            <a:spAutoFit/>
          </a:bodyPr>
          <a:lstStyle/>
          <a:p>
            <a:r>
              <a:rPr lang="en-US" sz="2400" b="1" dirty="0">
                <a:latin typeface="Comic Sans MS" panose="030F0702030302020204" pitchFamily="66" charset="0"/>
                <a:cs typeface="Arial" panose="020B0604020202020204" pitchFamily="34" charset="0"/>
              </a:rPr>
              <a:t>Relativistic contraction  </a:t>
            </a:r>
            <a:endParaRPr lang="ru-RU" sz="2400" b="1" dirty="0">
              <a:latin typeface="Comic Sans MS" panose="030F0702030302020204" pitchFamily="66" charset="0"/>
              <a:cs typeface="Arial" panose="020B0604020202020204" pitchFamily="34" charset="0"/>
            </a:endParaRPr>
          </a:p>
        </p:txBody>
      </p:sp>
      <p:sp>
        <p:nvSpPr>
          <p:cNvPr id="3" name="TextBox 2"/>
          <p:cNvSpPr txBox="1"/>
          <p:nvPr/>
        </p:nvSpPr>
        <p:spPr>
          <a:xfrm>
            <a:off x="251520" y="3345764"/>
            <a:ext cx="3209789" cy="1261884"/>
          </a:xfrm>
          <a:prstGeom prst="rect">
            <a:avLst/>
          </a:prstGeom>
          <a:solidFill>
            <a:schemeClr val="bg1"/>
          </a:solidFill>
        </p:spPr>
        <p:txBody>
          <a:bodyPr wrap="none" rtlCol="0">
            <a:spAutoFit/>
          </a:bodyPr>
          <a:lstStyle/>
          <a:p>
            <a:endParaRPr lang="ru-RU" sz="2000" b="1" dirty="0"/>
          </a:p>
          <a:p>
            <a:r>
              <a:rPr lang="en-US" b="1" dirty="0"/>
              <a:t>This screens the nuclear charge </a:t>
            </a:r>
            <a:endParaRPr lang="ru-RU" b="1" dirty="0"/>
          </a:p>
          <a:p>
            <a:r>
              <a:rPr lang="en-US" b="1" dirty="0"/>
              <a:t>for the outer electrons</a:t>
            </a:r>
            <a:endParaRPr lang="ru-RU" b="1" dirty="0"/>
          </a:p>
          <a:p>
            <a:endParaRPr lang="ru-RU" sz="2000" b="1" dirty="0"/>
          </a:p>
        </p:txBody>
      </p:sp>
      <p:sp>
        <p:nvSpPr>
          <p:cNvPr id="48" name="TextBox 47"/>
          <p:cNvSpPr txBox="1"/>
          <p:nvPr/>
        </p:nvSpPr>
        <p:spPr>
          <a:xfrm>
            <a:off x="6009368" y="3349441"/>
            <a:ext cx="3062625" cy="1477328"/>
          </a:xfrm>
          <a:prstGeom prst="rect">
            <a:avLst/>
          </a:prstGeom>
          <a:solidFill>
            <a:schemeClr val="bg1"/>
          </a:solidFill>
        </p:spPr>
        <p:txBody>
          <a:bodyPr wrap="square" rtlCol="0">
            <a:spAutoFit/>
          </a:bodyPr>
          <a:lstStyle/>
          <a:p>
            <a:endParaRPr lang="en-US" dirty="0"/>
          </a:p>
          <a:p>
            <a:r>
              <a:rPr lang="ru-RU" dirty="0"/>
              <a:t>… </a:t>
            </a:r>
            <a:r>
              <a:rPr lang="en-US" b="1" dirty="0"/>
              <a:t>and Interactions </a:t>
            </a:r>
            <a:endParaRPr lang="ru-RU" b="1" dirty="0"/>
          </a:p>
          <a:p>
            <a:r>
              <a:rPr lang="en-US" b="1" dirty="0"/>
              <a:t>    from all external electrons</a:t>
            </a:r>
            <a:endParaRPr lang="ru-RU" b="1" dirty="0"/>
          </a:p>
          <a:p>
            <a:r>
              <a:rPr lang="en-US" b="1" dirty="0"/>
              <a:t>     must be taken into account</a:t>
            </a:r>
          </a:p>
          <a:p>
            <a:endParaRPr lang="ru-RU" b="1" dirty="0"/>
          </a:p>
        </p:txBody>
      </p:sp>
      <p:sp>
        <p:nvSpPr>
          <p:cNvPr id="23" name="TextBox 22"/>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36153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2048844462"/>
              </p:ext>
            </p:extLst>
          </p:nvPr>
        </p:nvGraphicFramePr>
        <p:xfrm>
          <a:off x="1258888" y="1196975"/>
          <a:ext cx="6613525" cy="4637088"/>
        </p:xfrm>
        <a:graphic>
          <a:graphicData uri="http://schemas.openxmlformats.org/presentationml/2006/ole">
            <mc:AlternateContent xmlns:mc="http://schemas.openxmlformats.org/markup-compatibility/2006">
              <mc:Choice xmlns:v="urn:schemas-microsoft-com:vml" Requires="v">
                <p:oleObj spid="_x0000_s20695" name="CorelDRAW" r:id="rId3" imgW="6033600" imgH="4235400" progId="CorelDraw.Graphic.21">
                  <p:embed/>
                </p:oleObj>
              </mc:Choice>
              <mc:Fallback>
                <p:oleObj name="CorelDRAW" r:id="rId3" imgW="6033600" imgH="4235400" progId="CorelDraw.Graphic.21">
                  <p:embed/>
                  <p:pic>
                    <p:nvPicPr>
                      <p:cNvPr id="0" name=""/>
                      <p:cNvPicPr/>
                      <p:nvPr/>
                    </p:nvPicPr>
                    <p:blipFill>
                      <a:blip r:embed="rId4"/>
                      <a:stretch>
                        <a:fillRect/>
                      </a:stretch>
                    </p:blipFill>
                    <p:spPr>
                      <a:xfrm>
                        <a:off x="1258888" y="1196975"/>
                        <a:ext cx="6613525" cy="4637088"/>
                      </a:xfrm>
                      <a:prstGeom prst="rect">
                        <a:avLst/>
                      </a:prstGeom>
                    </p:spPr>
                  </p:pic>
                </p:oleObj>
              </mc:Fallback>
            </mc:AlternateContent>
          </a:graphicData>
        </a:graphic>
      </p:graphicFrame>
      <p:sp>
        <p:nvSpPr>
          <p:cNvPr id="3" name="TextBox 2"/>
          <p:cNvSpPr txBox="1"/>
          <p:nvPr/>
        </p:nvSpPr>
        <p:spPr>
          <a:xfrm>
            <a:off x="2200084" y="5081122"/>
            <a:ext cx="535724" cy="400110"/>
          </a:xfrm>
          <a:prstGeom prst="rect">
            <a:avLst/>
          </a:prstGeom>
          <a:noFill/>
        </p:spPr>
        <p:txBody>
          <a:bodyPr wrap="none" rtlCol="0">
            <a:spAutoFit/>
          </a:bodyPr>
          <a:lstStyle/>
          <a:p>
            <a:r>
              <a:rPr lang="en-US" sz="2000" b="1" dirty="0">
                <a:latin typeface="Comic Sans MS" panose="030F0702030302020204" pitchFamily="66" charset="0"/>
              </a:rPr>
              <a:t>Ne</a:t>
            </a:r>
            <a:endParaRPr lang="ru-RU" sz="2000" b="1" dirty="0">
              <a:latin typeface="Comic Sans MS" panose="030F0702030302020204" pitchFamily="66" charset="0"/>
            </a:endParaRPr>
          </a:p>
        </p:txBody>
      </p:sp>
      <p:sp>
        <p:nvSpPr>
          <p:cNvPr id="13" name="TextBox 12"/>
          <p:cNvSpPr txBox="1"/>
          <p:nvPr/>
        </p:nvSpPr>
        <p:spPr>
          <a:xfrm>
            <a:off x="1544582" y="5419295"/>
            <a:ext cx="476412" cy="400110"/>
          </a:xfrm>
          <a:prstGeom prst="rect">
            <a:avLst/>
          </a:prstGeom>
          <a:noFill/>
        </p:spPr>
        <p:txBody>
          <a:bodyPr wrap="none" rtlCol="0">
            <a:spAutoFit/>
          </a:bodyPr>
          <a:lstStyle/>
          <a:p>
            <a:r>
              <a:rPr lang="en-US" sz="2000" b="1" dirty="0"/>
              <a:t>He</a:t>
            </a:r>
            <a:endParaRPr lang="ru-RU" sz="2000" b="1" dirty="0"/>
          </a:p>
        </p:txBody>
      </p:sp>
      <p:sp>
        <p:nvSpPr>
          <p:cNvPr id="14" name="TextBox 13"/>
          <p:cNvSpPr txBox="1"/>
          <p:nvPr/>
        </p:nvSpPr>
        <p:spPr>
          <a:xfrm>
            <a:off x="2411760" y="4717423"/>
            <a:ext cx="495649" cy="400110"/>
          </a:xfrm>
          <a:prstGeom prst="rect">
            <a:avLst/>
          </a:prstGeom>
          <a:noFill/>
        </p:spPr>
        <p:txBody>
          <a:bodyPr wrap="none" rtlCol="0">
            <a:spAutoFit/>
          </a:bodyPr>
          <a:lstStyle/>
          <a:p>
            <a:r>
              <a:rPr lang="en-US" sz="2000" b="1" dirty="0" err="1">
                <a:latin typeface="Comic Sans MS" panose="030F0702030302020204" pitchFamily="66" charset="0"/>
              </a:rPr>
              <a:t>Ar</a:t>
            </a:r>
            <a:endParaRPr lang="ru-RU" sz="2000" b="1" dirty="0">
              <a:latin typeface="Comic Sans MS" panose="030F0702030302020204" pitchFamily="66" charset="0"/>
            </a:endParaRPr>
          </a:p>
        </p:txBody>
      </p:sp>
      <p:sp>
        <p:nvSpPr>
          <p:cNvPr id="15" name="TextBox 14"/>
          <p:cNvSpPr txBox="1"/>
          <p:nvPr/>
        </p:nvSpPr>
        <p:spPr>
          <a:xfrm>
            <a:off x="3132385" y="4512258"/>
            <a:ext cx="465192" cy="400110"/>
          </a:xfrm>
          <a:prstGeom prst="rect">
            <a:avLst/>
          </a:prstGeom>
          <a:noFill/>
        </p:spPr>
        <p:txBody>
          <a:bodyPr wrap="none" rtlCol="0">
            <a:spAutoFit/>
          </a:bodyPr>
          <a:lstStyle/>
          <a:p>
            <a:r>
              <a:rPr lang="en-US" sz="2000" b="1" dirty="0">
                <a:latin typeface="Comic Sans MS" panose="030F0702030302020204" pitchFamily="66" charset="0"/>
              </a:rPr>
              <a:t>Kr</a:t>
            </a:r>
            <a:endParaRPr lang="ru-RU" sz="2000" b="1" dirty="0">
              <a:latin typeface="Comic Sans MS" panose="030F0702030302020204" pitchFamily="66" charset="0"/>
            </a:endParaRPr>
          </a:p>
        </p:txBody>
      </p:sp>
      <p:sp>
        <p:nvSpPr>
          <p:cNvPr id="16" name="TextBox 15"/>
          <p:cNvSpPr txBox="1"/>
          <p:nvPr/>
        </p:nvSpPr>
        <p:spPr>
          <a:xfrm>
            <a:off x="3779928" y="4156272"/>
            <a:ext cx="513282" cy="400110"/>
          </a:xfrm>
          <a:prstGeom prst="rect">
            <a:avLst/>
          </a:prstGeom>
          <a:noFill/>
        </p:spPr>
        <p:txBody>
          <a:bodyPr wrap="none" rtlCol="0">
            <a:spAutoFit/>
          </a:bodyPr>
          <a:lstStyle/>
          <a:p>
            <a:r>
              <a:rPr lang="en-US" sz="2000" b="1" dirty="0" err="1">
                <a:latin typeface="Comic Sans MS" panose="030F0702030302020204" pitchFamily="66" charset="0"/>
              </a:rPr>
              <a:t>Xe</a:t>
            </a:r>
            <a:endParaRPr lang="ru-RU" sz="2000" b="1" dirty="0">
              <a:latin typeface="Comic Sans MS" panose="030F0702030302020204" pitchFamily="66" charset="0"/>
            </a:endParaRPr>
          </a:p>
        </p:txBody>
      </p:sp>
      <p:sp>
        <p:nvSpPr>
          <p:cNvPr id="17" name="TextBox 16"/>
          <p:cNvSpPr txBox="1"/>
          <p:nvPr/>
        </p:nvSpPr>
        <p:spPr>
          <a:xfrm>
            <a:off x="5004048" y="3817848"/>
            <a:ext cx="482824" cy="400110"/>
          </a:xfrm>
          <a:prstGeom prst="rect">
            <a:avLst/>
          </a:prstGeom>
          <a:noFill/>
        </p:spPr>
        <p:txBody>
          <a:bodyPr wrap="none" rtlCol="0">
            <a:spAutoFit/>
          </a:bodyPr>
          <a:lstStyle/>
          <a:p>
            <a:r>
              <a:rPr lang="en-US" sz="2000" b="1" dirty="0">
                <a:latin typeface="Comic Sans MS" panose="030F0702030302020204" pitchFamily="66" charset="0"/>
              </a:rPr>
              <a:t>Rn</a:t>
            </a:r>
            <a:endParaRPr lang="ru-RU" sz="2000" b="1" dirty="0">
              <a:latin typeface="Comic Sans MS" panose="030F0702030302020204" pitchFamily="66" charset="0"/>
            </a:endParaRPr>
          </a:p>
        </p:txBody>
      </p:sp>
      <p:sp>
        <p:nvSpPr>
          <p:cNvPr id="19" name="TextBox 18"/>
          <p:cNvSpPr txBox="1"/>
          <p:nvPr/>
        </p:nvSpPr>
        <p:spPr>
          <a:xfrm>
            <a:off x="6588224" y="2492896"/>
            <a:ext cx="978153" cy="400110"/>
          </a:xfrm>
          <a:prstGeom prst="rect">
            <a:avLst/>
          </a:prstGeom>
          <a:solidFill>
            <a:schemeClr val="bg1"/>
          </a:solid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melting</a:t>
            </a:r>
            <a:endParaRPr lang="ru-RU" sz="2000" dirty="0">
              <a:solidFill>
                <a:schemeClr val="accent2">
                  <a:lumMod val="75000"/>
                </a:schemeClr>
              </a:solidFill>
              <a:effectLst>
                <a:outerShdw blurRad="38100" dist="38100" dir="2700000" algn="tl">
                  <a:srgbClr val="000000">
                    <a:alpha val="43137"/>
                  </a:srgbClr>
                </a:outerShdw>
              </a:effectLst>
            </a:endParaRPr>
          </a:p>
        </p:txBody>
      </p:sp>
      <p:cxnSp>
        <p:nvCxnSpPr>
          <p:cNvPr id="21" name="Прямая соединительная линия 20"/>
          <p:cNvCxnSpPr/>
          <p:nvPr/>
        </p:nvCxnSpPr>
        <p:spPr>
          <a:xfrm>
            <a:off x="6300192" y="3035363"/>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68344" y="2648331"/>
            <a:ext cx="1506182" cy="707886"/>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room</a:t>
            </a:r>
            <a:r>
              <a:rPr lang="en-US" sz="2000" dirty="0">
                <a:solidFill>
                  <a:srgbClr val="FF0000"/>
                </a:solidFill>
                <a:effectLst>
                  <a:outerShdw blurRad="38100" dist="38100" dir="2700000" algn="tl">
                    <a:srgbClr val="000000">
                      <a:alpha val="43137"/>
                    </a:srgbClr>
                  </a:outerShdw>
                </a:effectLst>
              </a:rPr>
              <a:t> </a:t>
            </a:r>
          </a:p>
          <a:p>
            <a:r>
              <a:rPr lang="en-US" sz="2000" dirty="0">
                <a:solidFill>
                  <a:srgbClr val="FF0000"/>
                </a:solidFill>
                <a:effectLst>
                  <a:outerShdw blurRad="38100" dist="38100" dir="2700000" algn="tl">
                    <a:srgbClr val="000000">
                      <a:alpha val="43137"/>
                    </a:srgbClr>
                  </a:outerShdw>
                </a:effectLst>
              </a:rPr>
              <a:t>temperature</a:t>
            </a:r>
            <a:endParaRPr lang="ru-RU" sz="2000" dirty="0">
              <a:solidFill>
                <a:srgbClr val="FF0000"/>
              </a:solidFill>
              <a:effectLst>
                <a:outerShdw blurRad="38100" dist="38100" dir="2700000" algn="tl">
                  <a:srgbClr val="000000">
                    <a:alpha val="43137"/>
                  </a:srgbClr>
                </a:outerShdw>
              </a:effectLst>
            </a:endParaRPr>
          </a:p>
        </p:txBody>
      </p:sp>
      <p:sp>
        <p:nvSpPr>
          <p:cNvPr id="25" name="TextBox 24"/>
          <p:cNvSpPr txBox="1"/>
          <p:nvPr/>
        </p:nvSpPr>
        <p:spPr>
          <a:xfrm>
            <a:off x="3923928" y="5852664"/>
            <a:ext cx="1804276" cy="400110"/>
          </a:xfrm>
          <a:prstGeom prst="rect">
            <a:avLst/>
          </a:prstGeom>
          <a:solidFill>
            <a:schemeClr val="bg1"/>
          </a:solidFill>
        </p:spPr>
        <p:txBody>
          <a:bodyPr wrap="none" rtlCol="0">
            <a:spAutoFit/>
          </a:bodyPr>
          <a:lstStyle/>
          <a:p>
            <a:r>
              <a:rPr lang="en-US" sz="2000" dirty="0"/>
              <a:t>Atomic</a:t>
            </a:r>
            <a:r>
              <a:rPr lang="en-US" sz="2000" dirty="0">
                <a:effectLst>
                  <a:outerShdw blurRad="38100" dist="38100" dir="2700000" algn="tl">
                    <a:srgbClr val="000000">
                      <a:alpha val="43137"/>
                    </a:srgbClr>
                  </a:outerShdw>
                </a:effectLst>
              </a:rPr>
              <a:t> </a:t>
            </a:r>
            <a:r>
              <a:rPr lang="en-US" sz="2000" dirty="0"/>
              <a:t>number</a:t>
            </a:r>
            <a:endParaRPr lang="ru-RU" sz="2000" dirty="0"/>
          </a:p>
        </p:txBody>
      </p:sp>
      <p:sp>
        <p:nvSpPr>
          <p:cNvPr id="26" name="TextBox 25"/>
          <p:cNvSpPr txBox="1"/>
          <p:nvPr/>
        </p:nvSpPr>
        <p:spPr>
          <a:xfrm rot="16200000">
            <a:off x="-9473" y="3004359"/>
            <a:ext cx="1930208" cy="400110"/>
          </a:xfrm>
          <a:prstGeom prst="rect">
            <a:avLst/>
          </a:prstGeom>
          <a:solidFill>
            <a:schemeClr val="bg1"/>
          </a:solidFill>
        </p:spPr>
        <p:txBody>
          <a:bodyPr wrap="none" rtlCol="0">
            <a:spAutoFit/>
          </a:bodyPr>
          <a:lstStyle/>
          <a:p>
            <a:r>
              <a:rPr lang="en-US" sz="2000" dirty="0"/>
              <a:t>Temperature  (K)</a:t>
            </a:r>
            <a:endParaRPr lang="ru-RU" sz="2000" dirty="0"/>
          </a:p>
        </p:txBody>
      </p:sp>
      <p:sp>
        <p:nvSpPr>
          <p:cNvPr id="27" name="TextBox 26"/>
          <p:cNvSpPr txBox="1"/>
          <p:nvPr/>
        </p:nvSpPr>
        <p:spPr>
          <a:xfrm>
            <a:off x="4616036" y="594470"/>
            <a:ext cx="3805399" cy="523220"/>
          </a:xfrm>
          <a:prstGeom prst="rect">
            <a:avLst/>
          </a:prstGeom>
          <a:noFill/>
        </p:spPr>
        <p:txBody>
          <a:bodyPr wrap="square" rtlCol="0">
            <a:spAutoFit/>
          </a:bodyPr>
          <a:lstStyle/>
          <a:p>
            <a:pPr algn="r"/>
            <a:r>
              <a:rPr lang="en-US" sz="1400" b="1" dirty="0">
                <a:solidFill>
                  <a:schemeClr val="tx2">
                    <a:lumMod val="75000"/>
                  </a:schemeClr>
                </a:solidFill>
                <a:latin typeface="Cambria" panose="02040503050406030204" pitchFamily="18" charset="0"/>
                <a:ea typeface="Cambria" panose="02040503050406030204" pitchFamily="18" charset="0"/>
              </a:rPr>
              <a:t>P. </a:t>
            </a:r>
            <a:r>
              <a:rPr lang="en-US" sz="1400" b="1" dirty="0" err="1">
                <a:solidFill>
                  <a:schemeClr val="tx2">
                    <a:lumMod val="75000"/>
                  </a:schemeClr>
                </a:solidFill>
                <a:latin typeface="Cambria" panose="02040503050406030204" pitchFamily="18" charset="0"/>
                <a:ea typeface="Cambria" panose="02040503050406030204" pitchFamily="18" charset="0"/>
              </a:rPr>
              <a:t>Schwerdtfeger</a:t>
            </a:r>
            <a:r>
              <a:rPr lang="en-US" sz="1400" b="1" dirty="0">
                <a:solidFill>
                  <a:schemeClr val="tx2">
                    <a:lumMod val="75000"/>
                  </a:schemeClr>
                </a:solidFill>
                <a:latin typeface="Cambria" panose="02040503050406030204" pitchFamily="18" charset="0"/>
                <a:ea typeface="Cambria" panose="02040503050406030204" pitchFamily="18" charset="0"/>
              </a:rPr>
              <a:t> et al/</a:t>
            </a:r>
          </a:p>
          <a:p>
            <a:pPr algn="r"/>
            <a:r>
              <a:rPr lang="en-US" sz="1400" b="1" dirty="0" err="1">
                <a:solidFill>
                  <a:schemeClr val="tx2">
                    <a:lumMod val="75000"/>
                  </a:schemeClr>
                </a:solidFill>
                <a:latin typeface="Cambria" panose="02040503050406030204" pitchFamily="18" charset="0"/>
                <a:ea typeface="Cambria" panose="02040503050406030204" pitchFamily="18" charset="0"/>
              </a:rPr>
              <a:t>Angewandte</a:t>
            </a:r>
            <a:r>
              <a:rPr lang="en-US" sz="1400" b="1" dirty="0">
                <a:solidFill>
                  <a:schemeClr val="tx2">
                    <a:lumMod val="75000"/>
                  </a:schemeClr>
                </a:solidFill>
                <a:latin typeface="Cambria" panose="02040503050406030204" pitchFamily="18" charset="0"/>
                <a:ea typeface="Cambria" panose="02040503050406030204" pitchFamily="18" charset="0"/>
              </a:rPr>
              <a:t> </a:t>
            </a:r>
            <a:r>
              <a:rPr lang="en-US" sz="1400" b="1" dirty="0" err="1">
                <a:solidFill>
                  <a:schemeClr val="tx2">
                    <a:lumMod val="75000"/>
                  </a:schemeClr>
                </a:solidFill>
                <a:latin typeface="Cambria" panose="02040503050406030204" pitchFamily="18" charset="0"/>
                <a:ea typeface="Cambria" panose="02040503050406030204" pitchFamily="18" charset="0"/>
              </a:rPr>
              <a:t>Chemie</a:t>
            </a:r>
            <a:r>
              <a:rPr lang="en-US" sz="1400" b="1" dirty="0">
                <a:solidFill>
                  <a:schemeClr val="tx2">
                    <a:lumMod val="75000"/>
                  </a:schemeClr>
                </a:solidFill>
                <a:latin typeface="Cambria" panose="02040503050406030204" pitchFamily="18" charset="0"/>
                <a:ea typeface="Cambria" panose="02040503050406030204" pitchFamily="18" charset="0"/>
              </a:rPr>
              <a:t> 2020 (to be published)</a:t>
            </a:r>
            <a:endParaRPr lang="ru-RU" sz="1400" b="1" dirty="0">
              <a:solidFill>
                <a:schemeClr val="tx2">
                  <a:lumMod val="7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493291" y="407271"/>
            <a:ext cx="1973617" cy="461665"/>
          </a:xfrm>
          <a:prstGeom prst="rect">
            <a:avLst/>
          </a:prstGeom>
          <a:noFill/>
        </p:spPr>
        <p:txBody>
          <a:bodyPr wrap="none" rtlCol="0">
            <a:spAutoFit/>
          </a:bodyPr>
          <a:lstStyle/>
          <a:p>
            <a:r>
              <a:rPr lang="en-GB" sz="2400" b="1" dirty="0">
                <a:solidFill>
                  <a:schemeClr val="accent2">
                    <a:lumMod val="75000"/>
                  </a:schemeClr>
                </a:solidFill>
                <a:latin typeface="Comic Sans MS" panose="030F0702030302020204" pitchFamily="66" charset="0"/>
              </a:rPr>
              <a:t>Noble gases</a:t>
            </a:r>
            <a:endParaRPr lang="ru-RU" sz="2400" b="1" dirty="0">
              <a:solidFill>
                <a:schemeClr val="accent2">
                  <a:lumMod val="75000"/>
                </a:schemeClr>
              </a:solidFill>
              <a:latin typeface="Comic Sans MS" panose="030F0702030302020204" pitchFamily="66" charset="0"/>
            </a:endParaRPr>
          </a:p>
        </p:txBody>
      </p:sp>
      <p:sp>
        <p:nvSpPr>
          <p:cNvPr id="29" name="TextBox 28"/>
          <p:cNvSpPr txBox="1"/>
          <p:nvPr/>
        </p:nvSpPr>
        <p:spPr>
          <a:xfrm>
            <a:off x="6895960" y="2031231"/>
            <a:ext cx="405880" cy="461665"/>
          </a:xfrm>
          <a:prstGeom prst="rect">
            <a:avLst/>
          </a:prstGeom>
          <a:solidFill>
            <a:schemeClr val="bg1"/>
          </a:solidFill>
        </p:spPr>
        <p:txBody>
          <a:bodyPr wrap="none" rtlCol="0">
            <a:spAutoFit/>
          </a:bodyPr>
          <a:lstStyle/>
          <a:p>
            <a:r>
              <a:rPr lang="en-US" sz="2400" dirty="0">
                <a:solidFill>
                  <a:schemeClr val="accent2">
                    <a:lumMod val="75000"/>
                  </a:schemeClr>
                </a:solidFill>
                <a:latin typeface="Arial Rounded MT Bold" panose="020F0704030504030204" pitchFamily="34" charset="0"/>
              </a:rPr>
              <a:t>R</a:t>
            </a:r>
            <a:endParaRPr lang="ru-RU" sz="2400" dirty="0">
              <a:solidFill>
                <a:schemeClr val="accent2">
                  <a:lumMod val="75000"/>
                </a:schemeClr>
              </a:solidFill>
            </a:endParaRPr>
          </a:p>
        </p:txBody>
      </p:sp>
      <p:sp>
        <p:nvSpPr>
          <p:cNvPr id="30" name="TextBox 29"/>
          <p:cNvSpPr txBox="1"/>
          <p:nvPr/>
        </p:nvSpPr>
        <p:spPr>
          <a:xfrm>
            <a:off x="1999290" y="1518877"/>
            <a:ext cx="2438488" cy="461665"/>
          </a:xfrm>
          <a:prstGeom prst="rect">
            <a:avLst/>
          </a:prstGeom>
          <a:noFill/>
        </p:spPr>
        <p:txBody>
          <a:bodyPr wrap="none" rtlCol="0">
            <a:spAutoFit/>
          </a:bodyPr>
          <a:lstStyle/>
          <a:p>
            <a:r>
              <a:rPr lang="en-GB" sz="2400" b="1" dirty="0">
                <a:latin typeface="Comic Sans MS" panose="030F0702030302020204" pitchFamily="66" charset="0"/>
              </a:rPr>
              <a:t>non-relativistic</a:t>
            </a:r>
            <a:endParaRPr lang="ru-RU" sz="2400" b="1" dirty="0">
              <a:latin typeface="Comic Sans MS" panose="030F0702030302020204" pitchFamily="66" charset="0"/>
            </a:endParaRPr>
          </a:p>
        </p:txBody>
      </p:sp>
      <p:sp>
        <p:nvSpPr>
          <p:cNvPr id="22" name="TextBox 21"/>
          <p:cNvSpPr txBox="1"/>
          <p:nvPr/>
        </p:nvSpPr>
        <p:spPr>
          <a:xfrm>
            <a:off x="6575806" y="1549655"/>
            <a:ext cx="975459" cy="400110"/>
          </a:xfrm>
          <a:prstGeom prst="rect">
            <a:avLst/>
          </a:prstGeom>
          <a:solidFill>
            <a:schemeClr val="bg1"/>
          </a:solid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boiling</a:t>
            </a:r>
            <a:endParaRPr lang="ru-RU" sz="2000" dirty="0">
              <a:solidFill>
                <a:schemeClr val="accent2">
                  <a:lumMod val="75000"/>
                </a:schemeClr>
              </a:solidFill>
              <a:effectLst>
                <a:outerShdw blurRad="38100" dist="38100" dir="2700000" algn="tl">
                  <a:srgbClr val="000000">
                    <a:alpha val="43137"/>
                  </a:srgbClr>
                </a:outerShdw>
              </a:effectLst>
            </a:endParaRPr>
          </a:p>
        </p:txBody>
      </p:sp>
      <p:sp>
        <p:nvSpPr>
          <p:cNvPr id="24" name="TextBox 23"/>
          <p:cNvSpPr txBox="1"/>
          <p:nvPr/>
        </p:nvSpPr>
        <p:spPr>
          <a:xfrm>
            <a:off x="6205669" y="3691296"/>
            <a:ext cx="526106" cy="400110"/>
          </a:xfrm>
          <a:prstGeom prst="rect">
            <a:avLst/>
          </a:prstGeom>
          <a:noFill/>
        </p:spPr>
        <p:txBody>
          <a:bodyPr wrap="none" rtlCol="0">
            <a:spAutoFit/>
          </a:bodyPr>
          <a:lstStyle/>
          <a:p>
            <a:r>
              <a:rPr lang="en-US" sz="2000" b="1" dirty="0" err="1">
                <a:latin typeface="Comic Sans MS" panose="030F0702030302020204" pitchFamily="66" charset="0"/>
              </a:rPr>
              <a:t>Og</a:t>
            </a:r>
            <a:endParaRPr lang="ru-RU" sz="2000" b="1" dirty="0">
              <a:latin typeface="Comic Sans MS" panose="030F0702030302020204" pitchFamily="66" charset="0"/>
            </a:endParaRPr>
          </a:p>
        </p:txBody>
      </p:sp>
      <p:grpSp>
        <p:nvGrpSpPr>
          <p:cNvPr id="8" name="Группа 7"/>
          <p:cNvGrpSpPr/>
          <p:nvPr/>
        </p:nvGrpSpPr>
        <p:grpSpPr>
          <a:xfrm>
            <a:off x="5614547" y="1549655"/>
            <a:ext cx="1873777" cy="2217039"/>
            <a:chOff x="5614547" y="1549655"/>
            <a:chExt cx="1873777" cy="2217039"/>
          </a:xfrm>
          <a:solidFill>
            <a:schemeClr val="bg1"/>
          </a:solidFill>
        </p:grpSpPr>
        <p:sp>
          <p:nvSpPr>
            <p:cNvPr id="5" name="Прямоугольник 4"/>
            <p:cNvSpPr/>
            <p:nvPr/>
          </p:nvSpPr>
          <p:spPr>
            <a:xfrm>
              <a:off x="6042313" y="1549655"/>
              <a:ext cx="1446011" cy="1519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rot="1924325">
              <a:off x="5614547" y="2159412"/>
              <a:ext cx="177982" cy="16072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2" name="TextBox 31"/>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4564587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2844255867"/>
              </p:ext>
            </p:extLst>
          </p:nvPr>
        </p:nvGraphicFramePr>
        <p:xfrm>
          <a:off x="1173088" y="1196975"/>
          <a:ext cx="6613525" cy="4637088"/>
        </p:xfrm>
        <a:graphic>
          <a:graphicData uri="http://schemas.openxmlformats.org/presentationml/2006/ole">
            <mc:AlternateContent xmlns:mc="http://schemas.openxmlformats.org/markup-compatibility/2006">
              <mc:Choice xmlns:v="urn:schemas-microsoft-com:vml" Requires="v">
                <p:oleObj spid="_x0000_s24705" name="CorelDRAW" r:id="rId3" imgW="6033600" imgH="4235400" progId="CorelDraw.Graphic.21">
                  <p:embed/>
                </p:oleObj>
              </mc:Choice>
              <mc:Fallback>
                <p:oleObj name="CorelDRAW" r:id="rId3" imgW="6033600" imgH="4235400" progId="CorelDraw.Graphic.21">
                  <p:embed/>
                  <p:pic>
                    <p:nvPicPr>
                      <p:cNvPr id="0" name=""/>
                      <p:cNvPicPr/>
                      <p:nvPr/>
                    </p:nvPicPr>
                    <p:blipFill>
                      <a:blip r:embed="rId4"/>
                      <a:stretch>
                        <a:fillRect/>
                      </a:stretch>
                    </p:blipFill>
                    <p:spPr>
                      <a:xfrm>
                        <a:off x="1173088" y="1196975"/>
                        <a:ext cx="6613525" cy="4637088"/>
                      </a:xfrm>
                      <a:prstGeom prst="rect">
                        <a:avLst/>
                      </a:prstGeom>
                    </p:spPr>
                  </p:pic>
                </p:oleObj>
              </mc:Fallback>
            </mc:AlternateContent>
          </a:graphicData>
        </a:graphic>
      </p:graphicFrame>
      <p:sp>
        <p:nvSpPr>
          <p:cNvPr id="3" name="TextBox 2"/>
          <p:cNvSpPr txBox="1"/>
          <p:nvPr/>
        </p:nvSpPr>
        <p:spPr>
          <a:xfrm>
            <a:off x="2030321" y="5081122"/>
            <a:ext cx="535724" cy="400110"/>
          </a:xfrm>
          <a:prstGeom prst="rect">
            <a:avLst/>
          </a:prstGeom>
          <a:noFill/>
        </p:spPr>
        <p:txBody>
          <a:bodyPr wrap="none" rtlCol="0">
            <a:spAutoFit/>
          </a:bodyPr>
          <a:lstStyle/>
          <a:p>
            <a:r>
              <a:rPr lang="en-US" sz="2000" b="1" dirty="0">
                <a:latin typeface="Comic Sans MS" panose="030F0702030302020204" pitchFamily="66" charset="0"/>
              </a:rPr>
              <a:t>Ne</a:t>
            </a:r>
            <a:endParaRPr lang="ru-RU" sz="2000" b="1" dirty="0">
              <a:latin typeface="Comic Sans MS" panose="030F0702030302020204" pitchFamily="66" charset="0"/>
            </a:endParaRPr>
          </a:p>
        </p:txBody>
      </p:sp>
      <p:sp>
        <p:nvSpPr>
          <p:cNvPr id="13" name="TextBox 12"/>
          <p:cNvSpPr txBox="1"/>
          <p:nvPr/>
        </p:nvSpPr>
        <p:spPr>
          <a:xfrm>
            <a:off x="1374819" y="5419295"/>
            <a:ext cx="476412" cy="400110"/>
          </a:xfrm>
          <a:prstGeom prst="rect">
            <a:avLst/>
          </a:prstGeom>
          <a:noFill/>
        </p:spPr>
        <p:txBody>
          <a:bodyPr wrap="none" rtlCol="0">
            <a:spAutoFit/>
          </a:bodyPr>
          <a:lstStyle/>
          <a:p>
            <a:r>
              <a:rPr lang="en-US" sz="2000" b="1" dirty="0"/>
              <a:t>He</a:t>
            </a:r>
            <a:endParaRPr lang="ru-RU" sz="2000" b="1" dirty="0"/>
          </a:p>
        </p:txBody>
      </p:sp>
      <p:sp>
        <p:nvSpPr>
          <p:cNvPr id="14" name="TextBox 13"/>
          <p:cNvSpPr txBox="1"/>
          <p:nvPr/>
        </p:nvSpPr>
        <p:spPr>
          <a:xfrm>
            <a:off x="2241997" y="4717423"/>
            <a:ext cx="495649" cy="400110"/>
          </a:xfrm>
          <a:prstGeom prst="rect">
            <a:avLst/>
          </a:prstGeom>
          <a:noFill/>
        </p:spPr>
        <p:txBody>
          <a:bodyPr wrap="none" rtlCol="0">
            <a:spAutoFit/>
          </a:bodyPr>
          <a:lstStyle/>
          <a:p>
            <a:r>
              <a:rPr lang="en-US" sz="2000" b="1" dirty="0" err="1">
                <a:latin typeface="Comic Sans MS" panose="030F0702030302020204" pitchFamily="66" charset="0"/>
              </a:rPr>
              <a:t>Ar</a:t>
            </a:r>
            <a:endParaRPr lang="ru-RU" sz="2000" b="1" dirty="0">
              <a:latin typeface="Comic Sans MS" panose="030F0702030302020204" pitchFamily="66" charset="0"/>
            </a:endParaRPr>
          </a:p>
        </p:txBody>
      </p:sp>
      <p:sp>
        <p:nvSpPr>
          <p:cNvPr id="15" name="TextBox 14"/>
          <p:cNvSpPr txBox="1"/>
          <p:nvPr/>
        </p:nvSpPr>
        <p:spPr>
          <a:xfrm>
            <a:off x="2962622" y="4512258"/>
            <a:ext cx="465192" cy="400110"/>
          </a:xfrm>
          <a:prstGeom prst="rect">
            <a:avLst/>
          </a:prstGeom>
          <a:noFill/>
        </p:spPr>
        <p:txBody>
          <a:bodyPr wrap="none" rtlCol="0">
            <a:spAutoFit/>
          </a:bodyPr>
          <a:lstStyle/>
          <a:p>
            <a:r>
              <a:rPr lang="en-US" sz="2000" b="1" dirty="0">
                <a:latin typeface="Comic Sans MS" panose="030F0702030302020204" pitchFamily="66" charset="0"/>
              </a:rPr>
              <a:t>Kr</a:t>
            </a:r>
            <a:endParaRPr lang="ru-RU" sz="2000" b="1" dirty="0">
              <a:latin typeface="Comic Sans MS" panose="030F0702030302020204" pitchFamily="66" charset="0"/>
            </a:endParaRPr>
          </a:p>
        </p:txBody>
      </p:sp>
      <p:sp>
        <p:nvSpPr>
          <p:cNvPr id="16" name="TextBox 15"/>
          <p:cNvSpPr txBox="1"/>
          <p:nvPr/>
        </p:nvSpPr>
        <p:spPr>
          <a:xfrm>
            <a:off x="3610165" y="4156272"/>
            <a:ext cx="513282" cy="400110"/>
          </a:xfrm>
          <a:prstGeom prst="rect">
            <a:avLst/>
          </a:prstGeom>
          <a:noFill/>
        </p:spPr>
        <p:txBody>
          <a:bodyPr wrap="none" rtlCol="0">
            <a:spAutoFit/>
          </a:bodyPr>
          <a:lstStyle/>
          <a:p>
            <a:r>
              <a:rPr lang="en-US" sz="2000" b="1" dirty="0" err="1">
                <a:latin typeface="Comic Sans MS" panose="030F0702030302020204" pitchFamily="66" charset="0"/>
              </a:rPr>
              <a:t>Xe</a:t>
            </a:r>
            <a:endParaRPr lang="ru-RU" sz="2000" b="1" dirty="0">
              <a:latin typeface="Comic Sans MS" panose="030F0702030302020204" pitchFamily="66" charset="0"/>
            </a:endParaRPr>
          </a:p>
        </p:txBody>
      </p:sp>
      <p:sp>
        <p:nvSpPr>
          <p:cNvPr id="17" name="TextBox 16"/>
          <p:cNvSpPr txBox="1"/>
          <p:nvPr/>
        </p:nvSpPr>
        <p:spPr>
          <a:xfrm>
            <a:off x="4834285" y="3817848"/>
            <a:ext cx="482824" cy="400110"/>
          </a:xfrm>
          <a:prstGeom prst="rect">
            <a:avLst/>
          </a:prstGeom>
          <a:noFill/>
        </p:spPr>
        <p:txBody>
          <a:bodyPr wrap="none" rtlCol="0">
            <a:spAutoFit/>
          </a:bodyPr>
          <a:lstStyle/>
          <a:p>
            <a:r>
              <a:rPr lang="en-US" sz="2000" b="1" dirty="0">
                <a:latin typeface="Comic Sans MS" panose="030F0702030302020204" pitchFamily="66" charset="0"/>
              </a:rPr>
              <a:t>Rn</a:t>
            </a:r>
            <a:endParaRPr lang="ru-RU" sz="2000" b="1" dirty="0">
              <a:latin typeface="Comic Sans MS" panose="030F0702030302020204" pitchFamily="66" charset="0"/>
            </a:endParaRPr>
          </a:p>
        </p:txBody>
      </p:sp>
      <p:sp>
        <p:nvSpPr>
          <p:cNvPr id="19" name="TextBox 18"/>
          <p:cNvSpPr txBox="1"/>
          <p:nvPr/>
        </p:nvSpPr>
        <p:spPr>
          <a:xfrm>
            <a:off x="6418461" y="2492896"/>
            <a:ext cx="978153" cy="400110"/>
          </a:xfrm>
          <a:prstGeom prst="rect">
            <a:avLst/>
          </a:prstGeom>
          <a:solidFill>
            <a:schemeClr val="bg1"/>
          </a:solid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melting</a:t>
            </a:r>
            <a:endParaRPr lang="ru-RU" sz="2000" dirty="0">
              <a:solidFill>
                <a:schemeClr val="accent2">
                  <a:lumMod val="75000"/>
                </a:schemeClr>
              </a:solidFill>
              <a:effectLst>
                <a:outerShdw blurRad="38100" dist="38100" dir="2700000" algn="tl">
                  <a:srgbClr val="000000">
                    <a:alpha val="43137"/>
                  </a:srgbClr>
                </a:outerShdw>
              </a:effectLst>
            </a:endParaRPr>
          </a:p>
        </p:txBody>
      </p:sp>
      <p:cxnSp>
        <p:nvCxnSpPr>
          <p:cNvPr id="21" name="Прямая соединительная линия 20"/>
          <p:cNvCxnSpPr/>
          <p:nvPr/>
        </p:nvCxnSpPr>
        <p:spPr>
          <a:xfrm>
            <a:off x="6130429" y="3035363"/>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74330" y="2648331"/>
            <a:ext cx="1506182" cy="707886"/>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room</a:t>
            </a:r>
            <a:r>
              <a:rPr lang="en-US" sz="2000" dirty="0">
                <a:solidFill>
                  <a:srgbClr val="FF0000"/>
                </a:solidFill>
                <a:effectLst>
                  <a:outerShdw blurRad="38100" dist="38100" dir="2700000" algn="tl">
                    <a:srgbClr val="000000">
                      <a:alpha val="43137"/>
                    </a:srgbClr>
                  </a:outerShdw>
                </a:effectLst>
              </a:rPr>
              <a:t> </a:t>
            </a:r>
          </a:p>
          <a:p>
            <a:r>
              <a:rPr lang="en-US" sz="2000" dirty="0">
                <a:solidFill>
                  <a:srgbClr val="FF0000"/>
                </a:solidFill>
                <a:effectLst>
                  <a:outerShdw blurRad="38100" dist="38100" dir="2700000" algn="tl">
                    <a:srgbClr val="000000">
                      <a:alpha val="43137"/>
                    </a:srgbClr>
                  </a:outerShdw>
                </a:effectLst>
              </a:rPr>
              <a:t>temperature</a:t>
            </a:r>
            <a:endParaRPr lang="ru-RU" sz="2000" dirty="0">
              <a:solidFill>
                <a:srgbClr val="FF0000"/>
              </a:solidFill>
              <a:effectLst>
                <a:outerShdw blurRad="38100" dist="38100" dir="2700000" algn="tl">
                  <a:srgbClr val="000000">
                    <a:alpha val="43137"/>
                  </a:srgbClr>
                </a:outerShdw>
              </a:effectLst>
            </a:endParaRPr>
          </a:p>
        </p:txBody>
      </p:sp>
      <p:sp>
        <p:nvSpPr>
          <p:cNvPr id="25" name="TextBox 24"/>
          <p:cNvSpPr txBox="1"/>
          <p:nvPr/>
        </p:nvSpPr>
        <p:spPr>
          <a:xfrm>
            <a:off x="3754165" y="5852664"/>
            <a:ext cx="1804276" cy="400110"/>
          </a:xfrm>
          <a:prstGeom prst="rect">
            <a:avLst/>
          </a:prstGeom>
          <a:solidFill>
            <a:schemeClr val="bg1"/>
          </a:solidFill>
        </p:spPr>
        <p:txBody>
          <a:bodyPr wrap="none" rtlCol="0">
            <a:spAutoFit/>
          </a:bodyPr>
          <a:lstStyle/>
          <a:p>
            <a:r>
              <a:rPr lang="en-US" sz="2000" dirty="0"/>
              <a:t>Atomic</a:t>
            </a:r>
            <a:r>
              <a:rPr lang="en-US" sz="2000" dirty="0">
                <a:effectLst>
                  <a:outerShdw blurRad="38100" dist="38100" dir="2700000" algn="tl">
                    <a:srgbClr val="000000">
                      <a:alpha val="43137"/>
                    </a:srgbClr>
                  </a:outerShdw>
                </a:effectLst>
              </a:rPr>
              <a:t> </a:t>
            </a:r>
            <a:r>
              <a:rPr lang="en-US" sz="2000" dirty="0"/>
              <a:t>number</a:t>
            </a:r>
            <a:endParaRPr lang="ru-RU" sz="2000" dirty="0"/>
          </a:p>
        </p:txBody>
      </p:sp>
      <p:sp>
        <p:nvSpPr>
          <p:cNvPr id="26" name="TextBox 25"/>
          <p:cNvSpPr txBox="1"/>
          <p:nvPr/>
        </p:nvSpPr>
        <p:spPr>
          <a:xfrm rot="16200000">
            <a:off x="-179236" y="3004359"/>
            <a:ext cx="1930208" cy="400110"/>
          </a:xfrm>
          <a:prstGeom prst="rect">
            <a:avLst/>
          </a:prstGeom>
          <a:solidFill>
            <a:schemeClr val="bg1"/>
          </a:solidFill>
        </p:spPr>
        <p:txBody>
          <a:bodyPr wrap="none" rtlCol="0">
            <a:spAutoFit/>
          </a:bodyPr>
          <a:lstStyle/>
          <a:p>
            <a:r>
              <a:rPr lang="en-US" sz="2000" dirty="0"/>
              <a:t>Temperature  (K)</a:t>
            </a:r>
            <a:endParaRPr lang="ru-RU" sz="2000" dirty="0"/>
          </a:p>
        </p:txBody>
      </p:sp>
      <p:sp>
        <p:nvSpPr>
          <p:cNvPr id="27" name="TextBox 26"/>
          <p:cNvSpPr txBox="1"/>
          <p:nvPr/>
        </p:nvSpPr>
        <p:spPr>
          <a:xfrm>
            <a:off x="4446273" y="594470"/>
            <a:ext cx="3805399" cy="523220"/>
          </a:xfrm>
          <a:prstGeom prst="rect">
            <a:avLst/>
          </a:prstGeom>
          <a:noFill/>
        </p:spPr>
        <p:txBody>
          <a:bodyPr wrap="square" rtlCol="0">
            <a:spAutoFit/>
          </a:bodyPr>
          <a:lstStyle/>
          <a:p>
            <a:pPr algn="r"/>
            <a:r>
              <a:rPr lang="en-US" sz="1400" b="1" dirty="0">
                <a:solidFill>
                  <a:schemeClr val="tx2">
                    <a:lumMod val="75000"/>
                  </a:schemeClr>
                </a:solidFill>
                <a:latin typeface="Cambria" panose="02040503050406030204" pitchFamily="18" charset="0"/>
                <a:ea typeface="Cambria" panose="02040503050406030204" pitchFamily="18" charset="0"/>
              </a:rPr>
              <a:t>P. </a:t>
            </a:r>
            <a:r>
              <a:rPr lang="en-US" sz="1400" b="1" dirty="0" err="1">
                <a:solidFill>
                  <a:schemeClr val="tx2">
                    <a:lumMod val="75000"/>
                  </a:schemeClr>
                </a:solidFill>
                <a:latin typeface="Cambria" panose="02040503050406030204" pitchFamily="18" charset="0"/>
                <a:ea typeface="Cambria" panose="02040503050406030204" pitchFamily="18" charset="0"/>
              </a:rPr>
              <a:t>Schwerdtfeger</a:t>
            </a:r>
            <a:r>
              <a:rPr lang="en-US" sz="1400" b="1" dirty="0">
                <a:solidFill>
                  <a:schemeClr val="tx2">
                    <a:lumMod val="75000"/>
                  </a:schemeClr>
                </a:solidFill>
                <a:latin typeface="Cambria" panose="02040503050406030204" pitchFamily="18" charset="0"/>
                <a:ea typeface="Cambria" panose="02040503050406030204" pitchFamily="18" charset="0"/>
              </a:rPr>
              <a:t> et al/</a:t>
            </a:r>
          </a:p>
          <a:p>
            <a:pPr algn="r"/>
            <a:r>
              <a:rPr lang="en-US" sz="1400" b="1" dirty="0" err="1">
                <a:solidFill>
                  <a:schemeClr val="tx2">
                    <a:lumMod val="75000"/>
                  </a:schemeClr>
                </a:solidFill>
                <a:latin typeface="Cambria" panose="02040503050406030204" pitchFamily="18" charset="0"/>
                <a:ea typeface="Cambria" panose="02040503050406030204" pitchFamily="18" charset="0"/>
              </a:rPr>
              <a:t>Angewandte</a:t>
            </a:r>
            <a:r>
              <a:rPr lang="en-US" sz="1400" b="1" dirty="0">
                <a:solidFill>
                  <a:schemeClr val="tx2">
                    <a:lumMod val="75000"/>
                  </a:schemeClr>
                </a:solidFill>
                <a:latin typeface="Cambria" panose="02040503050406030204" pitchFamily="18" charset="0"/>
                <a:ea typeface="Cambria" panose="02040503050406030204" pitchFamily="18" charset="0"/>
              </a:rPr>
              <a:t> </a:t>
            </a:r>
            <a:r>
              <a:rPr lang="en-US" sz="1400" b="1" dirty="0" err="1">
                <a:solidFill>
                  <a:schemeClr val="tx2">
                    <a:lumMod val="75000"/>
                  </a:schemeClr>
                </a:solidFill>
                <a:latin typeface="Cambria" panose="02040503050406030204" pitchFamily="18" charset="0"/>
                <a:ea typeface="Cambria" panose="02040503050406030204" pitchFamily="18" charset="0"/>
              </a:rPr>
              <a:t>Chemie</a:t>
            </a:r>
            <a:r>
              <a:rPr lang="en-US" sz="1400" b="1" dirty="0">
                <a:solidFill>
                  <a:schemeClr val="tx2">
                    <a:lumMod val="75000"/>
                  </a:schemeClr>
                </a:solidFill>
                <a:latin typeface="Cambria" panose="02040503050406030204" pitchFamily="18" charset="0"/>
                <a:ea typeface="Cambria" panose="02040503050406030204" pitchFamily="18" charset="0"/>
              </a:rPr>
              <a:t> 2020 (to be published)</a:t>
            </a:r>
            <a:endParaRPr lang="ru-RU" sz="1400" b="1" dirty="0">
              <a:solidFill>
                <a:schemeClr val="tx2">
                  <a:lumMod val="7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323528" y="407271"/>
            <a:ext cx="1973617" cy="461665"/>
          </a:xfrm>
          <a:prstGeom prst="rect">
            <a:avLst/>
          </a:prstGeom>
          <a:noFill/>
        </p:spPr>
        <p:txBody>
          <a:bodyPr wrap="none" rtlCol="0">
            <a:spAutoFit/>
          </a:bodyPr>
          <a:lstStyle/>
          <a:p>
            <a:r>
              <a:rPr lang="en-GB" sz="2400" b="1" dirty="0">
                <a:solidFill>
                  <a:schemeClr val="accent2">
                    <a:lumMod val="75000"/>
                  </a:schemeClr>
                </a:solidFill>
                <a:latin typeface="Comic Sans MS" panose="030F0702030302020204" pitchFamily="66" charset="0"/>
              </a:rPr>
              <a:t>Noble gases</a:t>
            </a:r>
            <a:endParaRPr lang="ru-RU" sz="2400" b="1" dirty="0">
              <a:solidFill>
                <a:schemeClr val="accent2">
                  <a:lumMod val="75000"/>
                </a:schemeClr>
              </a:solidFill>
              <a:latin typeface="Comic Sans MS" panose="030F0702030302020204" pitchFamily="66" charset="0"/>
            </a:endParaRPr>
          </a:p>
        </p:txBody>
      </p:sp>
      <p:sp>
        <p:nvSpPr>
          <p:cNvPr id="22" name="TextBox 21"/>
          <p:cNvSpPr txBox="1"/>
          <p:nvPr/>
        </p:nvSpPr>
        <p:spPr>
          <a:xfrm>
            <a:off x="6406043" y="1549655"/>
            <a:ext cx="975459" cy="400110"/>
          </a:xfrm>
          <a:prstGeom prst="rect">
            <a:avLst/>
          </a:prstGeom>
          <a:solidFill>
            <a:schemeClr val="bg1"/>
          </a:solid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boiling</a:t>
            </a:r>
            <a:endParaRPr lang="ru-RU" sz="2000" dirty="0">
              <a:solidFill>
                <a:schemeClr val="accent2">
                  <a:lumMod val="75000"/>
                </a:schemeClr>
              </a:solidFill>
              <a:effectLst>
                <a:outerShdw blurRad="38100" dist="38100" dir="2700000" algn="tl">
                  <a:srgbClr val="000000">
                    <a:alpha val="43137"/>
                  </a:srgbClr>
                </a:outerShdw>
              </a:effectLst>
            </a:endParaRPr>
          </a:p>
        </p:txBody>
      </p:sp>
      <p:sp>
        <p:nvSpPr>
          <p:cNvPr id="24" name="TextBox 23"/>
          <p:cNvSpPr txBox="1"/>
          <p:nvPr/>
        </p:nvSpPr>
        <p:spPr>
          <a:xfrm>
            <a:off x="6086306" y="1254352"/>
            <a:ext cx="526106" cy="400110"/>
          </a:xfrm>
          <a:prstGeom prst="rect">
            <a:avLst/>
          </a:prstGeom>
          <a:solidFill>
            <a:schemeClr val="bg1"/>
          </a:solidFill>
        </p:spPr>
        <p:txBody>
          <a:bodyPr wrap="none" rtlCol="0">
            <a:spAutoFit/>
          </a:bodyPr>
          <a:lstStyle/>
          <a:p>
            <a:r>
              <a:rPr lang="en-US" sz="2000" b="1" dirty="0" err="1">
                <a:latin typeface="Comic Sans MS" panose="030F0702030302020204" pitchFamily="66" charset="0"/>
              </a:rPr>
              <a:t>Og</a:t>
            </a:r>
            <a:endParaRPr lang="ru-RU" sz="2000" b="1" dirty="0">
              <a:latin typeface="Comic Sans MS" panose="030F0702030302020204" pitchFamily="66" charset="0"/>
            </a:endParaRPr>
          </a:p>
        </p:txBody>
      </p:sp>
      <p:sp>
        <p:nvSpPr>
          <p:cNvPr id="32" name="TextBox 31"/>
          <p:cNvSpPr txBox="1"/>
          <p:nvPr/>
        </p:nvSpPr>
        <p:spPr>
          <a:xfrm>
            <a:off x="1829527" y="1518877"/>
            <a:ext cx="1765227" cy="461665"/>
          </a:xfrm>
          <a:prstGeom prst="rect">
            <a:avLst/>
          </a:prstGeom>
          <a:noFill/>
        </p:spPr>
        <p:txBody>
          <a:bodyPr wrap="none" rtlCol="0">
            <a:spAutoFit/>
          </a:bodyPr>
          <a:lstStyle/>
          <a:p>
            <a:r>
              <a:rPr lang="en-GB" sz="2400" b="1" dirty="0">
                <a:latin typeface="Comic Sans MS" panose="030F0702030302020204" pitchFamily="66" charset="0"/>
              </a:rPr>
              <a:t>relativistic</a:t>
            </a:r>
            <a:endParaRPr lang="ru-RU" sz="2400" b="1" dirty="0">
              <a:latin typeface="Comic Sans MS" panose="030F0702030302020204" pitchFamily="66" charset="0"/>
            </a:endParaRPr>
          </a:p>
        </p:txBody>
      </p:sp>
      <p:sp>
        <p:nvSpPr>
          <p:cNvPr id="20" name="TextBox 19"/>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3300852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Группа 36"/>
          <p:cNvGrpSpPr/>
          <p:nvPr/>
        </p:nvGrpSpPr>
        <p:grpSpPr>
          <a:xfrm>
            <a:off x="467544" y="3356992"/>
            <a:ext cx="2795931" cy="2679121"/>
            <a:chOff x="2195736" y="3702207"/>
            <a:chExt cx="2795931" cy="2679121"/>
          </a:xfrm>
        </p:grpSpPr>
        <p:graphicFrame>
          <p:nvGraphicFramePr>
            <p:cNvPr id="6" name="Объект 5"/>
            <p:cNvGraphicFramePr>
              <a:graphicFrameLocks noChangeAspect="1"/>
            </p:cNvGraphicFramePr>
            <p:nvPr>
              <p:extLst>
                <p:ext uri="{D42A27DB-BD31-4B8C-83A1-F6EECF244321}">
                  <p14:modId xmlns:p14="http://schemas.microsoft.com/office/powerpoint/2010/main" val="3611048083"/>
                </p:ext>
              </p:extLst>
            </p:nvPr>
          </p:nvGraphicFramePr>
          <p:xfrm>
            <a:off x="2234797" y="3717304"/>
            <a:ext cx="2066115" cy="2504665"/>
          </p:xfrm>
          <a:graphic>
            <a:graphicData uri="http://schemas.openxmlformats.org/presentationml/2006/ole">
              <mc:AlternateContent xmlns:mc="http://schemas.openxmlformats.org/markup-compatibility/2006">
                <mc:Choice xmlns:v="urn:schemas-microsoft-com:vml" Requires="v">
                  <p:oleObj spid="_x0000_s43080" name="CorelDRAW" r:id="rId3" imgW="1611790" imgH="1792539" progId="CorelDraw.Graphic.19">
                    <p:embed/>
                  </p:oleObj>
                </mc:Choice>
                <mc:Fallback>
                  <p:oleObj name="CorelDRAW" r:id="rId3" imgW="1611790" imgH="1792539" progId="CorelDraw.Graphic.19">
                    <p:embed/>
                    <p:pic>
                      <p:nvPicPr>
                        <p:cNvPr id="0" name=""/>
                        <p:cNvPicPr/>
                        <p:nvPr/>
                      </p:nvPicPr>
                      <p:blipFill>
                        <a:blip r:embed="rId4"/>
                        <a:stretch>
                          <a:fillRect/>
                        </a:stretch>
                      </p:blipFill>
                      <p:spPr>
                        <a:xfrm>
                          <a:off x="2234797" y="3717304"/>
                          <a:ext cx="2066115" cy="2504665"/>
                        </a:xfrm>
                        <a:prstGeom prst="rect">
                          <a:avLst/>
                        </a:prstGeom>
                        <a:noFill/>
                      </p:spPr>
                    </p:pic>
                  </p:oleObj>
                </mc:Fallback>
              </mc:AlternateContent>
            </a:graphicData>
          </a:graphic>
        </p:graphicFrame>
        <p:sp>
          <p:nvSpPr>
            <p:cNvPr id="7" name="TextBox 6"/>
            <p:cNvSpPr txBox="1"/>
            <p:nvPr/>
          </p:nvSpPr>
          <p:spPr>
            <a:xfrm>
              <a:off x="3780891" y="3905867"/>
              <a:ext cx="437940" cy="523220"/>
            </a:xfrm>
            <a:prstGeom prst="rect">
              <a:avLst/>
            </a:prstGeom>
            <a:noFill/>
          </p:spPr>
          <p:txBody>
            <a:bodyPr wrap="none" rtlCol="0">
              <a:spAutoFit/>
            </a:bodyPr>
            <a:lstStyle/>
            <a:p>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a:t>
              </a:r>
              <a:endParaRPr lang="ru-RU"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Box 7"/>
            <p:cNvSpPr txBox="1"/>
            <p:nvPr/>
          </p:nvSpPr>
          <p:spPr>
            <a:xfrm>
              <a:off x="2953362" y="4696094"/>
              <a:ext cx="564578"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Cn</a:t>
              </a:r>
              <a:endParaRPr lang="ru-RU"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TextBox 8"/>
            <p:cNvSpPr txBox="1"/>
            <p:nvPr/>
          </p:nvSpPr>
          <p:spPr>
            <a:xfrm>
              <a:off x="2265100" y="5499064"/>
              <a:ext cx="546945"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a:t>
              </a:r>
              <a:endParaRPr lang="ru-RU" sz="2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Прямоугольник 9"/>
            <p:cNvSpPr/>
            <p:nvPr/>
          </p:nvSpPr>
          <p:spPr>
            <a:xfrm>
              <a:off x="3635896" y="3702207"/>
              <a:ext cx="497252" cy="338554"/>
            </a:xfrm>
            <a:prstGeom prst="rect">
              <a:avLst/>
            </a:prstGeom>
          </p:spPr>
          <p:txBody>
            <a:bodyPr wrap="none">
              <a:spAutoFit/>
            </a:bodyPr>
            <a:lstStyle/>
            <a:p>
              <a:pPr lvl="0"/>
              <a:r>
                <a:rPr lang="en-US" sz="16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287</a:t>
              </a:r>
              <a:endParaRPr lang="ru-RU" sz="16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Прямоугольник 10"/>
            <p:cNvSpPr/>
            <p:nvPr/>
          </p:nvSpPr>
          <p:spPr>
            <a:xfrm>
              <a:off x="2942498" y="4471657"/>
              <a:ext cx="497252" cy="338554"/>
            </a:xfrm>
            <a:prstGeom prst="rect">
              <a:avLst/>
            </a:prstGeom>
          </p:spPr>
          <p:txBody>
            <a:bodyPr wrap="none">
              <a:spAutoFit/>
            </a:bodyPr>
            <a:lstStyle/>
            <a:p>
              <a:pPr lvl="0"/>
              <a:r>
                <a:rPr lang="en-US" sz="16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283</a:t>
              </a:r>
              <a:endParaRPr lang="ru-RU" sz="16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Прямоугольник 11"/>
            <p:cNvSpPr/>
            <p:nvPr/>
          </p:nvSpPr>
          <p:spPr>
            <a:xfrm>
              <a:off x="2213276" y="5257409"/>
              <a:ext cx="497252" cy="338554"/>
            </a:xfrm>
            <a:prstGeom prst="rect">
              <a:avLst/>
            </a:prstGeom>
          </p:spPr>
          <p:txBody>
            <a:bodyPr wrap="none">
              <a:spAutoFit/>
            </a:bodyPr>
            <a:lstStyle/>
            <a:p>
              <a:pPr lvl="0"/>
              <a:r>
                <a:rPr 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279</a:t>
              </a:r>
              <a:endParaRPr lang="ru-RU"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TextBox 12"/>
            <p:cNvSpPr txBox="1"/>
            <p:nvPr/>
          </p:nvSpPr>
          <p:spPr>
            <a:xfrm>
              <a:off x="3540630" y="4418841"/>
              <a:ext cx="1451037" cy="430887"/>
            </a:xfrm>
            <a:prstGeom prst="rect">
              <a:avLst/>
            </a:prstGeom>
            <a:noFill/>
          </p:spPr>
          <p:txBody>
            <a:bodyPr wrap="none" rtlCol="0">
              <a:spAutoFit/>
            </a:bodyPr>
            <a:lstStyle/>
            <a:p>
              <a:r>
                <a:rPr lang="en-US" sz="2200" b="1" dirty="0"/>
                <a:t>10.03 MeV</a:t>
              </a:r>
              <a:endParaRPr lang="ru-RU" sz="2200" b="1" dirty="0"/>
            </a:p>
          </p:txBody>
        </p:sp>
        <p:sp>
          <p:nvSpPr>
            <p:cNvPr id="14" name="TextBox 13"/>
            <p:cNvSpPr txBox="1"/>
            <p:nvPr/>
          </p:nvSpPr>
          <p:spPr>
            <a:xfrm>
              <a:off x="3691883" y="4766194"/>
              <a:ext cx="864339" cy="430887"/>
            </a:xfrm>
            <a:prstGeom prst="rect">
              <a:avLst/>
            </a:prstGeom>
            <a:noFill/>
          </p:spPr>
          <p:txBody>
            <a:bodyPr wrap="none" rtlCol="0">
              <a:spAutoFit/>
            </a:bodyPr>
            <a:lstStyle/>
            <a:p>
              <a:r>
                <a:rPr lang="en-US" sz="2200" b="1" dirty="0"/>
                <a:t>0.48 s</a:t>
              </a:r>
              <a:endParaRPr lang="ru-RU" sz="2200" b="1" dirty="0"/>
            </a:p>
          </p:txBody>
        </p:sp>
        <p:sp>
          <p:nvSpPr>
            <p:cNvPr id="15" name="TextBox 14"/>
            <p:cNvSpPr txBox="1"/>
            <p:nvPr/>
          </p:nvSpPr>
          <p:spPr>
            <a:xfrm>
              <a:off x="2860491" y="5178691"/>
              <a:ext cx="1308371" cy="430887"/>
            </a:xfrm>
            <a:prstGeom prst="rect">
              <a:avLst/>
            </a:prstGeom>
            <a:noFill/>
          </p:spPr>
          <p:txBody>
            <a:bodyPr wrap="none" rtlCol="0">
              <a:spAutoFit/>
            </a:bodyPr>
            <a:lstStyle/>
            <a:p>
              <a:r>
                <a:rPr lang="en-US" sz="2200" b="1" dirty="0"/>
                <a:t>9.53 MeV</a:t>
              </a:r>
              <a:endParaRPr lang="ru-RU" sz="2200" b="1" dirty="0"/>
            </a:p>
          </p:txBody>
        </p:sp>
        <p:sp>
          <p:nvSpPr>
            <p:cNvPr id="16" name="TextBox 15"/>
            <p:cNvSpPr txBox="1"/>
            <p:nvPr/>
          </p:nvSpPr>
          <p:spPr>
            <a:xfrm>
              <a:off x="2873159" y="5530925"/>
              <a:ext cx="864339" cy="430887"/>
            </a:xfrm>
            <a:prstGeom prst="rect">
              <a:avLst/>
            </a:prstGeom>
            <a:noFill/>
          </p:spPr>
          <p:txBody>
            <a:bodyPr wrap="none" rtlCol="0">
              <a:spAutoFit/>
            </a:bodyPr>
            <a:lstStyle/>
            <a:p>
              <a:r>
                <a:rPr lang="en-US" sz="2200" b="1" dirty="0"/>
                <a:t>0.42 s</a:t>
              </a:r>
              <a:endParaRPr lang="ru-RU" sz="2200" b="1" dirty="0"/>
            </a:p>
          </p:txBody>
        </p:sp>
        <p:sp>
          <p:nvSpPr>
            <p:cNvPr id="17" name="TextBox 16"/>
            <p:cNvSpPr txBox="1"/>
            <p:nvPr/>
          </p:nvSpPr>
          <p:spPr>
            <a:xfrm>
              <a:off x="2195736" y="5950441"/>
              <a:ext cx="864339" cy="430887"/>
            </a:xfrm>
            <a:prstGeom prst="rect">
              <a:avLst/>
            </a:prstGeom>
            <a:noFill/>
          </p:spPr>
          <p:txBody>
            <a:bodyPr wrap="none" rtlCol="0">
              <a:spAutoFit/>
            </a:bodyPr>
            <a:lstStyle/>
            <a:p>
              <a:r>
                <a:rPr lang="en-US" sz="2200" b="1" dirty="0"/>
                <a:t>0.21 s</a:t>
              </a:r>
              <a:endParaRPr lang="ru-RU" sz="2200" b="1" dirty="0"/>
            </a:p>
          </p:txBody>
        </p:sp>
      </p:grpSp>
      <p:sp>
        <p:nvSpPr>
          <p:cNvPr id="3" name="Прямоугольник 2"/>
          <p:cNvSpPr/>
          <p:nvPr/>
        </p:nvSpPr>
        <p:spPr>
          <a:xfrm>
            <a:off x="7262" y="-13456"/>
            <a:ext cx="9140825" cy="3765133"/>
          </a:xfrm>
          <a:prstGeom prst="rect">
            <a:avLst/>
          </a:prstGeom>
          <a:ln>
            <a:noFill/>
          </a:ln>
        </p:spPr>
        <p:txBody>
          <a:bodyPr>
            <a:spAutoFit/>
          </a:bodyPr>
          <a:lstStyle/>
          <a:p>
            <a:pPr>
              <a:defRPr/>
            </a:pPr>
            <a:endParaRPr lang="en-US" sz="2400" b="1" i="1" dirty="0">
              <a:solidFill>
                <a:srgbClr val="C00000"/>
              </a:solidFill>
              <a:latin typeface="Arial" charset="0"/>
              <a:cs typeface="Arial" charset="0"/>
            </a:endParaRPr>
          </a:p>
          <a:p>
            <a:pPr>
              <a:defRPr/>
            </a:pPr>
            <a:r>
              <a:rPr lang="en-US" sz="2400" b="1" dirty="0">
                <a:latin typeface="Arial" panose="020B0604020202020204" pitchFamily="34" charset="0"/>
                <a:cs typeface="Arial" panose="020B0604020202020204" pitchFamily="34" charset="0"/>
              </a:rPr>
              <a:t>                  </a:t>
            </a:r>
            <a:r>
              <a:rPr lang="en-US" sz="2400" b="1" dirty="0">
                <a:latin typeface="Comic Sans MS" panose="030F0702030302020204" pitchFamily="66" charset="0"/>
                <a:cs typeface="Arial" charset="0"/>
              </a:rPr>
              <a:t>                                 </a:t>
            </a:r>
            <a:r>
              <a:rPr lang="en-US" sz="2200" b="1" dirty="0">
                <a:latin typeface="Comic Sans MS" panose="030F0702030302020204" pitchFamily="66" charset="0"/>
                <a:cs typeface="Arial" charset="0"/>
              </a:rPr>
              <a:t>May - June 2021 </a:t>
            </a:r>
            <a:r>
              <a:rPr lang="en-US" sz="2400" dirty="0">
                <a:latin typeface="Arial" charset="0"/>
                <a:cs typeface="Arial" charset="0"/>
              </a:rPr>
              <a:t>	</a:t>
            </a:r>
            <a:r>
              <a:rPr lang="en-US" sz="2400" b="1" dirty="0">
                <a:effectLst>
                  <a:outerShdw blurRad="38100" dist="38100" dir="2700000" algn="tl">
                    <a:srgbClr val="000000">
                      <a:alpha val="43137"/>
                    </a:srgbClr>
                  </a:outerShdw>
                </a:effectLst>
                <a:cs typeface="Arial" charset="0"/>
              </a:rPr>
              <a:t>Production of the isotope </a:t>
            </a:r>
            <a:r>
              <a:rPr lang="ru-RU" sz="2400" b="1" baseline="30000" dirty="0">
                <a:effectLst>
                  <a:outerShdw blurRad="38100" dist="38100" dir="2700000" algn="tl">
                    <a:srgbClr val="000000">
                      <a:alpha val="43137"/>
                    </a:srgbClr>
                  </a:outerShdw>
                </a:effectLst>
                <a:cs typeface="Arial" charset="0"/>
              </a:rPr>
              <a:t>28</a:t>
            </a:r>
            <a:r>
              <a:rPr lang="en-US" sz="2400" b="1" baseline="30000" dirty="0">
                <a:effectLst>
                  <a:outerShdw blurRad="38100" dist="38100" dir="2700000" algn="tl">
                    <a:srgbClr val="000000">
                      <a:alpha val="43137"/>
                    </a:srgbClr>
                  </a:outerShdw>
                </a:effectLst>
                <a:cs typeface="Arial" charset="0"/>
              </a:rPr>
              <a:t>7</a:t>
            </a:r>
            <a:r>
              <a:rPr lang="en-US" sz="2400" b="1" dirty="0">
                <a:effectLst>
                  <a:outerShdw blurRad="38100" dist="38100" dir="2700000" algn="tl">
                    <a:srgbClr val="000000">
                      <a:alpha val="43137"/>
                    </a:srgbClr>
                  </a:outerShdw>
                </a:effectLst>
                <a:cs typeface="Arial" charset="0"/>
              </a:rPr>
              <a:t>Fl (Z=114) in reaction:</a:t>
            </a:r>
          </a:p>
          <a:p>
            <a:pPr>
              <a:defRPr/>
            </a:pPr>
            <a:r>
              <a:rPr lang="ru-RU" sz="2400" b="1" dirty="0">
                <a:effectLst>
                  <a:outerShdw blurRad="38100" dist="38100" dir="2700000" algn="tl">
                    <a:srgbClr val="000000">
                      <a:alpha val="43137"/>
                    </a:srgbClr>
                  </a:outerShdw>
                </a:effectLst>
                <a:cs typeface="Arial" charset="0"/>
              </a:rPr>
              <a:t> </a:t>
            </a:r>
            <a:r>
              <a:rPr lang="en-US" sz="2400" b="1" dirty="0">
                <a:effectLst>
                  <a:outerShdw blurRad="38100" dist="38100" dir="2700000" algn="tl">
                    <a:srgbClr val="000000">
                      <a:alpha val="43137"/>
                    </a:srgbClr>
                  </a:outerShdw>
                </a:effectLst>
                <a:cs typeface="Arial" charset="0"/>
              </a:rPr>
              <a:t>             </a:t>
            </a:r>
            <a:r>
              <a:rPr lang="ru-RU" sz="2800" b="1" baseline="30000" dirty="0">
                <a:effectLst>
                  <a:outerShdw blurRad="38100" dist="38100" dir="2700000" algn="tl">
                    <a:srgbClr val="000000">
                      <a:alpha val="43137"/>
                    </a:srgbClr>
                  </a:outerShdw>
                </a:effectLst>
                <a:cs typeface="Arial" charset="0"/>
              </a:rPr>
              <a:t>24</a:t>
            </a:r>
            <a:r>
              <a:rPr lang="en-US" sz="2800" b="1" baseline="30000" dirty="0">
                <a:effectLst>
                  <a:outerShdw blurRad="38100" dist="38100" dir="2700000" algn="tl">
                    <a:srgbClr val="000000">
                      <a:alpha val="43137"/>
                    </a:srgbClr>
                  </a:outerShdw>
                </a:effectLst>
                <a:cs typeface="Arial" charset="0"/>
              </a:rPr>
              <a:t>2</a:t>
            </a:r>
            <a:r>
              <a:rPr lang="en-US" sz="2800" b="1" dirty="0">
                <a:effectLst>
                  <a:outerShdw blurRad="38100" dist="38100" dir="2700000" algn="tl">
                    <a:srgbClr val="000000">
                      <a:alpha val="43137"/>
                    </a:srgbClr>
                  </a:outerShdw>
                </a:effectLst>
                <a:cs typeface="Arial" charset="0"/>
              </a:rPr>
              <a:t>Pu</a:t>
            </a:r>
            <a:r>
              <a:rPr lang="ru-RU" sz="2800" b="1" dirty="0">
                <a:effectLst>
                  <a:outerShdw blurRad="38100" dist="38100" dir="2700000" algn="tl">
                    <a:srgbClr val="000000">
                      <a:alpha val="43137"/>
                    </a:srgbClr>
                  </a:outerShdw>
                </a:effectLst>
                <a:cs typeface="Arial" charset="0"/>
              </a:rPr>
              <a:t> +</a:t>
            </a:r>
            <a:r>
              <a:rPr lang="en-US" sz="2800" b="1" dirty="0">
                <a:effectLst>
                  <a:outerShdw blurRad="38100" dist="38100" dir="2700000" algn="tl">
                    <a:srgbClr val="000000">
                      <a:alpha val="43137"/>
                    </a:srgbClr>
                  </a:outerShdw>
                </a:effectLst>
                <a:cs typeface="Arial" charset="0"/>
              </a:rPr>
              <a:t> </a:t>
            </a:r>
            <a:r>
              <a:rPr lang="ru-RU" sz="2800" b="1" baseline="30000" dirty="0">
                <a:effectLst>
                  <a:outerShdw blurRad="38100" dist="38100" dir="2700000" algn="tl">
                    <a:srgbClr val="000000">
                      <a:alpha val="43137"/>
                    </a:srgbClr>
                  </a:outerShdw>
                </a:effectLst>
                <a:cs typeface="Arial" charset="0"/>
              </a:rPr>
              <a:t>48</a:t>
            </a:r>
            <a:r>
              <a:rPr lang="en-US" sz="2800" b="1" dirty="0">
                <a:effectLst>
                  <a:outerShdw blurRad="38100" dist="38100" dir="2700000" algn="tl">
                    <a:srgbClr val="000000">
                      <a:alpha val="43137"/>
                    </a:srgbClr>
                  </a:outerShdw>
                </a:effectLst>
                <a:cs typeface="Arial" charset="0"/>
              </a:rPr>
              <a:t>Ca</a:t>
            </a:r>
            <a:r>
              <a:rPr lang="ru-RU" sz="2800" b="1" dirty="0">
                <a:effectLst>
                  <a:outerShdw blurRad="38100" dist="38100" dir="2700000" algn="tl">
                    <a:srgbClr val="000000">
                      <a:alpha val="43137"/>
                    </a:srgbClr>
                  </a:outerShdw>
                </a:effectLst>
                <a:cs typeface="Arial" charset="0"/>
              </a:rPr>
              <a:t>. </a:t>
            </a:r>
            <a:endParaRPr lang="en-US" sz="2800" b="1" i="1" baseline="30000" dirty="0">
              <a:effectLst>
                <a:outerShdw blurRad="38100" dist="38100" dir="2700000" algn="tl">
                  <a:srgbClr val="000000">
                    <a:alpha val="43137"/>
                  </a:srgbClr>
                </a:outerShdw>
              </a:effectLst>
              <a:cs typeface="Arial" charset="0"/>
            </a:endParaRPr>
          </a:p>
          <a:p>
            <a:pPr>
              <a:defRPr/>
            </a:pPr>
            <a:endParaRPr lang="en-US" sz="2800" b="1" i="1" baseline="30000" dirty="0">
              <a:cs typeface="Arial" charset="0"/>
            </a:endParaRPr>
          </a:p>
          <a:p>
            <a:pPr>
              <a:defRPr/>
            </a:pPr>
            <a:r>
              <a:rPr lang="en-US" sz="2800" b="1" i="1" baseline="30000" dirty="0">
                <a:cs typeface="Arial" charset="0"/>
              </a:rPr>
              <a:t> 	</a:t>
            </a:r>
            <a:r>
              <a:rPr lang="en-US" sz="2400" b="1" i="1" baseline="30000" dirty="0">
                <a:cs typeface="Arial" charset="0"/>
              </a:rPr>
              <a:t>                                                         </a:t>
            </a:r>
            <a:r>
              <a:rPr lang="ru-RU" sz="2400" baseline="30000" dirty="0">
                <a:effectLst>
                  <a:outerShdw blurRad="38100" dist="38100" dir="2700000" algn="tl">
                    <a:srgbClr val="000000">
                      <a:alpha val="43137"/>
                    </a:srgbClr>
                  </a:outerShdw>
                </a:effectLst>
                <a:cs typeface="Arial" charset="0"/>
              </a:rPr>
              <a:t>24</a:t>
            </a:r>
            <a:r>
              <a:rPr lang="en-US" sz="2400" baseline="30000" dirty="0">
                <a:effectLst>
                  <a:outerShdw blurRad="38100" dist="38100" dir="2700000" algn="tl">
                    <a:srgbClr val="000000">
                      <a:alpha val="43137"/>
                    </a:srgbClr>
                  </a:outerShdw>
                </a:effectLst>
                <a:cs typeface="Arial" charset="0"/>
              </a:rPr>
              <a:t>2</a:t>
            </a:r>
            <a:r>
              <a:rPr lang="en-US" sz="2400" dirty="0">
                <a:effectLst>
                  <a:outerShdw blurRad="38100" dist="38100" dir="2700000" algn="tl">
                    <a:srgbClr val="000000">
                      <a:alpha val="43137"/>
                    </a:srgbClr>
                  </a:outerShdw>
                </a:effectLst>
                <a:cs typeface="Arial" charset="0"/>
              </a:rPr>
              <a:t>Pu</a:t>
            </a:r>
            <a:r>
              <a:rPr lang="ru-RU" sz="2400" dirty="0">
                <a:effectLst>
                  <a:outerShdw blurRad="38100" dist="38100" dir="2700000" algn="tl">
                    <a:srgbClr val="000000">
                      <a:alpha val="43137"/>
                    </a:srgbClr>
                  </a:outerShdw>
                </a:effectLst>
                <a:cs typeface="Arial" charset="0"/>
              </a:rPr>
              <a:t> – </a:t>
            </a:r>
            <a:r>
              <a:rPr lang="en-US" sz="2400" dirty="0">
                <a:effectLst>
                  <a:outerShdw blurRad="38100" dist="38100" dir="2700000" algn="tl">
                    <a:srgbClr val="000000">
                      <a:alpha val="43137"/>
                    </a:srgbClr>
                  </a:outerShdw>
                </a:effectLst>
                <a:cs typeface="Arial" charset="0"/>
              </a:rPr>
              <a:t>target                  </a:t>
            </a:r>
            <a:r>
              <a:rPr lang="ru-RU" sz="2400" dirty="0">
                <a:effectLst>
                  <a:outerShdw blurRad="38100" dist="38100" dir="2700000" algn="tl">
                    <a:srgbClr val="000000">
                      <a:alpha val="43137"/>
                    </a:srgbClr>
                  </a:outerShdw>
                </a:effectLst>
                <a:cs typeface="Arial" charset="0"/>
              </a:rPr>
              <a:t>       </a:t>
            </a:r>
            <a:r>
              <a:rPr lang="en-US" sz="2400" dirty="0">
                <a:effectLst>
                  <a:outerShdw blurRad="38100" dist="38100" dir="2700000" algn="tl">
                    <a:srgbClr val="000000">
                      <a:alpha val="43137"/>
                    </a:srgbClr>
                  </a:outerShdw>
                </a:effectLst>
                <a:cs typeface="Arial" charset="0"/>
              </a:rPr>
              <a:t> </a:t>
            </a:r>
            <a:r>
              <a:rPr lang="en-US" sz="2400" dirty="0">
                <a:solidFill>
                  <a:srgbClr val="C00000"/>
                </a:solidFill>
                <a:effectLst>
                  <a:outerShdw blurRad="38100" dist="38100" dir="2700000" algn="tl">
                    <a:srgbClr val="000000">
                      <a:alpha val="43137"/>
                    </a:srgbClr>
                  </a:outerShdw>
                </a:effectLst>
                <a:cs typeface="Arial" charset="0"/>
              </a:rPr>
              <a:t>4</a:t>
            </a:r>
            <a:r>
              <a:rPr lang="ru-RU" sz="2400" dirty="0">
                <a:solidFill>
                  <a:srgbClr val="C00000"/>
                </a:solidFill>
                <a:effectLst>
                  <a:outerShdw blurRad="38100" dist="38100" dir="2700000" algn="tl">
                    <a:srgbClr val="000000">
                      <a:alpha val="43137"/>
                    </a:srgbClr>
                  </a:outerShdw>
                </a:effectLst>
                <a:cs typeface="Arial" charset="0"/>
              </a:rPr>
              <a:t>0</a:t>
            </a:r>
            <a:r>
              <a:rPr lang="en-US" sz="2400" dirty="0">
                <a:solidFill>
                  <a:srgbClr val="C00000"/>
                </a:solidFill>
                <a:effectLst>
                  <a:outerShdw blurRad="38100" dist="38100" dir="2700000" algn="tl">
                    <a:srgbClr val="000000">
                      <a:alpha val="43137"/>
                    </a:srgbClr>
                  </a:outerShdw>
                </a:effectLst>
                <a:cs typeface="Arial" charset="0"/>
              </a:rPr>
              <a:t>  mg</a:t>
            </a:r>
          </a:p>
          <a:p>
            <a:pPr lvl="1">
              <a:defRPr/>
            </a:pPr>
            <a:r>
              <a:rPr lang="en-US" sz="2400" baseline="30000" dirty="0">
                <a:effectLst>
                  <a:outerShdw blurRad="38100" dist="38100" dir="2700000" algn="tl">
                    <a:srgbClr val="000000">
                      <a:alpha val="43137"/>
                    </a:srgbClr>
                  </a:outerShdw>
                </a:effectLst>
                <a:cs typeface="Arial" charset="0"/>
              </a:rPr>
              <a:t>	                                                          </a:t>
            </a:r>
            <a:r>
              <a:rPr lang="ru-RU" sz="2400" baseline="30000" dirty="0">
                <a:effectLst>
                  <a:outerShdw blurRad="38100" dist="38100" dir="2700000" algn="tl">
                    <a:srgbClr val="000000">
                      <a:alpha val="43137"/>
                    </a:srgbClr>
                  </a:outerShdw>
                </a:effectLst>
                <a:cs typeface="Arial" charset="0"/>
              </a:rPr>
              <a:t>48</a:t>
            </a:r>
            <a:r>
              <a:rPr lang="ru-RU" sz="2400" dirty="0">
                <a:effectLst>
                  <a:outerShdw blurRad="38100" dist="38100" dir="2700000" algn="tl">
                    <a:srgbClr val="000000">
                      <a:alpha val="43137"/>
                    </a:srgbClr>
                  </a:outerShdw>
                </a:effectLst>
                <a:cs typeface="Arial" charset="0"/>
              </a:rPr>
              <a:t>Са – </a:t>
            </a:r>
            <a:r>
              <a:rPr lang="en-US" sz="2400" dirty="0">
                <a:effectLst>
                  <a:outerShdw blurRad="38100" dist="38100" dir="2700000" algn="tl">
                    <a:srgbClr val="000000">
                      <a:alpha val="43137"/>
                    </a:srgbClr>
                  </a:outerShdw>
                </a:effectLst>
                <a:cs typeface="Arial" charset="0"/>
              </a:rPr>
              <a:t>beam intensity           </a:t>
            </a:r>
            <a:r>
              <a:rPr lang="en-US" sz="2400" dirty="0">
                <a:solidFill>
                  <a:srgbClr val="C00000"/>
                </a:solidFill>
                <a:effectLst>
                  <a:outerShdw blurRad="38100" dist="38100" dir="2700000" algn="tl">
                    <a:srgbClr val="000000">
                      <a:alpha val="43137"/>
                    </a:srgbClr>
                  </a:outerShdw>
                </a:effectLst>
                <a:cs typeface="Arial" charset="0"/>
              </a:rPr>
              <a:t>1.5 -3.0 </a:t>
            </a:r>
            <a:r>
              <a:rPr lang="en-US" sz="2400" dirty="0" err="1">
                <a:solidFill>
                  <a:srgbClr val="C00000"/>
                </a:solidFill>
                <a:effectLst>
                  <a:outerShdw blurRad="38100" dist="38100" dir="2700000" algn="tl">
                    <a:srgbClr val="000000">
                      <a:alpha val="43137"/>
                    </a:srgbClr>
                  </a:outerShdw>
                </a:effectLst>
                <a:cs typeface="Arial" charset="0"/>
              </a:rPr>
              <a:t>pµA</a:t>
            </a:r>
            <a:endParaRPr lang="en-US" sz="2400" dirty="0">
              <a:solidFill>
                <a:srgbClr val="C00000"/>
              </a:solidFill>
              <a:effectLst>
                <a:outerShdw blurRad="38100" dist="38100" dir="2700000" algn="tl">
                  <a:srgbClr val="000000">
                    <a:alpha val="43137"/>
                  </a:srgbClr>
                </a:outerShdw>
              </a:effectLst>
              <a:cs typeface="Arial" charset="0"/>
            </a:endParaRPr>
          </a:p>
          <a:p>
            <a:pPr lvl="1">
              <a:defRPr/>
            </a:pPr>
            <a:r>
              <a:rPr lang="en-US" sz="2400" dirty="0">
                <a:solidFill>
                  <a:srgbClr val="C00000"/>
                </a:solidFill>
                <a:effectLst>
                  <a:outerShdw blurRad="38100" dist="38100" dir="2700000" algn="tl">
                    <a:srgbClr val="000000">
                      <a:alpha val="43137"/>
                    </a:srgbClr>
                  </a:outerShdw>
                </a:effectLst>
                <a:cs typeface="Arial" charset="0"/>
              </a:rPr>
              <a:t>  	                                        </a:t>
            </a:r>
            <a:r>
              <a:rPr lang="en-US" sz="2400" dirty="0">
                <a:effectLst>
                  <a:outerShdw blurRad="38100" dist="38100" dir="2700000" algn="tl">
                    <a:srgbClr val="000000">
                      <a:alpha val="43137"/>
                    </a:srgbClr>
                  </a:outerShdw>
                </a:effectLst>
                <a:cs typeface="Arial" charset="0"/>
              </a:rPr>
              <a:t>Beam time                         </a:t>
            </a:r>
            <a:r>
              <a:rPr lang="ru-RU" sz="2400" dirty="0">
                <a:effectLst>
                  <a:outerShdw blurRad="38100" dist="38100" dir="2700000" algn="tl">
                    <a:srgbClr val="000000">
                      <a:alpha val="43137"/>
                    </a:srgbClr>
                  </a:outerShdw>
                </a:effectLst>
                <a:cs typeface="Arial" charset="0"/>
              </a:rPr>
              <a:t>     </a:t>
            </a:r>
            <a:r>
              <a:rPr lang="en-US" sz="2400" dirty="0">
                <a:solidFill>
                  <a:srgbClr val="C00000"/>
                </a:solidFill>
                <a:effectLst>
                  <a:outerShdw blurRad="38100" dist="38100" dir="2700000" algn="tl">
                    <a:srgbClr val="000000">
                      <a:alpha val="43137"/>
                    </a:srgbClr>
                  </a:outerShdw>
                </a:effectLst>
                <a:cs typeface="Arial" charset="0"/>
              </a:rPr>
              <a:t>39</a:t>
            </a:r>
            <a:r>
              <a:rPr lang="ru-RU" sz="2400" dirty="0">
                <a:solidFill>
                  <a:srgbClr val="C00000"/>
                </a:solidFill>
                <a:effectLst>
                  <a:outerShdw blurRad="38100" dist="38100" dir="2700000" algn="tl">
                    <a:srgbClr val="000000">
                      <a:alpha val="43137"/>
                    </a:srgbClr>
                  </a:outerShdw>
                </a:effectLst>
                <a:cs typeface="Arial" charset="0"/>
              </a:rPr>
              <a:t> </a:t>
            </a:r>
            <a:r>
              <a:rPr lang="en-US" sz="2400" dirty="0">
                <a:solidFill>
                  <a:srgbClr val="C00000"/>
                </a:solidFill>
                <a:effectLst>
                  <a:outerShdw blurRad="38100" dist="38100" dir="2700000" algn="tl">
                    <a:srgbClr val="000000">
                      <a:alpha val="43137"/>
                    </a:srgbClr>
                  </a:outerShdw>
                </a:effectLst>
                <a:cs typeface="Arial" charset="0"/>
              </a:rPr>
              <a:t>days</a:t>
            </a:r>
          </a:p>
          <a:p>
            <a:pPr lvl="1">
              <a:defRPr/>
            </a:pPr>
            <a:endParaRPr lang="en-US" sz="2400" b="1" dirty="0">
              <a:latin typeface="Clarendon Lt BT" panose="02040604040505020204" pitchFamily="18" charset="0"/>
              <a:cs typeface="Arial" charset="0"/>
            </a:endParaRPr>
          </a:p>
          <a:p>
            <a:pPr lvl="1">
              <a:defRPr/>
            </a:pPr>
            <a:endParaRPr lang="en-US" sz="2400" dirty="0">
              <a:latin typeface="Clarendon Lt BT" panose="02040604040505020204" pitchFamily="18" charset="0"/>
              <a:cs typeface="Arial" charset="0"/>
            </a:endParaRPr>
          </a:p>
        </p:txBody>
      </p:sp>
      <p:sp>
        <p:nvSpPr>
          <p:cNvPr id="39" name="Прямоугольник 38"/>
          <p:cNvSpPr/>
          <p:nvPr/>
        </p:nvSpPr>
        <p:spPr>
          <a:xfrm>
            <a:off x="329083" y="116632"/>
            <a:ext cx="2791149" cy="430887"/>
          </a:xfrm>
          <a:prstGeom prst="rect">
            <a:avLst/>
          </a:prstGeom>
        </p:spPr>
        <p:txBody>
          <a:bodyPr wrap="none">
            <a:spAutoFit/>
          </a:bodyPr>
          <a:lstStyle/>
          <a:p>
            <a:pPr>
              <a:defRPr/>
            </a:pPr>
            <a:r>
              <a:rPr lang="en-US" sz="2200" b="1" i="1" dirty="0">
                <a:solidFill>
                  <a:srgbClr val="C00000"/>
                </a:solidFill>
                <a:latin typeface="Arial" charset="0"/>
                <a:cs typeface="Arial" charset="0"/>
              </a:rPr>
              <a:t>Second experiment</a:t>
            </a:r>
            <a:endParaRPr lang="en-US" sz="2200" i="1" dirty="0">
              <a:solidFill>
                <a:srgbClr val="C00000"/>
              </a:solidFill>
              <a:latin typeface="Arial" charset="0"/>
              <a:cs typeface="Arial" charset="0"/>
            </a:endParaRPr>
          </a:p>
        </p:txBody>
      </p:sp>
      <p:pic>
        <p:nvPicPr>
          <p:cNvPr id="430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173" y="3284984"/>
            <a:ext cx="3914750" cy="275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81667" y="6021288"/>
            <a:ext cx="327334" cy="430887"/>
          </a:xfrm>
          <a:prstGeom prst="rect">
            <a:avLst/>
          </a:prstGeom>
          <a:noFill/>
        </p:spPr>
        <p:txBody>
          <a:bodyPr wrap="none" rtlCol="0">
            <a:spAutoFit/>
          </a:bodyPr>
          <a:lstStyle/>
          <a:p>
            <a:r>
              <a:rPr lang="en-US" sz="2200" dirty="0"/>
              <a:t>0</a:t>
            </a:r>
            <a:endParaRPr lang="ru-RU" sz="2200" dirty="0"/>
          </a:p>
        </p:txBody>
      </p:sp>
      <p:sp>
        <p:nvSpPr>
          <p:cNvPr id="19" name="TextBox 18"/>
          <p:cNvSpPr txBox="1"/>
          <p:nvPr/>
        </p:nvSpPr>
        <p:spPr>
          <a:xfrm>
            <a:off x="5464668" y="6021287"/>
            <a:ext cx="470000" cy="430887"/>
          </a:xfrm>
          <a:prstGeom prst="rect">
            <a:avLst/>
          </a:prstGeom>
          <a:noFill/>
        </p:spPr>
        <p:txBody>
          <a:bodyPr wrap="none" rtlCol="0">
            <a:spAutoFit/>
          </a:bodyPr>
          <a:lstStyle/>
          <a:p>
            <a:r>
              <a:rPr lang="en-US" sz="2200" dirty="0"/>
              <a:t>10</a:t>
            </a:r>
            <a:endParaRPr lang="ru-RU" sz="2200" dirty="0"/>
          </a:p>
        </p:txBody>
      </p:sp>
      <p:sp>
        <p:nvSpPr>
          <p:cNvPr id="20" name="TextBox 19"/>
          <p:cNvSpPr txBox="1"/>
          <p:nvPr/>
        </p:nvSpPr>
        <p:spPr>
          <a:xfrm>
            <a:off x="6446723" y="6021286"/>
            <a:ext cx="470000" cy="430887"/>
          </a:xfrm>
          <a:prstGeom prst="rect">
            <a:avLst/>
          </a:prstGeom>
          <a:noFill/>
        </p:spPr>
        <p:txBody>
          <a:bodyPr wrap="none" rtlCol="0">
            <a:spAutoFit/>
          </a:bodyPr>
          <a:lstStyle/>
          <a:p>
            <a:r>
              <a:rPr lang="en-US" sz="2200" dirty="0"/>
              <a:t>20</a:t>
            </a:r>
            <a:endParaRPr lang="ru-RU" sz="2200" dirty="0"/>
          </a:p>
        </p:txBody>
      </p:sp>
      <p:sp>
        <p:nvSpPr>
          <p:cNvPr id="21" name="TextBox 20"/>
          <p:cNvSpPr txBox="1"/>
          <p:nvPr/>
        </p:nvSpPr>
        <p:spPr>
          <a:xfrm>
            <a:off x="7411843" y="6021288"/>
            <a:ext cx="470000" cy="430887"/>
          </a:xfrm>
          <a:prstGeom prst="rect">
            <a:avLst/>
          </a:prstGeom>
          <a:noFill/>
        </p:spPr>
        <p:txBody>
          <a:bodyPr wrap="none" rtlCol="0">
            <a:spAutoFit/>
          </a:bodyPr>
          <a:lstStyle/>
          <a:p>
            <a:r>
              <a:rPr lang="en-US" sz="2200" dirty="0"/>
              <a:t>30</a:t>
            </a:r>
            <a:endParaRPr lang="ru-RU" sz="2200" dirty="0"/>
          </a:p>
        </p:txBody>
      </p:sp>
      <p:sp>
        <p:nvSpPr>
          <p:cNvPr id="22" name="TextBox 21"/>
          <p:cNvSpPr txBox="1"/>
          <p:nvPr/>
        </p:nvSpPr>
        <p:spPr>
          <a:xfrm>
            <a:off x="8391249" y="6021290"/>
            <a:ext cx="470000" cy="430887"/>
          </a:xfrm>
          <a:prstGeom prst="rect">
            <a:avLst/>
          </a:prstGeom>
          <a:noFill/>
        </p:spPr>
        <p:txBody>
          <a:bodyPr wrap="none" rtlCol="0">
            <a:spAutoFit/>
          </a:bodyPr>
          <a:lstStyle/>
          <a:p>
            <a:r>
              <a:rPr lang="en-US" sz="2200" dirty="0"/>
              <a:t>40</a:t>
            </a:r>
            <a:endParaRPr lang="ru-RU" sz="2200" dirty="0"/>
          </a:p>
        </p:txBody>
      </p:sp>
      <p:sp>
        <p:nvSpPr>
          <p:cNvPr id="23" name="TextBox 22"/>
          <p:cNvSpPr txBox="1"/>
          <p:nvPr/>
        </p:nvSpPr>
        <p:spPr>
          <a:xfrm>
            <a:off x="4397015" y="5790453"/>
            <a:ext cx="327334" cy="430887"/>
          </a:xfrm>
          <a:prstGeom prst="rect">
            <a:avLst/>
          </a:prstGeom>
          <a:noFill/>
        </p:spPr>
        <p:txBody>
          <a:bodyPr wrap="none" rtlCol="0">
            <a:spAutoFit/>
          </a:bodyPr>
          <a:lstStyle/>
          <a:p>
            <a:r>
              <a:rPr lang="en-US" sz="2200" dirty="0"/>
              <a:t>0</a:t>
            </a:r>
            <a:endParaRPr lang="ru-RU" sz="2200" dirty="0"/>
          </a:p>
        </p:txBody>
      </p:sp>
      <p:sp>
        <p:nvSpPr>
          <p:cNvPr id="24" name="TextBox 23"/>
          <p:cNvSpPr txBox="1"/>
          <p:nvPr/>
        </p:nvSpPr>
        <p:spPr>
          <a:xfrm>
            <a:off x="4382442" y="5140579"/>
            <a:ext cx="327334" cy="430887"/>
          </a:xfrm>
          <a:prstGeom prst="rect">
            <a:avLst/>
          </a:prstGeom>
          <a:noFill/>
        </p:spPr>
        <p:txBody>
          <a:bodyPr wrap="none" rtlCol="0">
            <a:spAutoFit/>
          </a:bodyPr>
          <a:lstStyle/>
          <a:p>
            <a:r>
              <a:rPr lang="en-US" sz="2200" dirty="0"/>
              <a:t>1</a:t>
            </a:r>
            <a:endParaRPr lang="ru-RU" sz="2200" dirty="0"/>
          </a:p>
        </p:txBody>
      </p:sp>
      <p:sp>
        <p:nvSpPr>
          <p:cNvPr id="25" name="TextBox 24"/>
          <p:cNvSpPr txBox="1"/>
          <p:nvPr/>
        </p:nvSpPr>
        <p:spPr>
          <a:xfrm>
            <a:off x="4391684" y="4452601"/>
            <a:ext cx="327334" cy="430887"/>
          </a:xfrm>
          <a:prstGeom prst="rect">
            <a:avLst/>
          </a:prstGeom>
          <a:noFill/>
        </p:spPr>
        <p:txBody>
          <a:bodyPr wrap="none" rtlCol="0">
            <a:spAutoFit/>
          </a:bodyPr>
          <a:lstStyle/>
          <a:p>
            <a:r>
              <a:rPr lang="en-US" sz="2200" dirty="0"/>
              <a:t>2</a:t>
            </a:r>
            <a:endParaRPr lang="ru-RU" sz="2200" dirty="0"/>
          </a:p>
        </p:txBody>
      </p:sp>
      <p:sp>
        <p:nvSpPr>
          <p:cNvPr id="26" name="TextBox 25"/>
          <p:cNvSpPr txBox="1"/>
          <p:nvPr/>
        </p:nvSpPr>
        <p:spPr>
          <a:xfrm>
            <a:off x="4405689" y="3731282"/>
            <a:ext cx="327334" cy="430887"/>
          </a:xfrm>
          <a:prstGeom prst="rect">
            <a:avLst/>
          </a:prstGeom>
          <a:noFill/>
        </p:spPr>
        <p:txBody>
          <a:bodyPr wrap="none" rtlCol="0">
            <a:spAutoFit/>
          </a:bodyPr>
          <a:lstStyle/>
          <a:p>
            <a:r>
              <a:rPr lang="en-US" sz="2200" dirty="0"/>
              <a:t>3</a:t>
            </a:r>
            <a:endParaRPr lang="ru-RU" sz="2200" dirty="0"/>
          </a:p>
        </p:txBody>
      </p:sp>
      <p:sp>
        <p:nvSpPr>
          <p:cNvPr id="27" name="TextBox 26"/>
          <p:cNvSpPr txBox="1"/>
          <p:nvPr/>
        </p:nvSpPr>
        <p:spPr>
          <a:xfrm>
            <a:off x="4399932" y="3065646"/>
            <a:ext cx="327334" cy="430887"/>
          </a:xfrm>
          <a:prstGeom prst="rect">
            <a:avLst/>
          </a:prstGeom>
          <a:noFill/>
        </p:spPr>
        <p:txBody>
          <a:bodyPr wrap="none" rtlCol="0">
            <a:spAutoFit/>
          </a:bodyPr>
          <a:lstStyle/>
          <a:p>
            <a:r>
              <a:rPr lang="en-US" sz="2200" dirty="0"/>
              <a:t>4</a:t>
            </a:r>
            <a:endParaRPr lang="ru-RU" sz="2200" dirty="0"/>
          </a:p>
        </p:txBody>
      </p:sp>
      <p:sp>
        <p:nvSpPr>
          <p:cNvPr id="28" name="TextBox 27"/>
          <p:cNvSpPr txBox="1"/>
          <p:nvPr/>
        </p:nvSpPr>
        <p:spPr>
          <a:xfrm>
            <a:off x="6732240" y="6252122"/>
            <a:ext cx="723403" cy="430887"/>
          </a:xfrm>
          <a:prstGeom prst="rect">
            <a:avLst/>
          </a:prstGeom>
          <a:noFill/>
        </p:spPr>
        <p:txBody>
          <a:bodyPr wrap="none" rtlCol="0">
            <a:spAutoFit/>
          </a:bodyPr>
          <a:lstStyle/>
          <a:p>
            <a:r>
              <a:rPr lang="en-US" sz="2200" dirty="0"/>
              <a:t>Days</a:t>
            </a:r>
            <a:endParaRPr lang="ru-RU" sz="2200" dirty="0"/>
          </a:p>
        </p:txBody>
      </p:sp>
      <p:sp>
        <p:nvSpPr>
          <p:cNvPr id="29" name="TextBox 28"/>
          <p:cNvSpPr txBox="1"/>
          <p:nvPr/>
        </p:nvSpPr>
        <p:spPr>
          <a:xfrm rot="16200000">
            <a:off x="2759658" y="4467989"/>
            <a:ext cx="2783904" cy="430887"/>
          </a:xfrm>
          <a:prstGeom prst="rect">
            <a:avLst/>
          </a:prstGeom>
          <a:noFill/>
        </p:spPr>
        <p:txBody>
          <a:bodyPr wrap="none" rtlCol="0">
            <a:spAutoFit/>
          </a:bodyPr>
          <a:lstStyle/>
          <a:p>
            <a:r>
              <a:rPr lang="en-US" sz="2200" dirty="0"/>
              <a:t>Beam intensity  (</a:t>
            </a:r>
            <a:r>
              <a:rPr lang="en-US" sz="2200" dirty="0" err="1"/>
              <a:t>pµA</a:t>
            </a:r>
            <a:r>
              <a:rPr lang="en-US" sz="2200" dirty="0"/>
              <a:t>)  </a:t>
            </a:r>
            <a:endParaRPr lang="ru-RU" sz="2200" dirty="0"/>
          </a:p>
        </p:txBody>
      </p:sp>
    </p:spTree>
    <p:extLst>
      <p:ext uri="{BB962C8B-B14F-4D97-AF65-F5344CB8AC3E}">
        <p14:creationId xmlns:p14="http://schemas.microsoft.com/office/powerpoint/2010/main" val="37132479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Прямоугольник 67"/>
          <p:cNvSpPr/>
          <p:nvPr/>
        </p:nvSpPr>
        <p:spPr>
          <a:xfrm>
            <a:off x="1950989" y="4505841"/>
            <a:ext cx="338455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nvGrpSpPr>
          <p:cNvPr id="22546" name="Группа 42"/>
          <p:cNvGrpSpPr>
            <a:grpSpLocks/>
          </p:cNvGrpSpPr>
          <p:nvPr/>
        </p:nvGrpSpPr>
        <p:grpSpPr bwMode="auto">
          <a:xfrm>
            <a:off x="533978" y="-59809"/>
            <a:ext cx="7416801" cy="6726238"/>
            <a:chOff x="1548105" y="158750"/>
            <a:chExt cx="7416508" cy="6726238"/>
          </a:xfrm>
        </p:grpSpPr>
        <p:graphicFrame>
          <p:nvGraphicFramePr>
            <p:cNvPr id="22530" name="Object 2"/>
            <p:cNvGraphicFramePr>
              <a:graphicFrameLocks noChangeAspect="1"/>
            </p:cNvGraphicFramePr>
            <p:nvPr>
              <p:extLst>
                <p:ext uri="{D42A27DB-BD31-4B8C-83A1-F6EECF244321}">
                  <p14:modId xmlns:p14="http://schemas.microsoft.com/office/powerpoint/2010/main" val="1100537759"/>
                </p:ext>
              </p:extLst>
            </p:nvPr>
          </p:nvGraphicFramePr>
          <p:xfrm>
            <a:off x="1548105" y="1276350"/>
            <a:ext cx="7416508" cy="5608638"/>
          </p:xfrm>
          <a:graphic>
            <a:graphicData uri="http://schemas.openxmlformats.org/presentationml/2006/ole">
              <mc:AlternateContent xmlns:mc="http://schemas.openxmlformats.org/markup-compatibility/2006">
                <mc:Choice xmlns:v="urn:schemas-microsoft-com:vml" Requires="v">
                  <p:oleObj spid="_x0000_s41041" name="CorelDRAW" r:id="rId3" imgW="4248912" imgH="3221736" progId="CorelDraw.Graphic.16">
                    <p:embed/>
                  </p:oleObj>
                </mc:Choice>
                <mc:Fallback>
                  <p:oleObj name="CorelDRAW" r:id="rId3" imgW="4248912" imgH="3221736"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105" y="1276350"/>
                          <a:ext cx="7416508" cy="5608638"/>
                        </a:xfrm>
                        <a:prstGeom prst="rect">
                          <a:avLst/>
                        </a:prstGeom>
                        <a:noFill/>
                        <a:ln>
                          <a:noFill/>
                        </a:ln>
                        <a:effectLst/>
                        <a:extLst/>
                      </p:spPr>
                    </p:pic>
                  </p:oleObj>
                </mc:Fallback>
              </mc:AlternateContent>
            </a:graphicData>
          </a:graphic>
        </p:graphicFrame>
        <p:sp>
          <p:nvSpPr>
            <p:cNvPr id="22552" name="TextBox 3"/>
            <p:cNvSpPr txBox="1">
              <a:spLocks noChangeArrowheads="1"/>
            </p:cNvSpPr>
            <p:nvPr/>
          </p:nvSpPr>
          <p:spPr bwMode="auto">
            <a:xfrm>
              <a:off x="4283968" y="1401201"/>
              <a:ext cx="1321144" cy="369332"/>
            </a:xfrm>
            <a:prstGeom prst="rect">
              <a:avLst/>
            </a:prstGeom>
            <a:noFill/>
            <a:ln w="9525">
              <a:noFill/>
              <a:miter lim="800000"/>
              <a:headEnd/>
              <a:tailEnd/>
            </a:ln>
          </p:spPr>
          <p:txBody>
            <a:bodyPr wrap="none">
              <a:spAutoFit/>
            </a:bodyPr>
            <a:lstStyle/>
            <a:p>
              <a:r>
                <a:rPr lang="en-US" sz="2000" b="1" baseline="30000">
                  <a:solidFill>
                    <a:srgbClr val="241C89"/>
                  </a:solidFill>
                  <a:latin typeface="+mn-lt"/>
                </a:rPr>
                <a:t>244</a:t>
              </a:r>
              <a:r>
                <a:rPr lang="en-US" b="1">
                  <a:solidFill>
                    <a:srgbClr val="241C89"/>
                  </a:solidFill>
                  <a:latin typeface="+mn-lt"/>
                </a:rPr>
                <a:t>Pu + </a:t>
              </a:r>
              <a:r>
                <a:rPr lang="en-US" sz="2000" b="1" baseline="30000">
                  <a:solidFill>
                    <a:srgbClr val="241C89"/>
                  </a:solidFill>
                  <a:latin typeface="+mn-lt"/>
                </a:rPr>
                <a:t>48</a:t>
              </a:r>
              <a:r>
                <a:rPr lang="en-US" b="1">
                  <a:solidFill>
                    <a:srgbClr val="241C89"/>
                  </a:solidFill>
                  <a:latin typeface="+mn-lt"/>
                </a:rPr>
                <a:t>Ca</a:t>
              </a:r>
              <a:endParaRPr lang="ru-RU" b="1">
                <a:solidFill>
                  <a:srgbClr val="241C89"/>
                </a:solidFill>
                <a:latin typeface="+mn-lt"/>
              </a:endParaRPr>
            </a:p>
          </p:txBody>
        </p:sp>
        <p:sp>
          <p:nvSpPr>
            <p:cNvPr id="5" name="TextBox 4"/>
            <p:cNvSpPr txBox="1"/>
            <p:nvPr/>
          </p:nvSpPr>
          <p:spPr>
            <a:xfrm>
              <a:off x="5692904" y="1712913"/>
              <a:ext cx="425433" cy="369887"/>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4n</a:t>
              </a:r>
              <a:endParaRPr lang="ru-RU" b="1" dirty="0">
                <a:solidFill>
                  <a:srgbClr val="241C89"/>
                </a:solidFill>
                <a:latin typeface="+mn-lt"/>
                <a:ea typeface="ＭＳ Ｐゴシック" pitchFamily="34" charset="-128"/>
              </a:endParaRPr>
            </a:p>
          </p:txBody>
        </p:sp>
        <p:sp>
          <p:nvSpPr>
            <p:cNvPr id="6" name="TextBox 5"/>
            <p:cNvSpPr txBox="1"/>
            <p:nvPr/>
          </p:nvSpPr>
          <p:spPr>
            <a:xfrm>
              <a:off x="7459722" y="1712913"/>
              <a:ext cx="425433" cy="368300"/>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3n</a:t>
              </a:r>
              <a:endParaRPr lang="ru-RU" b="1" dirty="0">
                <a:solidFill>
                  <a:srgbClr val="241C89"/>
                </a:solidFill>
                <a:latin typeface="+mn-lt"/>
                <a:ea typeface="ＭＳ Ｐゴシック" pitchFamily="34" charset="-128"/>
              </a:endParaRPr>
            </a:p>
          </p:txBody>
        </p:sp>
        <p:sp>
          <p:nvSpPr>
            <p:cNvPr id="7" name="TextBox 6"/>
            <p:cNvSpPr txBox="1"/>
            <p:nvPr/>
          </p:nvSpPr>
          <p:spPr>
            <a:xfrm>
              <a:off x="3791154" y="1716088"/>
              <a:ext cx="425433" cy="369887"/>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5n</a:t>
              </a:r>
              <a:endParaRPr lang="ru-RU" b="1" dirty="0">
                <a:solidFill>
                  <a:srgbClr val="241C89"/>
                </a:solidFill>
                <a:latin typeface="+mn-lt"/>
                <a:ea typeface="ＭＳ Ｐゴシック" pitchFamily="34" charset="-128"/>
              </a:endParaRPr>
            </a:p>
          </p:txBody>
        </p:sp>
        <p:cxnSp>
          <p:nvCxnSpPr>
            <p:cNvPr id="9" name="Прямая соединительная линия 8"/>
            <p:cNvCxnSpPr/>
            <p:nvPr/>
          </p:nvCxnSpPr>
          <p:spPr>
            <a:xfrm flipV="1">
              <a:off x="4034032" y="1731963"/>
              <a:ext cx="3655868" cy="6350"/>
            </a:xfrm>
            <a:prstGeom prst="line">
              <a:avLst/>
            </a:prstGeom>
            <a:ln w="1270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5940544" y="1739900"/>
              <a:ext cx="0" cy="71438"/>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7691488" y="1733550"/>
              <a:ext cx="0" cy="71438"/>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038794" y="1741488"/>
              <a:ext cx="0" cy="71437"/>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sp>
          <p:nvSpPr>
            <p:cNvPr id="22560" name="TextBox 15"/>
            <p:cNvSpPr txBox="1">
              <a:spLocks noChangeArrowheads="1"/>
            </p:cNvSpPr>
            <p:nvPr/>
          </p:nvSpPr>
          <p:spPr bwMode="auto">
            <a:xfrm>
              <a:off x="5907088" y="1053108"/>
              <a:ext cx="1383712" cy="369332"/>
            </a:xfrm>
            <a:prstGeom prst="rect">
              <a:avLst/>
            </a:prstGeom>
            <a:noFill/>
            <a:ln w="9525">
              <a:noFill/>
              <a:miter lim="800000"/>
              <a:headEnd/>
              <a:tailEnd/>
            </a:ln>
          </p:spPr>
          <p:txBody>
            <a:bodyPr wrap="none">
              <a:spAutoFit/>
            </a:bodyPr>
            <a:lstStyle/>
            <a:p>
              <a:r>
                <a:rPr lang="en-US" sz="2000" b="1" baseline="30000">
                  <a:solidFill>
                    <a:srgbClr val="241C89"/>
                  </a:solidFill>
                  <a:latin typeface="+mn-lt"/>
                </a:rPr>
                <a:t>248</a:t>
              </a:r>
              <a:r>
                <a:rPr lang="en-US" b="1">
                  <a:solidFill>
                    <a:srgbClr val="241C89"/>
                  </a:solidFill>
                  <a:latin typeface="+mn-lt"/>
                </a:rPr>
                <a:t>Cm + </a:t>
              </a:r>
              <a:r>
                <a:rPr lang="en-US" sz="2000" b="1" baseline="30000">
                  <a:solidFill>
                    <a:srgbClr val="241C89"/>
                  </a:solidFill>
                  <a:latin typeface="+mn-lt"/>
                </a:rPr>
                <a:t>48</a:t>
              </a:r>
              <a:r>
                <a:rPr lang="en-US" b="1">
                  <a:solidFill>
                    <a:srgbClr val="241C89"/>
                  </a:solidFill>
                  <a:latin typeface="+mn-lt"/>
                </a:rPr>
                <a:t>Ca</a:t>
              </a:r>
              <a:endParaRPr lang="ru-RU" b="1">
                <a:solidFill>
                  <a:srgbClr val="241C89"/>
                </a:solidFill>
                <a:latin typeface="+mn-lt"/>
              </a:endParaRPr>
            </a:p>
          </p:txBody>
        </p:sp>
        <p:cxnSp>
          <p:nvCxnSpPr>
            <p:cNvPr id="17" name="Прямая соединительная линия 16"/>
            <p:cNvCxnSpPr/>
            <p:nvPr/>
          </p:nvCxnSpPr>
          <p:spPr>
            <a:xfrm flipV="1">
              <a:off x="5897684" y="1362075"/>
              <a:ext cx="1758881" cy="3175"/>
            </a:xfrm>
            <a:prstGeom prst="line">
              <a:avLst/>
            </a:prstGeom>
            <a:ln w="1270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5907208" y="1363663"/>
              <a:ext cx="0" cy="73025"/>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7658151" y="1358900"/>
              <a:ext cx="0" cy="71438"/>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59722" y="1323975"/>
              <a:ext cx="423845" cy="368300"/>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3n</a:t>
              </a:r>
              <a:endParaRPr lang="ru-RU" b="1" dirty="0">
                <a:solidFill>
                  <a:srgbClr val="241C89"/>
                </a:solidFill>
                <a:latin typeface="+mn-lt"/>
                <a:ea typeface="ＭＳ Ｐゴシック" pitchFamily="34" charset="-128"/>
              </a:endParaRPr>
            </a:p>
          </p:txBody>
        </p:sp>
        <p:sp>
          <p:nvSpPr>
            <p:cNvPr id="24" name="TextBox 23"/>
            <p:cNvSpPr txBox="1"/>
            <p:nvPr/>
          </p:nvSpPr>
          <p:spPr>
            <a:xfrm>
              <a:off x="5697667" y="1330325"/>
              <a:ext cx="425433" cy="369888"/>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4n</a:t>
              </a:r>
              <a:endParaRPr lang="ru-RU" b="1" dirty="0">
                <a:solidFill>
                  <a:srgbClr val="241C89"/>
                </a:solidFill>
                <a:latin typeface="+mn-lt"/>
                <a:ea typeface="ＭＳ Ｐゴシック" pitchFamily="34" charset="-128"/>
              </a:endParaRPr>
            </a:p>
          </p:txBody>
        </p:sp>
        <p:sp>
          <p:nvSpPr>
            <p:cNvPr id="22566" name="TextBox 24"/>
            <p:cNvSpPr txBox="1">
              <a:spLocks noChangeArrowheads="1"/>
            </p:cNvSpPr>
            <p:nvPr/>
          </p:nvSpPr>
          <p:spPr bwMode="auto">
            <a:xfrm>
              <a:off x="2568575" y="703263"/>
              <a:ext cx="1224967" cy="369332"/>
            </a:xfrm>
            <a:prstGeom prst="rect">
              <a:avLst/>
            </a:prstGeom>
            <a:noFill/>
            <a:ln w="9525">
              <a:noFill/>
              <a:miter lim="800000"/>
              <a:headEnd/>
              <a:tailEnd/>
            </a:ln>
          </p:spPr>
          <p:txBody>
            <a:bodyPr wrap="none">
              <a:spAutoFit/>
            </a:bodyPr>
            <a:lstStyle/>
            <a:p>
              <a:r>
                <a:rPr lang="en-US" sz="2000" b="1" baseline="30000">
                  <a:solidFill>
                    <a:srgbClr val="241C89"/>
                  </a:solidFill>
                  <a:latin typeface="+mn-lt"/>
                </a:rPr>
                <a:t>238</a:t>
              </a:r>
              <a:r>
                <a:rPr lang="en-US" b="1">
                  <a:solidFill>
                    <a:srgbClr val="241C89"/>
                  </a:solidFill>
                  <a:latin typeface="+mn-lt"/>
                </a:rPr>
                <a:t>U + </a:t>
              </a:r>
              <a:r>
                <a:rPr lang="en-US" sz="2000" b="1" baseline="30000">
                  <a:solidFill>
                    <a:srgbClr val="241C89"/>
                  </a:solidFill>
                  <a:latin typeface="+mn-lt"/>
                </a:rPr>
                <a:t>48</a:t>
              </a:r>
              <a:r>
                <a:rPr lang="en-US" b="1">
                  <a:solidFill>
                    <a:srgbClr val="241C89"/>
                  </a:solidFill>
                  <a:latin typeface="+mn-lt"/>
                </a:rPr>
                <a:t>Ca</a:t>
              </a:r>
              <a:endParaRPr lang="ru-RU" b="1">
                <a:solidFill>
                  <a:srgbClr val="241C89"/>
                </a:solidFill>
                <a:latin typeface="+mn-lt"/>
              </a:endParaRPr>
            </a:p>
          </p:txBody>
        </p:sp>
        <p:cxnSp>
          <p:nvCxnSpPr>
            <p:cNvPr id="26" name="Прямая соединительная линия 25"/>
            <p:cNvCxnSpPr/>
            <p:nvPr/>
          </p:nvCxnSpPr>
          <p:spPr>
            <a:xfrm flipV="1">
              <a:off x="2410083" y="1011238"/>
              <a:ext cx="1758881" cy="3175"/>
            </a:xfrm>
            <a:prstGeom prst="line">
              <a:avLst/>
            </a:prstGeom>
            <a:ln w="1270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419608" y="1019175"/>
              <a:ext cx="0" cy="71438"/>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4170552" y="1012825"/>
              <a:ext cx="0" cy="73025"/>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972122" y="973138"/>
              <a:ext cx="425433" cy="369887"/>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3n</a:t>
              </a:r>
              <a:endParaRPr lang="ru-RU" b="1" dirty="0">
                <a:solidFill>
                  <a:srgbClr val="241C89"/>
                </a:solidFill>
                <a:latin typeface="+mn-lt"/>
                <a:ea typeface="ＭＳ Ｐゴシック" pitchFamily="34" charset="-128"/>
              </a:endParaRPr>
            </a:p>
          </p:txBody>
        </p:sp>
        <p:sp>
          <p:nvSpPr>
            <p:cNvPr id="30" name="TextBox 29"/>
            <p:cNvSpPr txBox="1"/>
            <p:nvPr/>
          </p:nvSpPr>
          <p:spPr>
            <a:xfrm>
              <a:off x="2210066" y="981075"/>
              <a:ext cx="425433" cy="368300"/>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4n</a:t>
              </a:r>
              <a:endParaRPr lang="ru-RU" b="1" dirty="0">
                <a:solidFill>
                  <a:srgbClr val="241C89"/>
                </a:solidFill>
                <a:latin typeface="+mn-lt"/>
                <a:ea typeface="ＭＳ Ｐゴシック" pitchFamily="34" charset="-128"/>
              </a:endParaRPr>
            </a:p>
          </p:txBody>
        </p:sp>
        <p:sp>
          <p:nvSpPr>
            <p:cNvPr id="22572" name="TextBox 30"/>
            <p:cNvSpPr txBox="1">
              <a:spLocks noChangeArrowheads="1"/>
            </p:cNvSpPr>
            <p:nvPr/>
          </p:nvSpPr>
          <p:spPr bwMode="auto">
            <a:xfrm>
              <a:off x="4357688" y="268288"/>
              <a:ext cx="1321144" cy="369332"/>
            </a:xfrm>
            <a:prstGeom prst="rect">
              <a:avLst/>
            </a:prstGeom>
            <a:noFill/>
            <a:ln w="9525">
              <a:noFill/>
              <a:miter lim="800000"/>
              <a:headEnd/>
              <a:tailEnd/>
            </a:ln>
          </p:spPr>
          <p:txBody>
            <a:bodyPr wrap="none">
              <a:spAutoFit/>
            </a:bodyPr>
            <a:lstStyle/>
            <a:p>
              <a:r>
                <a:rPr lang="en-US" sz="2000" b="1" baseline="30000">
                  <a:solidFill>
                    <a:srgbClr val="241C89"/>
                  </a:solidFill>
                  <a:latin typeface="+mn-lt"/>
                </a:rPr>
                <a:t>242</a:t>
              </a:r>
              <a:r>
                <a:rPr lang="en-US" b="1">
                  <a:solidFill>
                    <a:srgbClr val="241C89"/>
                  </a:solidFill>
                  <a:latin typeface="+mn-lt"/>
                </a:rPr>
                <a:t>Pu + </a:t>
              </a:r>
              <a:r>
                <a:rPr lang="en-US" sz="2000" b="1" baseline="30000">
                  <a:solidFill>
                    <a:srgbClr val="241C89"/>
                  </a:solidFill>
                  <a:latin typeface="+mn-lt"/>
                </a:rPr>
                <a:t>48</a:t>
              </a:r>
              <a:r>
                <a:rPr lang="en-US" b="1">
                  <a:solidFill>
                    <a:srgbClr val="241C89"/>
                  </a:solidFill>
                  <a:latin typeface="+mn-lt"/>
                </a:rPr>
                <a:t>Ca</a:t>
              </a:r>
              <a:endParaRPr lang="ru-RU" b="1">
                <a:solidFill>
                  <a:srgbClr val="241C89"/>
                </a:solidFill>
                <a:latin typeface="+mn-lt"/>
              </a:endParaRPr>
            </a:p>
          </p:txBody>
        </p:sp>
        <p:sp>
          <p:nvSpPr>
            <p:cNvPr id="32" name="TextBox 31"/>
            <p:cNvSpPr txBox="1"/>
            <p:nvPr/>
          </p:nvSpPr>
          <p:spPr>
            <a:xfrm>
              <a:off x="3968947" y="574675"/>
              <a:ext cx="425433" cy="368300"/>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3n</a:t>
              </a:r>
              <a:endParaRPr lang="ru-RU" b="1" dirty="0">
                <a:solidFill>
                  <a:srgbClr val="241C89"/>
                </a:solidFill>
                <a:latin typeface="+mn-lt"/>
                <a:ea typeface="ＭＳ Ｐゴシック" pitchFamily="34" charset="-128"/>
              </a:endParaRPr>
            </a:p>
          </p:txBody>
        </p:sp>
        <p:sp>
          <p:nvSpPr>
            <p:cNvPr id="33" name="TextBox 32"/>
            <p:cNvSpPr txBox="1"/>
            <p:nvPr/>
          </p:nvSpPr>
          <p:spPr>
            <a:xfrm>
              <a:off x="5700841" y="574675"/>
              <a:ext cx="425433" cy="368300"/>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2n</a:t>
              </a:r>
              <a:endParaRPr lang="ru-RU" b="1" dirty="0">
                <a:solidFill>
                  <a:srgbClr val="241C89"/>
                </a:solidFill>
                <a:latin typeface="+mn-lt"/>
                <a:ea typeface="ＭＳ Ｐゴシック" pitchFamily="34" charset="-128"/>
              </a:endParaRPr>
            </a:p>
          </p:txBody>
        </p:sp>
        <p:sp>
          <p:nvSpPr>
            <p:cNvPr id="34" name="TextBox 33"/>
            <p:cNvSpPr txBox="1"/>
            <p:nvPr/>
          </p:nvSpPr>
          <p:spPr>
            <a:xfrm>
              <a:off x="2195779" y="577850"/>
              <a:ext cx="425433" cy="369888"/>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4n</a:t>
              </a:r>
              <a:endParaRPr lang="ru-RU" b="1" dirty="0">
                <a:solidFill>
                  <a:srgbClr val="241C89"/>
                </a:solidFill>
                <a:latin typeface="+mn-lt"/>
                <a:ea typeface="ＭＳ Ｐゴシック" pitchFamily="34" charset="-128"/>
              </a:endParaRPr>
            </a:p>
          </p:txBody>
        </p:sp>
        <p:cxnSp>
          <p:nvCxnSpPr>
            <p:cNvPr id="35" name="Прямая соединительная линия 34"/>
            <p:cNvCxnSpPr/>
            <p:nvPr/>
          </p:nvCxnSpPr>
          <p:spPr>
            <a:xfrm>
              <a:off x="2411671" y="598488"/>
              <a:ext cx="3490775" cy="3175"/>
            </a:xfrm>
            <a:prstGeom prst="line">
              <a:avLst/>
            </a:prstGeom>
            <a:ln w="1270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2411671" y="606425"/>
              <a:ext cx="0" cy="71438"/>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4170552" y="598488"/>
              <a:ext cx="0" cy="71437"/>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5899271" y="598488"/>
              <a:ext cx="0" cy="71437"/>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sp>
          <p:nvSpPr>
            <p:cNvPr id="22580" name="TextBox 43"/>
            <p:cNvSpPr txBox="1">
              <a:spLocks noChangeArrowheads="1"/>
            </p:cNvSpPr>
            <p:nvPr/>
          </p:nvSpPr>
          <p:spPr bwMode="auto">
            <a:xfrm>
              <a:off x="2999552" y="1340768"/>
              <a:ext cx="1269849" cy="369332"/>
            </a:xfrm>
            <a:prstGeom prst="rect">
              <a:avLst/>
            </a:prstGeom>
            <a:noFill/>
            <a:ln w="9525">
              <a:noFill/>
              <a:miter lim="800000"/>
              <a:headEnd/>
              <a:tailEnd/>
            </a:ln>
          </p:spPr>
          <p:txBody>
            <a:bodyPr wrap="none">
              <a:spAutoFit/>
            </a:bodyPr>
            <a:lstStyle/>
            <a:p>
              <a:r>
                <a:rPr lang="en-US" sz="2000" b="1" baseline="30000">
                  <a:solidFill>
                    <a:srgbClr val="241C89"/>
                  </a:solidFill>
                  <a:latin typeface="+mn-lt"/>
                </a:rPr>
                <a:t>249</a:t>
              </a:r>
              <a:r>
                <a:rPr lang="en-US" b="1">
                  <a:solidFill>
                    <a:srgbClr val="241C89"/>
                  </a:solidFill>
                  <a:latin typeface="+mn-lt"/>
                </a:rPr>
                <a:t>Cf + </a:t>
              </a:r>
              <a:r>
                <a:rPr lang="en-US" sz="2000" b="1" baseline="30000">
                  <a:solidFill>
                    <a:srgbClr val="241C89"/>
                  </a:solidFill>
                  <a:latin typeface="+mn-lt"/>
                </a:rPr>
                <a:t>48</a:t>
              </a:r>
              <a:r>
                <a:rPr lang="en-US" b="1">
                  <a:solidFill>
                    <a:srgbClr val="241C89"/>
                  </a:solidFill>
                  <a:latin typeface="+mn-lt"/>
                </a:rPr>
                <a:t>Ca</a:t>
              </a:r>
              <a:endParaRPr lang="ru-RU" b="1">
                <a:solidFill>
                  <a:srgbClr val="241C89"/>
                </a:solidFill>
                <a:latin typeface="+mn-lt"/>
              </a:endParaRPr>
            </a:p>
          </p:txBody>
        </p:sp>
        <p:sp>
          <p:nvSpPr>
            <p:cNvPr id="22581" name="TextBox 44"/>
            <p:cNvSpPr txBox="1">
              <a:spLocks noChangeArrowheads="1"/>
            </p:cNvSpPr>
            <p:nvPr/>
          </p:nvSpPr>
          <p:spPr bwMode="auto">
            <a:xfrm>
              <a:off x="2486025" y="158750"/>
              <a:ext cx="1383658" cy="369332"/>
            </a:xfrm>
            <a:prstGeom prst="rect">
              <a:avLst/>
            </a:prstGeom>
            <a:noFill/>
            <a:ln w="9525">
              <a:noFill/>
              <a:miter lim="800000"/>
              <a:headEnd/>
              <a:tailEnd/>
            </a:ln>
          </p:spPr>
          <p:txBody>
            <a:bodyPr wrap="none">
              <a:spAutoFit/>
            </a:bodyPr>
            <a:lstStyle/>
            <a:p>
              <a:r>
                <a:rPr lang="en-US" sz="2000" b="1" baseline="30000">
                  <a:solidFill>
                    <a:srgbClr val="241C89"/>
                  </a:solidFill>
                  <a:latin typeface="+mn-lt"/>
                </a:rPr>
                <a:t>245</a:t>
              </a:r>
              <a:r>
                <a:rPr lang="en-US" b="1">
                  <a:solidFill>
                    <a:srgbClr val="241C89"/>
                  </a:solidFill>
                  <a:latin typeface="+mn-lt"/>
                </a:rPr>
                <a:t>Cm + </a:t>
              </a:r>
              <a:r>
                <a:rPr lang="en-US" sz="2000" b="1" baseline="30000">
                  <a:solidFill>
                    <a:srgbClr val="241C89"/>
                  </a:solidFill>
                  <a:latin typeface="+mn-lt"/>
                </a:rPr>
                <a:t>48</a:t>
              </a:r>
              <a:r>
                <a:rPr lang="en-US" b="1">
                  <a:solidFill>
                    <a:srgbClr val="241C89"/>
                  </a:solidFill>
                  <a:latin typeface="+mn-lt"/>
                </a:rPr>
                <a:t>Ca</a:t>
              </a:r>
              <a:endParaRPr lang="ru-RU" b="1">
                <a:solidFill>
                  <a:srgbClr val="241C89"/>
                </a:solidFill>
                <a:latin typeface="+mn-lt"/>
              </a:endParaRPr>
            </a:p>
          </p:txBody>
        </p:sp>
        <p:cxnSp>
          <p:nvCxnSpPr>
            <p:cNvPr id="46" name="Прямая соединительная линия 45"/>
            <p:cNvCxnSpPr/>
            <p:nvPr/>
          </p:nvCxnSpPr>
          <p:spPr>
            <a:xfrm flipV="1">
              <a:off x="2397384" y="479425"/>
              <a:ext cx="1758881" cy="3175"/>
            </a:xfrm>
            <a:prstGeom prst="line">
              <a:avLst/>
            </a:prstGeom>
            <a:ln w="1270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2406908" y="487363"/>
              <a:ext cx="0" cy="71437"/>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4157852" y="492125"/>
              <a:ext cx="0" cy="73025"/>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949897" y="174625"/>
              <a:ext cx="425433" cy="368300"/>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2n</a:t>
              </a:r>
              <a:endParaRPr lang="ru-RU" b="1" dirty="0">
                <a:solidFill>
                  <a:srgbClr val="241C89"/>
                </a:solidFill>
                <a:latin typeface="+mn-lt"/>
                <a:ea typeface="ＭＳ Ｐゴシック" pitchFamily="34" charset="-128"/>
              </a:endParaRPr>
            </a:p>
          </p:txBody>
        </p:sp>
        <p:sp>
          <p:nvSpPr>
            <p:cNvPr id="50" name="TextBox 49"/>
            <p:cNvSpPr txBox="1"/>
            <p:nvPr/>
          </p:nvSpPr>
          <p:spPr>
            <a:xfrm>
              <a:off x="2195779" y="168275"/>
              <a:ext cx="423845" cy="369888"/>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3n</a:t>
              </a:r>
              <a:endParaRPr lang="ru-RU" b="1" dirty="0">
                <a:solidFill>
                  <a:srgbClr val="241C89"/>
                </a:solidFill>
                <a:latin typeface="+mn-lt"/>
                <a:ea typeface="ＭＳ Ｐゴシック" pitchFamily="34" charset="-128"/>
              </a:endParaRPr>
            </a:p>
          </p:txBody>
        </p:sp>
        <p:sp>
          <p:nvSpPr>
            <p:cNvPr id="51" name="TextBox 50"/>
            <p:cNvSpPr txBox="1"/>
            <p:nvPr/>
          </p:nvSpPr>
          <p:spPr>
            <a:xfrm>
              <a:off x="2706934" y="1341438"/>
              <a:ext cx="425433" cy="368300"/>
            </a:xfrm>
            <a:prstGeom prst="rect">
              <a:avLst/>
            </a:prstGeom>
            <a:noFill/>
          </p:spPr>
          <p:txBody>
            <a:bodyPr wrap="none">
              <a:spAutoFit/>
            </a:bodyPr>
            <a:lstStyle/>
            <a:p>
              <a:pPr>
                <a:defRPr/>
              </a:pPr>
              <a:r>
                <a:rPr lang="en-US" b="1" dirty="0">
                  <a:solidFill>
                    <a:srgbClr val="241C89"/>
                  </a:solidFill>
                  <a:latin typeface="+mn-lt"/>
                  <a:ea typeface="ＭＳ Ｐゴシック" pitchFamily="34" charset="-128"/>
                </a:rPr>
                <a:t>3n</a:t>
              </a:r>
              <a:endParaRPr lang="ru-RU" b="1" dirty="0">
                <a:solidFill>
                  <a:srgbClr val="241C89"/>
                </a:solidFill>
                <a:latin typeface="+mn-lt"/>
                <a:ea typeface="ＭＳ Ｐゴシック" pitchFamily="34" charset="-128"/>
              </a:endParaRPr>
            </a:p>
          </p:txBody>
        </p:sp>
        <p:cxnSp>
          <p:nvCxnSpPr>
            <p:cNvPr id="52" name="Прямая соединительная линия 51"/>
            <p:cNvCxnSpPr/>
            <p:nvPr/>
          </p:nvCxnSpPr>
          <p:spPr>
            <a:xfrm rot="5400000">
              <a:off x="2737096" y="1497013"/>
              <a:ext cx="0" cy="73022"/>
            </a:xfrm>
            <a:prstGeom prst="line">
              <a:avLst/>
            </a:prstGeom>
            <a:ln w="19050">
              <a:solidFill>
                <a:srgbClr val="241C89"/>
              </a:solidFill>
            </a:ln>
          </p:spPr>
          <p:style>
            <a:lnRef idx="1">
              <a:schemeClr val="accent1"/>
            </a:lnRef>
            <a:fillRef idx="0">
              <a:schemeClr val="accent1"/>
            </a:fillRef>
            <a:effectRef idx="0">
              <a:schemeClr val="accent1"/>
            </a:effectRef>
            <a:fontRef idx="minor">
              <a:schemeClr val="tx1"/>
            </a:fontRef>
          </p:style>
        </p:cxnSp>
      </p:grpSp>
      <p:grpSp>
        <p:nvGrpSpPr>
          <p:cNvPr id="11" name="Группа 75"/>
          <p:cNvGrpSpPr>
            <a:grpSpLocks/>
          </p:cNvGrpSpPr>
          <p:nvPr/>
        </p:nvGrpSpPr>
        <p:grpSpPr bwMode="auto">
          <a:xfrm>
            <a:off x="-43434" y="0"/>
            <a:ext cx="8143826" cy="2513649"/>
            <a:chOff x="109958" y="5712225"/>
            <a:chExt cx="9144000" cy="2685327"/>
          </a:xfrm>
        </p:grpSpPr>
        <p:sp>
          <p:nvSpPr>
            <p:cNvPr id="74" name="Прямоугольник 73"/>
            <p:cNvSpPr/>
            <p:nvPr/>
          </p:nvSpPr>
          <p:spPr>
            <a:xfrm>
              <a:off x="109958" y="5712225"/>
              <a:ext cx="9144000" cy="268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a:t>
              </a:r>
              <a:endParaRPr lang="ru-RU" dirty="0"/>
            </a:p>
          </p:txBody>
        </p:sp>
        <p:sp>
          <p:nvSpPr>
            <p:cNvPr id="22540" name="TextBox 74"/>
            <p:cNvSpPr txBox="1">
              <a:spLocks noChangeArrowheads="1"/>
            </p:cNvSpPr>
            <p:nvPr/>
          </p:nvSpPr>
          <p:spPr bwMode="auto">
            <a:xfrm>
              <a:off x="637970" y="5967359"/>
              <a:ext cx="7545431" cy="493196"/>
            </a:xfrm>
            <a:prstGeom prst="rect">
              <a:avLst/>
            </a:prstGeom>
            <a:noFill/>
            <a:ln w="9525">
              <a:noFill/>
              <a:miter lim="800000"/>
              <a:headEnd/>
              <a:tailEnd/>
            </a:ln>
          </p:spPr>
          <p:txBody>
            <a:bodyPr wrap="none">
              <a:spAutoFit/>
            </a:bodyPr>
            <a:lstStyle/>
            <a:p>
              <a:r>
                <a:rPr lang="en-US" sz="2400" dirty="0">
                  <a:latin typeface="Comic Sans MS" panose="030F0702030302020204" pitchFamily="66" charset="0"/>
                </a:rPr>
                <a:t>Decay Chains of the Isotopes of Element 114 </a:t>
              </a:r>
              <a:endParaRPr lang="ru-RU" sz="2400" dirty="0">
                <a:latin typeface="Comic Sans MS" panose="030F0702030302020204" pitchFamily="66" charset="0"/>
              </a:endParaRPr>
            </a:p>
          </p:txBody>
        </p:sp>
      </p:grpSp>
      <p:sp>
        <p:nvSpPr>
          <p:cNvPr id="2" name="Прямоугольник 1"/>
          <p:cNvSpPr/>
          <p:nvPr/>
        </p:nvSpPr>
        <p:spPr>
          <a:xfrm>
            <a:off x="6127602" y="1103704"/>
            <a:ext cx="454820" cy="4536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6218220" y="1158164"/>
            <a:ext cx="364202" cy="400110"/>
          </a:xfrm>
          <a:prstGeom prst="rect">
            <a:avLst/>
          </a:prstGeom>
          <a:noFill/>
        </p:spPr>
        <p:txBody>
          <a:bodyPr wrap="none" rtlCol="0">
            <a:spAutoFit/>
          </a:bodyPr>
          <a:lstStyle/>
          <a:p>
            <a:r>
              <a:rPr lang="en-US" sz="2000" b="1" dirty="0" err="1">
                <a:solidFill>
                  <a:schemeClr val="bg1"/>
                </a:solidFill>
                <a:latin typeface="+mn-lt"/>
              </a:rPr>
              <a:t>Fl</a:t>
            </a:r>
            <a:endParaRPr lang="ru-RU" sz="2000" b="1" dirty="0">
              <a:solidFill>
                <a:schemeClr val="bg1"/>
              </a:solidFill>
              <a:latin typeface="+mn-lt"/>
            </a:endParaRPr>
          </a:p>
        </p:txBody>
      </p:sp>
      <p:cxnSp>
        <p:nvCxnSpPr>
          <p:cNvPr id="15" name="Прямая соединительная линия 14"/>
          <p:cNvCxnSpPr/>
          <p:nvPr/>
        </p:nvCxnSpPr>
        <p:spPr>
          <a:xfrm flipH="1">
            <a:off x="4849222" y="1554082"/>
            <a:ext cx="1284680" cy="68371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flipH="1">
            <a:off x="3016842" y="1557307"/>
            <a:ext cx="3108372" cy="68049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a:endCxn id="85" idx="3"/>
          </p:cNvCxnSpPr>
          <p:nvPr/>
        </p:nvCxnSpPr>
        <p:spPr>
          <a:xfrm flipH="1">
            <a:off x="1222651" y="1558274"/>
            <a:ext cx="4911251" cy="65515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521193" y="2010191"/>
            <a:ext cx="495649" cy="461665"/>
          </a:xfrm>
          <a:prstGeom prst="rect">
            <a:avLst/>
          </a:prstGeom>
          <a:noFill/>
        </p:spPr>
        <p:txBody>
          <a:bodyPr wrap="none" rtlCol="0">
            <a:spAutoFit/>
          </a:bodyPr>
          <a:lstStyle/>
          <a:p>
            <a:r>
              <a:rPr lang="en-US" sz="2400" b="1" dirty="0">
                <a:solidFill>
                  <a:schemeClr val="accent6">
                    <a:lumMod val="50000"/>
                  </a:schemeClr>
                </a:solidFill>
                <a:latin typeface="+mj-lt"/>
              </a:rPr>
              <a:t>73</a:t>
            </a:r>
            <a:endParaRPr lang="ru-RU" sz="2400" b="1" dirty="0">
              <a:solidFill>
                <a:schemeClr val="accent6">
                  <a:lumMod val="50000"/>
                </a:schemeClr>
              </a:solidFill>
              <a:latin typeface="+mj-lt"/>
            </a:endParaRPr>
          </a:p>
        </p:txBody>
      </p:sp>
      <p:sp>
        <p:nvSpPr>
          <p:cNvPr id="84" name="TextBox 83"/>
          <p:cNvSpPr txBox="1"/>
          <p:nvPr/>
        </p:nvSpPr>
        <p:spPr>
          <a:xfrm>
            <a:off x="4509064" y="2010190"/>
            <a:ext cx="340158" cy="461665"/>
          </a:xfrm>
          <a:prstGeom prst="rect">
            <a:avLst/>
          </a:prstGeom>
          <a:noFill/>
        </p:spPr>
        <p:txBody>
          <a:bodyPr wrap="none" rtlCol="0">
            <a:spAutoFit/>
          </a:bodyPr>
          <a:lstStyle/>
          <a:p>
            <a:r>
              <a:rPr lang="en-US" sz="2400" b="1" dirty="0">
                <a:solidFill>
                  <a:schemeClr val="accent6">
                    <a:lumMod val="50000"/>
                  </a:schemeClr>
                </a:solidFill>
                <a:latin typeface="+mj-lt"/>
              </a:rPr>
              <a:t>0</a:t>
            </a:r>
            <a:endParaRPr lang="ru-RU" sz="2400" b="1" dirty="0">
              <a:solidFill>
                <a:schemeClr val="accent6">
                  <a:lumMod val="50000"/>
                </a:schemeClr>
              </a:solidFill>
              <a:latin typeface="+mj-lt"/>
            </a:endParaRPr>
          </a:p>
        </p:txBody>
      </p:sp>
      <p:sp>
        <p:nvSpPr>
          <p:cNvPr id="85" name="TextBox 84"/>
          <p:cNvSpPr txBox="1"/>
          <p:nvPr/>
        </p:nvSpPr>
        <p:spPr>
          <a:xfrm>
            <a:off x="727002" y="1982591"/>
            <a:ext cx="495649" cy="461665"/>
          </a:xfrm>
          <a:prstGeom prst="rect">
            <a:avLst/>
          </a:prstGeom>
          <a:noFill/>
        </p:spPr>
        <p:txBody>
          <a:bodyPr wrap="none" rtlCol="0">
            <a:spAutoFit/>
          </a:bodyPr>
          <a:lstStyle/>
          <a:p>
            <a:r>
              <a:rPr lang="en-US" sz="2400" b="1" dirty="0">
                <a:solidFill>
                  <a:schemeClr val="accent6">
                    <a:lumMod val="50000"/>
                  </a:schemeClr>
                </a:solidFill>
                <a:latin typeface="+mj-lt"/>
              </a:rPr>
              <a:t>26</a:t>
            </a:r>
            <a:endParaRPr lang="ru-RU" sz="2400" b="1" dirty="0">
              <a:solidFill>
                <a:schemeClr val="accent6">
                  <a:lumMod val="50000"/>
                </a:schemeClr>
              </a:solidFill>
              <a:latin typeface="+mj-lt"/>
            </a:endParaRPr>
          </a:p>
        </p:txBody>
      </p:sp>
      <p:sp>
        <p:nvSpPr>
          <p:cNvPr id="56" name="Прямоугольник 55"/>
          <p:cNvSpPr/>
          <p:nvPr/>
        </p:nvSpPr>
        <p:spPr>
          <a:xfrm>
            <a:off x="5708217" y="3142190"/>
            <a:ext cx="3435783" cy="3746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Прямоугольник 56"/>
          <p:cNvSpPr/>
          <p:nvPr/>
        </p:nvSpPr>
        <p:spPr>
          <a:xfrm>
            <a:off x="5940152" y="2132856"/>
            <a:ext cx="3203848"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Box 58"/>
          <p:cNvSpPr txBox="1"/>
          <p:nvPr/>
        </p:nvSpPr>
        <p:spPr>
          <a:xfrm>
            <a:off x="1792473" y="1894407"/>
            <a:ext cx="449162" cy="400110"/>
          </a:xfrm>
          <a:prstGeom prst="rect">
            <a:avLst/>
          </a:prstGeom>
          <a:solidFill>
            <a:schemeClr val="bg1"/>
          </a:solidFill>
        </p:spPr>
        <p:txBody>
          <a:bodyPr wrap="none" rtlCol="0">
            <a:spAutoFit/>
          </a:bodyPr>
          <a:lstStyle/>
          <a:p>
            <a:r>
              <a:rPr lang="en-US" sz="2000" dirty="0">
                <a:solidFill>
                  <a:schemeClr val="tx2"/>
                </a:solidFill>
                <a:latin typeface="+mn-lt"/>
              </a:rPr>
              <a:t>4n</a:t>
            </a:r>
            <a:endParaRPr lang="ru-RU" sz="2000" dirty="0">
              <a:solidFill>
                <a:schemeClr val="tx2"/>
              </a:solidFill>
              <a:latin typeface="+mn-lt"/>
            </a:endParaRPr>
          </a:p>
        </p:txBody>
      </p:sp>
      <p:sp>
        <p:nvSpPr>
          <p:cNvPr id="92" name="TextBox 91"/>
          <p:cNvSpPr txBox="1"/>
          <p:nvPr/>
        </p:nvSpPr>
        <p:spPr>
          <a:xfrm>
            <a:off x="3636873" y="1916832"/>
            <a:ext cx="449162" cy="400110"/>
          </a:xfrm>
          <a:prstGeom prst="rect">
            <a:avLst/>
          </a:prstGeom>
          <a:solidFill>
            <a:schemeClr val="bg1"/>
          </a:solidFill>
        </p:spPr>
        <p:txBody>
          <a:bodyPr wrap="none" rtlCol="0">
            <a:spAutoFit/>
          </a:bodyPr>
          <a:lstStyle/>
          <a:p>
            <a:r>
              <a:rPr lang="en-US" sz="2000" dirty="0">
                <a:solidFill>
                  <a:schemeClr val="tx2"/>
                </a:solidFill>
                <a:latin typeface="+mn-lt"/>
              </a:rPr>
              <a:t>3n</a:t>
            </a:r>
            <a:endParaRPr lang="ru-RU" sz="2000" dirty="0">
              <a:solidFill>
                <a:schemeClr val="tx2"/>
              </a:solidFill>
              <a:latin typeface="+mn-lt"/>
            </a:endParaRPr>
          </a:p>
        </p:txBody>
      </p:sp>
      <p:sp>
        <p:nvSpPr>
          <p:cNvPr id="93" name="TextBox 92"/>
          <p:cNvSpPr txBox="1"/>
          <p:nvPr/>
        </p:nvSpPr>
        <p:spPr>
          <a:xfrm>
            <a:off x="5083216" y="1844824"/>
            <a:ext cx="449162" cy="400110"/>
          </a:xfrm>
          <a:prstGeom prst="rect">
            <a:avLst/>
          </a:prstGeom>
          <a:solidFill>
            <a:schemeClr val="bg1"/>
          </a:solidFill>
        </p:spPr>
        <p:txBody>
          <a:bodyPr wrap="none" rtlCol="0">
            <a:spAutoFit/>
          </a:bodyPr>
          <a:lstStyle/>
          <a:p>
            <a:r>
              <a:rPr lang="en-US" sz="2000" dirty="0">
                <a:solidFill>
                  <a:schemeClr val="tx2"/>
                </a:solidFill>
                <a:latin typeface="+mn-lt"/>
              </a:rPr>
              <a:t>2n</a:t>
            </a:r>
            <a:endParaRPr lang="ru-RU" sz="2000" dirty="0">
              <a:solidFill>
                <a:schemeClr val="tx2"/>
              </a:solidFill>
              <a:latin typeface="+mn-lt"/>
            </a:endParaRPr>
          </a:p>
        </p:txBody>
      </p:sp>
      <p:sp>
        <p:nvSpPr>
          <p:cNvPr id="65" name="TextBox 64"/>
          <p:cNvSpPr txBox="1"/>
          <p:nvPr/>
        </p:nvSpPr>
        <p:spPr>
          <a:xfrm>
            <a:off x="3131840" y="5487615"/>
            <a:ext cx="340158" cy="461665"/>
          </a:xfrm>
          <a:prstGeom prst="rect">
            <a:avLst/>
          </a:prstGeom>
          <a:noFill/>
        </p:spPr>
        <p:txBody>
          <a:bodyPr wrap="none" rtlCol="0">
            <a:spAutoFit/>
          </a:bodyPr>
          <a:lstStyle/>
          <a:p>
            <a:r>
              <a:rPr lang="en-US" sz="2400" b="1" dirty="0">
                <a:solidFill>
                  <a:schemeClr val="accent6">
                    <a:lumMod val="50000"/>
                  </a:schemeClr>
                </a:solidFill>
                <a:latin typeface="+mj-lt"/>
              </a:rPr>
              <a:t>9</a:t>
            </a:r>
            <a:endParaRPr lang="ru-RU" sz="2400" b="1" dirty="0">
              <a:solidFill>
                <a:schemeClr val="accent6">
                  <a:lumMod val="50000"/>
                </a:schemeClr>
              </a:solidFill>
              <a:latin typeface="+mj-lt"/>
            </a:endParaRPr>
          </a:p>
        </p:txBody>
      </p:sp>
      <p:sp>
        <p:nvSpPr>
          <p:cNvPr id="71" name="Прямоугольник 70"/>
          <p:cNvSpPr/>
          <p:nvPr/>
        </p:nvSpPr>
        <p:spPr>
          <a:xfrm>
            <a:off x="324049" y="4499760"/>
            <a:ext cx="3671887"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grpSp>
        <p:nvGrpSpPr>
          <p:cNvPr id="8" name="Группа 71"/>
          <p:cNvGrpSpPr>
            <a:grpSpLocks/>
          </p:cNvGrpSpPr>
          <p:nvPr/>
        </p:nvGrpSpPr>
        <p:grpSpPr bwMode="auto">
          <a:xfrm>
            <a:off x="439689" y="4188884"/>
            <a:ext cx="1716088" cy="910289"/>
            <a:chOff x="1475656" y="4425681"/>
            <a:chExt cx="1716762" cy="910446"/>
          </a:xfrm>
        </p:grpSpPr>
        <p:sp>
          <p:nvSpPr>
            <p:cNvPr id="64" name="Овал 63"/>
            <p:cNvSpPr/>
            <p:nvPr/>
          </p:nvSpPr>
          <p:spPr>
            <a:xfrm>
              <a:off x="3146362" y="4425681"/>
              <a:ext cx="46056" cy="46046"/>
            </a:xfrm>
            <a:prstGeom prst="ellipse">
              <a:avLst/>
            </a:prstGeom>
            <a:solidFill>
              <a:srgbClr val="0070C0"/>
            </a:solidFill>
            <a:ln w="952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58" name="Соединительная линия уступом 57"/>
            <p:cNvCxnSpPr/>
            <p:nvPr/>
          </p:nvCxnSpPr>
          <p:spPr>
            <a:xfrm rot="10800000" flipV="1">
              <a:off x="2503172" y="4447909"/>
              <a:ext cx="652718" cy="576362"/>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2545" name="TextBox 60"/>
            <p:cNvSpPr txBox="1">
              <a:spLocks noChangeArrowheads="1"/>
            </p:cNvSpPr>
            <p:nvPr/>
          </p:nvSpPr>
          <p:spPr bwMode="auto">
            <a:xfrm>
              <a:off x="1475656" y="4679424"/>
              <a:ext cx="1257569" cy="656703"/>
            </a:xfrm>
            <a:prstGeom prst="rect">
              <a:avLst/>
            </a:prstGeom>
            <a:solidFill>
              <a:schemeClr val="bg1"/>
            </a:solidFill>
            <a:ln w="9525">
              <a:noFill/>
              <a:miter lim="800000"/>
              <a:headEnd/>
              <a:tailEnd/>
            </a:ln>
          </p:spPr>
          <p:txBody>
            <a:bodyPr wrap="none">
              <a:spAutoFit/>
            </a:bodyPr>
            <a:lstStyle/>
            <a:p>
              <a:pPr>
                <a:lnSpc>
                  <a:spcPts val="2163"/>
                </a:lnSpc>
              </a:pPr>
              <a:r>
                <a:rPr lang="en-US" b="1" dirty="0">
                  <a:solidFill>
                    <a:srgbClr val="0070C0"/>
                  </a:solidFill>
                </a:rPr>
                <a:t>about 10% </a:t>
              </a:r>
            </a:p>
            <a:p>
              <a:pPr>
                <a:lnSpc>
                  <a:spcPts val="2163"/>
                </a:lnSpc>
              </a:pPr>
              <a:r>
                <a:rPr lang="en-US" b="1" dirty="0">
                  <a:solidFill>
                    <a:srgbClr val="0070C0"/>
                  </a:solidFill>
                </a:rPr>
                <a:t>of </a:t>
              </a:r>
              <a:r>
                <a:rPr lang="el-GR" b="1" dirty="0">
                  <a:solidFill>
                    <a:srgbClr val="0070C0"/>
                  </a:solidFill>
                </a:rPr>
                <a:t>α</a:t>
              </a:r>
              <a:r>
                <a:rPr lang="en-US" b="1" dirty="0">
                  <a:solidFill>
                    <a:srgbClr val="0070C0"/>
                  </a:solidFill>
                </a:rPr>
                <a:t>-decay</a:t>
              </a:r>
              <a:endParaRPr lang="ru-RU" b="1" dirty="0">
                <a:solidFill>
                  <a:srgbClr val="0070C0"/>
                </a:solidFill>
              </a:endParaRPr>
            </a:p>
          </p:txBody>
        </p:sp>
      </p:grpSp>
      <p:sp>
        <p:nvSpPr>
          <p:cNvPr id="66" name="TextBox 65"/>
          <p:cNvSpPr txBox="1"/>
          <p:nvPr/>
        </p:nvSpPr>
        <p:spPr>
          <a:xfrm>
            <a:off x="6081627" y="1038705"/>
            <a:ext cx="458780" cy="307777"/>
          </a:xfrm>
          <a:prstGeom prst="rect">
            <a:avLst/>
          </a:prstGeom>
          <a:noFill/>
        </p:spPr>
        <p:txBody>
          <a:bodyPr wrap="none" rtlCol="0">
            <a:spAutoFit/>
          </a:bodyPr>
          <a:lstStyle/>
          <a:p>
            <a:r>
              <a:rPr lang="en-US" sz="1400" b="1" dirty="0">
                <a:solidFill>
                  <a:schemeClr val="bg1"/>
                </a:solidFill>
                <a:latin typeface="+mn-lt"/>
              </a:rPr>
              <a:t>290</a:t>
            </a:r>
            <a:endParaRPr lang="ru-RU" sz="1400" b="1" dirty="0">
              <a:solidFill>
                <a:schemeClr val="bg1"/>
              </a:solidFill>
              <a:latin typeface="+mn-lt"/>
            </a:endParaRPr>
          </a:p>
        </p:txBody>
      </p:sp>
      <p:sp>
        <p:nvSpPr>
          <p:cNvPr id="4" name="TextBox 3"/>
          <p:cNvSpPr txBox="1"/>
          <p:nvPr/>
        </p:nvSpPr>
        <p:spPr>
          <a:xfrm>
            <a:off x="3815888" y="1077393"/>
            <a:ext cx="1646795" cy="461665"/>
          </a:xfrm>
          <a:prstGeom prst="rect">
            <a:avLst/>
          </a:prstGeom>
          <a:noFill/>
        </p:spPr>
        <p:txBody>
          <a:bodyPr wrap="square" rtlCol="0">
            <a:spAutoFit/>
          </a:bodyPr>
          <a:lstStyle/>
          <a:p>
            <a:r>
              <a:rPr lang="ru-RU" sz="2400" baseline="30000" dirty="0">
                <a:solidFill>
                  <a:schemeClr val="accent6">
                    <a:lumMod val="50000"/>
                  </a:schemeClr>
                </a:solidFill>
                <a:effectLst>
                  <a:outerShdw blurRad="38100" dist="38100" dir="2700000" algn="tl">
                    <a:srgbClr val="000000">
                      <a:alpha val="43137"/>
                    </a:srgbClr>
                  </a:outerShdw>
                </a:effectLst>
                <a:cs typeface="Arial" charset="0"/>
              </a:rPr>
              <a:t>24</a:t>
            </a:r>
            <a:r>
              <a:rPr lang="en-US" sz="2400" baseline="30000" dirty="0">
                <a:solidFill>
                  <a:schemeClr val="accent6">
                    <a:lumMod val="50000"/>
                  </a:schemeClr>
                </a:solidFill>
                <a:effectLst>
                  <a:outerShdw blurRad="38100" dist="38100" dir="2700000" algn="tl">
                    <a:srgbClr val="000000">
                      <a:alpha val="43137"/>
                    </a:srgbClr>
                  </a:outerShdw>
                </a:effectLst>
                <a:cs typeface="Arial" charset="0"/>
              </a:rPr>
              <a:t>2</a:t>
            </a:r>
            <a:r>
              <a:rPr lang="en-US" sz="2400" dirty="0">
                <a:solidFill>
                  <a:schemeClr val="accent6">
                    <a:lumMod val="50000"/>
                  </a:schemeClr>
                </a:solidFill>
                <a:effectLst>
                  <a:outerShdw blurRad="38100" dist="38100" dir="2700000" algn="tl">
                    <a:srgbClr val="000000">
                      <a:alpha val="43137"/>
                    </a:srgbClr>
                  </a:outerShdw>
                </a:effectLst>
                <a:cs typeface="Arial" charset="0"/>
              </a:rPr>
              <a:t>Pu</a:t>
            </a:r>
            <a:r>
              <a:rPr lang="ru-RU" sz="2400" dirty="0">
                <a:solidFill>
                  <a:schemeClr val="accent6">
                    <a:lumMod val="50000"/>
                  </a:schemeClr>
                </a:solidFill>
                <a:effectLst>
                  <a:outerShdw blurRad="38100" dist="38100" dir="2700000" algn="tl">
                    <a:srgbClr val="000000">
                      <a:alpha val="43137"/>
                    </a:srgbClr>
                  </a:outerShdw>
                </a:effectLst>
                <a:cs typeface="Arial" charset="0"/>
              </a:rPr>
              <a:t> +</a:t>
            </a:r>
            <a:r>
              <a:rPr lang="en-US" sz="2400" dirty="0">
                <a:solidFill>
                  <a:schemeClr val="accent6">
                    <a:lumMod val="50000"/>
                  </a:schemeClr>
                </a:solidFill>
                <a:effectLst>
                  <a:outerShdw blurRad="38100" dist="38100" dir="2700000" algn="tl">
                    <a:srgbClr val="000000">
                      <a:alpha val="43137"/>
                    </a:srgbClr>
                  </a:outerShdw>
                </a:effectLst>
                <a:cs typeface="Arial" charset="0"/>
              </a:rPr>
              <a:t> </a:t>
            </a:r>
            <a:r>
              <a:rPr lang="ru-RU" sz="2400" baseline="30000" dirty="0">
                <a:solidFill>
                  <a:schemeClr val="accent6">
                    <a:lumMod val="50000"/>
                  </a:schemeClr>
                </a:solidFill>
                <a:effectLst>
                  <a:outerShdw blurRad="38100" dist="38100" dir="2700000" algn="tl">
                    <a:srgbClr val="000000">
                      <a:alpha val="43137"/>
                    </a:srgbClr>
                  </a:outerShdw>
                </a:effectLst>
                <a:cs typeface="Arial" charset="0"/>
              </a:rPr>
              <a:t>48</a:t>
            </a:r>
            <a:r>
              <a:rPr lang="en-US" sz="2400" dirty="0">
                <a:solidFill>
                  <a:schemeClr val="accent6">
                    <a:lumMod val="50000"/>
                  </a:schemeClr>
                </a:solidFill>
                <a:effectLst>
                  <a:outerShdw blurRad="38100" dist="38100" dir="2700000" algn="tl">
                    <a:srgbClr val="000000">
                      <a:alpha val="43137"/>
                    </a:srgbClr>
                  </a:outerShdw>
                </a:effectLst>
                <a:cs typeface="Arial" charset="0"/>
              </a:rPr>
              <a:t>Ca</a:t>
            </a:r>
            <a:endParaRPr lang="ru-RU" sz="2400" dirty="0">
              <a:solidFill>
                <a:schemeClr val="accent6">
                  <a:lumMod val="50000"/>
                </a:schemeClr>
              </a:solidFill>
              <a:effectLst>
                <a:outerShdw blurRad="38100" dist="38100" dir="2700000" algn="tl">
                  <a:srgbClr val="000000">
                    <a:alpha val="43137"/>
                  </a:srgbClr>
                </a:outerShdw>
              </a:effectLst>
            </a:endParaRPr>
          </a:p>
        </p:txBody>
      </p:sp>
      <p:sp>
        <p:nvSpPr>
          <p:cNvPr id="10" name="Стрелка вправо 9"/>
          <p:cNvSpPr/>
          <p:nvPr/>
        </p:nvSpPr>
        <p:spPr>
          <a:xfrm>
            <a:off x="5491562" y="1196753"/>
            <a:ext cx="448590" cy="288032"/>
          </a:xfrm>
          <a:prstGeom prst="rightArrow">
            <a:avLst/>
          </a:prstGeom>
          <a:solidFill>
            <a:schemeClr val="bg2"/>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1" name="Группа 20"/>
          <p:cNvGrpSpPr/>
          <p:nvPr/>
        </p:nvGrpSpPr>
        <p:grpSpPr>
          <a:xfrm>
            <a:off x="107504" y="1243369"/>
            <a:ext cx="3276037" cy="2761694"/>
            <a:chOff x="107504" y="1243369"/>
            <a:chExt cx="3276037" cy="2761694"/>
          </a:xfrm>
        </p:grpSpPr>
        <p:sp>
          <p:nvSpPr>
            <p:cNvPr id="16" name="Овал 15"/>
            <p:cNvSpPr/>
            <p:nvPr/>
          </p:nvSpPr>
          <p:spPr>
            <a:xfrm>
              <a:off x="2017054" y="2044878"/>
              <a:ext cx="1366487" cy="19601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Дуга 19"/>
            <p:cNvSpPr/>
            <p:nvPr/>
          </p:nvSpPr>
          <p:spPr>
            <a:xfrm flipV="1">
              <a:off x="2460043" y="1497528"/>
              <a:ext cx="669442" cy="542449"/>
            </a:xfrm>
            <a:prstGeom prst="arc">
              <a:avLst>
                <a:gd name="adj1" fmla="val 15506548"/>
                <a:gd name="adj2" fmla="val 503809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9" name="TextBox 68"/>
            <p:cNvSpPr txBox="1"/>
            <p:nvPr/>
          </p:nvSpPr>
          <p:spPr>
            <a:xfrm>
              <a:off x="107504" y="1243369"/>
              <a:ext cx="2774093" cy="461665"/>
            </a:xfrm>
            <a:prstGeom prst="rect">
              <a:avLst/>
            </a:prstGeom>
            <a:noFill/>
          </p:spPr>
          <p:txBody>
            <a:bodyPr wrap="none" rtlCol="0">
              <a:spAutoFit/>
            </a:bodyPr>
            <a:lstStyle/>
            <a:p>
              <a:r>
                <a:rPr lang="en-US" sz="2400" b="1" dirty="0">
                  <a:solidFill>
                    <a:srgbClr val="C00000"/>
                  </a:solidFill>
                  <a:latin typeface="+mj-lt"/>
                </a:rPr>
                <a:t>For chemical studies</a:t>
              </a:r>
              <a:endParaRPr lang="ru-RU" sz="2400" b="1" dirty="0">
                <a:solidFill>
                  <a:srgbClr val="C00000"/>
                </a:solidFill>
                <a:latin typeface="+mj-lt"/>
              </a:endParaRPr>
            </a:p>
          </p:txBody>
        </p:sp>
      </p:grpSp>
      <p:sp>
        <p:nvSpPr>
          <p:cNvPr id="22" name="Прямоугольник 21"/>
          <p:cNvSpPr/>
          <p:nvPr/>
        </p:nvSpPr>
        <p:spPr>
          <a:xfrm>
            <a:off x="5579796" y="5164449"/>
            <a:ext cx="3096660" cy="369332"/>
          </a:xfrm>
          <a:prstGeom prst="rect">
            <a:avLst/>
          </a:prstGeom>
          <a:solidFill>
            <a:srgbClr val="FFFF00"/>
          </a:solidFill>
        </p:spPr>
        <p:txBody>
          <a:bodyPr wrap="square">
            <a:spAutoFit/>
          </a:bodyPr>
          <a:lstStyle/>
          <a:p>
            <a:r>
              <a:rPr lang="ru-RU" b="1" dirty="0"/>
              <a:t>В. </a:t>
            </a:r>
            <a:r>
              <a:rPr lang="ru-RU" b="1" dirty="0" err="1"/>
              <a:t>Утенков</a:t>
            </a:r>
            <a:r>
              <a:rPr lang="ru-RU" b="1" dirty="0"/>
              <a:t> / А. Карпов  ОИЯИ</a:t>
            </a:r>
          </a:p>
        </p:txBody>
      </p:sp>
      <p:sp>
        <p:nvSpPr>
          <p:cNvPr id="72" name="TextBox 71"/>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27750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71"/>
                                        </p:tgtEl>
                                      </p:cBhvr>
                                    </p:animEffect>
                                    <p:set>
                                      <p:cBhvr>
                                        <p:cTn id="12" dur="1" fill="hold">
                                          <p:stCondLst>
                                            <p:cond delay="499"/>
                                          </p:stCondLst>
                                        </p:cTn>
                                        <p:tgtEl>
                                          <p:spTgt spid="7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6675075" y="3410375"/>
            <a:ext cx="2415854" cy="400752"/>
          </a:xfrm>
          <a:prstGeom prst="rect">
            <a:avLst/>
          </a:prstGeom>
          <a:solidFill>
            <a:schemeClr val="bg1">
              <a:lumMod val="50000"/>
            </a:schemeClr>
          </a:solidFill>
          <a:ln w="9525">
            <a:noFill/>
            <a:miter lim="800000"/>
            <a:headEnd type="none" w="sm" len="sm"/>
            <a:tailEnd type="none" w="sm" len="sm"/>
          </a:ln>
        </p:spPr>
        <p:txBody>
          <a:bodyPr wrap="none" lIns="92075" tIns="46038" rIns="92075" bIns="46038">
            <a:spAutoFit/>
          </a:bodyPr>
          <a:lstStyle/>
          <a:p>
            <a:pPr eaLnBrk="0" hangingPunct="0"/>
            <a:r>
              <a:rPr lang="en-US" sz="2000" b="1" dirty="0">
                <a:solidFill>
                  <a:srgbClr val="FFFF00"/>
                </a:solidFill>
                <a:effectLst>
                  <a:outerShdw blurRad="38100" dist="38100" dir="2700000" algn="tl">
                    <a:srgbClr val="000000">
                      <a:alpha val="43137"/>
                    </a:srgbClr>
                  </a:outerShdw>
                </a:effectLst>
                <a:latin typeface="Calibri" pitchFamily="34" charset="0"/>
              </a:rPr>
              <a:t>George</a:t>
            </a:r>
            <a:r>
              <a:rPr lang="ru-RU" sz="2000" b="1" dirty="0">
                <a:solidFill>
                  <a:srgbClr val="FFFF00"/>
                </a:solidFill>
                <a:effectLst>
                  <a:outerShdw blurRad="38100" dist="38100" dir="2700000" algn="tl">
                    <a:srgbClr val="000000">
                      <a:alpha val="43137"/>
                    </a:srgbClr>
                  </a:outerShdw>
                </a:effectLst>
                <a:latin typeface="Calibri" pitchFamily="34" charset="0"/>
              </a:rPr>
              <a:t> </a:t>
            </a:r>
            <a:r>
              <a:rPr lang="en-US" sz="2000" b="1" dirty="0">
                <a:solidFill>
                  <a:srgbClr val="FFFF00"/>
                </a:solidFill>
                <a:effectLst>
                  <a:outerShdw blurRad="38100" dist="38100" dir="2700000" algn="tl">
                    <a:srgbClr val="000000">
                      <a:alpha val="43137"/>
                    </a:srgbClr>
                  </a:outerShdw>
                </a:effectLst>
                <a:latin typeface="Calibri" pitchFamily="34" charset="0"/>
              </a:rPr>
              <a:t>Gamow 1928</a:t>
            </a:r>
          </a:p>
        </p:txBody>
      </p:sp>
      <p:pic>
        <p:nvPicPr>
          <p:cNvPr id="26627" name="Picture 4" descr="GamovGA_1930.jpg (217×293)"/>
          <p:cNvPicPr>
            <a:picLocks noChangeAspect="1" noChangeArrowheads="1"/>
          </p:cNvPicPr>
          <p:nvPr/>
        </p:nvPicPr>
        <p:blipFill>
          <a:blip r:embed="rId3" cstate="print"/>
          <a:srcRect/>
          <a:stretch>
            <a:fillRect/>
          </a:stretch>
        </p:blipFill>
        <p:spPr bwMode="auto">
          <a:xfrm>
            <a:off x="6667024" y="137263"/>
            <a:ext cx="2419223" cy="3266338"/>
          </a:xfrm>
          <a:prstGeom prst="rect">
            <a:avLst/>
          </a:prstGeom>
          <a:noFill/>
          <a:ln w="9525">
            <a:noFill/>
            <a:miter lim="800000"/>
            <a:headEnd/>
            <a:tailEnd/>
          </a:ln>
        </p:spPr>
      </p:pic>
      <p:sp>
        <p:nvSpPr>
          <p:cNvPr id="26628" name="TextBox 4"/>
          <p:cNvSpPr txBox="1">
            <a:spLocks noChangeArrowheads="1"/>
          </p:cNvSpPr>
          <p:nvPr/>
        </p:nvSpPr>
        <p:spPr bwMode="auto">
          <a:xfrm>
            <a:off x="381246" y="440061"/>
            <a:ext cx="6206978" cy="1938992"/>
          </a:xfrm>
          <a:prstGeom prst="rect">
            <a:avLst/>
          </a:prstGeom>
          <a:noFill/>
          <a:ln w="9525">
            <a:noFill/>
            <a:miter lim="800000"/>
            <a:headEnd/>
            <a:tailEnd/>
          </a:ln>
        </p:spPr>
        <p:txBody>
          <a:bodyPr wrap="square">
            <a:spAutoFit/>
          </a:bodyPr>
          <a:lstStyle/>
          <a:p>
            <a:pPr>
              <a:spcAft>
                <a:spcPts val="1200"/>
              </a:spcAft>
            </a:pPr>
            <a:r>
              <a:rPr lang="en-US" sz="2200" dirty="0">
                <a:solidFill>
                  <a:schemeClr val="tx1"/>
                </a:solidFill>
                <a:effectLst>
                  <a:outerShdw blurRad="38100" dist="38100" dir="2700000" algn="tl">
                    <a:srgbClr val="000000">
                      <a:alpha val="43137"/>
                    </a:srgbClr>
                  </a:outerShdw>
                </a:effectLst>
                <a:latin typeface="Clarendon BT" panose="02040704040505020204" pitchFamily="18" charset="0"/>
                <a:ea typeface="Gungsuh" pitchFamily="18" charset="-127"/>
              </a:rPr>
              <a:t>In attempts to describe the properties of nuclear matter</a:t>
            </a:r>
            <a:r>
              <a:rPr lang="ru-RU" sz="2200" dirty="0">
                <a:solidFill>
                  <a:schemeClr val="tx1"/>
                </a:solidFill>
                <a:effectLst>
                  <a:outerShdw blurRad="38100" dist="38100" dir="2700000" algn="tl">
                    <a:srgbClr val="000000">
                      <a:alpha val="43137"/>
                    </a:srgbClr>
                  </a:outerShdw>
                </a:effectLst>
                <a:ea typeface="Gungsuh" pitchFamily="18" charset="-127"/>
              </a:rPr>
              <a:t>, </a:t>
            </a:r>
            <a:r>
              <a:rPr lang="en-US" sz="2200" dirty="0">
                <a:solidFill>
                  <a:schemeClr val="tx1"/>
                </a:solidFill>
                <a:effectLst>
                  <a:outerShdw blurRad="38100" dist="38100" dir="2700000" algn="tl">
                    <a:srgbClr val="000000">
                      <a:alpha val="43137"/>
                    </a:srgbClr>
                  </a:outerShdw>
                </a:effectLst>
                <a:latin typeface="Clarendon BT" panose="02040704040505020204" pitchFamily="18" charset="0"/>
                <a:ea typeface="Gungsuh" pitchFamily="18" charset="-127"/>
              </a:rPr>
              <a:t>George </a:t>
            </a:r>
            <a:r>
              <a:rPr lang="en-US" sz="2200" dirty="0">
                <a:effectLst>
                  <a:outerShdw blurRad="38100" dist="38100" dir="2700000" algn="tl">
                    <a:srgbClr val="000000">
                      <a:alpha val="43137"/>
                    </a:srgbClr>
                  </a:outerShdw>
                </a:effectLst>
                <a:latin typeface="Clarendon BT" panose="02040704040505020204" pitchFamily="18" charset="0"/>
              </a:rPr>
              <a:t>Gamow suggested that this is structure less (amorphous) matter.</a:t>
            </a:r>
            <a:endParaRPr lang="ru-RU" sz="2200" dirty="0">
              <a:effectLst>
                <a:outerShdw blurRad="38100" dist="38100" dir="2700000" algn="tl">
                  <a:srgbClr val="000000">
                    <a:alpha val="43137"/>
                  </a:srgbClr>
                </a:outerShdw>
              </a:effectLst>
            </a:endParaRPr>
          </a:p>
          <a:p>
            <a:pPr>
              <a:spcAft>
                <a:spcPts val="1200"/>
              </a:spcAft>
            </a:pPr>
            <a:r>
              <a:rPr lang="en-US" sz="2200" dirty="0">
                <a:effectLst>
                  <a:outerShdw blurRad="38100" dist="38100" dir="2700000" algn="tl">
                    <a:srgbClr val="000000">
                      <a:alpha val="43137"/>
                    </a:srgbClr>
                  </a:outerShdw>
                </a:effectLst>
                <a:latin typeface="Clarendon BT" panose="02040704040505020204" pitchFamily="18" charset="0"/>
              </a:rPr>
              <a:t>And the spherical atomic nucleus is like a drop of charged liquid</a:t>
            </a:r>
            <a:endParaRPr lang="ru-RU" sz="2200" dirty="0">
              <a:solidFill>
                <a:schemeClr val="tx1"/>
              </a:solidFill>
              <a:effectLst>
                <a:outerShdw blurRad="38100" dist="38100" dir="2700000" algn="tl">
                  <a:srgbClr val="000000">
                    <a:alpha val="43137"/>
                  </a:srgbClr>
                </a:outerShdw>
              </a:effectLst>
              <a:ea typeface="Gungsuh" pitchFamily="18" charset="-127"/>
            </a:endParaRPr>
          </a:p>
        </p:txBody>
      </p:sp>
      <p:sp>
        <p:nvSpPr>
          <p:cNvPr id="26630" name="Прямоугольник 6"/>
          <p:cNvSpPr>
            <a:spLocks noChangeArrowheads="1"/>
          </p:cNvSpPr>
          <p:nvPr/>
        </p:nvSpPr>
        <p:spPr bwMode="auto">
          <a:xfrm>
            <a:off x="-36512" y="2948751"/>
            <a:ext cx="6768752" cy="1200329"/>
          </a:xfrm>
          <a:prstGeom prst="rect">
            <a:avLst/>
          </a:prstGeom>
          <a:noFill/>
          <a:ln w="9525">
            <a:noFill/>
            <a:miter lim="800000"/>
            <a:headEnd/>
            <a:tailEnd/>
          </a:ln>
        </p:spPr>
        <p:txBody>
          <a:bodyPr wrap="square">
            <a:spAutoFit/>
          </a:bodyPr>
          <a:lstStyle/>
          <a:p>
            <a:pPr algn="ctr"/>
            <a:r>
              <a:rPr lang="en-US" sz="2400" dirty="0">
                <a:solidFill>
                  <a:srgbClr val="0033CC"/>
                </a:solidFill>
                <a:effectLst>
                  <a:outerShdw blurRad="38100" dist="38100" dir="2700000" algn="tl">
                    <a:srgbClr val="000000">
                      <a:alpha val="43137"/>
                    </a:srgbClr>
                  </a:outerShdw>
                </a:effectLst>
                <a:latin typeface="Clarendon BT" panose="02040704040505020204" pitchFamily="18" charset="0"/>
                <a:ea typeface="Gungsuh" pitchFamily="18" charset="-127"/>
              </a:rPr>
              <a:t>In fact</a:t>
            </a:r>
            <a:r>
              <a:rPr lang="ru-RU" sz="2400" dirty="0">
                <a:solidFill>
                  <a:srgbClr val="0033CC"/>
                </a:solidFill>
                <a:effectLst>
                  <a:outerShdw blurRad="38100" dist="38100" dir="2700000" algn="tl">
                    <a:srgbClr val="000000">
                      <a:alpha val="43137"/>
                    </a:srgbClr>
                  </a:outerShdw>
                </a:effectLst>
                <a:ea typeface="Gungsuh" pitchFamily="18" charset="-127"/>
              </a:rPr>
              <a:t>, </a:t>
            </a:r>
            <a:r>
              <a:rPr lang="en-US" sz="2400" dirty="0">
                <a:solidFill>
                  <a:srgbClr val="0033CC"/>
                </a:solidFill>
                <a:effectLst>
                  <a:outerShdw blurRad="38100" dist="38100" dir="2700000" algn="tl">
                    <a:srgbClr val="000000">
                      <a:alpha val="43137"/>
                    </a:srgbClr>
                  </a:outerShdw>
                </a:effectLst>
                <a:latin typeface="Clarendon BT" panose="02040704040505020204" pitchFamily="18" charset="0"/>
                <a:ea typeface="Gungsuh" pitchFamily="18" charset="-127"/>
              </a:rPr>
              <a:t>the density of nuclear liquid </a:t>
            </a:r>
            <a:endParaRPr lang="ru-RU" sz="2400" dirty="0">
              <a:solidFill>
                <a:srgbClr val="0033CC"/>
              </a:solidFill>
              <a:effectLst>
                <a:outerShdw blurRad="38100" dist="38100" dir="2700000" algn="tl">
                  <a:srgbClr val="000000">
                    <a:alpha val="43137"/>
                  </a:srgbClr>
                </a:outerShdw>
              </a:effectLst>
              <a:ea typeface="Gungsuh" pitchFamily="18" charset="-127"/>
            </a:endParaRPr>
          </a:p>
          <a:p>
            <a:pPr algn="ctr"/>
            <a:r>
              <a:rPr lang="en-US" sz="2400" dirty="0">
                <a:solidFill>
                  <a:srgbClr val="0033CC"/>
                </a:solidFill>
                <a:effectLst>
                  <a:outerShdw blurRad="38100" dist="38100" dir="2700000" algn="tl">
                    <a:srgbClr val="000000">
                      <a:alpha val="43137"/>
                    </a:srgbClr>
                  </a:outerShdw>
                </a:effectLst>
                <a:latin typeface="Clarendon BT" panose="02040704040505020204" pitchFamily="18" charset="0"/>
                <a:ea typeface="Gungsuh" pitchFamily="18" charset="-127"/>
              </a:rPr>
              <a:t>is</a:t>
            </a:r>
            <a:r>
              <a:rPr lang="ru-RU" sz="2400" dirty="0">
                <a:solidFill>
                  <a:srgbClr val="0033CC"/>
                </a:solidFill>
                <a:effectLst>
                  <a:outerShdw blurRad="38100" dist="38100" dir="2700000" algn="tl">
                    <a:srgbClr val="000000">
                      <a:alpha val="43137"/>
                    </a:srgbClr>
                  </a:outerShdw>
                </a:effectLst>
                <a:ea typeface="Gungsuh" pitchFamily="18" charset="-127"/>
              </a:rPr>
              <a:t> </a:t>
            </a:r>
            <a:r>
              <a:rPr lang="ru-RU" sz="2400" b="1" dirty="0">
                <a:solidFill>
                  <a:srgbClr val="0033CC"/>
                </a:solidFill>
                <a:effectLst>
                  <a:outerShdw blurRad="38100" dist="38100" dir="2700000" algn="tl">
                    <a:srgbClr val="000000">
                      <a:alpha val="43137"/>
                    </a:srgbClr>
                  </a:outerShdw>
                </a:effectLst>
                <a:ea typeface="Gungsuh" pitchFamily="18" charset="-127"/>
              </a:rPr>
              <a:t>10</a:t>
            </a:r>
            <a:r>
              <a:rPr lang="ru-RU" sz="2800" b="1" baseline="30000" dirty="0">
                <a:solidFill>
                  <a:srgbClr val="0033CC"/>
                </a:solidFill>
                <a:effectLst>
                  <a:outerShdw blurRad="38100" dist="38100" dir="2700000" algn="tl">
                    <a:srgbClr val="000000">
                      <a:alpha val="43137"/>
                    </a:srgbClr>
                  </a:outerShdw>
                </a:effectLst>
                <a:ea typeface="Gungsuh" pitchFamily="18" charset="-127"/>
              </a:rPr>
              <a:t>15</a:t>
            </a:r>
            <a:r>
              <a:rPr lang="ru-RU" sz="2400" dirty="0">
                <a:solidFill>
                  <a:srgbClr val="0033CC"/>
                </a:solidFill>
                <a:effectLst>
                  <a:outerShdw blurRad="38100" dist="38100" dir="2700000" algn="tl">
                    <a:srgbClr val="000000">
                      <a:alpha val="43137"/>
                    </a:srgbClr>
                  </a:outerShdw>
                </a:effectLst>
                <a:ea typeface="Gungsuh" pitchFamily="18" charset="-127"/>
              </a:rPr>
              <a:t> </a:t>
            </a:r>
            <a:r>
              <a:rPr lang="en-US" sz="2400" dirty="0">
                <a:solidFill>
                  <a:srgbClr val="0033CC"/>
                </a:solidFill>
                <a:effectLst>
                  <a:outerShdw blurRad="38100" dist="38100" dir="2700000" algn="tl">
                    <a:srgbClr val="000000">
                      <a:alpha val="43137"/>
                    </a:srgbClr>
                  </a:outerShdw>
                </a:effectLst>
                <a:latin typeface="Clarendon BT" panose="02040704040505020204" pitchFamily="18" charset="0"/>
                <a:ea typeface="Gungsuh" pitchFamily="18" charset="-127"/>
              </a:rPr>
              <a:t>times more than that of water</a:t>
            </a:r>
            <a:endParaRPr lang="ru-RU" sz="2400" dirty="0">
              <a:solidFill>
                <a:srgbClr val="0033CC"/>
              </a:solidFill>
              <a:effectLst>
                <a:outerShdw blurRad="38100" dist="38100" dir="2700000" algn="tl">
                  <a:srgbClr val="000000">
                    <a:alpha val="43137"/>
                  </a:srgbClr>
                </a:outerShdw>
              </a:effectLst>
              <a:ea typeface="Gungsuh" pitchFamily="18" charset="-127"/>
            </a:endParaRPr>
          </a:p>
          <a:p>
            <a:pPr algn="r"/>
            <a:r>
              <a:rPr lang="en-US" sz="2400" dirty="0">
                <a:effectLst>
                  <a:outerShdw blurRad="38100" dist="38100" dir="2700000" algn="tl">
                    <a:srgbClr val="000000">
                      <a:alpha val="43137"/>
                    </a:srgbClr>
                  </a:outerShdw>
                </a:effectLst>
                <a:latin typeface="Clarendon Blk BT" panose="02040905050505020204" pitchFamily="18" charset="0"/>
              </a:rPr>
              <a:t>    </a:t>
            </a:r>
            <a:endParaRPr lang="ru-RU" sz="2400" dirty="0">
              <a:solidFill>
                <a:srgbClr val="C00000"/>
              </a:solidFill>
              <a:effectLst>
                <a:outerShdw blurRad="38100" dist="38100" dir="2700000" algn="tl">
                  <a:srgbClr val="000000">
                    <a:alpha val="43137"/>
                  </a:srgbClr>
                </a:outerShdw>
              </a:effectLst>
              <a:ea typeface="Gungsuh" pitchFamily="18" charset="-127"/>
            </a:endParaRPr>
          </a:p>
        </p:txBody>
      </p:sp>
      <p:sp>
        <p:nvSpPr>
          <p:cNvPr id="8" name="Прямоугольник 6"/>
          <p:cNvSpPr>
            <a:spLocks noChangeArrowheads="1"/>
          </p:cNvSpPr>
          <p:nvPr/>
        </p:nvSpPr>
        <p:spPr bwMode="auto">
          <a:xfrm>
            <a:off x="395536" y="4311967"/>
            <a:ext cx="6768752" cy="1277273"/>
          </a:xfrm>
          <a:prstGeom prst="rect">
            <a:avLst/>
          </a:prstGeom>
          <a:noFill/>
          <a:ln w="9525">
            <a:noFill/>
            <a:miter lim="800000"/>
            <a:headEnd/>
            <a:tailEnd/>
          </a:ln>
        </p:spPr>
        <p:txBody>
          <a:bodyPr wrap="square">
            <a:spAutoFit/>
          </a:bodyPr>
          <a:lstStyle/>
          <a:p>
            <a:pPr algn="ctr"/>
            <a:r>
              <a:rPr lang="en-US" sz="2400" dirty="0">
                <a:effectLst>
                  <a:outerShdw blurRad="38100" dist="38100" dir="2700000" algn="tl">
                    <a:srgbClr val="000000">
                      <a:alpha val="43137"/>
                    </a:srgbClr>
                  </a:outerShdw>
                </a:effectLst>
                <a:latin typeface="Clarendon Blk BT" panose="02040905050505020204" pitchFamily="18" charset="0"/>
              </a:rPr>
              <a:t>This was the first theoretical model of the atomic nucleus. </a:t>
            </a:r>
            <a:endParaRPr lang="ru-RU" sz="2400" dirty="0">
              <a:solidFill>
                <a:srgbClr val="C00000"/>
              </a:solidFill>
              <a:effectLst>
                <a:outerShdw blurRad="38100" dist="38100" dir="2700000" algn="tl">
                  <a:srgbClr val="000000">
                    <a:alpha val="43137"/>
                  </a:srgbClr>
                </a:outerShdw>
              </a:effectLst>
              <a:ea typeface="Gungsuh" pitchFamily="18" charset="-127"/>
            </a:endParaRPr>
          </a:p>
          <a:p>
            <a:pPr>
              <a:spcBef>
                <a:spcPts val="600"/>
              </a:spcBef>
            </a:pPr>
            <a:r>
              <a:rPr lang="en-US" sz="2400" dirty="0">
                <a:solidFill>
                  <a:srgbClr val="C00000"/>
                </a:solidFill>
                <a:effectLst>
                  <a:outerShdw blurRad="38100" dist="38100" dir="2700000" algn="tl">
                    <a:srgbClr val="000000">
                      <a:alpha val="43137"/>
                    </a:srgbClr>
                  </a:outerShdw>
                </a:effectLst>
                <a:latin typeface="Clarendon Blk BT" panose="02040905050505020204" pitchFamily="18" charset="0"/>
                <a:ea typeface="Gungsuh" pitchFamily="18" charset="-127"/>
              </a:rPr>
              <a:t>                                          G</a:t>
            </a:r>
            <a:r>
              <a:rPr lang="en-US" sz="2400" dirty="0">
                <a:solidFill>
                  <a:srgbClr val="C00000"/>
                </a:solidFill>
                <a:effectLst>
                  <a:outerShdw blurRad="38100" dist="38100" dir="2700000" algn="tl">
                    <a:srgbClr val="000000">
                      <a:alpha val="43137"/>
                    </a:srgbClr>
                  </a:outerShdw>
                </a:effectLst>
                <a:ea typeface="Gungsuh" pitchFamily="18" charset="-127"/>
              </a:rPr>
              <a:t> </a:t>
            </a:r>
            <a:r>
              <a:rPr lang="en-US" sz="2400" dirty="0">
                <a:solidFill>
                  <a:srgbClr val="C00000"/>
                </a:solidFill>
                <a:effectLst>
                  <a:outerShdw blurRad="38100" dist="38100" dir="2700000" algn="tl">
                    <a:srgbClr val="000000">
                      <a:alpha val="43137"/>
                    </a:srgbClr>
                  </a:outerShdw>
                </a:effectLst>
                <a:latin typeface="Clarendon Blk BT" panose="02040905050505020204" pitchFamily="18" charset="0"/>
                <a:ea typeface="Gungsuh" pitchFamily="18" charset="-127"/>
              </a:rPr>
              <a:t>Gamow 1928</a:t>
            </a:r>
            <a:endParaRPr lang="ru-RU" sz="2400" dirty="0">
              <a:solidFill>
                <a:srgbClr val="C00000"/>
              </a:solidFill>
              <a:effectLst>
                <a:outerShdw blurRad="38100" dist="38100" dir="2700000" algn="tl">
                  <a:srgbClr val="000000">
                    <a:alpha val="43137"/>
                  </a:srgbClr>
                </a:outerShdw>
              </a:effectLst>
              <a:ea typeface="Gungsuh" pitchFamily="18" charset="-127"/>
            </a:endParaRPr>
          </a:p>
        </p:txBody>
      </p:sp>
      <p:sp>
        <p:nvSpPr>
          <p:cNvPr id="7" name="TextBox 6"/>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17601261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260648"/>
            <a:ext cx="2413546" cy="430887"/>
          </a:xfrm>
          <a:prstGeom prst="rect">
            <a:avLst/>
          </a:prstGeom>
          <a:noFill/>
        </p:spPr>
        <p:txBody>
          <a:bodyPr wrap="none" rtlCol="0">
            <a:spAutoFit/>
          </a:bodyPr>
          <a:lstStyle/>
          <a:p>
            <a:r>
              <a:rPr lang="en-US" sz="2200" u="sng" dirty="0">
                <a:effectLst>
                  <a:outerShdw blurRad="38100" dist="38100" dir="2700000" algn="tl">
                    <a:srgbClr val="000000">
                      <a:alpha val="43137"/>
                    </a:srgbClr>
                  </a:outerShdw>
                </a:effectLst>
              </a:rPr>
              <a:t>Super heavy atoms</a:t>
            </a:r>
            <a:endParaRPr lang="ru-RU" sz="2200" u="sng" dirty="0">
              <a:effectLst>
                <a:outerShdw blurRad="38100" dist="38100" dir="2700000" algn="tl">
                  <a:srgbClr val="000000">
                    <a:alpha val="43137"/>
                  </a:srgbClr>
                </a:outerShdw>
              </a:effectLst>
            </a:endParaRPr>
          </a:p>
        </p:txBody>
      </p:sp>
      <p:sp>
        <p:nvSpPr>
          <p:cNvPr id="6" name="TextBox 5"/>
          <p:cNvSpPr txBox="1"/>
          <p:nvPr/>
        </p:nvSpPr>
        <p:spPr>
          <a:xfrm>
            <a:off x="323528" y="5365665"/>
            <a:ext cx="8568952" cy="1015663"/>
          </a:xfrm>
          <a:prstGeom prst="rect">
            <a:avLst/>
          </a:prstGeom>
          <a:noFill/>
        </p:spPr>
        <p:txBody>
          <a:bodyPr wrap="square" rtlCol="0">
            <a:spAutoFit/>
          </a:bodyPr>
          <a:lstStyle/>
          <a:p>
            <a:pPr algn="r"/>
            <a:r>
              <a:rPr lang="en-US" sz="2000" b="1" dirty="0">
                <a:solidFill>
                  <a:srgbClr val="0070C0"/>
                </a:solidFill>
                <a:effectLst>
                  <a:outerShdw blurRad="38100" dist="38100" dir="2700000" algn="tl">
                    <a:srgbClr val="000000">
                      <a:alpha val="43137"/>
                    </a:srgbClr>
                  </a:outerShdw>
                </a:effectLst>
              </a:rPr>
              <a:t>Certainly, the “relativistic effect will increase rapidly with increasing </a:t>
            </a:r>
          </a:p>
          <a:p>
            <a:pPr algn="r"/>
            <a:r>
              <a:rPr lang="en-US" sz="2000" b="1" dirty="0">
                <a:solidFill>
                  <a:srgbClr val="0070C0"/>
                </a:solidFill>
                <a:effectLst>
                  <a:outerShdw blurRad="38100" dist="38100" dir="2700000" algn="tl">
                    <a:srgbClr val="000000">
                      <a:alpha val="43137"/>
                    </a:srgbClr>
                  </a:outerShdw>
                </a:effectLst>
              </a:rPr>
              <a:t>atomic number of SHE, which may be observed today for all SHE </a:t>
            </a:r>
          </a:p>
          <a:p>
            <a:pPr algn="r"/>
            <a:r>
              <a:rPr lang="en-US" sz="2000" b="1" dirty="0">
                <a:solidFill>
                  <a:srgbClr val="0070C0"/>
                </a:solidFill>
                <a:effectLst>
                  <a:outerShdw blurRad="38100" dist="38100" dir="2700000" algn="tl">
                    <a:srgbClr val="000000">
                      <a:alpha val="43137"/>
                    </a:srgbClr>
                  </a:outerShdw>
                </a:effectLst>
              </a:rPr>
              <a:t>from 112 to element 118</a:t>
            </a:r>
          </a:p>
        </p:txBody>
      </p:sp>
      <p:graphicFrame>
        <p:nvGraphicFramePr>
          <p:cNvPr id="2" name="Таблица 1"/>
          <p:cNvGraphicFramePr>
            <a:graphicFrameLocks noGrp="1"/>
          </p:cNvGraphicFramePr>
          <p:nvPr>
            <p:extLst>
              <p:ext uri="{D42A27DB-BD31-4B8C-83A1-F6EECF244321}">
                <p14:modId xmlns:p14="http://schemas.microsoft.com/office/powerpoint/2010/main" val="1105855066"/>
              </p:ext>
            </p:extLst>
          </p:nvPr>
        </p:nvGraphicFramePr>
        <p:xfrm>
          <a:off x="4932040" y="836712"/>
          <a:ext cx="4032448" cy="4392488"/>
        </p:xfrm>
        <a:graphic>
          <a:graphicData uri="http://schemas.openxmlformats.org/drawingml/2006/table">
            <a:tbl>
              <a:tblPr firstRow="1" bandRow="1">
                <a:tableStyleId>{5C22544A-7EE6-4342-B048-85BDC9FD1C3A}</a:tableStyleId>
              </a:tblPr>
              <a:tblGrid>
                <a:gridCol w="791253">
                  <a:extLst>
                    <a:ext uri="{9D8B030D-6E8A-4147-A177-3AD203B41FA5}">
                      <a16:colId xmlns="" xmlns:a16="http://schemas.microsoft.com/office/drawing/2014/main" val="20000"/>
                    </a:ext>
                  </a:extLst>
                </a:gridCol>
                <a:gridCol w="1611056">
                  <a:extLst>
                    <a:ext uri="{9D8B030D-6E8A-4147-A177-3AD203B41FA5}">
                      <a16:colId xmlns="" xmlns:a16="http://schemas.microsoft.com/office/drawing/2014/main" val="20001"/>
                    </a:ext>
                  </a:extLst>
                </a:gridCol>
                <a:gridCol w="1630139">
                  <a:extLst>
                    <a:ext uri="{9D8B030D-6E8A-4147-A177-3AD203B41FA5}">
                      <a16:colId xmlns="" xmlns:a16="http://schemas.microsoft.com/office/drawing/2014/main" val="20002"/>
                    </a:ext>
                  </a:extLst>
                </a:gridCol>
              </a:tblGrid>
              <a:tr h="549061">
                <a:tc>
                  <a:txBody>
                    <a:bodyPr/>
                    <a:lstStyle/>
                    <a:p>
                      <a:pPr algn="ctr"/>
                      <a:r>
                        <a:rPr lang="en-US" sz="2000" dirty="0"/>
                        <a:t>Z </a:t>
                      </a:r>
                      <a:endParaRPr lang="ru-RU" sz="2000" dirty="0"/>
                    </a:p>
                  </a:txBody>
                  <a:tcPr/>
                </a:tc>
                <a:tc>
                  <a:txBody>
                    <a:bodyPr/>
                    <a:lstStyle/>
                    <a:p>
                      <a:pPr algn="ctr"/>
                      <a:r>
                        <a:rPr lang="en-US" sz="2000" dirty="0"/>
                        <a:t>Isotope</a:t>
                      </a:r>
                      <a:endParaRPr lang="ru-RU" sz="2000" dirty="0"/>
                    </a:p>
                  </a:txBody>
                  <a:tcPr/>
                </a:tc>
                <a:tc>
                  <a:txBody>
                    <a:bodyPr/>
                    <a:lstStyle/>
                    <a:p>
                      <a:pPr algn="ctr"/>
                      <a:r>
                        <a:rPr lang="en-US" sz="2000" dirty="0"/>
                        <a:t>Half-life</a:t>
                      </a:r>
                      <a:endParaRPr lang="ru-RU" sz="2000" dirty="0"/>
                    </a:p>
                  </a:txBody>
                  <a:tcPr/>
                </a:tc>
                <a:extLst>
                  <a:ext uri="{0D108BD9-81ED-4DB2-BD59-A6C34878D82A}">
                    <a16:rowId xmlns="" xmlns:a16="http://schemas.microsoft.com/office/drawing/2014/main" val="10000"/>
                  </a:ext>
                </a:extLst>
              </a:tr>
              <a:tr h="549061">
                <a:tc>
                  <a:txBody>
                    <a:bodyPr/>
                    <a:lstStyle/>
                    <a:p>
                      <a:pPr algn="ctr"/>
                      <a:r>
                        <a:rPr lang="en-US" sz="2000" b="1" dirty="0">
                          <a:solidFill>
                            <a:srgbClr val="C00000"/>
                          </a:solidFill>
                        </a:rPr>
                        <a:t>112</a:t>
                      </a:r>
                      <a:endParaRPr lang="ru-RU" sz="2000" b="1" dirty="0">
                        <a:solidFill>
                          <a:srgbClr val="C00000"/>
                        </a:solidFill>
                      </a:endParaRPr>
                    </a:p>
                  </a:txBody>
                  <a:tcPr/>
                </a:tc>
                <a:tc>
                  <a:txBody>
                    <a:bodyPr/>
                    <a:lstStyle/>
                    <a:p>
                      <a:pPr algn="ctr"/>
                      <a:r>
                        <a:rPr lang="en-US" sz="2800" b="1" baseline="30000" dirty="0"/>
                        <a:t>283</a:t>
                      </a:r>
                      <a:r>
                        <a:rPr lang="en-US" sz="2400" b="1" dirty="0"/>
                        <a:t>Cn</a:t>
                      </a:r>
                      <a:endParaRPr lang="ru-RU" sz="2400" b="1" dirty="0"/>
                    </a:p>
                  </a:txBody>
                  <a:tcPr/>
                </a:tc>
                <a:tc>
                  <a:txBody>
                    <a:bodyPr/>
                    <a:lstStyle/>
                    <a:p>
                      <a:pPr algn="ctr"/>
                      <a:r>
                        <a:rPr lang="en-US" sz="2200" b="1" dirty="0"/>
                        <a:t>3.6 s</a:t>
                      </a:r>
                      <a:endParaRPr lang="ru-RU" sz="2200" b="1" dirty="0"/>
                    </a:p>
                  </a:txBody>
                  <a:tcPr/>
                </a:tc>
                <a:extLst>
                  <a:ext uri="{0D108BD9-81ED-4DB2-BD59-A6C34878D82A}">
                    <a16:rowId xmlns="" xmlns:a16="http://schemas.microsoft.com/office/drawing/2014/main" val="10001"/>
                  </a:ext>
                </a:extLst>
              </a:tr>
              <a:tr h="549061">
                <a:tc>
                  <a:txBody>
                    <a:bodyPr/>
                    <a:lstStyle/>
                    <a:p>
                      <a:pPr algn="ctr"/>
                      <a:r>
                        <a:rPr lang="en-US" sz="2000" b="1" dirty="0"/>
                        <a:t>113</a:t>
                      </a:r>
                      <a:endParaRPr lang="ru-RU" sz="2000" b="1" dirty="0"/>
                    </a:p>
                  </a:txBody>
                  <a:tcPr/>
                </a:tc>
                <a:tc>
                  <a:txBody>
                    <a:bodyPr/>
                    <a:lstStyle/>
                    <a:p>
                      <a:pPr algn="ctr"/>
                      <a:r>
                        <a:rPr lang="en-US" sz="2800" b="1" baseline="30000" dirty="0"/>
                        <a:t>284</a:t>
                      </a:r>
                      <a:r>
                        <a:rPr lang="en-US" sz="2400" b="1" dirty="0"/>
                        <a:t>Nh</a:t>
                      </a:r>
                      <a:endParaRPr lang="ru-RU"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t>0.9 s</a:t>
                      </a:r>
                      <a:endParaRPr lang="ru-RU" sz="2200" b="1" dirty="0"/>
                    </a:p>
                  </a:txBody>
                  <a:tcPr/>
                </a:tc>
                <a:extLst>
                  <a:ext uri="{0D108BD9-81ED-4DB2-BD59-A6C34878D82A}">
                    <a16:rowId xmlns="" xmlns:a16="http://schemas.microsoft.com/office/drawing/2014/main" val="10002"/>
                  </a:ext>
                </a:extLst>
              </a:tr>
              <a:tr h="549061">
                <a:tc>
                  <a:txBody>
                    <a:bodyPr/>
                    <a:lstStyle/>
                    <a:p>
                      <a:pPr algn="ctr"/>
                      <a:r>
                        <a:rPr lang="en-US" sz="2000" b="1" dirty="0">
                          <a:solidFill>
                            <a:srgbClr val="C00000"/>
                          </a:solidFill>
                        </a:rPr>
                        <a:t>114</a:t>
                      </a:r>
                      <a:endParaRPr lang="ru-RU" sz="2000" b="1" dirty="0">
                        <a:solidFill>
                          <a:srgbClr val="C00000"/>
                        </a:solidFill>
                      </a:endParaRPr>
                    </a:p>
                  </a:txBody>
                  <a:tcPr/>
                </a:tc>
                <a:tc>
                  <a:txBody>
                    <a:bodyPr/>
                    <a:lstStyle/>
                    <a:p>
                      <a:pPr algn="ctr"/>
                      <a:r>
                        <a:rPr lang="en-US" sz="2800" b="1" baseline="30000" dirty="0">
                          <a:solidFill>
                            <a:srgbClr val="C00000"/>
                          </a:solidFill>
                        </a:rPr>
                        <a:t>297</a:t>
                      </a:r>
                      <a:r>
                        <a:rPr lang="en-US" sz="2400" b="1" dirty="0">
                          <a:solidFill>
                            <a:srgbClr val="C00000"/>
                          </a:solidFill>
                        </a:rPr>
                        <a:t>Fl</a:t>
                      </a:r>
                      <a:endParaRPr lang="ru-RU" sz="2400" b="1" dirty="0">
                        <a:solidFill>
                          <a:srgbClr val="C00000"/>
                        </a:solidFill>
                      </a:endParaRPr>
                    </a:p>
                  </a:txBody>
                  <a:tcPr/>
                </a:tc>
                <a:tc>
                  <a:txBody>
                    <a:bodyPr/>
                    <a:lstStyle/>
                    <a:p>
                      <a:pPr algn="ctr"/>
                      <a:r>
                        <a:rPr lang="en-US" sz="2200" b="1" dirty="0">
                          <a:solidFill>
                            <a:srgbClr val="C00000"/>
                          </a:solidFill>
                        </a:rPr>
                        <a:t>0.5 s</a:t>
                      </a:r>
                      <a:endParaRPr lang="ru-RU" sz="2200" b="1" dirty="0">
                        <a:solidFill>
                          <a:srgbClr val="C00000"/>
                        </a:solidFill>
                      </a:endParaRPr>
                    </a:p>
                  </a:txBody>
                  <a:tcPr/>
                </a:tc>
                <a:extLst>
                  <a:ext uri="{0D108BD9-81ED-4DB2-BD59-A6C34878D82A}">
                    <a16:rowId xmlns="" xmlns:a16="http://schemas.microsoft.com/office/drawing/2014/main" val="10003"/>
                  </a:ext>
                </a:extLst>
              </a:tr>
              <a:tr h="549061">
                <a:tc>
                  <a:txBody>
                    <a:bodyPr/>
                    <a:lstStyle/>
                    <a:p>
                      <a:pPr algn="ctr"/>
                      <a:r>
                        <a:rPr lang="en-US" sz="2000" b="1" dirty="0"/>
                        <a:t>115</a:t>
                      </a:r>
                      <a:endParaRPr lang="ru-RU" sz="2000" b="1" dirty="0"/>
                    </a:p>
                  </a:txBody>
                  <a:tcPr/>
                </a:tc>
                <a:tc>
                  <a:txBody>
                    <a:bodyPr/>
                    <a:lstStyle/>
                    <a:p>
                      <a:pPr algn="ctr"/>
                      <a:r>
                        <a:rPr lang="en-US" sz="2800" b="1" baseline="30000" dirty="0"/>
                        <a:t>288</a:t>
                      </a:r>
                      <a:r>
                        <a:rPr lang="en-US" sz="2400" b="1" dirty="0"/>
                        <a:t>Ms</a:t>
                      </a:r>
                      <a:endParaRPr lang="ru-RU" sz="2400" b="1" dirty="0"/>
                    </a:p>
                  </a:txBody>
                  <a:tcPr/>
                </a:tc>
                <a:tc>
                  <a:txBody>
                    <a:bodyPr/>
                    <a:lstStyle/>
                    <a:p>
                      <a:pPr algn="ctr"/>
                      <a:r>
                        <a:rPr lang="en-US" sz="2200" b="1" dirty="0"/>
                        <a:t>0,16 s</a:t>
                      </a:r>
                      <a:endParaRPr lang="ru-RU" sz="2200" b="1" dirty="0"/>
                    </a:p>
                  </a:txBody>
                  <a:tcPr/>
                </a:tc>
                <a:extLst>
                  <a:ext uri="{0D108BD9-81ED-4DB2-BD59-A6C34878D82A}">
                    <a16:rowId xmlns="" xmlns:a16="http://schemas.microsoft.com/office/drawing/2014/main" val="10004"/>
                  </a:ext>
                </a:extLst>
              </a:tr>
              <a:tr h="549061">
                <a:tc>
                  <a:txBody>
                    <a:bodyPr/>
                    <a:lstStyle/>
                    <a:p>
                      <a:pPr algn="ctr"/>
                      <a:r>
                        <a:rPr lang="en-US" sz="2000" b="1" dirty="0"/>
                        <a:t>116</a:t>
                      </a:r>
                      <a:endParaRPr lang="ru-RU" sz="2000" b="1" dirty="0"/>
                    </a:p>
                  </a:txBody>
                  <a:tcPr/>
                </a:tc>
                <a:tc>
                  <a:txBody>
                    <a:bodyPr/>
                    <a:lstStyle/>
                    <a:p>
                      <a:pPr algn="ctr"/>
                      <a:r>
                        <a:rPr lang="en-US" sz="2800" b="1" baseline="30000" dirty="0"/>
                        <a:t>293</a:t>
                      </a:r>
                      <a:r>
                        <a:rPr lang="en-US" sz="2400" b="1" dirty="0"/>
                        <a:t>Lv</a:t>
                      </a:r>
                      <a:endParaRPr lang="ru-RU" sz="2400" b="1" dirty="0"/>
                    </a:p>
                  </a:txBody>
                  <a:tcPr/>
                </a:tc>
                <a:tc>
                  <a:txBody>
                    <a:bodyPr/>
                    <a:lstStyle/>
                    <a:p>
                      <a:pPr algn="ctr"/>
                      <a:r>
                        <a:rPr lang="en-US" sz="2200" b="1" dirty="0"/>
                        <a:t>57</a:t>
                      </a:r>
                      <a:r>
                        <a:rPr lang="en-US" sz="2200" b="1" baseline="0" dirty="0"/>
                        <a:t> </a:t>
                      </a:r>
                      <a:r>
                        <a:rPr lang="en-US" sz="2200" b="1" baseline="0" dirty="0" err="1"/>
                        <a:t>ms</a:t>
                      </a:r>
                      <a:endParaRPr lang="ru-RU" sz="2200" b="1" dirty="0"/>
                    </a:p>
                  </a:txBody>
                  <a:tcPr/>
                </a:tc>
                <a:extLst>
                  <a:ext uri="{0D108BD9-81ED-4DB2-BD59-A6C34878D82A}">
                    <a16:rowId xmlns="" xmlns:a16="http://schemas.microsoft.com/office/drawing/2014/main" val="10005"/>
                  </a:ext>
                </a:extLst>
              </a:tr>
              <a:tr h="549061">
                <a:tc>
                  <a:txBody>
                    <a:bodyPr/>
                    <a:lstStyle/>
                    <a:p>
                      <a:pPr algn="ctr"/>
                      <a:r>
                        <a:rPr lang="en-US" sz="2000" b="1" dirty="0"/>
                        <a:t>117</a:t>
                      </a:r>
                      <a:endParaRPr lang="ru-RU" sz="2000" b="1" dirty="0"/>
                    </a:p>
                  </a:txBody>
                  <a:tcPr/>
                </a:tc>
                <a:tc>
                  <a:txBody>
                    <a:bodyPr/>
                    <a:lstStyle/>
                    <a:p>
                      <a:pPr algn="ctr"/>
                      <a:r>
                        <a:rPr lang="en-US" sz="2800" b="1" baseline="30000" dirty="0"/>
                        <a:t>294</a:t>
                      </a:r>
                      <a:r>
                        <a:rPr lang="en-US" sz="2400" b="1" dirty="0"/>
                        <a:t>Ts</a:t>
                      </a:r>
                      <a:endParaRPr lang="ru-RU" sz="2400" b="1" dirty="0"/>
                    </a:p>
                  </a:txBody>
                  <a:tcPr/>
                </a:tc>
                <a:tc>
                  <a:txBody>
                    <a:bodyPr/>
                    <a:lstStyle/>
                    <a:p>
                      <a:pPr algn="ctr"/>
                      <a:r>
                        <a:rPr lang="en-US" sz="2200" b="1" dirty="0"/>
                        <a:t>51</a:t>
                      </a:r>
                      <a:r>
                        <a:rPr lang="en-US" sz="2200" b="1" baseline="0" dirty="0"/>
                        <a:t> </a:t>
                      </a:r>
                      <a:r>
                        <a:rPr lang="en-US" sz="2200" b="1" baseline="0" dirty="0" err="1"/>
                        <a:t>ms</a:t>
                      </a:r>
                      <a:endParaRPr lang="ru-RU" sz="2200" b="1" dirty="0"/>
                    </a:p>
                  </a:txBody>
                  <a:tcPr/>
                </a:tc>
                <a:extLst>
                  <a:ext uri="{0D108BD9-81ED-4DB2-BD59-A6C34878D82A}">
                    <a16:rowId xmlns="" xmlns:a16="http://schemas.microsoft.com/office/drawing/2014/main" val="10006"/>
                  </a:ext>
                </a:extLst>
              </a:tr>
              <a:tr h="549061">
                <a:tc>
                  <a:txBody>
                    <a:bodyPr/>
                    <a:lstStyle/>
                    <a:p>
                      <a:pPr algn="ctr"/>
                      <a:r>
                        <a:rPr lang="en-US" sz="2000" b="1" dirty="0"/>
                        <a:t>118</a:t>
                      </a:r>
                      <a:endParaRPr lang="ru-RU" sz="2000" b="1" dirty="0"/>
                    </a:p>
                  </a:txBody>
                  <a:tcPr/>
                </a:tc>
                <a:tc>
                  <a:txBody>
                    <a:bodyPr/>
                    <a:lstStyle/>
                    <a:p>
                      <a:pPr algn="ctr"/>
                      <a:r>
                        <a:rPr lang="en-US" sz="2800" b="1" baseline="30000" dirty="0"/>
                        <a:t>294</a:t>
                      </a:r>
                      <a:r>
                        <a:rPr lang="en-US" sz="2400" b="1" dirty="0"/>
                        <a:t>Og</a:t>
                      </a:r>
                      <a:endParaRPr lang="ru-RU" sz="2400" b="1" dirty="0"/>
                    </a:p>
                  </a:txBody>
                  <a:tcPr/>
                </a:tc>
                <a:tc>
                  <a:txBody>
                    <a:bodyPr/>
                    <a:lstStyle/>
                    <a:p>
                      <a:pPr algn="ctr"/>
                      <a:r>
                        <a:rPr lang="en-US" sz="2200" b="1" dirty="0"/>
                        <a:t>0.6</a:t>
                      </a:r>
                      <a:r>
                        <a:rPr lang="en-US" sz="2200" b="1" baseline="0" dirty="0"/>
                        <a:t> </a:t>
                      </a:r>
                      <a:r>
                        <a:rPr lang="en-US" sz="2200" b="1" baseline="0" dirty="0" err="1"/>
                        <a:t>ms</a:t>
                      </a:r>
                      <a:endParaRPr lang="ru-RU" sz="2200" b="1" dirty="0"/>
                    </a:p>
                  </a:txBody>
                  <a:tcPr/>
                </a:tc>
                <a:extLst>
                  <a:ext uri="{0D108BD9-81ED-4DB2-BD59-A6C34878D82A}">
                    <a16:rowId xmlns="" xmlns:a16="http://schemas.microsoft.com/office/drawing/2014/main" val="10007"/>
                  </a:ext>
                </a:extLst>
              </a:tr>
            </a:tbl>
          </a:graphicData>
        </a:graphic>
      </p:graphicFrame>
      <p:sp>
        <p:nvSpPr>
          <p:cNvPr id="10" name="TextBox 9"/>
          <p:cNvSpPr txBox="1"/>
          <p:nvPr/>
        </p:nvSpPr>
        <p:spPr>
          <a:xfrm>
            <a:off x="-15568" y="1238165"/>
            <a:ext cx="5048113" cy="430887"/>
          </a:xfrm>
          <a:prstGeom prst="rect">
            <a:avLst/>
          </a:prstGeom>
          <a:noFill/>
        </p:spPr>
        <p:txBody>
          <a:bodyPr wrap="none" rtlCol="0">
            <a:spAutoFit/>
          </a:bodyPr>
          <a:lstStyle/>
          <a:p>
            <a:r>
              <a:rPr lang="en-US" sz="2200" b="1" dirty="0"/>
              <a:t>First experiment was conducted at </a:t>
            </a:r>
            <a:r>
              <a:rPr lang="en-US" sz="2200" b="1" dirty="0" err="1"/>
              <a:t>Dubna</a:t>
            </a:r>
            <a:endParaRPr lang="ru-RU" sz="2200" b="1" dirty="0"/>
          </a:p>
        </p:txBody>
      </p:sp>
      <p:sp>
        <p:nvSpPr>
          <p:cNvPr id="13" name="Прямоугольник 12"/>
          <p:cNvSpPr/>
          <p:nvPr/>
        </p:nvSpPr>
        <p:spPr>
          <a:xfrm>
            <a:off x="161899" y="1513616"/>
            <a:ext cx="4601003" cy="430887"/>
          </a:xfrm>
          <a:prstGeom prst="rect">
            <a:avLst/>
          </a:prstGeom>
        </p:spPr>
        <p:txBody>
          <a:bodyPr wrap="none">
            <a:spAutoFit/>
          </a:bodyPr>
          <a:lstStyle/>
          <a:p>
            <a:pPr algn="ctr"/>
            <a:r>
              <a:rPr lang="en-US" sz="2200" b="1" dirty="0">
                <a:latin typeface="Calibri" pitchFamily="34" charset="0"/>
                <a:cs typeface="Arial" charset="0"/>
              </a:rPr>
              <a:t>R. </a:t>
            </a:r>
            <a:r>
              <a:rPr lang="en-US" sz="2200" b="1" dirty="0" err="1">
                <a:latin typeface="Calibri" pitchFamily="34" charset="0"/>
                <a:cs typeface="Arial" charset="0"/>
              </a:rPr>
              <a:t>Eichler</a:t>
            </a:r>
            <a:r>
              <a:rPr lang="en-US" sz="2200" b="1" dirty="0">
                <a:latin typeface="Calibri" pitchFamily="34" charset="0"/>
                <a:cs typeface="Arial" charset="0"/>
              </a:rPr>
              <a:t> </a:t>
            </a:r>
            <a:r>
              <a:rPr lang="en-US" sz="2200" b="1" i="1" dirty="0">
                <a:latin typeface="Calibri" pitchFamily="34" charset="0"/>
                <a:cs typeface="Arial" charset="0"/>
              </a:rPr>
              <a:t>et al</a:t>
            </a:r>
            <a:r>
              <a:rPr lang="en-US" sz="2200" b="1" dirty="0">
                <a:latin typeface="Calibri" pitchFamily="34" charset="0"/>
                <a:cs typeface="Arial" charset="0"/>
              </a:rPr>
              <a:t>., Nature 447, (2007) 72</a:t>
            </a:r>
            <a:endParaRPr lang="ru-RU" sz="2200" b="1" dirty="0">
              <a:latin typeface="Calibri" pitchFamily="34" charset="0"/>
              <a:cs typeface="Arial" charset="0"/>
            </a:endParaRPr>
          </a:p>
        </p:txBody>
      </p:sp>
      <p:sp>
        <p:nvSpPr>
          <p:cNvPr id="15" name="Прямоугольник 14"/>
          <p:cNvSpPr/>
          <p:nvPr/>
        </p:nvSpPr>
        <p:spPr>
          <a:xfrm>
            <a:off x="280336" y="2536096"/>
            <a:ext cx="4575420" cy="430887"/>
          </a:xfrm>
          <a:prstGeom prst="rect">
            <a:avLst/>
          </a:prstGeom>
          <a:solidFill>
            <a:schemeClr val="bg1"/>
          </a:solidFill>
          <a:ln>
            <a:noFill/>
          </a:ln>
        </p:spPr>
        <p:txBody>
          <a:bodyPr wrap="none">
            <a:spAutoFit/>
          </a:bodyPr>
          <a:lstStyle/>
          <a:p>
            <a:r>
              <a:rPr lang="en-US" sz="2200" b="1" dirty="0">
                <a:solidFill>
                  <a:srgbClr val="C00000"/>
                </a:solidFill>
              </a:rPr>
              <a:t>We will start with DGFRS-3 separator </a:t>
            </a:r>
            <a:endParaRPr lang="ru-RU" sz="2200" b="1" dirty="0">
              <a:solidFill>
                <a:srgbClr val="C00000"/>
              </a:solidFill>
            </a:endParaRPr>
          </a:p>
        </p:txBody>
      </p:sp>
      <p:sp>
        <p:nvSpPr>
          <p:cNvPr id="12" name="TextBox 11"/>
          <p:cNvSpPr txBox="1"/>
          <p:nvPr/>
        </p:nvSpPr>
        <p:spPr>
          <a:xfrm>
            <a:off x="6308953" y="44624"/>
            <a:ext cx="2655535" cy="646331"/>
          </a:xfrm>
          <a:prstGeom prst="rect">
            <a:avLst/>
          </a:prstGeom>
          <a:solidFill>
            <a:srgbClr val="FFFF00"/>
          </a:solidFill>
        </p:spPr>
        <p:txBody>
          <a:bodyPr wrap="none" rtlCol="0">
            <a:spAutoFit/>
          </a:bodyPr>
          <a:lstStyle/>
          <a:p>
            <a:pPr algn="r"/>
            <a:r>
              <a:rPr lang="ru-RU" b="1" dirty="0"/>
              <a:t>В. Першина </a:t>
            </a:r>
            <a:r>
              <a:rPr lang="en-US" b="1" dirty="0"/>
              <a:t>GSI Germany</a:t>
            </a:r>
          </a:p>
          <a:p>
            <a:pPr algn="r"/>
            <a:r>
              <a:rPr lang="ru-RU" b="1" dirty="0"/>
              <a:t>И.И. Тупицын СПбГУ</a:t>
            </a:r>
          </a:p>
        </p:txBody>
      </p:sp>
    </p:spTree>
    <p:extLst>
      <p:ext uri="{BB962C8B-B14F-4D97-AF65-F5344CB8AC3E}">
        <p14:creationId xmlns:p14="http://schemas.microsoft.com/office/powerpoint/2010/main" val="368834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 y="-77495"/>
            <a:ext cx="9403186" cy="6935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652120" y="5992464"/>
            <a:ext cx="3600400" cy="461665"/>
          </a:xfrm>
          <a:prstGeom prst="rect">
            <a:avLst/>
          </a:prstGeom>
          <a:solidFill>
            <a:schemeClr val="bg2">
              <a:lumMod val="75000"/>
            </a:schemeClr>
          </a:solidFill>
        </p:spPr>
        <p:txBody>
          <a:bodyPr wrap="square">
            <a:spAutoFit/>
          </a:bodyPr>
          <a:lstStyle/>
          <a:p>
            <a:r>
              <a:rPr lang="en-US" sz="2400" b="1" dirty="0">
                <a:effectLst>
                  <a:outerShdw blurRad="38100" dist="38100" dir="2700000" algn="tl">
                    <a:srgbClr val="000000">
                      <a:alpha val="43137"/>
                    </a:srgbClr>
                  </a:outerShdw>
                </a:effectLst>
                <a:latin typeface="Comic Sans MS" panose="030F0702030302020204" pitchFamily="66" charset="0"/>
              </a:rPr>
              <a:t>DGFRS-III separator</a:t>
            </a:r>
          </a:p>
        </p:txBody>
      </p:sp>
      <p:sp>
        <p:nvSpPr>
          <p:cNvPr id="8" name="Прямоугольник 7"/>
          <p:cNvSpPr/>
          <p:nvPr/>
        </p:nvSpPr>
        <p:spPr>
          <a:xfrm>
            <a:off x="798800" y="2953744"/>
            <a:ext cx="1143744" cy="523220"/>
          </a:xfrm>
          <a:prstGeom prst="rect">
            <a:avLst/>
          </a:prstGeom>
          <a:noFill/>
        </p:spPr>
        <p:txBody>
          <a:bodyPr wrap="square">
            <a:spAutoFit/>
          </a:bodyPr>
          <a:lstStyle/>
          <a:p>
            <a:r>
              <a:rPr lang="en-US" sz="2800" b="1" dirty="0">
                <a:effectLst>
                  <a:outerShdw blurRad="38100" dist="38100" dir="2700000" algn="tl">
                    <a:srgbClr val="000000">
                      <a:alpha val="43137"/>
                    </a:srgbClr>
                  </a:outerShdw>
                </a:effectLst>
                <a:latin typeface="Comic Sans MS" panose="030F0702030302020204" pitchFamily="66" charset="0"/>
              </a:rPr>
              <a:t>COLD</a:t>
            </a:r>
          </a:p>
        </p:txBody>
      </p:sp>
      <p:sp>
        <p:nvSpPr>
          <p:cNvPr id="5" name="TextBox 4"/>
          <p:cNvSpPr txBox="1"/>
          <p:nvPr/>
        </p:nvSpPr>
        <p:spPr>
          <a:xfrm>
            <a:off x="35496" y="6474822"/>
            <a:ext cx="8850500" cy="338554"/>
          </a:xfrm>
          <a:prstGeom prst="rect">
            <a:avLst/>
          </a:prstGeom>
          <a:noFill/>
        </p:spPr>
        <p:txBody>
          <a:bodyPr wrap="none" rtlCol="0">
            <a:spAutoFit/>
          </a:bodyPr>
          <a:lstStyle/>
          <a:p>
            <a:r>
              <a:rPr lang="en-US" sz="1600" b="1" dirty="0">
                <a:solidFill>
                  <a:schemeClr val="bg1"/>
                </a:solidFill>
                <a:latin typeface="Comic Sans MS" panose="030F0702030302020204" pitchFamily="66" charset="0"/>
              </a:rPr>
              <a:t>Yu. </a:t>
            </a:r>
            <a:r>
              <a:rPr lang="en-US" sz="1600" b="1" dirty="0" err="1">
                <a:solidFill>
                  <a:schemeClr val="bg1"/>
                </a:solidFill>
                <a:latin typeface="Comic Sans MS" panose="030F0702030302020204" pitchFamily="66" charset="0"/>
              </a:rPr>
              <a:t>Oganessian</a:t>
            </a:r>
            <a:r>
              <a:rPr lang="en-US" sz="1600" b="1" dirty="0">
                <a:solidFill>
                  <a:schemeClr val="bg1"/>
                </a:solidFill>
                <a:latin typeface="Comic Sans MS" panose="030F0702030302020204" pitchFamily="66" charset="0"/>
              </a:rPr>
              <a:t>  SHE – meeting at JINR, June30 – July2, 2021, </a:t>
            </a:r>
            <a:r>
              <a:rPr lang="en-US" sz="1600" b="1" dirty="0" err="1">
                <a:solidFill>
                  <a:schemeClr val="bg1"/>
                </a:solidFill>
                <a:latin typeface="Comic Sans MS" panose="030F0702030302020204" pitchFamily="66" charset="0"/>
              </a:rPr>
              <a:t>Dubna</a:t>
            </a:r>
            <a:r>
              <a:rPr lang="en-US" sz="1600" b="1" dirty="0">
                <a:solidFill>
                  <a:schemeClr val="bg1"/>
                </a:solidFill>
                <a:latin typeface="Comic Sans MS" panose="030F0702030302020204" pitchFamily="66" charset="0"/>
              </a:rPr>
              <a:t>, Moscow reg.</a:t>
            </a:r>
            <a:endParaRPr lang="ru-RU" sz="16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090566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2060848"/>
            <a:ext cx="429926" cy="369332"/>
          </a:xfrm>
          <a:prstGeom prst="rect">
            <a:avLst/>
          </a:prstGeom>
          <a:noFill/>
        </p:spPr>
        <p:txBody>
          <a:bodyPr wrap="none" rtlCol="0">
            <a:spAutoFit/>
          </a:bodyPr>
          <a:lstStyle/>
          <a:p>
            <a:r>
              <a:rPr lang="en-US" dirty="0"/>
              <a:t>Co</a:t>
            </a:r>
            <a:endParaRPr lang="ru-RU" dirty="0"/>
          </a:p>
        </p:txBody>
      </p:sp>
      <p:sp>
        <p:nvSpPr>
          <p:cNvPr id="7" name="TextBox 6"/>
          <p:cNvSpPr txBox="1"/>
          <p:nvPr/>
        </p:nvSpPr>
        <p:spPr>
          <a:xfrm>
            <a:off x="4039411" y="548680"/>
            <a:ext cx="4204997" cy="523220"/>
          </a:xfrm>
          <a:prstGeom prst="rect">
            <a:avLst/>
          </a:prstGeom>
          <a:noFill/>
        </p:spPr>
        <p:txBody>
          <a:bodyPr wrap="none" rtlCol="0">
            <a:spAutoFit/>
          </a:bodyPr>
          <a:lstStyle/>
          <a:p>
            <a:pPr algn="r"/>
            <a:r>
              <a:rPr lang="en-US" sz="2800" dirty="0">
                <a:solidFill>
                  <a:schemeClr val="bg1"/>
                </a:solidFill>
                <a:latin typeface="Clarendon BT" panose="02040704040505020204" pitchFamily="18" charset="0"/>
              </a:rPr>
              <a:t>new setup COLD (PSI)</a:t>
            </a:r>
            <a:endParaRPr lang="ru-RU" sz="2800" dirty="0">
              <a:solidFill>
                <a:schemeClr val="bg1"/>
              </a:solidFill>
            </a:endParaRPr>
          </a:p>
        </p:txBody>
      </p:sp>
      <p:sp>
        <p:nvSpPr>
          <p:cNvPr id="5" name="TextBox 4"/>
          <p:cNvSpPr txBox="1"/>
          <p:nvPr/>
        </p:nvSpPr>
        <p:spPr>
          <a:xfrm>
            <a:off x="35496" y="6474822"/>
            <a:ext cx="8850500" cy="338554"/>
          </a:xfrm>
          <a:prstGeom prst="rect">
            <a:avLst/>
          </a:prstGeom>
          <a:noFill/>
        </p:spPr>
        <p:txBody>
          <a:bodyPr wrap="none" rtlCol="0">
            <a:spAutoFit/>
          </a:bodyPr>
          <a:lstStyle/>
          <a:p>
            <a:r>
              <a:rPr lang="en-US" sz="1600" b="1" dirty="0">
                <a:solidFill>
                  <a:schemeClr val="bg1"/>
                </a:solidFill>
                <a:latin typeface="Comic Sans MS" panose="030F0702030302020204" pitchFamily="66" charset="0"/>
              </a:rPr>
              <a:t>Yu. </a:t>
            </a:r>
            <a:r>
              <a:rPr lang="en-US" sz="1600" b="1" dirty="0" err="1">
                <a:solidFill>
                  <a:schemeClr val="bg1"/>
                </a:solidFill>
                <a:latin typeface="Comic Sans MS" panose="030F0702030302020204" pitchFamily="66" charset="0"/>
              </a:rPr>
              <a:t>Oganessian</a:t>
            </a:r>
            <a:r>
              <a:rPr lang="en-US" sz="1600" b="1" dirty="0">
                <a:solidFill>
                  <a:schemeClr val="bg1"/>
                </a:solidFill>
                <a:latin typeface="Comic Sans MS" panose="030F0702030302020204" pitchFamily="66" charset="0"/>
              </a:rPr>
              <a:t>  SHE – meeting at JINR, June30 – July2, 2021, </a:t>
            </a:r>
            <a:r>
              <a:rPr lang="en-US" sz="1600" b="1" dirty="0" err="1">
                <a:solidFill>
                  <a:schemeClr val="bg1"/>
                </a:solidFill>
                <a:latin typeface="Comic Sans MS" panose="030F0702030302020204" pitchFamily="66" charset="0"/>
              </a:rPr>
              <a:t>Dubna</a:t>
            </a:r>
            <a:r>
              <a:rPr lang="en-US" sz="1600" b="1" dirty="0">
                <a:solidFill>
                  <a:schemeClr val="bg1"/>
                </a:solidFill>
                <a:latin typeface="Comic Sans MS" panose="030F0702030302020204" pitchFamily="66" charset="0"/>
              </a:rPr>
              <a:t>, Moscow reg.</a:t>
            </a:r>
            <a:endParaRPr lang="ru-RU" sz="16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7984145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260648"/>
            <a:ext cx="2413546" cy="430887"/>
          </a:xfrm>
          <a:prstGeom prst="rect">
            <a:avLst/>
          </a:prstGeom>
          <a:noFill/>
        </p:spPr>
        <p:txBody>
          <a:bodyPr wrap="none" rtlCol="0">
            <a:spAutoFit/>
          </a:bodyPr>
          <a:lstStyle/>
          <a:p>
            <a:r>
              <a:rPr lang="en-US" sz="2200" u="sng" dirty="0">
                <a:effectLst>
                  <a:outerShdw blurRad="38100" dist="38100" dir="2700000" algn="tl">
                    <a:srgbClr val="000000">
                      <a:alpha val="43137"/>
                    </a:srgbClr>
                  </a:outerShdw>
                </a:effectLst>
              </a:rPr>
              <a:t>Super heavy atoms</a:t>
            </a:r>
            <a:endParaRPr lang="ru-RU" sz="2200" u="sng" dirty="0">
              <a:effectLst>
                <a:outerShdw blurRad="38100" dist="38100" dir="2700000" algn="tl">
                  <a:srgbClr val="000000">
                    <a:alpha val="43137"/>
                  </a:srgbClr>
                </a:outerShdw>
              </a:effectLst>
            </a:endParaRPr>
          </a:p>
        </p:txBody>
      </p:sp>
      <p:sp>
        <p:nvSpPr>
          <p:cNvPr id="6" name="TextBox 5"/>
          <p:cNvSpPr txBox="1"/>
          <p:nvPr/>
        </p:nvSpPr>
        <p:spPr>
          <a:xfrm>
            <a:off x="323528" y="5149641"/>
            <a:ext cx="8568952" cy="1015663"/>
          </a:xfrm>
          <a:prstGeom prst="rect">
            <a:avLst/>
          </a:prstGeom>
          <a:noFill/>
        </p:spPr>
        <p:txBody>
          <a:bodyPr wrap="square" rtlCol="0">
            <a:spAutoFit/>
          </a:bodyPr>
          <a:lstStyle/>
          <a:p>
            <a:pPr algn="r"/>
            <a:r>
              <a:rPr lang="en-US" sz="2000" b="1" dirty="0">
                <a:solidFill>
                  <a:srgbClr val="0070C0"/>
                </a:solidFill>
                <a:effectLst>
                  <a:outerShdw blurRad="38100" dist="38100" dir="2700000" algn="tl">
                    <a:srgbClr val="000000">
                      <a:alpha val="43137"/>
                    </a:srgbClr>
                  </a:outerShdw>
                </a:effectLst>
              </a:rPr>
              <a:t>Certainly, the “relativistic effect will increase rapidly with increasing </a:t>
            </a:r>
          </a:p>
          <a:p>
            <a:pPr algn="r"/>
            <a:r>
              <a:rPr lang="en-US" sz="2000" b="1" dirty="0">
                <a:solidFill>
                  <a:srgbClr val="0070C0"/>
                </a:solidFill>
                <a:effectLst>
                  <a:outerShdw blurRad="38100" dist="38100" dir="2700000" algn="tl">
                    <a:srgbClr val="000000">
                      <a:alpha val="43137"/>
                    </a:srgbClr>
                  </a:outerShdw>
                </a:effectLst>
              </a:rPr>
              <a:t>atomic number of SHE, which may be observed today for all SHE </a:t>
            </a:r>
          </a:p>
          <a:p>
            <a:pPr algn="r"/>
            <a:r>
              <a:rPr lang="en-US" sz="2000" b="1" dirty="0">
                <a:solidFill>
                  <a:srgbClr val="0070C0"/>
                </a:solidFill>
                <a:effectLst>
                  <a:outerShdw blurRad="38100" dist="38100" dir="2700000" algn="tl">
                    <a:srgbClr val="000000">
                      <a:alpha val="43137"/>
                    </a:srgbClr>
                  </a:outerShdw>
                </a:effectLst>
              </a:rPr>
              <a:t>from 112 to element 118</a:t>
            </a:r>
          </a:p>
        </p:txBody>
      </p:sp>
      <p:graphicFrame>
        <p:nvGraphicFramePr>
          <p:cNvPr id="2" name="Таблица 1"/>
          <p:cNvGraphicFramePr>
            <a:graphicFrameLocks noGrp="1"/>
          </p:cNvGraphicFramePr>
          <p:nvPr>
            <p:extLst>
              <p:ext uri="{D42A27DB-BD31-4B8C-83A1-F6EECF244321}">
                <p14:modId xmlns:p14="http://schemas.microsoft.com/office/powerpoint/2010/main" val="1433151537"/>
              </p:ext>
            </p:extLst>
          </p:nvPr>
        </p:nvGraphicFramePr>
        <p:xfrm>
          <a:off x="4932040" y="620688"/>
          <a:ext cx="4032448" cy="4392488"/>
        </p:xfrm>
        <a:graphic>
          <a:graphicData uri="http://schemas.openxmlformats.org/drawingml/2006/table">
            <a:tbl>
              <a:tblPr firstRow="1" bandRow="1">
                <a:tableStyleId>{5C22544A-7EE6-4342-B048-85BDC9FD1C3A}</a:tableStyleId>
              </a:tblPr>
              <a:tblGrid>
                <a:gridCol w="791253">
                  <a:extLst>
                    <a:ext uri="{9D8B030D-6E8A-4147-A177-3AD203B41FA5}">
                      <a16:colId xmlns="" xmlns:a16="http://schemas.microsoft.com/office/drawing/2014/main" val="20000"/>
                    </a:ext>
                  </a:extLst>
                </a:gridCol>
                <a:gridCol w="1611056">
                  <a:extLst>
                    <a:ext uri="{9D8B030D-6E8A-4147-A177-3AD203B41FA5}">
                      <a16:colId xmlns="" xmlns:a16="http://schemas.microsoft.com/office/drawing/2014/main" val="20001"/>
                    </a:ext>
                  </a:extLst>
                </a:gridCol>
                <a:gridCol w="1630139">
                  <a:extLst>
                    <a:ext uri="{9D8B030D-6E8A-4147-A177-3AD203B41FA5}">
                      <a16:colId xmlns="" xmlns:a16="http://schemas.microsoft.com/office/drawing/2014/main" val="20002"/>
                    </a:ext>
                  </a:extLst>
                </a:gridCol>
              </a:tblGrid>
              <a:tr h="549061">
                <a:tc>
                  <a:txBody>
                    <a:bodyPr/>
                    <a:lstStyle/>
                    <a:p>
                      <a:pPr algn="ctr"/>
                      <a:r>
                        <a:rPr lang="en-US" sz="2000" dirty="0"/>
                        <a:t>Z </a:t>
                      </a:r>
                      <a:endParaRPr lang="ru-RU" sz="2000" dirty="0"/>
                    </a:p>
                  </a:txBody>
                  <a:tcPr/>
                </a:tc>
                <a:tc>
                  <a:txBody>
                    <a:bodyPr/>
                    <a:lstStyle/>
                    <a:p>
                      <a:pPr algn="ctr"/>
                      <a:r>
                        <a:rPr lang="en-US" sz="2000" dirty="0"/>
                        <a:t>Isotope</a:t>
                      </a:r>
                      <a:endParaRPr lang="ru-RU" sz="2000" dirty="0"/>
                    </a:p>
                  </a:txBody>
                  <a:tcPr/>
                </a:tc>
                <a:tc>
                  <a:txBody>
                    <a:bodyPr/>
                    <a:lstStyle/>
                    <a:p>
                      <a:pPr algn="ctr"/>
                      <a:r>
                        <a:rPr lang="en-US" sz="2000" dirty="0"/>
                        <a:t>Half-life</a:t>
                      </a:r>
                      <a:endParaRPr lang="ru-RU" sz="2000" dirty="0"/>
                    </a:p>
                  </a:txBody>
                  <a:tcPr/>
                </a:tc>
                <a:extLst>
                  <a:ext uri="{0D108BD9-81ED-4DB2-BD59-A6C34878D82A}">
                    <a16:rowId xmlns="" xmlns:a16="http://schemas.microsoft.com/office/drawing/2014/main" val="10000"/>
                  </a:ext>
                </a:extLst>
              </a:tr>
              <a:tr h="549061">
                <a:tc>
                  <a:txBody>
                    <a:bodyPr/>
                    <a:lstStyle/>
                    <a:p>
                      <a:pPr algn="ctr"/>
                      <a:r>
                        <a:rPr lang="en-US" sz="2000" b="1" dirty="0">
                          <a:solidFill>
                            <a:srgbClr val="C00000"/>
                          </a:solidFill>
                        </a:rPr>
                        <a:t>112</a:t>
                      </a:r>
                      <a:endParaRPr lang="ru-RU" sz="2000" b="1" dirty="0">
                        <a:solidFill>
                          <a:srgbClr val="C00000"/>
                        </a:solidFill>
                      </a:endParaRPr>
                    </a:p>
                  </a:txBody>
                  <a:tcPr/>
                </a:tc>
                <a:tc>
                  <a:txBody>
                    <a:bodyPr/>
                    <a:lstStyle/>
                    <a:p>
                      <a:pPr algn="ctr"/>
                      <a:r>
                        <a:rPr lang="en-US" sz="2800" b="1" baseline="30000" dirty="0"/>
                        <a:t>283</a:t>
                      </a:r>
                      <a:r>
                        <a:rPr lang="en-US" sz="2400" b="1" dirty="0"/>
                        <a:t>Cn</a:t>
                      </a:r>
                      <a:endParaRPr lang="ru-RU" sz="2400" b="1" dirty="0"/>
                    </a:p>
                  </a:txBody>
                  <a:tcPr/>
                </a:tc>
                <a:tc>
                  <a:txBody>
                    <a:bodyPr/>
                    <a:lstStyle/>
                    <a:p>
                      <a:pPr algn="ctr"/>
                      <a:r>
                        <a:rPr lang="en-US" sz="2200" b="1" dirty="0"/>
                        <a:t>3.6 s</a:t>
                      </a:r>
                      <a:endParaRPr lang="ru-RU" sz="2200" b="1" dirty="0"/>
                    </a:p>
                  </a:txBody>
                  <a:tcPr/>
                </a:tc>
                <a:extLst>
                  <a:ext uri="{0D108BD9-81ED-4DB2-BD59-A6C34878D82A}">
                    <a16:rowId xmlns="" xmlns:a16="http://schemas.microsoft.com/office/drawing/2014/main" val="10001"/>
                  </a:ext>
                </a:extLst>
              </a:tr>
              <a:tr h="549061">
                <a:tc>
                  <a:txBody>
                    <a:bodyPr/>
                    <a:lstStyle/>
                    <a:p>
                      <a:pPr algn="ctr"/>
                      <a:r>
                        <a:rPr lang="en-US" sz="2000" b="1" dirty="0"/>
                        <a:t>113</a:t>
                      </a:r>
                      <a:endParaRPr lang="ru-RU" sz="2000" b="1" dirty="0"/>
                    </a:p>
                  </a:txBody>
                  <a:tcPr/>
                </a:tc>
                <a:tc>
                  <a:txBody>
                    <a:bodyPr/>
                    <a:lstStyle/>
                    <a:p>
                      <a:pPr algn="ctr"/>
                      <a:r>
                        <a:rPr lang="en-US" sz="2800" b="1" baseline="30000" dirty="0"/>
                        <a:t>284</a:t>
                      </a:r>
                      <a:r>
                        <a:rPr lang="en-US" sz="2400" b="1" dirty="0"/>
                        <a:t>Nh</a:t>
                      </a:r>
                      <a:endParaRPr lang="ru-RU"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t>0.9 s</a:t>
                      </a:r>
                      <a:endParaRPr lang="ru-RU" sz="2200" b="1" dirty="0"/>
                    </a:p>
                  </a:txBody>
                  <a:tcPr/>
                </a:tc>
                <a:extLst>
                  <a:ext uri="{0D108BD9-81ED-4DB2-BD59-A6C34878D82A}">
                    <a16:rowId xmlns="" xmlns:a16="http://schemas.microsoft.com/office/drawing/2014/main" val="10002"/>
                  </a:ext>
                </a:extLst>
              </a:tr>
              <a:tr h="549061">
                <a:tc>
                  <a:txBody>
                    <a:bodyPr/>
                    <a:lstStyle/>
                    <a:p>
                      <a:pPr algn="ctr"/>
                      <a:r>
                        <a:rPr lang="en-US" sz="2000" b="1" dirty="0">
                          <a:solidFill>
                            <a:srgbClr val="C00000"/>
                          </a:solidFill>
                        </a:rPr>
                        <a:t>114</a:t>
                      </a:r>
                      <a:endParaRPr lang="ru-RU" sz="2000" b="1" dirty="0">
                        <a:solidFill>
                          <a:srgbClr val="C00000"/>
                        </a:solidFill>
                      </a:endParaRPr>
                    </a:p>
                  </a:txBody>
                  <a:tcPr/>
                </a:tc>
                <a:tc>
                  <a:txBody>
                    <a:bodyPr/>
                    <a:lstStyle/>
                    <a:p>
                      <a:pPr algn="ctr"/>
                      <a:r>
                        <a:rPr lang="en-US" sz="2800" b="1" baseline="30000" dirty="0">
                          <a:solidFill>
                            <a:srgbClr val="C00000"/>
                          </a:solidFill>
                        </a:rPr>
                        <a:t>297</a:t>
                      </a:r>
                      <a:r>
                        <a:rPr lang="en-US" sz="2400" b="1" dirty="0">
                          <a:solidFill>
                            <a:srgbClr val="C00000"/>
                          </a:solidFill>
                        </a:rPr>
                        <a:t>Fl</a:t>
                      </a:r>
                      <a:endParaRPr lang="ru-RU" sz="2400" b="1" dirty="0">
                        <a:solidFill>
                          <a:srgbClr val="C00000"/>
                        </a:solidFill>
                      </a:endParaRPr>
                    </a:p>
                  </a:txBody>
                  <a:tcPr/>
                </a:tc>
                <a:tc>
                  <a:txBody>
                    <a:bodyPr/>
                    <a:lstStyle/>
                    <a:p>
                      <a:pPr algn="ctr"/>
                      <a:r>
                        <a:rPr lang="en-US" sz="2200" b="1" dirty="0">
                          <a:solidFill>
                            <a:srgbClr val="C00000"/>
                          </a:solidFill>
                        </a:rPr>
                        <a:t>0.5 s</a:t>
                      </a:r>
                      <a:endParaRPr lang="ru-RU" sz="2200" b="1" dirty="0">
                        <a:solidFill>
                          <a:srgbClr val="C00000"/>
                        </a:solidFill>
                      </a:endParaRPr>
                    </a:p>
                  </a:txBody>
                  <a:tcPr/>
                </a:tc>
                <a:extLst>
                  <a:ext uri="{0D108BD9-81ED-4DB2-BD59-A6C34878D82A}">
                    <a16:rowId xmlns="" xmlns:a16="http://schemas.microsoft.com/office/drawing/2014/main" val="10003"/>
                  </a:ext>
                </a:extLst>
              </a:tr>
              <a:tr h="549061">
                <a:tc>
                  <a:txBody>
                    <a:bodyPr/>
                    <a:lstStyle/>
                    <a:p>
                      <a:pPr algn="ctr"/>
                      <a:r>
                        <a:rPr lang="en-US" sz="2000" b="1" dirty="0"/>
                        <a:t>115</a:t>
                      </a:r>
                      <a:endParaRPr lang="ru-RU" sz="2000" b="1" dirty="0"/>
                    </a:p>
                  </a:txBody>
                  <a:tcPr/>
                </a:tc>
                <a:tc>
                  <a:txBody>
                    <a:bodyPr/>
                    <a:lstStyle/>
                    <a:p>
                      <a:pPr algn="ctr"/>
                      <a:r>
                        <a:rPr lang="en-US" sz="2800" b="1" baseline="30000" dirty="0"/>
                        <a:t>288</a:t>
                      </a:r>
                      <a:r>
                        <a:rPr lang="en-US" sz="2400" b="1" dirty="0"/>
                        <a:t>Ms</a:t>
                      </a:r>
                      <a:endParaRPr lang="ru-RU" sz="2400" b="1" dirty="0"/>
                    </a:p>
                  </a:txBody>
                  <a:tcPr/>
                </a:tc>
                <a:tc>
                  <a:txBody>
                    <a:bodyPr/>
                    <a:lstStyle/>
                    <a:p>
                      <a:pPr algn="ctr"/>
                      <a:r>
                        <a:rPr lang="en-US" sz="2200" b="1" dirty="0"/>
                        <a:t>0,16 s</a:t>
                      </a:r>
                      <a:endParaRPr lang="ru-RU" sz="2200" b="1" dirty="0"/>
                    </a:p>
                  </a:txBody>
                  <a:tcPr/>
                </a:tc>
                <a:extLst>
                  <a:ext uri="{0D108BD9-81ED-4DB2-BD59-A6C34878D82A}">
                    <a16:rowId xmlns="" xmlns:a16="http://schemas.microsoft.com/office/drawing/2014/main" val="10004"/>
                  </a:ext>
                </a:extLst>
              </a:tr>
              <a:tr h="549061">
                <a:tc>
                  <a:txBody>
                    <a:bodyPr/>
                    <a:lstStyle/>
                    <a:p>
                      <a:pPr algn="ctr"/>
                      <a:r>
                        <a:rPr lang="en-US" sz="2000" b="1" dirty="0"/>
                        <a:t>116</a:t>
                      </a:r>
                      <a:endParaRPr lang="ru-RU" sz="2000" b="1" dirty="0"/>
                    </a:p>
                  </a:txBody>
                  <a:tcPr/>
                </a:tc>
                <a:tc>
                  <a:txBody>
                    <a:bodyPr/>
                    <a:lstStyle/>
                    <a:p>
                      <a:pPr algn="ctr"/>
                      <a:r>
                        <a:rPr lang="en-US" sz="2800" b="1" baseline="30000" dirty="0"/>
                        <a:t>293</a:t>
                      </a:r>
                      <a:r>
                        <a:rPr lang="en-US" sz="2400" b="1" dirty="0"/>
                        <a:t>Lv</a:t>
                      </a:r>
                      <a:endParaRPr lang="ru-RU" sz="2400" b="1" dirty="0"/>
                    </a:p>
                  </a:txBody>
                  <a:tcPr/>
                </a:tc>
                <a:tc>
                  <a:txBody>
                    <a:bodyPr/>
                    <a:lstStyle/>
                    <a:p>
                      <a:pPr algn="ctr"/>
                      <a:r>
                        <a:rPr lang="en-US" sz="2200" b="1" dirty="0"/>
                        <a:t>57</a:t>
                      </a:r>
                      <a:r>
                        <a:rPr lang="en-US" sz="2200" b="1" baseline="0" dirty="0"/>
                        <a:t> </a:t>
                      </a:r>
                      <a:r>
                        <a:rPr lang="en-US" sz="2200" b="1" baseline="0" dirty="0" err="1"/>
                        <a:t>ms</a:t>
                      </a:r>
                      <a:endParaRPr lang="ru-RU" sz="2200" b="1" dirty="0"/>
                    </a:p>
                  </a:txBody>
                  <a:tcPr/>
                </a:tc>
                <a:extLst>
                  <a:ext uri="{0D108BD9-81ED-4DB2-BD59-A6C34878D82A}">
                    <a16:rowId xmlns="" xmlns:a16="http://schemas.microsoft.com/office/drawing/2014/main" val="10005"/>
                  </a:ext>
                </a:extLst>
              </a:tr>
              <a:tr h="549061">
                <a:tc>
                  <a:txBody>
                    <a:bodyPr/>
                    <a:lstStyle/>
                    <a:p>
                      <a:pPr algn="ctr"/>
                      <a:r>
                        <a:rPr lang="en-US" sz="2000" b="1" dirty="0"/>
                        <a:t>117</a:t>
                      </a:r>
                      <a:endParaRPr lang="ru-RU" sz="2000" b="1" dirty="0"/>
                    </a:p>
                  </a:txBody>
                  <a:tcPr/>
                </a:tc>
                <a:tc>
                  <a:txBody>
                    <a:bodyPr/>
                    <a:lstStyle/>
                    <a:p>
                      <a:pPr algn="ctr"/>
                      <a:r>
                        <a:rPr lang="en-US" sz="2800" b="1" baseline="30000" dirty="0"/>
                        <a:t>294</a:t>
                      </a:r>
                      <a:r>
                        <a:rPr lang="en-US" sz="2400" b="1" dirty="0"/>
                        <a:t>Ts</a:t>
                      </a:r>
                      <a:endParaRPr lang="ru-RU" sz="2400" b="1" dirty="0"/>
                    </a:p>
                  </a:txBody>
                  <a:tcPr/>
                </a:tc>
                <a:tc>
                  <a:txBody>
                    <a:bodyPr/>
                    <a:lstStyle/>
                    <a:p>
                      <a:pPr algn="ctr"/>
                      <a:r>
                        <a:rPr lang="en-US" sz="2200" b="1" dirty="0"/>
                        <a:t>51</a:t>
                      </a:r>
                      <a:r>
                        <a:rPr lang="en-US" sz="2200" b="1" baseline="0" dirty="0"/>
                        <a:t> </a:t>
                      </a:r>
                      <a:r>
                        <a:rPr lang="en-US" sz="2200" b="1" baseline="0" dirty="0" err="1"/>
                        <a:t>ms</a:t>
                      </a:r>
                      <a:endParaRPr lang="ru-RU" sz="2200" b="1" dirty="0"/>
                    </a:p>
                  </a:txBody>
                  <a:tcPr/>
                </a:tc>
                <a:extLst>
                  <a:ext uri="{0D108BD9-81ED-4DB2-BD59-A6C34878D82A}">
                    <a16:rowId xmlns="" xmlns:a16="http://schemas.microsoft.com/office/drawing/2014/main" val="10006"/>
                  </a:ext>
                </a:extLst>
              </a:tr>
              <a:tr h="549061">
                <a:tc>
                  <a:txBody>
                    <a:bodyPr/>
                    <a:lstStyle/>
                    <a:p>
                      <a:pPr algn="ctr"/>
                      <a:r>
                        <a:rPr lang="en-US" sz="2000" b="1" dirty="0"/>
                        <a:t>118</a:t>
                      </a:r>
                      <a:endParaRPr lang="ru-RU" sz="2000" b="1" dirty="0"/>
                    </a:p>
                  </a:txBody>
                  <a:tcPr/>
                </a:tc>
                <a:tc>
                  <a:txBody>
                    <a:bodyPr/>
                    <a:lstStyle/>
                    <a:p>
                      <a:pPr algn="ctr"/>
                      <a:r>
                        <a:rPr lang="en-US" sz="2800" b="1" baseline="30000" dirty="0"/>
                        <a:t>294</a:t>
                      </a:r>
                      <a:r>
                        <a:rPr lang="en-US" sz="2400" b="1" dirty="0"/>
                        <a:t>Og</a:t>
                      </a:r>
                      <a:endParaRPr lang="ru-RU" sz="2400" b="1" dirty="0"/>
                    </a:p>
                  </a:txBody>
                  <a:tcPr/>
                </a:tc>
                <a:tc>
                  <a:txBody>
                    <a:bodyPr/>
                    <a:lstStyle/>
                    <a:p>
                      <a:pPr algn="ctr"/>
                      <a:r>
                        <a:rPr lang="en-US" sz="2200" b="1" dirty="0"/>
                        <a:t>0.6</a:t>
                      </a:r>
                      <a:r>
                        <a:rPr lang="en-US" sz="2200" b="1" baseline="0" dirty="0"/>
                        <a:t> </a:t>
                      </a:r>
                      <a:r>
                        <a:rPr lang="en-US" sz="2200" b="1" baseline="0" dirty="0" err="1"/>
                        <a:t>ms</a:t>
                      </a:r>
                      <a:endParaRPr lang="ru-RU" sz="2200" b="1" dirty="0"/>
                    </a:p>
                  </a:txBody>
                  <a:tcPr/>
                </a:tc>
                <a:extLst>
                  <a:ext uri="{0D108BD9-81ED-4DB2-BD59-A6C34878D82A}">
                    <a16:rowId xmlns="" xmlns:a16="http://schemas.microsoft.com/office/drawing/2014/main" val="10007"/>
                  </a:ext>
                </a:extLst>
              </a:tr>
            </a:tbl>
          </a:graphicData>
        </a:graphic>
      </p:graphicFrame>
      <p:grpSp>
        <p:nvGrpSpPr>
          <p:cNvPr id="14" name="Группа 13"/>
          <p:cNvGrpSpPr/>
          <p:nvPr/>
        </p:nvGrpSpPr>
        <p:grpSpPr>
          <a:xfrm>
            <a:off x="79201" y="2852936"/>
            <a:ext cx="4780832" cy="1584176"/>
            <a:chOff x="79201" y="4077072"/>
            <a:chExt cx="4780832" cy="1584176"/>
          </a:xfrm>
        </p:grpSpPr>
        <p:sp>
          <p:nvSpPr>
            <p:cNvPr id="9" name="Прямоугольник 8"/>
            <p:cNvSpPr/>
            <p:nvPr/>
          </p:nvSpPr>
          <p:spPr>
            <a:xfrm>
              <a:off x="79201" y="4077072"/>
              <a:ext cx="4766400" cy="158417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134377" y="4149080"/>
              <a:ext cx="4725656" cy="1446550"/>
            </a:xfrm>
            <a:prstGeom prst="rect">
              <a:avLst/>
            </a:prstGeom>
            <a:noFill/>
          </p:spPr>
          <p:txBody>
            <a:bodyPr wrap="square" rtlCol="0">
              <a:spAutoFit/>
            </a:bodyPr>
            <a:lstStyle/>
            <a:p>
              <a:r>
                <a:rPr lang="en-US" sz="2200" b="1" dirty="0">
                  <a:latin typeface="+mj-lt"/>
                </a:rPr>
                <a:t>       GASSOL SC gas-filled </a:t>
              </a:r>
              <a:r>
                <a:rPr lang="ru-RU" sz="2200" b="1" dirty="0">
                  <a:latin typeface="+mj-lt"/>
                </a:rPr>
                <a:t>s</a:t>
              </a:r>
              <a:r>
                <a:rPr lang="en-US" sz="2200" b="1" dirty="0" err="1">
                  <a:latin typeface="+mj-lt"/>
                </a:rPr>
                <a:t>olenoid</a:t>
              </a:r>
              <a:r>
                <a:rPr lang="ru-RU" sz="2200" b="1" dirty="0">
                  <a:latin typeface="+mj-lt"/>
                </a:rPr>
                <a:t> </a:t>
              </a:r>
              <a:r>
                <a:rPr lang="en-US" sz="2200" b="1" dirty="0">
                  <a:latin typeface="+mj-lt"/>
                </a:rPr>
                <a:t>will allow us to stop SHE in a small </a:t>
              </a:r>
              <a:r>
                <a:rPr lang="ru-RU" sz="2200" b="1" dirty="0" err="1">
                  <a:latin typeface="+mj-lt"/>
                </a:rPr>
                <a:t>volume</a:t>
              </a:r>
              <a:r>
                <a:rPr lang="ru-RU" sz="2200" b="1" dirty="0">
                  <a:latin typeface="+mj-lt"/>
                </a:rPr>
                <a:t> </a:t>
              </a:r>
              <a:r>
                <a:rPr lang="en-US" sz="2200" b="1" dirty="0">
                  <a:latin typeface="+mj-lt"/>
                </a:rPr>
                <a:t>                             </a:t>
              </a:r>
              <a:r>
                <a:rPr lang="ru-RU" sz="2200" b="1" dirty="0" err="1">
                  <a:latin typeface="+mj-lt"/>
                </a:rPr>
                <a:t>of</a:t>
              </a:r>
              <a:r>
                <a:rPr lang="ru-RU" sz="2200" b="1" dirty="0">
                  <a:latin typeface="+mj-lt"/>
                </a:rPr>
                <a:t> 1-2 cm</a:t>
              </a:r>
              <a:r>
                <a:rPr lang="ru-RU" sz="2200" b="1" baseline="30000" dirty="0">
                  <a:latin typeface="+mj-lt"/>
                </a:rPr>
                <a:t>3</a:t>
              </a:r>
              <a:r>
                <a:rPr lang="en-US" sz="2200" b="1" baseline="30000" dirty="0">
                  <a:latin typeface="+mj-lt"/>
                </a:rPr>
                <a:t> </a:t>
              </a:r>
              <a:r>
                <a:rPr lang="en-US" sz="2200" b="1" dirty="0">
                  <a:latin typeface="+mj-lt"/>
                </a:rPr>
                <a:t>and study </a:t>
              </a:r>
              <a:r>
                <a:rPr lang="ru-RU" sz="2200" b="1" dirty="0">
                  <a:latin typeface="+mj-lt"/>
                </a:rPr>
                <a:t> </a:t>
              </a:r>
              <a:r>
                <a:rPr lang="en-US" sz="2200" b="1" dirty="0">
                  <a:latin typeface="+mj-lt"/>
                </a:rPr>
                <a:t>the </a:t>
              </a:r>
              <a:r>
                <a:rPr lang="ru-RU" sz="2200" b="1" dirty="0" err="1">
                  <a:latin typeface="+mj-lt"/>
                </a:rPr>
                <a:t>isotopes</a:t>
              </a:r>
              <a:r>
                <a:rPr lang="ru-RU" sz="2200" b="1" dirty="0">
                  <a:latin typeface="+mj-lt"/>
                </a:rPr>
                <a:t> </a:t>
              </a:r>
              <a:endParaRPr lang="en-US" sz="2200" b="1" dirty="0">
                <a:latin typeface="+mj-lt"/>
              </a:endParaRPr>
            </a:p>
            <a:p>
              <a:r>
                <a:rPr lang="ru-RU" sz="2200" b="1" dirty="0" err="1">
                  <a:latin typeface="+mj-lt"/>
                </a:rPr>
                <a:t>with</a:t>
              </a:r>
              <a:r>
                <a:rPr lang="ru-RU" sz="2200" b="1" dirty="0">
                  <a:latin typeface="+mj-lt"/>
                </a:rPr>
                <a:t> T</a:t>
              </a:r>
              <a:r>
                <a:rPr lang="ru-RU" sz="2200" b="1" baseline="-25000" dirty="0">
                  <a:latin typeface="+mj-lt"/>
                </a:rPr>
                <a:t>1/2 </a:t>
              </a:r>
              <a:r>
                <a:rPr lang="ru-RU" sz="2200" b="1" dirty="0">
                  <a:latin typeface="+mj-lt"/>
                </a:rPr>
                <a:t>≥ 30 </a:t>
              </a:r>
              <a:r>
                <a:rPr lang="ru-RU" sz="2200" b="1" dirty="0" err="1">
                  <a:latin typeface="+mj-lt"/>
                </a:rPr>
                <a:t>ms</a:t>
              </a:r>
              <a:endParaRPr lang="ru-RU" sz="2200" b="1" dirty="0">
                <a:latin typeface="+mj-lt"/>
              </a:endParaRPr>
            </a:p>
          </p:txBody>
        </p:sp>
      </p:grpSp>
      <p:sp>
        <p:nvSpPr>
          <p:cNvPr id="10" name="TextBox 9"/>
          <p:cNvSpPr txBox="1"/>
          <p:nvPr/>
        </p:nvSpPr>
        <p:spPr>
          <a:xfrm>
            <a:off x="-15568" y="1022141"/>
            <a:ext cx="5048113" cy="430887"/>
          </a:xfrm>
          <a:prstGeom prst="rect">
            <a:avLst/>
          </a:prstGeom>
          <a:noFill/>
        </p:spPr>
        <p:txBody>
          <a:bodyPr wrap="none" rtlCol="0">
            <a:spAutoFit/>
          </a:bodyPr>
          <a:lstStyle/>
          <a:p>
            <a:r>
              <a:rPr lang="en-US" sz="2200" b="1" dirty="0"/>
              <a:t>First experiment was conducted at </a:t>
            </a:r>
            <a:r>
              <a:rPr lang="en-US" sz="2200" b="1" dirty="0" err="1"/>
              <a:t>Dubna</a:t>
            </a:r>
            <a:endParaRPr lang="ru-RU" sz="2200" b="1" dirty="0"/>
          </a:p>
        </p:txBody>
      </p:sp>
      <p:sp>
        <p:nvSpPr>
          <p:cNvPr id="13" name="Прямоугольник 12"/>
          <p:cNvSpPr/>
          <p:nvPr/>
        </p:nvSpPr>
        <p:spPr>
          <a:xfrm>
            <a:off x="161899" y="1297592"/>
            <a:ext cx="4601003" cy="430887"/>
          </a:xfrm>
          <a:prstGeom prst="rect">
            <a:avLst/>
          </a:prstGeom>
        </p:spPr>
        <p:txBody>
          <a:bodyPr wrap="none">
            <a:spAutoFit/>
          </a:bodyPr>
          <a:lstStyle/>
          <a:p>
            <a:pPr algn="ctr"/>
            <a:r>
              <a:rPr lang="en-US" sz="2200" b="1" dirty="0">
                <a:latin typeface="Calibri" pitchFamily="34" charset="0"/>
                <a:cs typeface="Arial" charset="0"/>
              </a:rPr>
              <a:t>R. </a:t>
            </a:r>
            <a:r>
              <a:rPr lang="en-US" sz="2200" b="1" dirty="0" err="1">
                <a:latin typeface="Calibri" pitchFamily="34" charset="0"/>
                <a:cs typeface="Arial" charset="0"/>
              </a:rPr>
              <a:t>Eichler</a:t>
            </a:r>
            <a:r>
              <a:rPr lang="en-US" sz="2200" b="1" dirty="0">
                <a:latin typeface="Calibri" pitchFamily="34" charset="0"/>
                <a:cs typeface="Arial" charset="0"/>
              </a:rPr>
              <a:t> </a:t>
            </a:r>
            <a:r>
              <a:rPr lang="en-US" sz="2200" b="1" i="1" dirty="0">
                <a:latin typeface="Calibri" pitchFamily="34" charset="0"/>
                <a:cs typeface="Arial" charset="0"/>
              </a:rPr>
              <a:t>et al</a:t>
            </a:r>
            <a:r>
              <a:rPr lang="en-US" sz="2200" b="1" dirty="0">
                <a:latin typeface="Calibri" pitchFamily="34" charset="0"/>
                <a:cs typeface="Arial" charset="0"/>
              </a:rPr>
              <a:t>., Nature 447, (2007) 72</a:t>
            </a:r>
            <a:endParaRPr lang="ru-RU" sz="2200" b="1" dirty="0">
              <a:latin typeface="Calibri" pitchFamily="34" charset="0"/>
              <a:cs typeface="Arial" charset="0"/>
            </a:endParaRPr>
          </a:p>
        </p:txBody>
      </p:sp>
      <p:sp>
        <p:nvSpPr>
          <p:cNvPr id="15" name="Прямоугольник 14"/>
          <p:cNvSpPr/>
          <p:nvPr/>
        </p:nvSpPr>
        <p:spPr>
          <a:xfrm>
            <a:off x="280336" y="2320072"/>
            <a:ext cx="4575420" cy="430887"/>
          </a:xfrm>
          <a:prstGeom prst="rect">
            <a:avLst/>
          </a:prstGeom>
          <a:solidFill>
            <a:schemeClr val="bg1"/>
          </a:solidFill>
          <a:ln>
            <a:noFill/>
          </a:ln>
        </p:spPr>
        <p:txBody>
          <a:bodyPr wrap="none">
            <a:spAutoFit/>
          </a:bodyPr>
          <a:lstStyle/>
          <a:p>
            <a:r>
              <a:rPr lang="en-US" sz="2200" b="1" dirty="0">
                <a:solidFill>
                  <a:srgbClr val="C00000"/>
                </a:solidFill>
              </a:rPr>
              <a:t>We will start with DGFRS-3 separator </a:t>
            </a:r>
            <a:endParaRPr lang="ru-RU" sz="2200" b="1" dirty="0">
              <a:solidFill>
                <a:srgbClr val="C00000"/>
              </a:solidFill>
            </a:endParaRPr>
          </a:p>
        </p:txBody>
      </p:sp>
      <p:sp>
        <p:nvSpPr>
          <p:cNvPr id="12" name="TextBox 11"/>
          <p:cNvSpPr txBox="1"/>
          <p:nvPr/>
        </p:nvSpPr>
        <p:spPr>
          <a:xfrm>
            <a:off x="6175376" y="116632"/>
            <a:ext cx="2289409" cy="369332"/>
          </a:xfrm>
          <a:prstGeom prst="rect">
            <a:avLst/>
          </a:prstGeom>
          <a:solidFill>
            <a:srgbClr val="FFFF00"/>
          </a:solidFill>
        </p:spPr>
        <p:txBody>
          <a:bodyPr wrap="none" rtlCol="0">
            <a:spAutoFit/>
          </a:bodyPr>
          <a:lstStyle/>
          <a:p>
            <a:r>
              <a:rPr lang="ru-RU" b="1" dirty="0"/>
              <a:t>С.Н. Дмитриев ОИЯИ</a:t>
            </a:r>
          </a:p>
        </p:txBody>
      </p:sp>
      <p:sp>
        <p:nvSpPr>
          <p:cNvPr id="17" name="TextBox 16"/>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42930012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408" y="1133898"/>
            <a:ext cx="7848600" cy="492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40820" y="4712714"/>
            <a:ext cx="992901" cy="400110"/>
          </a:xfrm>
          <a:prstGeom prst="rect">
            <a:avLst/>
          </a:prstGeom>
          <a:noFill/>
        </p:spPr>
        <p:txBody>
          <a:bodyPr wrap="none" rtlCol="0">
            <a:spAutoFit/>
          </a:bodyPr>
          <a:lstStyle/>
          <a:p>
            <a:r>
              <a:rPr lang="en-US" sz="2000" b="1" dirty="0"/>
              <a:t>SC-coils</a:t>
            </a:r>
            <a:endParaRPr lang="ru-RU" sz="2000" b="1" dirty="0"/>
          </a:p>
        </p:txBody>
      </p:sp>
      <p:sp>
        <p:nvSpPr>
          <p:cNvPr id="5" name="TextBox 4"/>
          <p:cNvSpPr txBox="1"/>
          <p:nvPr/>
        </p:nvSpPr>
        <p:spPr>
          <a:xfrm>
            <a:off x="7210524" y="1260799"/>
            <a:ext cx="945323" cy="646331"/>
          </a:xfrm>
          <a:prstGeom prst="rect">
            <a:avLst/>
          </a:prstGeom>
          <a:noFill/>
        </p:spPr>
        <p:txBody>
          <a:bodyPr wrap="none" rtlCol="0">
            <a:spAutoFit/>
          </a:bodyPr>
          <a:lstStyle/>
          <a:p>
            <a:r>
              <a:rPr lang="en-US" b="1" dirty="0">
                <a:solidFill>
                  <a:schemeClr val="bg1"/>
                </a:solidFill>
              </a:rPr>
              <a:t>rotating</a:t>
            </a:r>
          </a:p>
          <a:p>
            <a:r>
              <a:rPr lang="en-US" b="1" dirty="0">
                <a:solidFill>
                  <a:schemeClr val="bg1"/>
                </a:solidFill>
              </a:rPr>
              <a:t>target</a:t>
            </a:r>
            <a:endParaRPr lang="ru-RU" b="1" dirty="0">
              <a:solidFill>
                <a:schemeClr val="bg1"/>
              </a:solidFill>
            </a:endParaRPr>
          </a:p>
        </p:txBody>
      </p:sp>
      <p:cxnSp>
        <p:nvCxnSpPr>
          <p:cNvPr id="6" name="Прямая соединительная линия 5"/>
          <p:cNvCxnSpPr/>
          <p:nvPr/>
        </p:nvCxnSpPr>
        <p:spPr>
          <a:xfrm>
            <a:off x="5482332" y="2574058"/>
            <a:ext cx="1080637" cy="223224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5562463" y="3646905"/>
            <a:ext cx="976487" cy="11594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18232" y="5274386"/>
            <a:ext cx="1665264" cy="400110"/>
          </a:xfrm>
          <a:prstGeom prst="rect">
            <a:avLst/>
          </a:prstGeom>
          <a:noFill/>
        </p:spPr>
        <p:txBody>
          <a:bodyPr wrap="none" rtlCol="0">
            <a:spAutoFit/>
          </a:bodyPr>
          <a:lstStyle/>
          <a:p>
            <a:r>
              <a:rPr lang="en-US" sz="2000" b="1" dirty="0"/>
              <a:t>beam stopper</a:t>
            </a:r>
            <a:endParaRPr lang="ru-RU" sz="2000" b="1" dirty="0"/>
          </a:p>
        </p:txBody>
      </p:sp>
      <p:sp>
        <p:nvSpPr>
          <p:cNvPr id="13" name="TextBox 12"/>
          <p:cNvSpPr txBox="1"/>
          <p:nvPr/>
        </p:nvSpPr>
        <p:spPr>
          <a:xfrm>
            <a:off x="3682132" y="3499432"/>
            <a:ext cx="708848" cy="400110"/>
          </a:xfrm>
          <a:prstGeom prst="rect">
            <a:avLst/>
          </a:prstGeom>
          <a:noFill/>
        </p:spPr>
        <p:txBody>
          <a:bodyPr wrap="none" rtlCol="0">
            <a:spAutoFit/>
          </a:bodyPr>
          <a:lstStyle/>
          <a:p>
            <a:r>
              <a:rPr lang="en-US" sz="2000" b="1" dirty="0">
                <a:solidFill>
                  <a:schemeClr val="bg1"/>
                </a:solidFill>
              </a:rPr>
              <a:t>EVRs</a:t>
            </a:r>
            <a:endParaRPr lang="ru-RU" sz="2000" b="1" dirty="0">
              <a:solidFill>
                <a:schemeClr val="bg1"/>
              </a:solidFill>
            </a:endParaRPr>
          </a:p>
        </p:txBody>
      </p:sp>
      <p:sp>
        <p:nvSpPr>
          <p:cNvPr id="16" name="TextBox 15"/>
          <p:cNvSpPr txBox="1"/>
          <p:nvPr/>
        </p:nvSpPr>
        <p:spPr>
          <a:xfrm>
            <a:off x="7303506" y="3942194"/>
            <a:ext cx="787395" cy="400110"/>
          </a:xfrm>
          <a:prstGeom prst="rect">
            <a:avLst/>
          </a:prstGeom>
          <a:noFill/>
        </p:spPr>
        <p:txBody>
          <a:bodyPr wrap="none" rtlCol="0">
            <a:spAutoFit/>
          </a:bodyPr>
          <a:lstStyle/>
          <a:p>
            <a:r>
              <a:rPr lang="en-US" sz="2000" b="1" dirty="0"/>
              <a:t>beam</a:t>
            </a:r>
            <a:endParaRPr lang="ru-RU" sz="2000" b="1" dirty="0"/>
          </a:p>
        </p:txBody>
      </p:sp>
      <p:sp>
        <p:nvSpPr>
          <p:cNvPr id="21" name="TextBox 20"/>
          <p:cNvSpPr txBox="1"/>
          <p:nvPr/>
        </p:nvSpPr>
        <p:spPr>
          <a:xfrm rot="20283757">
            <a:off x="-34277" y="4713259"/>
            <a:ext cx="1240596" cy="707886"/>
          </a:xfrm>
          <a:prstGeom prst="rect">
            <a:avLst/>
          </a:prstGeom>
          <a:noFill/>
        </p:spPr>
        <p:txBody>
          <a:bodyPr wrap="none" rtlCol="0">
            <a:spAutoFit/>
          </a:bodyPr>
          <a:lstStyle/>
          <a:p>
            <a:r>
              <a:rPr lang="en-US" sz="2000" b="1" dirty="0"/>
              <a:t>to He-gas </a:t>
            </a:r>
          </a:p>
          <a:p>
            <a:r>
              <a:rPr lang="en-US" sz="2000" b="1" dirty="0"/>
              <a:t>catcher</a:t>
            </a:r>
            <a:endParaRPr lang="ru-RU" sz="2000" b="1" dirty="0"/>
          </a:p>
        </p:txBody>
      </p:sp>
      <p:sp>
        <p:nvSpPr>
          <p:cNvPr id="22" name="TextBox 21"/>
          <p:cNvSpPr txBox="1"/>
          <p:nvPr/>
        </p:nvSpPr>
        <p:spPr>
          <a:xfrm rot="20397771">
            <a:off x="3179517" y="2216623"/>
            <a:ext cx="1446358" cy="369332"/>
          </a:xfrm>
          <a:prstGeom prst="rect">
            <a:avLst/>
          </a:prstGeom>
          <a:noFill/>
        </p:spPr>
        <p:txBody>
          <a:bodyPr wrap="none" rtlCol="0">
            <a:spAutoFit/>
          </a:bodyPr>
          <a:lstStyle/>
          <a:p>
            <a:r>
              <a:rPr lang="en-GB" b="1" dirty="0">
                <a:solidFill>
                  <a:schemeClr val="bg1"/>
                </a:solidFill>
              </a:rPr>
              <a:t>axial screens </a:t>
            </a:r>
          </a:p>
        </p:txBody>
      </p:sp>
      <p:sp>
        <p:nvSpPr>
          <p:cNvPr id="23" name="TextBox 22"/>
          <p:cNvSpPr txBox="1"/>
          <p:nvPr/>
        </p:nvSpPr>
        <p:spPr>
          <a:xfrm rot="20397771">
            <a:off x="3331917" y="4873617"/>
            <a:ext cx="1446358" cy="369332"/>
          </a:xfrm>
          <a:prstGeom prst="rect">
            <a:avLst/>
          </a:prstGeom>
          <a:noFill/>
        </p:spPr>
        <p:txBody>
          <a:bodyPr wrap="none" rtlCol="0">
            <a:spAutoFit/>
          </a:bodyPr>
          <a:lstStyle/>
          <a:p>
            <a:r>
              <a:rPr lang="en-GB" b="1" dirty="0">
                <a:solidFill>
                  <a:schemeClr val="bg1"/>
                </a:solidFill>
              </a:rPr>
              <a:t>axial screens </a:t>
            </a:r>
          </a:p>
        </p:txBody>
      </p:sp>
      <p:sp>
        <p:nvSpPr>
          <p:cNvPr id="24" name="TextBox 23"/>
          <p:cNvSpPr txBox="1"/>
          <p:nvPr/>
        </p:nvSpPr>
        <p:spPr>
          <a:xfrm rot="858469">
            <a:off x="1295028" y="3359859"/>
            <a:ext cx="949940" cy="646331"/>
          </a:xfrm>
          <a:prstGeom prst="rect">
            <a:avLst/>
          </a:prstGeom>
          <a:noFill/>
        </p:spPr>
        <p:txBody>
          <a:bodyPr wrap="none" rtlCol="0">
            <a:spAutoFit/>
          </a:bodyPr>
          <a:lstStyle/>
          <a:p>
            <a:r>
              <a:rPr lang="en-GB" b="1" dirty="0">
                <a:solidFill>
                  <a:schemeClr val="bg1"/>
                </a:solidFill>
              </a:rPr>
              <a:t>radial </a:t>
            </a:r>
          </a:p>
          <a:p>
            <a:r>
              <a:rPr lang="en-GB" b="1" dirty="0">
                <a:solidFill>
                  <a:schemeClr val="bg1"/>
                </a:solidFill>
              </a:rPr>
              <a:t>screens </a:t>
            </a:r>
          </a:p>
        </p:txBody>
      </p:sp>
      <p:sp>
        <p:nvSpPr>
          <p:cNvPr id="19" name="TextBox 18"/>
          <p:cNvSpPr txBox="1"/>
          <p:nvPr/>
        </p:nvSpPr>
        <p:spPr>
          <a:xfrm>
            <a:off x="729804" y="1421930"/>
            <a:ext cx="1366080" cy="523220"/>
          </a:xfrm>
          <a:prstGeom prst="rect">
            <a:avLst/>
          </a:prstGeom>
          <a:noFill/>
        </p:spPr>
        <p:txBody>
          <a:bodyPr wrap="none" rtlCol="0">
            <a:spAutoFit/>
          </a:bodyPr>
          <a:lstStyle/>
          <a:p>
            <a:r>
              <a:rPr lang="en-US" sz="2800" b="1" dirty="0">
                <a:solidFill>
                  <a:srgbClr val="FFFF00"/>
                </a:solidFill>
              </a:rPr>
              <a:t>GASSOL</a:t>
            </a:r>
            <a:endParaRPr lang="ru-RU" sz="2800" b="1" dirty="0">
              <a:solidFill>
                <a:srgbClr val="FFFF00"/>
              </a:solidFill>
            </a:endParaRPr>
          </a:p>
        </p:txBody>
      </p:sp>
      <p:cxnSp>
        <p:nvCxnSpPr>
          <p:cNvPr id="26" name="Прямая соединительная линия 25"/>
          <p:cNvCxnSpPr/>
          <p:nvPr/>
        </p:nvCxnSpPr>
        <p:spPr>
          <a:xfrm flipH="1">
            <a:off x="1044922" y="4643492"/>
            <a:ext cx="565924" cy="234822"/>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H="1">
            <a:off x="7726049" y="2070002"/>
            <a:ext cx="565924" cy="234822"/>
          </a:xfrm>
          <a:prstGeom prst="line">
            <a:avLst/>
          </a:prstGeom>
          <a:ln w="381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0283757">
            <a:off x="8308299" y="1752745"/>
            <a:ext cx="787395" cy="400110"/>
          </a:xfrm>
          <a:prstGeom prst="rect">
            <a:avLst/>
          </a:prstGeom>
          <a:noFill/>
        </p:spPr>
        <p:txBody>
          <a:bodyPr wrap="none" rtlCol="0">
            <a:spAutoFit/>
          </a:bodyPr>
          <a:lstStyle/>
          <a:p>
            <a:r>
              <a:rPr lang="en-US" sz="2000" b="1" dirty="0">
                <a:solidFill>
                  <a:schemeClr val="accent2">
                    <a:lumMod val="75000"/>
                  </a:schemeClr>
                </a:solidFill>
              </a:rPr>
              <a:t>beam</a:t>
            </a:r>
            <a:endParaRPr lang="ru-RU" sz="2000" b="1" dirty="0">
              <a:solidFill>
                <a:schemeClr val="accent2">
                  <a:lumMod val="75000"/>
                </a:schemeClr>
              </a:solidFill>
            </a:endParaRPr>
          </a:p>
        </p:txBody>
      </p:sp>
      <p:sp>
        <p:nvSpPr>
          <p:cNvPr id="25" name="TextBox 24"/>
          <p:cNvSpPr txBox="1"/>
          <p:nvPr/>
        </p:nvSpPr>
        <p:spPr>
          <a:xfrm>
            <a:off x="2699792" y="5693186"/>
            <a:ext cx="1803764" cy="400110"/>
          </a:xfrm>
          <a:prstGeom prst="rect">
            <a:avLst/>
          </a:prstGeom>
          <a:noFill/>
        </p:spPr>
        <p:txBody>
          <a:bodyPr wrap="none" rtlCol="0">
            <a:spAutoFit/>
          </a:bodyPr>
          <a:lstStyle/>
          <a:p>
            <a:r>
              <a:rPr lang="en-US" sz="2000" b="1" dirty="0"/>
              <a:t>recoil’s stopper</a:t>
            </a:r>
            <a:endParaRPr lang="ru-RU" sz="2000" b="1" dirty="0"/>
          </a:p>
        </p:txBody>
      </p:sp>
      <p:cxnSp>
        <p:nvCxnSpPr>
          <p:cNvPr id="27" name="Прямая соединительная линия 26"/>
          <p:cNvCxnSpPr/>
          <p:nvPr/>
        </p:nvCxnSpPr>
        <p:spPr>
          <a:xfrm>
            <a:off x="1691680" y="4655017"/>
            <a:ext cx="976487" cy="11594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6573808" y="2840417"/>
            <a:ext cx="976487" cy="11594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5078889" y="3373249"/>
            <a:ext cx="1494919" cy="187439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175376" y="476672"/>
            <a:ext cx="2251770" cy="369332"/>
          </a:xfrm>
          <a:prstGeom prst="rect">
            <a:avLst/>
          </a:prstGeom>
          <a:solidFill>
            <a:srgbClr val="FFFF00"/>
          </a:solidFill>
        </p:spPr>
        <p:txBody>
          <a:bodyPr wrap="none" rtlCol="0">
            <a:spAutoFit/>
          </a:bodyPr>
          <a:lstStyle/>
          <a:p>
            <a:r>
              <a:rPr lang="ru-RU" b="1" dirty="0"/>
              <a:t>Д.И. Соловьев ОИЯИ</a:t>
            </a:r>
          </a:p>
        </p:txBody>
      </p:sp>
      <p:sp>
        <p:nvSpPr>
          <p:cNvPr id="4" name="Прямоугольник 3"/>
          <p:cNvSpPr/>
          <p:nvPr/>
        </p:nvSpPr>
        <p:spPr>
          <a:xfrm>
            <a:off x="2286000" y="3105835"/>
            <a:ext cx="4572000" cy="646331"/>
          </a:xfrm>
          <a:prstGeom prst="rect">
            <a:avLst/>
          </a:prstGeom>
        </p:spPr>
        <p:txBody>
          <a:bodyPr>
            <a:spAutoFit/>
          </a:bodyPr>
          <a:lstStyle/>
          <a:p>
            <a:r>
              <a:rPr lang="ru-RU" b="1" dirty="0"/>
              <a:t>В. Першина </a:t>
            </a:r>
            <a:r>
              <a:rPr lang="en-US" b="1" dirty="0"/>
              <a:t>GSI Germany</a:t>
            </a:r>
          </a:p>
          <a:p>
            <a:r>
              <a:rPr lang="ru-RU" b="1" dirty="0"/>
              <a:t>В.И. Тупицын СПбГУ</a:t>
            </a:r>
          </a:p>
        </p:txBody>
      </p:sp>
      <p:sp>
        <p:nvSpPr>
          <p:cNvPr id="32" name="TextBox 31"/>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6961701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614"/>
          <p:cNvGrpSpPr>
            <a:grpSpLocks noChangeAspect="1"/>
          </p:cNvGrpSpPr>
          <p:nvPr/>
        </p:nvGrpSpPr>
        <p:grpSpPr bwMode="auto">
          <a:xfrm>
            <a:off x="185738" y="592138"/>
            <a:ext cx="8516937" cy="6105525"/>
            <a:chOff x="117" y="373"/>
            <a:chExt cx="5365" cy="3846"/>
          </a:xfrm>
        </p:grpSpPr>
        <p:grpSp>
          <p:nvGrpSpPr>
            <p:cNvPr id="31755" name="Group 815"/>
            <p:cNvGrpSpPr>
              <a:grpSpLocks/>
            </p:cNvGrpSpPr>
            <p:nvPr/>
          </p:nvGrpSpPr>
          <p:grpSpPr bwMode="auto">
            <a:xfrm>
              <a:off x="600" y="866"/>
              <a:ext cx="4635" cy="2672"/>
              <a:chOff x="600" y="866"/>
              <a:chExt cx="4635" cy="2672"/>
            </a:xfrm>
          </p:grpSpPr>
          <p:sp>
            <p:nvSpPr>
              <p:cNvPr id="31930" name="Freeform 615"/>
              <p:cNvSpPr>
                <a:spLocks/>
              </p:cNvSpPr>
              <p:nvPr/>
            </p:nvSpPr>
            <p:spPr bwMode="auto">
              <a:xfrm>
                <a:off x="1172" y="2128"/>
                <a:ext cx="454" cy="187"/>
              </a:xfrm>
              <a:custGeom>
                <a:avLst/>
                <a:gdLst>
                  <a:gd name="T0" fmla="*/ 2147483647 w 46"/>
                  <a:gd name="T1" fmla="*/ 2147483647 h 19"/>
                  <a:gd name="T2" fmla="*/ 0 w 46"/>
                  <a:gd name="T3" fmla="*/ 2147483647 h 19"/>
                  <a:gd name="T4" fmla="*/ 2147483647 w 46"/>
                  <a:gd name="T5" fmla="*/ 0 h 19"/>
                  <a:gd name="T6" fmla="*/ 2147483647 w 46"/>
                  <a:gd name="T7" fmla="*/ 2147483647 h 19"/>
                  <a:gd name="T8" fmla="*/ 2147483647 w 46"/>
                  <a:gd name="T9" fmla="*/ 2147483647 h 19"/>
                  <a:gd name="T10" fmla="*/ 0 60000 65536"/>
                  <a:gd name="T11" fmla="*/ 0 60000 65536"/>
                  <a:gd name="T12" fmla="*/ 0 60000 65536"/>
                  <a:gd name="T13" fmla="*/ 0 60000 65536"/>
                  <a:gd name="T14" fmla="*/ 0 60000 65536"/>
                  <a:gd name="T15" fmla="*/ 0 w 46"/>
                  <a:gd name="T16" fmla="*/ 0 h 19"/>
                  <a:gd name="T17" fmla="*/ 46 w 46"/>
                  <a:gd name="T18" fmla="*/ 19 h 19"/>
                </a:gdLst>
                <a:ahLst/>
                <a:cxnLst>
                  <a:cxn ang="T10">
                    <a:pos x="T0" y="T1"/>
                  </a:cxn>
                  <a:cxn ang="T11">
                    <a:pos x="T2" y="T3"/>
                  </a:cxn>
                  <a:cxn ang="T12">
                    <a:pos x="T4" y="T5"/>
                  </a:cxn>
                  <a:cxn ang="T13">
                    <a:pos x="T6" y="T7"/>
                  </a:cxn>
                  <a:cxn ang="T14">
                    <a:pos x="T8" y="T9"/>
                  </a:cxn>
                </a:cxnLst>
                <a:rect l="T15" t="T16" r="T17" b="T18"/>
                <a:pathLst>
                  <a:path w="46" h="19">
                    <a:moveTo>
                      <a:pt x="23" y="19"/>
                    </a:moveTo>
                    <a:lnTo>
                      <a:pt x="0" y="5"/>
                    </a:lnTo>
                    <a:lnTo>
                      <a:pt x="23" y="0"/>
                    </a:lnTo>
                    <a:lnTo>
                      <a:pt x="46" y="14"/>
                    </a:lnTo>
                    <a:lnTo>
                      <a:pt x="23" y="19"/>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31" name="Freeform 616"/>
              <p:cNvSpPr>
                <a:spLocks noEditPoints="1"/>
              </p:cNvSpPr>
              <p:nvPr/>
            </p:nvSpPr>
            <p:spPr bwMode="auto">
              <a:xfrm>
                <a:off x="1113" y="1921"/>
                <a:ext cx="976" cy="1617"/>
              </a:xfrm>
              <a:custGeom>
                <a:avLst/>
                <a:gdLst>
                  <a:gd name="T0" fmla="*/ 2147483647 w 99"/>
                  <a:gd name="T1" fmla="*/ 2147483647 h 164"/>
                  <a:gd name="T2" fmla="*/ 2147483647 w 99"/>
                  <a:gd name="T3" fmla="*/ 0 h 164"/>
                  <a:gd name="T4" fmla="*/ 2147483647 w 99"/>
                  <a:gd name="T5" fmla="*/ 0 h 164"/>
                  <a:gd name="T6" fmla="*/ 2147483647 w 99"/>
                  <a:gd name="T7" fmla="*/ 0 h 164"/>
                  <a:gd name="T8" fmla="*/ 2147483647 w 99"/>
                  <a:gd name="T9" fmla="*/ 0 h 164"/>
                  <a:gd name="T10" fmla="*/ 2147483647 w 99"/>
                  <a:gd name="T11" fmla="*/ 2147483647 h 164"/>
                  <a:gd name="T12" fmla="*/ 2147483647 w 99"/>
                  <a:gd name="T13" fmla="*/ 2147483647 h 164"/>
                  <a:gd name="T14" fmla="*/ 2147483647 w 99"/>
                  <a:gd name="T15" fmla="*/ 2147483647 h 164"/>
                  <a:gd name="T16" fmla="*/ 2147483647 w 99"/>
                  <a:gd name="T17" fmla="*/ 2147483647 h 164"/>
                  <a:gd name="T18" fmla="*/ 2147483647 w 99"/>
                  <a:gd name="T19" fmla="*/ 2147483647 h 164"/>
                  <a:gd name="T20" fmla="*/ 2147483647 w 99"/>
                  <a:gd name="T21" fmla="*/ 2147483647 h 164"/>
                  <a:gd name="T22" fmla="*/ 2147483647 w 99"/>
                  <a:gd name="T23" fmla="*/ 2147483647 h 164"/>
                  <a:gd name="T24" fmla="*/ 2147483647 w 99"/>
                  <a:gd name="T25" fmla="*/ 2147483647 h 164"/>
                  <a:gd name="T26" fmla="*/ 2147483647 w 99"/>
                  <a:gd name="T27" fmla="*/ 2147483647 h 164"/>
                  <a:gd name="T28" fmla="*/ 2147483647 w 99"/>
                  <a:gd name="T29" fmla="*/ 2147483647 h 164"/>
                  <a:gd name="T30" fmla="*/ 2147483647 w 99"/>
                  <a:gd name="T31" fmla="*/ 2147483647 h 164"/>
                  <a:gd name="T32" fmla="*/ 2147483647 w 99"/>
                  <a:gd name="T33" fmla="*/ 2147483647 h 164"/>
                  <a:gd name="T34" fmla="*/ 2147483647 w 99"/>
                  <a:gd name="T35" fmla="*/ 2147483647 h 164"/>
                  <a:gd name="T36" fmla="*/ 2147483647 w 99"/>
                  <a:gd name="T37" fmla="*/ 2147483647 h 164"/>
                  <a:gd name="T38" fmla="*/ 2147483647 w 99"/>
                  <a:gd name="T39" fmla="*/ 2147483647 h 164"/>
                  <a:gd name="T40" fmla="*/ 2147483647 w 99"/>
                  <a:gd name="T41" fmla="*/ 2147483647 h 164"/>
                  <a:gd name="T42" fmla="*/ 2147483647 w 99"/>
                  <a:gd name="T43" fmla="*/ 2147483647 h 164"/>
                  <a:gd name="T44" fmla="*/ 2147483647 w 99"/>
                  <a:gd name="T45" fmla="*/ 2147483647 h 164"/>
                  <a:gd name="T46" fmla="*/ 2147483647 w 99"/>
                  <a:gd name="T47" fmla="*/ 2147483647 h 164"/>
                  <a:gd name="T48" fmla="*/ 2147483647 w 99"/>
                  <a:gd name="T49" fmla="*/ 2147483647 h 164"/>
                  <a:gd name="T50" fmla="*/ 2147483647 w 99"/>
                  <a:gd name="T51" fmla="*/ 2147483647 h 164"/>
                  <a:gd name="T52" fmla="*/ 2147483647 w 99"/>
                  <a:gd name="T53" fmla="*/ 2147483647 h 164"/>
                  <a:gd name="T54" fmla="*/ 2147483647 w 99"/>
                  <a:gd name="T55" fmla="*/ 2147483647 h 164"/>
                  <a:gd name="T56" fmla="*/ 2147483647 w 99"/>
                  <a:gd name="T57" fmla="*/ 2147483647 h 164"/>
                  <a:gd name="T58" fmla="*/ 2147483647 w 99"/>
                  <a:gd name="T59" fmla="*/ 2147483647 h 164"/>
                  <a:gd name="T60" fmla="*/ 2147483647 w 99"/>
                  <a:gd name="T61" fmla="*/ 2147483647 h 164"/>
                  <a:gd name="T62" fmla="*/ 2147483647 w 99"/>
                  <a:gd name="T63" fmla="*/ 2147483647 h 164"/>
                  <a:gd name="T64" fmla="*/ 2147483647 w 99"/>
                  <a:gd name="T65" fmla="*/ 2147483647 h 164"/>
                  <a:gd name="T66" fmla="*/ 2147483647 w 99"/>
                  <a:gd name="T67" fmla="*/ 2147483647 h 164"/>
                  <a:gd name="T68" fmla="*/ 2147483647 w 99"/>
                  <a:gd name="T69" fmla="*/ 2147483647 h 164"/>
                  <a:gd name="T70" fmla="*/ 0 w 99"/>
                  <a:gd name="T71" fmla="*/ 2147483647 h 164"/>
                  <a:gd name="T72" fmla="*/ 0 w 99"/>
                  <a:gd name="T73" fmla="*/ 2147483647 h 164"/>
                  <a:gd name="T74" fmla="*/ 0 w 99"/>
                  <a:gd name="T75" fmla="*/ 2147483647 h 164"/>
                  <a:gd name="T76" fmla="*/ 2147483647 w 99"/>
                  <a:gd name="T77" fmla="*/ 2147483647 h 164"/>
                  <a:gd name="T78" fmla="*/ 0 w 99"/>
                  <a:gd name="T79" fmla="*/ 2147483647 h 164"/>
                  <a:gd name="T80" fmla="*/ 0 w 99"/>
                  <a:gd name="T81" fmla="*/ 2147483647 h 164"/>
                  <a:gd name="T82" fmla="*/ 2147483647 w 99"/>
                  <a:gd name="T83" fmla="*/ 2147483647 h 164"/>
                  <a:gd name="T84" fmla="*/ 2147483647 w 99"/>
                  <a:gd name="T85" fmla="*/ 2147483647 h 164"/>
                  <a:gd name="T86" fmla="*/ 2147483647 w 99"/>
                  <a:gd name="T87" fmla="*/ 2147483647 h 164"/>
                  <a:gd name="T88" fmla="*/ 2147483647 w 99"/>
                  <a:gd name="T89" fmla="*/ 2147483647 h 164"/>
                  <a:gd name="T90" fmla="*/ 2147483647 w 99"/>
                  <a:gd name="T91" fmla="*/ 2147483647 h 164"/>
                  <a:gd name="T92" fmla="*/ 2147483647 w 99"/>
                  <a:gd name="T93" fmla="*/ 2147483647 h 164"/>
                  <a:gd name="T94" fmla="*/ 2147483647 w 99"/>
                  <a:gd name="T95" fmla="*/ 2147483647 h 164"/>
                  <a:gd name="T96" fmla="*/ 2147483647 w 99"/>
                  <a:gd name="T97" fmla="*/ 2147483647 h 164"/>
                  <a:gd name="T98" fmla="*/ 2147483647 w 99"/>
                  <a:gd name="T99" fmla="*/ 2147483647 h 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9"/>
                  <a:gd name="T151" fmla="*/ 0 h 164"/>
                  <a:gd name="T152" fmla="*/ 99 w 99"/>
                  <a:gd name="T153" fmla="*/ 164 h 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9" h="164">
                    <a:moveTo>
                      <a:pt x="38" y="15"/>
                    </a:moveTo>
                    <a:lnTo>
                      <a:pt x="82" y="0"/>
                    </a:lnTo>
                    <a:lnTo>
                      <a:pt x="83" y="2"/>
                    </a:lnTo>
                    <a:lnTo>
                      <a:pt x="39" y="17"/>
                    </a:lnTo>
                    <a:lnTo>
                      <a:pt x="38" y="15"/>
                    </a:lnTo>
                    <a:close/>
                    <a:moveTo>
                      <a:pt x="82" y="0"/>
                    </a:moveTo>
                    <a:lnTo>
                      <a:pt x="82" y="0"/>
                    </a:lnTo>
                    <a:lnTo>
                      <a:pt x="82" y="1"/>
                    </a:lnTo>
                    <a:lnTo>
                      <a:pt x="82" y="0"/>
                    </a:lnTo>
                    <a:close/>
                    <a:moveTo>
                      <a:pt x="82" y="0"/>
                    </a:moveTo>
                    <a:lnTo>
                      <a:pt x="87" y="0"/>
                    </a:lnTo>
                    <a:lnTo>
                      <a:pt x="87" y="2"/>
                    </a:lnTo>
                    <a:lnTo>
                      <a:pt x="82" y="2"/>
                    </a:lnTo>
                    <a:lnTo>
                      <a:pt x="82" y="0"/>
                    </a:lnTo>
                    <a:close/>
                    <a:moveTo>
                      <a:pt x="87" y="0"/>
                    </a:moveTo>
                    <a:lnTo>
                      <a:pt x="87" y="0"/>
                    </a:lnTo>
                    <a:lnTo>
                      <a:pt x="88" y="0"/>
                    </a:lnTo>
                    <a:lnTo>
                      <a:pt x="87" y="1"/>
                    </a:lnTo>
                    <a:lnTo>
                      <a:pt x="87" y="0"/>
                    </a:lnTo>
                    <a:close/>
                    <a:moveTo>
                      <a:pt x="88" y="0"/>
                    </a:moveTo>
                    <a:lnTo>
                      <a:pt x="93" y="2"/>
                    </a:lnTo>
                    <a:lnTo>
                      <a:pt x="92" y="4"/>
                    </a:lnTo>
                    <a:lnTo>
                      <a:pt x="87" y="2"/>
                    </a:lnTo>
                    <a:lnTo>
                      <a:pt x="88" y="0"/>
                    </a:lnTo>
                    <a:close/>
                    <a:moveTo>
                      <a:pt x="93" y="2"/>
                    </a:moveTo>
                    <a:lnTo>
                      <a:pt x="93" y="2"/>
                    </a:lnTo>
                    <a:lnTo>
                      <a:pt x="93" y="3"/>
                    </a:lnTo>
                    <a:lnTo>
                      <a:pt x="93" y="2"/>
                    </a:lnTo>
                    <a:close/>
                    <a:moveTo>
                      <a:pt x="93" y="2"/>
                    </a:moveTo>
                    <a:lnTo>
                      <a:pt x="97" y="4"/>
                    </a:lnTo>
                    <a:lnTo>
                      <a:pt x="96" y="6"/>
                    </a:lnTo>
                    <a:lnTo>
                      <a:pt x="92" y="3"/>
                    </a:lnTo>
                    <a:lnTo>
                      <a:pt x="93" y="2"/>
                    </a:lnTo>
                    <a:close/>
                    <a:moveTo>
                      <a:pt x="97" y="4"/>
                    </a:moveTo>
                    <a:lnTo>
                      <a:pt x="97" y="5"/>
                    </a:lnTo>
                    <a:lnTo>
                      <a:pt x="96" y="5"/>
                    </a:lnTo>
                    <a:lnTo>
                      <a:pt x="97" y="4"/>
                    </a:lnTo>
                    <a:close/>
                    <a:moveTo>
                      <a:pt x="97" y="5"/>
                    </a:moveTo>
                    <a:lnTo>
                      <a:pt x="98" y="10"/>
                    </a:lnTo>
                    <a:lnTo>
                      <a:pt x="96" y="11"/>
                    </a:lnTo>
                    <a:lnTo>
                      <a:pt x="95" y="5"/>
                    </a:lnTo>
                    <a:lnTo>
                      <a:pt x="97" y="5"/>
                    </a:lnTo>
                    <a:close/>
                    <a:moveTo>
                      <a:pt x="98" y="10"/>
                    </a:moveTo>
                    <a:lnTo>
                      <a:pt x="98" y="10"/>
                    </a:lnTo>
                    <a:lnTo>
                      <a:pt x="97" y="10"/>
                    </a:lnTo>
                    <a:lnTo>
                      <a:pt x="98" y="10"/>
                    </a:lnTo>
                    <a:close/>
                    <a:moveTo>
                      <a:pt x="98" y="10"/>
                    </a:moveTo>
                    <a:lnTo>
                      <a:pt x="99" y="17"/>
                    </a:lnTo>
                    <a:lnTo>
                      <a:pt x="97" y="17"/>
                    </a:lnTo>
                    <a:lnTo>
                      <a:pt x="96" y="10"/>
                    </a:lnTo>
                    <a:lnTo>
                      <a:pt x="98" y="10"/>
                    </a:lnTo>
                    <a:close/>
                    <a:moveTo>
                      <a:pt x="99" y="17"/>
                    </a:moveTo>
                    <a:lnTo>
                      <a:pt x="99" y="17"/>
                    </a:lnTo>
                    <a:lnTo>
                      <a:pt x="98" y="17"/>
                    </a:lnTo>
                    <a:lnTo>
                      <a:pt x="99" y="17"/>
                    </a:lnTo>
                    <a:close/>
                    <a:moveTo>
                      <a:pt x="99" y="17"/>
                    </a:moveTo>
                    <a:lnTo>
                      <a:pt x="99" y="41"/>
                    </a:lnTo>
                    <a:lnTo>
                      <a:pt x="97" y="41"/>
                    </a:lnTo>
                    <a:lnTo>
                      <a:pt x="97" y="17"/>
                    </a:lnTo>
                    <a:lnTo>
                      <a:pt x="99" y="17"/>
                    </a:lnTo>
                    <a:close/>
                    <a:moveTo>
                      <a:pt x="99" y="41"/>
                    </a:moveTo>
                    <a:lnTo>
                      <a:pt x="99" y="41"/>
                    </a:lnTo>
                    <a:lnTo>
                      <a:pt x="98" y="41"/>
                    </a:lnTo>
                    <a:lnTo>
                      <a:pt x="99" y="41"/>
                    </a:lnTo>
                    <a:close/>
                    <a:moveTo>
                      <a:pt x="99" y="41"/>
                    </a:moveTo>
                    <a:lnTo>
                      <a:pt x="99" y="51"/>
                    </a:lnTo>
                    <a:lnTo>
                      <a:pt x="97" y="51"/>
                    </a:lnTo>
                    <a:lnTo>
                      <a:pt x="97" y="41"/>
                    </a:lnTo>
                    <a:lnTo>
                      <a:pt x="99" y="41"/>
                    </a:lnTo>
                    <a:close/>
                    <a:moveTo>
                      <a:pt x="99" y="51"/>
                    </a:moveTo>
                    <a:lnTo>
                      <a:pt x="99" y="51"/>
                    </a:lnTo>
                    <a:lnTo>
                      <a:pt x="98" y="51"/>
                    </a:lnTo>
                    <a:lnTo>
                      <a:pt x="99" y="51"/>
                    </a:lnTo>
                    <a:close/>
                    <a:moveTo>
                      <a:pt x="98" y="51"/>
                    </a:moveTo>
                    <a:lnTo>
                      <a:pt x="97" y="59"/>
                    </a:lnTo>
                    <a:lnTo>
                      <a:pt x="95" y="59"/>
                    </a:lnTo>
                    <a:lnTo>
                      <a:pt x="97" y="51"/>
                    </a:lnTo>
                    <a:lnTo>
                      <a:pt x="98" y="51"/>
                    </a:lnTo>
                    <a:close/>
                    <a:moveTo>
                      <a:pt x="97" y="59"/>
                    </a:moveTo>
                    <a:lnTo>
                      <a:pt x="97" y="60"/>
                    </a:lnTo>
                    <a:lnTo>
                      <a:pt x="96" y="59"/>
                    </a:lnTo>
                    <a:lnTo>
                      <a:pt x="97" y="59"/>
                    </a:lnTo>
                    <a:close/>
                    <a:moveTo>
                      <a:pt x="97" y="60"/>
                    </a:moveTo>
                    <a:lnTo>
                      <a:pt x="93" y="64"/>
                    </a:lnTo>
                    <a:lnTo>
                      <a:pt x="92" y="63"/>
                    </a:lnTo>
                    <a:lnTo>
                      <a:pt x="95" y="58"/>
                    </a:lnTo>
                    <a:lnTo>
                      <a:pt x="97" y="60"/>
                    </a:lnTo>
                    <a:close/>
                    <a:moveTo>
                      <a:pt x="93" y="64"/>
                    </a:moveTo>
                    <a:lnTo>
                      <a:pt x="93" y="64"/>
                    </a:lnTo>
                    <a:lnTo>
                      <a:pt x="92" y="63"/>
                    </a:lnTo>
                    <a:lnTo>
                      <a:pt x="93" y="64"/>
                    </a:lnTo>
                    <a:close/>
                    <a:moveTo>
                      <a:pt x="93" y="64"/>
                    </a:moveTo>
                    <a:lnTo>
                      <a:pt x="84" y="69"/>
                    </a:lnTo>
                    <a:lnTo>
                      <a:pt x="83" y="67"/>
                    </a:lnTo>
                    <a:lnTo>
                      <a:pt x="92" y="62"/>
                    </a:lnTo>
                    <a:lnTo>
                      <a:pt x="93" y="64"/>
                    </a:lnTo>
                    <a:close/>
                    <a:moveTo>
                      <a:pt x="84" y="69"/>
                    </a:moveTo>
                    <a:lnTo>
                      <a:pt x="84" y="69"/>
                    </a:lnTo>
                    <a:lnTo>
                      <a:pt x="83" y="68"/>
                    </a:lnTo>
                    <a:lnTo>
                      <a:pt x="84" y="69"/>
                    </a:lnTo>
                    <a:close/>
                    <a:moveTo>
                      <a:pt x="84" y="69"/>
                    </a:moveTo>
                    <a:lnTo>
                      <a:pt x="10" y="109"/>
                    </a:lnTo>
                    <a:lnTo>
                      <a:pt x="9" y="107"/>
                    </a:lnTo>
                    <a:lnTo>
                      <a:pt x="83" y="67"/>
                    </a:lnTo>
                    <a:lnTo>
                      <a:pt x="84" y="69"/>
                    </a:lnTo>
                    <a:close/>
                    <a:moveTo>
                      <a:pt x="9" y="107"/>
                    </a:moveTo>
                    <a:lnTo>
                      <a:pt x="9" y="107"/>
                    </a:lnTo>
                    <a:lnTo>
                      <a:pt x="10" y="108"/>
                    </a:lnTo>
                    <a:lnTo>
                      <a:pt x="9" y="107"/>
                    </a:lnTo>
                    <a:close/>
                    <a:moveTo>
                      <a:pt x="10" y="109"/>
                    </a:moveTo>
                    <a:lnTo>
                      <a:pt x="5" y="112"/>
                    </a:lnTo>
                    <a:lnTo>
                      <a:pt x="4" y="111"/>
                    </a:lnTo>
                    <a:lnTo>
                      <a:pt x="9" y="107"/>
                    </a:lnTo>
                    <a:lnTo>
                      <a:pt x="10" y="109"/>
                    </a:lnTo>
                    <a:close/>
                    <a:moveTo>
                      <a:pt x="4" y="111"/>
                    </a:moveTo>
                    <a:lnTo>
                      <a:pt x="4" y="111"/>
                    </a:lnTo>
                    <a:lnTo>
                      <a:pt x="5" y="112"/>
                    </a:lnTo>
                    <a:lnTo>
                      <a:pt x="4" y="111"/>
                    </a:lnTo>
                    <a:close/>
                    <a:moveTo>
                      <a:pt x="5" y="112"/>
                    </a:moveTo>
                    <a:lnTo>
                      <a:pt x="3" y="116"/>
                    </a:lnTo>
                    <a:lnTo>
                      <a:pt x="1" y="115"/>
                    </a:lnTo>
                    <a:lnTo>
                      <a:pt x="4" y="111"/>
                    </a:lnTo>
                    <a:lnTo>
                      <a:pt x="5" y="112"/>
                    </a:lnTo>
                    <a:close/>
                    <a:moveTo>
                      <a:pt x="1" y="115"/>
                    </a:moveTo>
                    <a:lnTo>
                      <a:pt x="1" y="115"/>
                    </a:lnTo>
                    <a:lnTo>
                      <a:pt x="2" y="115"/>
                    </a:lnTo>
                    <a:lnTo>
                      <a:pt x="1" y="115"/>
                    </a:lnTo>
                    <a:close/>
                    <a:moveTo>
                      <a:pt x="3" y="115"/>
                    </a:moveTo>
                    <a:lnTo>
                      <a:pt x="2" y="119"/>
                    </a:lnTo>
                    <a:lnTo>
                      <a:pt x="0" y="119"/>
                    </a:lnTo>
                    <a:lnTo>
                      <a:pt x="1" y="115"/>
                    </a:lnTo>
                    <a:lnTo>
                      <a:pt x="3" y="115"/>
                    </a:lnTo>
                    <a:close/>
                    <a:moveTo>
                      <a:pt x="0" y="119"/>
                    </a:moveTo>
                    <a:lnTo>
                      <a:pt x="0" y="119"/>
                    </a:lnTo>
                    <a:lnTo>
                      <a:pt x="1" y="119"/>
                    </a:lnTo>
                    <a:lnTo>
                      <a:pt x="0" y="119"/>
                    </a:lnTo>
                    <a:close/>
                    <a:moveTo>
                      <a:pt x="2" y="119"/>
                    </a:moveTo>
                    <a:lnTo>
                      <a:pt x="3" y="127"/>
                    </a:lnTo>
                    <a:lnTo>
                      <a:pt x="1" y="127"/>
                    </a:lnTo>
                    <a:lnTo>
                      <a:pt x="0" y="119"/>
                    </a:lnTo>
                    <a:lnTo>
                      <a:pt x="2" y="119"/>
                    </a:lnTo>
                    <a:close/>
                    <a:moveTo>
                      <a:pt x="3" y="127"/>
                    </a:moveTo>
                    <a:lnTo>
                      <a:pt x="3" y="127"/>
                    </a:lnTo>
                    <a:lnTo>
                      <a:pt x="2" y="127"/>
                    </a:lnTo>
                    <a:lnTo>
                      <a:pt x="3" y="127"/>
                    </a:lnTo>
                    <a:close/>
                    <a:moveTo>
                      <a:pt x="3" y="127"/>
                    </a:moveTo>
                    <a:lnTo>
                      <a:pt x="2" y="144"/>
                    </a:lnTo>
                    <a:lnTo>
                      <a:pt x="0" y="144"/>
                    </a:lnTo>
                    <a:lnTo>
                      <a:pt x="1" y="127"/>
                    </a:lnTo>
                    <a:lnTo>
                      <a:pt x="3" y="127"/>
                    </a:lnTo>
                    <a:close/>
                    <a:moveTo>
                      <a:pt x="0" y="144"/>
                    </a:moveTo>
                    <a:lnTo>
                      <a:pt x="0" y="144"/>
                    </a:lnTo>
                    <a:lnTo>
                      <a:pt x="1" y="144"/>
                    </a:lnTo>
                    <a:lnTo>
                      <a:pt x="0" y="144"/>
                    </a:lnTo>
                    <a:close/>
                    <a:moveTo>
                      <a:pt x="2" y="144"/>
                    </a:moveTo>
                    <a:lnTo>
                      <a:pt x="2" y="156"/>
                    </a:lnTo>
                    <a:lnTo>
                      <a:pt x="0" y="156"/>
                    </a:lnTo>
                    <a:lnTo>
                      <a:pt x="0" y="144"/>
                    </a:lnTo>
                    <a:lnTo>
                      <a:pt x="2" y="144"/>
                    </a:lnTo>
                    <a:close/>
                    <a:moveTo>
                      <a:pt x="1" y="157"/>
                    </a:moveTo>
                    <a:lnTo>
                      <a:pt x="0" y="156"/>
                    </a:lnTo>
                    <a:lnTo>
                      <a:pt x="1" y="156"/>
                    </a:lnTo>
                    <a:lnTo>
                      <a:pt x="1" y="157"/>
                    </a:lnTo>
                    <a:close/>
                    <a:moveTo>
                      <a:pt x="2" y="155"/>
                    </a:moveTo>
                    <a:lnTo>
                      <a:pt x="8" y="162"/>
                    </a:lnTo>
                    <a:lnTo>
                      <a:pt x="7" y="164"/>
                    </a:lnTo>
                    <a:lnTo>
                      <a:pt x="1" y="157"/>
                    </a:lnTo>
                    <a:lnTo>
                      <a:pt x="2" y="155"/>
                    </a:lnTo>
                    <a:close/>
                    <a:moveTo>
                      <a:pt x="8" y="164"/>
                    </a:moveTo>
                    <a:lnTo>
                      <a:pt x="7" y="164"/>
                    </a:lnTo>
                    <a:lnTo>
                      <a:pt x="8" y="163"/>
                    </a:lnTo>
                    <a:lnTo>
                      <a:pt x="8" y="164"/>
                    </a:lnTo>
                    <a:close/>
                    <a:moveTo>
                      <a:pt x="8" y="162"/>
                    </a:moveTo>
                    <a:lnTo>
                      <a:pt x="14" y="162"/>
                    </a:lnTo>
                    <a:lnTo>
                      <a:pt x="14" y="164"/>
                    </a:lnTo>
                    <a:lnTo>
                      <a:pt x="8" y="164"/>
                    </a:lnTo>
                    <a:lnTo>
                      <a:pt x="8" y="162"/>
                    </a:lnTo>
                    <a:close/>
                    <a:moveTo>
                      <a:pt x="15" y="164"/>
                    </a:moveTo>
                    <a:lnTo>
                      <a:pt x="14" y="164"/>
                    </a:lnTo>
                    <a:lnTo>
                      <a:pt x="14" y="163"/>
                    </a:lnTo>
                    <a:lnTo>
                      <a:pt x="15" y="164"/>
                    </a:lnTo>
                    <a:close/>
                    <a:moveTo>
                      <a:pt x="14" y="162"/>
                    </a:moveTo>
                    <a:lnTo>
                      <a:pt x="21" y="159"/>
                    </a:lnTo>
                    <a:lnTo>
                      <a:pt x="22" y="161"/>
                    </a:lnTo>
                    <a:lnTo>
                      <a:pt x="15" y="164"/>
                    </a:lnTo>
                    <a:lnTo>
                      <a:pt x="14" y="162"/>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32" name="Freeform 617"/>
              <p:cNvSpPr>
                <a:spLocks/>
              </p:cNvSpPr>
              <p:nvPr/>
            </p:nvSpPr>
            <p:spPr bwMode="auto">
              <a:xfrm>
                <a:off x="1172" y="1842"/>
                <a:ext cx="237" cy="473"/>
              </a:xfrm>
              <a:custGeom>
                <a:avLst/>
                <a:gdLst>
                  <a:gd name="T0" fmla="*/ 0 w 24"/>
                  <a:gd name="T1" fmla="*/ 2147483647 h 48"/>
                  <a:gd name="T2" fmla="*/ 0 w 24"/>
                  <a:gd name="T3" fmla="*/ 0 h 48"/>
                  <a:gd name="T4" fmla="*/ 2147483647 w 24"/>
                  <a:gd name="T5" fmla="*/ 2147483647 h 48"/>
                  <a:gd name="T6" fmla="*/ 2147483647 w 24"/>
                  <a:gd name="T7" fmla="*/ 2147483647 h 48"/>
                  <a:gd name="T8" fmla="*/ 0 w 24"/>
                  <a:gd name="T9" fmla="*/ 2147483647 h 48"/>
                  <a:gd name="T10" fmla="*/ 0 60000 65536"/>
                  <a:gd name="T11" fmla="*/ 0 60000 65536"/>
                  <a:gd name="T12" fmla="*/ 0 60000 65536"/>
                  <a:gd name="T13" fmla="*/ 0 60000 65536"/>
                  <a:gd name="T14" fmla="*/ 0 60000 65536"/>
                  <a:gd name="T15" fmla="*/ 0 w 24"/>
                  <a:gd name="T16" fmla="*/ 0 h 48"/>
                  <a:gd name="T17" fmla="*/ 24 w 24"/>
                  <a:gd name="T18" fmla="*/ 48 h 48"/>
                </a:gdLst>
                <a:ahLst/>
                <a:cxnLst>
                  <a:cxn ang="T10">
                    <a:pos x="T0" y="T1"/>
                  </a:cxn>
                  <a:cxn ang="T11">
                    <a:pos x="T2" y="T3"/>
                  </a:cxn>
                  <a:cxn ang="T12">
                    <a:pos x="T4" y="T5"/>
                  </a:cxn>
                  <a:cxn ang="T13">
                    <a:pos x="T6" y="T7"/>
                  </a:cxn>
                  <a:cxn ang="T14">
                    <a:pos x="T8" y="T9"/>
                  </a:cxn>
                </a:cxnLst>
                <a:rect l="T15" t="T16" r="T17" b="T18"/>
                <a:pathLst>
                  <a:path w="24" h="48">
                    <a:moveTo>
                      <a:pt x="0" y="34"/>
                    </a:moveTo>
                    <a:lnTo>
                      <a:pt x="0" y="0"/>
                    </a:lnTo>
                    <a:lnTo>
                      <a:pt x="24" y="14"/>
                    </a:lnTo>
                    <a:lnTo>
                      <a:pt x="23" y="48"/>
                    </a:lnTo>
                    <a:lnTo>
                      <a:pt x="0" y="3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33" name="Freeform 618"/>
              <p:cNvSpPr>
                <a:spLocks/>
              </p:cNvSpPr>
              <p:nvPr/>
            </p:nvSpPr>
            <p:spPr bwMode="auto">
              <a:xfrm>
                <a:off x="1172" y="1803"/>
                <a:ext cx="454" cy="512"/>
              </a:xfrm>
              <a:custGeom>
                <a:avLst/>
                <a:gdLst>
                  <a:gd name="T0" fmla="*/ 0 w 46"/>
                  <a:gd name="T1" fmla="*/ 2147483647 h 52"/>
                  <a:gd name="T2" fmla="*/ 2147483647 w 46"/>
                  <a:gd name="T3" fmla="*/ 2147483647 h 52"/>
                  <a:gd name="T4" fmla="*/ 2147483647 w 46"/>
                  <a:gd name="T5" fmla="*/ 2147483647 h 52"/>
                  <a:gd name="T6" fmla="*/ 2147483647 w 46"/>
                  <a:gd name="T7" fmla="*/ 2147483647 h 52"/>
                  <a:gd name="T8" fmla="*/ 2147483647 w 46"/>
                  <a:gd name="T9" fmla="*/ 2147483647 h 52"/>
                  <a:gd name="T10" fmla="*/ 2147483647 w 46"/>
                  <a:gd name="T11" fmla="*/ 0 h 52"/>
                  <a:gd name="T12" fmla="*/ 0 w 46"/>
                  <a:gd name="T13" fmla="*/ 2147483647 h 52"/>
                  <a:gd name="T14" fmla="*/ 0 60000 65536"/>
                  <a:gd name="T15" fmla="*/ 0 60000 65536"/>
                  <a:gd name="T16" fmla="*/ 0 60000 65536"/>
                  <a:gd name="T17" fmla="*/ 0 60000 65536"/>
                  <a:gd name="T18" fmla="*/ 0 60000 65536"/>
                  <a:gd name="T19" fmla="*/ 0 60000 65536"/>
                  <a:gd name="T20" fmla="*/ 0 60000 65536"/>
                  <a:gd name="T21" fmla="*/ 0 w 46"/>
                  <a:gd name="T22" fmla="*/ 0 h 52"/>
                  <a:gd name="T23" fmla="*/ 46 w 4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2">
                    <a:moveTo>
                      <a:pt x="0" y="4"/>
                    </a:moveTo>
                    <a:lnTo>
                      <a:pt x="24" y="18"/>
                    </a:lnTo>
                    <a:lnTo>
                      <a:pt x="23" y="52"/>
                    </a:lnTo>
                    <a:lnTo>
                      <a:pt x="46" y="47"/>
                    </a:lnTo>
                    <a:lnTo>
                      <a:pt x="46" y="14"/>
                    </a:lnTo>
                    <a:lnTo>
                      <a:pt x="23" y="0"/>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34" name="Line 619"/>
              <p:cNvSpPr>
                <a:spLocks noChangeShapeType="1"/>
              </p:cNvSpPr>
              <p:nvPr/>
            </p:nvSpPr>
            <p:spPr bwMode="auto">
              <a:xfrm>
                <a:off x="896" y="1684"/>
                <a:ext cx="266" cy="15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5" name="Line 620"/>
              <p:cNvSpPr>
                <a:spLocks noChangeShapeType="1"/>
              </p:cNvSpPr>
              <p:nvPr/>
            </p:nvSpPr>
            <p:spPr bwMode="auto">
              <a:xfrm>
                <a:off x="935" y="1250"/>
                <a:ext cx="444" cy="257"/>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6" name="Line 621"/>
              <p:cNvSpPr>
                <a:spLocks noChangeShapeType="1"/>
              </p:cNvSpPr>
              <p:nvPr/>
            </p:nvSpPr>
            <p:spPr bwMode="auto">
              <a:xfrm>
                <a:off x="1133" y="866"/>
                <a:ext cx="512" cy="296"/>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7" name="Line 622"/>
              <p:cNvSpPr>
                <a:spLocks noChangeShapeType="1"/>
              </p:cNvSpPr>
              <p:nvPr/>
            </p:nvSpPr>
            <p:spPr bwMode="auto">
              <a:xfrm>
                <a:off x="1369" y="1507"/>
                <a:ext cx="1" cy="365"/>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8" name="Line 623"/>
              <p:cNvSpPr>
                <a:spLocks noChangeShapeType="1"/>
              </p:cNvSpPr>
              <p:nvPr/>
            </p:nvSpPr>
            <p:spPr bwMode="auto">
              <a:xfrm>
                <a:off x="1507" y="1793"/>
                <a:ext cx="1" cy="217"/>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9" name="Line 624"/>
              <p:cNvSpPr>
                <a:spLocks noChangeShapeType="1"/>
              </p:cNvSpPr>
              <p:nvPr/>
            </p:nvSpPr>
            <p:spPr bwMode="auto">
              <a:xfrm>
                <a:off x="1645" y="1162"/>
                <a:ext cx="1" cy="582"/>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40" name="Line 625"/>
              <p:cNvSpPr>
                <a:spLocks noChangeShapeType="1"/>
              </p:cNvSpPr>
              <p:nvPr/>
            </p:nvSpPr>
            <p:spPr bwMode="auto">
              <a:xfrm flipH="1">
                <a:off x="2040" y="1783"/>
                <a:ext cx="187" cy="16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41" name="Line 626"/>
              <p:cNvSpPr>
                <a:spLocks noChangeShapeType="1"/>
              </p:cNvSpPr>
              <p:nvPr/>
            </p:nvSpPr>
            <p:spPr bwMode="auto">
              <a:xfrm>
                <a:off x="1300" y="2099"/>
                <a:ext cx="1" cy="345"/>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42" name="Line 627"/>
              <p:cNvSpPr>
                <a:spLocks noChangeShapeType="1"/>
              </p:cNvSpPr>
              <p:nvPr/>
            </p:nvSpPr>
            <p:spPr bwMode="auto">
              <a:xfrm flipV="1">
                <a:off x="1409" y="1941"/>
                <a:ext cx="217" cy="39"/>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43" name="Freeform 628"/>
              <p:cNvSpPr>
                <a:spLocks/>
              </p:cNvSpPr>
              <p:nvPr/>
            </p:nvSpPr>
            <p:spPr bwMode="auto">
              <a:xfrm>
                <a:off x="1478" y="2000"/>
                <a:ext cx="79" cy="128"/>
              </a:xfrm>
              <a:custGeom>
                <a:avLst/>
                <a:gdLst>
                  <a:gd name="T0" fmla="*/ 2147483647 w 8"/>
                  <a:gd name="T1" fmla="*/ 0 h 13"/>
                  <a:gd name="T2" fmla="*/ 2147483647 w 8"/>
                  <a:gd name="T3" fmla="*/ 2147483647 h 13"/>
                  <a:gd name="T4" fmla="*/ 2147483647 w 8"/>
                  <a:gd name="T5" fmla="*/ 2147483647 h 13"/>
                  <a:gd name="T6" fmla="*/ 2147483647 w 8"/>
                  <a:gd name="T7" fmla="*/ 2147483647 h 13"/>
                  <a:gd name="T8" fmla="*/ 2147483647 w 8"/>
                  <a:gd name="T9" fmla="*/ 0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2" y="0"/>
                    </a:moveTo>
                    <a:cubicBezTo>
                      <a:pt x="4" y="0"/>
                      <a:pt x="6" y="2"/>
                      <a:pt x="7" y="6"/>
                    </a:cubicBezTo>
                    <a:cubicBezTo>
                      <a:pt x="8" y="9"/>
                      <a:pt x="7" y="13"/>
                      <a:pt x="6" y="13"/>
                    </a:cubicBezTo>
                    <a:cubicBezTo>
                      <a:pt x="4" y="13"/>
                      <a:pt x="2" y="11"/>
                      <a:pt x="1" y="7"/>
                    </a:cubicBezTo>
                    <a:cubicBezTo>
                      <a:pt x="0" y="4"/>
                      <a:pt x="1" y="1"/>
                      <a:pt x="2" y="0"/>
                    </a:cubicBez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4" name="Freeform 629"/>
              <p:cNvSpPr>
                <a:spLocks/>
              </p:cNvSpPr>
              <p:nvPr/>
            </p:nvSpPr>
            <p:spPr bwMode="auto">
              <a:xfrm>
                <a:off x="1468" y="1990"/>
                <a:ext cx="79" cy="148"/>
              </a:xfrm>
              <a:custGeom>
                <a:avLst/>
                <a:gdLst>
                  <a:gd name="T0" fmla="*/ 2147483647 w 8"/>
                  <a:gd name="T1" fmla="*/ 2147483647 h 15"/>
                  <a:gd name="T2" fmla="*/ 2147483647 w 8"/>
                  <a:gd name="T3" fmla="*/ 2147483647 h 15"/>
                  <a:gd name="T4" fmla="*/ 2147483647 w 8"/>
                  <a:gd name="T5" fmla="*/ 2147483647 h 15"/>
                  <a:gd name="T6" fmla="*/ 2147483647 w 8"/>
                  <a:gd name="T7" fmla="*/ 2147483647 h 15"/>
                  <a:gd name="T8" fmla="*/ 2147483647 w 8"/>
                  <a:gd name="T9" fmla="*/ 2147483647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2" y="1"/>
                    </a:moveTo>
                    <a:cubicBezTo>
                      <a:pt x="4" y="0"/>
                      <a:pt x="6" y="3"/>
                      <a:pt x="7" y="7"/>
                    </a:cubicBezTo>
                    <a:cubicBezTo>
                      <a:pt x="8" y="11"/>
                      <a:pt x="7" y="14"/>
                      <a:pt x="6" y="14"/>
                    </a:cubicBezTo>
                    <a:cubicBezTo>
                      <a:pt x="4" y="15"/>
                      <a:pt x="2" y="12"/>
                      <a:pt x="1" y="9"/>
                    </a:cubicBezTo>
                    <a:cubicBezTo>
                      <a:pt x="0" y="5"/>
                      <a:pt x="1" y="1"/>
                      <a:pt x="2" y="1"/>
                    </a:cubicBez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5" name="Freeform 630"/>
              <p:cNvSpPr>
                <a:spLocks/>
              </p:cNvSpPr>
              <p:nvPr/>
            </p:nvSpPr>
            <p:spPr bwMode="auto">
              <a:xfrm>
                <a:off x="1468" y="1990"/>
                <a:ext cx="79" cy="148"/>
              </a:xfrm>
              <a:custGeom>
                <a:avLst/>
                <a:gdLst>
                  <a:gd name="T0" fmla="*/ 2147483647 w 8"/>
                  <a:gd name="T1" fmla="*/ 2147483647 h 15"/>
                  <a:gd name="T2" fmla="*/ 2147483647 w 8"/>
                  <a:gd name="T3" fmla="*/ 2147483647 h 15"/>
                  <a:gd name="T4" fmla="*/ 2147483647 w 8"/>
                  <a:gd name="T5" fmla="*/ 2147483647 h 15"/>
                  <a:gd name="T6" fmla="*/ 2147483647 w 8"/>
                  <a:gd name="T7" fmla="*/ 2147483647 h 15"/>
                  <a:gd name="T8" fmla="*/ 2147483647 w 8"/>
                  <a:gd name="T9" fmla="*/ 2147483647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2" y="1"/>
                    </a:moveTo>
                    <a:cubicBezTo>
                      <a:pt x="4" y="0"/>
                      <a:pt x="6" y="3"/>
                      <a:pt x="7" y="7"/>
                    </a:cubicBezTo>
                    <a:cubicBezTo>
                      <a:pt x="8" y="11"/>
                      <a:pt x="7" y="14"/>
                      <a:pt x="6" y="14"/>
                    </a:cubicBezTo>
                    <a:cubicBezTo>
                      <a:pt x="4" y="15"/>
                      <a:pt x="2" y="12"/>
                      <a:pt x="1" y="9"/>
                    </a:cubicBezTo>
                    <a:cubicBezTo>
                      <a:pt x="0" y="5"/>
                      <a:pt x="1" y="1"/>
                      <a:pt x="2" y="1"/>
                    </a:cubicBez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6" name="Freeform 631"/>
              <p:cNvSpPr>
                <a:spLocks/>
              </p:cNvSpPr>
              <p:nvPr/>
            </p:nvSpPr>
            <p:spPr bwMode="auto">
              <a:xfrm>
                <a:off x="1458" y="2000"/>
                <a:ext cx="69" cy="138"/>
              </a:xfrm>
              <a:custGeom>
                <a:avLst/>
                <a:gdLst>
                  <a:gd name="T0" fmla="*/ 2147483647 w 7"/>
                  <a:gd name="T1" fmla="*/ 2147483647 h 14"/>
                  <a:gd name="T2" fmla="*/ 2147483647 w 7"/>
                  <a:gd name="T3" fmla="*/ 2147483647 h 14"/>
                  <a:gd name="T4" fmla="*/ 2147483647 w 7"/>
                  <a:gd name="T5" fmla="*/ 2147483647 h 14"/>
                  <a:gd name="T6" fmla="*/ 2147483647 w 7"/>
                  <a:gd name="T7" fmla="*/ 2147483647 h 14"/>
                  <a:gd name="T8" fmla="*/ 2147483647 w 7"/>
                  <a:gd name="T9" fmla="*/ 2147483647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2" y="1"/>
                    </a:moveTo>
                    <a:cubicBezTo>
                      <a:pt x="3" y="0"/>
                      <a:pt x="5" y="3"/>
                      <a:pt x="6" y="6"/>
                    </a:cubicBezTo>
                    <a:cubicBezTo>
                      <a:pt x="7" y="10"/>
                      <a:pt x="7" y="13"/>
                      <a:pt x="5" y="13"/>
                    </a:cubicBezTo>
                    <a:cubicBezTo>
                      <a:pt x="4" y="14"/>
                      <a:pt x="2" y="11"/>
                      <a:pt x="1" y="8"/>
                    </a:cubicBezTo>
                    <a:cubicBezTo>
                      <a:pt x="0" y="4"/>
                      <a:pt x="0" y="1"/>
                      <a:pt x="2" y="1"/>
                    </a:cubicBez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7" name="Freeform 632"/>
              <p:cNvSpPr>
                <a:spLocks/>
              </p:cNvSpPr>
              <p:nvPr/>
            </p:nvSpPr>
            <p:spPr bwMode="auto">
              <a:xfrm>
                <a:off x="1231" y="1951"/>
                <a:ext cx="118" cy="217"/>
              </a:xfrm>
              <a:custGeom>
                <a:avLst/>
                <a:gdLst>
                  <a:gd name="T0" fmla="*/ 2147483647 w 12"/>
                  <a:gd name="T1" fmla="*/ 2147483647 h 22"/>
                  <a:gd name="T2" fmla="*/ 2147483647 w 12"/>
                  <a:gd name="T3" fmla="*/ 2147483647 h 22"/>
                  <a:gd name="T4" fmla="*/ 2147483647 w 12"/>
                  <a:gd name="T5" fmla="*/ 2147483647 h 22"/>
                  <a:gd name="T6" fmla="*/ 2147483647 w 12"/>
                  <a:gd name="T7" fmla="*/ 2147483647 h 22"/>
                  <a:gd name="T8" fmla="*/ 2147483647 w 12"/>
                  <a:gd name="T9" fmla="*/ 2147483647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3" y="1"/>
                    </a:moveTo>
                    <a:cubicBezTo>
                      <a:pt x="6" y="0"/>
                      <a:pt x="9" y="4"/>
                      <a:pt x="10" y="10"/>
                    </a:cubicBezTo>
                    <a:cubicBezTo>
                      <a:pt x="12" y="16"/>
                      <a:pt x="11" y="21"/>
                      <a:pt x="9" y="22"/>
                    </a:cubicBezTo>
                    <a:cubicBezTo>
                      <a:pt x="6" y="22"/>
                      <a:pt x="3" y="18"/>
                      <a:pt x="1" y="13"/>
                    </a:cubicBezTo>
                    <a:cubicBezTo>
                      <a:pt x="0" y="7"/>
                      <a:pt x="1" y="1"/>
                      <a:pt x="3" y="1"/>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8" name="Freeform 633"/>
              <p:cNvSpPr>
                <a:spLocks/>
              </p:cNvSpPr>
              <p:nvPr/>
            </p:nvSpPr>
            <p:spPr bwMode="auto">
              <a:xfrm>
                <a:off x="1231" y="1951"/>
                <a:ext cx="118" cy="217"/>
              </a:xfrm>
              <a:custGeom>
                <a:avLst/>
                <a:gdLst>
                  <a:gd name="T0" fmla="*/ 2147483647 w 12"/>
                  <a:gd name="T1" fmla="*/ 2147483647 h 22"/>
                  <a:gd name="T2" fmla="*/ 2147483647 w 12"/>
                  <a:gd name="T3" fmla="*/ 2147483647 h 22"/>
                  <a:gd name="T4" fmla="*/ 2147483647 w 12"/>
                  <a:gd name="T5" fmla="*/ 2147483647 h 22"/>
                  <a:gd name="T6" fmla="*/ 2147483647 w 12"/>
                  <a:gd name="T7" fmla="*/ 2147483647 h 22"/>
                  <a:gd name="T8" fmla="*/ 2147483647 w 12"/>
                  <a:gd name="T9" fmla="*/ 2147483647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3" y="1"/>
                    </a:moveTo>
                    <a:cubicBezTo>
                      <a:pt x="6" y="0"/>
                      <a:pt x="9" y="4"/>
                      <a:pt x="10" y="10"/>
                    </a:cubicBezTo>
                    <a:cubicBezTo>
                      <a:pt x="12" y="16"/>
                      <a:pt x="11" y="21"/>
                      <a:pt x="9" y="22"/>
                    </a:cubicBezTo>
                    <a:cubicBezTo>
                      <a:pt x="6" y="22"/>
                      <a:pt x="3" y="18"/>
                      <a:pt x="1" y="13"/>
                    </a:cubicBezTo>
                    <a:cubicBezTo>
                      <a:pt x="0" y="7"/>
                      <a:pt x="1" y="1"/>
                      <a:pt x="3" y="1"/>
                    </a:cubicBez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9" name="Rectangle 635"/>
              <p:cNvSpPr>
                <a:spLocks noChangeArrowheads="1"/>
              </p:cNvSpPr>
              <p:nvPr/>
            </p:nvSpPr>
            <p:spPr bwMode="auto">
              <a:xfrm>
                <a:off x="1093" y="2158"/>
                <a:ext cx="109" cy="19"/>
              </a:xfrm>
              <a:prstGeom prst="rect">
                <a:avLst/>
              </a:prstGeom>
              <a:solidFill>
                <a:srgbClr val="EAEA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0" name="Line 649"/>
              <p:cNvSpPr>
                <a:spLocks noChangeShapeType="1"/>
              </p:cNvSpPr>
              <p:nvPr/>
            </p:nvSpPr>
            <p:spPr bwMode="auto">
              <a:xfrm flipV="1">
                <a:off x="634" y="2108"/>
                <a:ext cx="469" cy="130"/>
              </a:xfrm>
              <a:prstGeom prst="line">
                <a:avLst/>
              </a:prstGeom>
              <a:noFill/>
              <a:ln w="38100">
                <a:solidFill>
                  <a:srgbClr val="24211D"/>
                </a:solidFill>
                <a:round/>
                <a:headEnd/>
                <a:tailEnd type="arrow" w="med" len="med"/>
              </a:ln>
              <a:extLst>
                <a:ext uri="{909E8E84-426E-40DD-AFC4-6F175D3DCCD1}">
                  <a14:hiddenFill xmlns:a14="http://schemas.microsoft.com/office/drawing/2010/main">
                    <a:noFill/>
                  </a14:hiddenFill>
                </a:ext>
              </a:extLst>
            </p:spPr>
            <p:txBody>
              <a:bodyPr/>
              <a:lstStyle/>
              <a:p>
                <a:endParaRPr lang="ru-RU"/>
              </a:p>
            </p:txBody>
          </p:sp>
          <p:sp>
            <p:nvSpPr>
              <p:cNvPr id="31951" name="Rectangle 665"/>
              <p:cNvSpPr>
                <a:spLocks noChangeArrowheads="1"/>
              </p:cNvSpPr>
              <p:nvPr/>
            </p:nvSpPr>
            <p:spPr bwMode="auto">
              <a:xfrm>
                <a:off x="600" y="2089"/>
                <a:ext cx="503"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2" name="Freeform 666"/>
              <p:cNvSpPr>
                <a:spLocks/>
              </p:cNvSpPr>
              <p:nvPr/>
            </p:nvSpPr>
            <p:spPr bwMode="auto">
              <a:xfrm>
                <a:off x="4426" y="1586"/>
                <a:ext cx="198"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3" name="Freeform 667"/>
              <p:cNvSpPr>
                <a:spLocks/>
              </p:cNvSpPr>
              <p:nvPr/>
            </p:nvSpPr>
            <p:spPr bwMode="auto">
              <a:xfrm>
                <a:off x="4426" y="1586"/>
                <a:ext cx="198"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4" name="Freeform 668"/>
              <p:cNvSpPr>
                <a:spLocks/>
              </p:cNvSpPr>
              <p:nvPr/>
            </p:nvSpPr>
            <p:spPr bwMode="auto">
              <a:xfrm>
                <a:off x="5048" y="123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5" name="Freeform 669"/>
              <p:cNvSpPr>
                <a:spLocks/>
              </p:cNvSpPr>
              <p:nvPr/>
            </p:nvSpPr>
            <p:spPr bwMode="auto">
              <a:xfrm>
                <a:off x="5048" y="123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6" name="Freeform 670"/>
              <p:cNvSpPr>
                <a:spLocks/>
              </p:cNvSpPr>
              <p:nvPr/>
            </p:nvSpPr>
            <p:spPr bwMode="auto">
              <a:xfrm>
                <a:off x="4959" y="1280"/>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7" name="Freeform 671"/>
              <p:cNvSpPr>
                <a:spLocks/>
              </p:cNvSpPr>
              <p:nvPr/>
            </p:nvSpPr>
            <p:spPr bwMode="auto">
              <a:xfrm>
                <a:off x="4959" y="1280"/>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8" name="Freeform 672"/>
              <p:cNvSpPr>
                <a:spLocks/>
              </p:cNvSpPr>
              <p:nvPr/>
            </p:nvSpPr>
            <p:spPr bwMode="auto">
              <a:xfrm>
                <a:off x="4870" y="1339"/>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9" name="Freeform 673"/>
              <p:cNvSpPr>
                <a:spLocks/>
              </p:cNvSpPr>
              <p:nvPr/>
            </p:nvSpPr>
            <p:spPr bwMode="auto">
              <a:xfrm>
                <a:off x="4870" y="1339"/>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0" name="Freeform 674"/>
              <p:cNvSpPr>
                <a:spLocks/>
              </p:cNvSpPr>
              <p:nvPr/>
            </p:nvSpPr>
            <p:spPr bwMode="auto">
              <a:xfrm>
                <a:off x="4782" y="13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1" name="Freeform 675"/>
              <p:cNvSpPr>
                <a:spLocks/>
              </p:cNvSpPr>
              <p:nvPr/>
            </p:nvSpPr>
            <p:spPr bwMode="auto">
              <a:xfrm>
                <a:off x="4782" y="13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2" name="Freeform 676"/>
              <p:cNvSpPr>
                <a:spLocks/>
              </p:cNvSpPr>
              <p:nvPr/>
            </p:nvSpPr>
            <p:spPr bwMode="auto">
              <a:xfrm>
                <a:off x="4693" y="14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3" name="Freeform 677"/>
              <p:cNvSpPr>
                <a:spLocks/>
              </p:cNvSpPr>
              <p:nvPr/>
            </p:nvSpPr>
            <p:spPr bwMode="auto">
              <a:xfrm>
                <a:off x="4693" y="14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4" name="Freeform 678"/>
              <p:cNvSpPr>
                <a:spLocks/>
              </p:cNvSpPr>
              <p:nvPr/>
            </p:nvSpPr>
            <p:spPr bwMode="auto">
              <a:xfrm>
                <a:off x="4604" y="14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5" name="Freeform 679"/>
              <p:cNvSpPr>
                <a:spLocks/>
              </p:cNvSpPr>
              <p:nvPr/>
            </p:nvSpPr>
            <p:spPr bwMode="auto">
              <a:xfrm>
                <a:off x="4604" y="14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6" name="Freeform 680"/>
              <p:cNvSpPr>
                <a:spLocks/>
              </p:cNvSpPr>
              <p:nvPr/>
            </p:nvSpPr>
            <p:spPr bwMode="auto">
              <a:xfrm>
                <a:off x="4515" y="1536"/>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7" name="Freeform 681"/>
              <p:cNvSpPr>
                <a:spLocks/>
              </p:cNvSpPr>
              <p:nvPr/>
            </p:nvSpPr>
            <p:spPr bwMode="auto">
              <a:xfrm>
                <a:off x="4515" y="1536"/>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8" name="Freeform 682"/>
              <p:cNvSpPr>
                <a:spLocks/>
              </p:cNvSpPr>
              <p:nvPr/>
            </p:nvSpPr>
            <p:spPr bwMode="auto">
              <a:xfrm>
                <a:off x="3726" y="19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9" name="Freeform 683"/>
              <p:cNvSpPr>
                <a:spLocks/>
              </p:cNvSpPr>
              <p:nvPr/>
            </p:nvSpPr>
            <p:spPr bwMode="auto">
              <a:xfrm>
                <a:off x="3726" y="19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0" name="Freeform 684"/>
              <p:cNvSpPr>
                <a:spLocks/>
              </p:cNvSpPr>
              <p:nvPr/>
            </p:nvSpPr>
            <p:spPr bwMode="auto">
              <a:xfrm>
                <a:off x="4348" y="163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1" name="Freeform 685"/>
              <p:cNvSpPr>
                <a:spLocks/>
              </p:cNvSpPr>
              <p:nvPr/>
            </p:nvSpPr>
            <p:spPr bwMode="auto">
              <a:xfrm>
                <a:off x="4348" y="163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2" name="Freeform 686"/>
              <p:cNvSpPr>
                <a:spLocks/>
              </p:cNvSpPr>
              <p:nvPr/>
            </p:nvSpPr>
            <p:spPr bwMode="auto">
              <a:xfrm>
                <a:off x="4259" y="1684"/>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3" name="Freeform 687"/>
              <p:cNvSpPr>
                <a:spLocks/>
              </p:cNvSpPr>
              <p:nvPr/>
            </p:nvSpPr>
            <p:spPr bwMode="auto">
              <a:xfrm>
                <a:off x="4259" y="1684"/>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4" name="Freeform 688"/>
              <p:cNvSpPr>
                <a:spLocks/>
              </p:cNvSpPr>
              <p:nvPr/>
            </p:nvSpPr>
            <p:spPr bwMode="auto">
              <a:xfrm>
                <a:off x="4170" y="1734"/>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5" name="Freeform 689"/>
              <p:cNvSpPr>
                <a:spLocks/>
              </p:cNvSpPr>
              <p:nvPr/>
            </p:nvSpPr>
            <p:spPr bwMode="auto">
              <a:xfrm>
                <a:off x="4170" y="1734"/>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6" name="Freeform 690"/>
              <p:cNvSpPr>
                <a:spLocks/>
              </p:cNvSpPr>
              <p:nvPr/>
            </p:nvSpPr>
            <p:spPr bwMode="auto">
              <a:xfrm>
                <a:off x="4081" y="1783"/>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7" name="Freeform 691"/>
              <p:cNvSpPr>
                <a:spLocks/>
              </p:cNvSpPr>
              <p:nvPr/>
            </p:nvSpPr>
            <p:spPr bwMode="auto">
              <a:xfrm>
                <a:off x="4081" y="1783"/>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8" name="Freeform 692"/>
              <p:cNvSpPr>
                <a:spLocks/>
              </p:cNvSpPr>
              <p:nvPr/>
            </p:nvSpPr>
            <p:spPr bwMode="auto">
              <a:xfrm>
                <a:off x="3993" y="1842"/>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9" name="Freeform 693"/>
              <p:cNvSpPr>
                <a:spLocks/>
              </p:cNvSpPr>
              <p:nvPr/>
            </p:nvSpPr>
            <p:spPr bwMode="auto">
              <a:xfrm>
                <a:off x="3993" y="1842"/>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0" name="Freeform 694"/>
              <p:cNvSpPr>
                <a:spLocks/>
              </p:cNvSpPr>
              <p:nvPr/>
            </p:nvSpPr>
            <p:spPr bwMode="auto">
              <a:xfrm>
                <a:off x="3904" y="1891"/>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1" name="Freeform 695"/>
              <p:cNvSpPr>
                <a:spLocks/>
              </p:cNvSpPr>
              <p:nvPr/>
            </p:nvSpPr>
            <p:spPr bwMode="auto">
              <a:xfrm>
                <a:off x="3904" y="1891"/>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2" name="Freeform 696"/>
              <p:cNvSpPr>
                <a:spLocks/>
              </p:cNvSpPr>
              <p:nvPr/>
            </p:nvSpPr>
            <p:spPr bwMode="auto">
              <a:xfrm>
                <a:off x="3815" y="19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3" name="Freeform 697"/>
              <p:cNvSpPr>
                <a:spLocks/>
              </p:cNvSpPr>
              <p:nvPr/>
            </p:nvSpPr>
            <p:spPr bwMode="auto">
              <a:xfrm>
                <a:off x="3815" y="19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4" name="Freeform 698"/>
              <p:cNvSpPr>
                <a:spLocks/>
              </p:cNvSpPr>
              <p:nvPr/>
            </p:nvSpPr>
            <p:spPr bwMode="auto">
              <a:xfrm>
                <a:off x="3026" y="2385"/>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5" name="Freeform 699"/>
              <p:cNvSpPr>
                <a:spLocks/>
              </p:cNvSpPr>
              <p:nvPr/>
            </p:nvSpPr>
            <p:spPr bwMode="auto">
              <a:xfrm>
                <a:off x="3026" y="2385"/>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6" name="Freeform 700"/>
              <p:cNvSpPr>
                <a:spLocks/>
              </p:cNvSpPr>
              <p:nvPr/>
            </p:nvSpPr>
            <p:spPr bwMode="auto">
              <a:xfrm>
                <a:off x="3637" y="2039"/>
                <a:ext cx="198"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7" name="Freeform 701"/>
              <p:cNvSpPr>
                <a:spLocks/>
              </p:cNvSpPr>
              <p:nvPr/>
            </p:nvSpPr>
            <p:spPr bwMode="auto">
              <a:xfrm>
                <a:off x="3637" y="2039"/>
                <a:ext cx="198"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8" name="Freeform 702"/>
              <p:cNvSpPr>
                <a:spLocks/>
              </p:cNvSpPr>
              <p:nvPr/>
            </p:nvSpPr>
            <p:spPr bwMode="auto">
              <a:xfrm>
                <a:off x="3549" y="2089"/>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9" name="Freeform 703"/>
              <p:cNvSpPr>
                <a:spLocks/>
              </p:cNvSpPr>
              <p:nvPr/>
            </p:nvSpPr>
            <p:spPr bwMode="auto">
              <a:xfrm>
                <a:off x="3549" y="2089"/>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0" name="Freeform 704"/>
              <p:cNvSpPr>
                <a:spLocks/>
              </p:cNvSpPr>
              <p:nvPr/>
            </p:nvSpPr>
            <p:spPr bwMode="auto">
              <a:xfrm>
                <a:off x="3470" y="21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1" name="Freeform 705"/>
              <p:cNvSpPr>
                <a:spLocks/>
              </p:cNvSpPr>
              <p:nvPr/>
            </p:nvSpPr>
            <p:spPr bwMode="auto">
              <a:xfrm>
                <a:off x="3470" y="21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2" name="Freeform 706"/>
              <p:cNvSpPr>
                <a:spLocks/>
              </p:cNvSpPr>
              <p:nvPr/>
            </p:nvSpPr>
            <p:spPr bwMode="auto">
              <a:xfrm>
                <a:off x="3381" y="21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3" name="Freeform 707"/>
              <p:cNvSpPr>
                <a:spLocks/>
              </p:cNvSpPr>
              <p:nvPr/>
            </p:nvSpPr>
            <p:spPr bwMode="auto">
              <a:xfrm>
                <a:off x="3381" y="21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4" name="Freeform 708"/>
              <p:cNvSpPr>
                <a:spLocks/>
              </p:cNvSpPr>
              <p:nvPr/>
            </p:nvSpPr>
            <p:spPr bwMode="auto">
              <a:xfrm>
                <a:off x="3292" y="2237"/>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5" name="Freeform 709"/>
              <p:cNvSpPr>
                <a:spLocks/>
              </p:cNvSpPr>
              <p:nvPr/>
            </p:nvSpPr>
            <p:spPr bwMode="auto">
              <a:xfrm>
                <a:off x="3292" y="2237"/>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6" name="Freeform 710"/>
              <p:cNvSpPr>
                <a:spLocks/>
              </p:cNvSpPr>
              <p:nvPr/>
            </p:nvSpPr>
            <p:spPr bwMode="auto">
              <a:xfrm>
                <a:off x="3204" y="2286"/>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7" name="Freeform 711"/>
              <p:cNvSpPr>
                <a:spLocks/>
              </p:cNvSpPr>
              <p:nvPr/>
            </p:nvSpPr>
            <p:spPr bwMode="auto">
              <a:xfrm>
                <a:off x="3204" y="2286"/>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8" name="Freeform 712"/>
              <p:cNvSpPr>
                <a:spLocks/>
              </p:cNvSpPr>
              <p:nvPr/>
            </p:nvSpPr>
            <p:spPr bwMode="auto">
              <a:xfrm>
                <a:off x="3115" y="234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9" name="Freeform 713"/>
              <p:cNvSpPr>
                <a:spLocks/>
              </p:cNvSpPr>
              <p:nvPr/>
            </p:nvSpPr>
            <p:spPr bwMode="auto">
              <a:xfrm>
                <a:off x="3115" y="234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0" name="Freeform 714"/>
              <p:cNvSpPr>
                <a:spLocks/>
              </p:cNvSpPr>
              <p:nvPr/>
            </p:nvSpPr>
            <p:spPr bwMode="auto">
              <a:xfrm>
                <a:off x="2326" y="27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1" name="Freeform 715"/>
              <p:cNvSpPr>
                <a:spLocks/>
              </p:cNvSpPr>
              <p:nvPr/>
            </p:nvSpPr>
            <p:spPr bwMode="auto">
              <a:xfrm>
                <a:off x="2326" y="27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2" name="Freeform 716"/>
              <p:cNvSpPr>
                <a:spLocks/>
              </p:cNvSpPr>
              <p:nvPr/>
            </p:nvSpPr>
            <p:spPr bwMode="auto">
              <a:xfrm>
                <a:off x="2937" y="2444"/>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3" name="Freeform 717"/>
              <p:cNvSpPr>
                <a:spLocks/>
              </p:cNvSpPr>
              <p:nvPr/>
            </p:nvSpPr>
            <p:spPr bwMode="auto">
              <a:xfrm>
                <a:off x="2937" y="2444"/>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4" name="Freeform 718"/>
              <p:cNvSpPr>
                <a:spLocks/>
              </p:cNvSpPr>
              <p:nvPr/>
            </p:nvSpPr>
            <p:spPr bwMode="auto">
              <a:xfrm>
                <a:off x="2849" y="2493"/>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5" name="Freeform 719"/>
              <p:cNvSpPr>
                <a:spLocks/>
              </p:cNvSpPr>
              <p:nvPr/>
            </p:nvSpPr>
            <p:spPr bwMode="auto">
              <a:xfrm>
                <a:off x="2849" y="2493"/>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6" name="Freeform 720"/>
              <p:cNvSpPr>
                <a:spLocks/>
              </p:cNvSpPr>
              <p:nvPr/>
            </p:nvSpPr>
            <p:spPr bwMode="auto">
              <a:xfrm>
                <a:off x="2760" y="2542"/>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7" name="Freeform 721"/>
              <p:cNvSpPr>
                <a:spLocks/>
              </p:cNvSpPr>
              <p:nvPr/>
            </p:nvSpPr>
            <p:spPr bwMode="auto">
              <a:xfrm>
                <a:off x="2760" y="2542"/>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8" name="Freeform 722"/>
              <p:cNvSpPr>
                <a:spLocks/>
              </p:cNvSpPr>
              <p:nvPr/>
            </p:nvSpPr>
            <p:spPr bwMode="auto">
              <a:xfrm>
                <a:off x="2671" y="2592"/>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9" name="Freeform 723"/>
              <p:cNvSpPr>
                <a:spLocks/>
              </p:cNvSpPr>
              <p:nvPr/>
            </p:nvSpPr>
            <p:spPr bwMode="auto">
              <a:xfrm>
                <a:off x="2671" y="2592"/>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0" name="Freeform 724"/>
              <p:cNvSpPr>
                <a:spLocks/>
              </p:cNvSpPr>
              <p:nvPr/>
            </p:nvSpPr>
            <p:spPr bwMode="auto">
              <a:xfrm>
                <a:off x="2592" y="26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1" name="Freeform 725"/>
              <p:cNvSpPr>
                <a:spLocks/>
              </p:cNvSpPr>
              <p:nvPr/>
            </p:nvSpPr>
            <p:spPr bwMode="auto">
              <a:xfrm>
                <a:off x="2592" y="26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2" name="Freeform 726"/>
              <p:cNvSpPr>
                <a:spLocks/>
              </p:cNvSpPr>
              <p:nvPr/>
            </p:nvSpPr>
            <p:spPr bwMode="auto">
              <a:xfrm>
                <a:off x="2217" y="2858"/>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3" name="Freeform 727"/>
              <p:cNvSpPr>
                <a:spLocks/>
              </p:cNvSpPr>
              <p:nvPr/>
            </p:nvSpPr>
            <p:spPr bwMode="auto">
              <a:xfrm>
                <a:off x="2217" y="2858"/>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4" name="Freeform 728"/>
              <p:cNvSpPr>
                <a:spLocks/>
              </p:cNvSpPr>
              <p:nvPr/>
            </p:nvSpPr>
            <p:spPr bwMode="auto">
              <a:xfrm>
                <a:off x="2217" y="2838"/>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5" name="Freeform 729"/>
              <p:cNvSpPr>
                <a:spLocks/>
              </p:cNvSpPr>
              <p:nvPr/>
            </p:nvSpPr>
            <p:spPr bwMode="auto">
              <a:xfrm>
                <a:off x="2217" y="2838"/>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6" name="Freeform 730"/>
              <p:cNvSpPr>
                <a:spLocks/>
              </p:cNvSpPr>
              <p:nvPr/>
            </p:nvSpPr>
            <p:spPr bwMode="auto">
              <a:xfrm>
                <a:off x="2503" y="26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7" name="Freeform 731"/>
              <p:cNvSpPr>
                <a:spLocks/>
              </p:cNvSpPr>
              <p:nvPr/>
            </p:nvSpPr>
            <p:spPr bwMode="auto">
              <a:xfrm>
                <a:off x="2503" y="26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8" name="Freeform 732"/>
              <p:cNvSpPr>
                <a:spLocks/>
              </p:cNvSpPr>
              <p:nvPr/>
            </p:nvSpPr>
            <p:spPr bwMode="auto">
              <a:xfrm>
                <a:off x="2129" y="290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9" name="Freeform 733"/>
              <p:cNvSpPr>
                <a:spLocks/>
              </p:cNvSpPr>
              <p:nvPr/>
            </p:nvSpPr>
            <p:spPr bwMode="auto">
              <a:xfrm>
                <a:off x="2129" y="290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0" name="Freeform 734"/>
              <p:cNvSpPr>
                <a:spLocks/>
              </p:cNvSpPr>
              <p:nvPr/>
            </p:nvSpPr>
            <p:spPr bwMode="auto">
              <a:xfrm>
                <a:off x="2129" y="28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2" y="11"/>
                    </a:lnTo>
                    <a:lnTo>
                      <a:pt x="0" y="5"/>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1" name="Freeform 735"/>
              <p:cNvSpPr>
                <a:spLocks/>
              </p:cNvSpPr>
              <p:nvPr/>
            </p:nvSpPr>
            <p:spPr bwMode="auto">
              <a:xfrm>
                <a:off x="2129" y="28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2" y="11"/>
                    </a:lnTo>
                    <a:lnTo>
                      <a:pt x="0" y="5"/>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2" name="Freeform 736"/>
              <p:cNvSpPr>
                <a:spLocks/>
              </p:cNvSpPr>
              <p:nvPr/>
            </p:nvSpPr>
            <p:spPr bwMode="auto">
              <a:xfrm>
                <a:off x="2415" y="2740"/>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3" name="Freeform 737"/>
              <p:cNvSpPr>
                <a:spLocks/>
              </p:cNvSpPr>
              <p:nvPr/>
            </p:nvSpPr>
            <p:spPr bwMode="auto">
              <a:xfrm>
                <a:off x="2415" y="2740"/>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4" name="Freeform 738"/>
              <p:cNvSpPr>
                <a:spLocks/>
              </p:cNvSpPr>
              <p:nvPr/>
            </p:nvSpPr>
            <p:spPr bwMode="auto">
              <a:xfrm>
                <a:off x="2040" y="2956"/>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6"/>
                    </a:lnTo>
                    <a:lnTo>
                      <a:pt x="12" y="11"/>
                    </a:lnTo>
                    <a:lnTo>
                      <a:pt x="0" y="4"/>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5" name="Freeform 739"/>
              <p:cNvSpPr>
                <a:spLocks/>
              </p:cNvSpPr>
              <p:nvPr/>
            </p:nvSpPr>
            <p:spPr bwMode="auto">
              <a:xfrm>
                <a:off x="2040" y="2956"/>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6"/>
                    </a:lnTo>
                    <a:lnTo>
                      <a:pt x="12" y="11"/>
                    </a:lnTo>
                    <a:lnTo>
                      <a:pt x="0" y="4"/>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6" name="Freeform 740"/>
              <p:cNvSpPr>
                <a:spLocks/>
              </p:cNvSpPr>
              <p:nvPr/>
            </p:nvSpPr>
            <p:spPr bwMode="auto">
              <a:xfrm>
                <a:off x="2050" y="2937"/>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7" name="Freeform 741"/>
              <p:cNvSpPr>
                <a:spLocks/>
              </p:cNvSpPr>
              <p:nvPr/>
            </p:nvSpPr>
            <p:spPr bwMode="auto">
              <a:xfrm>
                <a:off x="2050" y="2937"/>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8" name="Freeform 743"/>
              <p:cNvSpPr>
                <a:spLocks/>
              </p:cNvSpPr>
              <p:nvPr/>
            </p:nvSpPr>
            <p:spPr bwMode="auto">
              <a:xfrm>
                <a:off x="1172" y="2128"/>
                <a:ext cx="454" cy="187"/>
              </a:xfrm>
              <a:custGeom>
                <a:avLst/>
                <a:gdLst>
                  <a:gd name="T0" fmla="*/ 2147483647 w 46"/>
                  <a:gd name="T1" fmla="*/ 2147483647 h 19"/>
                  <a:gd name="T2" fmla="*/ 0 w 46"/>
                  <a:gd name="T3" fmla="*/ 2147483647 h 19"/>
                  <a:gd name="T4" fmla="*/ 2147483647 w 46"/>
                  <a:gd name="T5" fmla="*/ 0 h 19"/>
                  <a:gd name="T6" fmla="*/ 2147483647 w 46"/>
                  <a:gd name="T7" fmla="*/ 2147483647 h 19"/>
                  <a:gd name="T8" fmla="*/ 2147483647 w 46"/>
                  <a:gd name="T9" fmla="*/ 2147483647 h 19"/>
                  <a:gd name="T10" fmla="*/ 0 60000 65536"/>
                  <a:gd name="T11" fmla="*/ 0 60000 65536"/>
                  <a:gd name="T12" fmla="*/ 0 60000 65536"/>
                  <a:gd name="T13" fmla="*/ 0 60000 65536"/>
                  <a:gd name="T14" fmla="*/ 0 60000 65536"/>
                  <a:gd name="T15" fmla="*/ 0 w 46"/>
                  <a:gd name="T16" fmla="*/ 0 h 19"/>
                  <a:gd name="T17" fmla="*/ 46 w 46"/>
                  <a:gd name="T18" fmla="*/ 19 h 19"/>
                </a:gdLst>
                <a:ahLst/>
                <a:cxnLst>
                  <a:cxn ang="T10">
                    <a:pos x="T0" y="T1"/>
                  </a:cxn>
                  <a:cxn ang="T11">
                    <a:pos x="T2" y="T3"/>
                  </a:cxn>
                  <a:cxn ang="T12">
                    <a:pos x="T4" y="T5"/>
                  </a:cxn>
                  <a:cxn ang="T13">
                    <a:pos x="T6" y="T7"/>
                  </a:cxn>
                  <a:cxn ang="T14">
                    <a:pos x="T8" y="T9"/>
                  </a:cxn>
                </a:cxnLst>
                <a:rect l="T15" t="T16" r="T17" b="T18"/>
                <a:pathLst>
                  <a:path w="46" h="19">
                    <a:moveTo>
                      <a:pt x="23" y="19"/>
                    </a:moveTo>
                    <a:lnTo>
                      <a:pt x="0" y="5"/>
                    </a:lnTo>
                    <a:lnTo>
                      <a:pt x="23" y="0"/>
                    </a:lnTo>
                    <a:lnTo>
                      <a:pt x="46" y="14"/>
                    </a:lnTo>
                    <a:lnTo>
                      <a:pt x="23" y="19"/>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9" name="Freeform 744"/>
              <p:cNvSpPr>
                <a:spLocks noEditPoints="1"/>
              </p:cNvSpPr>
              <p:nvPr/>
            </p:nvSpPr>
            <p:spPr bwMode="auto">
              <a:xfrm>
                <a:off x="1113" y="1921"/>
                <a:ext cx="976" cy="1617"/>
              </a:xfrm>
              <a:custGeom>
                <a:avLst/>
                <a:gdLst>
                  <a:gd name="T0" fmla="*/ 2147483647 w 99"/>
                  <a:gd name="T1" fmla="*/ 2147483647 h 164"/>
                  <a:gd name="T2" fmla="*/ 2147483647 w 99"/>
                  <a:gd name="T3" fmla="*/ 0 h 164"/>
                  <a:gd name="T4" fmla="*/ 2147483647 w 99"/>
                  <a:gd name="T5" fmla="*/ 0 h 164"/>
                  <a:gd name="T6" fmla="*/ 2147483647 w 99"/>
                  <a:gd name="T7" fmla="*/ 0 h 164"/>
                  <a:gd name="T8" fmla="*/ 2147483647 w 99"/>
                  <a:gd name="T9" fmla="*/ 0 h 164"/>
                  <a:gd name="T10" fmla="*/ 2147483647 w 99"/>
                  <a:gd name="T11" fmla="*/ 2147483647 h 164"/>
                  <a:gd name="T12" fmla="*/ 2147483647 w 99"/>
                  <a:gd name="T13" fmla="*/ 2147483647 h 164"/>
                  <a:gd name="T14" fmla="*/ 2147483647 w 99"/>
                  <a:gd name="T15" fmla="*/ 2147483647 h 164"/>
                  <a:gd name="T16" fmla="*/ 2147483647 w 99"/>
                  <a:gd name="T17" fmla="*/ 2147483647 h 164"/>
                  <a:gd name="T18" fmla="*/ 2147483647 w 99"/>
                  <a:gd name="T19" fmla="*/ 2147483647 h 164"/>
                  <a:gd name="T20" fmla="*/ 2147483647 w 99"/>
                  <a:gd name="T21" fmla="*/ 2147483647 h 164"/>
                  <a:gd name="T22" fmla="*/ 2147483647 w 99"/>
                  <a:gd name="T23" fmla="*/ 2147483647 h 164"/>
                  <a:gd name="T24" fmla="*/ 2147483647 w 99"/>
                  <a:gd name="T25" fmla="*/ 2147483647 h 164"/>
                  <a:gd name="T26" fmla="*/ 2147483647 w 99"/>
                  <a:gd name="T27" fmla="*/ 2147483647 h 164"/>
                  <a:gd name="T28" fmla="*/ 2147483647 w 99"/>
                  <a:gd name="T29" fmla="*/ 2147483647 h 164"/>
                  <a:gd name="T30" fmla="*/ 2147483647 w 99"/>
                  <a:gd name="T31" fmla="*/ 2147483647 h 164"/>
                  <a:gd name="T32" fmla="*/ 2147483647 w 99"/>
                  <a:gd name="T33" fmla="*/ 2147483647 h 164"/>
                  <a:gd name="T34" fmla="*/ 2147483647 w 99"/>
                  <a:gd name="T35" fmla="*/ 2147483647 h 164"/>
                  <a:gd name="T36" fmla="*/ 2147483647 w 99"/>
                  <a:gd name="T37" fmla="*/ 2147483647 h 164"/>
                  <a:gd name="T38" fmla="*/ 2147483647 w 99"/>
                  <a:gd name="T39" fmla="*/ 2147483647 h 164"/>
                  <a:gd name="T40" fmla="*/ 2147483647 w 99"/>
                  <a:gd name="T41" fmla="*/ 2147483647 h 164"/>
                  <a:gd name="T42" fmla="*/ 2147483647 w 99"/>
                  <a:gd name="T43" fmla="*/ 2147483647 h 164"/>
                  <a:gd name="T44" fmla="*/ 2147483647 w 99"/>
                  <a:gd name="T45" fmla="*/ 2147483647 h 164"/>
                  <a:gd name="T46" fmla="*/ 2147483647 w 99"/>
                  <a:gd name="T47" fmla="*/ 2147483647 h 164"/>
                  <a:gd name="T48" fmla="*/ 2147483647 w 99"/>
                  <a:gd name="T49" fmla="*/ 2147483647 h 164"/>
                  <a:gd name="T50" fmla="*/ 2147483647 w 99"/>
                  <a:gd name="T51" fmla="*/ 2147483647 h 164"/>
                  <a:gd name="T52" fmla="*/ 2147483647 w 99"/>
                  <a:gd name="T53" fmla="*/ 2147483647 h 164"/>
                  <a:gd name="T54" fmla="*/ 2147483647 w 99"/>
                  <a:gd name="T55" fmla="*/ 2147483647 h 164"/>
                  <a:gd name="T56" fmla="*/ 2147483647 w 99"/>
                  <a:gd name="T57" fmla="*/ 2147483647 h 164"/>
                  <a:gd name="T58" fmla="*/ 2147483647 w 99"/>
                  <a:gd name="T59" fmla="*/ 2147483647 h 164"/>
                  <a:gd name="T60" fmla="*/ 2147483647 w 99"/>
                  <a:gd name="T61" fmla="*/ 2147483647 h 164"/>
                  <a:gd name="T62" fmla="*/ 2147483647 w 99"/>
                  <a:gd name="T63" fmla="*/ 2147483647 h 164"/>
                  <a:gd name="T64" fmla="*/ 2147483647 w 99"/>
                  <a:gd name="T65" fmla="*/ 2147483647 h 164"/>
                  <a:gd name="T66" fmla="*/ 2147483647 w 99"/>
                  <a:gd name="T67" fmla="*/ 2147483647 h 164"/>
                  <a:gd name="T68" fmla="*/ 2147483647 w 99"/>
                  <a:gd name="T69" fmla="*/ 2147483647 h 164"/>
                  <a:gd name="T70" fmla="*/ 0 w 99"/>
                  <a:gd name="T71" fmla="*/ 2147483647 h 164"/>
                  <a:gd name="T72" fmla="*/ 0 w 99"/>
                  <a:gd name="T73" fmla="*/ 2147483647 h 164"/>
                  <a:gd name="T74" fmla="*/ 0 w 99"/>
                  <a:gd name="T75" fmla="*/ 2147483647 h 164"/>
                  <a:gd name="T76" fmla="*/ 2147483647 w 99"/>
                  <a:gd name="T77" fmla="*/ 2147483647 h 164"/>
                  <a:gd name="T78" fmla="*/ 0 w 99"/>
                  <a:gd name="T79" fmla="*/ 2147483647 h 164"/>
                  <a:gd name="T80" fmla="*/ 0 w 99"/>
                  <a:gd name="T81" fmla="*/ 2147483647 h 164"/>
                  <a:gd name="T82" fmla="*/ 2147483647 w 99"/>
                  <a:gd name="T83" fmla="*/ 2147483647 h 164"/>
                  <a:gd name="T84" fmla="*/ 2147483647 w 99"/>
                  <a:gd name="T85" fmla="*/ 2147483647 h 164"/>
                  <a:gd name="T86" fmla="*/ 2147483647 w 99"/>
                  <a:gd name="T87" fmla="*/ 2147483647 h 164"/>
                  <a:gd name="T88" fmla="*/ 2147483647 w 99"/>
                  <a:gd name="T89" fmla="*/ 2147483647 h 164"/>
                  <a:gd name="T90" fmla="*/ 2147483647 w 99"/>
                  <a:gd name="T91" fmla="*/ 2147483647 h 164"/>
                  <a:gd name="T92" fmla="*/ 2147483647 w 99"/>
                  <a:gd name="T93" fmla="*/ 2147483647 h 164"/>
                  <a:gd name="T94" fmla="*/ 2147483647 w 99"/>
                  <a:gd name="T95" fmla="*/ 2147483647 h 164"/>
                  <a:gd name="T96" fmla="*/ 2147483647 w 99"/>
                  <a:gd name="T97" fmla="*/ 2147483647 h 164"/>
                  <a:gd name="T98" fmla="*/ 2147483647 w 99"/>
                  <a:gd name="T99" fmla="*/ 2147483647 h 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9"/>
                  <a:gd name="T151" fmla="*/ 0 h 164"/>
                  <a:gd name="T152" fmla="*/ 99 w 99"/>
                  <a:gd name="T153" fmla="*/ 164 h 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9" h="164">
                    <a:moveTo>
                      <a:pt x="38" y="15"/>
                    </a:moveTo>
                    <a:lnTo>
                      <a:pt x="82" y="0"/>
                    </a:lnTo>
                    <a:lnTo>
                      <a:pt x="83" y="2"/>
                    </a:lnTo>
                    <a:lnTo>
                      <a:pt x="39" y="17"/>
                    </a:lnTo>
                    <a:lnTo>
                      <a:pt x="38" y="15"/>
                    </a:lnTo>
                    <a:close/>
                    <a:moveTo>
                      <a:pt x="82" y="0"/>
                    </a:moveTo>
                    <a:lnTo>
                      <a:pt x="82" y="0"/>
                    </a:lnTo>
                    <a:lnTo>
                      <a:pt x="82" y="1"/>
                    </a:lnTo>
                    <a:lnTo>
                      <a:pt x="82" y="0"/>
                    </a:lnTo>
                    <a:close/>
                    <a:moveTo>
                      <a:pt x="82" y="0"/>
                    </a:moveTo>
                    <a:lnTo>
                      <a:pt x="87" y="0"/>
                    </a:lnTo>
                    <a:lnTo>
                      <a:pt x="87" y="2"/>
                    </a:lnTo>
                    <a:lnTo>
                      <a:pt x="82" y="2"/>
                    </a:lnTo>
                    <a:lnTo>
                      <a:pt x="82" y="0"/>
                    </a:lnTo>
                    <a:close/>
                    <a:moveTo>
                      <a:pt x="87" y="0"/>
                    </a:moveTo>
                    <a:lnTo>
                      <a:pt x="87" y="0"/>
                    </a:lnTo>
                    <a:lnTo>
                      <a:pt x="88" y="0"/>
                    </a:lnTo>
                    <a:lnTo>
                      <a:pt x="87" y="1"/>
                    </a:lnTo>
                    <a:lnTo>
                      <a:pt x="87" y="0"/>
                    </a:lnTo>
                    <a:close/>
                    <a:moveTo>
                      <a:pt x="88" y="0"/>
                    </a:moveTo>
                    <a:lnTo>
                      <a:pt x="93" y="2"/>
                    </a:lnTo>
                    <a:lnTo>
                      <a:pt x="92" y="4"/>
                    </a:lnTo>
                    <a:lnTo>
                      <a:pt x="87" y="2"/>
                    </a:lnTo>
                    <a:lnTo>
                      <a:pt x="88" y="0"/>
                    </a:lnTo>
                    <a:close/>
                    <a:moveTo>
                      <a:pt x="93" y="2"/>
                    </a:moveTo>
                    <a:lnTo>
                      <a:pt x="93" y="2"/>
                    </a:lnTo>
                    <a:lnTo>
                      <a:pt x="93" y="3"/>
                    </a:lnTo>
                    <a:lnTo>
                      <a:pt x="93" y="2"/>
                    </a:lnTo>
                    <a:close/>
                    <a:moveTo>
                      <a:pt x="93" y="2"/>
                    </a:moveTo>
                    <a:lnTo>
                      <a:pt x="97" y="4"/>
                    </a:lnTo>
                    <a:lnTo>
                      <a:pt x="96" y="6"/>
                    </a:lnTo>
                    <a:lnTo>
                      <a:pt x="92" y="3"/>
                    </a:lnTo>
                    <a:lnTo>
                      <a:pt x="93" y="2"/>
                    </a:lnTo>
                    <a:close/>
                    <a:moveTo>
                      <a:pt x="97" y="4"/>
                    </a:moveTo>
                    <a:lnTo>
                      <a:pt x="97" y="5"/>
                    </a:lnTo>
                    <a:lnTo>
                      <a:pt x="96" y="5"/>
                    </a:lnTo>
                    <a:lnTo>
                      <a:pt x="97" y="4"/>
                    </a:lnTo>
                    <a:close/>
                    <a:moveTo>
                      <a:pt x="97" y="5"/>
                    </a:moveTo>
                    <a:lnTo>
                      <a:pt x="98" y="10"/>
                    </a:lnTo>
                    <a:lnTo>
                      <a:pt x="96" y="11"/>
                    </a:lnTo>
                    <a:lnTo>
                      <a:pt x="95" y="5"/>
                    </a:lnTo>
                    <a:lnTo>
                      <a:pt x="97" y="5"/>
                    </a:lnTo>
                    <a:close/>
                    <a:moveTo>
                      <a:pt x="98" y="10"/>
                    </a:moveTo>
                    <a:lnTo>
                      <a:pt x="98" y="10"/>
                    </a:lnTo>
                    <a:lnTo>
                      <a:pt x="97" y="10"/>
                    </a:lnTo>
                    <a:lnTo>
                      <a:pt x="98" y="10"/>
                    </a:lnTo>
                    <a:close/>
                    <a:moveTo>
                      <a:pt x="98" y="10"/>
                    </a:moveTo>
                    <a:lnTo>
                      <a:pt x="99" y="17"/>
                    </a:lnTo>
                    <a:lnTo>
                      <a:pt x="97" y="17"/>
                    </a:lnTo>
                    <a:lnTo>
                      <a:pt x="96" y="10"/>
                    </a:lnTo>
                    <a:lnTo>
                      <a:pt x="98" y="10"/>
                    </a:lnTo>
                    <a:close/>
                    <a:moveTo>
                      <a:pt x="99" y="17"/>
                    </a:moveTo>
                    <a:lnTo>
                      <a:pt x="99" y="17"/>
                    </a:lnTo>
                    <a:lnTo>
                      <a:pt x="98" y="17"/>
                    </a:lnTo>
                    <a:lnTo>
                      <a:pt x="99" y="17"/>
                    </a:lnTo>
                    <a:close/>
                    <a:moveTo>
                      <a:pt x="99" y="17"/>
                    </a:moveTo>
                    <a:lnTo>
                      <a:pt x="99" y="41"/>
                    </a:lnTo>
                    <a:lnTo>
                      <a:pt x="97" y="41"/>
                    </a:lnTo>
                    <a:lnTo>
                      <a:pt x="97" y="17"/>
                    </a:lnTo>
                    <a:lnTo>
                      <a:pt x="99" y="17"/>
                    </a:lnTo>
                    <a:close/>
                    <a:moveTo>
                      <a:pt x="99" y="41"/>
                    </a:moveTo>
                    <a:lnTo>
                      <a:pt x="99" y="41"/>
                    </a:lnTo>
                    <a:lnTo>
                      <a:pt x="98" y="41"/>
                    </a:lnTo>
                    <a:lnTo>
                      <a:pt x="99" y="41"/>
                    </a:lnTo>
                    <a:close/>
                    <a:moveTo>
                      <a:pt x="99" y="41"/>
                    </a:moveTo>
                    <a:lnTo>
                      <a:pt x="99" y="51"/>
                    </a:lnTo>
                    <a:lnTo>
                      <a:pt x="97" y="51"/>
                    </a:lnTo>
                    <a:lnTo>
                      <a:pt x="97" y="41"/>
                    </a:lnTo>
                    <a:lnTo>
                      <a:pt x="99" y="41"/>
                    </a:lnTo>
                    <a:close/>
                    <a:moveTo>
                      <a:pt x="99" y="51"/>
                    </a:moveTo>
                    <a:lnTo>
                      <a:pt x="99" y="51"/>
                    </a:lnTo>
                    <a:lnTo>
                      <a:pt x="98" y="51"/>
                    </a:lnTo>
                    <a:lnTo>
                      <a:pt x="99" y="51"/>
                    </a:lnTo>
                    <a:close/>
                    <a:moveTo>
                      <a:pt x="98" y="51"/>
                    </a:moveTo>
                    <a:lnTo>
                      <a:pt x="97" y="59"/>
                    </a:lnTo>
                    <a:lnTo>
                      <a:pt x="95" y="59"/>
                    </a:lnTo>
                    <a:lnTo>
                      <a:pt x="97" y="51"/>
                    </a:lnTo>
                    <a:lnTo>
                      <a:pt x="98" y="51"/>
                    </a:lnTo>
                    <a:close/>
                    <a:moveTo>
                      <a:pt x="97" y="59"/>
                    </a:moveTo>
                    <a:lnTo>
                      <a:pt x="97" y="60"/>
                    </a:lnTo>
                    <a:lnTo>
                      <a:pt x="96" y="59"/>
                    </a:lnTo>
                    <a:lnTo>
                      <a:pt x="97" y="59"/>
                    </a:lnTo>
                    <a:close/>
                    <a:moveTo>
                      <a:pt x="97" y="60"/>
                    </a:moveTo>
                    <a:lnTo>
                      <a:pt x="93" y="64"/>
                    </a:lnTo>
                    <a:lnTo>
                      <a:pt x="92" y="63"/>
                    </a:lnTo>
                    <a:lnTo>
                      <a:pt x="95" y="58"/>
                    </a:lnTo>
                    <a:lnTo>
                      <a:pt x="97" y="60"/>
                    </a:lnTo>
                    <a:close/>
                    <a:moveTo>
                      <a:pt x="93" y="64"/>
                    </a:moveTo>
                    <a:lnTo>
                      <a:pt x="93" y="64"/>
                    </a:lnTo>
                    <a:lnTo>
                      <a:pt x="92" y="63"/>
                    </a:lnTo>
                    <a:lnTo>
                      <a:pt x="93" y="64"/>
                    </a:lnTo>
                    <a:close/>
                    <a:moveTo>
                      <a:pt x="93" y="64"/>
                    </a:moveTo>
                    <a:lnTo>
                      <a:pt x="84" y="69"/>
                    </a:lnTo>
                    <a:lnTo>
                      <a:pt x="83" y="67"/>
                    </a:lnTo>
                    <a:lnTo>
                      <a:pt x="92" y="62"/>
                    </a:lnTo>
                    <a:lnTo>
                      <a:pt x="93" y="64"/>
                    </a:lnTo>
                    <a:close/>
                    <a:moveTo>
                      <a:pt x="84" y="69"/>
                    </a:moveTo>
                    <a:lnTo>
                      <a:pt x="84" y="69"/>
                    </a:lnTo>
                    <a:lnTo>
                      <a:pt x="83" y="68"/>
                    </a:lnTo>
                    <a:lnTo>
                      <a:pt x="84" y="69"/>
                    </a:lnTo>
                    <a:close/>
                    <a:moveTo>
                      <a:pt x="84" y="69"/>
                    </a:moveTo>
                    <a:lnTo>
                      <a:pt x="10" y="109"/>
                    </a:lnTo>
                    <a:lnTo>
                      <a:pt x="9" y="107"/>
                    </a:lnTo>
                    <a:lnTo>
                      <a:pt x="83" y="67"/>
                    </a:lnTo>
                    <a:lnTo>
                      <a:pt x="84" y="69"/>
                    </a:lnTo>
                    <a:close/>
                    <a:moveTo>
                      <a:pt x="9" y="107"/>
                    </a:moveTo>
                    <a:lnTo>
                      <a:pt x="9" y="107"/>
                    </a:lnTo>
                    <a:lnTo>
                      <a:pt x="10" y="108"/>
                    </a:lnTo>
                    <a:lnTo>
                      <a:pt x="9" y="107"/>
                    </a:lnTo>
                    <a:close/>
                    <a:moveTo>
                      <a:pt x="10" y="109"/>
                    </a:moveTo>
                    <a:lnTo>
                      <a:pt x="5" y="112"/>
                    </a:lnTo>
                    <a:lnTo>
                      <a:pt x="4" y="111"/>
                    </a:lnTo>
                    <a:lnTo>
                      <a:pt x="9" y="107"/>
                    </a:lnTo>
                    <a:lnTo>
                      <a:pt x="10" y="109"/>
                    </a:lnTo>
                    <a:close/>
                    <a:moveTo>
                      <a:pt x="4" y="111"/>
                    </a:moveTo>
                    <a:lnTo>
                      <a:pt x="4" y="111"/>
                    </a:lnTo>
                    <a:lnTo>
                      <a:pt x="5" y="112"/>
                    </a:lnTo>
                    <a:lnTo>
                      <a:pt x="4" y="111"/>
                    </a:lnTo>
                    <a:close/>
                    <a:moveTo>
                      <a:pt x="5" y="112"/>
                    </a:moveTo>
                    <a:lnTo>
                      <a:pt x="3" y="116"/>
                    </a:lnTo>
                    <a:lnTo>
                      <a:pt x="1" y="115"/>
                    </a:lnTo>
                    <a:lnTo>
                      <a:pt x="4" y="111"/>
                    </a:lnTo>
                    <a:lnTo>
                      <a:pt x="5" y="112"/>
                    </a:lnTo>
                    <a:close/>
                    <a:moveTo>
                      <a:pt x="1" y="115"/>
                    </a:moveTo>
                    <a:lnTo>
                      <a:pt x="1" y="115"/>
                    </a:lnTo>
                    <a:lnTo>
                      <a:pt x="2" y="115"/>
                    </a:lnTo>
                    <a:lnTo>
                      <a:pt x="1" y="115"/>
                    </a:lnTo>
                    <a:close/>
                    <a:moveTo>
                      <a:pt x="3" y="115"/>
                    </a:moveTo>
                    <a:lnTo>
                      <a:pt x="2" y="119"/>
                    </a:lnTo>
                    <a:lnTo>
                      <a:pt x="0" y="119"/>
                    </a:lnTo>
                    <a:lnTo>
                      <a:pt x="1" y="115"/>
                    </a:lnTo>
                    <a:lnTo>
                      <a:pt x="3" y="115"/>
                    </a:lnTo>
                    <a:close/>
                    <a:moveTo>
                      <a:pt x="0" y="119"/>
                    </a:moveTo>
                    <a:lnTo>
                      <a:pt x="0" y="119"/>
                    </a:lnTo>
                    <a:lnTo>
                      <a:pt x="1" y="119"/>
                    </a:lnTo>
                    <a:lnTo>
                      <a:pt x="0" y="119"/>
                    </a:lnTo>
                    <a:close/>
                    <a:moveTo>
                      <a:pt x="2" y="119"/>
                    </a:moveTo>
                    <a:lnTo>
                      <a:pt x="3" y="127"/>
                    </a:lnTo>
                    <a:lnTo>
                      <a:pt x="1" y="127"/>
                    </a:lnTo>
                    <a:lnTo>
                      <a:pt x="0" y="119"/>
                    </a:lnTo>
                    <a:lnTo>
                      <a:pt x="2" y="119"/>
                    </a:lnTo>
                    <a:close/>
                    <a:moveTo>
                      <a:pt x="3" y="127"/>
                    </a:moveTo>
                    <a:lnTo>
                      <a:pt x="3" y="127"/>
                    </a:lnTo>
                    <a:lnTo>
                      <a:pt x="2" y="127"/>
                    </a:lnTo>
                    <a:lnTo>
                      <a:pt x="3" y="127"/>
                    </a:lnTo>
                    <a:close/>
                    <a:moveTo>
                      <a:pt x="3" y="127"/>
                    </a:moveTo>
                    <a:lnTo>
                      <a:pt x="2" y="144"/>
                    </a:lnTo>
                    <a:lnTo>
                      <a:pt x="0" y="144"/>
                    </a:lnTo>
                    <a:lnTo>
                      <a:pt x="1" y="127"/>
                    </a:lnTo>
                    <a:lnTo>
                      <a:pt x="3" y="127"/>
                    </a:lnTo>
                    <a:close/>
                    <a:moveTo>
                      <a:pt x="0" y="144"/>
                    </a:moveTo>
                    <a:lnTo>
                      <a:pt x="0" y="144"/>
                    </a:lnTo>
                    <a:lnTo>
                      <a:pt x="1" y="144"/>
                    </a:lnTo>
                    <a:lnTo>
                      <a:pt x="0" y="144"/>
                    </a:lnTo>
                    <a:close/>
                    <a:moveTo>
                      <a:pt x="2" y="144"/>
                    </a:moveTo>
                    <a:lnTo>
                      <a:pt x="2" y="156"/>
                    </a:lnTo>
                    <a:lnTo>
                      <a:pt x="0" y="156"/>
                    </a:lnTo>
                    <a:lnTo>
                      <a:pt x="0" y="144"/>
                    </a:lnTo>
                    <a:lnTo>
                      <a:pt x="2" y="144"/>
                    </a:lnTo>
                    <a:close/>
                    <a:moveTo>
                      <a:pt x="1" y="157"/>
                    </a:moveTo>
                    <a:lnTo>
                      <a:pt x="0" y="156"/>
                    </a:lnTo>
                    <a:lnTo>
                      <a:pt x="1" y="156"/>
                    </a:lnTo>
                    <a:lnTo>
                      <a:pt x="1" y="157"/>
                    </a:lnTo>
                    <a:close/>
                    <a:moveTo>
                      <a:pt x="2" y="155"/>
                    </a:moveTo>
                    <a:lnTo>
                      <a:pt x="8" y="162"/>
                    </a:lnTo>
                    <a:lnTo>
                      <a:pt x="7" y="164"/>
                    </a:lnTo>
                    <a:lnTo>
                      <a:pt x="1" y="157"/>
                    </a:lnTo>
                    <a:lnTo>
                      <a:pt x="2" y="155"/>
                    </a:lnTo>
                    <a:close/>
                    <a:moveTo>
                      <a:pt x="8" y="164"/>
                    </a:moveTo>
                    <a:lnTo>
                      <a:pt x="7" y="164"/>
                    </a:lnTo>
                    <a:lnTo>
                      <a:pt x="8" y="163"/>
                    </a:lnTo>
                    <a:lnTo>
                      <a:pt x="8" y="164"/>
                    </a:lnTo>
                    <a:close/>
                    <a:moveTo>
                      <a:pt x="8" y="162"/>
                    </a:moveTo>
                    <a:lnTo>
                      <a:pt x="14" y="162"/>
                    </a:lnTo>
                    <a:lnTo>
                      <a:pt x="14" y="164"/>
                    </a:lnTo>
                    <a:lnTo>
                      <a:pt x="8" y="164"/>
                    </a:lnTo>
                    <a:lnTo>
                      <a:pt x="8" y="162"/>
                    </a:lnTo>
                    <a:close/>
                    <a:moveTo>
                      <a:pt x="15" y="164"/>
                    </a:moveTo>
                    <a:lnTo>
                      <a:pt x="14" y="164"/>
                    </a:lnTo>
                    <a:lnTo>
                      <a:pt x="14" y="163"/>
                    </a:lnTo>
                    <a:lnTo>
                      <a:pt x="15" y="164"/>
                    </a:lnTo>
                    <a:close/>
                    <a:moveTo>
                      <a:pt x="14" y="162"/>
                    </a:moveTo>
                    <a:lnTo>
                      <a:pt x="21" y="159"/>
                    </a:lnTo>
                    <a:lnTo>
                      <a:pt x="22" y="161"/>
                    </a:lnTo>
                    <a:lnTo>
                      <a:pt x="15" y="164"/>
                    </a:lnTo>
                    <a:lnTo>
                      <a:pt x="14" y="162"/>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30" name="Freeform 746"/>
              <p:cNvSpPr>
                <a:spLocks/>
              </p:cNvSpPr>
              <p:nvPr/>
            </p:nvSpPr>
            <p:spPr bwMode="auto">
              <a:xfrm>
                <a:off x="1172" y="1803"/>
                <a:ext cx="454" cy="512"/>
              </a:xfrm>
              <a:custGeom>
                <a:avLst/>
                <a:gdLst>
                  <a:gd name="T0" fmla="*/ 0 w 46"/>
                  <a:gd name="T1" fmla="*/ 2147483647 h 52"/>
                  <a:gd name="T2" fmla="*/ 2147483647 w 46"/>
                  <a:gd name="T3" fmla="*/ 2147483647 h 52"/>
                  <a:gd name="T4" fmla="*/ 2147483647 w 46"/>
                  <a:gd name="T5" fmla="*/ 2147483647 h 52"/>
                  <a:gd name="T6" fmla="*/ 2147483647 w 46"/>
                  <a:gd name="T7" fmla="*/ 2147483647 h 52"/>
                  <a:gd name="T8" fmla="*/ 2147483647 w 46"/>
                  <a:gd name="T9" fmla="*/ 2147483647 h 52"/>
                  <a:gd name="T10" fmla="*/ 2147483647 w 46"/>
                  <a:gd name="T11" fmla="*/ 0 h 52"/>
                  <a:gd name="T12" fmla="*/ 0 w 46"/>
                  <a:gd name="T13" fmla="*/ 2147483647 h 52"/>
                  <a:gd name="T14" fmla="*/ 0 60000 65536"/>
                  <a:gd name="T15" fmla="*/ 0 60000 65536"/>
                  <a:gd name="T16" fmla="*/ 0 60000 65536"/>
                  <a:gd name="T17" fmla="*/ 0 60000 65536"/>
                  <a:gd name="T18" fmla="*/ 0 60000 65536"/>
                  <a:gd name="T19" fmla="*/ 0 60000 65536"/>
                  <a:gd name="T20" fmla="*/ 0 60000 65536"/>
                  <a:gd name="T21" fmla="*/ 0 w 46"/>
                  <a:gd name="T22" fmla="*/ 0 h 52"/>
                  <a:gd name="T23" fmla="*/ 46 w 4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2">
                    <a:moveTo>
                      <a:pt x="0" y="4"/>
                    </a:moveTo>
                    <a:lnTo>
                      <a:pt x="24" y="18"/>
                    </a:lnTo>
                    <a:lnTo>
                      <a:pt x="23" y="52"/>
                    </a:lnTo>
                    <a:lnTo>
                      <a:pt x="46" y="47"/>
                    </a:lnTo>
                    <a:lnTo>
                      <a:pt x="46" y="14"/>
                    </a:lnTo>
                    <a:lnTo>
                      <a:pt x="23" y="0"/>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31" name="Line 747"/>
              <p:cNvSpPr>
                <a:spLocks noChangeShapeType="1"/>
              </p:cNvSpPr>
              <p:nvPr/>
            </p:nvSpPr>
            <p:spPr bwMode="auto">
              <a:xfrm>
                <a:off x="896" y="1684"/>
                <a:ext cx="266" cy="158"/>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2" name="Line 748"/>
              <p:cNvSpPr>
                <a:spLocks noChangeShapeType="1"/>
              </p:cNvSpPr>
              <p:nvPr/>
            </p:nvSpPr>
            <p:spPr bwMode="auto">
              <a:xfrm>
                <a:off x="935" y="1250"/>
                <a:ext cx="444" cy="257"/>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3" name="Line 749"/>
              <p:cNvSpPr>
                <a:spLocks noChangeShapeType="1"/>
              </p:cNvSpPr>
              <p:nvPr/>
            </p:nvSpPr>
            <p:spPr bwMode="auto">
              <a:xfrm>
                <a:off x="1133" y="866"/>
                <a:ext cx="512" cy="296"/>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4" name="Line 750"/>
              <p:cNvSpPr>
                <a:spLocks noChangeShapeType="1"/>
              </p:cNvSpPr>
              <p:nvPr/>
            </p:nvSpPr>
            <p:spPr bwMode="auto">
              <a:xfrm>
                <a:off x="1369" y="1507"/>
                <a:ext cx="1" cy="365"/>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5" name="Line 751"/>
              <p:cNvSpPr>
                <a:spLocks noChangeShapeType="1"/>
              </p:cNvSpPr>
              <p:nvPr/>
            </p:nvSpPr>
            <p:spPr bwMode="auto">
              <a:xfrm>
                <a:off x="1507" y="1793"/>
                <a:ext cx="1" cy="217"/>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6" name="Line 752"/>
              <p:cNvSpPr>
                <a:spLocks noChangeShapeType="1"/>
              </p:cNvSpPr>
              <p:nvPr/>
            </p:nvSpPr>
            <p:spPr bwMode="auto">
              <a:xfrm>
                <a:off x="1645" y="1162"/>
                <a:ext cx="1" cy="582"/>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7" name="Line 753"/>
              <p:cNvSpPr>
                <a:spLocks noChangeShapeType="1"/>
              </p:cNvSpPr>
              <p:nvPr/>
            </p:nvSpPr>
            <p:spPr bwMode="auto">
              <a:xfrm flipH="1">
                <a:off x="2040" y="1783"/>
                <a:ext cx="187" cy="168"/>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8" name="Line 754"/>
              <p:cNvSpPr>
                <a:spLocks noChangeShapeType="1"/>
              </p:cNvSpPr>
              <p:nvPr/>
            </p:nvSpPr>
            <p:spPr bwMode="auto">
              <a:xfrm>
                <a:off x="1300" y="2099"/>
                <a:ext cx="1" cy="345"/>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9" name="Line 755"/>
              <p:cNvSpPr>
                <a:spLocks noChangeShapeType="1"/>
              </p:cNvSpPr>
              <p:nvPr/>
            </p:nvSpPr>
            <p:spPr bwMode="auto">
              <a:xfrm flipV="1">
                <a:off x="1409" y="1941"/>
                <a:ext cx="217" cy="39"/>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40" name="Freeform 756"/>
              <p:cNvSpPr>
                <a:spLocks/>
              </p:cNvSpPr>
              <p:nvPr/>
            </p:nvSpPr>
            <p:spPr bwMode="auto">
              <a:xfrm>
                <a:off x="1478" y="2000"/>
                <a:ext cx="79" cy="128"/>
              </a:xfrm>
              <a:custGeom>
                <a:avLst/>
                <a:gdLst>
                  <a:gd name="T0" fmla="*/ 2147483647 w 8"/>
                  <a:gd name="T1" fmla="*/ 0 h 13"/>
                  <a:gd name="T2" fmla="*/ 2147483647 w 8"/>
                  <a:gd name="T3" fmla="*/ 2147483647 h 13"/>
                  <a:gd name="T4" fmla="*/ 2147483647 w 8"/>
                  <a:gd name="T5" fmla="*/ 2147483647 h 13"/>
                  <a:gd name="T6" fmla="*/ 2147483647 w 8"/>
                  <a:gd name="T7" fmla="*/ 2147483647 h 13"/>
                  <a:gd name="T8" fmla="*/ 2147483647 w 8"/>
                  <a:gd name="T9" fmla="*/ 0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2" y="0"/>
                    </a:moveTo>
                    <a:cubicBezTo>
                      <a:pt x="4" y="0"/>
                      <a:pt x="6" y="2"/>
                      <a:pt x="7" y="6"/>
                    </a:cubicBezTo>
                    <a:cubicBezTo>
                      <a:pt x="8" y="9"/>
                      <a:pt x="7" y="13"/>
                      <a:pt x="6" y="13"/>
                    </a:cubicBezTo>
                    <a:cubicBezTo>
                      <a:pt x="4" y="13"/>
                      <a:pt x="2" y="11"/>
                      <a:pt x="1" y="7"/>
                    </a:cubicBezTo>
                    <a:cubicBezTo>
                      <a:pt x="0" y="4"/>
                      <a:pt x="1" y="1"/>
                      <a:pt x="2" y="0"/>
                    </a:cubicBez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1" name="Freeform 757"/>
              <p:cNvSpPr>
                <a:spLocks/>
              </p:cNvSpPr>
              <p:nvPr/>
            </p:nvSpPr>
            <p:spPr bwMode="auto">
              <a:xfrm>
                <a:off x="1468" y="1990"/>
                <a:ext cx="79" cy="148"/>
              </a:xfrm>
              <a:custGeom>
                <a:avLst/>
                <a:gdLst>
                  <a:gd name="T0" fmla="*/ 2147483647 w 8"/>
                  <a:gd name="T1" fmla="*/ 2147483647 h 15"/>
                  <a:gd name="T2" fmla="*/ 2147483647 w 8"/>
                  <a:gd name="T3" fmla="*/ 2147483647 h 15"/>
                  <a:gd name="T4" fmla="*/ 2147483647 w 8"/>
                  <a:gd name="T5" fmla="*/ 2147483647 h 15"/>
                  <a:gd name="T6" fmla="*/ 2147483647 w 8"/>
                  <a:gd name="T7" fmla="*/ 2147483647 h 15"/>
                  <a:gd name="T8" fmla="*/ 2147483647 w 8"/>
                  <a:gd name="T9" fmla="*/ 2147483647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2" y="1"/>
                    </a:moveTo>
                    <a:cubicBezTo>
                      <a:pt x="4" y="0"/>
                      <a:pt x="6" y="3"/>
                      <a:pt x="7" y="7"/>
                    </a:cubicBezTo>
                    <a:cubicBezTo>
                      <a:pt x="8" y="11"/>
                      <a:pt x="7" y="14"/>
                      <a:pt x="6" y="14"/>
                    </a:cubicBezTo>
                    <a:cubicBezTo>
                      <a:pt x="4" y="15"/>
                      <a:pt x="2" y="12"/>
                      <a:pt x="1" y="9"/>
                    </a:cubicBezTo>
                    <a:cubicBezTo>
                      <a:pt x="0" y="5"/>
                      <a:pt x="1" y="1"/>
                      <a:pt x="2" y="1"/>
                    </a:cubicBezTo>
                    <a:close/>
                  </a:path>
                </a:pathLst>
              </a:custGeom>
              <a:solidFill>
                <a:srgbClr val="CF9A7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2" name="Freeform 758"/>
              <p:cNvSpPr>
                <a:spLocks/>
              </p:cNvSpPr>
              <p:nvPr/>
            </p:nvSpPr>
            <p:spPr bwMode="auto">
              <a:xfrm>
                <a:off x="1468" y="1990"/>
                <a:ext cx="79" cy="148"/>
              </a:xfrm>
              <a:custGeom>
                <a:avLst/>
                <a:gdLst>
                  <a:gd name="T0" fmla="*/ 2147483647 w 8"/>
                  <a:gd name="T1" fmla="*/ 2147483647 h 15"/>
                  <a:gd name="T2" fmla="*/ 2147483647 w 8"/>
                  <a:gd name="T3" fmla="*/ 2147483647 h 15"/>
                  <a:gd name="T4" fmla="*/ 2147483647 w 8"/>
                  <a:gd name="T5" fmla="*/ 2147483647 h 15"/>
                  <a:gd name="T6" fmla="*/ 2147483647 w 8"/>
                  <a:gd name="T7" fmla="*/ 2147483647 h 15"/>
                  <a:gd name="T8" fmla="*/ 2147483647 w 8"/>
                  <a:gd name="T9" fmla="*/ 2147483647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2" y="1"/>
                    </a:moveTo>
                    <a:cubicBezTo>
                      <a:pt x="4" y="0"/>
                      <a:pt x="6" y="3"/>
                      <a:pt x="7" y="7"/>
                    </a:cubicBezTo>
                    <a:cubicBezTo>
                      <a:pt x="8" y="11"/>
                      <a:pt x="7" y="14"/>
                      <a:pt x="6" y="14"/>
                    </a:cubicBezTo>
                    <a:cubicBezTo>
                      <a:pt x="4" y="15"/>
                      <a:pt x="2" y="12"/>
                      <a:pt x="1" y="9"/>
                    </a:cubicBezTo>
                    <a:cubicBezTo>
                      <a:pt x="0" y="5"/>
                      <a:pt x="1" y="1"/>
                      <a:pt x="2" y="1"/>
                    </a:cubicBez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3" name="Freeform 759"/>
              <p:cNvSpPr>
                <a:spLocks/>
              </p:cNvSpPr>
              <p:nvPr/>
            </p:nvSpPr>
            <p:spPr bwMode="auto">
              <a:xfrm>
                <a:off x="1458" y="2000"/>
                <a:ext cx="69" cy="138"/>
              </a:xfrm>
              <a:custGeom>
                <a:avLst/>
                <a:gdLst>
                  <a:gd name="T0" fmla="*/ 2147483647 w 7"/>
                  <a:gd name="T1" fmla="*/ 2147483647 h 14"/>
                  <a:gd name="T2" fmla="*/ 2147483647 w 7"/>
                  <a:gd name="T3" fmla="*/ 2147483647 h 14"/>
                  <a:gd name="T4" fmla="*/ 2147483647 w 7"/>
                  <a:gd name="T5" fmla="*/ 2147483647 h 14"/>
                  <a:gd name="T6" fmla="*/ 2147483647 w 7"/>
                  <a:gd name="T7" fmla="*/ 2147483647 h 14"/>
                  <a:gd name="T8" fmla="*/ 2147483647 w 7"/>
                  <a:gd name="T9" fmla="*/ 2147483647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2" y="1"/>
                    </a:moveTo>
                    <a:cubicBezTo>
                      <a:pt x="3" y="0"/>
                      <a:pt x="5" y="3"/>
                      <a:pt x="6" y="6"/>
                    </a:cubicBezTo>
                    <a:cubicBezTo>
                      <a:pt x="7" y="10"/>
                      <a:pt x="7" y="13"/>
                      <a:pt x="5" y="13"/>
                    </a:cubicBezTo>
                    <a:cubicBezTo>
                      <a:pt x="4" y="14"/>
                      <a:pt x="2" y="11"/>
                      <a:pt x="1" y="8"/>
                    </a:cubicBezTo>
                    <a:cubicBezTo>
                      <a:pt x="0" y="4"/>
                      <a:pt x="0" y="1"/>
                      <a:pt x="2" y="1"/>
                    </a:cubicBez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4" name="Freeform 760"/>
              <p:cNvSpPr>
                <a:spLocks/>
              </p:cNvSpPr>
              <p:nvPr/>
            </p:nvSpPr>
            <p:spPr bwMode="auto">
              <a:xfrm>
                <a:off x="1231" y="1951"/>
                <a:ext cx="118" cy="217"/>
              </a:xfrm>
              <a:custGeom>
                <a:avLst/>
                <a:gdLst>
                  <a:gd name="T0" fmla="*/ 2147483647 w 12"/>
                  <a:gd name="T1" fmla="*/ 2147483647 h 22"/>
                  <a:gd name="T2" fmla="*/ 2147483647 w 12"/>
                  <a:gd name="T3" fmla="*/ 2147483647 h 22"/>
                  <a:gd name="T4" fmla="*/ 2147483647 w 12"/>
                  <a:gd name="T5" fmla="*/ 2147483647 h 22"/>
                  <a:gd name="T6" fmla="*/ 2147483647 w 12"/>
                  <a:gd name="T7" fmla="*/ 2147483647 h 22"/>
                  <a:gd name="T8" fmla="*/ 2147483647 w 12"/>
                  <a:gd name="T9" fmla="*/ 2147483647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3" y="1"/>
                    </a:moveTo>
                    <a:cubicBezTo>
                      <a:pt x="6" y="0"/>
                      <a:pt x="9" y="4"/>
                      <a:pt x="10" y="10"/>
                    </a:cubicBezTo>
                    <a:cubicBezTo>
                      <a:pt x="12" y="16"/>
                      <a:pt x="11" y="21"/>
                      <a:pt x="9" y="22"/>
                    </a:cubicBezTo>
                    <a:cubicBezTo>
                      <a:pt x="6" y="22"/>
                      <a:pt x="3" y="18"/>
                      <a:pt x="1" y="13"/>
                    </a:cubicBezTo>
                    <a:cubicBezTo>
                      <a:pt x="0" y="7"/>
                      <a:pt x="1" y="1"/>
                      <a:pt x="3" y="1"/>
                    </a:cubicBez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5" name="Freeform 761"/>
              <p:cNvSpPr>
                <a:spLocks/>
              </p:cNvSpPr>
              <p:nvPr/>
            </p:nvSpPr>
            <p:spPr bwMode="auto">
              <a:xfrm>
                <a:off x="1231" y="1951"/>
                <a:ext cx="118" cy="217"/>
              </a:xfrm>
              <a:custGeom>
                <a:avLst/>
                <a:gdLst>
                  <a:gd name="T0" fmla="*/ 2147483647 w 12"/>
                  <a:gd name="T1" fmla="*/ 2147483647 h 22"/>
                  <a:gd name="T2" fmla="*/ 2147483647 w 12"/>
                  <a:gd name="T3" fmla="*/ 2147483647 h 22"/>
                  <a:gd name="T4" fmla="*/ 2147483647 w 12"/>
                  <a:gd name="T5" fmla="*/ 2147483647 h 22"/>
                  <a:gd name="T6" fmla="*/ 2147483647 w 12"/>
                  <a:gd name="T7" fmla="*/ 2147483647 h 22"/>
                  <a:gd name="T8" fmla="*/ 2147483647 w 12"/>
                  <a:gd name="T9" fmla="*/ 2147483647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3" y="1"/>
                    </a:moveTo>
                    <a:cubicBezTo>
                      <a:pt x="6" y="0"/>
                      <a:pt x="9" y="4"/>
                      <a:pt x="10" y="10"/>
                    </a:cubicBezTo>
                    <a:cubicBezTo>
                      <a:pt x="12" y="16"/>
                      <a:pt x="11" y="21"/>
                      <a:pt x="9" y="22"/>
                    </a:cubicBezTo>
                    <a:cubicBezTo>
                      <a:pt x="6" y="22"/>
                      <a:pt x="3" y="18"/>
                      <a:pt x="1" y="13"/>
                    </a:cubicBezTo>
                    <a:cubicBezTo>
                      <a:pt x="0" y="7"/>
                      <a:pt x="1" y="1"/>
                      <a:pt x="3" y="1"/>
                    </a:cubicBez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6" name="Freeform 765"/>
              <p:cNvSpPr>
                <a:spLocks/>
              </p:cNvSpPr>
              <p:nvPr/>
            </p:nvSpPr>
            <p:spPr bwMode="auto">
              <a:xfrm>
                <a:off x="4426" y="1586"/>
                <a:ext cx="198"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7" name="Freeform 766"/>
              <p:cNvSpPr>
                <a:spLocks/>
              </p:cNvSpPr>
              <p:nvPr/>
            </p:nvSpPr>
            <p:spPr bwMode="auto">
              <a:xfrm>
                <a:off x="4426" y="1586"/>
                <a:ext cx="198"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8" name="Freeform 767"/>
              <p:cNvSpPr>
                <a:spLocks/>
              </p:cNvSpPr>
              <p:nvPr/>
            </p:nvSpPr>
            <p:spPr bwMode="auto">
              <a:xfrm>
                <a:off x="5048" y="123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9" name="Freeform 768"/>
              <p:cNvSpPr>
                <a:spLocks/>
              </p:cNvSpPr>
              <p:nvPr/>
            </p:nvSpPr>
            <p:spPr bwMode="auto">
              <a:xfrm>
                <a:off x="5048" y="123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0" name="Freeform 769"/>
              <p:cNvSpPr>
                <a:spLocks/>
              </p:cNvSpPr>
              <p:nvPr/>
            </p:nvSpPr>
            <p:spPr bwMode="auto">
              <a:xfrm>
                <a:off x="4959" y="1280"/>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1" name="Freeform 770"/>
              <p:cNvSpPr>
                <a:spLocks/>
              </p:cNvSpPr>
              <p:nvPr/>
            </p:nvSpPr>
            <p:spPr bwMode="auto">
              <a:xfrm>
                <a:off x="4959" y="1280"/>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2" name="Freeform 771"/>
              <p:cNvSpPr>
                <a:spLocks/>
              </p:cNvSpPr>
              <p:nvPr/>
            </p:nvSpPr>
            <p:spPr bwMode="auto">
              <a:xfrm>
                <a:off x="4870" y="1339"/>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3" name="Freeform 772"/>
              <p:cNvSpPr>
                <a:spLocks/>
              </p:cNvSpPr>
              <p:nvPr/>
            </p:nvSpPr>
            <p:spPr bwMode="auto">
              <a:xfrm>
                <a:off x="4870" y="1339"/>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4" name="Freeform 773"/>
              <p:cNvSpPr>
                <a:spLocks/>
              </p:cNvSpPr>
              <p:nvPr/>
            </p:nvSpPr>
            <p:spPr bwMode="auto">
              <a:xfrm>
                <a:off x="4782" y="13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5" name="Freeform 774"/>
              <p:cNvSpPr>
                <a:spLocks/>
              </p:cNvSpPr>
              <p:nvPr/>
            </p:nvSpPr>
            <p:spPr bwMode="auto">
              <a:xfrm>
                <a:off x="4782" y="13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6" name="Freeform 775"/>
              <p:cNvSpPr>
                <a:spLocks/>
              </p:cNvSpPr>
              <p:nvPr/>
            </p:nvSpPr>
            <p:spPr bwMode="auto">
              <a:xfrm>
                <a:off x="4693" y="14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7" name="Freeform 776"/>
              <p:cNvSpPr>
                <a:spLocks/>
              </p:cNvSpPr>
              <p:nvPr/>
            </p:nvSpPr>
            <p:spPr bwMode="auto">
              <a:xfrm>
                <a:off x="4693" y="14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8" name="Freeform 777"/>
              <p:cNvSpPr>
                <a:spLocks/>
              </p:cNvSpPr>
              <p:nvPr/>
            </p:nvSpPr>
            <p:spPr bwMode="auto">
              <a:xfrm>
                <a:off x="4604" y="14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9" name="Freeform 778"/>
              <p:cNvSpPr>
                <a:spLocks/>
              </p:cNvSpPr>
              <p:nvPr/>
            </p:nvSpPr>
            <p:spPr bwMode="auto">
              <a:xfrm>
                <a:off x="4604" y="14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0" name="Freeform 779"/>
              <p:cNvSpPr>
                <a:spLocks/>
              </p:cNvSpPr>
              <p:nvPr/>
            </p:nvSpPr>
            <p:spPr bwMode="auto">
              <a:xfrm>
                <a:off x="4515" y="1536"/>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1" name="Freeform 780"/>
              <p:cNvSpPr>
                <a:spLocks/>
              </p:cNvSpPr>
              <p:nvPr/>
            </p:nvSpPr>
            <p:spPr bwMode="auto">
              <a:xfrm>
                <a:off x="4515" y="1536"/>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2" name="Freeform 781"/>
              <p:cNvSpPr>
                <a:spLocks/>
              </p:cNvSpPr>
              <p:nvPr/>
            </p:nvSpPr>
            <p:spPr bwMode="auto">
              <a:xfrm>
                <a:off x="3726" y="19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3" name="Freeform 782"/>
              <p:cNvSpPr>
                <a:spLocks/>
              </p:cNvSpPr>
              <p:nvPr/>
            </p:nvSpPr>
            <p:spPr bwMode="auto">
              <a:xfrm>
                <a:off x="3726" y="19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4" name="Freeform 783"/>
              <p:cNvSpPr>
                <a:spLocks/>
              </p:cNvSpPr>
              <p:nvPr/>
            </p:nvSpPr>
            <p:spPr bwMode="auto">
              <a:xfrm>
                <a:off x="4348" y="163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5" name="Freeform 784"/>
              <p:cNvSpPr>
                <a:spLocks/>
              </p:cNvSpPr>
              <p:nvPr/>
            </p:nvSpPr>
            <p:spPr bwMode="auto">
              <a:xfrm>
                <a:off x="4348" y="163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6" name="Freeform 785"/>
              <p:cNvSpPr>
                <a:spLocks/>
              </p:cNvSpPr>
              <p:nvPr/>
            </p:nvSpPr>
            <p:spPr bwMode="auto">
              <a:xfrm>
                <a:off x="4259" y="1684"/>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7" name="Freeform 786"/>
              <p:cNvSpPr>
                <a:spLocks/>
              </p:cNvSpPr>
              <p:nvPr/>
            </p:nvSpPr>
            <p:spPr bwMode="auto">
              <a:xfrm>
                <a:off x="4259" y="1684"/>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8" name="Freeform 787"/>
              <p:cNvSpPr>
                <a:spLocks/>
              </p:cNvSpPr>
              <p:nvPr/>
            </p:nvSpPr>
            <p:spPr bwMode="auto">
              <a:xfrm>
                <a:off x="4170" y="1734"/>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9" name="Freeform 788"/>
              <p:cNvSpPr>
                <a:spLocks/>
              </p:cNvSpPr>
              <p:nvPr/>
            </p:nvSpPr>
            <p:spPr bwMode="auto">
              <a:xfrm>
                <a:off x="4170" y="1734"/>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0" name="Freeform 789"/>
              <p:cNvSpPr>
                <a:spLocks/>
              </p:cNvSpPr>
              <p:nvPr/>
            </p:nvSpPr>
            <p:spPr bwMode="auto">
              <a:xfrm>
                <a:off x="4081" y="1783"/>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1" name="Freeform 790"/>
              <p:cNvSpPr>
                <a:spLocks/>
              </p:cNvSpPr>
              <p:nvPr/>
            </p:nvSpPr>
            <p:spPr bwMode="auto">
              <a:xfrm>
                <a:off x="4081" y="1783"/>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2" name="Freeform 791"/>
              <p:cNvSpPr>
                <a:spLocks/>
              </p:cNvSpPr>
              <p:nvPr/>
            </p:nvSpPr>
            <p:spPr bwMode="auto">
              <a:xfrm>
                <a:off x="3993" y="1842"/>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3" name="Freeform 792"/>
              <p:cNvSpPr>
                <a:spLocks/>
              </p:cNvSpPr>
              <p:nvPr/>
            </p:nvSpPr>
            <p:spPr bwMode="auto">
              <a:xfrm>
                <a:off x="3993" y="1842"/>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4" name="Freeform 793"/>
              <p:cNvSpPr>
                <a:spLocks/>
              </p:cNvSpPr>
              <p:nvPr/>
            </p:nvSpPr>
            <p:spPr bwMode="auto">
              <a:xfrm>
                <a:off x="3904" y="1891"/>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5" name="Freeform 794"/>
              <p:cNvSpPr>
                <a:spLocks/>
              </p:cNvSpPr>
              <p:nvPr/>
            </p:nvSpPr>
            <p:spPr bwMode="auto">
              <a:xfrm>
                <a:off x="3904" y="1891"/>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6" name="Freeform 795"/>
              <p:cNvSpPr>
                <a:spLocks/>
              </p:cNvSpPr>
              <p:nvPr/>
            </p:nvSpPr>
            <p:spPr bwMode="auto">
              <a:xfrm>
                <a:off x="3815" y="19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7" name="Freeform 796"/>
              <p:cNvSpPr>
                <a:spLocks/>
              </p:cNvSpPr>
              <p:nvPr/>
            </p:nvSpPr>
            <p:spPr bwMode="auto">
              <a:xfrm>
                <a:off x="3815" y="19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8" name="Freeform 797"/>
              <p:cNvSpPr>
                <a:spLocks/>
              </p:cNvSpPr>
              <p:nvPr/>
            </p:nvSpPr>
            <p:spPr bwMode="auto">
              <a:xfrm>
                <a:off x="3026" y="2385"/>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9" name="Freeform 798"/>
              <p:cNvSpPr>
                <a:spLocks/>
              </p:cNvSpPr>
              <p:nvPr/>
            </p:nvSpPr>
            <p:spPr bwMode="auto">
              <a:xfrm>
                <a:off x="3026" y="2385"/>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0" name="Freeform 799"/>
              <p:cNvSpPr>
                <a:spLocks/>
              </p:cNvSpPr>
              <p:nvPr/>
            </p:nvSpPr>
            <p:spPr bwMode="auto">
              <a:xfrm>
                <a:off x="3637" y="2039"/>
                <a:ext cx="198"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1" name="Freeform 800"/>
              <p:cNvSpPr>
                <a:spLocks/>
              </p:cNvSpPr>
              <p:nvPr/>
            </p:nvSpPr>
            <p:spPr bwMode="auto">
              <a:xfrm>
                <a:off x="3637" y="2039"/>
                <a:ext cx="198"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2" name="Freeform 801"/>
              <p:cNvSpPr>
                <a:spLocks/>
              </p:cNvSpPr>
              <p:nvPr/>
            </p:nvSpPr>
            <p:spPr bwMode="auto">
              <a:xfrm>
                <a:off x="3549" y="2089"/>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3" name="Freeform 802"/>
              <p:cNvSpPr>
                <a:spLocks/>
              </p:cNvSpPr>
              <p:nvPr/>
            </p:nvSpPr>
            <p:spPr bwMode="auto">
              <a:xfrm>
                <a:off x="3549" y="2089"/>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4" name="Freeform 803"/>
              <p:cNvSpPr>
                <a:spLocks/>
              </p:cNvSpPr>
              <p:nvPr/>
            </p:nvSpPr>
            <p:spPr bwMode="auto">
              <a:xfrm>
                <a:off x="3470" y="21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5" name="Freeform 804"/>
              <p:cNvSpPr>
                <a:spLocks/>
              </p:cNvSpPr>
              <p:nvPr/>
            </p:nvSpPr>
            <p:spPr bwMode="auto">
              <a:xfrm>
                <a:off x="3470" y="21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6" name="Freeform 805"/>
              <p:cNvSpPr>
                <a:spLocks/>
              </p:cNvSpPr>
              <p:nvPr/>
            </p:nvSpPr>
            <p:spPr bwMode="auto">
              <a:xfrm>
                <a:off x="3381" y="21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7" name="Freeform 806"/>
              <p:cNvSpPr>
                <a:spLocks/>
              </p:cNvSpPr>
              <p:nvPr/>
            </p:nvSpPr>
            <p:spPr bwMode="auto">
              <a:xfrm>
                <a:off x="3381" y="21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8" name="Freeform 807"/>
              <p:cNvSpPr>
                <a:spLocks/>
              </p:cNvSpPr>
              <p:nvPr/>
            </p:nvSpPr>
            <p:spPr bwMode="auto">
              <a:xfrm>
                <a:off x="3292" y="2237"/>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9" name="Freeform 808"/>
              <p:cNvSpPr>
                <a:spLocks/>
              </p:cNvSpPr>
              <p:nvPr/>
            </p:nvSpPr>
            <p:spPr bwMode="auto">
              <a:xfrm>
                <a:off x="3292" y="2237"/>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0" name="Freeform 809"/>
              <p:cNvSpPr>
                <a:spLocks/>
              </p:cNvSpPr>
              <p:nvPr/>
            </p:nvSpPr>
            <p:spPr bwMode="auto">
              <a:xfrm>
                <a:off x="3204" y="2286"/>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1" name="Freeform 810"/>
              <p:cNvSpPr>
                <a:spLocks/>
              </p:cNvSpPr>
              <p:nvPr/>
            </p:nvSpPr>
            <p:spPr bwMode="auto">
              <a:xfrm>
                <a:off x="3204" y="2286"/>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2" name="Freeform 811"/>
              <p:cNvSpPr>
                <a:spLocks/>
              </p:cNvSpPr>
              <p:nvPr/>
            </p:nvSpPr>
            <p:spPr bwMode="auto">
              <a:xfrm>
                <a:off x="3115" y="234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3" name="Freeform 812"/>
              <p:cNvSpPr>
                <a:spLocks/>
              </p:cNvSpPr>
              <p:nvPr/>
            </p:nvSpPr>
            <p:spPr bwMode="auto">
              <a:xfrm>
                <a:off x="3115" y="234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4" name="Freeform 813"/>
              <p:cNvSpPr>
                <a:spLocks/>
              </p:cNvSpPr>
              <p:nvPr/>
            </p:nvSpPr>
            <p:spPr bwMode="auto">
              <a:xfrm>
                <a:off x="2326" y="27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5" name="Freeform 814"/>
              <p:cNvSpPr>
                <a:spLocks/>
              </p:cNvSpPr>
              <p:nvPr/>
            </p:nvSpPr>
            <p:spPr bwMode="auto">
              <a:xfrm>
                <a:off x="2326" y="27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grpSp>
        <p:sp>
          <p:nvSpPr>
            <p:cNvPr id="31756" name="Freeform 816"/>
            <p:cNvSpPr>
              <a:spLocks/>
            </p:cNvSpPr>
            <p:nvPr/>
          </p:nvSpPr>
          <p:spPr bwMode="auto">
            <a:xfrm>
              <a:off x="2937" y="2444"/>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57" name="Freeform 817"/>
            <p:cNvSpPr>
              <a:spLocks/>
            </p:cNvSpPr>
            <p:nvPr/>
          </p:nvSpPr>
          <p:spPr bwMode="auto">
            <a:xfrm>
              <a:off x="2937" y="2444"/>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58" name="Freeform 818"/>
            <p:cNvSpPr>
              <a:spLocks/>
            </p:cNvSpPr>
            <p:nvPr/>
          </p:nvSpPr>
          <p:spPr bwMode="auto">
            <a:xfrm>
              <a:off x="2849" y="2493"/>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59" name="Freeform 819"/>
            <p:cNvSpPr>
              <a:spLocks/>
            </p:cNvSpPr>
            <p:nvPr/>
          </p:nvSpPr>
          <p:spPr bwMode="auto">
            <a:xfrm>
              <a:off x="2849" y="2493"/>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0" name="Freeform 820"/>
            <p:cNvSpPr>
              <a:spLocks/>
            </p:cNvSpPr>
            <p:nvPr/>
          </p:nvSpPr>
          <p:spPr bwMode="auto">
            <a:xfrm>
              <a:off x="2760" y="2542"/>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1" name="Freeform 821"/>
            <p:cNvSpPr>
              <a:spLocks/>
            </p:cNvSpPr>
            <p:nvPr/>
          </p:nvSpPr>
          <p:spPr bwMode="auto">
            <a:xfrm>
              <a:off x="2760" y="2542"/>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2" name="Freeform 822"/>
            <p:cNvSpPr>
              <a:spLocks/>
            </p:cNvSpPr>
            <p:nvPr/>
          </p:nvSpPr>
          <p:spPr bwMode="auto">
            <a:xfrm>
              <a:off x="2671" y="2592"/>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3" name="Freeform 823"/>
            <p:cNvSpPr>
              <a:spLocks/>
            </p:cNvSpPr>
            <p:nvPr/>
          </p:nvSpPr>
          <p:spPr bwMode="auto">
            <a:xfrm>
              <a:off x="2671" y="2592"/>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4" name="Freeform 824"/>
            <p:cNvSpPr>
              <a:spLocks/>
            </p:cNvSpPr>
            <p:nvPr/>
          </p:nvSpPr>
          <p:spPr bwMode="auto">
            <a:xfrm>
              <a:off x="2592" y="26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5" name="Freeform 825"/>
            <p:cNvSpPr>
              <a:spLocks/>
            </p:cNvSpPr>
            <p:nvPr/>
          </p:nvSpPr>
          <p:spPr bwMode="auto">
            <a:xfrm>
              <a:off x="2592" y="26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6" name="Freeform 826"/>
            <p:cNvSpPr>
              <a:spLocks/>
            </p:cNvSpPr>
            <p:nvPr/>
          </p:nvSpPr>
          <p:spPr bwMode="auto">
            <a:xfrm>
              <a:off x="2217" y="2858"/>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7" name="Freeform 827"/>
            <p:cNvSpPr>
              <a:spLocks/>
            </p:cNvSpPr>
            <p:nvPr/>
          </p:nvSpPr>
          <p:spPr bwMode="auto">
            <a:xfrm>
              <a:off x="2217" y="2858"/>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8" name="Freeform 828"/>
            <p:cNvSpPr>
              <a:spLocks/>
            </p:cNvSpPr>
            <p:nvPr/>
          </p:nvSpPr>
          <p:spPr bwMode="auto">
            <a:xfrm>
              <a:off x="2217" y="2838"/>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B4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9" name="Freeform 829"/>
            <p:cNvSpPr>
              <a:spLocks/>
            </p:cNvSpPr>
            <p:nvPr/>
          </p:nvSpPr>
          <p:spPr bwMode="auto">
            <a:xfrm>
              <a:off x="2217" y="2838"/>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0" name="Freeform 830"/>
            <p:cNvSpPr>
              <a:spLocks/>
            </p:cNvSpPr>
            <p:nvPr/>
          </p:nvSpPr>
          <p:spPr bwMode="auto">
            <a:xfrm>
              <a:off x="2503" y="26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1" name="Freeform 831"/>
            <p:cNvSpPr>
              <a:spLocks/>
            </p:cNvSpPr>
            <p:nvPr/>
          </p:nvSpPr>
          <p:spPr bwMode="auto">
            <a:xfrm>
              <a:off x="2503" y="26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2" name="Freeform 832"/>
            <p:cNvSpPr>
              <a:spLocks/>
            </p:cNvSpPr>
            <p:nvPr/>
          </p:nvSpPr>
          <p:spPr bwMode="auto">
            <a:xfrm>
              <a:off x="2129" y="290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3" name="Freeform 833"/>
            <p:cNvSpPr>
              <a:spLocks/>
            </p:cNvSpPr>
            <p:nvPr/>
          </p:nvSpPr>
          <p:spPr bwMode="auto">
            <a:xfrm>
              <a:off x="2129" y="290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4" name="Freeform 834"/>
            <p:cNvSpPr>
              <a:spLocks/>
            </p:cNvSpPr>
            <p:nvPr/>
          </p:nvSpPr>
          <p:spPr bwMode="auto">
            <a:xfrm>
              <a:off x="2129" y="28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2" y="11"/>
                  </a:lnTo>
                  <a:lnTo>
                    <a:pt x="0" y="5"/>
                  </a:lnTo>
                  <a:close/>
                </a:path>
              </a:pathLst>
            </a:custGeom>
            <a:solidFill>
              <a:srgbClr val="B4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5" name="Freeform 835"/>
            <p:cNvSpPr>
              <a:spLocks/>
            </p:cNvSpPr>
            <p:nvPr/>
          </p:nvSpPr>
          <p:spPr bwMode="auto">
            <a:xfrm>
              <a:off x="2129" y="28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2" y="11"/>
                  </a:lnTo>
                  <a:lnTo>
                    <a:pt x="0" y="5"/>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6" name="Freeform 836"/>
            <p:cNvSpPr>
              <a:spLocks/>
            </p:cNvSpPr>
            <p:nvPr/>
          </p:nvSpPr>
          <p:spPr bwMode="auto">
            <a:xfrm>
              <a:off x="2415" y="2740"/>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7" name="Freeform 837"/>
            <p:cNvSpPr>
              <a:spLocks/>
            </p:cNvSpPr>
            <p:nvPr/>
          </p:nvSpPr>
          <p:spPr bwMode="auto">
            <a:xfrm>
              <a:off x="2415" y="2740"/>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8" name="Freeform 838"/>
            <p:cNvSpPr>
              <a:spLocks/>
            </p:cNvSpPr>
            <p:nvPr/>
          </p:nvSpPr>
          <p:spPr bwMode="auto">
            <a:xfrm>
              <a:off x="2040" y="2956"/>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6"/>
                  </a:lnTo>
                  <a:lnTo>
                    <a:pt x="12" y="11"/>
                  </a:lnTo>
                  <a:lnTo>
                    <a:pt x="0" y="4"/>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9" name="Freeform 839"/>
            <p:cNvSpPr>
              <a:spLocks/>
            </p:cNvSpPr>
            <p:nvPr/>
          </p:nvSpPr>
          <p:spPr bwMode="auto">
            <a:xfrm>
              <a:off x="2040" y="2956"/>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6"/>
                  </a:lnTo>
                  <a:lnTo>
                    <a:pt x="12" y="11"/>
                  </a:lnTo>
                  <a:lnTo>
                    <a:pt x="0" y="4"/>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0" name="Freeform 840"/>
            <p:cNvSpPr>
              <a:spLocks/>
            </p:cNvSpPr>
            <p:nvPr/>
          </p:nvSpPr>
          <p:spPr bwMode="auto">
            <a:xfrm>
              <a:off x="2050" y="2937"/>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B4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1" name="Freeform 841"/>
            <p:cNvSpPr>
              <a:spLocks/>
            </p:cNvSpPr>
            <p:nvPr/>
          </p:nvSpPr>
          <p:spPr bwMode="auto">
            <a:xfrm>
              <a:off x="2050" y="2937"/>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2" name="Freeform 842"/>
            <p:cNvSpPr>
              <a:spLocks noEditPoints="1"/>
            </p:cNvSpPr>
            <p:nvPr/>
          </p:nvSpPr>
          <p:spPr bwMode="auto">
            <a:xfrm>
              <a:off x="975" y="2276"/>
              <a:ext cx="424" cy="365"/>
            </a:xfrm>
            <a:custGeom>
              <a:avLst/>
              <a:gdLst>
                <a:gd name="T0" fmla="*/ 2147483647 w 43"/>
                <a:gd name="T1" fmla="*/ 2147483647 h 37"/>
                <a:gd name="T2" fmla="*/ 2147483647 w 43"/>
                <a:gd name="T3" fmla="*/ 2147483647 h 37"/>
                <a:gd name="T4" fmla="*/ 0 w 43"/>
                <a:gd name="T5" fmla="*/ 2147483647 h 37"/>
                <a:gd name="T6" fmla="*/ 2147483647 w 43"/>
                <a:gd name="T7" fmla="*/ 0 h 37"/>
                <a:gd name="T8" fmla="*/ 2147483647 w 43"/>
                <a:gd name="T9" fmla="*/ 2147483647 h 37"/>
                <a:gd name="T10" fmla="*/ 2147483647 w 43"/>
                <a:gd name="T11" fmla="*/ 2147483647 h 37"/>
                <a:gd name="T12" fmla="*/ 2147483647 w 43"/>
                <a:gd name="T13" fmla="*/ 2147483647 h 37"/>
                <a:gd name="T14" fmla="*/ 2147483647 w 43"/>
                <a:gd name="T15" fmla="*/ 2147483647 h 37"/>
                <a:gd name="T16" fmla="*/ 2147483647 w 43"/>
                <a:gd name="T17" fmla="*/ 2147483647 h 37"/>
                <a:gd name="T18" fmla="*/ 2147483647 w 43"/>
                <a:gd name="T19" fmla="*/ 2147483647 h 37"/>
                <a:gd name="T20" fmla="*/ 2147483647 w 43"/>
                <a:gd name="T21" fmla="*/ 2147483647 h 37"/>
                <a:gd name="T22" fmla="*/ 2147483647 w 43"/>
                <a:gd name="T23" fmla="*/ 2147483647 h 37"/>
                <a:gd name="T24" fmla="*/ 2147483647 w 43"/>
                <a:gd name="T25" fmla="*/ 2147483647 h 37"/>
                <a:gd name="T26" fmla="*/ 2147483647 w 43"/>
                <a:gd name="T27" fmla="*/ 2147483647 h 37"/>
                <a:gd name="T28" fmla="*/ 2147483647 w 43"/>
                <a:gd name="T29" fmla="*/ 2147483647 h 37"/>
                <a:gd name="T30" fmla="*/ 2147483647 w 43"/>
                <a:gd name="T31" fmla="*/ 2147483647 h 37"/>
                <a:gd name="T32" fmla="*/ 2147483647 w 43"/>
                <a:gd name="T33" fmla="*/ 2147483647 h 37"/>
                <a:gd name="T34" fmla="*/ 2147483647 w 43"/>
                <a:gd name="T35" fmla="*/ 2147483647 h 37"/>
                <a:gd name="T36" fmla="*/ 2147483647 w 43"/>
                <a:gd name="T37" fmla="*/ 2147483647 h 37"/>
                <a:gd name="T38" fmla="*/ 2147483647 w 43"/>
                <a:gd name="T39" fmla="*/ 2147483647 h 37"/>
                <a:gd name="T40" fmla="*/ 2147483647 w 43"/>
                <a:gd name="T41" fmla="*/ 2147483647 h 37"/>
                <a:gd name="T42" fmla="*/ 2147483647 w 43"/>
                <a:gd name="T43" fmla="*/ 2147483647 h 37"/>
                <a:gd name="T44" fmla="*/ 2147483647 w 43"/>
                <a:gd name="T45" fmla="*/ 2147483647 h 37"/>
                <a:gd name="T46" fmla="*/ 2147483647 w 43"/>
                <a:gd name="T47" fmla="*/ 2147483647 h 37"/>
                <a:gd name="T48" fmla="*/ 2147483647 w 43"/>
                <a:gd name="T49" fmla="*/ 2147483647 h 37"/>
                <a:gd name="T50" fmla="*/ 2147483647 w 43"/>
                <a:gd name="T51" fmla="*/ 2147483647 h 37"/>
                <a:gd name="T52" fmla="*/ 2147483647 w 43"/>
                <a:gd name="T53" fmla="*/ 2147483647 h 37"/>
                <a:gd name="T54" fmla="*/ 2147483647 w 43"/>
                <a:gd name="T55" fmla="*/ 2147483647 h 37"/>
                <a:gd name="T56" fmla="*/ 2147483647 w 43"/>
                <a:gd name="T57" fmla="*/ 2147483647 h 37"/>
                <a:gd name="T58" fmla="*/ 2147483647 w 43"/>
                <a:gd name="T59" fmla="*/ 2147483647 h 37"/>
                <a:gd name="T60" fmla="*/ 2147483647 w 43"/>
                <a:gd name="T61" fmla="*/ 2147483647 h 37"/>
                <a:gd name="T62" fmla="*/ 2147483647 w 43"/>
                <a:gd name="T63" fmla="*/ 2147483647 h 37"/>
                <a:gd name="T64" fmla="*/ 2147483647 w 43"/>
                <a:gd name="T65" fmla="*/ 2147483647 h 37"/>
                <a:gd name="T66" fmla="*/ 2147483647 w 43"/>
                <a:gd name="T67" fmla="*/ 2147483647 h 37"/>
                <a:gd name="T68" fmla="*/ 2147483647 w 43"/>
                <a:gd name="T69" fmla="*/ 2147483647 h 37"/>
                <a:gd name="T70" fmla="*/ 2147483647 w 43"/>
                <a:gd name="T71" fmla="*/ 2147483647 h 37"/>
                <a:gd name="T72" fmla="*/ 2147483647 w 43"/>
                <a:gd name="T73" fmla="*/ 2147483647 h 37"/>
                <a:gd name="T74" fmla="*/ 2147483647 w 43"/>
                <a:gd name="T75" fmla="*/ 2147483647 h 37"/>
                <a:gd name="T76" fmla="*/ 2147483647 w 43"/>
                <a:gd name="T77" fmla="*/ 2147483647 h 37"/>
                <a:gd name="T78" fmla="*/ 2147483647 w 43"/>
                <a:gd name="T79" fmla="*/ 2147483647 h 37"/>
                <a:gd name="T80" fmla="*/ 2147483647 w 43"/>
                <a:gd name="T81" fmla="*/ 2147483647 h 37"/>
                <a:gd name="T82" fmla="*/ 2147483647 w 43"/>
                <a:gd name="T83" fmla="*/ 2147483647 h 37"/>
                <a:gd name="T84" fmla="*/ 2147483647 w 43"/>
                <a:gd name="T85" fmla="*/ 2147483647 h 37"/>
                <a:gd name="T86" fmla="*/ 2147483647 w 43"/>
                <a:gd name="T87" fmla="*/ 2147483647 h 37"/>
                <a:gd name="T88" fmla="*/ 2147483647 w 43"/>
                <a:gd name="T89" fmla="*/ 2147483647 h 37"/>
                <a:gd name="T90" fmla="*/ 2147483647 w 43"/>
                <a:gd name="T91" fmla="*/ 2147483647 h 37"/>
                <a:gd name="T92" fmla="*/ 2147483647 w 43"/>
                <a:gd name="T93" fmla="*/ 2147483647 h 37"/>
                <a:gd name="T94" fmla="*/ 2147483647 w 43"/>
                <a:gd name="T95" fmla="*/ 2147483647 h 37"/>
                <a:gd name="T96" fmla="*/ 2147483647 w 43"/>
                <a:gd name="T97" fmla="*/ 2147483647 h 37"/>
                <a:gd name="T98" fmla="*/ 2147483647 w 43"/>
                <a:gd name="T99" fmla="*/ 2147483647 h 37"/>
                <a:gd name="T100" fmla="*/ 2147483647 w 43"/>
                <a:gd name="T101" fmla="*/ 2147483647 h 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
                <a:gd name="T154" fmla="*/ 0 h 37"/>
                <a:gd name="T155" fmla="*/ 43 w 43"/>
                <a:gd name="T156" fmla="*/ 37 h 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 h="37">
                  <a:moveTo>
                    <a:pt x="4" y="14"/>
                  </a:moveTo>
                  <a:cubicBezTo>
                    <a:pt x="4" y="14"/>
                    <a:pt x="4" y="15"/>
                    <a:pt x="4" y="15"/>
                  </a:cubicBezTo>
                  <a:cubicBezTo>
                    <a:pt x="4" y="15"/>
                    <a:pt x="3" y="15"/>
                    <a:pt x="3" y="15"/>
                  </a:cubicBezTo>
                  <a:cubicBezTo>
                    <a:pt x="3" y="14"/>
                    <a:pt x="2" y="14"/>
                    <a:pt x="2" y="14"/>
                  </a:cubicBezTo>
                  <a:cubicBezTo>
                    <a:pt x="2" y="13"/>
                    <a:pt x="1" y="13"/>
                    <a:pt x="1" y="13"/>
                  </a:cubicBezTo>
                  <a:cubicBezTo>
                    <a:pt x="1" y="12"/>
                    <a:pt x="1" y="11"/>
                    <a:pt x="1" y="10"/>
                  </a:cubicBezTo>
                  <a:cubicBezTo>
                    <a:pt x="1" y="9"/>
                    <a:pt x="1" y="8"/>
                    <a:pt x="1" y="7"/>
                  </a:cubicBezTo>
                  <a:cubicBezTo>
                    <a:pt x="1" y="6"/>
                    <a:pt x="1" y="5"/>
                    <a:pt x="1" y="4"/>
                  </a:cubicBezTo>
                  <a:cubicBezTo>
                    <a:pt x="1" y="4"/>
                    <a:pt x="0" y="4"/>
                    <a:pt x="0" y="4"/>
                  </a:cubicBezTo>
                  <a:cubicBezTo>
                    <a:pt x="0" y="3"/>
                    <a:pt x="0" y="3"/>
                    <a:pt x="0" y="2"/>
                  </a:cubicBezTo>
                  <a:cubicBezTo>
                    <a:pt x="0" y="3"/>
                    <a:pt x="1" y="3"/>
                    <a:pt x="1" y="3"/>
                  </a:cubicBezTo>
                  <a:cubicBezTo>
                    <a:pt x="1" y="2"/>
                    <a:pt x="1" y="1"/>
                    <a:pt x="1" y="0"/>
                  </a:cubicBezTo>
                  <a:cubicBezTo>
                    <a:pt x="2" y="0"/>
                    <a:pt x="2" y="0"/>
                    <a:pt x="2" y="0"/>
                  </a:cubicBezTo>
                  <a:cubicBezTo>
                    <a:pt x="2" y="1"/>
                    <a:pt x="2" y="3"/>
                    <a:pt x="2" y="4"/>
                  </a:cubicBezTo>
                  <a:cubicBezTo>
                    <a:pt x="3" y="4"/>
                    <a:pt x="3" y="4"/>
                    <a:pt x="4" y="5"/>
                  </a:cubicBezTo>
                  <a:cubicBezTo>
                    <a:pt x="4" y="5"/>
                    <a:pt x="4" y="6"/>
                    <a:pt x="4" y="6"/>
                  </a:cubicBezTo>
                  <a:cubicBezTo>
                    <a:pt x="3" y="6"/>
                    <a:pt x="3" y="6"/>
                    <a:pt x="2" y="5"/>
                  </a:cubicBezTo>
                  <a:cubicBezTo>
                    <a:pt x="2" y="6"/>
                    <a:pt x="2" y="7"/>
                    <a:pt x="2" y="8"/>
                  </a:cubicBezTo>
                  <a:cubicBezTo>
                    <a:pt x="2" y="9"/>
                    <a:pt x="2" y="10"/>
                    <a:pt x="2" y="11"/>
                  </a:cubicBezTo>
                  <a:cubicBezTo>
                    <a:pt x="2" y="12"/>
                    <a:pt x="3" y="12"/>
                    <a:pt x="3" y="12"/>
                  </a:cubicBezTo>
                  <a:cubicBezTo>
                    <a:pt x="3" y="12"/>
                    <a:pt x="3" y="13"/>
                    <a:pt x="3" y="13"/>
                  </a:cubicBezTo>
                  <a:cubicBezTo>
                    <a:pt x="3" y="13"/>
                    <a:pt x="3" y="13"/>
                    <a:pt x="3" y="13"/>
                  </a:cubicBezTo>
                  <a:cubicBezTo>
                    <a:pt x="3" y="13"/>
                    <a:pt x="4" y="13"/>
                    <a:pt x="4" y="14"/>
                  </a:cubicBezTo>
                  <a:close/>
                  <a:moveTo>
                    <a:pt x="11" y="18"/>
                  </a:moveTo>
                  <a:cubicBezTo>
                    <a:pt x="11" y="18"/>
                    <a:pt x="10" y="18"/>
                    <a:pt x="10" y="18"/>
                  </a:cubicBezTo>
                  <a:cubicBezTo>
                    <a:pt x="9" y="18"/>
                    <a:pt x="8" y="18"/>
                    <a:pt x="8" y="18"/>
                  </a:cubicBezTo>
                  <a:cubicBezTo>
                    <a:pt x="7" y="17"/>
                    <a:pt x="6" y="16"/>
                    <a:pt x="6" y="15"/>
                  </a:cubicBezTo>
                  <a:cubicBezTo>
                    <a:pt x="5" y="15"/>
                    <a:pt x="5" y="14"/>
                    <a:pt x="5" y="13"/>
                  </a:cubicBezTo>
                  <a:cubicBezTo>
                    <a:pt x="5" y="12"/>
                    <a:pt x="5" y="12"/>
                    <a:pt x="5" y="12"/>
                  </a:cubicBezTo>
                  <a:cubicBezTo>
                    <a:pt x="5" y="11"/>
                    <a:pt x="6" y="11"/>
                    <a:pt x="6" y="11"/>
                  </a:cubicBezTo>
                  <a:cubicBezTo>
                    <a:pt x="6" y="11"/>
                    <a:pt x="7" y="11"/>
                    <a:pt x="7" y="11"/>
                  </a:cubicBezTo>
                  <a:cubicBezTo>
                    <a:pt x="7" y="11"/>
                    <a:pt x="8" y="11"/>
                    <a:pt x="8" y="12"/>
                  </a:cubicBezTo>
                  <a:cubicBezTo>
                    <a:pt x="10" y="12"/>
                    <a:pt x="10" y="12"/>
                    <a:pt x="11" y="13"/>
                  </a:cubicBezTo>
                  <a:cubicBezTo>
                    <a:pt x="11" y="12"/>
                    <a:pt x="11" y="12"/>
                    <a:pt x="11" y="12"/>
                  </a:cubicBezTo>
                  <a:cubicBezTo>
                    <a:pt x="11" y="11"/>
                    <a:pt x="11" y="11"/>
                    <a:pt x="11" y="10"/>
                  </a:cubicBezTo>
                  <a:cubicBezTo>
                    <a:pt x="10" y="10"/>
                    <a:pt x="10" y="9"/>
                    <a:pt x="9" y="9"/>
                  </a:cubicBezTo>
                  <a:cubicBezTo>
                    <a:pt x="8" y="8"/>
                    <a:pt x="8" y="8"/>
                    <a:pt x="7" y="8"/>
                  </a:cubicBezTo>
                  <a:cubicBezTo>
                    <a:pt x="7" y="8"/>
                    <a:pt x="7" y="9"/>
                    <a:pt x="7" y="9"/>
                  </a:cubicBezTo>
                  <a:cubicBezTo>
                    <a:pt x="6" y="9"/>
                    <a:pt x="6" y="9"/>
                    <a:pt x="5" y="8"/>
                  </a:cubicBezTo>
                  <a:cubicBezTo>
                    <a:pt x="5" y="8"/>
                    <a:pt x="6" y="7"/>
                    <a:pt x="6" y="7"/>
                  </a:cubicBezTo>
                  <a:cubicBezTo>
                    <a:pt x="6" y="7"/>
                    <a:pt x="7" y="7"/>
                    <a:pt x="7" y="7"/>
                  </a:cubicBezTo>
                  <a:cubicBezTo>
                    <a:pt x="8" y="7"/>
                    <a:pt x="8" y="7"/>
                    <a:pt x="9" y="7"/>
                  </a:cubicBezTo>
                  <a:cubicBezTo>
                    <a:pt x="10" y="8"/>
                    <a:pt x="10" y="8"/>
                    <a:pt x="11" y="9"/>
                  </a:cubicBezTo>
                  <a:cubicBezTo>
                    <a:pt x="11" y="9"/>
                    <a:pt x="12" y="10"/>
                    <a:pt x="12" y="10"/>
                  </a:cubicBezTo>
                  <a:cubicBezTo>
                    <a:pt x="12" y="11"/>
                    <a:pt x="12" y="11"/>
                    <a:pt x="12" y="12"/>
                  </a:cubicBezTo>
                  <a:cubicBezTo>
                    <a:pt x="12" y="12"/>
                    <a:pt x="12" y="13"/>
                    <a:pt x="12" y="13"/>
                  </a:cubicBezTo>
                  <a:cubicBezTo>
                    <a:pt x="12" y="14"/>
                    <a:pt x="12" y="15"/>
                    <a:pt x="12" y="16"/>
                  </a:cubicBezTo>
                  <a:cubicBezTo>
                    <a:pt x="12" y="17"/>
                    <a:pt x="12" y="18"/>
                    <a:pt x="13" y="19"/>
                  </a:cubicBezTo>
                  <a:cubicBezTo>
                    <a:pt x="13" y="19"/>
                    <a:pt x="13" y="20"/>
                    <a:pt x="13" y="20"/>
                  </a:cubicBezTo>
                  <a:cubicBezTo>
                    <a:pt x="12" y="20"/>
                    <a:pt x="12" y="20"/>
                    <a:pt x="11" y="19"/>
                  </a:cubicBezTo>
                  <a:cubicBezTo>
                    <a:pt x="11" y="19"/>
                    <a:pt x="11" y="18"/>
                    <a:pt x="11" y="18"/>
                  </a:cubicBezTo>
                  <a:close/>
                  <a:moveTo>
                    <a:pt x="11" y="14"/>
                  </a:moveTo>
                  <a:cubicBezTo>
                    <a:pt x="10" y="14"/>
                    <a:pt x="10" y="14"/>
                    <a:pt x="9" y="13"/>
                  </a:cubicBezTo>
                  <a:cubicBezTo>
                    <a:pt x="8" y="13"/>
                    <a:pt x="8" y="13"/>
                    <a:pt x="7" y="13"/>
                  </a:cubicBezTo>
                  <a:cubicBezTo>
                    <a:pt x="7" y="13"/>
                    <a:pt x="7" y="13"/>
                    <a:pt x="7" y="13"/>
                  </a:cubicBezTo>
                  <a:cubicBezTo>
                    <a:pt x="7" y="13"/>
                    <a:pt x="6" y="13"/>
                    <a:pt x="6" y="14"/>
                  </a:cubicBezTo>
                  <a:cubicBezTo>
                    <a:pt x="6" y="14"/>
                    <a:pt x="7" y="15"/>
                    <a:pt x="7" y="15"/>
                  </a:cubicBezTo>
                  <a:cubicBezTo>
                    <a:pt x="7" y="16"/>
                    <a:pt x="8" y="16"/>
                    <a:pt x="8" y="16"/>
                  </a:cubicBezTo>
                  <a:cubicBezTo>
                    <a:pt x="9" y="17"/>
                    <a:pt x="9" y="17"/>
                    <a:pt x="10" y="17"/>
                  </a:cubicBezTo>
                  <a:cubicBezTo>
                    <a:pt x="10" y="17"/>
                    <a:pt x="11" y="17"/>
                    <a:pt x="11" y="16"/>
                  </a:cubicBezTo>
                  <a:cubicBezTo>
                    <a:pt x="11" y="16"/>
                    <a:pt x="11" y="15"/>
                    <a:pt x="11" y="15"/>
                  </a:cubicBezTo>
                  <a:cubicBezTo>
                    <a:pt x="11" y="14"/>
                    <a:pt x="11" y="14"/>
                    <a:pt x="11" y="14"/>
                  </a:cubicBezTo>
                  <a:close/>
                  <a:moveTo>
                    <a:pt x="15" y="21"/>
                  </a:moveTo>
                  <a:cubicBezTo>
                    <a:pt x="15" y="20"/>
                    <a:pt x="15" y="18"/>
                    <a:pt x="15" y="16"/>
                  </a:cubicBezTo>
                  <a:cubicBezTo>
                    <a:pt x="15" y="14"/>
                    <a:pt x="15" y="13"/>
                    <a:pt x="15" y="11"/>
                  </a:cubicBezTo>
                  <a:cubicBezTo>
                    <a:pt x="15" y="11"/>
                    <a:pt x="16" y="11"/>
                    <a:pt x="16" y="12"/>
                  </a:cubicBezTo>
                  <a:cubicBezTo>
                    <a:pt x="16" y="12"/>
                    <a:pt x="16" y="13"/>
                    <a:pt x="16" y="13"/>
                  </a:cubicBezTo>
                  <a:cubicBezTo>
                    <a:pt x="16" y="13"/>
                    <a:pt x="17" y="12"/>
                    <a:pt x="17" y="12"/>
                  </a:cubicBezTo>
                  <a:cubicBezTo>
                    <a:pt x="17" y="12"/>
                    <a:pt x="18" y="12"/>
                    <a:pt x="18" y="13"/>
                  </a:cubicBezTo>
                  <a:cubicBezTo>
                    <a:pt x="18" y="13"/>
                    <a:pt x="19" y="13"/>
                    <a:pt x="19" y="14"/>
                  </a:cubicBezTo>
                  <a:cubicBezTo>
                    <a:pt x="19" y="14"/>
                    <a:pt x="19" y="15"/>
                    <a:pt x="19" y="15"/>
                  </a:cubicBezTo>
                  <a:cubicBezTo>
                    <a:pt x="19" y="15"/>
                    <a:pt x="18" y="15"/>
                    <a:pt x="18" y="14"/>
                  </a:cubicBezTo>
                  <a:cubicBezTo>
                    <a:pt x="18" y="14"/>
                    <a:pt x="17" y="14"/>
                    <a:pt x="17" y="14"/>
                  </a:cubicBezTo>
                  <a:cubicBezTo>
                    <a:pt x="17" y="14"/>
                    <a:pt x="17" y="14"/>
                    <a:pt x="16" y="15"/>
                  </a:cubicBezTo>
                  <a:cubicBezTo>
                    <a:pt x="16" y="15"/>
                    <a:pt x="16" y="16"/>
                    <a:pt x="16" y="17"/>
                  </a:cubicBezTo>
                  <a:cubicBezTo>
                    <a:pt x="16" y="18"/>
                    <a:pt x="16" y="19"/>
                    <a:pt x="16" y="19"/>
                  </a:cubicBezTo>
                  <a:cubicBezTo>
                    <a:pt x="16" y="20"/>
                    <a:pt x="16" y="21"/>
                    <a:pt x="16" y="22"/>
                  </a:cubicBezTo>
                  <a:cubicBezTo>
                    <a:pt x="16" y="22"/>
                    <a:pt x="15" y="22"/>
                    <a:pt x="15" y="21"/>
                  </a:cubicBezTo>
                  <a:close/>
                  <a:moveTo>
                    <a:pt x="20" y="25"/>
                  </a:moveTo>
                  <a:cubicBezTo>
                    <a:pt x="21" y="26"/>
                    <a:pt x="21" y="26"/>
                    <a:pt x="22" y="26"/>
                  </a:cubicBezTo>
                  <a:cubicBezTo>
                    <a:pt x="22" y="27"/>
                    <a:pt x="22" y="27"/>
                    <a:pt x="22" y="28"/>
                  </a:cubicBezTo>
                  <a:cubicBezTo>
                    <a:pt x="22" y="28"/>
                    <a:pt x="23" y="29"/>
                    <a:pt x="24" y="29"/>
                  </a:cubicBezTo>
                  <a:cubicBezTo>
                    <a:pt x="24" y="29"/>
                    <a:pt x="25" y="30"/>
                    <a:pt x="25" y="30"/>
                  </a:cubicBezTo>
                  <a:cubicBezTo>
                    <a:pt x="25" y="29"/>
                    <a:pt x="26" y="29"/>
                    <a:pt x="26" y="29"/>
                  </a:cubicBezTo>
                  <a:cubicBezTo>
                    <a:pt x="26" y="28"/>
                    <a:pt x="26" y="28"/>
                    <a:pt x="26" y="26"/>
                  </a:cubicBezTo>
                  <a:cubicBezTo>
                    <a:pt x="25" y="27"/>
                    <a:pt x="25" y="27"/>
                    <a:pt x="24" y="26"/>
                  </a:cubicBezTo>
                  <a:cubicBezTo>
                    <a:pt x="22" y="26"/>
                    <a:pt x="21" y="25"/>
                    <a:pt x="21" y="23"/>
                  </a:cubicBezTo>
                  <a:cubicBezTo>
                    <a:pt x="20" y="22"/>
                    <a:pt x="20" y="20"/>
                    <a:pt x="20" y="19"/>
                  </a:cubicBezTo>
                  <a:cubicBezTo>
                    <a:pt x="20" y="18"/>
                    <a:pt x="20" y="17"/>
                    <a:pt x="20" y="16"/>
                  </a:cubicBezTo>
                  <a:cubicBezTo>
                    <a:pt x="21" y="16"/>
                    <a:pt x="21" y="15"/>
                    <a:pt x="22" y="15"/>
                  </a:cubicBezTo>
                  <a:cubicBezTo>
                    <a:pt x="22" y="15"/>
                    <a:pt x="23" y="15"/>
                    <a:pt x="24" y="16"/>
                  </a:cubicBezTo>
                  <a:cubicBezTo>
                    <a:pt x="25" y="16"/>
                    <a:pt x="25" y="17"/>
                    <a:pt x="26" y="19"/>
                  </a:cubicBezTo>
                  <a:cubicBezTo>
                    <a:pt x="26" y="18"/>
                    <a:pt x="26" y="18"/>
                    <a:pt x="26" y="17"/>
                  </a:cubicBezTo>
                  <a:cubicBezTo>
                    <a:pt x="27" y="18"/>
                    <a:pt x="27" y="18"/>
                    <a:pt x="28" y="18"/>
                  </a:cubicBezTo>
                  <a:cubicBezTo>
                    <a:pt x="28" y="20"/>
                    <a:pt x="28" y="21"/>
                    <a:pt x="28" y="23"/>
                  </a:cubicBezTo>
                  <a:cubicBezTo>
                    <a:pt x="28" y="24"/>
                    <a:pt x="28" y="26"/>
                    <a:pt x="28" y="27"/>
                  </a:cubicBezTo>
                  <a:cubicBezTo>
                    <a:pt x="28" y="29"/>
                    <a:pt x="27" y="30"/>
                    <a:pt x="27" y="30"/>
                  </a:cubicBezTo>
                  <a:cubicBezTo>
                    <a:pt x="27" y="31"/>
                    <a:pt x="26" y="31"/>
                    <a:pt x="26" y="31"/>
                  </a:cubicBezTo>
                  <a:cubicBezTo>
                    <a:pt x="25" y="31"/>
                    <a:pt x="24" y="31"/>
                    <a:pt x="24" y="31"/>
                  </a:cubicBezTo>
                  <a:cubicBezTo>
                    <a:pt x="22" y="30"/>
                    <a:pt x="22" y="29"/>
                    <a:pt x="21" y="28"/>
                  </a:cubicBezTo>
                  <a:cubicBezTo>
                    <a:pt x="20" y="27"/>
                    <a:pt x="20" y="26"/>
                    <a:pt x="20" y="25"/>
                  </a:cubicBezTo>
                  <a:close/>
                  <a:moveTo>
                    <a:pt x="21" y="20"/>
                  </a:moveTo>
                  <a:cubicBezTo>
                    <a:pt x="21" y="21"/>
                    <a:pt x="22" y="22"/>
                    <a:pt x="22" y="23"/>
                  </a:cubicBezTo>
                  <a:cubicBezTo>
                    <a:pt x="22" y="24"/>
                    <a:pt x="23" y="25"/>
                    <a:pt x="24" y="25"/>
                  </a:cubicBezTo>
                  <a:cubicBezTo>
                    <a:pt x="24" y="25"/>
                    <a:pt x="25" y="25"/>
                    <a:pt x="25" y="25"/>
                  </a:cubicBezTo>
                  <a:cubicBezTo>
                    <a:pt x="26" y="25"/>
                    <a:pt x="26" y="24"/>
                    <a:pt x="26" y="23"/>
                  </a:cubicBezTo>
                  <a:cubicBezTo>
                    <a:pt x="26" y="21"/>
                    <a:pt x="26" y="20"/>
                    <a:pt x="25" y="19"/>
                  </a:cubicBezTo>
                  <a:cubicBezTo>
                    <a:pt x="25" y="18"/>
                    <a:pt x="24" y="18"/>
                    <a:pt x="24" y="17"/>
                  </a:cubicBezTo>
                  <a:cubicBezTo>
                    <a:pt x="23" y="17"/>
                    <a:pt x="22" y="17"/>
                    <a:pt x="22" y="17"/>
                  </a:cubicBezTo>
                  <a:cubicBezTo>
                    <a:pt x="22" y="18"/>
                    <a:pt x="21" y="18"/>
                    <a:pt x="21" y="20"/>
                  </a:cubicBezTo>
                  <a:close/>
                  <a:moveTo>
                    <a:pt x="36" y="30"/>
                  </a:moveTo>
                  <a:cubicBezTo>
                    <a:pt x="36" y="30"/>
                    <a:pt x="37" y="31"/>
                    <a:pt x="37" y="31"/>
                  </a:cubicBezTo>
                  <a:cubicBezTo>
                    <a:pt x="37" y="32"/>
                    <a:pt x="37" y="33"/>
                    <a:pt x="36" y="33"/>
                  </a:cubicBezTo>
                  <a:cubicBezTo>
                    <a:pt x="35" y="33"/>
                    <a:pt x="34" y="33"/>
                    <a:pt x="33" y="32"/>
                  </a:cubicBezTo>
                  <a:cubicBezTo>
                    <a:pt x="32" y="32"/>
                    <a:pt x="31" y="30"/>
                    <a:pt x="30" y="29"/>
                  </a:cubicBezTo>
                  <a:cubicBezTo>
                    <a:pt x="30" y="28"/>
                    <a:pt x="29" y="26"/>
                    <a:pt x="29" y="25"/>
                  </a:cubicBezTo>
                  <a:cubicBezTo>
                    <a:pt x="29" y="23"/>
                    <a:pt x="30" y="22"/>
                    <a:pt x="30" y="21"/>
                  </a:cubicBezTo>
                  <a:cubicBezTo>
                    <a:pt x="31" y="21"/>
                    <a:pt x="32" y="21"/>
                    <a:pt x="33" y="21"/>
                  </a:cubicBezTo>
                  <a:cubicBezTo>
                    <a:pt x="35" y="22"/>
                    <a:pt x="35" y="23"/>
                    <a:pt x="36" y="24"/>
                  </a:cubicBezTo>
                  <a:cubicBezTo>
                    <a:pt x="37" y="26"/>
                    <a:pt x="37" y="27"/>
                    <a:pt x="37" y="29"/>
                  </a:cubicBezTo>
                  <a:cubicBezTo>
                    <a:pt x="37" y="29"/>
                    <a:pt x="37" y="29"/>
                    <a:pt x="37" y="30"/>
                  </a:cubicBezTo>
                  <a:cubicBezTo>
                    <a:pt x="35" y="28"/>
                    <a:pt x="33" y="27"/>
                    <a:pt x="31" y="26"/>
                  </a:cubicBezTo>
                  <a:cubicBezTo>
                    <a:pt x="31" y="27"/>
                    <a:pt x="31" y="28"/>
                    <a:pt x="32" y="29"/>
                  </a:cubicBezTo>
                  <a:cubicBezTo>
                    <a:pt x="32" y="30"/>
                    <a:pt x="33" y="30"/>
                    <a:pt x="33" y="31"/>
                  </a:cubicBezTo>
                  <a:cubicBezTo>
                    <a:pt x="34" y="31"/>
                    <a:pt x="34" y="31"/>
                    <a:pt x="35" y="31"/>
                  </a:cubicBezTo>
                  <a:cubicBezTo>
                    <a:pt x="35" y="31"/>
                    <a:pt x="36" y="31"/>
                    <a:pt x="36" y="30"/>
                  </a:cubicBezTo>
                  <a:close/>
                  <a:moveTo>
                    <a:pt x="31" y="24"/>
                  </a:moveTo>
                  <a:cubicBezTo>
                    <a:pt x="32" y="25"/>
                    <a:pt x="34" y="26"/>
                    <a:pt x="36" y="27"/>
                  </a:cubicBezTo>
                  <a:cubicBezTo>
                    <a:pt x="36" y="26"/>
                    <a:pt x="36" y="25"/>
                    <a:pt x="35" y="25"/>
                  </a:cubicBezTo>
                  <a:cubicBezTo>
                    <a:pt x="35" y="24"/>
                    <a:pt x="34" y="23"/>
                    <a:pt x="33" y="23"/>
                  </a:cubicBezTo>
                  <a:cubicBezTo>
                    <a:pt x="33" y="22"/>
                    <a:pt x="32" y="22"/>
                    <a:pt x="32" y="23"/>
                  </a:cubicBezTo>
                  <a:cubicBezTo>
                    <a:pt x="31" y="23"/>
                    <a:pt x="31" y="23"/>
                    <a:pt x="31" y="24"/>
                  </a:cubicBezTo>
                  <a:close/>
                  <a:moveTo>
                    <a:pt x="42" y="36"/>
                  </a:moveTo>
                  <a:cubicBezTo>
                    <a:pt x="43" y="36"/>
                    <a:pt x="43" y="37"/>
                    <a:pt x="43" y="37"/>
                  </a:cubicBezTo>
                  <a:cubicBezTo>
                    <a:pt x="42" y="37"/>
                    <a:pt x="42" y="37"/>
                    <a:pt x="42" y="37"/>
                  </a:cubicBezTo>
                  <a:cubicBezTo>
                    <a:pt x="41" y="37"/>
                    <a:pt x="41" y="36"/>
                    <a:pt x="40" y="36"/>
                  </a:cubicBezTo>
                  <a:cubicBezTo>
                    <a:pt x="40" y="35"/>
                    <a:pt x="40" y="35"/>
                    <a:pt x="40" y="35"/>
                  </a:cubicBezTo>
                  <a:cubicBezTo>
                    <a:pt x="40" y="34"/>
                    <a:pt x="39" y="34"/>
                    <a:pt x="39" y="32"/>
                  </a:cubicBezTo>
                  <a:cubicBezTo>
                    <a:pt x="39" y="31"/>
                    <a:pt x="39" y="30"/>
                    <a:pt x="39" y="29"/>
                  </a:cubicBezTo>
                  <a:cubicBezTo>
                    <a:pt x="39" y="28"/>
                    <a:pt x="39" y="27"/>
                    <a:pt x="39" y="26"/>
                  </a:cubicBezTo>
                  <a:cubicBezTo>
                    <a:pt x="39" y="26"/>
                    <a:pt x="39" y="26"/>
                    <a:pt x="38" y="26"/>
                  </a:cubicBezTo>
                  <a:cubicBezTo>
                    <a:pt x="38" y="25"/>
                    <a:pt x="38" y="25"/>
                    <a:pt x="38" y="24"/>
                  </a:cubicBezTo>
                  <a:cubicBezTo>
                    <a:pt x="39" y="25"/>
                    <a:pt x="39" y="25"/>
                    <a:pt x="39" y="25"/>
                  </a:cubicBezTo>
                  <a:cubicBezTo>
                    <a:pt x="39" y="24"/>
                    <a:pt x="39" y="23"/>
                    <a:pt x="39" y="22"/>
                  </a:cubicBezTo>
                  <a:cubicBezTo>
                    <a:pt x="40" y="22"/>
                    <a:pt x="40" y="22"/>
                    <a:pt x="41" y="22"/>
                  </a:cubicBezTo>
                  <a:cubicBezTo>
                    <a:pt x="41" y="24"/>
                    <a:pt x="41" y="25"/>
                    <a:pt x="41" y="26"/>
                  </a:cubicBezTo>
                  <a:cubicBezTo>
                    <a:pt x="41" y="26"/>
                    <a:pt x="42" y="27"/>
                    <a:pt x="42" y="27"/>
                  </a:cubicBezTo>
                  <a:cubicBezTo>
                    <a:pt x="42" y="27"/>
                    <a:pt x="42" y="28"/>
                    <a:pt x="42" y="28"/>
                  </a:cubicBezTo>
                  <a:cubicBezTo>
                    <a:pt x="42" y="28"/>
                    <a:pt x="41" y="28"/>
                    <a:pt x="41" y="27"/>
                  </a:cubicBezTo>
                  <a:cubicBezTo>
                    <a:pt x="41" y="28"/>
                    <a:pt x="41" y="29"/>
                    <a:pt x="41" y="30"/>
                  </a:cubicBezTo>
                  <a:cubicBezTo>
                    <a:pt x="41" y="31"/>
                    <a:pt x="41" y="32"/>
                    <a:pt x="41" y="33"/>
                  </a:cubicBezTo>
                  <a:cubicBezTo>
                    <a:pt x="41" y="34"/>
                    <a:pt x="41" y="34"/>
                    <a:pt x="41" y="34"/>
                  </a:cubicBezTo>
                  <a:cubicBezTo>
                    <a:pt x="41" y="35"/>
                    <a:pt x="41" y="35"/>
                    <a:pt x="41" y="35"/>
                  </a:cubicBezTo>
                  <a:cubicBezTo>
                    <a:pt x="41" y="35"/>
                    <a:pt x="42" y="35"/>
                    <a:pt x="42" y="35"/>
                  </a:cubicBezTo>
                  <a:cubicBezTo>
                    <a:pt x="42" y="35"/>
                    <a:pt x="42" y="36"/>
                    <a:pt x="42" y="3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3" name="Freeform 843"/>
            <p:cNvSpPr>
              <a:spLocks noEditPoints="1"/>
            </p:cNvSpPr>
            <p:nvPr/>
          </p:nvSpPr>
          <p:spPr bwMode="auto">
            <a:xfrm>
              <a:off x="2030" y="1487"/>
              <a:ext cx="710" cy="543"/>
            </a:xfrm>
            <a:custGeom>
              <a:avLst/>
              <a:gdLst>
                <a:gd name="T0" fmla="*/ 2147483647 w 72"/>
                <a:gd name="T1" fmla="*/ 2147483647 h 55"/>
                <a:gd name="T2" fmla="*/ 0 w 72"/>
                <a:gd name="T3" fmla="*/ 2147483647 h 55"/>
                <a:gd name="T4" fmla="*/ 2147483647 w 72"/>
                <a:gd name="T5" fmla="*/ 0 h 55"/>
                <a:gd name="T6" fmla="*/ 2147483647 w 72"/>
                <a:gd name="T7" fmla="*/ 2147483647 h 55"/>
                <a:gd name="T8" fmla="*/ 2147483647 w 72"/>
                <a:gd name="T9" fmla="*/ 2147483647 h 55"/>
                <a:gd name="T10" fmla="*/ 2147483647 w 72"/>
                <a:gd name="T11" fmla="*/ 2147483647 h 55"/>
                <a:gd name="T12" fmla="*/ 2147483647 w 72"/>
                <a:gd name="T13" fmla="*/ 2147483647 h 55"/>
                <a:gd name="T14" fmla="*/ 2147483647 w 72"/>
                <a:gd name="T15" fmla="*/ 2147483647 h 55"/>
                <a:gd name="T16" fmla="*/ 2147483647 w 72"/>
                <a:gd name="T17" fmla="*/ 2147483647 h 55"/>
                <a:gd name="T18" fmla="*/ 2147483647 w 72"/>
                <a:gd name="T19" fmla="*/ 2147483647 h 55"/>
                <a:gd name="T20" fmla="*/ 2147483647 w 72"/>
                <a:gd name="T21" fmla="*/ 2147483647 h 55"/>
                <a:gd name="T22" fmla="*/ 2147483647 w 72"/>
                <a:gd name="T23" fmla="*/ 2147483647 h 55"/>
                <a:gd name="T24" fmla="*/ 2147483647 w 72"/>
                <a:gd name="T25" fmla="*/ 2147483647 h 55"/>
                <a:gd name="T26" fmla="*/ 2147483647 w 72"/>
                <a:gd name="T27" fmla="*/ 2147483647 h 55"/>
                <a:gd name="T28" fmla="*/ 2147483647 w 72"/>
                <a:gd name="T29" fmla="*/ 2147483647 h 55"/>
                <a:gd name="T30" fmla="*/ 2147483647 w 72"/>
                <a:gd name="T31" fmla="*/ 2147483647 h 55"/>
                <a:gd name="T32" fmla="*/ 2147483647 w 72"/>
                <a:gd name="T33" fmla="*/ 2147483647 h 55"/>
                <a:gd name="T34" fmla="*/ 2147483647 w 72"/>
                <a:gd name="T35" fmla="*/ 2147483647 h 55"/>
                <a:gd name="T36" fmla="*/ 2147483647 w 72"/>
                <a:gd name="T37" fmla="*/ 2147483647 h 55"/>
                <a:gd name="T38" fmla="*/ 2147483647 w 72"/>
                <a:gd name="T39" fmla="*/ 2147483647 h 55"/>
                <a:gd name="T40" fmla="*/ 2147483647 w 72"/>
                <a:gd name="T41" fmla="*/ 2147483647 h 55"/>
                <a:gd name="T42" fmla="*/ 2147483647 w 72"/>
                <a:gd name="T43" fmla="*/ 2147483647 h 55"/>
                <a:gd name="T44" fmla="*/ 2147483647 w 72"/>
                <a:gd name="T45" fmla="*/ 2147483647 h 55"/>
                <a:gd name="T46" fmla="*/ 2147483647 w 72"/>
                <a:gd name="T47" fmla="*/ 2147483647 h 55"/>
                <a:gd name="T48" fmla="*/ 2147483647 w 72"/>
                <a:gd name="T49" fmla="*/ 2147483647 h 55"/>
                <a:gd name="T50" fmla="*/ 2147483647 w 72"/>
                <a:gd name="T51" fmla="*/ 2147483647 h 55"/>
                <a:gd name="T52" fmla="*/ 2147483647 w 72"/>
                <a:gd name="T53" fmla="*/ 2147483647 h 55"/>
                <a:gd name="T54" fmla="*/ 2147483647 w 72"/>
                <a:gd name="T55" fmla="*/ 2147483647 h 55"/>
                <a:gd name="T56" fmla="*/ 2147483647 w 72"/>
                <a:gd name="T57" fmla="*/ 2147483647 h 55"/>
                <a:gd name="T58" fmla="*/ 2147483647 w 72"/>
                <a:gd name="T59" fmla="*/ 2147483647 h 55"/>
                <a:gd name="T60" fmla="*/ 2147483647 w 72"/>
                <a:gd name="T61" fmla="*/ 2147483647 h 55"/>
                <a:gd name="T62" fmla="*/ 2147483647 w 72"/>
                <a:gd name="T63" fmla="*/ 2147483647 h 55"/>
                <a:gd name="T64" fmla="*/ 2147483647 w 72"/>
                <a:gd name="T65" fmla="*/ 2147483647 h 55"/>
                <a:gd name="T66" fmla="*/ 2147483647 w 72"/>
                <a:gd name="T67" fmla="*/ 2147483647 h 55"/>
                <a:gd name="T68" fmla="*/ 2147483647 w 72"/>
                <a:gd name="T69" fmla="*/ 2147483647 h 55"/>
                <a:gd name="T70" fmla="*/ 2147483647 w 72"/>
                <a:gd name="T71" fmla="*/ 2147483647 h 55"/>
                <a:gd name="T72" fmla="*/ 2147483647 w 72"/>
                <a:gd name="T73" fmla="*/ 2147483647 h 55"/>
                <a:gd name="T74" fmla="*/ 2147483647 w 72"/>
                <a:gd name="T75" fmla="*/ 2147483647 h 55"/>
                <a:gd name="T76" fmla="*/ 2147483647 w 72"/>
                <a:gd name="T77" fmla="*/ 2147483647 h 55"/>
                <a:gd name="T78" fmla="*/ 2147483647 w 72"/>
                <a:gd name="T79" fmla="*/ 2147483647 h 55"/>
                <a:gd name="T80" fmla="*/ 2147483647 w 72"/>
                <a:gd name="T81" fmla="*/ 2147483647 h 55"/>
                <a:gd name="T82" fmla="*/ 2147483647 w 72"/>
                <a:gd name="T83" fmla="*/ 2147483647 h 55"/>
                <a:gd name="T84" fmla="*/ 2147483647 w 72"/>
                <a:gd name="T85" fmla="*/ 2147483647 h 55"/>
                <a:gd name="T86" fmla="*/ 2147483647 w 72"/>
                <a:gd name="T87" fmla="*/ 2147483647 h 55"/>
                <a:gd name="T88" fmla="*/ 2147483647 w 72"/>
                <a:gd name="T89" fmla="*/ 2147483647 h 55"/>
                <a:gd name="T90" fmla="*/ 2147483647 w 72"/>
                <a:gd name="T91" fmla="*/ 2147483647 h 55"/>
                <a:gd name="T92" fmla="*/ 2147483647 w 72"/>
                <a:gd name="T93" fmla="*/ 2147483647 h 55"/>
                <a:gd name="T94" fmla="*/ 2147483647 w 72"/>
                <a:gd name="T95" fmla="*/ 2147483647 h 55"/>
                <a:gd name="T96" fmla="*/ 2147483647 w 72"/>
                <a:gd name="T97" fmla="*/ 2147483647 h 55"/>
                <a:gd name="T98" fmla="*/ 2147483647 w 72"/>
                <a:gd name="T99" fmla="*/ 2147483647 h 55"/>
                <a:gd name="T100" fmla="*/ 2147483647 w 72"/>
                <a:gd name="T101" fmla="*/ 2147483647 h 55"/>
                <a:gd name="T102" fmla="*/ 2147483647 w 72"/>
                <a:gd name="T103" fmla="*/ 2147483647 h 55"/>
                <a:gd name="T104" fmla="*/ 2147483647 w 72"/>
                <a:gd name="T105" fmla="*/ 2147483647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55"/>
                <a:gd name="T161" fmla="*/ 72 w 72"/>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55">
                  <a:moveTo>
                    <a:pt x="4" y="13"/>
                  </a:moveTo>
                  <a:cubicBezTo>
                    <a:pt x="3" y="13"/>
                    <a:pt x="3" y="13"/>
                    <a:pt x="2" y="12"/>
                  </a:cubicBezTo>
                  <a:cubicBezTo>
                    <a:pt x="2" y="11"/>
                    <a:pt x="2" y="9"/>
                    <a:pt x="2" y="7"/>
                  </a:cubicBezTo>
                  <a:cubicBezTo>
                    <a:pt x="2" y="6"/>
                    <a:pt x="2" y="4"/>
                    <a:pt x="2" y="3"/>
                  </a:cubicBezTo>
                  <a:cubicBezTo>
                    <a:pt x="2" y="3"/>
                    <a:pt x="2" y="3"/>
                    <a:pt x="1" y="3"/>
                  </a:cubicBezTo>
                  <a:cubicBezTo>
                    <a:pt x="0" y="3"/>
                    <a:pt x="0" y="3"/>
                    <a:pt x="0" y="3"/>
                  </a:cubicBezTo>
                  <a:cubicBezTo>
                    <a:pt x="0" y="2"/>
                    <a:pt x="0" y="2"/>
                    <a:pt x="0" y="1"/>
                  </a:cubicBezTo>
                  <a:cubicBezTo>
                    <a:pt x="0" y="1"/>
                    <a:pt x="1" y="1"/>
                    <a:pt x="2" y="1"/>
                  </a:cubicBezTo>
                  <a:cubicBezTo>
                    <a:pt x="2" y="1"/>
                    <a:pt x="3" y="0"/>
                    <a:pt x="3" y="0"/>
                  </a:cubicBezTo>
                  <a:cubicBezTo>
                    <a:pt x="3" y="0"/>
                    <a:pt x="4" y="0"/>
                    <a:pt x="4" y="1"/>
                  </a:cubicBezTo>
                  <a:cubicBezTo>
                    <a:pt x="4" y="3"/>
                    <a:pt x="4" y="5"/>
                    <a:pt x="4" y="7"/>
                  </a:cubicBezTo>
                  <a:cubicBezTo>
                    <a:pt x="4" y="9"/>
                    <a:pt x="4" y="11"/>
                    <a:pt x="4" y="13"/>
                  </a:cubicBezTo>
                  <a:close/>
                  <a:moveTo>
                    <a:pt x="8" y="9"/>
                  </a:moveTo>
                  <a:cubicBezTo>
                    <a:pt x="8" y="8"/>
                    <a:pt x="8" y="7"/>
                    <a:pt x="8" y="6"/>
                  </a:cubicBezTo>
                  <a:cubicBezTo>
                    <a:pt x="8" y="5"/>
                    <a:pt x="9" y="5"/>
                    <a:pt x="9" y="4"/>
                  </a:cubicBezTo>
                  <a:cubicBezTo>
                    <a:pt x="10" y="4"/>
                    <a:pt x="11" y="4"/>
                    <a:pt x="12" y="5"/>
                  </a:cubicBezTo>
                  <a:cubicBezTo>
                    <a:pt x="12" y="5"/>
                    <a:pt x="13" y="6"/>
                    <a:pt x="13" y="6"/>
                  </a:cubicBezTo>
                  <a:cubicBezTo>
                    <a:pt x="14" y="7"/>
                    <a:pt x="14" y="8"/>
                    <a:pt x="15" y="8"/>
                  </a:cubicBezTo>
                  <a:cubicBezTo>
                    <a:pt x="15" y="9"/>
                    <a:pt x="15" y="10"/>
                    <a:pt x="15" y="11"/>
                  </a:cubicBezTo>
                  <a:cubicBezTo>
                    <a:pt x="15" y="11"/>
                    <a:pt x="16" y="12"/>
                    <a:pt x="16" y="14"/>
                  </a:cubicBezTo>
                  <a:cubicBezTo>
                    <a:pt x="16" y="15"/>
                    <a:pt x="15" y="16"/>
                    <a:pt x="15" y="17"/>
                  </a:cubicBezTo>
                  <a:cubicBezTo>
                    <a:pt x="15" y="18"/>
                    <a:pt x="14" y="18"/>
                    <a:pt x="14" y="18"/>
                  </a:cubicBezTo>
                  <a:cubicBezTo>
                    <a:pt x="13" y="19"/>
                    <a:pt x="12" y="18"/>
                    <a:pt x="12" y="18"/>
                  </a:cubicBezTo>
                  <a:cubicBezTo>
                    <a:pt x="10" y="17"/>
                    <a:pt x="10" y="16"/>
                    <a:pt x="9" y="15"/>
                  </a:cubicBezTo>
                  <a:cubicBezTo>
                    <a:pt x="8" y="14"/>
                    <a:pt x="8" y="13"/>
                    <a:pt x="8" y="12"/>
                  </a:cubicBezTo>
                  <a:cubicBezTo>
                    <a:pt x="8" y="11"/>
                    <a:pt x="8" y="10"/>
                    <a:pt x="8" y="9"/>
                  </a:cubicBezTo>
                  <a:close/>
                  <a:moveTo>
                    <a:pt x="9" y="10"/>
                  </a:moveTo>
                  <a:cubicBezTo>
                    <a:pt x="9" y="11"/>
                    <a:pt x="9" y="12"/>
                    <a:pt x="9" y="13"/>
                  </a:cubicBezTo>
                  <a:cubicBezTo>
                    <a:pt x="9" y="13"/>
                    <a:pt x="10" y="14"/>
                    <a:pt x="10" y="15"/>
                  </a:cubicBezTo>
                  <a:cubicBezTo>
                    <a:pt x="10" y="16"/>
                    <a:pt x="11" y="16"/>
                    <a:pt x="12" y="17"/>
                  </a:cubicBezTo>
                  <a:cubicBezTo>
                    <a:pt x="12" y="17"/>
                    <a:pt x="13" y="17"/>
                    <a:pt x="13" y="17"/>
                  </a:cubicBezTo>
                  <a:cubicBezTo>
                    <a:pt x="14" y="16"/>
                    <a:pt x="14" y="16"/>
                    <a:pt x="14" y="15"/>
                  </a:cubicBezTo>
                  <a:cubicBezTo>
                    <a:pt x="14" y="15"/>
                    <a:pt x="14" y="14"/>
                    <a:pt x="14" y="13"/>
                  </a:cubicBezTo>
                  <a:cubicBezTo>
                    <a:pt x="14" y="12"/>
                    <a:pt x="14" y="11"/>
                    <a:pt x="14" y="10"/>
                  </a:cubicBezTo>
                  <a:cubicBezTo>
                    <a:pt x="14" y="9"/>
                    <a:pt x="14" y="9"/>
                    <a:pt x="13" y="8"/>
                  </a:cubicBezTo>
                  <a:cubicBezTo>
                    <a:pt x="13" y="7"/>
                    <a:pt x="12" y="7"/>
                    <a:pt x="12" y="6"/>
                  </a:cubicBezTo>
                  <a:cubicBezTo>
                    <a:pt x="11" y="6"/>
                    <a:pt x="10" y="6"/>
                    <a:pt x="10" y="6"/>
                  </a:cubicBezTo>
                  <a:cubicBezTo>
                    <a:pt x="10" y="6"/>
                    <a:pt x="10" y="7"/>
                    <a:pt x="9" y="8"/>
                  </a:cubicBezTo>
                  <a:cubicBezTo>
                    <a:pt x="9" y="8"/>
                    <a:pt x="9" y="9"/>
                    <a:pt x="9" y="10"/>
                  </a:cubicBezTo>
                  <a:close/>
                  <a:moveTo>
                    <a:pt x="22" y="24"/>
                  </a:moveTo>
                  <a:cubicBezTo>
                    <a:pt x="22" y="22"/>
                    <a:pt x="22" y="21"/>
                    <a:pt x="22" y="19"/>
                  </a:cubicBezTo>
                  <a:cubicBezTo>
                    <a:pt x="22" y="18"/>
                    <a:pt x="22" y="16"/>
                    <a:pt x="22" y="15"/>
                  </a:cubicBezTo>
                  <a:cubicBezTo>
                    <a:pt x="23" y="15"/>
                    <a:pt x="23" y="15"/>
                    <a:pt x="23" y="15"/>
                  </a:cubicBezTo>
                  <a:cubicBezTo>
                    <a:pt x="23" y="16"/>
                    <a:pt x="23" y="16"/>
                    <a:pt x="23" y="17"/>
                  </a:cubicBezTo>
                  <a:cubicBezTo>
                    <a:pt x="24" y="16"/>
                    <a:pt x="24" y="16"/>
                    <a:pt x="25" y="16"/>
                  </a:cubicBezTo>
                  <a:cubicBezTo>
                    <a:pt x="25" y="16"/>
                    <a:pt x="26" y="16"/>
                    <a:pt x="26" y="17"/>
                  </a:cubicBezTo>
                  <a:cubicBezTo>
                    <a:pt x="27" y="17"/>
                    <a:pt x="27" y="17"/>
                    <a:pt x="28" y="18"/>
                  </a:cubicBezTo>
                  <a:cubicBezTo>
                    <a:pt x="28" y="19"/>
                    <a:pt x="28" y="19"/>
                    <a:pt x="29" y="20"/>
                  </a:cubicBezTo>
                  <a:cubicBezTo>
                    <a:pt x="29" y="19"/>
                    <a:pt x="30" y="19"/>
                    <a:pt x="31" y="20"/>
                  </a:cubicBezTo>
                  <a:cubicBezTo>
                    <a:pt x="32" y="20"/>
                    <a:pt x="33" y="21"/>
                    <a:pt x="33" y="22"/>
                  </a:cubicBezTo>
                  <a:cubicBezTo>
                    <a:pt x="34" y="22"/>
                    <a:pt x="34" y="23"/>
                    <a:pt x="34" y="24"/>
                  </a:cubicBezTo>
                  <a:cubicBezTo>
                    <a:pt x="34" y="25"/>
                    <a:pt x="34" y="26"/>
                    <a:pt x="34" y="27"/>
                  </a:cubicBezTo>
                  <a:cubicBezTo>
                    <a:pt x="34" y="28"/>
                    <a:pt x="34" y="30"/>
                    <a:pt x="34" y="31"/>
                  </a:cubicBezTo>
                  <a:cubicBezTo>
                    <a:pt x="34" y="30"/>
                    <a:pt x="33" y="30"/>
                    <a:pt x="33" y="30"/>
                  </a:cubicBezTo>
                  <a:cubicBezTo>
                    <a:pt x="33" y="29"/>
                    <a:pt x="33" y="28"/>
                    <a:pt x="33" y="27"/>
                  </a:cubicBezTo>
                  <a:cubicBezTo>
                    <a:pt x="33" y="26"/>
                    <a:pt x="33" y="25"/>
                    <a:pt x="33" y="24"/>
                  </a:cubicBezTo>
                  <a:cubicBezTo>
                    <a:pt x="33" y="23"/>
                    <a:pt x="33" y="23"/>
                    <a:pt x="32" y="23"/>
                  </a:cubicBezTo>
                  <a:cubicBezTo>
                    <a:pt x="32" y="22"/>
                    <a:pt x="32" y="22"/>
                    <a:pt x="32" y="22"/>
                  </a:cubicBezTo>
                  <a:cubicBezTo>
                    <a:pt x="32" y="21"/>
                    <a:pt x="31" y="21"/>
                    <a:pt x="31" y="21"/>
                  </a:cubicBezTo>
                  <a:cubicBezTo>
                    <a:pt x="30" y="20"/>
                    <a:pt x="30" y="20"/>
                    <a:pt x="29" y="21"/>
                  </a:cubicBezTo>
                  <a:cubicBezTo>
                    <a:pt x="29" y="21"/>
                    <a:pt x="29" y="21"/>
                    <a:pt x="29" y="22"/>
                  </a:cubicBezTo>
                  <a:cubicBezTo>
                    <a:pt x="29" y="23"/>
                    <a:pt x="29" y="24"/>
                    <a:pt x="29" y="25"/>
                  </a:cubicBezTo>
                  <a:cubicBezTo>
                    <a:pt x="29" y="26"/>
                    <a:pt x="29" y="27"/>
                    <a:pt x="29" y="28"/>
                  </a:cubicBezTo>
                  <a:cubicBezTo>
                    <a:pt x="28" y="27"/>
                    <a:pt x="28" y="27"/>
                    <a:pt x="27" y="27"/>
                  </a:cubicBezTo>
                  <a:cubicBezTo>
                    <a:pt x="27" y="26"/>
                    <a:pt x="27" y="25"/>
                    <a:pt x="27" y="24"/>
                  </a:cubicBezTo>
                  <a:cubicBezTo>
                    <a:pt x="27" y="23"/>
                    <a:pt x="27" y="22"/>
                    <a:pt x="27" y="21"/>
                  </a:cubicBezTo>
                  <a:cubicBezTo>
                    <a:pt x="27" y="20"/>
                    <a:pt x="27" y="19"/>
                    <a:pt x="27" y="19"/>
                  </a:cubicBezTo>
                  <a:cubicBezTo>
                    <a:pt x="27" y="19"/>
                    <a:pt x="26" y="18"/>
                    <a:pt x="26" y="18"/>
                  </a:cubicBezTo>
                  <a:cubicBezTo>
                    <a:pt x="25" y="18"/>
                    <a:pt x="25" y="17"/>
                    <a:pt x="25" y="17"/>
                  </a:cubicBezTo>
                  <a:cubicBezTo>
                    <a:pt x="24" y="18"/>
                    <a:pt x="24" y="18"/>
                    <a:pt x="24" y="18"/>
                  </a:cubicBezTo>
                  <a:cubicBezTo>
                    <a:pt x="24" y="18"/>
                    <a:pt x="24" y="19"/>
                    <a:pt x="24" y="20"/>
                  </a:cubicBezTo>
                  <a:cubicBezTo>
                    <a:pt x="24" y="21"/>
                    <a:pt x="24" y="21"/>
                    <a:pt x="24" y="22"/>
                  </a:cubicBezTo>
                  <a:cubicBezTo>
                    <a:pt x="24" y="23"/>
                    <a:pt x="24" y="24"/>
                    <a:pt x="24" y="25"/>
                  </a:cubicBezTo>
                  <a:cubicBezTo>
                    <a:pt x="23" y="24"/>
                    <a:pt x="23" y="24"/>
                    <a:pt x="22" y="24"/>
                  </a:cubicBezTo>
                  <a:close/>
                  <a:moveTo>
                    <a:pt x="36" y="28"/>
                  </a:moveTo>
                  <a:cubicBezTo>
                    <a:pt x="36" y="27"/>
                    <a:pt x="36" y="27"/>
                    <a:pt x="36" y="26"/>
                  </a:cubicBezTo>
                  <a:cubicBezTo>
                    <a:pt x="37" y="27"/>
                    <a:pt x="39" y="28"/>
                    <a:pt x="40" y="29"/>
                  </a:cubicBezTo>
                  <a:cubicBezTo>
                    <a:pt x="40" y="29"/>
                    <a:pt x="40" y="30"/>
                    <a:pt x="40" y="30"/>
                  </a:cubicBezTo>
                  <a:cubicBezTo>
                    <a:pt x="39" y="29"/>
                    <a:pt x="37" y="29"/>
                    <a:pt x="36" y="28"/>
                  </a:cubicBezTo>
                  <a:close/>
                  <a:moveTo>
                    <a:pt x="42" y="35"/>
                  </a:moveTo>
                  <a:cubicBezTo>
                    <a:pt x="42" y="33"/>
                    <a:pt x="42" y="31"/>
                    <a:pt x="42" y="29"/>
                  </a:cubicBezTo>
                  <a:cubicBezTo>
                    <a:pt x="42" y="27"/>
                    <a:pt x="42" y="25"/>
                    <a:pt x="42" y="22"/>
                  </a:cubicBezTo>
                  <a:cubicBezTo>
                    <a:pt x="42" y="23"/>
                    <a:pt x="43" y="23"/>
                    <a:pt x="43" y="23"/>
                  </a:cubicBezTo>
                  <a:cubicBezTo>
                    <a:pt x="43" y="25"/>
                    <a:pt x="43" y="28"/>
                    <a:pt x="43" y="30"/>
                  </a:cubicBezTo>
                  <a:cubicBezTo>
                    <a:pt x="43" y="32"/>
                    <a:pt x="43" y="34"/>
                    <a:pt x="43" y="36"/>
                  </a:cubicBezTo>
                  <a:cubicBezTo>
                    <a:pt x="43" y="36"/>
                    <a:pt x="42" y="35"/>
                    <a:pt x="42" y="35"/>
                  </a:cubicBezTo>
                  <a:close/>
                  <a:moveTo>
                    <a:pt x="45" y="32"/>
                  </a:moveTo>
                  <a:cubicBezTo>
                    <a:pt x="45" y="31"/>
                    <a:pt x="46" y="30"/>
                    <a:pt x="47" y="29"/>
                  </a:cubicBezTo>
                  <a:cubicBezTo>
                    <a:pt x="47" y="29"/>
                    <a:pt x="48" y="29"/>
                    <a:pt x="49" y="30"/>
                  </a:cubicBezTo>
                  <a:cubicBezTo>
                    <a:pt x="51" y="31"/>
                    <a:pt x="52" y="32"/>
                    <a:pt x="52" y="33"/>
                  </a:cubicBezTo>
                  <a:cubicBezTo>
                    <a:pt x="53" y="34"/>
                    <a:pt x="54" y="36"/>
                    <a:pt x="54" y="37"/>
                  </a:cubicBezTo>
                  <a:cubicBezTo>
                    <a:pt x="54" y="38"/>
                    <a:pt x="53" y="39"/>
                    <a:pt x="53" y="40"/>
                  </a:cubicBezTo>
                  <a:cubicBezTo>
                    <a:pt x="53" y="40"/>
                    <a:pt x="52" y="40"/>
                    <a:pt x="52" y="40"/>
                  </a:cubicBezTo>
                  <a:cubicBezTo>
                    <a:pt x="51" y="40"/>
                    <a:pt x="50" y="40"/>
                    <a:pt x="49" y="40"/>
                  </a:cubicBezTo>
                  <a:cubicBezTo>
                    <a:pt x="48" y="39"/>
                    <a:pt x="47" y="38"/>
                    <a:pt x="46" y="37"/>
                  </a:cubicBezTo>
                  <a:cubicBezTo>
                    <a:pt x="46" y="35"/>
                    <a:pt x="45" y="34"/>
                    <a:pt x="45" y="32"/>
                  </a:cubicBezTo>
                  <a:close/>
                  <a:moveTo>
                    <a:pt x="47" y="33"/>
                  </a:moveTo>
                  <a:cubicBezTo>
                    <a:pt x="47" y="34"/>
                    <a:pt x="47" y="35"/>
                    <a:pt x="47" y="36"/>
                  </a:cubicBezTo>
                  <a:cubicBezTo>
                    <a:pt x="48" y="37"/>
                    <a:pt x="49" y="38"/>
                    <a:pt x="49" y="38"/>
                  </a:cubicBezTo>
                  <a:cubicBezTo>
                    <a:pt x="50" y="39"/>
                    <a:pt x="51" y="39"/>
                    <a:pt x="51" y="38"/>
                  </a:cubicBezTo>
                  <a:cubicBezTo>
                    <a:pt x="52" y="38"/>
                    <a:pt x="52" y="37"/>
                    <a:pt x="52" y="36"/>
                  </a:cubicBezTo>
                  <a:cubicBezTo>
                    <a:pt x="52" y="35"/>
                    <a:pt x="52" y="34"/>
                    <a:pt x="51" y="33"/>
                  </a:cubicBezTo>
                  <a:cubicBezTo>
                    <a:pt x="51" y="32"/>
                    <a:pt x="50" y="32"/>
                    <a:pt x="49" y="31"/>
                  </a:cubicBezTo>
                  <a:cubicBezTo>
                    <a:pt x="49" y="31"/>
                    <a:pt x="48" y="31"/>
                    <a:pt x="47" y="31"/>
                  </a:cubicBezTo>
                  <a:cubicBezTo>
                    <a:pt x="47" y="31"/>
                    <a:pt x="47" y="32"/>
                    <a:pt x="47" y="33"/>
                  </a:cubicBezTo>
                  <a:close/>
                  <a:moveTo>
                    <a:pt x="55" y="43"/>
                  </a:moveTo>
                  <a:cubicBezTo>
                    <a:pt x="55" y="41"/>
                    <a:pt x="55" y="40"/>
                    <a:pt x="55" y="38"/>
                  </a:cubicBezTo>
                  <a:cubicBezTo>
                    <a:pt x="55" y="37"/>
                    <a:pt x="55" y="35"/>
                    <a:pt x="55" y="34"/>
                  </a:cubicBezTo>
                  <a:cubicBezTo>
                    <a:pt x="56" y="34"/>
                    <a:pt x="56" y="34"/>
                    <a:pt x="57" y="34"/>
                  </a:cubicBezTo>
                  <a:cubicBezTo>
                    <a:pt x="57" y="35"/>
                    <a:pt x="57" y="35"/>
                    <a:pt x="57" y="36"/>
                  </a:cubicBezTo>
                  <a:cubicBezTo>
                    <a:pt x="57" y="35"/>
                    <a:pt x="58" y="35"/>
                    <a:pt x="59" y="36"/>
                  </a:cubicBezTo>
                  <a:cubicBezTo>
                    <a:pt x="60" y="36"/>
                    <a:pt x="61" y="36"/>
                    <a:pt x="61" y="37"/>
                  </a:cubicBezTo>
                  <a:cubicBezTo>
                    <a:pt x="61" y="37"/>
                    <a:pt x="62" y="38"/>
                    <a:pt x="62" y="38"/>
                  </a:cubicBezTo>
                  <a:cubicBezTo>
                    <a:pt x="62" y="39"/>
                    <a:pt x="62" y="39"/>
                    <a:pt x="62" y="40"/>
                  </a:cubicBezTo>
                  <a:cubicBezTo>
                    <a:pt x="63" y="40"/>
                    <a:pt x="63" y="41"/>
                    <a:pt x="63" y="41"/>
                  </a:cubicBezTo>
                  <a:cubicBezTo>
                    <a:pt x="63" y="42"/>
                    <a:pt x="63" y="43"/>
                    <a:pt x="63" y="44"/>
                  </a:cubicBezTo>
                  <a:cubicBezTo>
                    <a:pt x="63" y="45"/>
                    <a:pt x="63" y="46"/>
                    <a:pt x="63" y="47"/>
                  </a:cubicBezTo>
                  <a:cubicBezTo>
                    <a:pt x="62" y="47"/>
                    <a:pt x="62" y="46"/>
                    <a:pt x="61" y="46"/>
                  </a:cubicBezTo>
                  <a:cubicBezTo>
                    <a:pt x="61" y="45"/>
                    <a:pt x="61" y="44"/>
                    <a:pt x="61" y="43"/>
                  </a:cubicBezTo>
                  <a:cubicBezTo>
                    <a:pt x="61" y="42"/>
                    <a:pt x="61" y="41"/>
                    <a:pt x="61" y="40"/>
                  </a:cubicBezTo>
                  <a:cubicBezTo>
                    <a:pt x="61" y="40"/>
                    <a:pt x="61" y="39"/>
                    <a:pt x="61" y="39"/>
                  </a:cubicBezTo>
                  <a:cubicBezTo>
                    <a:pt x="61" y="39"/>
                    <a:pt x="61" y="38"/>
                    <a:pt x="60" y="38"/>
                  </a:cubicBezTo>
                  <a:cubicBezTo>
                    <a:pt x="60" y="37"/>
                    <a:pt x="60" y="37"/>
                    <a:pt x="59" y="37"/>
                  </a:cubicBezTo>
                  <a:cubicBezTo>
                    <a:pt x="59" y="37"/>
                    <a:pt x="58" y="36"/>
                    <a:pt x="58" y="37"/>
                  </a:cubicBezTo>
                  <a:cubicBezTo>
                    <a:pt x="57" y="37"/>
                    <a:pt x="57" y="37"/>
                    <a:pt x="57" y="39"/>
                  </a:cubicBezTo>
                  <a:cubicBezTo>
                    <a:pt x="57" y="39"/>
                    <a:pt x="57" y="40"/>
                    <a:pt x="57" y="41"/>
                  </a:cubicBezTo>
                  <a:cubicBezTo>
                    <a:pt x="57" y="42"/>
                    <a:pt x="57" y="43"/>
                    <a:pt x="57" y="44"/>
                  </a:cubicBezTo>
                  <a:cubicBezTo>
                    <a:pt x="56" y="43"/>
                    <a:pt x="56" y="43"/>
                    <a:pt x="55" y="43"/>
                  </a:cubicBezTo>
                  <a:close/>
                  <a:moveTo>
                    <a:pt x="65" y="49"/>
                  </a:moveTo>
                  <a:cubicBezTo>
                    <a:pt x="65" y="49"/>
                    <a:pt x="66" y="50"/>
                    <a:pt x="66" y="50"/>
                  </a:cubicBezTo>
                  <a:cubicBezTo>
                    <a:pt x="66" y="51"/>
                    <a:pt x="66" y="51"/>
                    <a:pt x="67" y="51"/>
                  </a:cubicBezTo>
                  <a:cubicBezTo>
                    <a:pt x="67" y="52"/>
                    <a:pt x="67" y="52"/>
                    <a:pt x="68" y="53"/>
                  </a:cubicBezTo>
                  <a:cubicBezTo>
                    <a:pt x="69" y="53"/>
                    <a:pt x="69" y="53"/>
                    <a:pt x="70" y="53"/>
                  </a:cubicBezTo>
                  <a:cubicBezTo>
                    <a:pt x="70" y="53"/>
                    <a:pt x="70" y="53"/>
                    <a:pt x="71" y="52"/>
                  </a:cubicBezTo>
                  <a:cubicBezTo>
                    <a:pt x="71" y="52"/>
                    <a:pt x="71" y="51"/>
                    <a:pt x="71" y="50"/>
                  </a:cubicBezTo>
                  <a:cubicBezTo>
                    <a:pt x="70" y="51"/>
                    <a:pt x="69" y="51"/>
                    <a:pt x="68" y="50"/>
                  </a:cubicBezTo>
                  <a:cubicBezTo>
                    <a:pt x="67" y="50"/>
                    <a:pt x="66" y="48"/>
                    <a:pt x="65" y="47"/>
                  </a:cubicBezTo>
                  <a:cubicBezTo>
                    <a:pt x="65" y="46"/>
                    <a:pt x="64" y="45"/>
                    <a:pt x="64" y="43"/>
                  </a:cubicBezTo>
                  <a:cubicBezTo>
                    <a:pt x="64" y="42"/>
                    <a:pt x="64" y="42"/>
                    <a:pt x="65" y="41"/>
                  </a:cubicBezTo>
                  <a:cubicBezTo>
                    <a:pt x="65" y="41"/>
                    <a:pt x="66" y="40"/>
                    <a:pt x="66" y="40"/>
                  </a:cubicBezTo>
                  <a:cubicBezTo>
                    <a:pt x="67" y="40"/>
                    <a:pt x="67" y="40"/>
                    <a:pt x="68" y="41"/>
                  </a:cubicBezTo>
                  <a:cubicBezTo>
                    <a:pt x="69" y="41"/>
                    <a:pt x="70" y="42"/>
                    <a:pt x="71" y="44"/>
                  </a:cubicBezTo>
                  <a:cubicBezTo>
                    <a:pt x="71" y="43"/>
                    <a:pt x="71" y="43"/>
                    <a:pt x="71" y="42"/>
                  </a:cubicBezTo>
                  <a:cubicBezTo>
                    <a:pt x="71" y="43"/>
                    <a:pt x="72" y="43"/>
                    <a:pt x="72" y="43"/>
                  </a:cubicBezTo>
                  <a:cubicBezTo>
                    <a:pt x="72" y="45"/>
                    <a:pt x="72" y="46"/>
                    <a:pt x="72" y="47"/>
                  </a:cubicBezTo>
                  <a:cubicBezTo>
                    <a:pt x="72" y="49"/>
                    <a:pt x="72" y="50"/>
                    <a:pt x="72" y="51"/>
                  </a:cubicBezTo>
                  <a:cubicBezTo>
                    <a:pt x="72" y="53"/>
                    <a:pt x="72" y="54"/>
                    <a:pt x="72" y="54"/>
                  </a:cubicBezTo>
                  <a:cubicBezTo>
                    <a:pt x="71" y="55"/>
                    <a:pt x="71" y="55"/>
                    <a:pt x="70" y="55"/>
                  </a:cubicBezTo>
                  <a:cubicBezTo>
                    <a:pt x="70" y="55"/>
                    <a:pt x="69" y="54"/>
                    <a:pt x="68" y="54"/>
                  </a:cubicBezTo>
                  <a:cubicBezTo>
                    <a:pt x="67" y="53"/>
                    <a:pt x="66" y="53"/>
                    <a:pt x="66" y="52"/>
                  </a:cubicBezTo>
                  <a:cubicBezTo>
                    <a:pt x="65" y="51"/>
                    <a:pt x="65" y="50"/>
                    <a:pt x="65" y="49"/>
                  </a:cubicBezTo>
                  <a:close/>
                  <a:moveTo>
                    <a:pt x="66" y="44"/>
                  </a:moveTo>
                  <a:cubicBezTo>
                    <a:pt x="66" y="45"/>
                    <a:pt x="66" y="46"/>
                    <a:pt x="67" y="47"/>
                  </a:cubicBezTo>
                  <a:cubicBezTo>
                    <a:pt x="67" y="48"/>
                    <a:pt x="68" y="49"/>
                    <a:pt x="68" y="49"/>
                  </a:cubicBezTo>
                  <a:cubicBezTo>
                    <a:pt x="69" y="49"/>
                    <a:pt x="70" y="49"/>
                    <a:pt x="70" y="49"/>
                  </a:cubicBezTo>
                  <a:cubicBezTo>
                    <a:pt x="71" y="49"/>
                    <a:pt x="71" y="48"/>
                    <a:pt x="71" y="47"/>
                  </a:cubicBezTo>
                  <a:cubicBezTo>
                    <a:pt x="71" y="46"/>
                    <a:pt x="71" y="45"/>
                    <a:pt x="70" y="44"/>
                  </a:cubicBezTo>
                  <a:cubicBezTo>
                    <a:pt x="70" y="43"/>
                    <a:pt x="69" y="43"/>
                    <a:pt x="68" y="42"/>
                  </a:cubicBezTo>
                  <a:cubicBezTo>
                    <a:pt x="68" y="42"/>
                    <a:pt x="67" y="42"/>
                    <a:pt x="67" y="42"/>
                  </a:cubicBezTo>
                  <a:cubicBezTo>
                    <a:pt x="66" y="42"/>
                    <a:pt x="66" y="43"/>
                    <a:pt x="66" y="4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4" name="Freeform 844"/>
            <p:cNvSpPr>
              <a:spLocks noEditPoints="1"/>
            </p:cNvSpPr>
            <p:nvPr/>
          </p:nvSpPr>
          <p:spPr bwMode="auto">
            <a:xfrm>
              <a:off x="117" y="2976"/>
              <a:ext cx="956" cy="582"/>
            </a:xfrm>
            <a:custGeom>
              <a:avLst/>
              <a:gdLst>
                <a:gd name="T0" fmla="*/ 2147483647 w 97"/>
                <a:gd name="T1" fmla="*/ 2147483647 h 59"/>
                <a:gd name="T2" fmla="*/ 0 w 97"/>
                <a:gd name="T3" fmla="*/ 2147483647 h 59"/>
                <a:gd name="T4" fmla="*/ 2147483647 w 97"/>
                <a:gd name="T5" fmla="*/ 2147483647 h 59"/>
                <a:gd name="T6" fmla="*/ 2147483647 w 97"/>
                <a:gd name="T7" fmla="*/ 2147483647 h 59"/>
                <a:gd name="T8" fmla="*/ 2147483647 w 97"/>
                <a:gd name="T9" fmla="*/ 2147483647 h 59"/>
                <a:gd name="T10" fmla="*/ 2147483647 w 97"/>
                <a:gd name="T11" fmla="*/ 2147483647 h 59"/>
                <a:gd name="T12" fmla="*/ 2147483647 w 97"/>
                <a:gd name="T13" fmla="*/ 2147483647 h 59"/>
                <a:gd name="T14" fmla="*/ 2147483647 w 97"/>
                <a:gd name="T15" fmla="*/ 2147483647 h 59"/>
                <a:gd name="T16" fmla="*/ 2147483647 w 97"/>
                <a:gd name="T17" fmla="*/ 2147483647 h 59"/>
                <a:gd name="T18" fmla="*/ 2147483647 w 97"/>
                <a:gd name="T19" fmla="*/ 2147483647 h 59"/>
                <a:gd name="T20" fmla="*/ 2147483647 w 97"/>
                <a:gd name="T21" fmla="*/ 2147483647 h 59"/>
                <a:gd name="T22" fmla="*/ 2147483647 w 97"/>
                <a:gd name="T23" fmla="*/ 2147483647 h 59"/>
                <a:gd name="T24" fmla="*/ 2147483647 w 97"/>
                <a:gd name="T25" fmla="*/ 2147483647 h 59"/>
                <a:gd name="T26" fmla="*/ 2147483647 w 97"/>
                <a:gd name="T27" fmla="*/ 2147483647 h 59"/>
                <a:gd name="T28" fmla="*/ 2147483647 w 97"/>
                <a:gd name="T29" fmla="*/ 2147483647 h 59"/>
                <a:gd name="T30" fmla="*/ 2147483647 w 97"/>
                <a:gd name="T31" fmla="*/ 2147483647 h 59"/>
                <a:gd name="T32" fmla="*/ 2147483647 w 97"/>
                <a:gd name="T33" fmla="*/ 2147483647 h 59"/>
                <a:gd name="T34" fmla="*/ 2147483647 w 97"/>
                <a:gd name="T35" fmla="*/ 2147483647 h 59"/>
                <a:gd name="T36" fmla="*/ 2147483647 w 97"/>
                <a:gd name="T37" fmla="*/ 2147483647 h 59"/>
                <a:gd name="T38" fmla="*/ 2147483647 w 97"/>
                <a:gd name="T39" fmla="*/ 2147483647 h 59"/>
                <a:gd name="T40" fmla="*/ 2147483647 w 97"/>
                <a:gd name="T41" fmla="*/ 2147483647 h 59"/>
                <a:gd name="T42" fmla="*/ 2147483647 w 97"/>
                <a:gd name="T43" fmla="*/ 2147483647 h 59"/>
                <a:gd name="T44" fmla="*/ 2147483647 w 97"/>
                <a:gd name="T45" fmla="*/ 2147483647 h 59"/>
                <a:gd name="T46" fmla="*/ 2147483647 w 97"/>
                <a:gd name="T47" fmla="*/ 2147483647 h 59"/>
                <a:gd name="T48" fmla="*/ 2147483647 w 97"/>
                <a:gd name="T49" fmla="*/ 2147483647 h 59"/>
                <a:gd name="T50" fmla="*/ 2147483647 w 97"/>
                <a:gd name="T51" fmla="*/ 2147483647 h 59"/>
                <a:gd name="T52" fmla="*/ 2147483647 w 97"/>
                <a:gd name="T53" fmla="*/ 2147483647 h 59"/>
                <a:gd name="T54" fmla="*/ 2147483647 w 97"/>
                <a:gd name="T55" fmla="*/ 2147483647 h 59"/>
                <a:gd name="T56" fmla="*/ 2147483647 w 97"/>
                <a:gd name="T57" fmla="*/ 2147483647 h 59"/>
                <a:gd name="T58" fmla="*/ 2147483647 w 97"/>
                <a:gd name="T59" fmla="*/ 2147483647 h 59"/>
                <a:gd name="T60" fmla="*/ 2147483647 w 97"/>
                <a:gd name="T61" fmla="*/ 2147483647 h 59"/>
                <a:gd name="T62" fmla="*/ 2147483647 w 97"/>
                <a:gd name="T63" fmla="*/ 2147483647 h 59"/>
                <a:gd name="T64" fmla="*/ 2147483647 w 97"/>
                <a:gd name="T65" fmla="*/ 2147483647 h 59"/>
                <a:gd name="T66" fmla="*/ 2147483647 w 97"/>
                <a:gd name="T67" fmla="*/ 2147483647 h 59"/>
                <a:gd name="T68" fmla="*/ 2147483647 w 97"/>
                <a:gd name="T69" fmla="*/ 2147483647 h 59"/>
                <a:gd name="T70" fmla="*/ 2147483647 w 97"/>
                <a:gd name="T71" fmla="*/ 2147483647 h 59"/>
                <a:gd name="T72" fmla="*/ 2147483647 w 97"/>
                <a:gd name="T73" fmla="*/ 2147483647 h 59"/>
                <a:gd name="T74" fmla="*/ 2147483647 w 97"/>
                <a:gd name="T75" fmla="*/ 2147483647 h 59"/>
                <a:gd name="T76" fmla="*/ 2147483647 w 97"/>
                <a:gd name="T77" fmla="*/ 2147483647 h 59"/>
                <a:gd name="T78" fmla="*/ 2147483647 w 97"/>
                <a:gd name="T79" fmla="*/ 2147483647 h 59"/>
                <a:gd name="T80" fmla="*/ 2147483647 w 97"/>
                <a:gd name="T81" fmla="*/ 2147483647 h 59"/>
                <a:gd name="T82" fmla="*/ 2147483647 w 97"/>
                <a:gd name="T83" fmla="*/ 2147483647 h 59"/>
                <a:gd name="T84" fmla="*/ 2147483647 w 97"/>
                <a:gd name="T85" fmla="*/ 2147483647 h 59"/>
                <a:gd name="T86" fmla="*/ 2147483647 w 97"/>
                <a:gd name="T87" fmla="*/ 2147483647 h 59"/>
                <a:gd name="T88" fmla="*/ 2147483647 w 97"/>
                <a:gd name="T89" fmla="*/ 2147483647 h 59"/>
                <a:gd name="T90" fmla="*/ 2147483647 w 97"/>
                <a:gd name="T91" fmla="*/ 2147483647 h 59"/>
                <a:gd name="T92" fmla="*/ 2147483647 w 97"/>
                <a:gd name="T93" fmla="*/ 2147483647 h 59"/>
                <a:gd name="T94" fmla="*/ 2147483647 w 97"/>
                <a:gd name="T95" fmla="*/ 2147483647 h 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7"/>
                <a:gd name="T145" fmla="*/ 0 h 59"/>
                <a:gd name="T146" fmla="*/ 97 w 97"/>
                <a:gd name="T147" fmla="*/ 59 h 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7" h="59">
                  <a:moveTo>
                    <a:pt x="7" y="13"/>
                  </a:moveTo>
                  <a:cubicBezTo>
                    <a:pt x="7" y="13"/>
                    <a:pt x="7" y="12"/>
                    <a:pt x="7" y="12"/>
                  </a:cubicBezTo>
                  <a:cubicBezTo>
                    <a:pt x="6" y="13"/>
                    <a:pt x="5" y="13"/>
                    <a:pt x="4" y="12"/>
                  </a:cubicBezTo>
                  <a:cubicBezTo>
                    <a:pt x="3" y="12"/>
                    <a:pt x="3" y="11"/>
                    <a:pt x="2" y="11"/>
                  </a:cubicBezTo>
                  <a:cubicBezTo>
                    <a:pt x="2" y="10"/>
                    <a:pt x="1" y="10"/>
                    <a:pt x="1" y="10"/>
                  </a:cubicBezTo>
                  <a:cubicBezTo>
                    <a:pt x="1" y="9"/>
                    <a:pt x="1" y="9"/>
                    <a:pt x="1" y="8"/>
                  </a:cubicBezTo>
                  <a:cubicBezTo>
                    <a:pt x="0" y="8"/>
                    <a:pt x="0" y="7"/>
                    <a:pt x="0" y="6"/>
                  </a:cubicBezTo>
                  <a:cubicBezTo>
                    <a:pt x="0" y="5"/>
                    <a:pt x="0" y="4"/>
                    <a:pt x="0" y="3"/>
                  </a:cubicBezTo>
                  <a:cubicBezTo>
                    <a:pt x="0" y="2"/>
                    <a:pt x="0" y="1"/>
                    <a:pt x="0" y="0"/>
                  </a:cubicBezTo>
                  <a:cubicBezTo>
                    <a:pt x="1" y="1"/>
                    <a:pt x="1" y="1"/>
                    <a:pt x="2" y="1"/>
                  </a:cubicBezTo>
                  <a:cubicBezTo>
                    <a:pt x="2" y="2"/>
                    <a:pt x="2" y="3"/>
                    <a:pt x="2" y="4"/>
                  </a:cubicBezTo>
                  <a:cubicBezTo>
                    <a:pt x="2" y="5"/>
                    <a:pt x="2" y="6"/>
                    <a:pt x="2" y="7"/>
                  </a:cubicBezTo>
                  <a:cubicBezTo>
                    <a:pt x="2" y="8"/>
                    <a:pt x="2" y="8"/>
                    <a:pt x="2" y="8"/>
                  </a:cubicBezTo>
                  <a:cubicBezTo>
                    <a:pt x="2" y="9"/>
                    <a:pt x="2" y="9"/>
                    <a:pt x="3" y="10"/>
                  </a:cubicBezTo>
                  <a:cubicBezTo>
                    <a:pt x="3" y="10"/>
                    <a:pt x="4" y="11"/>
                    <a:pt x="4" y="11"/>
                  </a:cubicBezTo>
                  <a:cubicBezTo>
                    <a:pt x="5" y="11"/>
                    <a:pt x="5" y="11"/>
                    <a:pt x="5" y="11"/>
                  </a:cubicBezTo>
                  <a:cubicBezTo>
                    <a:pt x="6" y="11"/>
                    <a:pt x="6" y="11"/>
                    <a:pt x="6" y="11"/>
                  </a:cubicBezTo>
                  <a:cubicBezTo>
                    <a:pt x="6" y="10"/>
                    <a:pt x="7" y="10"/>
                    <a:pt x="7" y="9"/>
                  </a:cubicBezTo>
                  <a:cubicBezTo>
                    <a:pt x="7" y="8"/>
                    <a:pt x="7" y="7"/>
                    <a:pt x="7" y="6"/>
                  </a:cubicBezTo>
                  <a:cubicBezTo>
                    <a:pt x="7" y="5"/>
                    <a:pt x="7" y="4"/>
                    <a:pt x="7" y="4"/>
                  </a:cubicBezTo>
                  <a:cubicBezTo>
                    <a:pt x="7" y="4"/>
                    <a:pt x="8" y="4"/>
                    <a:pt x="8" y="4"/>
                  </a:cubicBezTo>
                  <a:cubicBezTo>
                    <a:pt x="8" y="6"/>
                    <a:pt x="8" y="8"/>
                    <a:pt x="8" y="9"/>
                  </a:cubicBezTo>
                  <a:cubicBezTo>
                    <a:pt x="8" y="11"/>
                    <a:pt x="8" y="13"/>
                    <a:pt x="8" y="14"/>
                  </a:cubicBezTo>
                  <a:cubicBezTo>
                    <a:pt x="8" y="14"/>
                    <a:pt x="7" y="14"/>
                    <a:pt x="7" y="13"/>
                  </a:cubicBezTo>
                  <a:close/>
                  <a:moveTo>
                    <a:pt x="11" y="19"/>
                  </a:moveTo>
                  <a:cubicBezTo>
                    <a:pt x="11" y="17"/>
                    <a:pt x="11" y="15"/>
                    <a:pt x="11" y="13"/>
                  </a:cubicBezTo>
                  <a:cubicBezTo>
                    <a:pt x="11" y="10"/>
                    <a:pt x="11" y="8"/>
                    <a:pt x="11" y="6"/>
                  </a:cubicBezTo>
                  <a:cubicBezTo>
                    <a:pt x="11" y="6"/>
                    <a:pt x="12" y="6"/>
                    <a:pt x="12" y="7"/>
                  </a:cubicBezTo>
                  <a:cubicBezTo>
                    <a:pt x="12" y="7"/>
                    <a:pt x="12" y="7"/>
                    <a:pt x="12" y="8"/>
                  </a:cubicBezTo>
                  <a:cubicBezTo>
                    <a:pt x="13" y="7"/>
                    <a:pt x="13" y="7"/>
                    <a:pt x="13" y="7"/>
                  </a:cubicBezTo>
                  <a:cubicBezTo>
                    <a:pt x="14" y="7"/>
                    <a:pt x="14" y="7"/>
                    <a:pt x="15" y="8"/>
                  </a:cubicBezTo>
                  <a:cubicBezTo>
                    <a:pt x="16" y="8"/>
                    <a:pt x="17" y="9"/>
                    <a:pt x="17" y="10"/>
                  </a:cubicBezTo>
                  <a:cubicBezTo>
                    <a:pt x="18" y="10"/>
                    <a:pt x="18" y="11"/>
                    <a:pt x="19" y="12"/>
                  </a:cubicBezTo>
                  <a:cubicBezTo>
                    <a:pt x="19" y="13"/>
                    <a:pt x="19" y="14"/>
                    <a:pt x="19" y="15"/>
                  </a:cubicBezTo>
                  <a:cubicBezTo>
                    <a:pt x="19" y="16"/>
                    <a:pt x="19" y="17"/>
                    <a:pt x="19" y="17"/>
                  </a:cubicBezTo>
                  <a:cubicBezTo>
                    <a:pt x="18" y="18"/>
                    <a:pt x="18" y="18"/>
                    <a:pt x="17" y="18"/>
                  </a:cubicBezTo>
                  <a:cubicBezTo>
                    <a:pt x="16" y="18"/>
                    <a:pt x="16" y="18"/>
                    <a:pt x="15" y="18"/>
                  </a:cubicBezTo>
                  <a:cubicBezTo>
                    <a:pt x="14" y="18"/>
                    <a:pt x="14" y="17"/>
                    <a:pt x="13" y="17"/>
                  </a:cubicBezTo>
                  <a:cubicBezTo>
                    <a:pt x="13" y="16"/>
                    <a:pt x="13" y="16"/>
                    <a:pt x="12" y="15"/>
                  </a:cubicBezTo>
                  <a:cubicBezTo>
                    <a:pt x="12" y="16"/>
                    <a:pt x="12" y="17"/>
                    <a:pt x="12" y="18"/>
                  </a:cubicBezTo>
                  <a:cubicBezTo>
                    <a:pt x="12" y="19"/>
                    <a:pt x="12" y="19"/>
                    <a:pt x="12" y="20"/>
                  </a:cubicBezTo>
                  <a:cubicBezTo>
                    <a:pt x="12" y="20"/>
                    <a:pt x="11" y="20"/>
                    <a:pt x="11" y="19"/>
                  </a:cubicBezTo>
                  <a:close/>
                  <a:moveTo>
                    <a:pt x="12" y="11"/>
                  </a:moveTo>
                  <a:cubicBezTo>
                    <a:pt x="12" y="13"/>
                    <a:pt x="12" y="14"/>
                    <a:pt x="13" y="15"/>
                  </a:cubicBezTo>
                  <a:cubicBezTo>
                    <a:pt x="13" y="16"/>
                    <a:pt x="14" y="16"/>
                    <a:pt x="15" y="17"/>
                  </a:cubicBezTo>
                  <a:cubicBezTo>
                    <a:pt x="16" y="17"/>
                    <a:pt x="16" y="17"/>
                    <a:pt x="17" y="17"/>
                  </a:cubicBezTo>
                  <a:cubicBezTo>
                    <a:pt x="17" y="16"/>
                    <a:pt x="17" y="15"/>
                    <a:pt x="17" y="14"/>
                  </a:cubicBezTo>
                  <a:cubicBezTo>
                    <a:pt x="17" y="13"/>
                    <a:pt x="17" y="12"/>
                    <a:pt x="17" y="11"/>
                  </a:cubicBezTo>
                  <a:cubicBezTo>
                    <a:pt x="16" y="10"/>
                    <a:pt x="16" y="9"/>
                    <a:pt x="15" y="9"/>
                  </a:cubicBezTo>
                  <a:cubicBezTo>
                    <a:pt x="14" y="9"/>
                    <a:pt x="14" y="9"/>
                    <a:pt x="13" y="9"/>
                  </a:cubicBezTo>
                  <a:cubicBezTo>
                    <a:pt x="12" y="9"/>
                    <a:pt x="12" y="10"/>
                    <a:pt x="12" y="11"/>
                  </a:cubicBezTo>
                  <a:close/>
                  <a:moveTo>
                    <a:pt x="30" y="24"/>
                  </a:moveTo>
                  <a:cubicBezTo>
                    <a:pt x="30" y="25"/>
                    <a:pt x="30" y="25"/>
                    <a:pt x="30" y="26"/>
                  </a:cubicBezTo>
                  <a:cubicBezTo>
                    <a:pt x="30" y="25"/>
                    <a:pt x="29" y="25"/>
                    <a:pt x="29" y="25"/>
                  </a:cubicBezTo>
                  <a:cubicBezTo>
                    <a:pt x="28" y="25"/>
                    <a:pt x="28" y="24"/>
                    <a:pt x="27" y="24"/>
                  </a:cubicBezTo>
                  <a:cubicBezTo>
                    <a:pt x="27" y="24"/>
                    <a:pt x="27" y="23"/>
                    <a:pt x="27" y="23"/>
                  </a:cubicBezTo>
                  <a:cubicBezTo>
                    <a:pt x="27" y="23"/>
                    <a:pt x="27" y="22"/>
                    <a:pt x="27" y="21"/>
                  </a:cubicBezTo>
                  <a:cubicBezTo>
                    <a:pt x="27" y="20"/>
                    <a:pt x="27" y="19"/>
                    <a:pt x="27" y="18"/>
                  </a:cubicBezTo>
                  <a:cubicBezTo>
                    <a:pt x="27" y="17"/>
                    <a:pt x="27" y="16"/>
                    <a:pt x="27" y="15"/>
                  </a:cubicBezTo>
                  <a:cubicBezTo>
                    <a:pt x="26" y="15"/>
                    <a:pt x="26" y="15"/>
                    <a:pt x="25" y="15"/>
                  </a:cubicBezTo>
                  <a:cubicBezTo>
                    <a:pt x="25" y="14"/>
                    <a:pt x="25" y="14"/>
                    <a:pt x="25" y="13"/>
                  </a:cubicBezTo>
                  <a:cubicBezTo>
                    <a:pt x="26" y="14"/>
                    <a:pt x="26" y="14"/>
                    <a:pt x="27" y="14"/>
                  </a:cubicBezTo>
                  <a:cubicBezTo>
                    <a:pt x="27" y="13"/>
                    <a:pt x="27" y="12"/>
                    <a:pt x="27" y="12"/>
                  </a:cubicBezTo>
                  <a:cubicBezTo>
                    <a:pt x="27" y="11"/>
                    <a:pt x="28" y="11"/>
                    <a:pt x="28" y="11"/>
                  </a:cubicBezTo>
                  <a:cubicBezTo>
                    <a:pt x="28" y="13"/>
                    <a:pt x="28" y="14"/>
                    <a:pt x="28" y="15"/>
                  </a:cubicBezTo>
                  <a:cubicBezTo>
                    <a:pt x="29" y="15"/>
                    <a:pt x="29" y="15"/>
                    <a:pt x="30" y="16"/>
                  </a:cubicBezTo>
                  <a:cubicBezTo>
                    <a:pt x="30" y="16"/>
                    <a:pt x="30" y="17"/>
                    <a:pt x="30" y="17"/>
                  </a:cubicBezTo>
                  <a:cubicBezTo>
                    <a:pt x="29" y="17"/>
                    <a:pt x="29" y="16"/>
                    <a:pt x="28" y="16"/>
                  </a:cubicBezTo>
                  <a:cubicBezTo>
                    <a:pt x="28" y="17"/>
                    <a:pt x="28" y="18"/>
                    <a:pt x="28" y="19"/>
                  </a:cubicBezTo>
                  <a:cubicBezTo>
                    <a:pt x="28" y="20"/>
                    <a:pt x="28" y="21"/>
                    <a:pt x="28" y="22"/>
                  </a:cubicBezTo>
                  <a:cubicBezTo>
                    <a:pt x="28" y="22"/>
                    <a:pt x="28" y="23"/>
                    <a:pt x="28" y="23"/>
                  </a:cubicBezTo>
                  <a:cubicBezTo>
                    <a:pt x="28" y="23"/>
                    <a:pt x="28" y="23"/>
                    <a:pt x="29" y="23"/>
                  </a:cubicBezTo>
                  <a:cubicBezTo>
                    <a:pt x="29" y="23"/>
                    <a:pt x="29" y="24"/>
                    <a:pt x="29" y="24"/>
                  </a:cubicBezTo>
                  <a:cubicBezTo>
                    <a:pt x="29" y="24"/>
                    <a:pt x="30" y="24"/>
                    <a:pt x="30" y="24"/>
                  </a:cubicBezTo>
                  <a:close/>
                  <a:moveTo>
                    <a:pt x="31" y="21"/>
                  </a:moveTo>
                  <a:cubicBezTo>
                    <a:pt x="31" y="19"/>
                    <a:pt x="31" y="18"/>
                    <a:pt x="32" y="18"/>
                  </a:cubicBezTo>
                  <a:cubicBezTo>
                    <a:pt x="33" y="18"/>
                    <a:pt x="34" y="18"/>
                    <a:pt x="35" y="18"/>
                  </a:cubicBezTo>
                  <a:cubicBezTo>
                    <a:pt x="37" y="19"/>
                    <a:pt x="38" y="20"/>
                    <a:pt x="39" y="21"/>
                  </a:cubicBezTo>
                  <a:cubicBezTo>
                    <a:pt x="39" y="23"/>
                    <a:pt x="40" y="24"/>
                    <a:pt x="40" y="26"/>
                  </a:cubicBezTo>
                  <a:cubicBezTo>
                    <a:pt x="40" y="27"/>
                    <a:pt x="40" y="28"/>
                    <a:pt x="39" y="28"/>
                  </a:cubicBezTo>
                  <a:cubicBezTo>
                    <a:pt x="39" y="29"/>
                    <a:pt x="38" y="29"/>
                    <a:pt x="38" y="29"/>
                  </a:cubicBezTo>
                  <a:cubicBezTo>
                    <a:pt x="37" y="29"/>
                    <a:pt x="36" y="29"/>
                    <a:pt x="35" y="29"/>
                  </a:cubicBezTo>
                  <a:cubicBezTo>
                    <a:pt x="34" y="28"/>
                    <a:pt x="33" y="27"/>
                    <a:pt x="32" y="26"/>
                  </a:cubicBezTo>
                  <a:cubicBezTo>
                    <a:pt x="31" y="24"/>
                    <a:pt x="31" y="23"/>
                    <a:pt x="31" y="21"/>
                  </a:cubicBezTo>
                  <a:close/>
                  <a:moveTo>
                    <a:pt x="33" y="22"/>
                  </a:moveTo>
                  <a:cubicBezTo>
                    <a:pt x="33" y="23"/>
                    <a:pt x="33" y="24"/>
                    <a:pt x="33" y="25"/>
                  </a:cubicBezTo>
                  <a:cubicBezTo>
                    <a:pt x="34" y="26"/>
                    <a:pt x="35" y="27"/>
                    <a:pt x="35" y="27"/>
                  </a:cubicBezTo>
                  <a:cubicBezTo>
                    <a:pt x="36" y="28"/>
                    <a:pt x="37" y="28"/>
                    <a:pt x="37" y="27"/>
                  </a:cubicBezTo>
                  <a:cubicBezTo>
                    <a:pt x="38" y="27"/>
                    <a:pt x="38" y="26"/>
                    <a:pt x="38" y="25"/>
                  </a:cubicBezTo>
                  <a:cubicBezTo>
                    <a:pt x="38" y="24"/>
                    <a:pt x="38" y="23"/>
                    <a:pt x="37" y="22"/>
                  </a:cubicBezTo>
                  <a:cubicBezTo>
                    <a:pt x="37" y="21"/>
                    <a:pt x="36" y="20"/>
                    <a:pt x="35" y="20"/>
                  </a:cubicBezTo>
                  <a:cubicBezTo>
                    <a:pt x="35" y="19"/>
                    <a:pt x="34" y="19"/>
                    <a:pt x="33" y="20"/>
                  </a:cubicBezTo>
                  <a:cubicBezTo>
                    <a:pt x="33" y="20"/>
                    <a:pt x="33" y="21"/>
                    <a:pt x="33" y="22"/>
                  </a:cubicBezTo>
                  <a:close/>
                  <a:moveTo>
                    <a:pt x="52" y="33"/>
                  </a:moveTo>
                  <a:cubicBezTo>
                    <a:pt x="52" y="34"/>
                    <a:pt x="53" y="34"/>
                    <a:pt x="54" y="34"/>
                  </a:cubicBezTo>
                  <a:cubicBezTo>
                    <a:pt x="54" y="35"/>
                    <a:pt x="54" y="36"/>
                    <a:pt x="54" y="37"/>
                  </a:cubicBezTo>
                  <a:cubicBezTo>
                    <a:pt x="55" y="37"/>
                    <a:pt x="56" y="38"/>
                    <a:pt x="56" y="38"/>
                  </a:cubicBezTo>
                  <a:cubicBezTo>
                    <a:pt x="57" y="38"/>
                    <a:pt x="58" y="39"/>
                    <a:pt x="58" y="38"/>
                  </a:cubicBezTo>
                  <a:cubicBezTo>
                    <a:pt x="59" y="38"/>
                    <a:pt x="59" y="37"/>
                    <a:pt x="59" y="36"/>
                  </a:cubicBezTo>
                  <a:cubicBezTo>
                    <a:pt x="59" y="35"/>
                    <a:pt x="59" y="34"/>
                    <a:pt x="58" y="34"/>
                  </a:cubicBezTo>
                  <a:cubicBezTo>
                    <a:pt x="58" y="33"/>
                    <a:pt x="57" y="32"/>
                    <a:pt x="56" y="32"/>
                  </a:cubicBezTo>
                  <a:cubicBezTo>
                    <a:pt x="56" y="31"/>
                    <a:pt x="55" y="31"/>
                    <a:pt x="55" y="31"/>
                  </a:cubicBezTo>
                  <a:cubicBezTo>
                    <a:pt x="54" y="31"/>
                    <a:pt x="54" y="31"/>
                    <a:pt x="54" y="32"/>
                  </a:cubicBezTo>
                  <a:cubicBezTo>
                    <a:pt x="53" y="31"/>
                    <a:pt x="53" y="31"/>
                    <a:pt x="52" y="31"/>
                  </a:cubicBezTo>
                  <a:cubicBezTo>
                    <a:pt x="52" y="30"/>
                    <a:pt x="53" y="29"/>
                    <a:pt x="53" y="27"/>
                  </a:cubicBezTo>
                  <a:cubicBezTo>
                    <a:pt x="53" y="26"/>
                    <a:pt x="53" y="25"/>
                    <a:pt x="53" y="24"/>
                  </a:cubicBezTo>
                  <a:cubicBezTo>
                    <a:pt x="56" y="25"/>
                    <a:pt x="58" y="27"/>
                    <a:pt x="60" y="28"/>
                  </a:cubicBezTo>
                  <a:cubicBezTo>
                    <a:pt x="60" y="28"/>
                    <a:pt x="60" y="29"/>
                    <a:pt x="60" y="29"/>
                  </a:cubicBezTo>
                  <a:cubicBezTo>
                    <a:pt x="58" y="28"/>
                    <a:pt x="57" y="28"/>
                    <a:pt x="55" y="27"/>
                  </a:cubicBezTo>
                  <a:cubicBezTo>
                    <a:pt x="55" y="28"/>
                    <a:pt x="54" y="29"/>
                    <a:pt x="54" y="30"/>
                  </a:cubicBezTo>
                  <a:cubicBezTo>
                    <a:pt x="55" y="30"/>
                    <a:pt x="56" y="30"/>
                    <a:pt x="57" y="30"/>
                  </a:cubicBezTo>
                  <a:cubicBezTo>
                    <a:pt x="58" y="31"/>
                    <a:pt x="59" y="32"/>
                    <a:pt x="60" y="33"/>
                  </a:cubicBezTo>
                  <a:cubicBezTo>
                    <a:pt x="60" y="34"/>
                    <a:pt x="61" y="36"/>
                    <a:pt x="61" y="37"/>
                  </a:cubicBezTo>
                  <a:cubicBezTo>
                    <a:pt x="61" y="38"/>
                    <a:pt x="60" y="39"/>
                    <a:pt x="60" y="40"/>
                  </a:cubicBezTo>
                  <a:cubicBezTo>
                    <a:pt x="59" y="40"/>
                    <a:pt x="58" y="40"/>
                    <a:pt x="56" y="39"/>
                  </a:cubicBezTo>
                  <a:cubicBezTo>
                    <a:pt x="55" y="39"/>
                    <a:pt x="54" y="38"/>
                    <a:pt x="53" y="37"/>
                  </a:cubicBezTo>
                  <a:cubicBezTo>
                    <a:pt x="52" y="36"/>
                    <a:pt x="52" y="35"/>
                    <a:pt x="52" y="33"/>
                  </a:cubicBezTo>
                  <a:close/>
                  <a:moveTo>
                    <a:pt x="68" y="45"/>
                  </a:moveTo>
                  <a:cubicBezTo>
                    <a:pt x="68" y="44"/>
                    <a:pt x="68" y="42"/>
                    <a:pt x="68" y="40"/>
                  </a:cubicBezTo>
                  <a:cubicBezTo>
                    <a:pt x="68" y="39"/>
                    <a:pt x="68" y="37"/>
                    <a:pt x="68" y="36"/>
                  </a:cubicBezTo>
                  <a:cubicBezTo>
                    <a:pt x="69" y="36"/>
                    <a:pt x="69" y="36"/>
                    <a:pt x="70" y="36"/>
                  </a:cubicBezTo>
                  <a:cubicBezTo>
                    <a:pt x="70" y="37"/>
                    <a:pt x="70" y="37"/>
                    <a:pt x="70" y="38"/>
                  </a:cubicBezTo>
                  <a:cubicBezTo>
                    <a:pt x="70" y="37"/>
                    <a:pt x="70" y="37"/>
                    <a:pt x="71" y="37"/>
                  </a:cubicBezTo>
                  <a:cubicBezTo>
                    <a:pt x="71" y="37"/>
                    <a:pt x="72" y="37"/>
                    <a:pt x="73" y="38"/>
                  </a:cubicBezTo>
                  <a:cubicBezTo>
                    <a:pt x="73" y="38"/>
                    <a:pt x="74" y="38"/>
                    <a:pt x="74" y="39"/>
                  </a:cubicBezTo>
                  <a:cubicBezTo>
                    <a:pt x="75" y="40"/>
                    <a:pt x="75" y="40"/>
                    <a:pt x="75" y="41"/>
                  </a:cubicBezTo>
                  <a:cubicBezTo>
                    <a:pt x="76" y="40"/>
                    <a:pt x="77" y="40"/>
                    <a:pt x="78" y="41"/>
                  </a:cubicBezTo>
                  <a:cubicBezTo>
                    <a:pt x="79" y="41"/>
                    <a:pt x="80" y="42"/>
                    <a:pt x="81" y="43"/>
                  </a:cubicBezTo>
                  <a:cubicBezTo>
                    <a:pt x="81" y="43"/>
                    <a:pt x="81" y="44"/>
                    <a:pt x="81" y="46"/>
                  </a:cubicBezTo>
                  <a:cubicBezTo>
                    <a:pt x="81" y="47"/>
                    <a:pt x="81" y="48"/>
                    <a:pt x="81" y="49"/>
                  </a:cubicBezTo>
                  <a:cubicBezTo>
                    <a:pt x="81" y="50"/>
                    <a:pt x="81" y="51"/>
                    <a:pt x="81" y="52"/>
                  </a:cubicBezTo>
                  <a:cubicBezTo>
                    <a:pt x="81" y="52"/>
                    <a:pt x="80" y="52"/>
                    <a:pt x="80" y="52"/>
                  </a:cubicBezTo>
                  <a:cubicBezTo>
                    <a:pt x="80" y="50"/>
                    <a:pt x="80" y="49"/>
                    <a:pt x="80" y="48"/>
                  </a:cubicBezTo>
                  <a:cubicBezTo>
                    <a:pt x="80" y="47"/>
                    <a:pt x="80" y="46"/>
                    <a:pt x="80" y="45"/>
                  </a:cubicBezTo>
                  <a:cubicBezTo>
                    <a:pt x="80" y="45"/>
                    <a:pt x="80" y="44"/>
                    <a:pt x="80" y="44"/>
                  </a:cubicBezTo>
                  <a:cubicBezTo>
                    <a:pt x="79" y="43"/>
                    <a:pt x="79" y="43"/>
                    <a:pt x="79" y="43"/>
                  </a:cubicBezTo>
                  <a:cubicBezTo>
                    <a:pt x="79" y="42"/>
                    <a:pt x="78" y="42"/>
                    <a:pt x="78" y="42"/>
                  </a:cubicBezTo>
                  <a:cubicBezTo>
                    <a:pt x="77" y="42"/>
                    <a:pt x="77" y="41"/>
                    <a:pt x="76" y="42"/>
                  </a:cubicBezTo>
                  <a:cubicBezTo>
                    <a:pt x="76" y="42"/>
                    <a:pt x="76" y="43"/>
                    <a:pt x="76" y="44"/>
                  </a:cubicBezTo>
                  <a:cubicBezTo>
                    <a:pt x="76" y="45"/>
                    <a:pt x="76" y="46"/>
                    <a:pt x="76" y="46"/>
                  </a:cubicBezTo>
                  <a:cubicBezTo>
                    <a:pt x="76" y="47"/>
                    <a:pt x="76" y="48"/>
                    <a:pt x="76" y="49"/>
                  </a:cubicBezTo>
                  <a:cubicBezTo>
                    <a:pt x="75" y="49"/>
                    <a:pt x="74" y="49"/>
                    <a:pt x="74" y="48"/>
                  </a:cubicBezTo>
                  <a:cubicBezTo>
                    <a:pt x="74" y="47"/>
                    <a:pt x="74" y="46"/>
                    <a:pt x="74" y="45"/>
                  </a:cubicBezTo>
                  <a:cubicBezTo>
                    <a:pt x="74" y="44"/>
                    <a:pt x="74" y="43"/>
                    <a:pt x="74" y="42"/>
                  </a:cubicBezTo>
                  <a:cubicBezTo>
                    <a:pt x="74" y="41"/>
                    <a:pt x="74" y="41"/>
                    <a:pt x="73" y="40"/>
                  </a:cubicBezTo>
                  <a:cubicBezTo>
                    <a:pt x="73" y="40"/>
                    <a:pt x="73" y="39"/>
                    <a:pt x="72" y="39"/>
                  </a:cubicBezTo>
                  <a:cubicBezTo>
                    <a:pt x="72" y="39"/>
                    <a:pt x="71" y="39"/>
                    <a:pt x="71" y="39"/>
                  </a:cubicBezTo>
                  <a:cubicBezTo>
                    <a:pt x="70" y="39"/>
                    <a:pt x="70" y="39"/>
                    <a:pt x="70" y="39"/>
                  </a:cubicBezTo>
                  <a:cubicBezTo>
                    <a:pt x="70" y="40"/>
                    <a:pt x="70" y="40"/>
                    <a:pt x="70" y="41"/>
                  </a:cubicBezTo>
                  <a:cubicBezTo>
                    <a:pt x="70" y="42"/>
                    <a:pt x="70" y="43"/>
                    <a:pt x="70" y="44"/>
                  </a:cubicBezTo>
                  <a:cubicBezTo>
                    <a:pt x="70" y="45"/>
                    <a:pt x="70" y="45"/>
                    <a:pt x="70" y="46"/>
                  </a:cubicBezTo>
                  <a:cubicBezTo>
                    <a:pt x="69" y="46"/>
                    <a:pt x="69" y="46"/>
                    <a:pt x="68" y="45"/>
                  </a:cubicBezTo>
                  <a:close/>
                  <a:moveTo>
                    <a:pt x="83" y="53"/>
                  </a:moveTo>
                  <a:cubicBezTo>
                    <a:pt x="83" y="51"/>
                    <a:pt x="84" y="49"/>
                    <a:pt x="85" y="47"/>
                  </a:cubicBezTo>
                  <a:cubicBezTo>
                    <a:pt x="85" y="45"/>
                    <a:pt x="86" y="43"/>
                    <a:pt x="87" y="41"/>
                  </a:cubicBezTo>
                  <a:cubicBezTo>
                    <a:pt x="87" y="41"/>
                    <a:pt x="87" y="42"/>
                    <a:pt x="88" y="42"/>
                  </a:cubicBezTo>
                  <a:cubicBezTo>
                    <a:pt x="87" y="44"/>
                    <a:pt x="87" y="46"/>
                    <a:pt x="86" y="48"/>
                  </a:cubicBezTo>
                  <a:cubicBezTo>
                    <a:pt x="85" y="50"/>
                    <a:pt x="85" y="52"/>
                    <a:pt x="84" y="54"/>
                  </a:cubicBezTo>
                  <a:cubicBezTo>
                    <a:pt x="84" y="54"/>
                    <a:pt x="83" y="53"/>
                    <a:pt x="83" y="53"/>
                  </a:cubicBezTo>
                  <a:close/>
                  <a:moveTo>
                    <a:pt x="89" y="53"/>
                  </a:moveTo>
                  <a:cubicBezTo>
                    <a:pt x="89" y="53"/>
                    <a:pt x="90" y="54"/>
                    <a:pt x="90" y="54"/>
                  </a:cubicBezTo>
                  <a:cubicBezTo>
                    <a:pt x="90" y="54"/>
                    <a:pt x="91" y="55"/>
                    <a:pt x="91" y="56"/>
                  </a:cubicBezTo>
                  <a:cubicBezTo>
                    <a:pt x="91" y="56"/>
                    <a:pt x="92" y="57"/>
                    <a:pt x="93" y="57"/>
                  </a:cubicBezTo>
                  <a:cubicBezTo>
                    <a:pt x="94" y="58"/>
                    <a:pt x="94" y="58"/>
                    <a:pt x="94" y="58"/>
                  </a:cubicBezTo>
                  <a:cubicBezTo>
                    <a:pt x="95" y="57"/>
                    <a:pt x="95" y="57"/>
                    <a:pt x="95" y="57"/>
                  </a:cubicBezTo>
                  <a:cubicBezTo>
                    <a:pt x="95" y="56"/>
                    <a:pt x="95" y="56"/>
                    <a:pt x="95" y="56"/>
                  </a:cubicBezTo>
                  <a:cubicBezTo>
                    <a:pt x="94" y="55"/>
                    <a:pt x="94" y="55"/>
                    <a:pt x="93" y="54"/>
                  </a:cubicBezTo>
                  <a:cubicBezTo>
                    <a:pt x="92" y="53"/>
                    <a:pt x="91" y="52"/>
                    <a:pt x="90" y="52"/>
                  </a:cubicBezTo>
                  <a:cubicBezTo>
                    <a:pt x="90" y="52"/>
                    <a:pt x="89" y="51"/>
                    <a:pt x="89" y="50"/>
                  </a:cubicBezTo>
                  <a:cubicBezTo>
                    <a:pt x="89" y="50"/>
                    <a:pt x="89" y="49"/>
                    <a:pt x="89" y="49"/>
                  </a:cubicBezTo>
                  <a:cubicBezTo>
                    <a:pt x="89" y="48"/>
                    <a:pt x="89" y="48"/>
                    <a:pt x="89" y="48"/>
                  </a:cubicBezTo>
                  <a:cubicBezTo>
                    <a:pt x="89" y="48"/>
                    <a:pt x="90" y="47"/>
                    <a:pt x="90" y="47"/>
                  </a:cubicBezTo>
                  <a:cubicBezTo>
                    <a:pt x="90" y="47"/>
                    <a:pt x="91" y="47"/>
                    <a:pt x="91" y="47"/>
                  </a:cubicBezTo>
                  <a:cubicBezTo>
                    <a:pt x="91" y="48"/>
                    <a:pt x="92" y="48"/>
                    <a:pt x="92" y="48"/>
                  </a:cubicBezTo>
                  <a:cubicBezTo>
                    <a:pt x="93" y="48"/>
                    <a:pt x="94" y="49"/>
                    <a:pt x="95" y="49"/>
                  </a:cubicBezTo>
                  <a:cubicBezTo>
                    <a:pt x="95" y="50"/>
                    <a:pt x="96" y="50"/>
                    <a:pt x="96" y="51"/>
                  </a:cubicBezTo>
                  <a:cubicBezTo>
                    <a:pt x="96" y="52"/>
                    <a:pt x="96" y="52"/>
                    <a:pt x="96" y="53"/>
                  </a:cubicBezTo>
                  <a:cubicBezTo>
                    <a:pt x="96" y="53"/>
                    <a:pt x="95" y="52"/>
                    <a:pt x="95" y="52"/>
                  </a:cubicBezTo>
                  <a:cubicBezTo>
                    <a:pt x="95" y="52"/>
                    <a:pt x="94" y="51"/>
                    <a:pt x="94" y="51"/>
                  </a:cubicBezTo>
                  <a:cubicBezTo>
                    <a:pt x="94" y="50"/>
                    <a:pt x="93" y="50"/>
                    <a:pt x="93" y="49"/>
                  </a:cubicBezTo>
                  <a:cubicBezTo>
                    <a:pt x="92" y="49"/>
                    <a:pt x="91" y="49"/>
                    <a:pt x="91" y="49"/>
                  </a:cubicBezTo>
                  <a:cubicBezTo>
                    <a:pt x="91" y="49"/>
                    <a:pt x="90" y="49"/>
                    <a:pt x="90" y="50"/>
                  </a:cubicBezTo>
                  <a:cubicBezTo>
                    <a:pt x="90" y="50"/>
                    <a:pt x="91" y="50"/>
                    <a:pt x="91" y="50"/>
                  </a:cubicBezTo>
                  <a:cubicBezTo>
                    <a:pt x="91" y="51"/>
                    <a:pt x="91" y="51"/>
                    <a:pt x="91" y="51"/>
                  </a:cubicBezTo>
                  <a:cubicBezTo>
                    <a:pt x="91" y="51"/>
                    <a:pt x="92" y="52"/>
                    <a:pt x="93" y="52"/>
                  </a:cubicBezTo>
                  <a:cubicBezTo>
                    <a:pt x="94" y="53"/>
                    <a:pt x="95" y="54"/>
                    <a:pt x="95" y="54"/>
                  </a:cubicBezTo>
                  <a:cubicBezTo>
                    <a:pt x="96" y="55"/>
                    <a:pt x="96" y="55"/>
                    <a:pt x="96" y="56"/>
                  </a:cubicBezTo>
                  <a:cubicBezTo>
                    <a:pt x="97" y="56"/>
                    <a:pt x="97" y="57"/>
                    <a:pt x="97" y="57"/>
                  </a:cubicBezTo>
                  <a:cubicBezTo>
                    <a:pt x="97" y="58"/>
                    <a:pt x="97" y="58"/>
                    <a:pt x="96" y="59"/>
                  </a:cubicBezTo>
                  <a:cubicBezTo>
                    <a:pt x="96" y="59"/>
                    <a:pt x="96" y="59"/>
                    <a:pt x="95" y="59"/>
                  </a:cubicBezTo>
                  <a:cubicBezTo>
                    <a:pt x="94" y="59"/>
                    <a:pt x="94" y="59"/>
                    <a:pt x="93" y="59"/>
                  </a:cubicBezTo>
                  <a:cubicBezTo>
                    <a:pt x="91" y="58"/>
                    <a:pt x="91" y="57"/>
                    <a:pt x="90" y="56"/>
                  </a:cubicBezTo>
                  <a:cubicBezTo>
                    <a:pt x="89" y="55"/>
                    <a:pt x="89" y="54"/>
                    <a:pt x="89" y="5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5" name="Freeform 845"/>
            <p:cNvSpPr>
              <a:spLocks noEditPoints="1"/>
            </p:cNvSpPr>
            <p:nvPr/>
          </p:nvSpPr>
          <p:spPr bwMode="auto">
            <a:xfrm>
              <a:off x="531" y="2956"/>
              <a:ext cx="434" cy="395"/>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2147483647 w 44"/>
                <a:gd name="T9" fmla="*/ 2147483647 h 40"/>
                <a:gd name="T10" fmla="*/ 2147483647 w 44"/>
                <a:gd name="T11" fmla="*/ 2147483647 h 40"/>
                <a:gd name="T12" fmla="*/ 2147483647 w 44"/>
                <a:gd name="T13" fmla="*/ 2147483647 h 40"/>
                <a:gd name="T14" fmla="*/ 2147483647 w 44"/>
                <a:gd name="T15" fmla="*/ 2147483647 h 40"/>
                <a:gd name="T16" fmla="*/ 2147483647 w 44"/>
                <a:gd name="T17" fmla="*/ 2147483647 h 40"/>
                <a:gd name="T18" fmla="*/ 2147483647 w 44"/>
                <a:gd name="T19" fmla="*/ 2147483647 h 40"/>
                <a:gd name="T20" fmla="*/ 2147483647 w 44"/>
                <a:gd name="T21" fmla="*/ 2147483647 h 40"/>
                <a:gd name="T22" fmla="*/ 2147483647 w 44"/>
                <a:gd name="T23" fmla="*/ 2147483647 h 40"/>
                <a:gd name="T24" fmla="*/ 2147483647 w 44"/>
                <a:gd name="T25" fmla="*/ 2147483647 h 40"/>
                <a:gd name="T26" fmla="*/ 2147483647 w 44"/>
                <a:gd name="T27" fmla="*/ 2147483647 h 40"/>
                <a:gd name="T28" fmla="*/ 2147483647 w 44"/>
                <a:gd name="T29" fmla="*/ 2147483647 h 40"/>
                <a:gd name="T30" fmla="*/ 2147483647 w 44"/>
                <a:gd name="T31" fmla="*/ 2147483647 h 40"/>
                <a:gd name="T32" fmla="*/ 2147483647 w 44"/>
                <a:gd name="T33" fmla="*/ 2147483647 h 40"/>
                <a:gd name="T34" fmla="*/ 2147483647 w 44"/>
                <a:gd name="T35" fmla="*/ 2147483647 h 40"/>
                <a:gd name="T36" fmla="*/ 2147483647 w 44"/>
                <a:gd name="T37" fmla="*/ 2147483647 h 40"/>
                <a:gd name="T38" fmla="*/ 2147483647 w 44"/>
                <a:gd name="T39" fmla="*/ 2147483647 h 40"/>
                <a:gd name="T40" fmla="*/ 2147483647 w 44"/>
                <a:gd name="T41" fmla="*/ 2147483647 h 40"/>
                <a:gd name="T42" fmla="*/ 2147483647 w 44"/>
                <a:gd name="T43" fmla="*/ 2147483647 h 40"/>
                <a:gd name="T44" fmla="*/ 2147483647 w 44"/>
                <a:gd name="T45" fmla="*/ 2147483647 h 40"/>
                <a:gd name="T46" fmla="*/ 2147483647 w 44"/>
                <a:gd name="T47" fmla="*/ 2147483647 h 40"/>
                <a:gd name="T48" fmla="*/ 2147483647 w 44"/>
                <a:gd name="T49" fmla="*/ 2147483647 h 40"/>
                <a:gd name="T50" fmla="*/ 2147483647 w 44"/>
                <a:gd name="T51" fmla="*/ 2147483647 h 40"/>
                <a:gd name="T52" fmla="*/ 2147483647 w 44"/>
                <a:gd name="T53" fmla="*/ 2147483647 h 40"/>
                <a:gd name="T54" fmla="*/ 2147483647 w 44"/>
                <a:gd name="T55" fmla="*/ 2147483647 h 40"/>
                <a:gd name="T56" fmla="*/ 2147483647 w 44"/>
                <a:gd name="T57" fmla="*/ 2147483647 h 40"/>
                <a:gd name="T58" fmla="*/ 2147483647 w 44"/>
                <a:gd name="T59" fmla="*/ 2147483647 h 40"/>
                <a:gd name="T60" fmla="*/ 2147483647 w 44"/>
                <a:gd name="T61" fmla="*/ 2147483647 h 40"/>
                <a:gd name="T62" fmla="*/ 2147483647 w 44"/>
                <a:gd name="T63" fmla="*/ 2147483647 h 40"/>
                <a:gd name="T64" fmla="*/ 2147483647 w 44"/>
                <a:gd name="T65" fmla="*/ 2147483647 h 40"/>
                <a:gd name="T66" fmla="*/ 2147483647 w 44"/>
                <a:gd name="T67" fmla="*/ 2147483647 h 40"/>
                <a:gd name="T68" fmla="*/ 2147483647 w 44"/>
                <a:gd name="T69" fmla="*/ 2147483647 h 40"/>
                <a:gd name="T70" fmla="*/ 2147483647 w 44"/>
                <a:gd name="T71" fmla="*/ 2147483647 h 40"/>
                <a:gd name="T72" fmla="*/ 2147483647 w 44"/>
                <a:gd name="T73" fmla="*/ 2147483647 h 40"/>
                <a:gd name="T74" fmla="*/ 2147483647 w 44"/>
                <a:gd name="T75" fmla="*/ 2147483647 h 40"/>
                <a:gd name="T76" fmla="*/ 2147483647 w 44"/>
                <a:gd name="T77" fmla="*/ 2147483647 h 40"/>
                <a:gd name="T78" fmla="*/ 2147483647 w 44"/>
                <a:gd name="T79" fmla="*/ 2147483647 h 40"/>
                <a:gd name="T80" fmla="*/ 2147483647 w 44"/>
                <a:gd name="T81" fmla="*/ 2147483647 h 40"/>
                <a:gd name="T82" fmla="*/ 2147483647 w 44"/>
                <a:gd name="T83" fmla="*/ 2147483647 h 40"/>
                <a:gd name="T84" fmla="*/ 2147483647 w 44"/>
                <a:gd name="T85" fmla="*/ 2147483647 h 40"/>
                <a:gd name="T86" fmla="*/ 2147483647 w 44"/>
                <a:gd name="T87" fmla="*/ 2147483647 h 40"/>
                <a:gd name="T88" fmla="*/ 2147483647 w 44"/>
                <a:gd name="T89" fmla="*/ 2147483647 h 40"/>
                <a:gd name="T90" fmla="*/ 2147483647 w 44"/>
                <a:gd name="T91" fmla="*/ 2147483647 h 40"/>
                <a:gd name="T92" fmla="*/ 2147483647 w 44"/>
                <a:gd name="T93" fmla="*/ 2147483647 h 40"/>
                <a:gd name="T94" fmla="*/ 2147483647 w 44"/>
                <a:gd name="T95" fmla="*/ 2147483647 h 40"/>
                <a:gd name="T96" fmla="*/ 2147483647 w 44"/>
                <a:gd name="T97" fmla="*/ 2147483647 h 40"/>
                <a:gd name="T98" fmla="*/ 2147483647 w 44"/>
                <a:gd name="T99" fmla="*/ 2147483647 h 40"/>
                <a:gd name="T100" fmla="*/ 2147483647 w 44"/>
                <a:gd name="T101" fmla="*/ 2147483647 h 40"/>
                <a:gd name="T102" fmla="*/ 2147483647 w 44"/>
                <a:gd name="T103" fmla="*/ 2147483647 h 40"/>
                <a:gd name="T104" fmla="*/ 2147483647 w 44"/>
                <a:gd name="T105" fmla="*/ 2147483647 h 40"/>
                <a:gd name="T106" fmla="*/ 2147483647 w 44"/>
                <a:gd name="T107" fmla="*/ 2147483647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
                <a:gd name="T163" fmla="*/ 0 h 40"/>
                <a:gd name="T164" fmla="*/ 44 w 44"/>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 h="40">
                  <a:moveTo>
                    <a:pt x="0" y="15"/>
                  </a:moveTo>
                  <a:cubicBezTo>
                    <a:pt x="0" y="12"/>
                    <a:pt x="0" y="10"/>
                    <a:pt x="0" y="8"/>
                  </a:cubicBezTo>
                  <a:cubicBezTo>
                    <a:pt x="0" y="5"/>
                    <a:pt x="0" y="3"/>
                    <a:pt x="0" y="0"/>
                  </a:cubicBezTo>
                  <a:cubicBezTo>
                    <a:pt x="1" y="1"/>
                    <a:pt x="1" y="1"/>
                    <a:pt x="2" y="1"/>
                  </a:cubicBezTo>
                  <a:cubicBezTo>
                    <a:pt x="2" y="2"/>
                    <a:pt x="2" y="3"/>
                    <a:pt x="2" y="4"/>
                  </a:cubicBezTo>
                  <a:cubicBezTo>
                    <a:pt x="2" y="5"/>
                    <a:pt x="2" y="6"/>
                    <a:pt x="2" y="7"/>
                  </a:cubicBezTo>
                  <a:cubicBezTo>
                    <a:pt x="4" y="8"/>
                    <a:pt x="6" y="10"/>
                    <a:pt x="8" y="11"/>
                  </a:cubicBezTo>
                  <a:cubicBezTo>
                    <a:pt x="8" y="10"/>
                    <a:pt x="8" y="9"/>
                    <a:pt x="8" y="8"/>
                  </a:cubicBezTo>
                  <a:cubicBezTo>
                    <a:pt x="8" y="7"/>
                    <a:pt x="8" y="6"/>
                    <a:pt x="8" y="5"/>
                  </a:cubicBezTo>
                  <a:cubicBezTo>
                    <a:pt x="9" y="5"/>
                    <a:pt x="9" y="6"/>
                    <a:pt x="10" y="6"/>
                  </a:cubicBezTo>
                  <a:cubicBezTo>
                    <a:pt x="10" y="8"/>
                    <a:pt x="10" y="11"/>
                    <a:pt x="10" y="13"/>
                  </a:cubicBezTo>
                  <a:cubicBezTo>
                    <a:pt x="10" y="15"/>
                    <a:pt x="10" y="18"/>
                    <a:pt x="10" y="20"/>
                  </a:cubicBezTo>
                  <a:cubicBezTo>
                    <a:pt x="9" y="20"/>
                    <a:pt x="9" y="20"/>
                    <a:pt x="8" y="19"/>
                  </a:cubicBezTo>
                  <a:cubicBezTo>
                    <a:pt x="8" y="18"/>
                    <a:pt x="8" y="17"/>
                    <a:pt x="8" y="16"/>
                  </a:cubicBezTo>
                  <a:cubicBezTo>
                    <a:pt x="8" y="15"/>
                    <a:pt x="8" y="14"/>
                    <a:pt x="8" y="13"/>
                  </a:cubicBezTo>
                  <a:cubicBezTo>
                    <a:pt x="6" y="11"/>
                    <a:pt x="4" y="10"/>
                    <a:pt x="2" y="9"/>
                  </a:cubicBezTo>
                  <a:cubicBezTo>
                    <a:pt x="2" y="10"/>
                    <a:pt x="2" y="11"/>
                    <a:pt x="2" y="12"/>
                  </a:cubicBezTo>
                  <a:cubicBezTo>
                    <a:pt x="2" y="13"/>
                    <a:pt x="2" y="15"/>
                    <a:pt x="2" y="16"/>
                  </a:cubicBezTo>
                  <a:cubicBezTo>
                    <a:pt x="1" y="15"/>
                    <a:pt x="1" y="15"/>
                    <a:pt x="0" y="15"/>
                  </a:cubicBezTo>
                  <a:close/>
                  <a:moveTo>
                    <a:pt x="18" y="22"/>
                  </a:moveTo>
                  <a:cubicBezTo>
                    <a:pt x="19" y="22"/>
                    <a:pt x="19" y="22"/>
                    <a:pt x="20" y="23"/>
                  </a:cubicBezTo>
                  <a:cubicBezTo>
                    <a:pt x="19" y="24"/>
                    <a:pt x="19" y="24"/>
                    <a:pt x="18" y="25"/>
                  </a:cubicBezTo>
                  <a:cubicBezTo>
                    <a:pt x="18" y="25"/>
                    <a:pt x="17" y="25"/>
                    <a:pt x="16" y="24"/>
                  </a:cubicBezTo>
                  <a:cubicBezTo>
                    <a:pt x="15" y="23"/>
                    <a:pt x="14" y="22"/>
                    <a:pt x="13" y="21"/>
                  </a:cubicBezTo>
                  <a:cubicBezTo>
                    <a:pt x="12" y="19"/>
                    <a:pt x="12" y="18"/>
                    <a:pt x="12" y="16"/>
                  </a:cubicBezTo>
                  <a:cubicBezTo>
                    <a:pt x="12" y="14"/>
                    <a:pt x="12" y="13"/>
                    <a:pt x="13" y="13"/>
                  </a:cubicBezTo>
                  <a:cubicBezTo>
                    <a:pt x="14" y="12"/>
                    <a:pt x="15" y="12"/>
                    <a:pt x="16" y="13"/>
                  </a:cubicBezTo>
                  <a:cubicBezTo>
                    <a:pt x="17" y="14"/>
                    <a:pt x="18" y="15"/>
                    <a:pt x="19" y="16"/>
                  </a:cubicBezTo>
                  <a:cubicBezTo>
                    <a:pt x="19" y="17"/>
                    <a:pt x="20" y="19"/>
                    <a:pt x="20" y="21"/>
                  </a:cubicBezTo>
                  <a:cubicBezTo>
                    <a:pt x="20" y="21"/>
                    <a:pt x="20" y="21"/>
                    <a:pt x="20" y="21"/>
                  </a:cubicBezTo>
                  <a:cubicBezTo>
                    <a:pt x="18" y="20"/>
                    <a:pt x="15" y="19"/>
                    <a:pt x="13" y="17"/>
                  </a:cubicBezTo>
                  <a:cubicBezTo>
                    <a:pt x="13" y="19"/>
                    <a:pt x="14" y="20"/>
                    <a:pt x="14" y="21"/>
                  </a:cubicBezTo>
                  <a:cubicBezTo>
                    <a:pt x="15" y="21"/>
                    <a:pt x="15" y="22"/>
                    <a:pt x="16" y="23"/>
                  </a:cubicBezTo>
                  <a:cubicBezTo>
                    <a:pt x="16" y="23"/>
                    <a:pt x="17" y="23"/>
                    <a:pt x="17" y="23"/>
                  </a:cubicBezTo>
                  <a:cubicBezTo>
                    <a:pt x="18" y="23"/>
                    <a:pt x="18" y="22"/>
                    <a:pt x="18" y="22"/>
                  </a:cubicBezTo>
                  <a:close/>
                  <a:moveTo>
                    <a:pt x="13" y="16"/>
                  </a:moveTo>
                  <a:cubicBezTo>
                    <a:pt x="15" y="17"/>
                    <a:pt x="17" y="18"/>
                    <a:pt x="18" y="19"/>
                  </a:cubicBezTo>
                  <a:cubicBezTo>
                    <a:pt x="18" y="18"/>
                    <a:pt x="18" y="17"/>
                    <a:pt x="18" y="17"/>
                  </a:cubicBezTo>
                  <a:cubicBezTo>
                    <a:pt x="17" y="16"/>
                    <a:pt x="17" y="15"/>
                    <a:pt x="16" y="15"/>
                  </a:cubicBezTo>
                  <a:cubicBezTo>
                    <a:pt x="15" y="14"/>
                    <a:pt x="15" y="14"/>
                    <a:pt x="14" y="14"/>
                  </a:cubicBezTo>
                  <a:cubicBezTo>
                    <a:pt x="14" y="15"/>
                    <a:pt x="13" y="15"/>
                    <a:pt x="13" y="16"/>
                  </a:cubicBezTo>
                  <a:close/>
                  <a:moveTo>
                    <a:pt x="21" y="22"/>
                  </a:moveTo>
                  <a:cubicBezTo>
                    <a:pt x="21" y="22"/>
                    <a:pt x="21" y="21"/>
                    <a:pt x="21" y="21"/>
                  </a:cubicBezTo>
                  <a:cubicBezTo>
                    <a:pt x="23" y="21"/>
                    <a:pt x="24" y="22"/>
                    <a:pt x="26" y="23"/>
                  </a:cubicBezTo>
                  <a:cubicBezTo>
                    <a:pt x="26" y="24"/>
                    <a:pt x="26" y="24"/>
                    <a:pt x="26" y="25"/>
                  </a:cubicBezTo>
                  <a:cubicBezTo>
                    <a:pt x="24" y="24"/>
                    <a:pt x="23" y="23"/>
                    <a:pt x="21" y="22"/>
                  </a:cubicBezTo>
                  <a:close/>
                  <a:moveTo>
                    <a:pt x="27" y="18"/>
                  </a:moveTo>
                  <a:cubicBezTo>
                    <a:pt x="27" y="17"/>
                    <a:pt x="27" y="17"/>
                    <a:pt x="27" y="16"/>
                  </a:cubicBezTo>
                  <a:cubicBezTo>
                    <a:pt x="28" y="16"/>
                    <a:pt x="28" y="16"/>
                    <a:pt x="29" y="17"/>
                  </a:cubicBezTo>
                  <a:cubicBezTo>
                    <a:pt x="29" y="17"/>
                    <a:pt x="29" y="18"/>
                    <a:pt x="29" y="19"/>
                  </a:cubicBezTo>
                  <a:cubicBezTo>
                    <a:pt x="28" y="18"/>
                    <a:pt x="28" y="18"/>
                    <a:pt x="27" y="18"/>
                  </a:cubicBezTo>
                  <a:close/>
                  <a:moveTo>
                    <a:pt x="25" y="33"/>
                  </a:moveTo>
                  <a:cubicBezTo>
                    <a:pt x="25" y="33"/>
                    <a:pt x="26" y="32"/>
                    <a:pt x="26" y="32"/>
                  </a:cubicBezTo>
                  <a:cubicBezTo>
                    <a:pt x="26" y="32"/>
                    <a:pt x="26" y="32"/>
                    <a:pt x="26" y="32"/>
                  </a:cubicBezTo>
                  <a:cubicBezTo>
                    <a:pt x="27" y="33"/>
                    <a:pt x="27" y="33"/>
                    <a:pt x="27" y="32"/>
                  </a:cubicBezTo>
                  <a:cubicBezTo>
                    <a:pt x="27" y="32"/>
                    <a:pt x="27" y="32"/>
                    <a:pt x="27" y="31"/>
                  </a:cubicBezTo>
                  <a:cubicBezTo>
                    <a:pt x="27" y="29"/>
                    <a:pt x="27" y="27"/>
                    <a:pt x="27" y="25"/>
                  </a:cubicBezTo>
                  <a:cubicBezTo>
                    <a:pt x="27" y="23"/>
                    <a:pt x="27" y="22"/>
                    <a:pt x="27" y="20"/>
                  </a:cubicBezTo>
                  <a:cubicBezTo>
                    <a:pt x="28" y="20"/>
                    <a:pt x="28" y="20"/>
                    <a:pt x="29" y="21"/>
                  </a:cubicBezTo>
                  <a:cubicBezTo>
                    <a:pt x="29" y="23"/>
                    <a:pt x="29" y="24"/>
                    <a:pt x="29" y="26"/>
                  </a:cubicBezTo>
                  <a:cubicBezTo>
                    <a:pt x="29" y="28"/>
                    <a:pt x="29" y="30"/>
                    <a:pt x="29" y="32"/>
                  </a:cubicBezTo>
                  <a:cubicBezTo>
                    <a:pt x="29" y="33"/>
                    <a:pt x="29" y="34"/>
                    <a:pt x="28" y="34"/>
                  </a:cubicBezTo>
                  <a:cubicBezTo>
                    <a:pt x="28" y="35"/>
                    <a:pt x="27" y="35"/>
                    <a:pt x="26" y="34"/>
                  </a:cubicBezTo>
                  <a:cubicBezTo>
                    <a:pt x="26" y="34"/>
                    <a:pt x="26" y="34"/>
                    <a:pt x="25" y="33"/>
                  </a:cubicBezTo>
                  <a:close/>
                  <a:moveTo>
                    <a:pt x="37" y="32"/>
                  </a:moveTo>
                  <a:cubicBezTo>
                    <a:pt x="37" y="33"/>
                    <a:pt x="38" y="33"/>
                    <a:pt x="39" y="34"/>
                  </a:cubicBezTo>
                  <a:cubicBezTo>
                    <a:pt x="38" y="35"/>
                    <a:pt x="38" y="35"/>
                    <a:pt x="37" y="35"/>
                  </a:cubicBezTo>
                  <a:cubicBezTo>
                    <a:pt x="37" y="36"/>
                    <a:pt x="36" y="35"/>
                    <a:pt x="35" y="35"/>
                  </a:cubicBezTo>
                  <a:cubicBezTo>
                    <a:pt x="33" y="34"/>
                    <a:pt x="32" y="33"/>
                    <a:pt x="32" y="32"/>
                  </a:cubicBezTo>
                  <a:cubicBezTo>
                    <a:pt x="31" y="30"/>
                    <a:pt x="30" y="29"/>
                    <a:pt x="30" y="27"/>
                  </a:cubicBezTo>
                  <a:cubicBezTo>
                    <a:pt x="30" y="25"/>
                    <a:pt x="31" y="24"/>
                    <a:pt x="32" y="24"/>
                  </a:cubicBezTo>
                  <a:cubicBezTo>
                    <a:pt x="32" y="23"/>
                    <a:pt x="33" y="23"/>
                    <a:pt x="35" y="24"/>
                  </a:cubicBezTo>
                  <a:cubicBezTo>
                    <a:pt x="36" y="24"/>
                    <a:pt x="37" y="26"/>
                    <a:pt x="37" y="27"/>
                  </a:cubicBezTo>
                  <a:cubicBezTo>
                    <a:pt x="38" y="28"/>
                    <a:pt x="39" y="30"/>
                    <a:pt x="39" y="32"/>
                  </a:cubicBezTo>
                  <a:cubicBezTo>
                    <a:pt x="39" y="32"/>
                    <a:pt x="39" y="32"/>
                    <a:pt x="39" y="32"/>
                  </a:cubicBezTo>
                  <a:cubicBezTo>
                    <a:pt x="36" y="31"/>
                    <a:pt x="34" y="29"/>
                    <a:pt x="32" y="28"/>
                  </a:cubicBezTo>
                  <a:cubicBezTo>
                    <a:pt x="32" y="29"/>
                    <a:pt x="32" y="30"/>
                    <a:pt x="33" y="31"/>
                  </a:cubicBezTo>
                  <a:cubicBezTo>
                    <a:pt x="33" y="32"/>
                    <a:pt x="34" y="33"/>
                    <a:pt x="35" y="33"/>
                  </a:cubicBezTo>
                  <a:cubicBezTo>
                    <a:pt x="35" y="34"/>
                    <a:pt x="36" y="34"/>
                    <a:pt x="36" y="34"/>
                  </a:cubicBezTo>
                  <a:cubicBezTo>
                    <a:pt x="36" y="33"/>
                    <a:pt x="37" y="33"/>
                    <a:pt x="37" y="32"/>
                  </a:cubicBezTo>
                  <a:close/>
                  <a:moveTo>
                    <a:pt x="32" y="27"/>
                  </a:moveTo>
                  <a:cubicBezTo>
                    <a:pt x="34" y="28"/>
                    <a:pt x="35" y="29"/>
                    <a:pt x="37" y="30"/>
                  </a:cubicBezTo>
                  <a:cubicBezTo>
                    <a:pt x="37" y="29"/>
                    <a:pt x="37" y="28"/>
                    <a:pt x="36" y="27"/>
                  </a:cubicBezTo>
                  <a:cubicBezTo>
                    <a:pt x="36" y="26"/>
                    <a:pt x="35" y="26"/>
                    <a:pt x="35" y="25"/>
                  </a:cubicBezTo>
                  <a:cubicBezTo>
                    <a:pt x="34" y="25"/>
                    <a:pt x="33" y="25"/>
                    <a:pt x="33" y="25"/>
                  </a:cubicBezTo>
                  <a:cubicBezTo>
                    <a:pt x="32" y="25"/>
                    <a:pt x="32" y="26"/>
                    <a:pt x="32" y="27"/>
                  </a:cubicBezTo>
                  <a:close/>
                  <a:moveTo>
                    <a:pt x="44" y="38"/>
                  </a:moveTo>
                  <a:cubicBezTo>
                    <a:pt x="44" y="39"/>
                    <a:pt x="44" y="39"/>
                    <a:pt x="44" y="40"/>
                  </a:cubicBezTo>
                  <a:cubicBezTo>
                    <a:pt x="43" y="40"/>
                    <a:pt x="43" y="40"/>
                    <a:pt x="43" y="39"/>
                  </a:cubicBezTo>
                  <a:cubicBezTo>
                    <a:pt x="42" y="39"/>
                    <a:pt x="42" y="39"/>
                    <a:pt x="41" y="38"/>
                  </a:cubicBezTo>
                  <a:cubicBezTo>
                    <a:pt x="41" y="38"/>
                    <a:pt x="41" y="38"/>
                    <a:pt x="41" y="37"/>
                  </a:cubicBezTo>
                  <a:cubicBezTo>
                    <a:pt x="41" y="37"/>
                    <a:pt x="41" y="36"/>
                    <a:pt x="41" y="35"/>
                  </a:cubicBezTo>
                  <a:cubicBezTo>
                    <a:pt x="41" y="34"/>
                    <a:pt x="41" y="33"/>
                    <a:pt x="41" y="32"/>
                  </a:cubicBezTo>
                  <a:cubicBezTo>
                    <a:pt x="41" y="31"/>
                    <a:pt x="41" y="30"/>
                    <a:pt x="41" y="29"/>
                  </a:cubicBezTo>
                  <a:cubicBezTo>
                    <a:pt x="40" y="29"/>
                    <a:pt x="40" y="28"/>
                    <a:pt x="40" y="28"/>
                  </a:cubicBezTo>
                  <a:cubicBezTo>
                    <a:pt x="40" y="28"/>
                    <a:pt x="40" y="27"/>
                    <a:pt x="40" y="27"/>
                  </a:cubicBezTo>
                  <a:cubicBezTo>
                    <a:pt x="40" y="27"/>
                    <a:pt x="40" y="27"/>
                    <a:pt x="41" y="28"/>
                  </a:cubicBezTo>
                  <a:cubicBezTo>
                    <a:pt x="41" y="27"/>
                    <a:pt x="41" y="26"/>
                    <a:pt x="41" y="25"/>
                  </a:cubicBezTo>
                  <a:cubicBezTo>
                    <a:pt x="41" y="25"/>
                    <a:pt x="42" y="25"/>
                    <a:pt x="42" y="25"/>
                  </a:cubicBezTo>
                  <a:cubicBezTo>
                    <a:pt x="42" y="26"/>
                    <a:pt x="42" y="27"/>
                    <a:pt x="42" y="28"/>
                  </a:cubicBezTo>
                  <a:cubicBezTo>
                    <a:pt x="43" y="29"/>
                    <a:pt x="43" y="29"/>
                    <a:pt x="44" y="29"/>
                  </a:cubicBezTo>
                  <a:cubicBezTo>
                    <a:pt x="44" y="30"/>
                    <a:pt x="44" y="30"/>
                    <a:pt x="44" y="31"/>
                  </a:cubicBezTo>
                  <a:cubicBezTo>
                    <a:pt x="43" y="30"/>
                    <a:pt x="43" y="30"/>
                    <a:pt x="42" y="30"/>
                  </a:cubicBezTo>
                  <a:cubicBezTo>
                    <a:pt x="42" y="31"/>
                    <a:pt x="42" y="32"/>
                    <a:pt x="42" y="33"/>
                  </a:cubicBezTo>
                  <a:cubicBezTo>
                    <a:pt x="42" y="34"/>
                    <a:pt x="42" y="35"/>
                    <a:pt x="42" y="36"/>
                  </a:cubicBezTo>
                  <a:cubicBezTo>
                    <a:pt x="42" y="36"/>
                    <a:pt x="42" y="37"/>
                    <a:pt x="42" y="37"/>
                  </a:cubicBezTo>
                  <a:cubicBezTo>
                    <a:pt x="42" y="37"/>
                    <a:pt x="42" y="37"/>
                    <a:pt x="42" y="37"/>
                  </a:cubicBezTo>
                  <a:cubicBezTo>
                    <a:pt x="43" y="38"/>
                    <a:pt x="43" y="38"/>
                    <a:pt x="43" y="38"/>
                  </a:cubicBezTo>
                  <a:cubicBezTo>
                    <a:pt x="43" y="38"/>
                    <a:pt x="43" y="38"/>
                    <a:pt x="44" y="38"/>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6" name="Freeform 846"/>
            <p:cNvSpPr>
              <a:spLocks noEditPoints="1"/>
            </p:cNvSpPr>
            <p:nvPr/>
          </p:nvSpPr>
          <p:spPr bwMode="auto">
            <a:xfrm>
              <a:off x="2060" y="1369"/>
              <a:ext cx="769" cy="463"/>
            </a:xfrm>
            <a:custGeom>
              <a:avLst/>
              <a:gdLst>
                <a:gd name="T0" fmla="*/ 2147483647 w 78"/>
                <a:gd name="T1" fmla="*/ 2147483647 h 47"/>
                <a:gd name="T2" fmla="*/ 0 w 78"/>
                <a:gd name="T3" fmla="*/ 2147483647 h 47"/>
                <a:gd name="T4" fmla="*/ 2147483647 w 78"/>
                <a:gd name="T5" fmla="*/ 2147483647 h 47"/>
                <a:gd name="T6" fmla="*/ 2147483647 w 78"/>
                <a:gd name="T7" fmla="*/ 2147483647 h 47"/>
                <a:gd name="T8" fmla="*/ 2147483647 w 78"/>
                <a:gd name="T9" fmla="*/ 2147483647 h 47"/>
                <a:gd name="T10" fmla="*/ 2147483647 w 78"/>
                <a:gd name="T11" fmla="*/ 2147483647 h 47"/>
                <a:gd name="T12" fmla="*/ 2147483647 w 78"/>
                <a:gd name="T13" fmla="*/ 2147483647 h 47"/>
                <a:gd name="T14" fmla="*/ 2147483647 w 78"/>
                <a:gd name="T15" fmla="*/ 2147483647 h 47"/>
                <a:gd name="T16" fmla="*/ 2147483647 w 78"/>
                <a:gd name="T17" fmla="*/ 2147483647 h 47"/>
                <a:gd name="T18" fmla="*/ 2147483647 w 78"/>
                <a:gd name="T19" fmla="*/ 2147483647 h 47"/>
                <a:gd name="T20" fmla="*/ 2147483647 w 78"/>
                <a:gd name="T21" fmla="*/ 2147483647 h 47"/>
                <a:gd name="T22" fmla="*/ 2147483647 w 78"/>
                <a:gd name="T23" fmla="*/ 2147483647 h 47"/>
                <a:gd name="T24" fmla="*/ 2147483647 w 78"/>
                <a:gd name="T25" fmla="*/ 2147483647 h 47"/>
                <a:gd name="T26" fmla="*/ 2147483647 w 78"/>
                <a:gd name="T27" fmla="*/ 2147483647 h 47"/>
                <a:gd name="T28" fmla="*/ 2147483647 w 78"/>
                <a:gd name="T29" fmla="*/ 2147483647 h 47"/>
                <a:gd name="T30" fmla="*/ 2147483647 w 78"/>
                <a:gd name="T31" fmla="*/ 2147483647 h 47"/>
                <a:gd name="T32" fmla="*/ 2147483647 w 78"/>
                <a:gd name="T33" fmla="*/ 2147483647 h 47"/>
                <a:gd name="T34" fmla="*/ 2147483647 w 78"/>
                <a:gd name="T35" fmla="*/ 2147483647 h 47"/>
                <a:gd name="T36" fmla="*/ 2147483647 w 78"/>
                <a:gd name="T37" fmla="*/ 2147483647 h 47"/>
                <a:gd name="T38" fmla="*/ 2147483647 w 78"/>
                <a:gd name="T39" fmla="*/ 2147483647 h 47"/>
                <a:gd name="T40" fmla="*/ 2147483647 w 78"/>
                <a:gd name="T41" fmla="*/ 2147483647 h 47"/>
                <a:gd name="T42" fmla="*/ 2147483647 w 78"/>
                <a:gd name="T43" fmla="*/ 2147483647 h 47"/>
                <a:gd name="T44" fmla="*/ 2147483647 w 78"/>
                <a:gd name="T45" fmla="*/ 2147483647 h 47"/>
                <a:gd name="T46" fmla="*/ 2147483647 w 78"/>
                <a:gd name="T47" fmla="*/ 2147483647 h 47"/>
                <a:gd name="T48" fmla="*/ 2147483647 w 78"/>
                <a:gd name="T49" fmla="*/ 2147483647 h 47"/>
                <a:gd name="T50" fmla="*/ 2147483647 w 78"/>
                <a:gd name="T51" fmla="*/ 2147483647 h 47"/>
                <a:gd name="T52" fmla="*/ 2147483647 w 78"/>
                <a:gd name="T53" fmla="*/ 2147483647 h 47"/>
                <a:gd name="T54" fmla="*/ 2147483647 w 78"/>
                <a:gd name="T55" fmla="*/ 2147483647 h 47"/>
                <a:gd name="T56" fmla="*/ 2147483647 w 78"/>
                <a:gd name="T57" fmla="*/ 2147483647 h 47"/>
                <a:gd name="T58" fmla="*/ 2147483647 w 78"/>
                <a:gd name="T59" fmla="*/ 2147483647 h 47"/>
                <a:gd name="T60" fmla="*/ 2147483647 w 78"/>
                <a:gd name="T61" fmla="*/ 2147483647 h 47"/>
                <a:gd name="T62" fmla="*/ 2147483647 w 78"/>
                <a:gd name="T63" fmla="*/ 2147483647 h 47"/>
                <a:gd name="T64" fmla="*/ 2147483647 w 78"/>
                <a:gd name="T65" fmla="*/ 2147483647 h 47"/>
                <a:gd name="T66" fmla="*/ 2147483647 w 78"/>
                <a:gd name="T67" fmla="*/ 2147483647 h 47"/>
                <a:gd name="T68" fmla="*/ 2147483647 w 78"/>
                <a:gd name="T69" fmla="*/ 2147483647 h 47"/>
                <a:gd name="T70" fmla="*/ 2147483647 w 78"/>
                <a:gd name="T71" fmla="*/ 2147483647 h 47"/>
                <a:gd name="T72" fmla="*/ 2147483647 w 78"/>
                <a:gd name="T73" fmla="*/ 2147483647 h 47"/>
                <a:gd name="T74" fmla="*/ 2147483647 w 78"/>
                <a:gd name="T75" fmla="*/ 2147483647 h 47"/>
                <a:gd name="T76" fmla="*/ 2147483647 w 78"/>
                <a:gd name="T77" fmla="*/ 2147483647 h 47"/>
                <a:gd name="T78" fmla="*/ 2147483647 w 78"/>
                <a:gd name="T79" fmla="*/ 2147483647 h 47"/>
                <a:gd name="T80" fmla="*/ 2147483647 w 78"/>
                <a:gd name="T81" fmla="*/ 2147483647 h 47"/>
                <a:gd name="T82" fmla="*/ 2147483647 w 78"/>
                <a:gd name="T83" fmla="*/ 2147483647 h 47"/>
                <a:gd name="T84" fmla="*/ 2147483647 w 78"/>
                <a:gd name="T85" fmla="*/ 2147483647 h 47"/>
                <a:gd name="T86" fmla="*/ 2147483647 w 78"/>
                <a:gd name="T87" fmla="*/ 2147483647 h 47"/>
                <a:gd name="T88" fmla="*/ 2147483647 w 78"/>
                <a:gd name="T89" fmla="*/ 2147483647 h 47"/>
                <a:gd name="T90" fmla="*/ 2147483647 w 78"/>
                <a:gd name="T91" fmla="*/ 2147483647 h 47"/>
                <a:gd name="T92" fmla="*/ 2147483647 w 78"/>
                <a:gd name="T93" fmla="*/ 2147483647 h 47"/>
                <a:gd name="T94" fmla="*/ 2147483647 w 78"/>
                <a:gd name="T95" fmla="*/ 2147483647 h 47"/>
                <a:gd name="T96" fmla="*/ 2147483647 w 78"/>
                <a:gd name="T97" fmla="*/ 2147483647 h 47"/>
                <a:gd name="T98" fmla="*/ 2147483647 w 78"/>
                <a:gd name="T99" fmla="*/ 2147483647 h 47"/>
                <a:gd name="T100" fmla="*/ 2147483647 w 78"/>
                <a:gd name="T101" fmla="*/ 2147483647 h 47"/>
                <a:gd name="T102" fmla="*/ 2147483647 w 78"/>
                <a:gd name="T103" fmla="*/ 2147483647 h 47"/>
                <a:gd name="T104" fmla="*/ 2147483647 w 78"/>
                <a:gd name="T105" fmla="*/ 2147483647 h 47"/>
                <a:gd name="T106" fmla="*/ 2147483647 w 78"/>
                <a:gd name="T107" fmla="*/ 2147483647 h 47"/>
                <a:gd name="T108" fmla="*/ 2147483647 w 78"/>
                <a:gd name="T109" fmla="*/ 2147483647 h 47"/>
                <a:gd name="T110" fmla="*/ 2147483647 w 78"/>
                <a:gd name="T111" fmla="*/ 2147483647 h 47"/>
                <a:gd name="T112" fmla="*/ 2147483647 w 78"/>
                <a:gd name="T113" fmla="*/ 2147483647 h 47"/>
                <a:gd name="T114" fmla="*/ 2147483647 w 78"/>
                <a:gd name="T115" fmla="*/ 2147483647 h 47"/>
                <a:gd name="T116" fmla="*/ 2147483647 w 78"/>
                <a:gd name="T117" fmla="*/ 2147483647 h 47"/>
                <a:gd name="T118" fmla="*/ 2147483647 w 78"/>
                <a:gd name="T119" fmla="*/ 2147483647 h 47"/>
                <a:gd name="T120" fmla="*/ 2147483647 w 78"/>
                <a:gd name="T121" fmla="*/ 2147483647 h 47"/>
                <a:gd name="T122" fmla="*/ 2147483647 w 78"/>
                <a:gd name="T123" fmla="*/ 2147483647 h 47"/>
                <a:gd name="T124" fmla="*/ 2147483647 w 78"/>
                <a:gd name="T125" fmla="*/ 2147483647 h 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8"/>
                <a:gd name="T190" fmla="*/ 0 h 47"/>
                <a:gd name="T191" fmla="*/ 78 w 78"/>
                <a:gd name="T192" fmla="*/ 47 h 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8" h="47">
                  <a:moveTo>
                    <a:pt x="8" y="7"/>
                  </a:moveTo>
                  <a:cubicBezTo>
                    <a:pt x="9" y="8"/>
                    <a:pt x="9" y="8"/>
                    <a:pt x="10" y="8"/>
                  </a:cubicBezTo>
                  <a:cubicBezTo>
                    <a:pt x="10" y="9"/>
                    <a:pt x="9" y="9"/>
                    <a:pt x="8" y="9"/>
                  </a:cubicBezTo>
                  <a:cubicBezTo>
                    <a:pt x="7" y="9"/>
                    <a:pt x="6" y="9"/>
                    <a:pt x="5" y="8"/>
                  </a:cubicBezTo>
                  <a:cubicBezTo>
                    <a:pt x="4" y="8"/>
                    <a:pt x="2" y="7"/>
                    <a:pt x="2" y="6"/>
                  </a:cubicBezTo>
                  <a:cubicBezTo>
                    <a:pt x="1" y="4"/>
                    <a:pt x="0" y="3"/>
                    <a:pt x="0" y="2"/>
                  </a:cubicBezTo>
                  <a:cubicBezTo>
                    <a:pt x="0" y="1"/>
                    <a:pt x="1" y="1"/>
                    <a:pt x="1" y="0"/>
                  </a:cubicBezTo>
                  <a:cubicBezTo>
                    <a:pt x="2" y="0"/>
                    <a:pt x="2" y="0"/>
                    <a:pt x="3" y="0"/>
                  </a:cubicBezTo>
                  <a:cubicBezTo>
                    <a:pt x="4" y="0"/>
                    <a:pt x="5" y="1"/>
                    <a:pt x="6" y="1"/>
                  </a:cubicBezTo>
                  <a:cubicBezTo>
                    <a:pt x="7" y="2"/>
                    <a:pt x="8" y="3"/>
                    <a:pt x="9" y="3"/>
                  </a:cubicBezTo>
                  <a:cubicBezTo>
                    <a:pt x="9" y="4"/>
                    <a:pt x="10" y="5"/>
                    <a:pt x="10" y="6"/>
                  </a:cubicBezTo>
                  <a:cubicBezTo>
                    <a:pt x="9" y="5"/>
                    <a:pt x="9" y="5"/>
                    <a:pt x="8" y="5"/>
                  </a:cubicBezTo>
                  <a:cubicBezTo>
                    <a:pt x="8" y="4"/>
                    <a:pt x="8" y="4"/>
                    <a:pt x="7" y="3"/>
                  </a:cubicBezTo>
                  <a:cubicBezTo>
                    <a:pt x="7" y="3"/>
                    <a:pt x="6" y="3"/>
                    <a:pt x="6" y="2"/>
                  </a:cubicBezTo>
                  <a:cubicBezTo>
                    <a:pt x="5" y="2"/>
                    <a:pt x="4" y="1"/>
                    <a:pt x="3" y="2"/>
                  </a:cubicBezTo>
                  <a:cubicBezTo>
                    <a:pt x="3" y="2"/>
                    <a:pt x="2" y="2"/>
                    <a:pt x="2" y="3"/>
                  </a:cubicBezTo>
                  <a:cubicBezTo>
                    <a:pt x="2" y="4"/>
                    <a:pt x="2" y="5"/>
                    <a:pt x="3" y="6"/>
                  </a:cubicBezTo>
                  <a:cubicBezTo>
                    <a:pt x="4" y="6"/>
                    <a:pt x="4" y="7"/>
                    <a:pt x="5" y="7"/>
                  </a:cubicBezTo>
                  <a:cubicBezTo>
                    <a:pt x="6" y="8"/>
                    <a:pt x="6" y="8"/>
                    <a:pt x="7" y="8"/>
                  </a:cubicBezTo>
                  <a:cubicBezTo>
                    <a:pt x="8" y="8"/>
                    <a:pt x="8" y="8"/>
                    <a:pt x="8" y="7"/>
                  </a:cubicBezTo>
                  <a:close/>
                  <a:moveTo>
                    <a:pt x="18" y="15"/>
                  </a:moveTo>
                  <a:cubicBezTo>
                    <a:pt x="18" y="15"/>
                    <a:pt x="17" y="15"/>
                    <a:pt x="16" y="14"/>
                  </a:cubicBezTo>
                  <a:cubicBezTo>
                    <a:pt x="16" y="14"/>
                    <a:pt x="15" y="14"/>
                    <a:pt x="14" y="13"/>
                  </a:cubicBezTo>
                  <a:cubicBezTo>
                    <a:pt x="13" y="13"/>
                    <a:pt x="12" y="12"/>
                    <a:pt x="12" y="11"/>
                  </a:cubicBezTo>
                  <a:cubicBezTo>
                    <a:pt x="11" y="11"/>
                    <a:pt x="11" y="10"/>
                    <a:pt x="11" y="9"/>
                  </a:cubicBezTo>
                  <a:cubicBezTo>
                    <a:pt x="11" y="9"/>
                    <a:pt x="11" y="9"/>
                    <a:pt x="11" y="9"/>
                  </a:cubicBezTo>
                  <a:cubicBezTo>
                    <a:pt x="11" y="9"/>
                    <a:pt x="12" y="9"/>
                    <a:pt x="12" y="9"/>
                  </a:cubicBezTo>
                  <a:cubicBezTo>
                    <a:pt x="13" y="9"/>
                    <a:pt x="13" y="9"/>
                    <a:pt x="14" y="9"/>
                  </a:cubicBezTo>
                  <a:cubicBezTo>
                    <a:pt x="14" y="9"/>
                    <a:pt x="15" y="9"/>
                    <a:pt x="15" y="10"/>
                  </a:cubicBezTo>
                  <a:cubicBezTo>
                    <a:pt x="17" y="10"/>
                    <a:pt x="18" y="11"/>
                    <a:pt x="19" y="11"/>
                  </a:cubicBezTo>
                  <a:cubicBezTo>
                    <a:pt x="19" y="11"/>
                    <a:pt x="19" y="11"/>
                    <a:pt x="19" y="11"/>
                  </a:cubicBezTo>
                  <a:cubicBezTo>
                    <a:pt x="19" y="10"/>
                    <a:pt x="19" y="10"/>
                    <a:pt x="18" y="9"/>
                  </a:cubicBezTo>
                  <a:cubicBezTo>
                    <a:pt x="18" y="9"/>
                    <a:pt x="17" y="8"/>
                    <a:pt x="16" y="8"/>
                  </a:cubicBezTo>
                  <a:cubicBezTo>
                    <a:pt x="15" y="7"/>
                    <a:pt x="15" y="7"/>
                    <a:pt x="14" y="7"/>
                  </a:cubicBezTo>
                  <a:cubicBezTo>
                    <a:pt x="14" y="7"/>
                    <a:pt x="13" y="7"/>
                    <a:pt x="13" y="8"/>
                  </a:cubicBezTo>
                  <a:cubicBezTo>
                    <a:pt x="13" y="7"/>
                    <a:pt x="12" y="7"/>
                    <a:pt x="11" y="6"/>
                  </a:cubicBezTo>
                  <a:cubicBezTo>
                    <a:pt x="12" y="6"/>
                    <a:pt x="12" y="6"/>
                    <a:pt x="12" y="6"/>
                  </a:cubicBezTo>
                  <a:cubicBezTo>
                    <a:pt x="13" y="6"/>
                    <a:pt x="13" y="6"/>
                    <a:pt x="14" y="6"/>
                  </a:cubicBezTo>
                  <a:cubicBezTo>
                    <a:pt x="15" y="6"/>
                    <a:pt x="16" y="7"/>
                    <a:pt x="17" y="7"/>
                  </a:cubicBezTo>
                  <a:cubicBezTo>
                    <a:pt x="17" y="8"/>
                    <a:pt x="18" y="8"/>
                    <a:pt x="19" y="8"/>
                  </a:cubicBezTo>
                  <a:cubicBezTo>
                    <a:pt x="19" y="9"/>
                    <a:pt x="20" y="9"/>
                    <a:pt x="20" y="10"/>
                  </a:cubicBezTo>
                  <a:cubicBezTo>
                    <a:pt x="20" y="10"/>
                    <a:pt x="20" y="10"/>
                    <a:pt x="21" y="11"/>
                  </a:cubicBezTo>
                  <a:cubicBezTo>
                    <a:pt x="21" y="11"/>
                    <a:pt x="21" y="11"/>
                    <a:pt x="21" y="12"/>
                  </a:cubicBezTo>
                  <a:cubicBezTo>
                    <a:pt x="20" y="13"/>
                    <a:pt x="20" y="13"/>
                    <a:pt x="20" y="14"/>
                  </a:cubicBezTo>
                  <a:cubicBezTo>
                    <a:pt x="20" y="15"/>
                    <a:pt x="20" y="15"/>
                    <a:pt x="20" y="16"/>
                  </a:cubicBezTo>
                  <a:cubicBezTo>
                    <a:pt x="20" y="16"/>
                    <a:pt x="21" y="16"/>
                    <a:pt x="21" y="17"/>
                  </a:cubicBezTo>
                  <a:cubicBezTo>
                    <a:pt x="20" y="16"/>
                    <a:pt x="19" y="16"/>
                    <a:pt x="19" y="16"/>
                  </a:cubicBezTo>
                  <a:cubicBezTo>
                    <a:pt x="19" y="15"/>
                    <a:pt x="19" y="15"/>
                    <a:pt x="18" y="15"/>
                  </a:cubicBezTo>
                  <a:close/>
                  <a:moveTo>
                    <a:pt x="19" y="12"/>
                  </a:moveTo>
                  <a:cubicBezTo>
                    <a:pt x="18" y="12"/>
                    <a:pt x="17" y="11"/>
                    <a:pt x="15" y="11"/>
                  </a:cubicBezTo>
                  <a:cubicBezTo>
                    <a:pt x="15" y="10"/>
                    <a:pt x="14" y="10"/>
                    <a:pt x="14" y="10"/>
                  </a:cubicBezTo>
                  <a:cubicBezTo>
                    <a:pt x="14" y="10"/>
                    <a:pt x="13" y="10"/>
                    <a:pt x="13" y="10"/>
                  </a:cubicBezTo>
                  <a:cubicBezTo>
                    <a:pt x="13" y="10"/>
                    <a:pt x="13" y="10"/>
                    <a:pt x="13" y="10"/>
                  </a:cubicBezTo>
                  <a:cubicBezTo>
                    <a:pt x="13" y="11"/>
                    <a:pt x="13" y="11"/>
                    <a:pt x="13" y="12"/>
                  </a:cubicBezTo>
                  <a:cubicBezTo>
                    <a:pt x="14" y="12"/>
                    <a:pt x="14" y="12"/>
                    <a:pt x="15" y="13"/>
                  </a:cubicBezTo>
                  <a:cubicBezTo>
                    <a:pt x="16" y="13"/>
                    <a:pt x="16" y="13"/>
                    <a:pt x="17" y="14"/>
                  </a:cubicBezTo>
                  <a:cubicBezTo>
                    <a:pt x="17" y="14"/>
                    <a:pt x="18" y="14"/>
                    <a:pt x="18" y="13"/>
                  </a:cubicBezTo>
                  <a:cubicBezTo>
                    <a:pt x="18" y="13"/>
                    <a:pt x="18" y="13"/>
                    <a:pt x="19" y="12"/>
                  </a:cubicBezTo>
                  <a:cubicBezTo>
                    <a:pt x="19" y="12"/>
                    <a:pt x="19" y="12"/>
                    <a:pt x="19" y="12"/>
                  </a:cubicBezTo>
                  <a:close/>
                  <a:moveTo>
                    <a:pt x="23" y="21"/>
                  </a:moveTo>
                  <a:cubicBezTo>
                    <a:pt x="23" y="19"/>
                    <a:pt x="23" y="18"/>
                    <a:pt x="23" y="16"/>
                  </a:cubicBezTo>
                  <a:cubicBezTo>
                    <a:pt x="23" y="14"/>
                    <a:pt x="24" y="13"/>
                    <a:pt x="24" y="11"/>
                  </a:cubicBezTo>
                  <a:cubicBezTo>
                    <a:pt x="24" y="11"/>
                    <a:pt x="25" y="12"/>
                    <a:pt x="25" y="12"/>
                  </a:cubicBezTo>
                  <a:cubicBezTo>
                    <a:pt x="25" y="12"/>
                    <a:pt x="25" y="13"/>
                    <a:pt x="25" y="13"/>
                  </a:cubicBezTo>
                  <a:cubicBezTo>
                    <a:pt x="26" y="13"/>
                    <a:pt x="26" y="13"/>
                    <a:pt x="27" y="13"/>
                  </a:cubicBezTo>
                  <a:cubicBezTo>
                    <a:pt x="27" y="13"/>
                    <a:pt x="28" y="13"/>
                    <a:pt x="29" y="14"/>
                  </a:cubicBezTo>
                  <a:cubicBezTo>
                    <a:pt x="30" y="14"/>
                    <a:pt x="30" y="15"/>
                    <a:pt x="31" y="15"/>
                  </a:cubicBezTo>
                  <a:cubicBezTo>
                    <a:pt x="32" y="16"/>
                    <a:pt x="32" y="17"/>
                    <a:pt x="33" y="18"/>
                  </a:cubicBezTo>
                  <a:cubicBezTo>
                    <a:pt x="33" y="18"/>
                    <a:pt x="33" y="19"/>
                    <a:pt x="33" y="20"/>
                  </a:cubicBezTo>
                  <a:cubicBezTo>
                    <a:pt x="33" y="20"/>
                    <a:pt x="33" y="21"/>
                    <a:pt x="32" y="21"/>
                  </a:cubicBezTo>
                  <a:cubicBezTo>
                    <a:pt x="32" y="22"/>
                    <a:pt x="31" y="22"/>
                    <a:pt x="30" y="22"/>
                  </a:cubicBezTo>
                  <a:cubicBezTo>
                    <a:pt x="29" y="22"/>
                    <a:pt x="29" y="21"/>
                    <a:pt x="28" y="21"/>
                  </a:cubicBezTo>
                  <a:cubicBezTo>
                    <a:pt x="27" y="20"/>
                    <a:pt x="27" y="20"/>
                    <a:pt x="26" y="20"/>
                  </a:cubicBezTo>
                  <a:cubicBezTo>
                    <a:pt x="26" y="19"/>
                    <a:pt x="25" y="19"/>
                    <a:pt x="25" y="18"/>
                  </a:cubicBezTo>
                  <a:cubicBezTo>
                    <a:pt x="25" y="19"/>
                    <a:pt x="25" y="19"/>
                    <a:pt x="25" y="20"/>
                  </a:cubicBezTo>
                  <a:cubicBezTo>
                    <a:pt x="25" y="21"/>
                    <a:pt x="25" y="21"/>
                    <a:pt x="25" y="22"/>
                  </a:cubicBezTo>
                  <a:cubicBezTo>
                    <a:pt x="24" y="21"/>
                    <a:pt x="23" y="21"/>
                    <a:pt x="23" y="21"/>
                  </a:cubicBezTo>
                  <a:close/>
                  <a:moveTo>
                    <a:pt x="25" y="16"/>
                  </a:moveTo>
                  <a:cubicBezTo>
                    <a:pt x="25" y="16"/>
                    <a:pt x="25" y="17"/>
                    <a:pt x="26" y="18"/>
                  </a:cubicBezTo>
                  <a:cubicBezTo>
                    <a:pt x="26" y="19"/>
                    <a:pt x="27" y="19"/>
                    <a:pt x="28" y="20"/>
                  </a:cubicBezTo>
                  <a:cubicBezTo>
                    <a:pt x="29" y="20"/>
                    <a:pt x="29" y="20"/>
                    <a:pt x="30" y="20"/>
                  </a:cubicBezTo>
                  <a:cubicBezTo>
                    <a:pt x="31" y="20"/>
                    <a:pt x="31" y="20"/>
                    <a:pt x="31" y="19"/>
                  </a:cubicBezTo>
                  <a:cubicBezTo>
                    <a:pt x="31" y="18"/>
                    <a:pt x="31" y="17"/>
                    <a:pt x="30" y="16"/>
                  </a:cubicBezTo>
                  <a:cubicBezTo>
                    <a:pt x="30" y="15"/>
                    <a:pt x="29" y="15"/>
                    <a:pt x="28" y="14"/>
                  </a:cubicBezTo>
                  <a:cubicBezTo>
                    <a:pt x="28" y="14"/>
                    <a:pt x="27" y="14"/>
                    <a:pt x="26" y="14"/>
                  </a:cubicBezTo>
                  <a:cubicBezTo>
                    <a:pt x="25" y="14"/>
                    <a:pt x="25" y="15"/>
                    <a:pt x="25" y="16"/>
                  </a:cubicBezTo>
                  <a:close/>
                  <a:moveTo>
                    <a:pt x="36" y="16"/>
                  </a:moveTo>
                  <a:cubicBezTo>
                    <a:pt x="36" y="16"/>
                    <a:pt x="36" y="15"/>
                    <a:pt x="36" y="15"/>
                  </a:cubicBezTo>
                  <a:cubicBezTo>
                    <a:pt x="36" y="15"/>
                    <a:pt x="37" y="16"/>
                    <a:pt x="38" y="16"/>
                  </a:cubicBezTo>
                  <a:cubicBezTo>
                    <a:pt x="38" y="16"/>
                    <a:pt x="38" y="17"/>
                    <a:pt x="38" y="17"/>
                  </a:cubicBezTo>
                  <a:cubicBezTo>
                    <a:pt x="37" y="17"/>
                    <a:pt x="36" y="17"/>
                    <a:pt x="36" y="16"/>
                  </a:cubicBezTo>
                  <a:close/>
                  <a:moveTo>
                    <a:pt x="35" y="25"/>
                  </a:moveTo>
                  <a:cubicBezTo>
                    <a:pt x="35" y="23"/>
                    <a:pt x="35" y="22"/>
                    <a:pt x="35" y="21"/>
                  </a:cubicBezTo>
                  <a:cubicBezTo>
                    <a:pt x="35" y="20"/>
                    <a:pt x="35" y="19"/>
                    <a:pt x="36" y="18"/>
                  </a:cubicBezTo>
                  <a:cubicBezTo>
                    <a:pt x="36" y="18"/>
                    <a:pt x="37" y="18"/>
                    <a:pt x="37" y="19"/>
                  </a:cubicBezTo>
                  <a:cubicBezTo>
                    <a:pt x="37" y="20"/>
                    <a:pt x="37" y="21"/>
                    <a:pt x="37" y="22"/>
                  </a:cubicBezTo>
                  <a:cubicBezTo>
                    <a:pt x="37" y="23"/>
                    <a:pt x="37" y="24"/>
                    <a:pt x="37" y="26"/>
                  </a:cubicBezTo>
                  <a:cubicBezTo>
                    <a:pt x="36" y="25"/>
                    <a:pt x="36" y="25"/>
                    <a:pt x="35" y="25"/>
                  </a:cubicBezTo>
                  <a:close/>
                  <a:moveTo>
                    <a:pt x="40" y="27"/>
                  </a:moveTo>
                  <a:cubicBezTo>
                    <a:pt x="40" y="26"/>
                    <a:pt x="40" y="24"/>
                    <a:pt x="40" y="22"/>
                  </a:cubicBezTo>
                  <a:cubicBezTo>
                    <a:pt x="40" y="21"/>
                    <a:pt x="40" y="19"/>
                    <a:pt x="40" y="17"/>
                  </a:cubicBezTo>
                  <a:cubicBezTo>
                    <a:pt x="41" y="18"/>
                    <a:pt x="42" y="18"/>
                    <a:pt x="42" y="18"/>
                  </a:cubicBezTo>
                  <a:cubicBezTo>
                    <a:pt x="42" y="20"/>
                    <a:pt x="42" y="22"/>
                    <a:pt x="42" y="23"/>
                  </a:cubicBezTo>
                  <a:cubicBezTo>
                    <a:pt x="42" y="25"/>
                    <a:pt x="42" y="27"/>
                    <a:pt x="42" y="28"/>
                  </a:cubicBezTo>
                  <a:cubicBezTo>
                    <a:pt x="41" y="28"/>
                    <a:pt x="40" y="27"/>
                    <a:pt x="40" y="27"/>
                  </a:cubicBezTo>
                  <a:close/>
                  <a:moveTo>
                    <a:pt x="44" y="30"/>
                  </a:moveTo>
                  <a:cubicBezTo>
                    <a:pt x="45" y="28"/>
                    <a:pt x="45" y="27"/>
                    <a:pt x="45" y="25"/>
                  </a:cubicBezTo>
                  <a:cubicBezTo>
                    <a:pt x="45" y="23"/>
                    <a:pt x="45" y="22"/>
                    <a:pt x="45" y="20"/>
                  </a:cubicBezTo>
                  <a:cubicBezTo>
                    <a:pt x="46" y="20"/>
                    <a:pt x="47" y="21"/>
                    <a:pt x="47" y="21"/>
                  </a:cubicBezTo>
                  <a:cubicBezTo>
                    <a:pt x="47" y="23"/>
                    <a:pt x="47" y="24"/>
                    <a:pt x="47" y="26"/>
                  </a:cubicBezTo>
                  <a:cubicBezTo>
                    <a:pt x="47" y="28"/>
                    <a:pt x="46" y="29"/>
                    <a:pt x="46" y="31"/>
                  </a:cubicBezTo>
                  <a:cubicBezTo>
                    <a:pt x="46" y="30"/>
                    <a:pt x="45" y="30"/>
                    <a:pt x="44" y="30"/>
                  </a:cubicBezTo>
                  <a:close/>
                  <a:moveTo>
                    <a:pt x="57" y="35"/>
                  </a:moveTo>
                  <a:cubicBezTo>
                    <a:pt x="56" y="35"/>
                    <a:pt x="55" y="35"/>
                    <a:pt x="55" y="35"/>
                  </a:cubicBezTo>
                  <a:cubicBezTo>
                    <a:pt x="54" y="35"/>
                    <a:pt x="53" y="35"/>
                    <a:pt x="52" y="34"/>
                  </a:cubicBezTo>
                  <a:cubicBezTo>
                    <a:pt x="51" y="34"/>
                    <a:pt x="50" y="33"/>
                    <a:pt x="50" y="32"/>
                  </a:cubicBezTo>
                  <a:cubicBezTo>
                    <a:pt x="49" y="31"/>
                    <a:pt x="49" y="31"/>
                    <a:pt x="49" y="30"/>
                  </a:cubicBezTo>
                  <a:cubicBezTo>
                    <a:pt x="49" y="30"/>
                    <a:pt x="49" y="30"/>
                    <a:pt x="49" y="29"/>
                  </a:cubicBezTo>
                  <a:cubicBezTo>
                    <a:pt x="50" y="29"/>
                    <a:pt x="50" y="29"/>
                    <a:pt x="50" y="29"/>
                  </a:cubicBezTo>
                  <a:cubicBezTo>
                    <a:pt x="51" y="29"/>
                    <a:pt x="51" y="29"/>
                    <a:pt x="52" y="30"/>
                  </a:cubicBezTo>
                  <a:cubicBezTo>
                    <a:pt x="52" y="30"/>
                    <a:pt x="53" y="30"/>
                    <a:pt x="53" y="30"/>
                  </a:cubicBezTo>
                  <a:cubicBezTo>
                    <a:pt x="55" y="31"/>
                    <a:pt x="56" y="32"/>
                    <a:pt x="57" y="32"/>
                  </a:cubicBezTo>
                  <a:cubicBezTo>
                    <a:pt x="57" y="32"/>
                    <a:pt x="57" y="32"/>
                    <a:pt x="57" y="32"/>
                  </a:cubicBezTo>
                  <a:cubicBezTo>
                    <a:pt x="57" y="31"/>
                    <a:pt x="57" y="31"/>
                    <a:pt x="56" y="30"/>
                  </a:cubicBezTo>
                  <a:cubicBezTo>
                    <a:pt x="56" y="30"/>
                    <a:pt x="55" y="29"/>
                    <a:pt x="54" y="29"/>
                  </a:cubicBezTo>
                  <a:cubicBezTo>
                    <a:pt x="53" y="28"/>
                    <a:pt x="53" y="28"/>
                    <a:pt x="52" y="28"/>
                  </a:cubicBezTo>
                  <a:cubicBezTo>
                    <a:pt x="52" y="28"/>
                    <a:pt x="51" y="28"/>
                    <a:pt x="51" y="28"/>
                  </a:cubicBezTo>
                  <a:cubicBezTo>
                    <a:pt x="51" y="28"/>
                    <a:pt x="50" y="28"/>
                    <a:pt x="49" y="27"/>
                  </a:cubicBezTo>
                  <a:cubicBezTo>
                    <a:pt x="50" y="27"/>
                    <a:pt x="50" y="27"/>
                    <a:pt x="50" y="26"/>
                  </a:cubicBezTo>
                  <a:cubicBezTo>
                    <a:pt x="51" y="26"/>
                    <a:pt x="51" y="26"/>
                    <a:pt x="52" y="27"/>
                  </a:cubicBezTo>
                  <a:cubicBezTo>
                    <a:pt x="53" y="27"/>
                    <a:pt x="54" y="27"/>
                    <a:pt x="55" y="28"/>
                  </a:cubicBezTo>
                  <a:cubicBezTo>
                    <a:pt x="56" y="28"/>
                    <a:pt x="56" y="29"/>
                    <a:pt x="57" y="29"/>
                  </a:cubicBezTo>
                  <a:cubicBezTo>
                    <a:pt x="58" y="30"/>
                    <a:pt x="58" y="30"/>
                    <a:pt x="58" y="30"/>
                  </a:cubicBezTo>
                  <a:cubicBezTo>
                    <a:pt x="58" y="31"/>
                    <a:pt x="59" y="31"/>
                    <a:pt x="59" y="32"/>
                  </a:cubicBezTo>
                  <a:cubicBezTo>
                    <a:pt x="59" y="32"/>
                    <a:pt x="59" y="32"/>
                    <a:pt x="59" y="33"/>
                  </a:cubicBezTo>
                  <a:cubicBezTo>
                    <a:pt x="59" y="33"/>
                    <a:pt x="59" y="34"/>
                    <a:pt x="59" y="34"/>
                  </a:cubicBezTo>
                  <a:cubicBezTo>
                    <a:pt x="59" y="35"/>
                    <a:pt x="58" y="36"/>
                    <a:pt x="59" y="37"/>
                  </a:cubicBezTo>
                  <a:cubicBezTo>
                    <a:pt x="59" y="37"/>
                    <a:pt x="59" y="37"/>
                    <a:pt x="59" y="38"/>
                  </a:cubicBezTo>
                  <a:cubicBezTo>
                    <a:pt x="58" y="37"/>
                    <a:pt x="58" y="37"/>
                    <a:pt x="57" y="37"/>
                  </a:cubicBezTo>
                  <a:cubicBezTo>
                    <a:pt x="57" y="36"/>
                    <a:pt x="57" y="36"/>
                    <a:pt x="57" y="35"/>
                  </a:cubicBezTo>
                  <a:close/>
                  <a:moveTo>
                    <a:pt x="57" y="33"/>
                  </a:moveTo>
                  <a:cubicBezTo>
                    <a:pt x="56" y="33"/>
                    <a:pt x="55" y="32"/>
                    <a:pt x="54" y="31"/>
                  </a:cubicBezTo>
                  <a:cubicBezTo>
                    <a:pt x="53" y="31"/>
                    <a:pt x="52" y="31"/>
                    <a:pt x="52" y="31"/>
                  </a:cubicBezTo>
                  <a:cubicBezTo>
                    <a:pt x="52" y="31"/>
                    <a:pt x="51" y="31"/>
                    <a:pt x="51" y="31"/>
                  </a:cubicBezTo>
                  <a:cubicBezTo>
                    <a:pt x="51" y="31"/>
                    <a:pt x="51" y="31"/>
                    <a:pt x="51" y="31"/>
                  </a:cubicBezTo>
                  <a:cubicBezTo>
                    <a:pt x="51" y="32"/>
                    <a:pt x="51" y="32"/>
                    <a:pt x="51" y="32"/>
                  </a:cubicBezTo>
                  <a:cubicBezTo>
                    <a:pt x="52" y="33"/>
                    <a:pt x="52" y="33"/>
                    <a:pt x="53" y="34"/>
                  </a:cubicBezTo>
                  <a:cubicBezTo>
                    <a:pt x="54" y="34"/>
                    <a:pt x="54" y="34"/>
                    <a:pt x="55" y="34"/>
                  </a:cubicBezTo>
                  <a:cubicBezTo>
                    <a:pt x="56" y="34"/>
                    <a:pt x="56" y="34"/>
                    <a:pt x="56" y="34"/>
                  </a:cubicBezTo>
                  <a:cubicBezTo>
                    <a:pt x="57" y="34"/>
                    <a:pt x="57" y="34"/>
                    <a:pt x="57" y="33"/>
                  </a:cubicBezTo>
                  <a:cubicBezTo>
                    <a:pt x="57" y="33"/>
                    <a:pt x="57" y="33"/>
                    <a:pt x="57" y="33"/>
                  </a:cubicBezTo>
                  <a:close/>
                  <a:moveTo>
                    <a:pt x="61" y="39"/>
                  </a:moveTo>
                  <a:cubicBezTo>
                    <a:pt x="61" y="38"/>
                    <a:pt x="61" y="37"/>
                    <a:pt x="62" y="35"/>
                  </a:cubicBezTo>
                  <a:cubicBezTo>
                    <a:pt x="62" y="34"/>
                    <a:pt x="62" y="33"/>
                    <a:pt x="62" y="32"/>
                  </a:cubicBezTo>
                  <a:cubicBezTo>
                    <a:pt x="62" y="32"/>
                    <a:pt x="63" y="33"/>
                    <a:pt x="64" y="33"/>
                  </a:cubicBezTo>
                  <a:cubicBezTo>
                    <a:pt x="64" y="33"/>
                    <a:pt x="64" y="34"/>
                    <a:pt x="64" y="34"/>
                  </a:cubicBezTo>
                  <a:cubicBezTo>
                    <a:pt x="64" y="34"/>
                    <a:pt x="64" y="34"/>
                    <a:pt x="65" y="34"/>
                  </a:cubicBezTo>
                  <a:cubicBezTo>
                    <a:pt x="65" y="34"/>
                    <a:pt x="66" y="34"/>
                    <a:pt x="66" y="34"/>
                  </a:cubicBezTo>
                  <a:cubicBezTo>
                    <a:pt x="67" y="34"/>
                    <a:pt x="67" y="35"/>
                    <a:pt x="68" y="35"/>
                  </a:cubicBezTo>
                  <a:cubicBezTo>
                    <a:pt x="68" y="36"/>
                    <a:pt x="67" y="36"/>
                    <a:pt x="67" y="36"/>
                  </a:cubicBezTo>
                  <a:cubicBezTo>
                    <a:pt x="67" y="36"/>
                    <a:pt x="66" y="35"/>
                    <a:pt x="66" y="35"/>
                  </a:cubicBezTo>
                  <a:cubicBezTo>
                    <a:pt x="65" y="35"/>
                    <a:pt x="65" y="35"/>
                    <a:pt x="65" y="35"/>
                  </a:cubicBezTo>
                  <a:cubicBezTo>
                    <a:pt x="64" y="35"/>
                    <a:pt x="64" y="35"/>
                    <a:pt x="64" y="35"/>
                  </a:cubicBezTo>
                  <a:cubicBezTo>
                    <a:pt x="64" y="35"/>
                    <a:pt x="64" y="36"/>
                    <a:pt x="64" y="36"/>
                  </a:cubicBezTo>
                  <a:cubicBezTo>
                    <a:pt x="63" y="37"/>
                    <a:pt x="63" y="38"/>
                    <a:pt x="63" y="38"/>
                  </a:cubicBezTo>
                  <a:cubicBezTo>
                    <a:pt x="63" y="39"/>
                    <a:pt x="63" y="39"/>
                    <a:pt x="63" y="40"/>
                  </a:cubicBezTo>
                  <a:cubicBezTo>
                    <a:pt x="63" y="40"/>
                    <a:pt x="62" y="39"/>
                    <a:pt x="61" y="39"/>
                  </a:cubicBezTo>
                  <a:close/>
                  <a:moveTo>
                    <a:pt x="68" y="46"/>
                  </a:moveTo>
                  <a:cubicBezTo>
                    <a:pt x="68" y="45"/>
                    <a:pt x="68" y="45"/>
                    <a:pt x="68" y="44"/>
                  </a:cubicBezTo>
                  <a:cubicBezTo>
                    <a:pt x="69" y="45"/>
                    <a:pt x="69" y="45"/>
                    <a:pt x="69" y="45"/>
                  </a:cubicBezTo>
                  <a:cubicBezTo>
                    <a:pt x="70" y="45"/>
                    <a:pt x="70" y="45"/>
                    <a:pt x="70" y="45"/>
                  </a:cubicBezTo>
                  <a:cubicBezTo>
                    <a:pt x="70" y="45"/>
                    <a:pt x="71" y="45"/>
                    <a:pt x="71" y="45"/>
                  </a:cubicBezTo>
                  <a:cubicBezTo>
                    <a:pt x="71" y="45"/>
                    <a:pt x="71" y="45"/>
                    <a:pt x="72" y="45"/>
                  </a:cubicBezTo>
                  <a:cubicBezTo>
                    <a:pt x="72" y="45"/>
                    <a:pt x="72" y="45"/>
                    <a:pt x="72" y="45"/>
                  </a:cubicBezTo>
                  <a:cubicBezTo>
                    <a:pt x="71" y="43"/>
                    <a:pt x="71" y="42"/>
                    <a:pt x="70" y="40"/>
                  </a:cubicBezTo>
                  <a:cubicBezTo>
                    <a:pt x="69" y="38"/>
                    <a:pt x="69" y="37"/>
                    <a:pt x="68" y="35"/>
                  </a:cubicBezTo>
                  <a:cubicBezTo>
                    <a:pt x="69" y="36"/>
                    <a:pt x="69" y="36"/>
                    <a:pt x="70" y="36"/>
                  </a:cubicBezTo>
                  <a:cubicBezTo>
                    <a:pt x="70" y="37"/>
                    <a:pt x="71" y="38"/>
                    <a:pt x="71" y="39"/>
                  </a:cubicBezTo>
                  <a:cubicBezTo>
                    <a:pt x="71" y="40"/>
                    <a:pt x="72" y="41"/>
                    <a:pt x="72" y="42"/>
                  </a:cubicBezTo>
                  <a:cubicBezTo>
                    <a:pt x="72" y="42"/>
                    <a:pt x="73" y="43"/>
                    <a:pt x="73" y="44"/>
                  </a:cubicBezTo>
                  <a:cubicBezTo>
                    <a:pt x="73" y="43"/>
                    <a:pt x="73" y="43"/>
                    <a:pt x="74" y="43"/>
                  </a:cubicBezTo>
                  <a:cubicBezTo>
                    <a:pt x="74" y="42"/>
                    <a:pt x="75" y="42"/>
                    <a:pt x="75" y="41"/>
                  </a:cubicBezTo>
                  <a:cubicBezTo>
                    <a:pt x="76" y="41"/>
                    <a:pt x="76" y="40"/>
                    <a:pt x="77" y="40"/>
                  </a:cubicBezTo>
                  <a:cubicBezTo>
                    <a:pt x="77" y="40"/>
                    <a:pt x="78" y="41"/>
                    <a:pt x="78" y="41"/>
                  </a:cubicBezTo>
                  <a:cubicBezTo>
                    <a:pt x="78" y="42"/>
                    <a:pt x="77" y="42"/>
                    <a:pt x="76" y="43"/>
                  </a:cubicBezTo>
                  <a:cubicBezTo>
                    <a:pt x="75" y="44"/>
                    <a:pt x="74" y="45"/>
                    <a:pt x="74" y="46"/>
                  </a:cubicBezTo>
                  <a:cubicBezTo>
                    <a:pt x="73" y="46"/>
                    <a:pt x="73" y="47"/>
                    <a:pt x="72" y="47"/>
                  </a:cubicBezTo>
                  <a:cubicBezTo>
                    <a:pt x="72" y="47"/>
                    <a:pt x="72" y="47"/>
                    <a:pt x="71" y="47"/>
                  </a:cubicBezTo>
                  <a:cubicBezTo>
                    <a:pt x="71" y="47"/>
                    <a:pt x="70" y="47"/>
                    <a:pt x="69" y="46"/>
                  </a:cubicBezTo>
                  <a:cubicBezTo>
                    <a:pt x="69" y="46"/>
                    <a:pt x="69" y="46"/>
                    <a:pt x="68" y="4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7" name="Freeform 847"/>
            <p:cNvSpPr>
              <a:spLocks noEditPoints="1"/>
            </p:cNvSpPr>
            <p:nvPr/>
          </p:nvSpPr>
          <p:spPr bwMode="auto">
            <a:xfrm>
              <a:off x="117" y="1122"/>
              <a:ext cx="858" cy="562"/>
            </a:xfrm>
            <a:custGeom>
              <a:avLst/>
              <a:gdLst>
                <a:gd name="T0" fmla="*/ 2147483647 w 87"/>
                <a:gd name="T1" fmla="*/ 2147483647 h 57"/>
                <a:gd name="T2" fmla="*/ 0 w 87"/>
                <a:gd name="T3" fmla="*/ 2147483647 h 57"/>
                <a:gd name="T4" fmla="*/ 2147483647 w 87"/>
                <a:gd name="T5" fmla="*/ 2147483647 h 57"/>
                <a:gd name="T6" fmla="*/ 2147483647 w 87"/>
                <a:gd name="T7" fmla="*/ 2147483647 h 57"/>
                <a:gd name="T8" fmla="*/ 2147483647 w 87"/>
                <a:gd name="T9" fmla="*/ 2147483647 h 57"/>
                <a:gd name="T10" fmla="*/ 2147483647 w 87"/>
                <a:gd name="T11" fmla="*/ 2147483647 h 57"/>
                <a:gd name="T12" fmla="*/ 2147483647 w 87"/>
                <a:gd name="T13" fmla="*/ 2147483647 h 57"/>
                <a:gd name="T14" fmla="*/ 2147483647 w 87"/>
                <a:gd name="T15" fmla="*/ 2147483647 h 57"/>
                <a:gd name="T16" fmla="*/ 2147483647 w 87"/>
                <a:gd name="T17" fmla="*/ 2147483647 h 57"/>
                <a:gd name="T18" fmla="*/ 2147483647 w 87"/>
                <a:gd name="T19" fmla="*/ 2147483647 h 57"/>
                <a:gd name="T20" fmla="*/ 2147483647 w 87"/>
                <a:gd name="T21" fmla="*/ 2147483647 h 57"/>
                <a:gd name="T22" fmla="*/ 2147483647 w 87"/>
                <a:gd name="T23" fmla="*/ 2147483647 h 57"/>
                <a:gd name="T24" fmla="*/ 2147483647 w 87"/>
                <a:gd name="T25" fmla="*/ 2147483647 h 57"/>
                <a:gd name="T26" fmla="*/ 2147483647 w 87"/>
                <a:gd name="T27" fmla="*/ 2147483647 h 57"/>
                <a:gd name="T28" fmla="*/ 2147483647 w 87"/>
                <a:gd name="T29" fmla="*/ 2147483647 h 57"/>
                <a:gd name="T30" fmla="*/ 2147483647 w 87"/>
                <a:gd name="T31" fmla="*/ 2147483647 h 57"/>
                <a:gd name="T32" fmla="*/ 2147483647 w 87"/>
                <a:gd name="T33" fmla="*/ 2147483647 h 57"/>
                <a:gd name="T34" fmla="*/ 2147483647 w 87"/>
                <a:gd name="T35" fmla="*/ 2147483647 h 57"/>
                <a:gd name="T36" fmla="*/ 2147483647 w 87"/>
                <a:gd name="T37" fmla="*/ 2147483647 h 57"/>
                <a:gd name="T38" fmla="*/ 2147483647 w 87"/>
                <a:gd name="T39" fmla="*/ 2147483647 h 57"/>
                <a:gd name="T40" fmla="*/ 2147483647 w 87"/>
                <a:gd name="T41" fmla="*/ 2147483647 h 57"/>
                <a:gd name="T42" fmla="*/ 2147483647 w 87"/>
                <a:gd name="T43" fmla="*/ 2147483647 h 57"/>
                <a:gd name="T44" fmla="*/ 2147483647 w 87"/>
                <a:gd name="T45" fmla="*/ 2147483647 h 57"/>
                <a:gd name="T46" fmla="*/ 2147483647 w 87"/>
                <a:gd name="T47" fmla="*/ 2147483647 h 57"/>
                <a:gd name="T48" fmla="*/ 2147483647 w 87"/>
                <a:gd name="T49" fmla="*/ 2147483647 h 57"/>
                <a:gd name="T50" fmla="*/ 2147483647 w 87"/>
                <a:gd name="T51" fmla="*/ 2147483647 h 57"/>
                <a:gd name="T52" fmla="*/ 2147483647 w 87"/>
                <a:gd name="T53" fmla="*/ 2147483647 h 57"/>
                <a:gd name="T54" fmla="*/ 2147483647 w 87"/>
                <a:gd name="T55" fmla="*/ 2147483647 h 57"/>
                <a:gd name="T56" fmla="*/ 2147483647 w 87"/>
                <a:gd name="T57" fmla="*/ 2147483647 h 57"/>
                <a:gd name="T58" fmla="*/ 2147483647 w 87"/>
                <a:gd name="T59" fmla="*/ 2147483647 h 57"/>
                <a:gd name="T60" fmla="*/ 2147483647 w 87"/>
                <a:gd name="T61" fmla="*/ 2147483647 h 57"/>
                <a:gd name="T62" fmla="*/ 2147483647 w 87"/>
                <a:gd name="T63" fmla="*/ 2147483647 h 57"/>
                <a:gd name="T64" fmla="*/ 2147483647 w 87"/>
                <a:gd name="T65" fmla="*/ 2147483647 h 57"/>
                <a:gd name="T66" fmla="*/ 2147483647 w 87"/>
                <a:gd name="T67" fmla="*/ 2147483647 h 57"/>
                <a:gd name="T68" fmla="*/ 2147483647 w 87"/>
                <a:gd name="T69" fmla="*/ 2147483647 h 57"/>
                <a:gd name="T70" fmla="*/ 2147483647 w 87"/>
                <a:gd name="T71" fmla="*/ 2147483647 h 57"/>
                <a:gd name="T72" fmla="*/ 2147483647 w 87"/>
                <a:gd name="T73" fmla="*/ 2147483647 h 57"/>
                <a:gd name="T74" fmla="*/ 2147483647 w 87"/>
                <a:gd name="T75" fmla="*/ 2147483647 h 57"/>
                <a:gd name="T76" fmla="*/ 2147483647 w 87"/>
                <a:gd name="T77" fmla="*/ 2147483647 h 57"/>
                <a:gd name="T78" fmla="*/ 2147483647 w 87"/>
                <a:gd name="T79" fmla="*/ 2147483647 h 57"/>
                <a:gd name="T80" fmla="*/ 2147483647 w 87"/>
                <a:gd name="T81" fmla="*/ 2147483647 h 57"/>
                <a:gd name="T82" fmla="*/ 2147483647 w 87"/>
                <a:gd name="T83" fmla="*/ 2147483647 h 57"/>
                <a:gd name="T84" fmla="*/ 2147483647 w 87"/>
                <a:gd name="T85" fmla="*/ 2147483647 h 57"/>
                <a:gd name="T86" fmla="*/ 2147483647 w 87"/>
                <a:gd name="T87" fmla="*/ 2147483647 h 57"/>
                <a:gd name="T88" fmla="*/ 2147483647 w 87"/>
                <a:gd name="T89" fmla="*/ 2147483647 h 57"/>
                <a:gd name="T90" fmla="*/ 2147483647 w 87"/>
                <a:gd name="T91" fmla="*/ 2147483647 h 57"/>
                <a:gd name="T92" fmla="*/ 2147483647 w 87"/>
                <a:gd name="T93" fmla="*/ 2147483647 h 57"/>
                <a:gd name="T94" fmla="*/ 2147483647 w 87"/>
                <a:gd name="T95" fmla="*/ 2147483647 h 57"/>
                <a:gd name="T96" fmla="*/ 2147483647 w 87"/>
                <a:gd name="T97" fmla="*/ 2147483647 h 57"/>
                <a:gd name="T98" fmla="*/ 2147483647 w 87"/>
                <a:gd name="T99" fmla="*/ 2147483647 h 57"/>
                <a:gd name="T100" fmla="*/ 2147483647 w 87"/>
                <a:gd name="T101" fmla="*/ 2147483647 h 57"/>
                <a:gd name="T102" fmla="*/ 2147483647 w 87"/>
                <a:gd name="T103" fmla="*/ 2147483647 h 57"/>
                <a:gd name="T104" fmla="*/ 2147483647 w 87"/>
                <a:gd name="T105" fmla="*/ 2147483647 h 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
                <a:gd name="T160" fmla="*/ 0 h 57"/>
                <a:gd name="T161" fmla="*/ 87 w 87"/>
                <a:gd name="T162" fmla="*/ 57 h 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 h="57">
                  <a:moveTo>
                    <a:pt x="0" y="9"/>
                  </a:moveTo>
                  <a:cubicBezTo>
                    <a:pt x="0" y="10"/>
                    <a:pt x="1" y="10"/>
                    <a:pt x="1" y="10"/>
                  </a:cubicBezTo>
                  <a:cubicBezTo>
                    <a:pt x="1" y="11"/>
                    <a:pt x="2" y="11"/>
                    <a:pt x="2" y="12"/>
                  </a:cubicBezTo>
                  <a:cubicBezTo>
                    <a:pt x="2" y="12"/>
                    <a:pt x="3" y="13"/>
                    <a:pt x="3" y="13"/>
                  </a:cubicBezTo>
                  <a:cubicBezTo>
                    <a:pt x="4" y="13"/>
                    <a:pt x="5" y="13"/>
                    <a:pt x="5" y="13"/>
                  </a:cubicBezTo>
                  <a:cubicBezTo>
                    <a:pt x="5" y="13"/>
                    <a:pt x="6" y="13"/>
                    <a:pt x="6" y="13"/>
                  </a:cubicBezTo>
                  <a:cubicBezTo>
                    <a:pt x="6" y="12"/>
                    <a:pt x="6" y="12"/>
                    <a:pt x="6" y="10"/>
                  </a:cubicBezTo>
                  <a:cubicBezTo>
                    <a:pt x="5" y="11"/>
                    <a:pt x="4" y="11"/>
                    <a:pt x="3" y="10"/>
                  </a:cubicBezTo>
                  <a:cubicBezTo>
                    <a:pt x="2" y="10"/>
                    <a:pt x="1" y="9"/>
                    <a:pt x="1" y="7"/>
                  </a:cubicBezTo>
                  <a:cubicBezTo>
                    <a:pt x="0" y="6"/>
                    <a:pt x="0" y="5"/>
                    <a:pt x="0" y="3"/>
                  </a:cubicBezTo>
                  <a:cubicBezTo>
                    <a:pt x="0" y="2"/>
                    <a:pt x="0" y="1"/>
                    <a:pt x="0" y="1"/>
                  </a:cubicBezTo>
                  <a:cubicBezTo>
                    <a:pt x="0" y="0"/>
                    <a:pt x="1" y="0"/>
                    <a:pt x="1" y="0"/>
                  </a:cubicBezTo>
                  <a:cubicBezTo>
                    <a:pt x="2" y="0"/>
                    <a:pt x="3" y="0"/>
                    <a:pt x="3" y="0"/>
                  </a:cubicBezTo>
                  <a:cubicBezTo>
                    <a:pt x="4" y="1"/>
                    <a:pt x="5" y="2"/>
                    <a:pt x="6" y="3"/>
                  </a:cubicBezTo>
                  <a:cubicBezTo>
                    <a:pt x="6" y="3"/>
                    <a:pt x="6" y="2"/>
                    <a:pt x="6" y="2"/>
                  </a:cubicBezTo>
                  <a:cubicBezTo>
                    <a:pt x="6" y="2"/>
                    <a:pt x="7" y="2"/>
                    <a:pt x="7" y="3"/>
                  </a:cubicBezTo>
                  <a:cubicBezTo>
                    <a:pt x="7" y="4"/>
                    <a:pt x="7" y="6"/>
                    <a:pt x="7" y="7"/>
                  </a:cubicBezTo>
                  <a:cubicBezTo>
                    <a:pt x="7" y="8"/>
                    <a:pt x="7" y="10"/>
                    <a:pt x="7" y="11"/>
                  </a:cubicBezTo>
                  <a:cubicBezTo>
                    <a:pt x="7" y="13"/>
                    <a:pt x="7" y="14"/>
                    <a:pt x="7" y="14"/>
                  </a:cubicBezTo>
                  <a:cubicBezTo>
                    <a:pt x="7" y="15"/>
                    <a:pt x="6" y="15"/>
                    <a:pt x="6" y="15"/>
                  </a:cubicBezTo>
                  <a:cubicBezTo>
                    <a:pt x="5" y="15"/>
                    <a:pt x="4" y="15"/>
                    <a:pt x="3" y="14"/>
                  </a:cubicBezTo>
                  <a:cubicBezTo>
                    <a:pt x="2" y="14"/>
                    <a:pt x="1" y="13"/>
                    <a:pt x="1" y="12"/>
                  </a:cubicBezTo>
                  <a:cubicBezTo>
                    <a:pt x="0" y="11"/>
                    <a:pt x="0" y="10"/>
                    <a:pt x="0" y="9"/>
                  </a:cubicBezTo>
                  <a:close/>
                  <a:moveTo>
                    <a:pt x="1" y="4"/>
                  </a:moveTo>
                  <a:cubicBezTo>
                    <a:pt x="1" y="5"/>
                    <a:pt x="1" y="6"/>
                    <a:pt x="2" y="7"/>
                  </a:cubicBezTo>
                  <a:cubicBezTo>
                    <a:pt x="2" y="8"/>
                    <a:pt x="3" y="9"/>
                    <a:pt x="3" y="9"/>
                  </a:cubicBezTo>
                  <a:cubicBezTo>
                    <a:pt x="4" y="9"/>
                    <a:pt x="5" y="9"/>
                    <a:pt x="5" y="9"/>
                  </a:cubicBezTo>
                  <a:cubicBezTo>
                    <a:pt x="6" y="9"/>
                    <a:pt x="6" y="8"/>
                    <a:pt x="6" y="7"/>
                  </a:cubicBezTo>
                  <a:cubicBezTo>
                    <a:pt x="6" y="6"/>
                    <a:pt x="6" y="4"/>
                    <a:pt x="5" y="4"/>
                  </a:cubicBezTo>
                  <a:cubicBezTo>
                    <a:pt x="5" y="3"/>
                    <a:pt x="4" y="2"/>
                    <a:pt x="3" y="2"/>
                  </a:cubicBezTo>
                  <a:cubicBezTo>
                    <a:pt x="3" y="1"/>
                    <a:pt x="2" y="1"/>
                    <a:pt x="2" y="2"/>
                  </a:cubicBezTo>
                  <a:cubicBezTo>
                    <a:pt x="1" y="2"/>
                    <a:pt x="1" y="3"/>
                    <a:pt x="1" y="4"/>
                  </a:cubicBezTo>
                  <a:close/>
                  <a:moveTo>
                    <a:pt x="15" y="16"/>
                  </a:moveTo>
                  <a:cubicBezTo>
                    <a:pt x="15" y="16"/>
                    <a:pt x="14" y="16"/>
                    <a:pt x="14" y="16"/>
                  </a:cubicBezTo>
                  <a:cubicBezTo>
                    <a:pt x="13" y="16"/>
                    <a:pt x="13" y="16"/>
                    <a:pt x="12" y="16"/>
                  </a:cubicBezTo>
                  <a:cubicBezTo>
                    <a:pt x="11" y="15"/>
                    <a:pt x="10" y="14"/>
                    <a:pt x="10" y="13"/>
                  </a:cubicBezTo>
                  <a:cubicBezTo>
                    <a:pt x="9" y="13"/>
                    <a:pt x="9" y="12"/>
                    <a:pt x="9" y="11"/>
                  </a:cubicBezTo>
                  <a:cubicBezTo>
                    <a:pt x="9" y="10"/>
                    <a:pt x="9" y="10"/>
                    <a:pt x="9" y="10"/>
                  </a:cubicBezTo>
                  <a:cubicBezTo>
                    <a:pt x="9" y="10"/>
                    <a:pt x="10" y="9"/>
                    <a:pt x="10" y="9"/>
                  </a:cubicBezTo>
                  <a:cubicBezTo>
                    <a:pt x="10" y="9"/>
                    <a:pt x="11" y="9"/>
                    <a:pt x="11" y="9"/>
                  </a:cubicBezTo>
                  <a:cubicBezTo>
                    <a:pt x="11" y="9"/>
                    <a:pt x="12" y="10"/>
                    <a:pt x="12" y="10"/>
                  </a:cubicBezTo>
                  <a:cubicBezTo>
                    <a:pt x="14" y="10"/>
                    <a:pt x="14" y="11"/>
                    <a:pt x="15" y="11"/>
                  </a:cubicBezTo>
                  <a:cubicBezTo>
                    <a:pt x="15" y="11"/>
                    <a:pt x="15" y="10"/>
                    <a:pt x="15" y="10"/>
                  </a:cubicBezTo>
                  <a:cubicBezTo>
                    <a:pt x="15" y="10"/>
                    <a:pt x="15" y="9"/>
                    <a:pt x="15" y="9"/>
                  </a:cubicBezTo>
                  <a:cubicBezTo>
                    <a:pt x="14" y="8"/>
                    <a:pt x="14" y="8"/>
                    <a:pt x="13" y="7"/>
                  </a:cubicBezTo>
                  <a:cubicBezTo>
                    <a:pt x="12" y="7"/>
                    <a:pt x="12" y="7"/>
                    <a:pt x="11" y="7"/>
                  </a:cubicBezTo>
                  <a:cubicBezTo>
                    <a:pt x="11" y="7"/>
                    <a:pt x="11" y="7"/>
                    <a:pt x="11" y="8"/>
                  </a:cubicBezTo>
                  <a:cubicBezTo>
                    <a:pt x="10" y="7"/>
                    <a:pt x="10" y="7"/>
                    <a:pt x="9" y="7"/>
                  </a:cubicBezTo>
                  <a:cubicBezTo>
                    <a:pt x="9" y="6"/>
                    <a:pt x="10" y="6"/>
                    <a:pt x="10" y="5"/>
                  </a:cubicBezTo>
                  <a:cubicBezTo>
                    <a:pt x="10" y="5"/>
                    <a:pt x="11" y="5"/>
                    <a:pt x="11" y="5"/>
                  </a:cubicBezTo>
                  <a:cubicBezTo>
                    <a:pt x="12" y="5"/>
                    <a:pt x="12" y="5"/>
                    <a:pt x="13" y="6"/>
                  </a:cubicBezTo>
                  <a:cubicBezTo>
                    <a:pt x="14" y="6"/>
                    <a:pt x="15" y="7"/>
                    <a:pt x="15" y="7"/>
                  </a:cubicBezTo>
                  <a:cubicBezTo>
                    <a:pt x="15" y="8"/>
                    <a:pt x="16" y="8"/>
                    <a:pt x="16" y="9"/>
                  </a:cubicBezTo>
                  <a:cubicBezTo>
                    <a:pt x="16" y="9"/>
                    <a:pt x="16" y="9"/>
                    <a:pt x="16" y="10"/>
                  </a:cubicBezTo>
                  <a:cubicBezTo>
                    <a:pt x="17" y="10"/>
                    <a:pt x="17" y="11"/>
                    <a:pt x="17" y="12"/>
                  </a:cubicBezTo>
                  <a:cubicBezTo>
                    <a:pt x="17" y="12"/>
                    <a:pt x="17" y="13"/>
                    <a:pt x="17" y="14"/>
                  </a:cubicBezTo>
                  <a:cubicBezTo>
                    <a:pt x="17" y="15"/>
                    <a:pt x="17" y="16"/>
                    <a:pt x="17" y="17"/>
                  </a:cubicBezTo>
                  <a:cubicBezTo>
                    <a:pt x="17" y="17"/>
                    <a:pt x="17" y="18"/>
                    <a:pt x="17" y="18"/>
                  </a:cubicBezTo>
                  <a:cubicBezTo>
                    <a:pt x="16" y="18"/>
                    <a:pt x="16" y="18"/>
                    <a:pt x="15" y="17"/>
                  </a:cubicBezTo>
                  <a:cubicBezTo>
                    <a:pt x="15" y="17"/>
                    <a:pt x="15" y="16"/>
                    <a:pt x="15" y="16"/>
                  </a:cubicBezTo>
                  <a:close/>
                  <a:moveTo>
                    <a:pt x="15" y="12"/>
                  </a:moveTo>
                  <a:cubicBezTo>
                    <a:pt x="15" y="12"/>
                    <a:pt x="14" y="12"/>
                    <a:pt x="13" y="11"/>
                  </a:cubicBezTo>
                  <a:cubicBezTo>
                    <a:pt x="12" y="11"/>
                    <a:pt x="12" y="11"/>
                    <a:pt x="11" y="11"/>
                  </a:cubicBezTo>
                  <a:cubicBezTo>
                    <a:pt x="11" y="11"/>
                    <a:pt x="11" y="11"/>
                    <a:pt x="11" y="11"/>
                  </a:cubicBezTo>
                  <a:cubicBezTo>
                    <a:pt x="11" y="11"/>
                    <a:pt x="11" y="12"/>
                    <a:pt x="11" y="12"/>
                  </a:cubicBezTo>
                  <a:cubicBezTo>
                    <a:pt x="11" y="12"/>
                    <a:pt x="11" y="13"/>
                    <a:pt x="11" y="13"/>
                  </a:cubicBezTo>
                  <a:cubicBezTo>
                    <a:pt x="11" y="14"/>
                    <a:pt x="12" y="14"/>
                    <a:pt x="12" y="14"/>
                  </a:cubicBezTo>
                  <a:cubicBezTo>
                    <a:pt x="13" y="15"/>
                    <a:pt x="13" y="15"/>
                    <a:pt x="14" y="15"/>
                  </a:cubicBezTo>
                  <a:cubicBezTo>
                    <a:pt x="14" y="15"/>
                    <a:pt x="15" y="15"/>
                    <a:pt x="15" y="14"/>
                  </a:cubicBezTo>
                  <a:cubicBezTo>
                    <a:pt x="15" y="14"/>
                    <a:pt x="15" y="13"/>
                    <a:pt x="15" y="13"/>
                  </a:cubicBezTo>
                  <a:cubicBezTo>
                    <a:pt x="15" y="12"/>
                    <a:pt x="15" y="12"/>
                    <a:pt x="15" y="12"/>
                  </a:cubicBezTo>
                  <a:close/>
                  <a:moveTo>
                    <a:pt x="18" y="16"/>
                  </a:moveTo>
                  <a:cubicBezTo>
                    <a:pt x="19" y="16"/>
                    <a:pt x="19" y="16"/>
                    <a:pt x="20" y="17"/>
                  </a:cubicBezTo>
                  <a:cubicBezTo>
                    <a:pt x="20" y="17"/>
                    <a:pt x="20" y="18"/>
                    <a:pt x="20" y="18"/>
                  </a:cubicBezTo>
                  <a:cubicBezTo>
                    <a:pt x="21" y="19"/>
                    <a:pt x="21" y="19"/>
                    <a:pt x="22" y="20"/>
                  </a:cubicBezTo>
                  <a:cubicBezTo>
                    <a:pt x="23" y="20"/>
                    <a:pt x="23" y="20"/>
                    <a:pt x="23" y="20"/>
                  </a:cubicBezTo>
                  <a:cubicBezTo>
                    <a:pt x="24" y="20"/>
                    <a:pt x="24" y="20"/>
                    <a:pt x="24" y="19"/>
                  </a:cubicBezTo>
                  <a:cubicBezTo>
                    <a:pt x="24" y="19"/>
                    <a:pt x="24" y="19"/>
                    <a:pt x="24" y="18"/>
                  </a:cubicBezTo>
                  <a:cubicBezTo>
                    <a:pt x="23" y="18"/>
                    <a:pt x="23" y="18"/>
                    <a:pt x="22" y="17"/>
                  </a:cubicBezTo>
                  <a:cubicBezTo>
                    <a:pt x="21" y="16"/>
                    <a:pt x="20" y="15"/>
                    <a:pt x="20" y="15"/>
                  </a:cubicBezTo>
                  <a:cubicBezTo>
                    <a:pt x="19" y="14"/>
                    <a:pt x="19" y="14"/>
                    <a:pt x="19" y="13"/>
                  </a:cubicBezTo>
                  <a:cubicBezTo>
                    <a:pt x="19" y="13"/>
                    <a:pt x="18" y="12"/>
                    <a:pt x="18" y="12"/>
                  </a:cubicBezTo>
                  <a:cubicBezTo>
                    <a:pt x="18" y="11"/>
                    <a:pt x="19" y="11"/>
                    <a:pt x="19" y="11"/>
                  </a:cubicBezTo>
                  <a:cubicBezTo>
                    <a:pt x="19" y="10"/>
                    <a:pt x="19" y="10"/>
                    <a:pt x="19" y="10"/>
                  </a:cubicBezTo>
                  <a:cubicBezTo>
                    <a:pt x="20" y="10"/>
                    <a:pt x="20" y="10"/>
                    <a:pt x="20" y="10"/>
                  </a:cubicBezTo>
                  <a:cubicBezTo>
                    <a:pt x="21" y="10"/>
                    <a:pt x="21" y="10"/>
                    <a:pt x="22" y="11"/>
                  </a:cubicBezTo>
                  <a:cubicBezTo>
                    <a:pt x="22" y="11"/>
                    <a:pt x="23" y="12"/>
                    <a:pt x="24" y="12"/>
                  </a:cubicBezTo>
                  <a:cubicBezTo>
                    <a:pt x="24" y="13"/>
                    <a:pt x="24" y="13"/>
                    <a:pt x="25" y="14"/>
                  </a:cubicBezTo>
                  <a:cubicBezTo>
                    <a:pt x="25" y="14"/>
                    <a:pt x="25" y="15"/>
                    <a:pt x="25" y="16"/>
                  </a:cubicBezTo>
                  <a:cubicBezTo>
                    <a:pt x="25" y="15"/>
                    <a:pt x="24" y="15"/>
                    <a:pt x="24" y="15"/>
                  </a:cubicBezTo>
                  <a:cubicBezTo>
                    <a:pt x="24" y="14"/>
                    <a:pt x="23" y="14"/>
                    <a:pt x="23" y="13"/>
                  </a:cubicBezTo>
                  <a:cubicBezTo>
                    <a:pt x="23" y="13"/>
                    <a:pt x="22" y="13"/>
                    <a:pt x="22" y="12"/>
                  </a:cubicBezTo>
                  <a:cubicBezTo>
                    <a:pt x="21" y="12"/>
                    <a:pt x="21" y="12"/>
                    <a:pt x="20" y="12"/>
                  </a:cubicBezTo>
                  <a:cubicBezTo>
                    <a:pt x="20" y="12"/>
                    <a:pt x="20" y="12"/>
                    <a:pt x="20" y="12"/>
                  </a:cubicBezTo>
                  <a:cubicBezTo>
                    <a:pt x="20" y="13"/>
                    <a:pt x="20" y="13"/>
                    <a:pt x="20" y="13"/>
                  </a:cubicBezTo>
                  <a:cubicBezTo>
                    <a:pt x="20" y="13"/>
                    <a:pt x="20" y="14"/>
                    <a:pt x="21" y="14"/>
                  </a:cubicBezTo>
                  <a:cubicBezTo>
                    <a:pt x="21" y="14"/>
                    <a:pt x="21" y="14"/>
                    <a:pt x="22" y="15"/>
                  </a:cubicBezTo>
                  <a:cubicBezTo>
                    <a:pt x="23" y="16"/>
                    <a:pt x="24" y="17"/>
                    <a:pt x="24" y="17"/>
                  </a:cubicBezTo>
                  <a:cubicBezTo>
                    <a:pt x="25" y="18"/>
                    <a:pt x="25" y="18"/>
                    <a:pt x="25" y="19"/>
                  </a:cubicBezTo>
                  <a:cubicBezTo>
                    <a:pt x="25" y="19"/>
                    <a:pt x="26" y="20"/>
                    <a:pt x="26" y="20"/>
                  </a:cubicBezTo>
                  <a:cubicBezTo>
                    <a:pt x="26" y="21"/>
                    <a:pt x="25" y="21"/>
                    <a:pt x="25" y="22"/>
                  </a:cubicBezTo>
                  <a:cubicBezTo>
                    <a:pt x="25" y="22"/>
                    <a:pt x="24" y="22"/>
                    <a:pt x="24" y="22"/>
                  </a:cubicBezTo>
                  <a:cubicBezTo>
                    <a:pt x="23" y="22"/>
                    <a:pt x="23" y="22"/>
                    <a:pt x="22" y="21"/>
                  </a:cubicBezTo>
                  <a:cubicBezTo>
                    <a:pt x="21" y="21"/>
                    <a:pt x="20" y="20"/>
                    <a:pt x="19" y="19"/>
                  </a:cubicBezTo>
                  <a:cubicBezTo>
                    <a:pt x="19" y="18"/>
                    <a:pt x="18" y="17"/>
                    <a:pt x="18" y="16"/>
                  </a:cubicBezTo>
                  <a:close/>
                  <a:moveTo>
                    <a:pt x="38" y="26"/>
                  </a:moveTo>
                  <a:cubicBezTo>
                    <a:pt x="38" y="27"/>
                    <a:pt x="39" y="27"/>
                    <a:pt x="39" y="28"/>
                  </a:cubicBezTo>
                  <a:cubicBezTo>
                    <a:pt x="39" y="29"/>
                    <a:pt x="39" y="29"/>
                    <a:pt x="38" y="29"/>
                  </a:cubicBezTo>
                  <a:cubicBezTo>
                    <a:pt x="37" y="30"/>
                    <a:pt x="36" y="30"/>
                    <a:pt x="36" y="29"/>
                  </a:cubicBezTo>
                  <a:cubicBezTo>
                    <a:pt x="34" y="28"/>
                    <a:pt x="33" y="27"/>
                    <a:pt x="33" y="26"/>
                  </a:cubicBezTo>
                  <a:cubicBezTo>
                    <a:pt x="32" y="25"/>
                    <a:pt x="32" y="23"/>
                    <a:pt x="32" y="22"/>
                  </a:cubicBezTo>
                  <a:cubicBezTo>
                    <a:pt x="32" y="21"/>
                    <a:pt x="32" y="20"/>
                    <a:pt x="32" y="19"/>
                  </a:cubicBezTo>
                  <a:cubicBezTo>
                    <a:pt x="32" y="18"/>
                    <a:pt x="33" y="18"/>
                    <a:pt x="33" y="18"/>
                  </a:cubicBezTo>
                  <a:cubicBezTo>
                    <a:pt x="34" y="18"/>
                    <a:pt x="35" y="18"/>
                    <a:pt x="36" y="19"/>
                  </a:cubicBezTo>
                  <a:cubicBezTo>
                    <a:pt x="36" y="19"/>
                    <a:pt x="37" y="20"/>
                    <a:pt x="38" y="21"/>
                  </a:cubicBezTo>
                  <a:cubicBezTo>
                    <a:pt x="38" y="22"/>
                    <a:pt x="39" y="23"/>
                    <a:pt x="39" y="24"/>
                  </a:cubicBezTo>
                  <a:cubicBezTo>
                    <a:pt x="39" y="24"/>
                    <a:pt x="38" y="23"/>
                    <a:pt x="38" y="23"/>
                  </a:cubicBezTo>
                  <a:cubicBezTo>
                    <a:pt x="37" y="23"/>
                    <a:pt x="37" y="22"/>
                    <a:pt x="37" y="21"/>
                  </a:cubicBezTo>
                  <a:cubicBezTo>
                    <a:pt x="37" y="21"/>
                    <a:pt x="36" y="20"/>
                    <a:pt x="36" y="20"/>
                  </a:cubicBezTo>
                  <a:cubicBezTo>
                    <a:pt x="35" y="20"/>
                    <a:pt x="34" y="20"/>
                    <a:pt x="34" y="20"/>
                  </a:cubicBezTo>
                  <a:cubicBezTo>
                    <a:pt x="33" y="20"/>
                    <a:pt x="33" y="21"/>
                    <a:pt x="33" y="22"/>
                  </a:cubicBezTo>
                  <a:cubicBezTo>
                    <a:pt x="33" y="24"/>
                    <a:pt x="33" y="25"/>
                    <a:pt x="34" y="26"/>
                  </a:cubicBezTo>
                  <a:cubicBezTo>
                    <a:pt x="34" y="27"/>
                    <a:pt x="35" y="27"/>
                    <a:pt x="36" y="28"/>
                  </a:cubicBezTo>
                  <a:cubicBezTo>
                    <a:pt x="36" y="28"/>
                    <a:pt x="37" y="28"/>
                    <a:pt x="37" y="28"/>
                  </a:cubicBezTo>
                  <a:cubicBezTo>
                    <a:pt x="37" y="28"/>
                    <a:pt x="38" y="27"/>
                    <a:pt x="38" y="26"/>
                  </a:cubicBezTo>
                  <a:close/>
                  <a:moveTo>
                    <a:pt x="46" y="34"/>
                  </a:moveTo>
                  <a:cubicBezTo>
                    <a:pt x="46" y="34"/>
                    <a:pt x="45" y="34"/>
                    <a:pt x="45" y="34"/>
                  </a:cubicBezTo>
                  <a:cubicBezTo>
                    <a:pt x="44" y="34"/>
                    <a:pt x="44" y="34"/>
                    <a:pt x="43" y="33"/>
                  </a:cubicBezTo>
                  <a:cubicBezTo>
                    <a:pt x="42" y="33"/>
                    <a:pt x="41" y="32"/>
                    <a:pt x="41" y="31"/>
                  </a:cubicBezTo>
                  <a:cubicBezTo>
                    <a:pt x="40" y="30"/>
                    <a:pt x="40" y="30"/>
                    <a:pt x="40" y="29"/>
                  </a:cubicBezTo>
                  <a:cubicBezTo>
                    <a:pt x="40" y="28"/>
                    <a:pt x="40" y="28"/>
                    <a:pt x="40" y="28"/>
                  </a:cubicBezTo>
                  <a:cubicBezTo>
                    <a:pt x="40" y="27"/>
                    <a:pt x="41" y="27"/>
                    <a:pt x="41" y="27"/>
                  </a:cubicBezTo>
                  <a:cubicBezTo>
                    <a:pt x="41" y="27"/>
                    <a:pt x="42" y="27"/>
                    <a:pt x="42" y="27"/>
                  </a:cubicBezTo>
                  <a:cubicBezTo>
                    <a:pt x="42" y="27"/>
                    <a:pt x="43" y="27"/>
                    <a:pt x="43" y="28"/>
                  </a:cubicBezTo>
                  <a:cubicBezTo>
                    <a:pt x="45" y="28"/>
                    <a:pt x="46" y="29"/>
                    <a:pt x="46" y="29"/>
                  </a:cubicBezTo>
                  <a:cubicBezTo>
                    <a:pt x="46" y="28"/>
                    <a:pt x="46" y="28"/>
                    <a:pt x="46" y="28"/>
                  </a:cubicBezTo>
                  <a:cubicBezTo>
                    <a:pt x="46" y="27"/>
                    <a:pt x="46" y="27"/>
                    <a:pt x="46" y="26"/>
                  </a:cubicBezTo>
                  <a:cubicBezTo>
                    <a:pt x="45" y="26"/>
                    <a:pt x="45" y="25"/>
                    <a:pt x="44" y="25"/>
                  </a:cubicBezTo>
                  <a:cubicBezTo>
                    <a:pt x="43" y="25"/>
                    <a:pt x="43" y="24"/>
                    <a:pt x="42" y="24"/>
                  </a:cubicBezTo>
                  <a:cubicBezTo>
                    <a:pt x="42" y="25"/>
                    <a:pt x="42" y="25"/>
                    <a:pt x="42" y="25"/>
                  </a:cubicBezTo>
                  <a:cubicBezTo>
                    <a:pt x="41" y="25"/>
                    <a:pt x="41" y="25"/>
                    <a:pt x="40" y="24"/>
                  </a:cubicBezTo>
                  <a:cubicBezTo>
                    <a:pt x="40" y="24"/>
                    <a:pt x="41" y="23"/>
                    <a:pt x="41" y="23"/>
                  </a:cubicBezTo>
                  <a:cubicBezTo>
                    <a:pt x="41" y="23"/>
                    <a:pt x="42" y="23"/>
                    <a:pt x="42" y="23"/>
                  </a:cubicBezTo>
                  <a:cubicBezTo>
                    <a:pt x="43" y="23"/>
                    <a:pt x="43" y="23"/>
                    <a:pt x="44" y="24"/>
                  </a:cubicBezTo>
                  <a:cubicBezTo>
                    <a:pt x="45" y="24"/>
                    <a:pt x="46" y="25"/>
                    <a:pt x="46" y="25"/>
                  </a:cubicBezTo>
                  <a:cubicBezTo>
                    <a:pt x="47" y="25"/>
                    <a:pt x="47" y="26"/>
                    <a:pt x="47" y="26"/>
                  </a:cubicBezTo>
                  <a:cubicBezTo>
                    <a:pt x="47" y="27"/>
                    <a:pt x="47" y="27"/>
                    <a:pt x="48" y="28"/>
                  </a:cubicBezTo>
                  <a:cubicBezTo>
                    <a:pt x="48" y="28"/>
                    <a:pt x="48" y="29"/>
                    <a:pt x="48" y="29"/>
                  </a:cubicBezTo>
                  <a:cubicBezTo>
                    <a:pt x="48" y="30"/>
                    <a:pt x="48" y="31"/>
                    <a:pt x="48" y="32"/>
                  </a:cubicBezTo>
                  <a:cubicBezTo>
                    <a:pt x="48" y="33"/>
                    <a:pt x="48" y="34"/>
                    <a:pt x="48" y="35"/>
                  </a:cubicBezTo>
                  <a:cubicBezTo>
                    <a:pt x="48" y="35"/>
                    <a:pt x="48" y="36"/>
                    <a:pt x="48" y="36"/>
                  </a:cubicBezTo>
                  <a:cubicBezTo>
                    <a:pt x="48" y="36"/>
                    <a:pt x="47" y="35"/>
                    <a:pt x="47" y="35"/>
                  </a:cubicBezTo>
                  <a:cubicBezTo>
                    <a:pt x="46" y="35"/>
                    <a:pt x="46" y="34"/>
                    <a:pt x="46" y="34"/>
                  </a:cubicBezTo>
                  <a:close/>
                  <a:moveTo>
                    <a:pt x="46" y="30"/>
                  </a:moveTo>
                  <a:cubicBezTo>
                    <a:pt x="46" y="30"/>
                    <a:pt x="45" y="30"/>
                    <a:pt x="44" y="29"/>
                  </a:cubicBezTo>
                  <a:cubicBezTo>
                    <a:pt x="43" y="29"/>
                    <a:pt x="43" y="29"/>
                    <a:pt x="42" y="29"/>
                  </a:cubicBezTo>
                  <a:cubicBezTo>
                    <a:pt x="42" y="29"/>
                    <a:pt x="42" y="29"/>
                    <a:pt x="42" y="29"/>
                  </a:cubicBezTo>
                  <a:cubicBezTo>
                    <a:pt x="42" y="29"/>
                    <a:pt x="42" y="29"/>
                    <a:pt x="42" y="30"/>
                  </a:cubicBezTo>
                  <a:cubicBezTo>
                    <a:pt x="42" y="30"/>
                    <a:pt x="42" y="31"/>
                    <a:pt x="42" y="31"/>
                  </a:cubicBezTo>
                  <a:cubicBezTo>
                    <a:pt x="42" y="32"/>
                    <a:pt x="43" y="32"/>
                    <a:pt x="43" y="32"/>
                  </a:cubicBezTo>
                  <a:cubicBezTo>
                    <a:pt x="44" y="33"/>
                    <a:pt x="44" y="33"/>
                    <a:pt x="45" y="33"/>
                  </a:cubicBezTo>
                  <a:cubicBezTo>
                    <a:pt x="45" y="33"/>
                    <a:pt x="46" y="32"/>
                    <a:pt x="46" y="32"/>
                  </a:cubicBezTo>
                  <a:cubicBezTo>
                    <a:pt x="46" y="32"/>
                    <a:pt x="46" y="31"/>
                    <a:pt x="46" y="31"/>
                  </a:cubicBezTo>
                  <a:cubicBezTo>
                    <a:pt x="46" y="30"/>
                    <a:pt x="46" y="30"/>
                    <a:pt x="46" y="30"/>
                  </a:cubicBezTo>
                  <a:close/>
                  <a:moveTo>
                    <a:pt x="53" y="38"/>
                  </a:moveTo>
                  <a:cubicBezTo>
                    <a:pt x="53" y="38"/>
                    <a:pt x="53" y="39"/>
                    <a:pt x="53" y="39"/>
                  </a:cubicBezTo>
                  <a:cubicBezTo>
                    <a:pt x="53" y="39"/>
                    <a:pt x="53" y="39"/>
                    <a:pt x="52" y="39"/>
                  </a:cubicBezTo>
                  <a:cubicBezTo>
                    <a:pt x="52" y="38"/>
                    <a:pt x="51" y="38"/>
                    <a:pt x="51" y="38"/>
                  </a:cubicBezTo>
                  <a:cubicBezTo>
                    <a:pt x="51" y="37"/>
                    <a:pt x="51" y="37"/>
                    <a:pt x="50" y="36"/>
                  </a:cubicBezTo>
                  <a:cubicBezTo>
                    <a:pt x="50" y="36"/>
                    <a:pt x="50" y="35"/>
                    <a:pt x="50" y="34"/>
                  </a:cubicBezTo>
                  <a:cubicBezTo>
                    <a:pt x="50" y="33"/>
                    <a:pt x="50" y="32"/>
                    <a:pt x="50" y="32"/>
                  </a:cubicBezTo>
                  <a:cubicBezTo>
                    <a:pt x="50" y="31"/>
                    <a:pt x="50" y="30"/>
                    <a:pt x="50" y="29"/>
                  </a:cubicBezTo>
                  <a:cubicBezTo>
                    <a:pt x="50" y="28"/>
                    <a:pt x="49" y="28"/>
                    <a:pt x="49" y="28"/>
                  </a:cubicBezTo>
                  <a:cubicBezTo>
                    <a:pt x="49" y="28"/>
                    <a:pt x="49" y="27"/>
                    <a:pt x="49" y="27"/>
                  </a:cubicBezTo>
                  <a:cubicBezTo>
                    <a:pt x="49" y="27"/>
                    <a:pt x="50" y="27"/>
                    <a:pt x="50" y="27"/>
                  </a:cubicBezTo>
                  <a:cubicBezTo>
                    <a:pt x="50" y="27"/>
                    <a:pt x="50" y="26"/>
                    <a:pt x="50" y="25"/>
                  </a:cubicBezTo>
                  <a:cubicBezTo>
                    <a:pt x="51" y="25"/>
                    <a:pt x="51" y="25"/>
                    <a:pt x="52" y="25"/>
                  </a:cubicBezTo>
                  <a:cubicBezTo>
                    <a:pt x="52" y="26"/>
                    <a:pt x="52" y="27"/>
                    <a:pt x="52" y="28"/>
                  </a:cubicBezTo>
                  <a:cubicBezTo>
                    <a:pt x="52" y="28"/>
                    <a:pt x="53" y="29"/>
                    <a:pt x="53" y="29"/>
                  </a:cubicBezTo>
                  <a:cubicBezTo>
                    <a:pt x="53" y="29"/>
                    <a:pt x="53" y="30"/>
                    <a:pt x="53" y="30"/>
                  </a:cubicBezTo>
                  <a:cubicBezTo>
                    <a:pt x="53" y="30"/>
                    <a:pt x="52" y="30"/>
                    <a:pt x="52" y="30"/>
                  </a:cubicBezTo>
                  <a:cubicBezTo>
                    <a:pt x="52" y="30"/>
                    <a:pt x="52" y="31"/>
                    <a:pt x="52" y="32"/>
                  </a:cubicBezTo>
                  <a:cubicBezTo>
                    <a:pt x="52" y="33"/>
                    <a:pt x="52" y="34"/>
                    <a:pt x="52" y="35"/>
                  </a:cubicBezTo>
                  <a:cubicBezTo>
                    <a:pt x="52" y="36"/>
                    <a:pt x="52" y="36"/>
                    <a:pt x="52" y="36"/>
                  </a:cubicBezTo>
                  <a:cubicBezTo>
                    <a:pt x="52" y="36"/>
                    <a:pt x="52" y="37"/>
                    <a:pt x="52" y="37"/>
                  </a:cubicBezTo>
                  <a:cubicBezTo>
                    <a:pt x="52" y="37"/>
                    <a:pt x="52" y="37"/>
                    <a:pt x="53" y="37"/>
                  </a:cubicBezTo>
                  <a:cubicBezTo>
                    <a:pt x="53" y="37"/>
                    <a:pt x="53" y="37"/>
                    <a:pt x="53" y="38"/>
                  </a:cubicBezTo>
                  <a:close/>
                  <a:moveTo>
                    <a:pt x="61" y="40"/>
                  </a:moveTo>
                  <a:cubicBezTo>
                    <a:pt x="61" y="40"/>
                    <a:pt x="62" y="40"/>
                    <a:pt x="62" y="41"/>
                  </a:cubicBezTo>
                  <a:cubicBezTo>
                    <a:pt x="62" y="42"/>
                    <a:pt x="61" y="42"/>
                    <a:pt x="61" y="43"/>
                  </a:cubicBezTo>
                  <a:cubicBezTo>
                    <a:pt x="60" y="43"/>
                    <a:pt x="59" y="43"/>
                    <a:pt x="58" y="42"/>
                  </a:cubicBezTo>
                  <a:cubicBezTo>
                    <a:pt x="57" y="41"/>
                    <a:pt x="56" y="40"/>
                    <a:pt x="55" y="39"/>
                  </a:cubicBezTo>
                  <a:cubicBezTo>
                    <a:pt x="55" y="38"/>
                    <a:pt x="54" y="36"/>
                    <a:pt x="54" y="35"/>
                  </a:cubicBezTo>
                  <a:cubicBezTo>
                    <a:pt x="54" y="34"/>
                    <a:pt x="54" y="33"/>
                    <a:pt x="55" y="32"/>
                  </a:cubicBezTo>
                  <a:cubicBezTo>
                    <a:pt x="55" y="31"/>
                    <a:pt x="56" y="31"/>
                    <a:pt x="56" y="31"/>
                  </a:cubicBezTo>
                  <a:cubicBezTo>
                    <a:pt x="57" y="31"/>
                    <a:pt x="58" y="31"/>
                    <a:pt x="58" y="32"/>
                  </a:cubicBezTo>
                  <a:cubicBezTo>
                    <a:pt x="59" y="32"/>
                    <a:pt x="60" y="33"/>
                    <a:pt x="61" y="34"/>
                  </a:cubicBezTo>
                  <a:cubicBezTo>
                    <a:pt x="61" y="35"/>
                    <a:pt x="62" y="36"/>
                    <a:pt x="62" y="37"/>
                  </a:cubicBezTo>
                  <a:cubicBezTo>
                    <a:pt x="61" y="37"/>
                    <a:pt x="61" y="37"/>
                    <a:pt x="60" y="36"/>
                  </a:cubicBezTo>
                  <a:cubicBezTo>
                    <a:pt x="60" y="36"/>
                    <a:pt x="60" y="35"/>
                    <a:pt x="60" y="34"/>
                  </a:cubicBezTo>
                  <a:cubicBezTo>
                    <a:pt x="59" y="34"/>
                    <a:pt x="59" y="33"/>
                    <a:pt x="58" y="33"/>
                  </a:cubicBezTo>
                  <a:cubicBezTo>
                    <a:pt x="58" y="33"/>
                    <a:pt x="57" y="33"/>
                    <a:pt x="57" y="33"/>
                  </a:cubicBezTo>
                  <a:cubicBezTo>
                    <a:pt x="56" y="33"/>
                    <a:pt x="56" y="34"/>
                    <a:pt x="56" y="36"/>
                  </a:cubicBezTo>
                  <a:cubicBezTo>
                    <a:pt x="56" y="37"/>
                    <a:pt x="56" y="38"/>
                    <a:pt x="57" y="39"/>
                  </a:cubicBezTo>
                  <a:cubicBezTo>
                    <a:pt x="57" y="40"/>
                    <a:pt x="58" y="40"/>
                    <a:pt x="58" y="41"/>
                  </a:cubicBezTo>
                  <a:cubicBezTo>
                    <a:pt x="59" y="41"/>
                    <a:pt x="59" y="41"/>
                    <a:pt x="60" y="41"/>
                  </a:cubicBezTo>
                  <a:cubicBezTo>
                    <a:pt x="60" y="41"/>
                    <a:pt x="60" y="40"/>
                    <a:pt x="61" y="40"/>
                  </a:cubicBezTo>
                  <a:close/>
                  <a:moveTo>
                    <a:pt x="63" y="45"/>
                  </a:moveTo>
                  <a:cubicBezTo>
                    <a:pt x="63" y="43"/>
                    <a:pt x="63" y="40"/>
                    <a:pt x="63" y="38"/>
                  </a:cubicBezTo>
                  <a:cubicBezTo>
                    <a:pt x="63" y="36"/>
                    <a:pt x="63" y="33"/>
                    <a:pt x="63" y="31"/>
                  </a:cubicBezTo>
                  <a:cubicBezTo>
                    <a:pt x="64" y="31"/>
                    <a:pt x="64" y="32"/>
                    <a:pt x="65" y="32"/>
                  </a:cubicBezTo>
                  <a:cubicBezTo>
                    <a:pt x="65" y="33"/>
                    <a:pt x="65" y="34"/>
                    <a:pt x="65" y="34"/>
                  </a:cubicBezTo>
                  <a:cubicBezTo>
                    <a:pt x="65" y="35"/>
                    <a:pt x="65" y="36"/>
                    <a:pt x="65" y="37"/>
                  </a:cubicBezTo>
                  <a:cubicBezTo>
                    <a:pt x="66" y="36"/>
                    <a:pt x="66" y="36"/>
                    <a:pt x="68" y="37"/>
                  </a:cubicBezTo>
                  <a:cubicBezTo>
                    <a:pt x="68" y="37"/>
                    <a:pt x="69" y="38"/>
                    <a:pt x="69" y="38"/>
                  </a:cubicBezTo>
                  <a:cubicBezTo>
                    <a:pt x="70" y="39"/>
                    <a:pt x="70" y="40"/>
                    <a:pt x="70" y="40"/>
                  </a:cubicBezTo>
                  <a:cubicBezTo>
                    <a:pt x="70" y="41"/>
                    <a:pt x="71" y="42"/>
                    <a:pt x="71" y="43"/>
                  </a:cubicBezTo>
                  <a:cubicBezTo>
                    <a:pt x="71" y="44"/>
                    <a:pt x="71" y="45"/>
                    <a:pt x="71" y="46"/>
                  </a:cubicBezTo>
                  <a:cubicBezTo>
                    <a:pt x="71" y="47"/>
                    <a:pt x="71" y="48"/>
                    <a:pt x="71" y="49"/>
                  </a:cubicBezTo>
                  <a:cubicBezTo>
                    <a:pt x="70" y="49"/>
                    <a:pt x="70" y="48"/>
                    <a:pt x="69" y="48"/>
                  </a:cubicBezTo>
                  <a:cubicBezTo>
                    <a:pt x="69" y="47"/>
                    <a:pt x="69" y="46"/>
                    <a:pt x="69" y="45"/>
                  </a:cubicBezTo>
                  <a:cubicBezTo>
                    <a:pt x="69" y="44"/>
                    <a:pt x="69" y="43"/>
                    <a:pt x="69" y="42"/>
                  </a:cubicBezTo>
                  <a:cubicBezTo>
                    <a:pt x="69" y="41"/>
                    <a:pt x="69" y="40"/>
                    <a:pt x="69" y="40"/>
                  </a:cubicBezTo>
                  <a:cubicBezTo>
                    <a:pt x="68" y="39"/>
                    <a:pt x="68" y="39"/>
                    <a:pt x="67" y="38"/>
                  </a:cubicBezTo>
                  <a:cubicBezTo>
                    <a:pt x="67" y="38"/>
                    <a:pt x="66" y="38"/>
                    <a:pt x="66" y="38"/>
                  </a:cubicBezTo>
                  <a:cubicBezTo>
                    <a:pt x="66" y="38"/>
                    <a:pt x="65" y="38"/>
                    <a:pt x="65" y="39"/>
                  </a:cubicBezTo>
                  <a:cubicBezTo>
                    <a:pt x="65" y="39"/>
                    <a:pt x="65" y="39"/>
                    <a:pt x="65" y="40"/>
                  </a:cubicBezTo>
                  <a:cubicBezTo>
                    <a:pt x="65" y="41"/>
                    <a:pt x="65" y="42"/>
                    <a:pt x="65" y="43"/>
                  </a:cubicBezTo>
                  <a:cubicBezTo>
                    <a:pt x="65" y="44"/>
                    <a:pt x="65" y="45"/>
                    <a:pt x="65" y="46"/>
                  </a:cubicBezTo>
                  <a:cubicBezTo>
                    <a:pt x="64" y="45"/>
                    <a:pt x="64" y="45"/>
                    <a:pt x="63" y="45"/>
                  </a:cubicBezTo>
                  <a:close/>
                  <a:moveTo>
                    <a:pt x="79" y="51"/>
                  </a:moveTo>
                  <a:cubicBezTo>
                    <a:pt x="80" y="51"/>
                    <a:pt x="80" y="51"/>
                    <a:pt x="81" y="52"/>
                  </a:cubicBezTo>
                  <a:cubicBezTo>
                    <a:pt x="80" y="53"/>
                    <a:pt x="80" y="53"/>
                    <a:pt x="79" y="53"/>
                  </a:cubicBezTo>
                  <a:cubicBezTo>
                    <a:pt x="79" y="54"/>
                    <a:pt x="78" y="53"/>
                    <a:pt x="77" y="53"/>
                  </a:cubicBezTo>
                  <a:cubicBezTo>
                    <a:pt x="75" y="52"/>
                    <a:pt x="74" y="51"/>
                    <a:pt x="74" y="50"/>
                  </a:cubicBezTo>
                  <a:cubicBezTo>
                    <a:pt x="73" y="48"/>
                    <a:pt x="72" y="47"/>
                    <a:pt x="72" y="45"/>
                  </a:cubicBezTo>
                  <a:cubicBezTo>
                    <a:pt x="72" y="43"/>
                    <a:pt x="73" y="42"/>
                    <a:pt x="74" y="42"/>
                  </a:cubicBezTo>
                  <a:cubicBezTo>
                    <a:pt x="74" y="41"/>
                    <a:pt x="75" y="41"/>
                    <a:pt x="77" y="42"/>
                  </a:cubicBezTo>
                  <a:cubicBezTo>
                    <a:pt x="78" y="43"/>
                    <a:pt x="79" y="44"/>
                    <a:pt x="80" y="45"/>
                  </a:cubicBezTo>
                  <a:cubicBezTo>
                    <a:pt x="80" y="47"/>
                    <a:pt x="81" y="48"/>
                    <a:pt x="81" y="50"/>
                  </a:cubicBezTo>
                  <a:cubicBezTo>
                    <a:pt x="81" y="50"/>
                    <a:pt x="81" y="50"/>
                    <a:pt x="81" y="50"/>
                  </a:cubicBezTo>
                  <a:cubicBezTo>
                    <a:pt x="78" y="49"/>
                    <a:pt x="76" y="48"/>
                    <a:pt x="74" y="46"/>
                  </a:cubicBezTo>
                  <a:cubicBezTo>
                    <a:pt x="74" y="48"/>
                    <a:pt x="74" y="49"/>
                    <a:pt x="75" y="49"/>
                  </a:cubicBezTo>
                  <a:cubicBezTo>
                    <a:pt x="75" y="50"/>
                    <a:pt x="76" y="51"/>
                    <a:pt x="77" y="51"/>
                  </a:cubicBezTo>
                  <a:cubicBezTo>
                    <a:pt x="77" y="52"/>
                    <a:pt x="78" y="52"/>
                    <a:pt x="78" y="52"/>
                  </a:cubicBezTo>
                  <a:cubicBezTo>
                    <a:pt x="78" y="52"/>
                    <a:pt x="79" y="51"/>
                    <a:pt x="79" y="51"/>
                  </a:cubicBezTo>
                  <a:close/>
                  <a:moveTo>
                    <a:pt x="74" y="45"/>
                  </a:moveTo>
                  <a:cubicBezTo>
                    <a:pt x="76" y="46"/>
                    <a:pt x="77" y="47"/>
                    <a:pt x="79" y="48"/>
                  </a:cubicBezTo>
                  <a:cubicBezTo>
                    <a:pt x="79" y="47"/>
                    <a:pt x="79" y="46"/>
                    <a:pt x="78" y="46"/>
                  </a:cubicBezTo>
                  <a:cubicBezTo>
                    <a:pt x="78" y="45"/>
                    <a:pt x="77" y="44"/>
                    <a:pt x="77" y="44"/>
                  </a:cubicBezTo>
                  <a:cubicBezTo>
                    <a:pt x="76" y="43"/>
                    <a:pt x="75" y="43"/>
                    <a:pt x="75" y="43"/>
                  </a:cubicBezTo>
                  <a:cubicBezTo>
                    <a:pt x="74" y="44"/>
                    <a:pt x="74" y="44"/>
                    <a:pt x="74" y="45"/>
                  </a:cubicBezTo>
                  <a:close/>
                  <a:moveTo>
                    <a:pt x="82" y="56"/>
                  </a:moveTo>
                  <a:cubicBezTo>
                    <a:pt x="82" y="54"/>
                    <a:pt x="82" y="53"/>
                    <a:pt x="82" y="51"/>
                  </a:cubicBezTo>
                  <a:cubicBezTo>
                    <a:pt x="82" y="49"/>
                    <a:pt x="82" y="47"/>
                    <a:pt x="82" y="46"/>
                  </a:cubicBezTo>
                  <a:cubicBezTo>
                    <a:pt x="83" y="46"/>
                    <a:pt x="83" y="46"/>
                    <a:pt x="84" y="47"/>
                  </a:cubicBezTo>
                  <a:cubicBezTo>
                    <a:pt x="84" y="47"/>
                    <a:pt x="84" y="48"/>
                    <a:pt x="84" y="48"/>
                  </a:cubicBezTo>
                  <a:cubicBezTo>
                    <a:pt x="84" y="48"/>
                    <a:pt x="85" y="47"/>
                    <a:pt x="85" y="47"/>
                  </a:cubicBezTo>
                  <a:cubicBezTo>
                    <a:pt x="85" y="47"/>
                    <a:pt x="85" y="47"/>
                    <a:pt x="86" y="48"/>
                  </a:cubicBezTo>
                  <a:cubicBezTo>
                    <a:pt x="86" y="48"/>
                    <a:pt x="87" y="48"/>
                    <a:pt x="87" y="49"/>
                  </a:cubicBezTo>
                  <a:cubicBezTo>
                    <a:pt x="87" y="49"/>
                    <a:pt x="87" y="50"/>
                    <a:pt x="87" y="50"/>
                  </a:cubicBezTo>
                  <a:cubicBezTo>
                    <a:pt x="87" y="50"/>
                    <a:pt x="86" y="49"/>
                    <a:pt x="86" y="49"/>
                  </a:cubicBezTo>
                  <a:cubicBezTo>
                    <a:pt x="85" y="49"/>
                    <a:pt x="85" y="49"/>
                    <a:pt x="85" y="49"/>
                  </a:cubicBezTo>
                  <a:cubicBezTo>
                    <a:pt x="85" y="49"/>
                    <a:pt x="84" y="49"/>
                    <a:pt x="84" y="50"/>
                  </a:cubicBezTo>
                  <a:cubicBezTo>
                    <a:pt x="84" y="50"/>
                    <a:pt x="84" y="51"/>
                    <a:pt x="84" y="51"/>
                  </a:cubicBezTo>
                  <a:cubicBezTo>
                    <a:pt x="84" y="52"/>
                    <a:pt x="84" y="53"/>
                    <a:pt x="84" y="54"/>
                  </a:cubicBezTo>
                  <a:cubicBezTo>
                    <a:pt x="84" y="55"/>
                    <a:pt x="84" y="56"/>
                    <a:pt x="84" y="57"/>
                  </a:cubicBezTo>
                  <a:cubicBezTo>
                    <a:pt x="84" y="56"/>
                    <a:pt x="83" y="56"/>
                    <a:pt x="82" y="5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8" name="Freeform 848"/>
            <p:cNvSpPr>
              <a:spLocks noEditPoints="1"/>
            </p:cNvSpPr>
            <p:nvPr/>
          </p:nvSpPr>
          <p:spPr bwMode="auto">
            <a:xfrm>
              <a:off x="186" y="1339"/>
              <a:ext cx="651" cy="454"/>
            </a:xfrm>
            <a:custGeom>
              <a:avLst/>
              <a:gdLst>
                <a:gd name="T0" fmla="*/ 2147483647 w 66"/>
                <a:gd name="T1" fmla="*/ 2147483647 h 46"/>
                <a:gd name="T2" fmla="*/ 2147483647 w 66"/>
                <a:gd name="T3" fmla="*/ 2147483647 h 46"/>
                <a:gd name="T4" fmla="*/ 2147483647 w 66"/>
                <a:gd name="T5" fmla="*/ 2147483647 h 46"/>
                <a:gd name="T6" fmla="*/ 2147483647 w 66"/>
                <a:gd name="T7" fmla="*/ 2147483647 h 46"/>
                <a:gd name="T8" fmla="*/ 2147483647 w 66"/>
                <a:gd name="T9" fmla="*/ 2147483647 h 46"/>
                <a:gd name="T10" fmla="*/ 2147483647 w 66"/>
                <a:gd name="T11" fmla="*/ 2147483647 h 46"/>
                <a:gd name="T12" fmla="*/ 2147483647 w 66"/>
                <a:gd name="T13" fmla="*/ 2147483647 h 46"/>
                <a:gd name="T14" fmla="*/ 2147483647 w 66"/>
                <a:gd name="T15" fmla="*/ 2147483647 h 46"/>
                <a:gd name="T16" fmla="*/ 2147483647 w 66"/>
                <a:gd name="T17" fmla="*/ 2147483647 h 46"/>
                <a:gd name="T18" fmla="*/ 2147483647 w 66"/>
                <a:gd name="T19" fmla="*/ 2147483647 h 46"/>
                <a:gd name="T20" fmla="*/ 2147483647 w 66"/>
                <a:gd name="T21" fmla="*/ 2147483647 h 46"/>
                <a:gd name="T22" fmla="*/ 2147483647 w 66"/>
                <a:gd name="T23" fmla="*/ 2147483647 h 46"/>
                <a:gd name="T24" fmla="*/ 2147483647 w 66"/>
                <a:gd name="T25" fmla="*/ 2147483647 h 46"/>
                <a:gd name="T26" fmla="*/ 2147483647 w 66"/>
                <a:gd name="T27" fmla="*/ 2147483647 h 46"/>
                <a:gd name="T28" fmla="*/ 2147483647 w 66"/>
                <a:gd name="T29" fmla="*/ 2147483647 h 46"/>
                <a:gd name="T30" fmla="*/ 2147483647 w 66"/>
                <a:gd name="T31" fmla="*/ 2147483647 h 46"/>
                <a:gd name="T32" fmla="*/ 2147483647 w 66"/>
                <a:gd name="T33" fmla="*/ 2147483647 h 46"/>
                <a:gd name="T34" fmla="*/ 2147483647 w 66"/>
                <a:gd name="T35" fmla="*/ 2147483647 h 46"/>
                <a:gd name="T36" fmla="*/ 2147483647 w 66"/>
                <a:gd name="T37" fmla="*/ 2147483647 h 46"/>
                <a:gd name="T38" fmla="*/ 2147483647 w 66"/>
                <a:gd name="T39" fmla="*/ 2147483647 h 46"/>
                <a:gd name="T40" fmla="*/ 2147483647 w 66"/>
                <a:gd name="T41" fmla="*/ 2147483647 h 46"/>
                <a:gd name="T42" fmla="*/ 2147483647 w 66"/>
                <a:gd name="T43" fmla="*/ 2147483647 h 46"/>
                <a:gd name="T44" fmla="*/ 2147483647 w 66"/>
                <a:gd name="T45" fmla="*/ 2147483647 h 46"/>
                <a:gd name="T46" fmla="*/ 2147483647 w 66"/>
                <a:gd name="T47" fmla="*/ 2147483647 h 46"/>
                <a:gd name="T48" fmla="*/ 2147483647 w 66"/>
                <a:gd name="T49" fmla="*/ 2147483647 h 46"/>
                <a:gd name="T50" fmla="*/ 2147483647 w 66"/>
                <a:gd name="T51" fmla="*/ 2147483647 h 46"/>
                <a:gd name="T52" fmla="*/ 2147483647 w 66"/>
                <a:gd name="T53" fmla="*/ 2147483647 h 46"/>
                <a:gd name="T54" fmla="*/ 2147483647 w 66"/>
                <a:gd name="T55" fmla="*/ 2147483647 h 46"/>
                <a:gd name="T56" fmla="*/ 2147483647 w 66"/>
                <a:gd name="T57" fmla="*/ 2147483647 h 46"/>
                <a:gd name="T58" fmla="*/ 2147483647 w 66"/>
                <a:gd name="T59" fmla="*/ 2147483647 h 46"/>
                <a:gd name="T60" fmla="*/ 2147483647 w 66"/>
                <a:gd name="T61" fmla="*/ 2147483647 h 46"/>
                <a:gd name="T62" fmla="*/ 2147483647 w 66"/>
                <a:gd name="T63" fmla="*/ 2147483647 h 46"/>
                <a:gd name="T64" fmla="*/ 2147483647 w 66"/>
                <a:gd name="T65" fmla="*/ 2147483647 h 46"/>
                <a:gd name="T66" fmla="*/ 2147483647 w 66"/>
                <a:gd name="T67" fmla="*/ 2147483647 h 46"/>
                <a:gd name="T68" fmla="*/ 2147483647 w 66"/>
                <a:gd name="T69" fmla="*/ 2147483647 h 46"/>
                <a:gd name="T70" fmla="*/ 2147483647 w 66"/>
                <a:gd name="T71" fmla="*/ 2147483647 h 46"/>
                <a:gd name="T72" fmla="*/ 2147483647 w 66"/>
                <a:gd name="T73" fmla="*/ 2147483647 h 46"/>
                <a:gd name="T74" fmla="*/ 2147483647 w 66"/>
                <a:gd name="T75" fmla="*/ 2147483647 h 46"/>
                <a:gd name="T76" fmla="*/ 2147483647 w 66"/>
                <a:gd name="T77" fmla="*/ 2147483647 h 46"/>
                <a:gd name="T78" fmla="*/ 2147483647 w 66"/>
                <a:gd name="T79" fmla="*/ 2147483647 h 46"/>
                <a:gd name="T80" fmla="*/ 2147483647 w 66"/>
                <a:gd name="T81" fmla="*/ 2147483647 h 46"/>
                <a:gd name="T82" fmla="*/ 2147483647 w 66"/>
                <a:gd name="T83" fmla="*/ 2147483647 h 46"/>
                <a:gd name="T84" fmla="*/ 2147483647 w 66"/>
                <a:gd name="T85" fmla="*/ 2147483647 h 46"/>
                <a:gd name="T86" fmla="*/ 2147483647 w 66"/>
                <a:gd name="T87" fmla="*/ 2147483647 h 46"/>
                <a:gd name="T88" fmla="*/ 2147483647 w 66"/>
                <a:gd name="T89" fmla="*/ 2147483647 h 46"/>
                <a:gd name="T90" fmla="*/ 2147483647 w 66"/>
                <a:gd name="T91" fmla="*/ 2147483647 h 46"/>
                <a:gd name="T92" fmla="*/ 2147483647 w 66"/>
                <a:gd name="T93" fmla="*/ 2147483647 h 46"/>
                <a:gd name="T94" fmla="*/ 2147483647 w 66"/>
                <a:gd name="T95" fmla="*/ 2147483647 h 46"/>
                <a:gd name="T96" fmla="*/ 2147483647 w 66"/>
                <a:gd name="T97" fmla="*/ 2147483647 h 46"/>
                <a:gd name="T98" fmla="*/ 2147483647 w 66"/>
                <a:gd name="T99" fmla="*/ 2147483647 h 46"/>
                <a:gd name="T100" fmla="*/ 2147483647 w 66"/>
                <a:gd name="T101" fmla="*/ 2147483647 h 46"/>
                <a:gd name="T102" fmla="*/ 2147483647 w 66"/>
                <a:gd name="T103" fmla="*/ 2147483647 h 46"/>
                <a:gd name="T104" fmla="*/ 2147483647 w 66"/>
                <a:gd name="T105" fmla="*/ 2147483647 h 46"/>
                <a:gd name="T106" fmla="*/ 2147483647 w 66"/>
                <a:gd name="T107" fmla="*/ 2147483647 h 46"/>
                <a:gd name="T108" fmla="*/ 2147483647 w 66"/>
                <a:gd name="T109" fmla="*/ 2147483647 h 46"/>
                <a:gd name="T110" fmla="*/ 2147483647 w 66"/>
                <a:gd name="T111" fmla="*/ 2147483647 h 46"/>
                <a:gd name="T112" fmla="*/ 2147483647 w 66"/>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
                <a:gd name="T172" fmla="*/ 0 h 46"/>
                <a:gd name="T173" fmla="*/ 66 w 6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 h="46">
                  <a:moveTo>
                    <a:pt x="0" y="4"/>
                  </a:moveTo>
                  <a:cubicBezTo>
                    <a:pt x="0" y="2"/>
                    <a:pt x="0" y="1"/>
                    <a:pt x="1" y="1"/>
                  </a:cubicBezTo>
                  <a:cubicBezTo>
                    <a:pt x="2" y="0"/>
                    <a:pt x="3" y="1"/>
                    <a:pt x="4" y="1"/>
                  </a:cubicBezTo>
                  <a:cubicBezTo>
                    <a:pt x="5" y="2"/>
                    <a:pt x="6" y="3"/>
                    <a:pt x="7" y="4"/>
                  </a:cubicBezTo>
                  <a:cubicBezTo>
                    <a:pt x="7" y="5"/>
                    <a:pt x="8" y="7"/>
                    <a:pt x="8" y="8"/>
                  </a:cubicBezTo>
                  <a:cubicBezTo>
                    <a:pt x="8" y="10"/>
                    <a:pt x="8" y="11"/>
                    <a:pt x="7" y="11"/>
                  </a:cubicBezTo>
                  <a:cubicBezTo>
                    <a:pt x="7" y="12"/>
                    <a:pt x="6" y="12"/>
                    <a:pt x="6" y="12"/>
                  </a:cubicBezTo>
                  <a:cubicBezTo>
                    <a:pt x="5" y="12"/>
                    <a:pt x="4" y="12"/>
                    <a:pt x="4" y="11"/>
                  </a:cubicBezTo>
                  <a:cubicBezTo>
                    <a:pt x="2" y="11"/>
                    <a:pt x="2" y="10"/>
                    <a:pt x="1" y="8"/>
                  </a:cubicBezTo>
                  <a:cubicBezTo>
                    <a:pt x="0" y="7"/>
                    <a:pt x="0" y="6"/>
                    <a:pt x="0" y="4"/>
                  </a:cubicBezTo>
                  <a:close/>
                  <a:moveTo>
                    <a:pt x="1" y="5"/>
                  </a:moveTo>
                  <a:cubicBezTo>
                    <a:pt x="1" y="6"/>
                    <a:pt x="1" y="7"/>
                    <a:pt x="2" y="8"/>
                  </a:cubicBezTo>
                  <a:cubicBezTo>
                    <a:pt x="2" y="9"/>
                    <a:pt x="3" y="10"/>
                    <a:pt x="4" y="10"/>
                  </a:cubicBezTo>
                  <a:cubicBezTo>
                    <a:pt x="4" y="10"/>
                    <a:pt x="5" y="10"/>
                    <a:pt x="6" y="10"/>
                  </a:cubicBezTo>
                  <a:cubicBezTo>
                    <a:pt x="6" y="10"/>
                    <a:pt x="6" y="9"/>
                    <a:pt x="6" y="8"/>
                  </a:cubicBezTo>
                  <a:cubicBezTo>
                    <a:pt x="6" y="6"/>
                    <a:pt x="6" y="5"/>
                    <a:pt x="6" y="5"/>
                  </a:cubicBezTo>
                  <a:cubicBezTo>
                    <a:pt x="5" y="4"/>
                    <a:pt x="4" y="3"/>
                    <a:pt x="4" y="3"/>
                  </a:cubicBezTo>
                  <a:cubicBezTo>
                    <a:pt x="3" y="2"/>
                    <a:pt x="2" y="2"/>
                    <a:pt x="2" y="2"/>
                  </a:cubicBezTo>
                  <a:cubicBezTo>
                    <a:pt x="1" y="3"/>
                    <a:pt x="1" y="4"/>
                    <a:pt x="1" y="5"/>
                  </a:cubicBezTo>
                  <a:close/>
                  <a:moveTo>
                    <a:pt x="10" y="15"/>
                  </a:moveTo>
                  <a:cubicBezTo>
                    <a:pt x="10" y="13"/>
                    <a:pt x="10" y="12"/>
                    <a:pt x="10" y="10"/>
                  </a:cubicBezTo>
                  <a:cubicBezTo>
                    <a:pt x="10" y="9"/>
                    <a:pt x="10" y="8"/>
                    <a:pt x="10" y="6"/>
                  </a:cubicBezTo>
                  <a:cubicBezTo>
                    <a:pt x="9" y="6"/>
                    <a:pt x="9" y="6"/>
                    <a:pt x="9" y="5"/>
                  </a:cubicBezTo>
                  <a:cubicBezTo>
                    <a:pt x="9" y="5"/>
                    <a:pt x="9" y="5"/>
                    <a:pt x="9" y="4"/>
                  </a:cubicBezTo>
                  <a:cubicBezTo>
                    <a:pt x="9" y="4"/>
                    <a:pt x="9" y="5"/>
                    <a:pt x="10" y="5"/>
                  </a:cubicBezTo>
                  <a:cubicBezTo>
                    <a:pt x="10" y="5"/>
                    <a:pt x="10" y="4"/>
                    <a:pt x="10" y="4"/>
                  </a:cubicBezTo>
                  <a:cubicBezTo>
                    <a:pt x="10" y="3"/>
                    <a:pt x="10" y="3"/>
                    <a:pt x="10" y="3"/>
                  </a:cubicBezTo>
                  <a:cubicBezTo>
                    <a:pt x="10" y="2"/>
                    <a:pt x="10" y="2"/>
                    <a:pt x="11" y="2"/>
                  </a:cubicBezTo>
                  <a:cubicBezTo>
                    <a:pt x="11" y="2"/>
                    <a:pt x="12" y="2"/>
                    <a:pt x="12" y="2"/>
                  </a:cubicBezTo>
                  <a:cubicBezTo>
                    <a:pt x="13" y="3"/>
                    <a:pt x="13" y="3"/>
                    <a:pt x="14" y="3"/>
                  </a:cubicBezTo>
                  <a:cubicBezTo>
                    <a:pt x="14" y="4"/>
                    <a:pt x="13" y="4"/>
                    <a:pt x="13" y="5"/>
                  </a:cubicBezTo>
                  <a:cubicBezTo>
                    <a:pt x="13" y="4"/>
                    <a:pt x="13" y="4"/>
                    <a:pt x="13" y="4"/>
                  </a:cubicBezTo>
                  <a:cubicBezTo>
                    <a:pt x="12" y="4"/>
                    <a:pt x="12" y="4"/>
                    <a:pt x="12" y="4"/>
                  </a:cubicBezTo>
                  <a:cubicBezTo>
                    <a:pt x="11" y="4"/>
                    <a:pt x="11" y="4"/>
                    <a:pt x="11" y="5"/>
                  </a:cubicBezTo>
                  <a:cubicBezTo>
                    <a:pt x="11" y="5"/>
                    <a:pt x="11" y="5"/>
                    <a:pt x="11" y="6"/>
                  </a:cubicBezTo>
                  <a:cubicBezTo>
                    <a:pt x="12" y="6"/>
                    <a:pt x="12" y="6"/>
                    <a:pt x="13" y="7"/>
                  </a:cubicBezTo>
                  <a:cubicBezTo>
                    <a:pt x="13" y="7"/>
                    <a:pt x="13" y="8"/>
                    <a:pt x="13" y="8"/>
                  </a:cubicBezTo>
                  <a:cubicBezTo>
                    <a:pt x="12" y="8"/>
                    <a:pt x="12" y="7"/>
                    <a:pt x="11" y="7"/>
                  </a:cubicBezTo>
                  <a:cubicBezTo>
                    <a:pt x="11" y="8"/>
                    <a:pt x="11" y="10"/>
                    <a:pt x="11" y="11"/>
                  </a:cubicBezTo>
                  <a:cubicBezTo>
                    <a:pt x="11" y="13"/>
                    <a:pt x="11" y="14"/>
                    <a:pt x="11" y="16"/>
                  </a:cubicBezTo>
                  <a:cubicBezTo>
                    <a:pt x="11" y="15"/>
                    <a:pt x="10" y="15"/>
                    <a:pt x="10" y="15"/>
                  </a:cubicBezTo>
                  <a:close/>
                  <a:moveTo>
                    <a:pt x="19" y="20"/>
                  </a:moveTo>
                  <a:cubicBezTo>
                    <a:pt x="19" y="18"/>
                    <a:pt x="19" y="17"/>
                    <a:pt x="19" y="15"/>
                  </a:cubicBezTo>
                  <a:cubicBezTo>
                    <a:pt x="19" y="13"/>
                    <a:pt x="19" y="12"/>
                    <a:pt x="19" y="10"/>
                  </a:cubicBezTo>
                  <a:cubicBezTo>
                    <a:pt x="19" y="10"/>
                    <a:pt x="20" y="11"/>
                    <a:pt x="20" y="11"/>
                  </a:cubicBezTo>
                  <a:cubicBezTo>
                    <a:pt x="20" y="11"/>
                    <a:pt x="20" y="12"/>
                    <a:pt x="20" y="12"/>
                  </a:cubicBezTo>
                  <a:cubicBezTo>
                    <a:pt x="21" y="12"/>
                    <a:pt x="21" y="12"/>
                    <a:pt x="21" y="11"/>
                  </a:cubicBezTo>
                  <a:cubicBezTo>
                    <a:pt x="21" y="11"/>
                    <a:pt x="22" y="11"/>
                    <a:pt x="22" y="12"/>
                  </a:cubicBezTo>
                  <a:cubicBezTo>
                    <a:pt x="23" y="12"/>
                    <a:pt x="23" y="12"/>
                    <a:pt x="24" y="13"/>
                  </a:cubicBezTo>
                  <a:cubicBezTo>
                    <a:pt x="23" y="14"/>
                    <a:pt x="23" y="14"/>
                    <a:pt x="23" y="14"/>
                  </a:cubicBezTo>
                  <a:cubicBezTo>
                    <a:pt x="23" y="14"/>
                    <a:pt x="22" y="14"/>
                    <a:pt x="22" y="13"/>
                  </a:cubicBezTo>
                  <a:cubicBezTo>
                    <a:pt x="22" y="13"/>
                    <a:pt x="21" y="13"/>
                    <a:pt x="21" y="13"/>
                  </a:cubicBezTo>
                  <a:cubicBezTo>
                    <a:pt x="21" y="13"/>
                    <a:pt x="21" y="13"/>
                    <a:pt x="21" y="14"/>
                  </a:cubicBezTo>
                  <a:cubicBezTo>
                    <a:pt x="20" y="14"/>
                    <a:pt x="20" y="15"/>
                    <a:pt x="20" y="16"/>
                  </a:cubicBezTo>
                  <a:cubicBezTo>
                    <a:pt x="20" y="16"/>
                    <a:pt x="20" y="17"/>
                    <a:pt x="20" y="18"/>
                  </a:cubicBezTo>
                  <a:cubicBezTo>
                    <a:pt x="20" y="19"/>
                    <a:pt x="20" y="20"/>
                    <a:pt x="20" y="21"/>
                  </a:cubicBezTo>
                  <a:cubicBezTo>
                    <a:pt x="20" y="20"/>
                    <a:pt x="19" y="20"/>
                    <a:pt x="19" y="20"/>
                  </a:cubicBezTo>
                  <a:close/>
                  <a:moveTo>
                    <a:pt x="30" y="23"/>
                  </a:moveTo>
                  <a:cubicBezTo>
                    <a:pt x="31" y="24"/>
                    <a:pt x="31" y="24"/>
                    <a:pt x="32" y="24"/>
                  </a:cubicBezTo>
                  <a:cubicBezTo>
                    <a:pt x="32" y="25"/>
                    <a:pt x="31" y="26"/>
                    <a:pt x="31" y="26"/>
                  </a:cubicBezTo>
                  <a:cubicBezTo>
                    <a:pt x="30" y="26"/>
                    <a:pt x="29" y="26"/>
                    <a:pt x="28" y="25"/>
                  </a:cubicBezTo>
                  <a:cubicBezTo>
                    <a:pt x="27" y="25"/>
                    <a:pt x="26" y="24"/>
                    <a:pt x="25" y="22"/>
                  </a:cubicBezTo>
                  <a:cubicBezTo>
                    <a:pt x="24" y="21"/>
                    <a:pt x="24" y="20"/>
                    <a:pt x="24" y="18"/>
                  </a:cubicBezTo>
                  <a:cubicBezTo>
                    <a:pt x="24" y="16"/>
                    <a:pt x="24" y="15"/>
                    <a:pt x="25" y="15"/>
                  </a:cubicBezTo>
                  <a:cubicBezTo>
                    <a:pt x="26" y="14"/>
                    <a:pt x="27" y="14"/>
                    <a:pt x="28" y="15"/>
                  </a:cubicBezTo>
                  <a:cubicBezTo>
                    <a:pt x="29" y="16"/>
                    <a:pt x="30" y="17"/>
                    <a:pt x="31" y="18"/>
                  </a:cubicBezTo>
                  <a:cubicBezTo>
                    <a:pt x="32" y="19"/>
                    <a:pt x="32" y="21"/>
                    <a:pt x="32" y="23"/>
                  </a:cubicBezTo>
                  <a:cubicBezTo>
                    <a:pt x="32" y="23"/>
                    <a:pt x="32" y="23"/>
                    <a:pt x="32" y="23"/>
                  </a:cubicBezTo>
                  <a:cubicBezTo>
                    <a:pt x="30" y="22"/>
                    <a:pt x="28" y="20"/>
                    <a:pt x="25" y="19"/>
                  </a:cubicBezTo>
                  <a:cubicBezTo>
                    <a:pt x="26" y="20"/>
                    <a:pt x="26" y="21"/>
                    <a:pt x="26" y="22"/>
                  </a:cubicBezTo>
                  <a:cubicBezTo>
                    <a:pt x="27" y="23"/>
                    <a:pt x="27" y="24"/>
                    <a:pt x="28" y="24"/>
                  </a:cubicBezTo>
                  <a:cubicBezTo>
                    <a:pt x="29" y="24"/>
                    <a:pt x="29" y="24"/>
                    <a:pt x="30" y="24"/>
                  </a:cubicBezTo>
                  <a:cubicBezTo>
                    <a:pt x="30" y="24"/>
                    <a:pt x="30" y="24"/>
                    <a:pt x="30" y="23"/>
                  </a:cubicBezTo>
                  <a:close/>
                  <a:moveTo>
                    <a:pt x="26" y="18"/>
                  </a:moveTo>
                  <a:cubicBezTo>
                    <a:pt x="27" y="19"/>
                    <a:pt x="29" y="20"/>
                    <a:pt x="30" y="21"/>
                  </a:cubicBezTo>
                  <a:cubicBezTo>
                    <a:pt x="30" y="20"/>
                    <a:pt x="30" y="19"/>
                    <a:pt x="30" y="19"/>
                  </a:cubicBezTo>
                  <a:cubicBezTo>
                    <a:pt x="29" y="18"/>
                    <a:pt x="29" y="17"/>
                    <a:pt x="28" y="17"/>
                  </a:cubicBezTo>
                  <a:cubicBezTo>
                    <a:pt x="27" y="16"/>
                    <a:pt x="27" y="16"/>
                    <a:pt x="26" y="16"/>
                  </a:cubicBezTo>
                  <a:cubicBezTo>
                    <a:pt x="26" y="17"/>
                    <a:pt x="26" y="17"/>
                    <a:pt x="26" y="18"/>
                  </a:cubicBezTo>
                  <a:close/>
                  <a:moveTo>
                    <a:pt x="40" y="28"/>
                  </a:moveTo>
                  <a:cubicBezTo>
                    <a:pt x="40" y="29"/>
                    <a:pt x="41" y="29"/>
                    <a:pt x="41" y="29"/>
                  </a:cubicBezTo>
                  <a:cubicBezTo>
                    <a:pt x="41" y="30"/>
                    <a:pt x="41" y="31"/>
                    <a:pt x="40" y="31"/>
                  </a:cubicBezTo>
                  <a:cubicBezTo>
                    <a:pt x="39" y="31"/>
                    <a:pt x="38" y="31"/>
                    <a:pt x="37" y="31"/>
                  </a:cubicBezTo>
                  <a:cubicBezTo>
                    <a:pt x="36" y="30"/>
                    <a:pt x="35" y="29"/>
                    <a:pt x="35" y="28"/>
                  </a:cubicBezTo>
                  <a:cubicBezTo>
                    <a:pt x="34" y="26"/>
                    <a:pt x="33" y="25"/>
                    <a:pt x="33" y="23"/>
                  </a:cubicBezTo>
                  <a:cubicBezTo>
                    <a:pt x="33" y="22"/>
                    <a:pt x="34" y="21"/>
                    <a:pt x="34" y="21"/>
                  </a:cubicBezTo>
                  <a:cubicBezTo>
                    <a:pt x="34" y="20"/>
                    <a:pt x="35" y="20"/>
                    <a:pt x="35" y="20"/>
                  </a:cubicBezTo>
                  <a:cubicBezTo>
                    <a:pt x="36" y="20"/>
                    <a:pt x="37" y="20"/>
                    <a:pt x="37" y="21"/>
                  </a:cubicBezTo>
                  <a:cubicBezTo>
                    <a:pt x="38" y="21"/>
                    <a:pt x="39" y="22"/>
                    <a:pt x="40" y="23"/>
                  </a:cubicBezTo>
                  <a:cubicBezTo>
                    <a:pt x="40" y="24"/>
                    <a:pt x="41" y="25"/>
                    <a:pt x="41" y="26"/>
                  </a:cubicBezTo>
                  <a:cubicBezTo>
                    <a:pt x="40" y="25"/>
                    <a:pt x="40" y="25"/>
                    <a:pt x="40" y="25"/>
                  </a:cubicBezTo>
                  <a:cubicBezTo>
                    <a:pt x="39" y="24"/>
                    <a:pt x="39" y="24"/>
                    <a:pt x="39" y="23"/>
                  </a:cubicBezTo>
                  <a:cubicBezTo>
                    <a:pt x="38" y="23"/>
                    <a:pt x="38" y="22"/>
                    <a:pt x="37" y="22"/>
                  </a:cubicBezTo>
                  <a:cubicBezTo>
                    <a:pt x="37" y="21"/>
                    <a:pt x="36" y="21"/>
                    <a:pt x="36" y="22"/>
                  </a:cubicBezTo>
                  <a:cubicBezTo>
                    <a:pt x="35" y="22"/>
                    <a:pt x="35" y="23"/>
                    <a:pt x="35" y="24"/>
                  </a:cubicBezTo>
                  <a:cubicBezTo>
                    <a:pt x="35" y="26"/>
                    <a:pt x="35" y="27"/>
                    <a:pt x="36" y="27"/>
                  </a:cubicBezTo>
                  <a:cubicBezTo>
                    <a:pt x="36" y="28"/>
                    <a:pt x="37" y="29"/>
                    <a:pt x="37" y="29"/>
                  </a:cubicBezTo>
                  <a:cubicBezTo>
                    <a:pt x="38" y="30"/>
                    <a:pt x="38" y="30"/>
                    <a:pt x="39" y="30"/>
                  </a:cubicBezTo>
                  <a:cubicBezTo>
                    <a:pt x="39" y="29"/>
                    <a:pt x="40" y="29"/>
                    <a:pt x="40" y="28"/>
                  </a:cubicBezTo>
                  <a:close/>
                  <a:moveTo>
                    <a:pt x="42" y="28"/>
                  </a:moveTo>
                  <a:cubicBezTo>
                    <a:pt x="42" y="26"/>
                    <a:pt x="42" y="25"/>
                    <a:pt x="43" y="25"/>
                  </a:cubicBezTo>
                  <a:cubicBezTo>
                    <a:pt x="44" y="25"/>
                    <a:pt x="45" y="25"/>
                    <a:pt x="46" y="25"/>
                  </a:cubicBezTo>
                  <a:cubicBezTo>
                    <a:pt x="47" y="26"/>
                    <a:pt x="48" y="27"/>
                    <a:pt x="49" y="28"/>
                  </a:cubicBezTo>
                  <a:cubicBezTo>
                    <a:pt x="50" y="30"/>
                    <a:pt x="50" y="31"/>
                    <a:pt x="50" y="33"/>
                  </a:cubicBezTo>
                  <a:cubicBezTo>
                    <a:pt x="50" y="34"/>
                    <a:pt x="50" y="35"/>
                    <a:pt x="50" y="35"/>
                  </a:cubicBezTo>
                  <a:cubicBezTo>
                    <a:pt x="49" y="36"/>
                    <a:pt x="49" y="36"/>
                    <a:pt x="48" y="36"/>
                  </a:cubicBezTo>
                  <a:cubicBezTo>
                    <a:pt x="47" y="36"/>
                    <a:pt x="47" y="36"/>
                    <a:pt x="46" y="36"/>
                  </a:cubicBezTo>
                  <a:cubicBezTo>
                    <a:pt x="45" y="35"/>
                    <a:pt x="44" y="34"/>
                    <a:pt x="43" y="33"/>
                  </a:cubicBezTo>
                  <a:cubicBezTo>
                    <a:pt x="42" y="31"/>
                    <a:pt x="42" y="30"/>
                    <a:pt x="42" y="28"/>
                  </a:cubicBezTo>
                  <a:close/>
                  <a:moveTo>
                    <a:pt x="43" y="29"/>
                  </a:moveTo>
                  <a:cubicBezTo>
                    <a:pt x="43" y="30"/>
                    <a:pt x="44" y="31"/>
                    <a:pt x="44" y="32"/>
                  </a:cubicBezTo>
                  <a:cubicBezTo>
                    <a:pt x="45" y="33"/>
                    <a:pt x="45" y="34"/>
                    <a:pt x="46" y="34"/>
                  </a:cubicBezTo>
                  <a:cubicBezTo>
                    <a:pt x="47" y="35"/>
                    <a:pt x="47" y="35"/>
                    <a:pt x="48" y="34"/>
                  </a:cubicBezTo>
                  <a:cubicBezTo>
                    <a:pt x="48" y="34"/>
                    <a:pt x="49" y="33"/>
                    <a:pt x="49" y="32"/>
                  </a:cubicBezTo>
                  <a:cubicBezTo>
                    <a:pt x="49" y="31"/>
                    <a:pt x="48" y="30"/>
                    <a:pt x="48" y="29"/>
                  </a:cubicBezTo>
                  <a:cubicBezTo>
                    <a:pt x="47" y="28"/>
                    <a:pt x="47" y="27"/>
                    <a:pt x="46" y="27"/>
                  </a:cubicBezTo>
                  <a:cubicBezTo>
                    <a:pt x="45" y="26"/>
                    <a:pt x="45" y="26"/>
                    <a:pt x="44" y="27"/>
                  </a:cubicBezTo>
                  <a:cubicBezTo>
                    <a:pt x="44" y="27"/>
                    <a:pt x="43" y="28"/>
                    <a:pt x="43" y="29"/>
                  </a:cubicBezTo>
                  <a:close/>
                  <a:moveTo>
                    <a:pt x="52" y="27"/>
                  </a:moveTo>
                  <a:cubicBezTo>
                    <a:pt x="52" y="27"/>
                    <a:pt x="52" y="26"/>
                    <a:pt x="52" y="25"/>
                  </a:cubicBezTo>
                  <a:cubicBezTo>
                    <a:pt x="52" y="26"/>
                    <a:pt x="53" y="26"/>
                    <a:pt x="53" y="26"/>
                  </a:cubicBezTo>
                  <a:cubicBezTo>
                    <a:pt x="53" y="27"/>
                    <a:pt x="53" y="27"/>
                    <a:pt x="53" y="28"/>
                  </a:cubicBezTo>
                  <a:cubicBezTo>
                    <a:pt x="53" y="28"/>
                    <a:pt x="52" y="27"/>
                    <a:pt x="52" y="27"/>
                  </a:cubicBezTo>
                  <a:close/>
                  <a:moveTo>
                    <a:pt x="52" y="39"/>
                  </a:moveTo>
                  <a:cubicBezTo>
                    <a:pt x="52" y="37"/>
                    <a:pt x="52" y="36"/>
                    <a:pt x="52" y="34"/>
                  </a:cubicBezTo>
                  <a:cubicBezTo>
                    <a:pt x="52" y="32"/>
                    <a:pt x="52" y="31"/>
                    <a:pt x="52" y="29"/>
                  </a:cubicBezTo>
                  <a:cubicBezTo>
                    <a:pt x="52" y="29"/>
                    <a:pt x="53" y="30"/>
                    <a:pt x="53" y="30"/>
                  </a:cubicBezTo>
                  <a:cubicBezTo>
                    <a:pt x="53" y="32"/>
                    <a:pt x="53" y="33"/>
                    <a:pt x="53" y="35"/>
                  </a:cubicBezTo>
                  <a:cubicBezTo>
                    <a:pt x="53" y="36"/>
                    <a:pt x="53" y="38"/>
                    <a:pt x="53" y="40"/>
                  </a:cubicBezTo>
                  <a:cubicBezTo>
                    <a:pt x="53" y="39"/>
                    <a:pt x="52" y="39"/>
                    <a:pt x="52" y="39"/>
                  </a:cubicBezTo>
                  <a:close/>
                  <a:moveTo>
                    <a:pt x="56" y="41"/>
                  </a:moveTo>
                  <a:cubicBezTo>
                    <a:pt x="56" y="39"/>
                    <a:pt x="56" y="37"/>
                    <a:pt x="56" y="34"/>
                  </a:cubicBezTo>
                  <a:cubicBezTo>
                    <a:pt x="56" y="32"/>
                    <a:pt x="56" y="30"/>
                    <a:pt x="56" y="27"/>
                  </a:cubicBezTo>
                  <a:cubicBezTo>
                    <a:pt x="56" y="28"/>
                    <a:pt x="57" y="28"/>
                    <a:pt x="57" y="28"/>
                  </a:cubicBezTo>
                  <a:cubicBezTo>
                    <a:pt x="57" y="31"/>
                    <a:pt x="57" y="33"/>
                    <a:pt x="57" y="35"/>
                  </a:cubicBezTo>
                  <a:cubicBezTo>
                    <a:pt x="57" y="37"/>
                    <a:pt x="57" y="40"/>
                    <a:pt x="57" y="42"/>
                  </a:cubicBezTo>
                  <a:cubicBezTo>
                    <a:pt x="57" y="42"/>
                    <a:pt x="56" y="41"/>
                    <a:pt x="56" y="41"/>
                  </a:cubicBezTo>
                  <a:close/>
                  <a:moveTo>
                    <a:pt x="59" y="40"/>
                  </a:moveTo>
                  <a:cubicBezTo>
                    <a:pt x="59" y="40"/>
                    <a:pt x="60" y="40"/>
                    <a:pt x="60" y="41"/>
                  </a:cubicBezTo>
                  <a:cubicBezTo>
                    <a:pt x="60" y="41"/>
                    <a:pt x="61" y="42"/>
                    <a:pt x="61" y="42"/>
                  </a:cubicBezTo>
                  <a:cubicBezTo>
                    <a:pt x="61" y="43"/>
                    <a:pt x="62" y="44"/>
                    <a:pt x="63" y="44"/>
                  </a:cubicBezTo>
                  <a:cubicBezTo>
                    <a:pt x="63" y="44"/>
                    <a:pt x="64" y="44"/>
                    <a:pt x="64" y="44"/>
                  </a:cubicBezTo>
                  <a:cubicBezTo>
                    <a:pt x="65" y="44"/>
                    <a:pt x="65" y="44"/>
                    <a:pt x="65" y="44"/>
                  </a:cubicBezTo>
                  <a:cubicBezTo>
                    <a:pt x="65" y="43"/>
                    <a:pt x="65" y="43"/>
                    <a:pt x="64" y="42"/>
                  </a:cubicBezTo>
                  <a:cubicBezTo>
                    <a:pt x="64" y="42"/>
                    <a:pt x="64" y="42"/>
                    <a:pt x="63" y="41"/>
                  </a:cubicBezTo>
                  <a:cubicBezTo>
                    <a:pt x="62" y="40"/>
                    <a:pt x="61" y="39"/>
                    <a:pt x="60" y="39"/>
                  </a:cubicBezTo>
                  <a:cubicBezTo>
                    <a:pt x="60" y="38"/>
                    <a:pt x="60" y="38"/>
                    <a:pt x="59" y="37"/>
                  </a:cubicBezTo>
                  <a:cubicBezTo>
                    <a:pt x="59" y="37"/>
                    <a:pt x="59" y="36"/>
                    <a:pt x="59" y="36"/>
                  </a:cubicBezTo>
                  <a:cubicBezTo>
                    <a:pt x="59" y="35"/>
                    <a:pt x="59" y="35"/>
                    <a:pt x="59" y="35"/>
                  </a:cubicBezTo>
                  <a:cubicBezTo>
                    <a:pt x="60" y="34"/>
                    <a:pt x="60" y="34"/>
                    <a:pt x="60" y="34"/>
                  </a:cubicBezTo>
                  <a:cubicBezTo>
                    <a:pt x="60" y="34"/>
                    <a:pt x="61" y="34"/>
                    <a:pt x="61" y="34"/>
                  </a:cubicBezTo>
                  <a:cubicBezTo>
                    <a:pt x="62" y="34"/>
                    <a:pt x="62" y="35"/>
                    <a:pt x="62" y="35"/>
                  </a:cubicBezTo>
                  <a:cubicBezTo>
                    <a:pt x="63" y="35"/>
                    <a:pt x="64" y="36"/>
                    <a:pt x="64" y="36"/>
                  </a:cubicBezTo>
                  <a:cubicBezTo>
                    <a:pt x="65" y="37"/>
                    <a:pt x="65" y="37"/>
                    <a:pt x="65" y="38"/>
                  </a:cubicBezTo>
                  <a:cubicBezTo>
                    <a:pt x="66" y="38"/>
                    <a:pt x="66" y="39"/>
                    <a:pt x="66" y="40"/>
                  </a:cubicBezTo>
                  <a:cubicBezTo>
                    <a:pt x="65" y="39"/>
                    <a:pt x="65" y="39"/>
                    <a:pt x="64" y="39"/>
                  </a:cubicBezTo>
                  <a:cubicBezTo>
                    <a:pt x="64" y="38"/>
                    <a:pt x="64" y="38"/>
                    <a:pt x="64" y="37"/>
                  </a:cubicBezTo>
                  <a:cubicBezTo>
                    <a:pt x="64" y="37"/>
                    <a:pt x="63" y="37"/>
                    <a:pt x="63" y="36"/>
                  </a:cubicBezTo>
                  <a:cubicBezTo>
                    <a:pt x="62" y="36"/>
                    <a:pt x="61" y="36"/>
                    <a:pt x="61" y="36"/>
                  </a:cubicBezTo>
                  <a:cubicBezTo>
                    <a:pt x="61" y="36"/>
                    <a:pt x="61" y="36"/>
                    <a:pt x="61" y="36"/>
                  </a:cubicBezTo>
                  <a:cubicBezTo>
                    <a:pt x="61" y="37"/>
                    <a:pt x="61" y="37"/>
                    <a:pt x="61" y="37"/>
                  </a:cubicBezTo>
                  <a:cubicBezTo>
                    <a:pt x="61" y="37"/>
                    <a:pt x="61" y="38"/>
                    <a:pt x="61" y="38"/>
                  </a:cubicBezTo>
                  <a:cubicBezTo>
                    <a:pt x="62" y="38"/>
                    <a:pt x="62" y="38"/>
                    <a:pt x="63" y="39"/>
                  </a:cubicBezTo>
                  <a:cubicBezTo>
                    <a:pt x="64" y="40"/>
                    <a:pt x="65" y="41"/>
                    <a:pt x="65" y="41"/>
                  </a:cubicBezTo>
                  <a:cubicBezTo>
                    <a:pt x="65" y="42"/>
                    <a:pt x="66" y="42"/>
                    <a:pt x="66" y="43"/>
                  </a:cubicBezTo>
                  <a:cubicBezTo>
                    <a:pt x="66" y="43"/>
                    <a:pt x="66" y="44"/>
                    <a:pt x="66" y="44"/>
                  </a:cubicBezTo>
                  <a:cubicBezTo>
                    <a:pt x="66" y="45"/>
                    <a:pt x="66" y="45"/>
                    <a:pt x="66" y="46"/>
                  </a:cubicBezTo>
                  <a:cubicBezTo>
                    <a:pt x="66" y="46"/>
                    <a:pt x="65" y="46"/>
                    <a:pt x="65" y="46"/>
                  </a:cubicBezTo>
                  <a:cubicBezTo>
                    <a:pt x="64" y="46"/>
                    <a:pt x="63" y="46"/>
                    <a:pt x="63" y="45"/>
                  </a:cubicBezTo>
                  <a:cubicBezTo>
                    <a:pt x="62" y="45"/>
                    <a:pt x="61" y="44"/>
                    <a:pt x="60" y="43"/>
                  </a:cubicBezTo>
                  <a:cubicBezTo>
                    <a:pt x="59" y="42"/>
                    <a:pt x="59" y="41"/>
                    <a:pt x="59" y="40"/>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9" name="Freeform 849"/>
            <p:cNvSpPr>
              <a:spLocks noEditPoints="1"/>
            </p:cNvSpPr>
            <p:nvPr/>
          </p:nvSpPr>
          <p:spPr bwMode="auto">
            <a:xfrm>
              <a:off x="3016" y="1181"/>
              <a:ext cx="671" cy="484"/>
            </a:xfrm>
            <a:custGeom>
              <a:avLst/>
              <a:gdLst>
                <a:gd name="T0" fmla="*/ 2147483647 w 68"/>
                <a:gd name="T1" fmla="*/ 2147483647 h 49"/>
                <a:gd name="T2" fmla="*/ 2147483647 w 68"/>
                <a:gd name="T3" fmla="*/ 2147483647 h 49"/>
                <a:gd name="T4" fmla="*/ 2147483647 w 68"/>
                <a:gd name="T5" fmla="*/ 0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2147483647 h 49"/>
                <a:gd name="T26" fmla="*/ 2147483647 w 68"/>
                <a:gd name="T27" fmla="*/ 2147483647 h 49"/>
                <a:gd name="T28" fmla="*/ 2147483647 w 68"/>
                <a:gd name="T29" fmla="*/ 2147483647 h 49"/>
                <a:gd name="T30" fmla="*/ 2147483647 w 68"/>
                <a:gd name="T31" fmla="*/ 2147483647 h 49"/>
                <a:gd name="T32" fmla="*/ 2147483647 w 68"/>
                <a:gd name="T33" fmla="*/ 2147483647 h 49"/>
                <a:gd name="T34" fmla="*/ 2147483647 w 68"/>
                <a:gd name="T35" fmla="*/ 2147483647 h 49"/>
                <a:gd name="T36" fmla="*/ 2147483647 w 68"/>
                <a:gd name="T37" fmla="*/ 2147483647 h 49"/>
                <a:gd name="T38" fmla="*/ 2147483647 w 68"/>
                <a:gd name="T39" fmla="*/ 2147483647 h 49"/>
                <a:gd name="T40" fmla="*/ 2147483647 w 68"/>
                <a:gd name="T41" fmla="*/ 2147483647 h 49"/>
                <a:gd name="T42" fmla="*/ 2147483647 w 68"/>
                <a:gd name="T43" fmla="*/ 2147483647 h 49"/>
                <a:gd name="T44" fmla="*/ 2147483647 w 68"/>
                <a:gd name="T45" fmla="*/ 2147483647 h 49"/>
                <a:gd name="T46" fmla="*/ 2147483647 w 68"/>
                <a:gd name="T47" fmla="*/ 2147483647 h 49"/>
                <a:gd name="T48" fmla="*/ 2147483647 w 68"/>
                <a:gd name="T49" fmla="*/ 2147483647 h 49"/>
                <a:gd name="T50" fmla="*/ 2147483647 w 68"/>
                <a:gd name="T51" fmla="*/ 2147483647 h 49"/>
                <a:gd name="T52" fmla="*/ 2147483647 w 68"/>
                <a:gd name="T53" fmla="*/ 2147483647 h 49"/>
                <a:gd name="T54" fmla="*/ 2147483647 w 68"/>
                <a:gd name="T55" fmla="*/ 2147483647 h 49"/>
                <a:gd name="T56" fmla="*/ 2147483647 w 68"/>
                <a:gd name="T57" fmla="*/ 2147483647 h 49"/>
                <a:gd name="T58" fmla="*/ 2147483647 w 68"/>
                <a:gd name="T59" fmla="*/ 2147483647 h 49"/>
                <a:gd name="T60" fmla="*/ 2147483647 w 68"/>
                <a:gd name="T61" fmla="*/ 2147483647 h 49"/>
                <a:gd name="T62" fmla="*/ 2147483647 w 68"/>
                <a:gd name="T63" fmla="*/ 2147483647 h 49"/>
                <a:gd name="T64" fmla="*/ 2147483647 w 68"/>
                <a:gd name="T65" fmla="*/ 2147483647 h 49"/>
                <a:gd name="T66" fmla="*/ 2147483647 w 68"/>
                <a:gd name="T67" fmla="*/ 2147483647 h 49"/>
                <a:gd name="T68" fmla="*/ 2147483647 w 68"/>
                <a:gd name="T69" fmla="*/ 2147483647 h 49"/>
                <a:gd name="T70" fmla="*/ 2147483647 w 68"/>
                <a:gd name="T71" fmla="*/ 2147483647 h 49"/>
                <a:gd name="T72" fmla="*/ 2147483647 w 68"/>
                <a:gd name="T73" fmla="*/ 2147483647 h 49"/>
                <a:gd name="T74" fmla="*/ 2147483647 w 68"/>
                <a:gd name="T75" fmla="*/ 2147483647 h 49"/>
                <a:gd name="T76" fmla="*/ 2147483647 w 68"/>
                <a:gd name="T77" fmla="*/ 2147483647 h 49"/>
                <a:gd name="T78" fmla="*/ 2147483647 w 68"/>
                <a:gd name="T79" fmla="*/ 2147483647 h 49"/>
                <a:gd name="T80" fmla="*/ 2147483647 w 68"/>
                <a:gd name="T81" fmla="*/ 2147483647 h 49"/>
                <a:gd name="T82" fmla="*/ 2147483647 w 68"/>
                <a:gd name="T83" fmla="*/ 2147483647 h 49"/>
                <a:gd name="T84" fmla="*/ 2147483647 w 68"/>
                <a:gd name="T85" fmla="*/ 2147483647 h 49"/>
                <a:gd name="T86" fmla="*/ 2147483647 w 68"/>
                <a:gd name="T87" fmla="*/ 2147483647 h 49"/>
                <a:gd name="T88" fmla="*/ 2147483647 w 68"/>
                <a:gd name="T89" fmla="*/ 2147483647 h 49"/>
                <a:gd name="T90" fmla="*/ 2147483647 w 68"/>
                <a:gd name="T91" fmla="*/ 2147483647 h 49"/>
                <a:gd name="T92" fmla="*/ 2147483647 w 68"/>
                <a:gd name="T93" fmla="*/ 2147483647 h 49"/>
                <a:gd name="T94" fmla="*/ 2147483647 w 68"/>
                <a:gd name="T95" fmla="*/ 2147483647 h 49"/>
                <a:gd name="T96" fmla="*/ 2147483647 w 68"/>
                <a:gd name="T97" fmla="*/ 2147483647 h 49"/>
                <a:gd name="T98" fmla="*/ 2147483647 w 68"/>
                <a:gd name="T99" fmla="*/ 2147483647 h 49"/>
                <a:gd name="T100" fmla="*/ 2147483647 w 68"/>
                <a:gd name="T101" fmla="*/ 2147483647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8"/>
                <a:gd name="T154" fmla="*/ 0 h 49"/>
                <a:gd name="T155" fmla="*/ 68 w 68"/>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8" h="49">
                  <a:moveTo>
                    <a:pt x="6" y="14"/>
                  </a:moveTo>
                  <a:cubicBezTo>
                    <a:pt x="6" y="14"/>
                    <a:pt x="6" y="13"/>
                    <a:pt x="6" y="13"/>
                  </a:cubicBezTo>
                  <a:cubicBezTo>
                    <a:pt x="5" y="14"/>
                    <a:pt x="5" y="14"/>
                    <a:pt x="4" y="13"/>
                  </a:cubicBezTo>
                  <a:cubicBezTo>
                    <a:pt x="3" y="13"/>
                    <a:pt x="2" y="12"/>
                    <a:pt x="2" y="11"/>
                  </a:cubicBezTo>
                  <a:cubicBezTo>
                    <a:pt x="1" y="10"/>
                    <a:pt x="1" y="10"/>
                    <a:pt x="0" y="9"/>
                  </a:cubicBezTo>
                  <a:cubicBezTo>
                    <a:pt x="0" y="8"/>
                    <a:pt x="0" y="7"/>
                    <a:pt x="0" y="5"/>
                  </a:cubicBezTo>
                  <a:cubicBezTo>
                    <a:pt x="0" y="4"/>
                    <a:pt x="0" y="4"/>
                    <a:pt x="0" y="3"/>
                  </a:cubicBezTo>
                  <a:cubicBezTo>
                    <a:pt x="1" y="2"/>
                    <a:pt x="1" y="2"/>
                    <a:pt x="2" y="2"/>
                  </a:cubicBezTo>
                  <a:cubicBezTo>
                    <a:pt x="2" y="2"/>
                    <a:pt x="3" y="2"/>
                    <a:pt x="4" y="2"/>
                  </a:cubicBezTo>
                  <a:cubicBezTo>
                    <a:pt x="4" y="2"/>
                    <a:pt x="5" y="3"/>
                    <a:pt x="5" y="3"/>
                  </a:cubicBezTo>
                  <a:cubicBezTo>
                    <a:pt x="5" y="4"/>
                    <a:pt x="6" y="4"/>
                    <a:pt x="6" y="5"/>
                  </a:cubicBezTo>
                  <a:cubicBezTo>
                    <a:pt x="6" y="3"/>
                    <a:pt x="6" y="2"/>
                    <a:pt x="6" y="0"/>
                  </a:cubicBezTo>
                  <a:cubicBezTo>
                    <a:pt x="6" y="0"/>
                    <a:pt x="7" y="0"/>
                    <a:pt x="7" y="1"/>
                  </a:cubicBezTo>
                  <a:cubicBezTo>
                    <a:pt x="7" y="3"/>
                    <a:pt x="7" y="5"/>
                    <a:pt x="7" y="8"/>
                  </a:cubicBezTo>
                  <a:cubicBezTo>
                    <a:pt x="7" y="10"/>
                    <a:pt x="7" y="13"/>
                    <a:pt x="7" y="15"/>
                  </a:cubicBezTo>
                  <a:cubicBezTo>
                    <a:pt x="7" y="15"/>
                    <a:pt x="6" y="14"/>
                    <a:pt x="6" y="14"/>
                  </a:cubicBezTo>
                  <a:close/>
                  <a:moveTo>
                    <a:pt x="1" y="6"/>
                  </a:moveTo>
                  <a:cubicBezTo>
                    <a:pt x="1" y="8"/>
                    <a:pt x="2" y="9"/>
                    <a:pt x="2" y="10"/>
                  </a:cubicBezTo>
                  <a:cubicBezTo>
                    <a:pt x="3" y="11"/>
                    <a:pt x="3" y="11"/>
                    <a:pt x="4" y="12"/>
                  </a:cubicBezTo>
                  <a:cubicBezTo>
                    <a:pt x="4" y="12"/>
                    <a:pt x="5" y="12"/>
                    <a:pt x="5" y="12"/>
                  </a:cubicBezTo>
                  <a:cubicBezTo>
                    <a:pt x="6" y="11"/>
                    <a:pt x="6" y="10"/>
                    <a:pt x="6" y="9"/>
                  </a:cubicBezTo>
                  <a:cubicBezTo>
                    <a:pt x="6" y="8"/>
                    <a:pt x="6" y="7"/>
                    <a:pt x="5" y="6"/>
                  </a:cubicBezTo>
                  <a:cubicBezTo>
                    <a:pt x="5" y="5"/>
                    <a:pt x="4" y="4"/>
                    <a:pt x="4" y="4"/>
                  </a:cubicBezTo>
                  <a:cubicBezTo>
                    <a:pt x="3" y="3"/>
                    <a:pt x="2" y="3"/>
                    <a:pt x="2" y="4"/>
                  </a:cubicBezTo>
                  <a:cubicBezTo>
                    <a:pt x="2" y="4"/>
                    <a:pt x="1" y="5"/>
                    <a:pt x="1" y="6"/>
                  </a:cubicBezTo>
                  <a:close/>
                  <a:moveTo>
                    <a:pt x="16" y="16"/>
                  </a:moveTo>
                  <a:cubicBezTo>
                    <a:pt x="16" y="17"/>
                    <a:pt x="17" y="17"/>
                    <a:pt x="17" y="17"/>
                  </a:cubicBezTo>
                  <a:cubicBezTo>
                    <a:pt x="17" y="18"/>
                    <a:pt x="16" y="19"/>
                    <a:pt x="16" y="19"/>
                  </a:cubicBezTo>
                  <a:cubicBezTo>
                    <a:pt x="15" y="19"/>
                    <a:pt x="14" y="19"/>
                    <a:pt x="13" y="19"/>
                  </a:cubicBezTo>
                  <a:cubicBezTo>
                    <a:pt x="12" y="18"/>
                    <a:pt x="11" y="17"/>
                    <a:pt x="10" y="15"/>
                  </a:cubicBezTo>
                  <a:cubicBezTo>
                    <a:pt x="10" y="14"/>
                    <a:pt x="9" y="13"/>
                    <a:pt x="9" y="11"/>
                  </a:cubicBezTo>
                  <a:cubicBezTo>
                    <a:pt x="9" y="9"/>
                    <a:pt x="10" y="8"/>
                    <a:pt x="10" y="7"/>
                  </a:cubicBezTo>
                  <a:cubicBezTo>
                    <a:pt x="11" y="7"/>
                    <a:pt x="12" y="7"/>
                    <a:pt x="13" y="8"/>
                  </a:cubicBezTo>
                  <a:cubicBezTo>
                    <a:pt x="14" y="8"/>
                    <a:pt x="15" y="9"/>
                    <a:pt x="16" y="11"/>
                  </a:cubicBezTo>
                  <a:cubicBezTo>
                    <a:pt x="17" y="12"/>
                    <a:pt x="17" y="14"/>
                    <a:pt x="17" y="15"/>
                  </a:cubicBezTo>
                  <a:cubicBezTo>
                    <a:pt x="17" y="16"/>
                    <a:pt x="17" y="16"/>
                    <a:pt x="17" y="16"/>
                  </a:cubicBezTo>
                  <a:cubicBezTo>
                    <a:pt x="15" y="15"/>
                    <a:pt x="13" y="13"/>
                    <a:pt x="11" y="12"/>
                  </a:cubicBezTo>
                  <a:cubicBezTo>
                    <a:pt x="11" y="13"/>
                    <a:pt x="11" y="14"/>
                    <a:pt x="12" y="15"/>
                  </a:cubicBezTo>
                  <a:cubicBezTo>
                    <a:pt x="12" y="16"/>
                    <a:pt x="13" y="17"/>
                    <a:pt x="13" y="17"/>
                  </a:cubicBezTo>
                  <a:cubicBezTo>
                    <a:pt x="14" y="17"/>
                    <a:pt x="14" y="18"/>
                    <a:pt x="15" y="17"/>
                  </a:cubicBezTo>
                  <a:cubicBezTo>
                    <a:pt x="15" y="17"/>
                    <a:pt x="15" y="17"/>
                    <a:pt x="16" y="16"/>
                  </a:cubicBezTo>
                  <a:close/>
                  <a:moveTo>
                    <a:pt x="11" y="11"/>
                  </a:moveTo>
                  <a:cubicBezTo>
                    <a:pt x="12" y="12"/>
                    <a:pt x="14" y="13"/>
                    <a:pt x="16" y="14"/>
                  </a:cubicBezTo>
                  <a:cubicBezTo>
                    <a:pt x="16" y="13"/>
                    <a:pt x="15" y="12"/>
                    <a:pt x="15" y="11"/>
                  </a:cubicBezTo>
                  <a:cubicBezTo>
                    <a:pt x="15" y="10"/>
                    <a:pt x="14" y="10"/>
                    <a:pt x="13" y="9"/>
                  </a:cubicBezTo>
                  <a:cubicBezTo>
                    <a:pt x="13" y="9"/>
                    <a:pt x="12" y="9"/>
                    <a:pt x="12" y="9"/>
                  </a:cubicBezTo>
                  <a:cubicBezTo>
                    <a:pt x="11" y="9"/>
                    <a:pt x="11" y="10"/>
                    <a:pt x="11" y="11"/>
                  </a:cubicBezTo>
                  <a:close/>
                  <a:moveTo>
                    <a:pt x="22" y="22"/>
                  </a:moveTo>
                  <a:cubicBezTo>
                    <a:pt x="22" y="22"/>
                    <a:pt x="22" y="23"/>
                    <a:pt x="22" y="24"/>
                  </a:cubicBezTo>
                  <a:cubicBezTo>
                    <a:pt x="22" y="23"/>
                    <a:pt x="22" y="23"/>
                    <a:pt x="21" y="23"/>
                  </a:cubicBezTo>
                  <a:cubicBezTo>
                    <a:pt x="21" y="23"/>
                    <a:pt x="20" y="22"/>
                    <a:pt x="20" y="22"/>
                  </a:cubicBezTo>
                  <a:cubicBezTo>
                    <a:pt x="20" y="22"/>
                    <a:pt x="20" y="21"/>
                    <a:pt x="19" y="21"/>
                  </a:cubicBezTo>
                  <a:cubicBezTo>
                    <a:pt x="19" y="21"/>
                    <a:pt x="19" y="20"/>
                    <a:pt x="19" y="19"/>
                  </a:cubicBezTo>
                  <a:cubicBezTo>
                    <a:pt x="19" y="18"/>
                    <a:pt x="19" y="17"/>
                    <a:pt x="19" y="16"/>
                  </a:cubicBezTo>
                  <a:cubicBezTo>
                    <a:pt x="19" y="15"/>
                    <a:pt x="19" y="14"/>
                    <a:pt x="19" y="13"/>
                  </a:cubicBezTo>
                  <a:cubicBezTo>
                    <a:pt x="19" y="13"/>
                    <a:pt x="19" y="12"/>
                    <a:pt x="18" y="12"/>
                  </a:cubicBezTo>
                  <a:cubicBezTo>
                    <a:pt x="18" y="12"/>
                    <a:pt x="18" y="11"/>
                    <a:pt x="18" y="11"/>
                  </a:cubicBezTo>
                  <a:cubicBezTo>
                    <a:pt x="19" y="11"/>
                    <a:pt x="19" y="11"/>
                    <a:pt x="19" y="11"/>
                  </a:cubicBezTo>
                  <a:cubicBezTo>
                    <a:pt x="19" y="11"/>
                    <a:pt x="19" y="10"/>
                    <a:pt x="19" y="9"/>
                  </a:cubicBezTo>
                  <a:cubicBezTo>
                    <a:pt x="20" y="9"/>
                    <a:pt x="20" y="9"/>
                    <a:pt x="21" y="9"/>
                  </a:cubicBezTo>
                  <a:cubicBezTo>
                    <a:pt x="21" y="10"/>
                    <a:pt x="21" y="11"/>
                    <a:pt x="21" y="12"/>
                  </a:cubicBezTo>
                  <a:cubicBezTo>
                    <a:pt x="21" y="13"/>
                    <a:pt x="22" y="13"/>
                    <a:pt x="22" y="13"/>
                  </a:cubicBezTo>
                  <a:cubicBezTo>
                    <a:pt x="22" y="14"/>
                    <a:pt x="22" y="14"/>
                    <a:pt x="22" y="14"/>
                  </a:cubicBezTo>
                  <a:cubicBezTo>
                    <a:pt x="22" y="14"/>
                    <a:pt x="21" y="14"/>
                    <a:pt x="21" y="14"/>
                  </a:cubicBezTo>
                  <a:cubicBezTo>
                    <a:pt x="21" y="15"/>
                    <a:pt x="21" y="16"/>
                    <a:pt x="21" y="17"/>
                  </a:cubicBezTo>
                  <a:cubicBezTo>
                    <a:pt x="21" y="18"/>
                    <a:pt x="21" y="19"/>
                    <a:pt x="21" y="20"/>
                  </a:cubicBezTo>
                  <a:cubicBezTo>
                    <a:pt x="21" y="20"/>
                    <a:pt x="21" y="21"/>
                    <a:pt x="21" y="21"/>
                  </a:cubicBezTo>
                  <a:cubicBezTo>
                    <a:pt x="21" y="21"/>
                    <a:pt x="21" y="21"/>
                    <a:pt x="21" y="21"/>
                  </a:cubicBezTo>
                  <a:cubicBezTo>
                    <a:pt x="21" y="21"/>
                    <a:pt x="21" y="22"/>
                    <a:pt x="22" y="22"/>
                  </a:cubicBezTo>
                  <a:cubicBezTo>
                    <a:pt x="22" y="22"/>
                    <a:pt x="22" y="22"/>
                    <a:pt x="22" y="22"/>
                  </a:cubicBezTo>
                  <a:close/>
                  <a:moveTo>
                    <a:pt x="30" y="24"/>
                  </a:moveTo>
                  <a:cubicBezTo>
                    <a:pt x="30" y="25"/>
                    <a:pt x="31" y="25"/>
                    <a:pt x="31" y="26"/>
                  </a:cubicBezTo>
                  <a:cubicBezTo>
                    <a:pt x="31" y="26"/>
                    <a:pt x="31" y="27"/>
                    <a:pt x="30" y="27"/>
                  </a:cubicBezTo>
                  <a:cubicBezTo>
                    <a:pt x="29" y="27"/>
                    <a:pt x="28" y="27"/>
                    <a:pt x="27" y="27"/>
                  </a:cubicBezTo>
                  <a:cubicBezTo>
                    <a:pt x="26" y="26"/>
                    <a:pt x="25" y="25"/>
                    <a:pt x="24" y="24"/>
                  </a:cubicBezTo>
                  <a:cubicBezTo>
                    <a:pt x="24" y="22"/>
                    <a:pt x="23" y="21"/>
                    <a:pt x="23" y="19"/>
                  </a:cubicBezTo>
                  <a:cubicBezTo>
                    <a:pt x="23" y="17"/>
                    <a:pt x="24" y="16"/>
                    <a:pt x="24" y="16"/>
                  </a:cubicBezTo>
                  <a:cubicBezTo>
                    <a:pt x="25" y="15"/>
                    <a:pt x="26" y="15"/>
                    <a:pt x="27" y="16"/>
                  </a:cubicBezTo>
                  <a:cubicBezTo>
                    <a:pt x="28" y="16"/>
                    <a:pt x="29" y="17"/>
                    <a:pt x="30" y="19"/>
                  </a:cubicBezTo>
                  <a:cubicBezTo>
                    <a:pt x="31" y="20"/>
                    <a:pt x="31" y="22"/>
                    <a:pt x="31" y="23"/>
                  </a:cubicBezTo>
                  <a:cubicBezTo>
                    <a:pt x="31" y="24"/>
                    <a:pt x="31" y="24"/>
                    <a:pt x="31" y="24"/>
                  </a:cubicBezTo>
                  <a:cubicBezTo>
                    <a:pt x="29" y="23"/>
                    <a:pt x="27" y="21"/>
                    <a:pt x="25" y="20"/>
                  </a:cubicBezTo>
                  <a:cubicBezTo>
                    <a:pt x="25" y="21"/>
                    <a:pt x="25" y="22"/>
                    <a:pt x="26" y="23"/>
                  </a:cubicBezTo>
                  <a:cubicBezTo>
                    <a:pt x="26" y="24"/>
                    <a:pt x="27" y="25"/>
                    <a:pt x="27" y="25"/>
                  </a:cubicBezTo>
                  <a:cubicBezTo>
                    <a:pt x="28" y="26"/>
                    <a:pt x="28" y="26"/>
                    <a:pt x="29" y="26"/>
                  </a:cubicBezTo>
                  <a:cubicBezTo>
                    <a:pt x="29" y="25"/>
                    <a:pt x="29" y="25"/>
                    <a:pt x="30" y="24"/>
                  </a:cubicBezTo>
                  <a:close/>
                  <a:moveTo>
                    <a:pt x="25" y="19"/>
                  </a:moveTo>
                  <a:cubicBezTo>
                    <a:pt x="26" y="20"/>
                    <a:pt x="28" y="21"/>
                    <a:pt x="30" y="22"/>
                  </a:cubicBezTo>
                  <a:cubicBezTo>
                    <a:pt x="30" y="21"/>
                    <a:pt x="29" y="20"/>
                    <a:pt x="29" y="19"/>
                  </a:cubicBezTo>
                  <a:cubicBezTo>
                    <a:pt x="29" y="18"/>
                    <a:pt x="28" y="18"/>
                    <a:pt x="27" y="17"/>
                  </a:cubicBezTo>
                  <a:cubicBezTo>
                    <a:pt x="27" y="17"/>
                    <a:pt x="26" y="17"/>
                    <a:pt x="26" y="17"/>
                  </a:cubicBezTo>
                  <a:cubicBezTo>
                    <a:pt x="25" y="17"/>
                    <a:pt x="25" y="18"/>
                    <a:pt x="25" y="19"/>
                  </a:cubicBezTo>
                  <a:close/>
                  <a:moveTo>
                    <a:pt x="39" y="29"/>
                  </a:moveTo>
                  <a:cubicBezTo>
                    <a:pt x="39" y="30"/>
                    <a:pt x="40" y="30"/>
                    <a:pt x="40" y="30"/>
                  </a:cubicBezTo>
                  <a:cubicBezTo>
                    <a:pt x="40" y="31"/>
                    <a:pt x="40" y="32"/>
                    <a:pt x="39" y="32"/>
                  </a:cubicBezTo>
                  <a:cubicBezTo>
                    <a:pt x="38" y="33"/>
                    <a:pt x="38" y="33"/>
                    <a:pt x="37" y="32"/>
                  </a:cubicBezTo>
                  <a:cubicBezTo>
                    <a:pt x="35" y="31"/>
                    <a:pt x="35" y="30"/>
                    <a:pt x="34" y="29"/>
                  </a:cubicBezTo>
                  <a:cubicBezTo>
                    <a:pt x="33" y="28"/>
                    <a:pt x="33" y="26"/>
                    <a:pt x="33" y="24"/>
                  </a:cubicBezTo>
                  <a:cubicBezTo>
                    <a:pt x="33" y="23"/>
                    <a:pt x="33" y="22"/>
                    <a:pt x="33" y="22"/>
                  </a:cubicBezTo>
                  <a:cubicBezTo>
                    <a:pt x="33" y="21"/>
                    <a:pt x="34" y="21"/>
                    <a:pt x="35" y="21"/>
                  </a:cubicBezTo>
                  <a:cubicBezTo>
                    <a:pt x="35" y="21"/>
                    <a:pt x="36" y="21"/>
                    <a:pt x="37" y="21"/>
                  </a:cubicBezTo>
                  <a:cubicBezTo>
                    <a:pt x="38" y="22"/>
                    <a:pt x="38" y="22"/>
                    <a:pt x="39" y="23"/>
                  </a:cubicBezTo>
                  <a:cubicBezTo>
                    <a:pt x="40" y="24"/>
                    <a:pt x="40" y="25"/>
                    <a:pt x="40" y="26"/>
                  </a:cubicBezTo>
                  <a:cubicBezTo>
                    <a:pt x="40" y="26"/>
                    <a:pt x="39" y="26"/>
                    <a:pt x="39" y="26"/>
                  </a:cubicBezTo>
                  <a:cubicBezTo>
                    <a:pt x="39" y="25"/>
                    <a:pt x="38" y="24"/>
                    <a:pt x="38" y="24"/>
                  </a:cubicBezTo>
                  <a:cubicBezTo>
                    <a:pt x="38" y="23"/>
                    <a:pt x="37" y="23"/>
                    <a:pt x="37" y="23"/>
                  </a:cubicBezTo>
                  <a:cubicBezTo>
                    <a:pt x="36" y="22"/>
                    <a:pt x="35" y="22"/>
                    <a:pt x="35" y="23"/>
                  </a:cubicBezTo>
                  <a:cubicBezTo>
                    <a:pt x="34" y="23"/>
                    <a:pt x="34" y="24"/>
                    <a:pt x="34" y="25"/>
                  </a:cubicBezTo>
                  <a:cubicBezTo>
                    <a:pt x="34" y="27"/>
                    <a:pt x="34" y="28"/>
                    <a:pt x="35" y="29"/>
                  </a:cubicBezTo>
                  <a:cubicBezTo>
                    <a:pt x="35" y="29"/>
                    <a:pt x="36" y="30"/>
                    <a:pt x="37" y="31"/>
                  </a:cubicBezTo>
                  <a:cubicBezTo>
                    <a:pt x="37" y="31"/>
                    <a:pt x="38" y="31"/>
                    <a:pt x="38" y="31"/>
                  </a:cubicBezTo>
                  <a:cubicBezTo>
                    <a:pt x="39" y="31"/>
                    <a:pt x="39" y="30"/>
                    <a:pt x="39" y="29"/>
                  </a:cubicBezTo>
                  <a:close/>
                  <a:moveTo>
                    <a:pt x="45" y="35"/>
                  </a:moveTo>
                  <a:cubicBezTo>
                    <a:pt x="45" y="35"/>
                    <a:pt x="45" y="36"/>
                    <a:pt x="45" y="37"/>
                  </a:cubicBezTo>
                  <a:cubicBezTo>
                    <a:pt x="45" y="36"/>
                    <a:pt x="44" y="36"/>
                    <a:pt x="44" y="36"/>
                  </a:cubicBezTo>
                  <a:cubicBezTo>
                    <a:pt x="43" y="36"/>
                    <a:pt x="43" y="35"/>
                    <a:pt x="43" y="35"/>
                  </a:cubicBezTo>
                  <a:cubicBezTo>
                    <a:pt x="42" y="35"/>
                    <a:pt x="42" y="34"/>
                    <a:pt x="42" y="34"/>
                  </a:cubicBezTo>
                  <a:cubicBezTo>
                    <a:pt x="42" y="34"/>
                    <a:pt x="42" y="33"/>
                    <a:pt x="42" y="32"/>
                  </a:cubicBezTo>
                  <a:cubicBezTo>
                    <a:pt x="42" y="31"/>
                    <a:pt x="42" y="30"/>
                    <a:pt x="42" y="29"/>
                  </a:cubicBezTo>
                  <a:cubicBezTo>
                    <a:pt x="42" y="28"/>
                    <a:pt x="42" y="27"/>
                    <a:pt x="42" y="26"/>
                  </a:cubicBezTo>
                  <a:cubicBezTo>
                    <a:pt x="41" y="26"/>
                    <a:pt x="41" y="25"/>
                    <a:pt x="41" y="25"/>
                  </a:cubicBezTo>
                  <a:cubicBezTo>
                    <a:pt x="41" y="25"/>
                    <a:pt x="41" y="24"/>
                    <a:pt x="41" y="24"/>
                  </a:cubicBezTo>
                  <a:cubicBezTo>
                    <a:pt x="41" y="24"/>
                    <a:pt x="41" y="24"/>
                    <a:pt x="42" y="24"/>
                  </a:cubicBezTo>
                  <a:cubicBezTo>
                    <a:pt x="42" y="23"/>
                    <a:pt x="42" y="23"/>
                    <a:pt x="42" y="22"/>
                  </a:cubicBezTo>
                  <a:cubicBezTo>
                    <a:pt x="42" y="22"/>
                    <a:pt x="43" y="22"/>
                    <a:pt x="43" y="22"/>
                  </a:cubicBezTo>
                  <a:cubicBezTo>
                    <a:pt x="43" y="23"/>
                    <a:pt x="43" y="24"/>
                    <a:pt x="43" y="25"/>
                  </a:cubicBezTo>
                  <a:cubicBezTo>
                    <a:pt x="44" y="25"/>
                    <a:pt x="44" y="26"/>
                    <a:pt x="45" y="26"/>
                  </a:cubicBezTo>
                  <a:cubicBezTo>
                    <a:pt x="45" y="27"/>
                    <a:pt x="45" y="27"/>
                    <a:pt x="45" y="27"/>
                  </a:cubicBezTo>
                  <a:cubicBezTo>
                    <a:pt x="44" y="27"/>
                    <a:pt x="44" y="27"/>
                    <a:pt x="43" y="27"/>
                  </a:cubicBezTo>
                  <a:cubicBezTo>
                    <a:pt x="43" y="28"/>
                    <a:pt x="43" y="29"/>
                    <a:pt x="43" y="30"/>
                  </a:cubicBezTo>
                  <a:cubicBezTo>
                    <a:pt x="43" y="31"/>
                    <a:pt x="43" y="32"/>
                    <a:pt x="43" y="33"/>
                  </a:cubicBezTo>
                  <a:cubicBezTo>
                    <a:pt x="43" y="33"/>
                    <a:pt x="43" y="34"/>
                    <a:pt x="43" y="34"/>
                  </a:cubicBezTo>
                  <a:cubicBezTo>
                    <a:pt x="43" y="34"/>
                    <a:pt x="44" y="34"/>
                    <a:pt x="44" y="34"/>
                  </a:cubicBezTo>
                  <a:cubicBezTo>
                    <a:pt x="44" y="34"/>
                    <a:pt x="44" y="34"/>
                    <a:pt x="44" y="35"/>
                  </a:cubicBezTo>
                  <a:cubicBezTo>
                    <a:pt x="44" y="35"/>
                    <a:pt x="45" y="35"/>
                    <a:pt x="45" y="35"/>
                  </a:cubicBezTo>
                  <a:close/>
                  <a:moveTo>
                    <a:pt x="46" y="32"/>
                  </a:moveTo>
                  <a:cubicBezTo>
                    <a:pt x="46" y="30"/>
                    <a:pt x="46" y="29"/>
                    <a:pt x="47" y="28"/>
                  </a:cubicBezTo>
                  <a:cubicBezTo>
                    <a:pt x="48" y="28"/>
                    <a:pt x="49" y="28"/>
                    <a:pt x="50" y="29"/>
                  </a:cubicBezTo>
                  <a:cubicBezTo>
                    <a:pt x="51" y="29"/>
                    <a:pt x="52" y="30"/>
                    <a:pt x="53" y="32"/>
                  </a:cubicBezTo>
                  <a:cubicBezTo>
                    <a:pt x="54" y="33"/>
                    <a:pt x="54" y="35"/>
                    <a:pt x="54" y="36"/>
                  </a:cubicBezTo>
                  <a:cubicBezTo>
                    <a:pt x="54" y="38"/>
                    <a:pt x="54" y="39"/>
                    <a:pt x="54" y="39"/>
                  </a:cubicBezTo>
                  <a:cubicBezTo>
                    <a:pt x="53" y="40"/>
                    <a:pt x="53" y="40"/>
                    <a:pt x="52" y="40"/>
                  </a:cubicBezTo>
                  <a:cubicBezTo>
                    <a:pt x="51" y="40"/>
                    <a:pt x="51" y="40"/>
                    <a:pt x="50" y="40"/>
                  </a:cubicBezTo>
                  <a:cubicBezTo>
                    <a:pt x="49" y="39"/>
                    <a:pt x="48" y="38"/>
                    <a:pt x="47" y="37"/>
                  </a:cubicBezTo>
                  <a:cubicBezTo>
                    <a:pt x="46" y="35"/>
                    <a:pt x="46" y="34"/>
                    <a:pt x="46" y="32"/>
                  </a:cubicBezTo>
                  <a:close/>
                  <a:moveTo>
                    <a:pt x="47" y="33"/>
                  </a:moveTo>
                  <a:cubicBezTo>
                    <a:pt x="47" y="34"/>
                    <a:pt x="48" y="35"/>
                    <a:pt x="48" y="36"/>
                  </a:cubicBezTo>
                  <a:cubicBezTo>
                    <a:pt x="49" y="37"/>
                    <a:pt x="49" y="38"/>
                    <a:pt x="50" y="38"/>
                  </a:cubicBezTo>
                  <a:cubicBezTo>
                    <a:pt x="51" y="39"/>
                    <a:pt x="51" y="39"/>
                    <a:pt x="52" y="38"/>
                  </a:cubicBezTo>
                  <a:cubicBezTo>
                    <a:pt x="52" y="38"/>
                    <a:pt x="52" y="37"/>
                    <a:pt x="52" y="36"/>
                  </a:cubicBezTo>
                  <a:cubicBezTo>
                    <a:pt x="52" y="34"/>
                    <a:pt x="52" y="33"/>
                    <a:pt x="52" y="32"/>
                  </a:cubicBezTo>
                  <a:cubicBezTo>
                    <a:pt x="51" y="31"/>
                    <a:pt x="51" y="31"/>
                    <a:pt x="50" y="30"/>
                  </a:cubicBezTo>
                  <a:cubicBezTo>
                    <a:pt x="49" y="30"/>
                    <a:pt x="49" y="30"/>
                    <a:pt x="48" y="30"/>
                  </a:cubicBezTo>
                  <a:cubicBezTo>
                    <a:pt x="48" y="30"/>
                    <a:pt x="47" y="31"/>
                    <a:pt x="47" y="33"/>
                  </a:cubicBezTo>
                  <a:close/>
                  <a:moveTo>
                    <a:pt x="56" y="43"/>
                  </a:moveTo>
                  <a:cubicBezTo>
                    <a:pt x="56" y="41"/>
                    <a:pt x="56" y="39"/>
                    <a:pt x="56" y="38"/>
                  </a:cubicBezTo>
                  <a:cubicBezTo>
                    <a:pt x="56" y="36"/>
                    <a:pt x="56" y="34"/>
                    <a:pt x="56" y="32"/>
                  </a:cubicBezTo>
                  <a:cubicBezTo>
                    <a:pt x="56" y="33"/>
                    <a:pt x="57" y="33"/>
                    <a:pt x="57" y="33"/>
                  </a:cubicBezTo>
                  <a:cubicBezTo>
                    <a:pt x="57" y="34"/>
                    <a:pt x="57" y="34"/>
                    <a:pt x="57" y="35"/>
                  </a:cubicBezTo>
                  <a:cubicBezTo>
                    <a:pt x="57" y="34"/>
                    <a:pt x="58" y="34"/>
                    <a:pt x="58" y="34"/>
                  </a:cubicBezTo>
                  <a:cubicBezTo>
                    <a:pt x="58" y="34"/>
                    <a:pt x="59" y="34"/>
                    <a:pt x="59" y="34"/>
                  </a:cubicBezTo>
                  <a:cubicBezTo>
                    <a:pt x="60" y="34"/>
                    <a:pt x="60" y="35"/>
                    <a:pt x="61" y="35"/>
                  </a:cubicBezTo>
                  <a:cubicBezTo>
                    <a:pt x="60" y="36"/>
                    <a:pt x="60" y="36"/>
                    <a:pt x="60" y="37"/>
                  </a:cubicBezTo>
                  <a:cubicBezTo>
                    <a:pt x="60" y="36"/>
                    <a:pt x="59" y="36"/>
                    <a:pt x="59" y="36"/>
                  </a:cubicBezTo>
                  <a:cubicBezTo>
                    <a:pt x="59" y="36"/>
                    <a:pt x="58" y="36"/>
                    <a:pt x="58" y="36"/>
                  </a:cubicBezTo>
                  <a:cubicBezTo>
                    <a:pt x="58" y="36"/>
                    <a:pt x="58" y="36"/>
                    <a:pt x="58" y="36"/>
                  </a:cubicBezTo>
                  <a:cubicBezTo>
                    <a:pt x="57" y="37"/>
                    <a:pt x="57" y="37"/>
                    <a:pt x="57" y="38"/>
                  </a:cubicBezTo>
                  <a:cubicBezTo>
                    <a:pt x="57" y="39"/>
                    <a:pt x="57" y="40"/>
                    <a:pt x="57" y="41"/>
                  </a:cubicBezTo>
                  <a:cubicBezTo>
                    <a:pt x="57" y="42"/>
                    <a:pt x="57" y="43"/>
                    <a:pt x="57" y="44"/>
                  </a:cubicBezTo>
                  <a:cubicBezTo>
                    <a:pt x="57" y="43"/>
                    <a:pt x="56" y="43"/>
                    <a:pt x="56" y="43"/>
                  </a:cubicBezTo>
                  <a:close/>
                  <a:moveTo>
                    <a:pt x="61" y="43"/>
                  </a:moveTo>
                  <a:cubicBezTo>
                    <a:pt x="61" y="43"/>
                    <a:pt x="62" y="43"/>
                    <a:pt x="62" y="43"/>
                  </a:cubicBezTo>
                  <a:cubicBezTo>
                    <a:pt x="62" y="44"/>
                    <a:pt x="63" y="45"/>
                    <a:pt x="63" y="45"/>
                  </a:cubicBezTo>
                  <a:cubicBezTo>
                    <a:pt x="63" y="46"/>
                    <a:pt x="64" y="46"/>
                    <a:pt x="65" y="47"/>
                  </a:cubicBezTo>
                  <a:cubicBezTo>
                    <a:pt x="65" y="47"/>
                    <a:pt x="66" y="47"/>
                    <a:pt x="66" y="47"/>
                  </a:cubicBezTo>
                  <a:cubicBezTo>
                    <a:pt x="67" y="47"/>
                    <a:pt x="67" y="47"/>
                    <a:pt x="67" y="46"/>
                  </a:cubicBezTo>
                  <a:cubicBezTo>
                    <a:pt x="67" y="46"/>
                    <a:pt x="67" y="45"/>
                    <a:pt x="66" y="45"/>
                  </a:cubicBezTo>
                  <a:cubicBezTo>
                    <a:pt x="66" y="45"/>
                    <a:pt x="66" y="44"/>
                    <a:pt x="65" y="44"/>
                  </a:cubicBezTo>
                  <a:cubicBezTo>
                    <a:pt x="64" y="43"/>
                    <a:pt x="63" y="42"/>
                    <a:pt x="62" y="41"/>
                  </a:cubicBezTo>
                  <a:cubicBezTo>
                    <a:pt x="62" y="41"/>
                    <a:pt x="62" y="40"/>
                    <a:pt x="61" y="40"/>
                  </a:cubicBezTo>
                  <a:cubicBezTo>
                    <a:pt x="61" y="39"/>
                    <a:pt x="61" y="39"/>
                    <a:pt x="61" y="38"/>
                  </a:cubicBezTo>
                  <a:cubicBezTo>
                    <a:pt x="61" y="38"/>
                    <a:pt x="61" y="37"/>
                    <a:pt x="61" y="37"/>
                  </a:cubicBezTo>
                  <a:cubicBezTo>
                    <a:pt x="62" y="37"/>
                    <a:pt x="62" y="37"/>
                    <a:pt x="62" y="36"/>
                  </a:cubicBezTo>
                  <a:cubicBezTo>
                    <a:pt x="62" y="36"/>
                    <a:pt x="63" y="36"/>
                    <a:pt x="63" y="36"/>
                  </a:cubicBezTo>
                  <a:cubicBezTo>
                    <a:pt x="64" y="37"/>
                    <a:pt x="64" y="37"/>
                    <a:pt x="64" y="37"/>
                  </a:cubicBezTo>
                  <a:cubicBezTo>
                    <a:pt x="65" y="37"/>
                    <a:pt x="66" y="38"/>
                    <a:pt x="66" y="38"/>
                  </a:cubicBezTo>
                  <a:cubicBezTo>
                    <a:pt x="67" y="39"/>
                    <a:pt x="67" y="40"/>
                    <a:pt x="67" y="40"/>
                  </a:cubicBezTo>
                  <a:cubicBezTo>
                    <a:pt x="68" y="41"/>
                    <a:pt x="68" y="41"/>
                    <a:pt x="68" y="42"/>
                  </a:cubicBezTo>
                  <a:cubicBezTo>
                    <a:pt x="67" y="42"/>
                    <a:pt x="67" y="42"/>
                    <a:pt x="66" y="41"/>
                  </a:cubicBezTo>
                  <a:cubicBezTo>
                    <a:pt x="66" y="41"/>
                    <a:pt x="66" y="40"/>
                    <a:pt x="66" y="40"/>
                  </a:cubicBezTo>
                  <a:cubicBezTo>
                    <a:pt x="66" y="39"/>
                    <a:pt x="65" y="39"/>
                    <a:pt x="65" y="39"/>
                  </a:cubicBezTo>
                  <a:cubicBezTo>
                    <a:pt x="64" y="38"/>
                    <a:pt x="63" y="38"/>
                    <a:pt x="63" y="38"/>
                  </a:cubicBezTo>
                  <a:cubicBezTo>
                    <a:pt x="63" y="38"/>
                    <a:pt x="63" y="38"/>
                    <a:pt x="63" y="39"/>
                  </a:cubicBezTo>
                  <a:cubicBezTo>
                    <a:pt x="63" y="39"/>
                    <a:pt x="63" y="39"/>
                    <a:pt x="63" y="40"/>
                  </a:cubicBezTo>
                  <a:cubicBezTo>
                    <a:pt x="63" y="40"/>
                    <a:pt x="63" y="40"/>
                    <a:pt x="63" y="40"/>
                  </a:cubicBezTo>
                  <a:cubicBezTo>
                    <a:pt x="64" y="40"/>
                    <a:pt x="64" y="41"/>
                    <a:pt x="65" y="42"/>
                  </a:cubicBezTo>
                  <a:cubicBezTo>
                    <a:pt x="66" y="42"/>
                    <a:pt x="66" y="43"/>
                    <a:pt x="67" y="44"/>
                  </a:cubicBezTo>
                  <a:cubicBezTo>
                    <a:pt x="67" y="44"/>
                    <a:pt x="68" y="45"/>
                    <a:pt x="68" y="45"/>
                  </a:cubicBezTo>
                  <a:cubicBezTo>
                    <a:pt x="68" y="46"/>
                    <a:pt x="68" y="46"/>
                    <a:pt x="68" y="47"/>
                  </a:cubicBezTo>
                  <a:cubicBezTo>
                    <a:pt x="68" y="47"/>
                    <a:pt x="68" y="48"/>
                    <a:pt x="68" y="48"/>
                  </a:cubicBezTo>
                  <a:cubicBezTo>
                    <a:pt x="68" y="49"/>
                    <a:pt x="67" y="49"/>
                    <a:pt x="67" y="49"/>
                  </a:cubicBezTo>
                  <a:cubicBezTo>
                    <a:pt x="66" y="49"/>
                    <a:pt x="65" y="49"/>
                    <a:pt x="65" y="48"/>
                  </a:cubicBezTo>
                  <a:cubicBezTo>
                    <a:pt x="64" y="47"/>
                    <a:pt x="63" y="47"/>
                    <a:pt x="62" y="46"/>
                  </a:cubicBezTo>
                  <a:cubicBezTo>
                    <a:pt x="61" y="45"/>
                    <a:pt x="61" y="44"/>
                    <a:pt x="61" y="4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0" name="Freeform 850"/>
            <p:cNvSpPr>
              <a:spLocks noEditPoints="1"/>
            </p:cNvSpPr>
            <p:nvPr/>
          </p:nvSpPr>
          <p:spPr bwMode="auto">
            <a:xfrm>
              <a:off x="501" y="846"/>
              <a:ext cx="641" cy="434"/>
            </a:xfrm>
            <a:custGeom>
              <a:avLst/>
              <a:gdLst>
                <a:gd name="T0" fmla="*/ 2147483647 w 65"/>
                <a:gd name="T1" fmla="*/ 2147483647 h 44"/>
                <a:gd name="T2" fmla="*/ 0 w 65"/>
                <a:gd name="T3" fmla="*/ 2147483647 h 44"/>
                <a:gd name="T4" fmla="*/ 2147483647 w 65"/>
                <a:gd name="T5" fmla="*/ 2147483647 h 44"/>
                <a:gd name="T6" fmla="*/ 2147483647 w 65"/>
                <a:gd name="T7" fmla="*/ 2147483647 h 44"/>
                <a:gd name="T8" fmla="*/ 2147483647 w 65"/>
                <a:gd name="T9" fmla="*/ 2147483647 h 44"/>
                <a:gd name="T10" fmla="*/ 2147483647 w 65"/>
                <a:gd name="T11" fmla="*/ 2147483647 h 44"/>
                <a:gd name="T12" fmla="*/ 2147483647 w 65"/>
                <a:gd name="T13" fmla="*/ 2147483647 h 44"/>
                <a:gd name="T14" fmla="*/ 2147483647 w 65"/>
                <a:gd name="T15" fmla="*/ 2147483647 h 44"/>
                <a:gd name="T16" fmla="*/ 2147483647 w 65"/>
                <a:gd name="T17" fmla="*/ 2147483647 h 44"/>
                <a:gd name="T18" fmla="*/ 2147483647 w 65"/>
                <a:gd name="T19" fmla="*/ 2147483647 h 44"/>
                <a:gd name="T20" fmla="*/ 2147483647 w 65"/>
                <a:gd name="T21" fmla="*/ 2147483647 h 44"/>
                <a:gd name="T22" fmla="*/ 2147483647 w 65"/>
                <a:gd name="T23" fmla="*/ 2147483647 h 44"/>
                <a:gd name="T24" fmla="*/ 2147483647 w 65"/>
                <a:gd name="T25" fmla="*/ 2147483647 h 44"/>
                <a:gd name="T26" fmla="*/ 2147483647 w 65"/>
                <a:gd name="T27" fmla="*/ 2147483647 h 44"/>
                <a:gd name="T28" fmla="*/ 2147483647 w 65"/>
                <a:gd name="T29" fmla="*/ 2147483647 h 44"/>
                <a:gd name="T30" fmla="*/ 2147483647 w 65"/>
                <a:gd name="T31" fmla="*/ 2147483647 h 44"/>
                <a:gd name="T32" fmla="*/ 2147483647 w 65"/>
                <a:gd name="T33" fmla="*/ 2147483647 h 44"/>
                <a:gd name="T34" fmla="*/ 2147483647 w 65"/>
                <a:gd name="T35" fmla="*/ 2147483647 h 44"/>
                <a:gd name="T36" fmla="*/ 2147483647 w 65"/>
                <a:gd name="T37" fmla="*/ 2147483647 h 44"/>
                <a:gd name="T38" fmla="*/ 2147483647 w 65"/>
                <a:gd name="T39" fmla="*/ 2147483647 h 44"/>
                <a:gd name="T40" fmla="*/ 2147483647 w 65"/>
                <a:gd name="T41" fmla="*/ 2147483647 h 44"/>
                <a:gd name="T42" fmla="*/ 2147483647 w 65"/>
                <a:gd name="T43" fmla="*/ 2147483647 h 44"/>
                <a:gd name="T44" fmla="*/ 2147483647 w 65"/>
                <a:gd name="T45" fmla="*/ 2147483647 h 44"/>
                <a:gd name="T46" fmla="*/ 2147483647 w 65"/>
                <a:gd name="T47" fmla="*/ 2147483647 h 44"/>
                <a:gd name="T48" fmla="*/ 2147483647 w 65"/>
                <a:gd name="T49" fmla="*/ 2147483647 h 44"/>
                <a:gd name="T50" fmla="*/ 2147483647 w 65"/>
                <a:gd name="T51" fmla="*/ 2147483647 h 44"/>
                <a:gd name="T52" fmla="*/ 2147483647 w 65"/>
                <a:gd name="T53" fmla="*/ 2147483647 h 44"/>
                <a:gd name="T54" fmla="*/ 2147483647 w 65"/>
                <a:gd name="T55" fmla="*/ 2147483647 h 44"/>
                <a:gd name="T56" fmla="*/ 2147483647 w 65"/>
                <a:gd name="T57" fmla="*/ 2147483647 h 44"/>
                <a:gd name="T58" fmla="*/ 2147483647 w 65"/>
                <a:gd name="T59" fmla="*/ 2147483647 h 44"/>
                <a:gd name="T60" fmla="*/ 2147483647 w 65"/>
                <a:gd name="T61" fmla="*/ 2147483647 h 44"/>
                <a:gd name="T62" fmla="*/ 2147483647 w 65"/>
                <a:gd name="T63" fmla="*/ 2147483647 h 44"/>
                <a:gd name="T64" fmla="*/ 2147483647 w 65"/>
                <a:gd name="T65" fmla="*/ 2147483647 h 44"/>
                <a:gd name="T66" fmla="*/ 2147483647 w 65"/>
                <a:gd name="T67" fmla="*/ 2147483647 h 44"/>
                <a:gd name="T68" fmla="*/ 2147483647 w 65"/>
                <a:gd name="T69" fmla="*/ 2147483647 h 44"/>
                <a:gd name="T70" fmla="*/ 2147483647 w 65"/>
                <a:gd name="T71" fmla="*/ 2147483647 h 44"/>
                <a:gd name="T72" fmla="*/ 2147483647 w 65"/>
                <a:gd name="T73" fmla="*/ 2147483647 h 44"/>
                <a:gd name="T74" fmla="*/ 2147483647 w 65"/>
                <a:gd name="T75" fmla="*/ 2147483647 h 44"/>
                <a:gd name="T76" fmla="*/ 2147483647 w 65"/>
                <a:gd name="T77" fmla="*/ 2147483647 h 44"/>
                <a:gd name="T78" fmla="*/ 2147483647 w 65"/>
                <a:gd name="T79" fmla="*/ 2147483647 h 44"/>
                <a:gd name="T80" fmla="*/ 2147483647 w 65"/>
                <a:gd name="T81" fmla="*/ 2147483647 h 44"/>
                <a:gd name="T82" fmla="*/ 2147483647 w 65"/>
                <a:gd name="T83" fmla="*/ 2147483647 h 44"/>
                <a:gd name="T84" fmla="*/ 2147483647 w 65"/>
                <a:gd name="T85" fmla="*/ 2147483647 h 44"/>
                <a:gd name="T86" fmla="*/ 2147483647 w 65"/>
                <a:gd name="T87" fmla="*/ 2147483647 h 44"/>
                <a:gd name="T88" fmla="*/ 2147483647 w 65"/>
                <a:gd name="T89" fmla="*/ 2147483647 h 44"/>
                <a:gd name="T90" fmla="*/ 2147483647 w 65"/>
                <a:gd name="T91" fmla="*/ 2147483647 h 44"/>
                <a:gd name="T92" fmla="*/ 2147483647 w 65"/>
                <a:gd name="T93" fmla="*/ 2147483647 h 44"/>
                <a:gd name="T94" fmla="*/ 2147483647 w 65"/>
                <a:gd name="T95" fmla="*/ 2147483647 h 44"/>
                <a:gd name="T96" fmla="*/ 2147483647 w 65"/>
                <a:gd name="T97" fmla="*/ 2147483647 h 44"/>
                <a:gd name="T98" fmla="*/ 2147483647 w 65"/>
                <a:gd name="T99" fmla="*/ 2147483647 h 44"/>
                <a:gd name="T100" fmla="*/ 2147483647 w 65"/>
                <a:gd name="T101" fmla="*/ 2147483647 h 44"/>
                <a:gd name="T102" fmla="*/ 2147483647 w 65"/>
                <a:gd name="T103" fmla="*/ 2147483647 h 44"/>
                <a:gd name="T104" fmla="*/ 2147483647 w 65"/>
                <a:gd name="T105" fmla="*/ 2147483647 h 44"/>
                <a:gd name="T106" fmla="*/ 2147483647 w 65"/>
                <a:gd name="T107" fmla="*/ 2147483647 h 44"/>
                <a:gd name="T108" fmla="*/ 2147483647 w 65"/>
                <a:gd name="T109" fmla="*/ 2147483647 h 44"/>
                <a:gd name="T110" fmla="*/ 2147483647 w 65"/>
                <a:gd name="T111" fmla="*/ 2147483647 h 44"/>
                <a:gd name="T112" fmla="*/ 2147483647 w 65"/>
                <a:gd name="T113" fmla="*/ 2147483647 h 44"/>
                <a:gd name="T114" fmla="*/ 2147483647 w 65"/>
                <a:gd name="T115" fmla="*/ 2147483647 h 44"/>
                <a:gd name="T116" fmla="*/ 2147483647 w 65"/>
                <a:gd name="T117" fmla="*/ 2147483647 h 44"/>
                <a:gd name="T118" fmla="*/ 2147483647 w 65"/>
                <a:gd name="T119" fmla="*/ 2147483647 h 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
                <a:gd name="T181" fmla="*/ 0 h 44"/>
                <a:gd name="T182" fmla="*/ 65 w 65"/>
                <a:gd name="T183" fmla="*/ 44 h 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 h="44">
                  <a:moveTo>
                    <a:pt x="6" y="8"/>
                  </a:moveTo>
                  <a:cubicBezTo>
                    <a:pt x="6" y="8"/>
                    <a:pt x="7" y="9"/>
                    <a:pt x="7" y="9"/>
                  </a:cubicBezTo>
                  <a:cubicBezTo>
                    <a:pt x="7" y="10"/>
                    <a:pt x="7" y="10"/>
                    <a:pt x="6" y="11"/>
                  </a:cubicBezTo>
                  <a:cubicBezTo>
                    <a:pt x="5" y="11"/>
                    <a:pt x="4" y="11"/>
                    <a:pt x="4" y="10"/>
                  </a:cubicBezTo>
                  <a:cubicBezTo>
                    <a:pt x="2" y="10"/>
                    <a:pt x="1" y="9"/>
                    <a:pt x="1" y="7"/>
                  </a:cubicBezTo>
                  <a:cubicBezTo>
                    <a:pt x="0" y="6"/>
                    <a:pt x="0" y="5"/>
                    <a:pt x="0" y="3"/>
                  </a:cubicBezTo>
                  <a:cubicBezTo>
                    <a:pt x="0" y="2"/>
                    <a:pt x="0" y="1"/>
                    <a:pt x="0" y="1"/>
                  </a:cubicBezTo>
                  <a:cubicBezTo>
                    <a:pt x="0" y="0"/>
                    <a:pt x="1" y="0"/>
                    <a:pt x="1" y="0"/>
                  </a:cubicBezTo>
                  <a:cubicBezTo>
                    <a:pt x="2" y="0"/>
                    <a:pt x="3" y="0"/>
                    <a:pt x="4" y="1"/>
                  </a:cubicBezTo>
                  <a:cubicBezTo>
                    <a:pt x="4" y="1"/>
                    <a:pt x="5" y="2"/>
                    <a:pt x="6" y="3"/>
                  </a:cubicBezTo>
                  <a:cubicBezTo>
                    <a:pt x="6" y="3"/>
                    <a:pt x="7" y="4"/>
                    <a:pt x="7" y="5"/>
                  </a:cubicBezTo>
                  <a:cubicBezTo>
                    <a:pt x="7" y="5"/>
                    <a:pt x="6" y="5"/>
                    <a:pt x="6" y="5"/>
                  </a:cubicBezTo>
                  <a:cubicBezTo>
                    <a:pt x="5" y="4"/>
                    <a:pt x="5" y="4"/>
                    <a:pt x="5" y="3"/>
                  </a:cubicBezTo>
                  <a:cubicBezTo>
                    <a:pt x="5" y="3"/>
                    <a:pt x="4" y="2"/>
                    <a:pt x="4" y="2"/>
                  </a:cubicBezTo>
                  <a:cubicBezTo>
                    <a:pt x="3" y="1"/>
                    <a:pt x="2" y="1"/>
                    <a:pt x="2" y="2"/>
                  </a:cubicBezTo>
                  <a:cubicBezTo>
                    <a:pt x="1" y="2"/>
                    <a:pt x="1" y="3"/>
                    <a:pt x="1" y="4"/>
                  </a:cubicBezTo>
                  <a:cubicBezTo>
                    <a:pt x="1" y="5"/>
                    <a:pt x="1" y="6"/>
                    <a:pt x="2" y="7"/>
                  </a:cubicBezTo>
                  <a:cubicBezTo>
                    <a:pt x="2" y="8"/>
                    <a:pt x="3" y="9"/>
                    <a:pt x="4" y="9"/>
                  </a:cubicBezTo>
                  <a:cubicBezTo>
                    <a:pt x="4" y="9"/>
                    <a:pt x="5" y="9"/>
                    <a:pt x="5" y="9"/>
                  </a:cubicBezTo>
                  <a:cubicBezTo>
                    <a:pt x="5" y="9"/>
                    <a:pt x="6" y="9"/>
                    <a:pt x="6" y="8"/>
                  </a:cubicBezTo>
                  <a:close/>
                  <a:moveTo>
                    <a:pt x="8" y="13"/>
                  </a:moveTo>
                  <a:cubicBezTo>
                    <a:pt x="8" y="11"/>
                    <a:pt x="8" y="9"/>
                    <a:pt x="8" y="6"/>
                  </a:cubicBezTo>
                  <a:cubicBezTo>
                    <a:pt x="8" y="4"/>
                    <a:pt x="8" y="2"/>
                    <a:pt x="8" y="0"/>
                  </a:cubicBezTo>
                  <a:cubicBezTo>
                    <a:pt x="9" y="0"/>
                    <a:pt x="9" y="1"/>
                    <a:pt x="10" y="1"/>
                  </a:cubicBezTo>
                  <a:cubicBezTo>
                    <a:pt x="10" y="2"/>
                    <a:pt x="10" y="2"/>
                    <a:pt x="10" y="3"/>
                  </a:cubicBezTo>
                  <a:cubicBezTo>
                    <a:pt x="10" y="4"/>
                    <a:pt x="10" y="5"/>
                    <a:pt x="10" y="5"/>
                  </a:cubicBezTo>
                  <a:cubicBezTo>
                    <a:pt x="11" y="5"/>
                    <a:pt x="11" y="5"/>
                    <a:pt x="13" y="6"/>
                  </a:cubicBezTo>
                  <a:cubicBezTo>
                    <a:pt x="13" y="6"/>
                    <a:pt x="14" y="6"/>
                    <a:pt x="14" y="7"/>
                  </a:cubicBezTo>
                  <a:cubicBezTo>
                    <a:pt x="15" y="8"/>
                    <a:pt x="15" y="8"/>
                    <a:pt x="15" y="9"/>
                  </a:cubicBezTo>
                  <a:cubicBezTo>
                    <a:pt x="15" y="9"/>
                    <a:pt x="16" y="10"/>
                    <a:pt x="16" y="11"/>
                  </a:cubicBezTo>
                  <a:cubicBezTo>
                    <a:pt x="16" y="12"/>
                    <a:pt x="16" y="13"/>
                    <a:pt x="16" y="14"/>
                  </a:cubicBezTo>
                  <a:cubicBezTo>
                    <a:pt x="16" y="15"/>
                    <a:pt x="16" y="16"/>
                    <a:pt x="16" y="17"/>
                  </a:cubicBezTo>
                  <a:cubicBezTo>
                    <a:pt x="15" y="17"/>
                    <a:pt x="15" y="16"/>
                    <a:pt x="14" y="16"/>
                  </a:cubicBezTo>
                  <a:cubicBezTo>
                    <a:pt x="14" y="15"/>
                    <a:pt x="14" y="14"/>
                    <a:pt x="14" y="13"/>
                  </a:cubicBezTo>
                  <a:cubicBezTo>
                    <a:pt x="14" y="12"/>
                    <a:pt x="14" y="11"/>
                    <a:pt x="14" y="10"/>
                  </a:cubicBezTo>
                  <a:cubicBezTo>
                    <a:pt x="14" y="9"/>
                    <a:pt x="14" y="9"/>
                    <a:pt x="14" y="8"/>
                  </a:cubicBezTo>
                  <a:cubicBezTo>
                    <a:pt x="13" y="8"/>
                    <a:pt x="13" y="7"/>
                    <a:pt x="12" y="7"/>
                  </a:cubicBezTo>
                  <a:cubicBezTo>
                    <a:pt x="12" y="7"/>
                    <a:pt x="11" y="6"/>
                    <a:pt x="11" y="6"/>
                  </a:cubicBezTo>
                  <a:cubicBezTo>
                    <a:pt x="11" y="7"/>
                    <a:pt x="10" y="7"/>
                    <a:pt x="10" y="7"/>
                  </a:cubicBezTo>
                  <a:cubicBezTo>
                    <a:pt x="10" y="7"/>
                    <a:pt x="10" y="8"/>
                    <a:pt x="10" y="9"/>
                  </a:cubicBezTo>
                  <a:cubicBezTo>
                    <a:pt x="10" y="9"/>
                    <a:pt x="10" y="10"/>
                    <a:pt x="10" y="11"/>
                  </a:cubicBezTo>
                  <a:cubicBezTo>
                    <a:pt x="10" y="12"/>
                    <a:pt x="10" y="13"/>
                    <a:pt x="10" y="14"/>
                  </a:cubicBezTo>
                  <a:cubicBezTo>
                    <a:pt x="9" y="13"/>
                    <a:pt x="9" y="13"/>
                    <a:pt x="8" y="13"/>
                  </a:cubicBezTo>
                  <a:close/>
                  <a:moveTo>
                    <a:pt x="23" y="20"/>
                  </a:moveTo>
                  <a:cubicBezTo>
                    <a:pt x="23" y="21"/>
                    <a:pt x="22" y="21"/>
                    <a:pt x="22" y="20"/>
                  </a:cubicBezTo>
                  <a:cubicBezTo>
                    <a:pt x="21" y="20"/>
                    <a:pt x="21" y="20"/>
                    <a:pt x="20" y="20"/>
                  </a:cubicBezTo>
                  <a:cubicBezTo>
                    <a:pt x="19" y="19"/>
                    <a:pt x="19" y="19"/>
                    <a:pt x="18" y="18"/>
                  </a:cubicBezTo>
                  <a:cubicBezTo>
                    <a:pt x="18" y="17"/>
                    <a:pt x="17" y="16"/>
                    <a:pt x="17" y="15"/>
                  </a:cubicBezTo>
                  <a:cubicBezTo>
                    <a:pt x="17" y="15"/>
                    <a:pt x="17" y="15"/>
                    <a:pt x="18" y="14"/>
                  </a:cubicBezTo>
                  <a:cubicBezTo>
                    <a:pt x="18" y="14"/>
                    <a:pt x="18" y="14"/>
                    <a:pt x="18" y="14"/>
                  </a:cubicBezTo>
                  <a:cubicBezTo>
                    <a:pt x="19" y="14"/>
                    <a:pt x="19" y="14"/>
                    <a:pt x="19" y="14"/>
                  </a:cubicBezTo>
                  <a:cubicBezTo>
                    <a:pt x="20" y="14"/>
                    <a:pt x="20" y="14"/>
                    <a:pt x="21" y="15"/>
                  </a:cubicBezTo>
                  <a:cubicBezTo>
                    <a:pt x="22" y="15"/>
                    <a:pt x="23" y="15"/>
                    <a:pt x="23" y="15"/>
                  </a:cubicBezTo>
                  <a:cubicBezTo>
                    <a:pt x="23" y="15"/>
                    <a:pt x="23" y="15"/>
                    <a:pt x="23" y="15"/>
                  </a:cubicBezTo>
                  <a:cubicBezTo>
                    <a:pt x="23" y="14"/>
                    <a:pt x="23" y="14"/>
                    <a:pt x="23" y="13"/>
                  </a:cubicBezTo>
                  <a:cubicBezTo>
                    <a:pt x="23" y="13"/>
                    <a:pt x="22" y="12"/>
                    <a:pt x="21" y="12"/>
                  </a:cubicBezTo>
                  <a:cubicBezTo>
                    <a:pt x="21" y="12"/>
                    <a:pt x="20" y="11"/>
                    <a:pt x="20" y="11"/>
                  </a:cubicBezTo>
                  <a:cubicBezTo>
                    <a:pt x="19" y="12"/>
                    <a:pt x="19" y="12"/>
                    <a:pt x="19" y="12"/>
                  </a:cubicBezTo>
                  <a:cubicBezTo>
                    <a:pt x="18" y="12"/>
                    <a:pt x="18" y="12"/>
                    <a:pt x="18" y="11"/>
                  </a:cubicBezTo>
                  <a:cubicBezTo>
                    <a:pt x="18" y="11"/>
                    <a:pt x="18" y="10"/>
                    <a:pt x="18" y="10"/>
                  </a:cubicBezTo>
                  <a:cubicBezTo>
                    <a:pt x="18" y="10"/>
                    <a:pt x="19" y="10"/>
                    <a:pt x="19" y="10"/>
                  </a:cubicBezTo>
                  <a:cubicBezTo>
                    <a:pt x="20" y="10"/>
                    <a:pt x="21" y="10"/>
                    <a:pt x="21" y="11"/>
                  </a:cubicBezTo>
                  <a:cubicBezTo>
                    <a:pt x="22" y="11"/>
                    <a:pt x="23" y="12"/>
                    <a:pt x="23" y="12"/>
                  </a:cubicBezTo>
                  <a:cubicBezTo>
                    <a:pt x="24" y="13"/>
                    <a:pt x="24" y="13"/>
                    <a:pt x="24" y="13"/>
                  </a:cubicBezTo>
                  <a:cubicBezTo>
                    <a:pt x="25" y="14"/>
                    <a:pt x="25" y="14"/>
                    <a:pt x="25" y="15"/>
                  </a:cubicBezTo>
                  <a:cubicBezTo>
                    <a:pt x="25" y="15"/>
                    <a:pt x="25" y="16"/>
                    <a:pt x="25" y="16"/>
                  </a:cubicBezTo>
                  <a:cubicBezTo>
                    <a:pt x="25" y="17"/>
                    <a:pt x="25" y="18"/>
                    <a:pt x="25" y="18"/>
                  </a:cubicBezTo>
                  <a:cubicBezTo>
                    <a:pt x="25" y="20"/>
                    <a:pt x="25" y="21"/>
                    <a:pt x="25" y="21"/>
                  </a:cubicBezTo>
                  <a:cubicBezTo>
                    <a:pt x="25" y="22"/>
                    <a:pt x="25" y="22"/>
                    <a:pt x="25" y="23"/>
                  </a:cubicBezTo>
                  <a:cubicBezTo>
                    <a:pt x="25" y="22"/>
                    <a:pt x="24" y="22"/>
                    <a:pt x="24" y="22"/>
                  </a:cubicBezTo>
                  <a:cubicBezTo>
                    <a:pt x="24" y="21"/>
                    <a:pt x="24" y="21"/>
                    <a:pt x="23" y="20"/>
                  </a:cubicBezTo>
                  <a:close/>
                  <a:moveTo>
                    <a:pt x="23" y="17"/>
                  </a:moveTo>
                  <a:cubicBezTo>
                    <a:pt x="23" y="17"/>
                    <a:pt x="22" y="16"/>
                    <a:pt x="21" y="16"/>
                  </a:cubicBezTo>
                  <a:cubicBezTo>
                    <a:pt x="20" y="16"/>
                    <a:pt x="20" y="16"/>
                    <a:pt x="20" y="16"/>
                  </a:cubicBezTo>
                  <a:cubicBezTo>
                    <a:pt x="19" y="15"/>
                    <a:pt x="19" y="16"/>
                    <a:pt x="19" y="16"/>
                  </a:cubicBezTo>
                  <a:cubicBezTo>
                    <a:pt x="19" y="16"/>
                    <a:pt x="19" y="16"/>
                    <a:pt x="19" y="16"/>
                  </a:cubicBezTo>
                  <a:cubicBezTo>
                    <a:pt x="19" y="17"/>
                    <a:pt x="19" y="17"/>
                    <a:pt x="19" y="18"/>
                  </a:cubicBezTo>
                  <a:cubicBezTo>
                    <a:pt x="20" y="18"/>
                    <a:pt x="20" y="18"/>
                    <a:pt x="21" y="19"/>
                  </a:cubicBezTo>
                  <a:cubicBezTo>
                    <a:pt x="21" y="19"/>
                    <a:pt x="22" y="19"/>
                    <a:pt x="22" y="19"/>
                  </a:cubicBezTo>
                  <a:cubicBezTo>
                    <a:pt x="23" y="19"/>
                    <a:pt x="23" y="19"/>
                    <a:pt x="23" y="19"/>
                  </a:cubicBezTo>
                  <a:cubicBezTo>
                    <a:pt x="23" y="18"/>
                    <a:pt x="23" y="18"/>
                    <a:pt x="23" y="17"/>
                  </a:cubicBezTo>
                  <a:cubicBezTo>
                    <a:pt x="23" y="17"/>
                    <a:pt x="23" y="17"/>
                    <a:pt x="23" y="17"/>
                  </a:cubicBezTo>
                  <a:close/>
                  <a:moveTo>
                    <a:pt x="27" y="24"/>
                  </a:moveTo>
                  <a:cubicBezTo>
                    <a:pt x="27" y="22"/>
                    <a:pt x="27" y="20"/>
                    <a:pt x="27" y="19"/>
                  </a:cubicBezTo>
                  <a:cubicBezTo>
                    <a:pt x="27" y="17"/>
                    <a:pt x="27" y="16"/>
                    <a:pt x="27" y="14"/>
                  </a:cubicBezTo>
                  <a:cubicBezTo>
                    <a:pt x="28" y="15"/>
                    <a:pt x="28" y="15"/>
                    <a:pt x="29" y="15"/>
                  </a:cubicBezTo>
                  <a:cubicBezTo>
                    <a:pt x="29" y="15"/>
                    <a:pt x="29" y="16"/>
                    <a:pt x="29" y="16"/>
                  </a:cubicBezTo>
                  <a:cubicBezTo>
                    <a:pt x="29" y="16"/>
                    <a:pt x="29" y="16"/>
                    <a:pt x="30" y="16"/>
                  </a:cubicBezTo>
                  <a:cubicBezTo>
                    <a:pt x="30" y="16"/>
                    <a:pt x="31" y="16"/>
                    <a:pt x="31" y="16"/>
                  </a:cubicBezTo>
                  <a:cubicBezTo>
                    <a:pt x="32" y="17"/>
                    <a:pt x="32" y="17"/>
                    <a:pt x="33" y="18"/>
                  </a:cubicBezTo>
                  <a:cubicBezTo>
                    <a:pt x="33" y="18"/>
                    <a:pt x="33" y="19"/>
                    <a:pt x="34" y="19"/>
                  </a:cubicBezTo>
                  <a:cubicBezTo>
                    <a:pt x="34" y="19"/>
                    <a:pt x="35" y="19"/>
                    <a:pt x="36" y="19"/>
                  </a:cubicBezTo>
                  <a:cubicBezTo>
                    <a:pt x="37" y="20"/>
                    <a:pt x="38" y="20"/>
                    <a:pt x="38" y="21"/>
                  </a:cubicBezTo>
                  <a:cubicBezTo>
                    <a:pt x="39" y="22"/>
                    <a:pt x="39" y="23"/>
                    <a:pt x="39" y="24"/>
                  </a:cubicBezTo>
                  <a:cubicBezTo>
                    <a:pt x="39" y="25"/>
                    <a:pt x="39" y="26"/>
                    <a:pt x="39" y="27"/>
                  </a:cubicBezTo>
                  <a:cubicBezTo>
                    <a:pt x="39" y="28"/>
                    <a:pt x="39" y="29"/>
                    <a:pt x="39" y="30"/>
                  </a:cubicBezTo>
                  <a:cubicBezTo>
                    <a:pt x="39" y="30"/>
                    <a:pt x="38" y="30"/>
                    <a:pt x="38" y="30"/>
                  </a:cubicBezTo>
                  <a:cubicBezTo>
                    <a:pt x="38" y="29"/>
                    <a:pt x="38" y="28"/>
                    <a:pt x="38" y="27"/>
                  </a:cubicBezTo>
                  <a:cubicBezTo>
                    <a:pt x="38" y="26"/>
                    <a:pt x="38" y="25"/>
                    <a:pt x="38" y="24"/>
                  </a:cubicBezTo>
                  <a:cubicBezTo>
                    <a:pt x="38" y="23"/>
                    <a:pt x="38" y="23"/>
                    <a:pt x="37" y="22"/>
                  </a:cubicBezTo>
                  <a:cubicBezTo>
                    <a:pt x="37" y="22"/>
                    <a:pt x="37" y="22"/>
                    <a:pt x="37" y="21"/>
                  </a:cubicBezTo>
                  <a:cubicBezTo>
                    <a:pt x="37" y="21"/>
                    <a:pt x="36" y="21"/>
                    <a:pt x="36" y="21"/>
                  </a:cubicBezTo>
                  <a:cubicBezTo>
                    <a:pt x="35" y="20"/>
                    <a:pt x="35" y="20"/>
                    <a:pt x="35" y="20"/>
                  </a:cubicBezTo>
                  <a:cubicBezTo>
                    <a:pt x="34" y="20"/>
                    <a:pt x="34" y="21"/>
                    <a:pt x="34" y="22"/>
                  </a:cubicBezTo>
                  <a:cubicBezTo>
                    <a:pt x="34" y="23"/>
                    <a:pt x="34" y="24"/>
                    <a:pt x="34" y="25"/>
                  </a:cubicBezTo>
                  <a:cubicBezTo>
                    <a:pt x="34" y="26"/>
                    <a:pt x="34" y="27"/>
                    <a:pt x="34" y="27"/>
                  </a:cubicBezTo>
                  <a:cubicBezTo>
                    <a:pt x="33" y="27"/>
                    <a:pt x="33" y="27"/>
                    <a:pt x="32" y="27"/>
                  </a:cubicBezTo>
                  <a:cubicBezTo>
                    <a:pt x="32" y="26"/>
                    <a:pt x="32" y="25"/>
                    <a:pt x="32" y="24"/>
                  </a:cubicBezTo>
                  <a:cubicBezTo>
                    <a:pt x="32" y="23"/>
                    <a:pt x="32" y="22"/>
                    <a:pt x="32" y="21"/>
                  </a:cubicBezTo>
                  <a:cubicBezTo>
                    <a:pt x="32" y="20"/>
                    <a:pt x="32" y="19"/>
                    <a:pt x="32" y="19"/>
                  </a:cubicBezTo>
                  <a:cubicBezTo>
                    <a:pt x="32" y="18"/>
                    <a:pt x="31" y="18"/>
                    <a:pt x="31" y="18"/>
                  </a:cubicBezTo>
                  <a:cubicBezTo>
                    <a:pt x="30" y="17"/>
                    <a:pt x="30" y="17"/>
                    <a:pt x="30" y="17"/>
                  </a:cubicBezTo>
                  <a:cubicBezTo>
                    <a:pt x="29" y="17"/>
                    <a:pt x="29" y="17"/>
                    <a:pt x="29" y="18"/>
                  </a:cubicBezTo>
                  <a:cubicBezTo>
                    <a:pt x="29" y="18"/>
                    <a:pt x="29" y="19"/>
                    <a:pt x="29" y="20"/>
                  </a:cubicBezTo>
                  <a:cubicBezTo>
                    <a:pt x="29" y="20"/>
                    <a:pt x="29" y="21"/>
                    <a:pt x="29" y="22"/>
                  </a:cubicBezTo>
                  <a:cubicBezTo>
                    <a:pt x="29" y="23"/>
                    <a:pt x="29" y="24"/>
                    <a:pt x="29" y="24"/>
                  </a:cubicBezTo>
                  <a:cubicBezTo>
                    <a:pt x="28" y="24"/>
                    <a:pt x="28" y="24"/>
                    <a:pt x="27" y="24"/>
                  </a:cubicBezTo>
                  <a:close/>
                  <a:moveTo>
                    <a:pt x="43" y="33"/>
                  </a:moveTo>
                  <a:cubicBezTo>
                    <a:pt x="42" y="32"/>
                    <a:pt x="42" y="32"/>
                    <a:pt x="41" y="32"/>
                  </a:cubicBezTo>
                  <a:cubicBezTo>
                    <a:pt x="41" y="30"/>
                    <a:pt x="41" y="27"/>
                    <a:pt x="41" y="25"/>
                  </a:cubicBezTo>
                  <a:cubicBezTo>
                    <a:pt x="41" y="23"/>
                    <a:pt x="41" y="21"/>
                    <a:pt x="41" y="19"/>
                  </a:cubicBezTo>
                  <a:cubicBezTo>
                    <a:pt x="42" y="19"/>
                    <a:pt x="42" y="19"/>
                    <a:pt x="43" y="20"/>
                  </a:cubicBezTo>
                  <a:cubicBezTo>
                    <a:pt x="43" y="20"/>
                    <a:pt x="43" y="21"/>
                    <a:pt x="43" y="22"/>
                  </a:cubicBezTo>
                  <a:cubicBezTo>
                    <a:pt x="43" y="23"/>
                    <a:pt x="43" y="24"/>
                    <a:pt x="43" y="24"/>
                  </a:cubicBezTo>
                  <a:cubicBezTo>
                    <a:pt x="43" y="24"/>
                    <a:pt x="44" y="24"/>
                    <a:pt x="45" y="24"/>
                  </a:cubicBezTo>
                  <a:cubicBezTo>
                    <a:pt x="46" y="25"/>
                    <a:pt x="46" y="25"/>
                    <a:pt x="47" y="26"/>
                  </a:cubicBezTo>
                  <a:cubicBezTo>
                    <a:pt x="47" y="26"/>
                    <a:pt x="48" y="27"/>
                    <a:pt x="48" y="27"/>
                  </a:cubicBezTo>
                  <a:cubicBezTo>
                    <a:pt x="48" y="28"/>
                    <a:pt x="49" y="29"/>
                    <a:pt x="49" y="29"/>
                  </a:cubicBezTo>
                  <a:cubicBezTo>
                    <a:pt x="49" y="30"/>
                    <a:pt x="49" y="31"/>
                    <a:pt x="49" y="31"/>
                  </a:cubicBezTo>
                  <a:cubicBezTo>
                    <a:pt x="49" y="33"/>
                    <a:pt x="49" y="34"/>
                    <a:pt x="48" y="34"/>
                  </a:cubicBezTo>
                  <a:cubicBezTo>
                    <a:pt x="47" y="35"/>
                    <a:pt x="46" y="35"/>
                    <a:pt x="45" y="34"/>
                  </a:cubicBezTo>
                  <a:cubicBezTo>
                    <a:pt x="44" y="34"/>
                    <a:pt x="43" y="33"/>
                    <a:pt x="43" y="31"/>
                  </a:cubicBezTo>
                  <a:cubicBezTo>
                    <a:pt x="43" y="32"/>
                    <a:pt x="43" y="32"/>
                    <a:pt x="43" y="33"/>
                  </a:cubicBezTo>
                  <a:close/>
                  <a:moveTo>
                    <a:pt x="43" y="28"/>
                  </a:moveTo>
                  <a:cubicBezTo>
                    <a:pt x="43" y="29"/>
                    <a:pt x="43" y="30"/>
                    <a:pt x="43" y="30"/>
                  </a:cubicBezTo>
                  <a:cubicBezTo>
                    <a:pt x="44" y="32"/>
                    <a:pt x="44" y="32"/>
                    <a:pt x="45" y="33"/>
                  </a:cubicBezTo>
                  <a:cubicBezTo>
                    <a:pt x="46" y="33"/>
                    <a:pt x="46" y="33"/>
                    <a:pt x="47" y="33"/>
                  </a:cubicBezTo>
                  <a:cubicBezTo>
                    <a:pt x="47" y="33"/>
                    <a:pt x="47" y="32"/>
                    <a:pt x="47" y="31"/>
                  </a:cubicBezTo>
                  <a:cubicBezTo>
                    <a:pt x="47" y="29"/>
                    <a:pt x="47" y="28"/>
                    <a:pt x="47" y="27"/>
                  </a:cubicBezTo>
                  <a:cubicBezTo>
                    <a:pt x="46" y="27"/>
                    <a:pt x="46" y="26"/>
                    <a:pt x="45" y="26"/>
                  </a:cubicBezTo>
                  <a:cubicBezTo>
                    <a:pt x="44" y="25"/>
                    <a:pt x="44" y="25"/>
                    <a:pt x="43" y="26"/>
                  </a:cubicBezTo>
                  <a:cubicBezTo>
                    <a:pt x="43" y="26"/>
                    <a:pt x="43" y="27"/>
                    <a:pt x="43" y="28"/>
                  </a:cubicBezTo>
                  <a:close/>
                  <a:moveTo>
                    <a:pt x="57" y="38"/>
                  </a:moveTo>
                  <a:cubicBezTo>
                    <a:pt x="57" y="38"/>
                    <a:pt x="58" y="38"/>
                    <a:pt x="58" y="39"/>
                  </a:cubicBezTo>
                  <a:cubicBezTo>
                    <a:pt x="58" y="40"/>
                    <a:pt x="58" y="40"/>
                    <a:pt x="57" y="40"/>
                  </a:cubicBezTo>
                  <a:cubicBezTo>
                    <a:pt x="56" y="40"/>
                    <a:pt x="56" y="40"/>
                    <a:pt x="55" y="40"/>
                  </a:cubicBezTo>
                  <a:cubicBezTo>
                    <a:pt x="53" y="39"/>
                    <a:pt x="52" y="38"/>
                    <a:pt x="51" y="37"/>
                  </a:cubicBezTo>
                  <a:cubicBezTo>
                    <a:pt x="51" y="35"/>
                    <a:pt x="50" y="34"/>
                    <a:pt x="50" y="32"/>
                  </a:cubicBezTo>
                  <a:cubicBezTo>
                    <a:pt x="50" y="31"/>
                    <a:pt x="51" y="30"/>
                    <a:pt x="51" y="29"/>
                  </a:cubicBezTo>
                  <a:cubicBezTo>
                    <a:pt x="52" y="29"/>
                    <a:pt x="53" y="29"/>
                    <a:pt x="54" y="30"/>
                  </a:cubicBezTo>
                  <a:cubicBezTo>
                    <a:pt x="56" y="30"/>
                    <a:pt x="57" y="31"/>
                    <a:pt x="57" y="33"/>
                  </a:cubicBezTo>
                  <a:cubicBezTo>
                    <a:pt x="58" y="34"/>
                    <a:pt x="59" y="35"/>
                    <a:pt x="59" y="37"/>
                  </a:cubicBezTo>
                  <a:cubicBezTo>
                    <a:pt x="59" y="37"/>
                    <a:pt x="59" y="37"/>
                    <a:pt x="59" y="37"/>
                  </a:cubicBezTo>
                  <a:cubicBezTo>
                    <a:pt x="56" y="36"/>
                    <a:pt x="54" y="35"/>
                    <a:pt x="52" y="34"/>
                  </a:cubicBezTo>
                  <a:cubicBezTo>
                    <a:pt x="52" y="35"/>
                    <a:pt x="52" y="36"/>
                    <a:pt x="53" y="36"/>
                  </a:cubicBezTo>
                  <a:cubicBezTo>
                    <a:pt x="53" y="37"/>
                    <a:pt x="54" y="38"/>
                    <a:pt x="55" y="38"/>
                  </a:cubicBezTo>
                  <a:cubicBezTo>
                    <a:pt x="55" y="39"/>
                    <a:pt x="56" y="39"/>
                    <a:pt x="56" y="39"/>
                  </a:cubicBezTo>
                  <a:cubicBezTo>
                    <a:pt x="56" y="39"/>
                    <a:pt x="57" y="38"/>
                    <a:pt x="57" y="38"/>
                  </a:cubicBezTo>
                  <a:close/>
                  <a:moveTo>
                    <a:pt x="52" y="32"/>
                  </a:moveTo>
                  <a:cubicBezTo>
                    <a:pt x="54" y="33"/>
                    <a:pt x="55" y="34"/>
                    <a:pt x="57" y="35"/>
                  </a:cubicBezTo>
                  <a:cubicBezTo>
                    <a:pt x="57" y="34"/>
                    <a:pt x="57" y="34"/>
                    <a:pt x="56" y="33"/>
                  </a:cubicBezTo>
                  <a:cubicBezTo>
                    <a:pt x="56" y="32"/>
                    <a:pt x="55" y="31"/>
                    <a:pt x="55" y="31"/>
                  </a:cubicBezTo>
                  <a:cubicBezTo>
                    <a:pt x="54" y="31"/>
                    <a:pt x="53" y="31"/>
                    <a:pt x="53" y="31"/>
                  </a:cubicBezTo>
                  <a:cubicBezTo>
                    <a:pt x="52" y="31"/>
                    <a:pt x="52" y="31"/>
                    <a:pt x="52" y="32"/>
                  </a:cubicBezTo>
                  <a:close/>
                  <a:moveTo>
                    <a:pt x="60" y="43"/>
                  </a:moveTo>
                  <a:cubicBezTo>
                    <a:pt x="60" y="41"/>
                    <a:pt x="60" y="40"/>
                    <a:pt x="60" y="38"/>
                  </a:cubicBezTo>
                  <a:cubicBezTo>
                    <a:pt x="60" y="36"/>
                    <a:pt x="60" y="35"/>
                    <a:pt x="60" y="33"/>
                  </a:cubicBezTo>
                  <a:cubicBezTo>
                    <a:pt x="61" y="34"/>
                    <a:pt x="61" y="34"/>
                    <a:pt x="62" y="34"/>
                  </a:cubicBezTo>
                  <a:cubicBezTo>
                    <a:pt x="62" y="35"/>
                    <a:pt x="62" y="35"/>
                    <a:pt x="62" y="36"/>
                  </a:cubicBezTo>
                  <a:cubicBezTo>
                    <a:pt x="62" y="35"/>
                    <a:pt x="62" y="35"/>
                    <a:pt x="63" y="35"/>
                  </a:cubicBezTo>
                  <a:cubicBezTo>
                    <a:pt x="63" y="35"/>
                    <a:pt x="63" y="35"/>
                    <a:pt x="64" y="35"/>
                  </a:cubicBezTo>
                  <a:cubicBezTo>
                    <a:pt x="64" y="35"/>
                    <a:pt x="65" y="36"/>
                    <a:pt x="65" y="36"/>
                  </a:cubicBezTo>
                  <a:cubicBezTo>
                    <a:pt x="65" y="37"/>
                    <a:pt x="65" y="37"/>
                    <a:pt x="65" y="38"/>
                  </a:cubicBezTo>
                  <a:cubicBezTo>
                    <a:pt x="64" y="37"/>
                    <a:pt x="64" y="37"/>
                    <a:pt x="64" y="37"/>
                  </a:cubicBezTo>
                  <a:cubicBezTo>
                    <a:pt x="63" y="36"/>
                    <a:pt x="63" y="36"/>
                    <a:pt x="63" y="36"/>
                  </a:cubicBezTo>
                  <a:cubicBezTo>
                    <a:pt x="62" y="36"/>
                    <a:pt x="62" y="37"/>
                    <a:pt x="62" y="37"/>
                  </a:cubicBezTo>
                  <a:cubicBezTo>
                    <a:pt x="62" y="37"/>
                    <a:pt x="62" y="38"/>
                    <a:pt x="62" y="39"/>
                  </a:cubicBezTo>
                  <a:cubicBezTo>
                    <a:pt x="62" y="39"/>
                    <a:pt x="62" y="40"/>
                    <a:pt x="62" y="41"/>
                  </a:cubicBezTo>
                  <a:cubicBezTo>
                    <a:pt x="62" y="42"/>
                    <a:pt x="62" y="43"/>
                    <a:pt x="62" y="44"/>
                  </a:cubicBezTo>
                  <a:cubicBezTo>
                    <a:pt x="61" y="43"/>
                    <a:pt x="61" y="43"/>
                    <a:pt x="60" y="4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1" name="Freeform 851"/>
            <p:cNvSpPr>
              <a:spLocks noEditPoints="1"/>
            </p:cNvSpPr>
            <p:nvPr/>
          </p:nvSpPr>
          <p:spPr bwMode="auto">
            <a:xfrm>
              <a:off x="422" y="965"/>
              <a:ext cx="691" cy="463"/>
            </a:xfrm>
            <a:custGeom>
              <a:avLst/>
              <a:gdLst>
                <a:gd name="T0" fmla="*/ 0 w 70"/>
                <a:gd name="T1" fmla="*/ 0 h 47"/>
                <a:gd name="T2" fmla="*/ 2147483647 w 70"/>
                <a:gd name="T3" fmla="*/ 2147483647 h 47"/>
                <a:gd name="T4" fmla="*/ 2147483647 w 70"/>
                <a:gd name="T5" fmla="*/ 2147483647 h 47"/>
                <a:gd name="T6" fmla="*/ 2147483647 w 70"/>
                <a:gd name="T7" fmla="*/ 2147483647 h 47"/>
                <a:gd name="T8" fmla="*/ 2147483647 w 70"/>
                <a:gd name="T9" fmla="*/ 2147483647 h 47"/>
                <a:gd name="T10" fmla="*/ 2147483647 w 70"/>
                <a:gd name="T11" fmla="*/ 2147483647 h 47"/>
                <a:gd name="T12" fmla="*/ 2147483647 w 70"/>
                <a:gd name="T13" fmla="*/ 2147483647 h 47"/>
                <a:gd name="T14" fmla="*/ 2147483647 w 70"/>
                <a:gd name="T15" fmla="*/ 2147483647 h 47"/>
                <a:gd name="T16" fmla="*/ 2147483647 w 70"/>
                <a:gd name="T17" fmla="*/ 2147483647 h 47"/>
                <a:gd name="T18" fmla="*/ 2147483647 w 70"/>
                <a:gd name="T19" fmla="*/ 2147483647 h 47"/>
                <a:gd name="T20" fmla="*/ 2147483647 w 70"/>
                <a:gd name="T21" fmla="*/ 2147483647 h 47"/>
                <a:gd name="T22" fmla="*/ 2147483647 w 70"/>
                <a:gd name="T23" fmla="*/ 2147483647 h 47"/>
                <a:gd name="T24" fmla="*/ 2147483647 w 70"/>
                <a:gd name="T25" fmla="*/ 2147483647 h 47"/>
                <a:gd name="T26" fmla="*/ 2147483647 w 70"/>
                <a:gd name="T27" fmla="*/ 2147483647 h 47"/>
                <a:gd name="T28" fmla="*/ 2147483647 w 70"/>
                <a:gd name="T29" fmla="*/ 2147483647 h 47"/>
                <a:gd name="T30" fmla="*/ 2147483647 w 70"/>
                <a:gd name="T31" fmla="*/ 2147483647 h 47"/>
                <a:gd name="T32" fmla="*/ 2147483647 w 70"/>
                <a:gd name="T33" fmla="*/ 2147483647 h 47"/>
                <a:gd name="T34" fmla="*/ 2147483647 w 70"/>
                <a:gd name="T35" fmla="*/ 2147483647 h 47"/>
                <a:gd name="T36" fmla="*/ 2147483647 w 70"/>
                <a:gd name="T37" fmla="*/ 2147483647 h 47"/>
                <a:gd name="T38" fmla="*/ 2147483647 w 70"/>
                <a:gd name="T39" fmla="*/ 2147483647 h 47"/>
                <a:gd name="T40" fmla="*/ 2147483647 w 70"/>
                <a:gd name="T41" fmla="*/ 2147483647 h 47"/>
                <a:gd name="T42" fmla="*/ 2147483647 w 70"/>
                <a:gd name="T43" fmla="*/ 2147483647 h 47"/>
                <a:gd name="T44" fmla="*/ 2147483647 w 70"/>
                <a:gd name="T45" fmla="*/ 2147483647 h 47"/>
                <a:gd name="T46" fmla="*/ 2147483647 w 70"/>
                <a:gd name="T47" fmla="*/ 2147483647 h 47"/>
                <a:gd name="T48" fmla="*/ 2147483647 w 70"/>
                <a:gd name="T49" fmla="*/ 2147483647 h 47"/>
                <a:gd name="T50" fmla="*/ 2147483647 w 70"/>
                <a:gd name="T51" fmla="*/ 2147483647 h 47"/>
                <a:gd name="T52" fmla="*/ 2147483647 w 70"/>
                <a:gd name="T53" fmla="*/ 2147483647 h 47"/>
                <a:gd name="T54" fmla="*/ 2147483647 w 70"/>
                <a:gd name="T55" fmla="*/ 2147483647 h 47"/>
                <a:gd name="T56" fmla="*/ 2147483647 w 70"/>
                <a:gd name="T57" fmla="*/ 2147483647 h 47"/>
                <a:gd name="T58" fmla="*/ 2147483647 w 70"/>
                <a:gd name="T59" fmla="*/ 2147483647 h 47"/>
                <a:gd name="T60" fmla="*/ 2147483647 w 70"/>
                <a:gd name="T61" fmla="*/ 2147483647 h 47"/>
                <a:gd name="T62" fmla="*/ 2147483647 w 70"/>
                <a:gd name="T63" fmla="*/ 2147483647 h 47"/>
                <a:gd name="T64" fmla="*/ 2147483647 w 70"/>
                <a:gd name="T65" fmla="*/ 2147483647 h 47"/>
                <a:gd name="T66" fmla="*/ 2147483647 w 70"/>
                <a:gd name="T67" fmla="*/ 2147483647 h 47"/>
                <a:gd name="T68" fmla="*/ 2147483647 w 70"/>
                <a:gd name="T69" fmla="*/ 2147483647 h 47"/>
                <a:gd name="T70" fmla="*/ 2147483647 w 70"/>
                <a:gd name="T71" fmla="*/ 2147483647 h 47"/>
                <a:gd name="T72" fmla="*/ 2147483647 w 70"/>
                <a:gd name="T73" fmla="*/ 2147483647 h 47"/>
                <a:gd name="T74" fmla="*/ 2147483647 w 70"/>
                <a:gd name="T75" fmla="*/ 2147483647 h 47"/>
                <a:gd name="T76" fmla="*/ 2147483647 w 70"/>
                <a:gd name="T77" fmla="*/ 2147483647 h 47"/>
                <a:gd name="T78" fmla="*/ 2147483647 w 70"/>
                <a:gd name="T79" fmla="*/ 2147483647 h 47"/>
                <a:gd name="T80" fmla="*/ 2147483647 w 70"/>
                <a:gd name="T81" fmla="*/ 2147483647 h 47"/>
                <a:gd name="T82" fmla="*/ 2147483647 w 70"/>
                <a:gd name="T83" fmla="*/ 2147483647 h 47"/>
                <a:gd name="T84" fmla="*/ 2147483647 w 70"/>
                <a:gd name="T85" fmla="*/ 2147483647 h 47"/>
                <a:gd name="T86" fmla="*/ 2147483647 w 70"/>
                <a:gd name="T87" fmla="*/ 2147483647 h 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
                <a:gd name="T133" fmla="*/ 0 h 47"/>
                <a:gd name="T134" fmla="*/ 70 w 70"/>
                <a:gd name="T135" fmla="*/ 47 h 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 h="47">
                  <a:moveTo>
                    <a:pt x="0" y="12"/>
                  </a:moveTo>
                  <a:cubicBezTo>
                    <a:pt x="0" y="10"/>
                    <a:pt x="0" y="8"/>
                    <a:pt x="0" y="6"/>
                  </a:cubicBezTo>
                  <a:cubicBezTo>
                    <a:pt x="0" y="4"/>
                    <a:pt x="0" y="2"/>
                    <a:pt x="0" y="0"/>
                  </a:cubicBezTo>
                  <a:cubicBezTo>
                    <a:pt x="1" y="0"/>
                    <a:pt x="1" y="0"/>
                    <a:pt x="2" y="1"/>
                  </a:cubicBezTo>
                  <a:cubicBezTo>
                    <a:pt x="2" y="1"/>
                    <a:pt x="2" y="2"/>
                    <a:pt x="2" y="3"/>
                  </a:cubicBezTo>
                  <a:cubicBezTo>
                    <a:pt x="2" y="4"/>
                    <a:pt x="2" y="5"/>
                    <a:pt x="2" y="5"/>
                  </a:cubicBezTo>
                  <a:cubicBezTo>
                    <a:pt x="4" y="7"/>
                    <a:pt x="7" y="8"/>
                    <a:pt x="9" y="9"/>
                  </a:cubicBezTo>
                  <a:cubicBezTo>
                    <a:pt x="9" y="8"/>
                    <a:pt x="9" y="7"/>
                    <a:pt x="9" y="7"/>
                  </a:cubicBezTo>
                  <a:cubicBezTo>
                    <a:pt x="9" y="6"/>
                    <a:pt x="9" y="5"/>
                    <a:pt x="9" y="4"/>
                  </a:cubicBezTo>
                  <a:cubicBezTo>
                    <a:pt x="9" y="4"/>
                    <a:pt x="10" y="5"/>
                    <a:pt x="11" y="5"/>
                  </a:cubicBezTo>
                  <a:cubicBezTo>
                    <a:pt x="11" y="7"/>
                    <a:pt x="11" y="9"/>
                    <a:pt x="11" y="11"/>
                  </a:cubicBezTo>
                  <a:cubicBezTo>
                    <a:pt x="11" y="13"/>
                    <a:pt x="11" y="15"/>
                    <a:pt x="11" y="17"/>
                  </a:cubicBezTo>
                  <a:cubicBezTo>
                    <a:pt x="10" y="17"/>
                    <a:pt x="9" y="16"/>
                    <a:pt x="9" y="16"/>
                  </a:cubicBezTo>
                  <a:cubicBezTo>
                    <a:pt x="9" y="15"/>
                    <a:pt x="9" y="14"/>
                    <a:pt x="9" y="13"/>
                  </a:cubicBezTo>
                  <a:cubicBezTo>
                    <a:pt x="9" y="12"/>
                    <a:pt x="9" y="11"/>
                    <a:pt x="9" y="10"/>
                  </a:cubicBezTo>
                  <a:cubicBezTo>
                    <a:pt x="7" y="9"/>
                    <a:pt x="4" y="8"/>
                    <a:pt x="2" y="7"/>
                  </a:cubicBezTo>
                  <a:cubicBezTo>
                    <a:pt x="2" y="8"/>
                    <a:pt x="2" y="9"/>
                    <a:pt x="2" y="10"/>
                  </a:cubicBezTo>
                  <a:cubicBezTo>
                    <a:pt x="2" y="11"/>
                    <a:pt x="2" y="12"/>
                    <a:pt x="2" y="13"/>
                  </a:cubicBezTo>
                  <a:cubicBezTo>
                    <a:pt x="1" y="12"/>
                    <a:pt x="1" y="12"/>
                    <a:pt x="0" y="12"/>
                  </a:cubicBezTo>
                  <a:close/>
                  <a:moveTo>
                    <a:pt x="20" y="19"/>
                  </a:moveTo>
                  <a:cubicBezTo>
                    <a:pt x="20" y="19"/>
                    <a:pt x="21" y="20"/>
                    <a:pt x="21" y="20"/>
                  </a:cubicBezTo>
                  <a:cubicBezTo>
                    <a:pt x="21" y="21"/>
                    <a:pt x="21" y="21"/>
                    <a:pt x="20" y="21"/>
                  </a:cubicBezTo>
                  <a:cubicBezTo>
                    <a:pt x="19" y="22"/>
                    <a:pt x="18" y="21"/>
                    <a:pt x="17" y="21"/>
                  </a:cubicBezTo>
                  <a:cubicBezTo>
                    <a:pt x="16" y="20"/>
                    <a:pt x="15" y="19"/>
                    <a:pt x="14" y="18"/>
                  </a:cubicBezTo>
                  <a:cubicBezTo>
                    <a:pt x="13" y="17"/>
                    <a:pt x="13" y="15"/>
                    <a:pt x="13" y="14"/>
                  </a:cubicBezTo>
                  <a:cubicBezTo>
                    <a:pt x="13" y="12"/>
                    <a:pt x="13" y="12"/>
                    <a:pt x="14" y="11"/>
                  </a:cubicBezTo>
                  <a:cubicBezTo>
                    <a:pt x="15" y="11"/>
                    <a:pt x="16" y="11"/>
                    <a:pt x="17" y="12"/>
                  </a:cubicBezTo>
                  <a:cubicBezTo>
                    <a:pt x="18" y="12"/>
                    <a:pt x="19" y="13"/>
                    <a:pt x="20" y="14"/>
                  </a:cubicBezTo>
                  <a:cubicBezTo>
                    <a:pt x="21" y="16"/>
                    <a:pt x="21" y="17"/>
                    <a:pt x="21" y="18"/>
                  </a:cubicBezTo>
                  <a:cubicBezTo>
                    <a:pt x="21" y="19"/>
                    <a:pt x="21" y="19"/>
                    <a:pt x="21" y="19"/>
                  </a:cubicBezTo>
                  <a:cubicBezTo>
                    <a:pt x="19" y="18"/>
                    <a:pt x="17" y="16"/>
                    <a:pt x="14" y="15"/>
                  </a:cubicBezTo>
                  <a:cubicBezTo>
                    <a:pt x="14" y="16"/>
                    <a:pt x="15" y="17"/>
                    <a:pt x="15" y="18"/>
                  </a:cubicBezTo>
                  <a:cubicBezTo>
                    <a:pt x="16" y="19"/>
                    <a:pt x="16" y="19"/>
                    <a:pt x="17" y="20"/>
                  </a:cubicBezTo>
                  <a:cubicBezTo>
                    <a:pt x="18" y="20"/>
                    <a:pt x="18" y="20"/>
                    <a:pt x="19" y="20"/>
                  </a:cubicBezTo>
                  <a:cubicBezTo>
                    <a:pt x="19" y="20"/>
                    <a:pt x="19" y="20"/>
                    <a:pt x="20" y="19"/>
                  </a:cubicBezTo>
                  <a:close/>
                  <a:moveTo>
                    <a:pt x="14" y="14"/>
                  </a:moveTo>
                  <a:cubicBezTo>
                    <a:pt x="16" y="15"/>
                    <a:pt x="18" y="16"/>
                    <a:pt x="20" y="17"/>
                  </a:cubicBezTo>
                  <a:cubicBezTo>
                    <a:pt x="20" y="16"/>
                    <a:pt x="19" y="15"/>
                    <a:pt x="19" y="15"/>
                  </a:cubicBezTo>
                  <a:cubicBezTo>
                    <a:pt x="19" y="14"/>
                    <a:pt x="18" y="13"/>
                    <a:pt x="17" y="13"/>
                  </a:cubicBezTo>
                  <a:cubicBezTo>
                    <a:pt x="16" y="12"/>
                    <a:pt x="16" y="12"/>
                    <a:pt x="15" y="13"/>
                  </a:cubicBezTo>
                  <a:cubicBezTo>
                    <a:pt x="15" y="13"/>
                    <a:pt x="14" y="13"/>
                    <a:pt x="14" y="14"/>
                  </a:cubicBezTo>
                  <a:close/>
                  <a:moveTo>
                    <a:pt x="34" y="30"/>
                  </a:moveTo>
                  <a:cubicBezTo>
                    <a:pt x="34" y="29"/>
                    <a:pt x="33" y="29"/>
                    <a:pt x="33" y="29"/>
                  </a:cubicBezTo>
                  <a:cubicBezTo>
                    <a:pt x="33" y="27"/>
                    <a:pt x="33" y="26"/>
                    <a:pt x="33" y="24"/>
                  </a:cubicBezTo>
                  <a:cubicBezTo>
                    <a:pt x="33" y="22"/>
                    <a:pt x="33" y="21"/>
                    <a:pt x="33" y="19"/>
                  </a:cubicBezTo>
                  <a:cubicBezTo>
                    <a:pt x="32" y="19"/>
                    <a:pt x="32" y="19"/>
                    <a:pt x="31" y="19"/>
                  </a:cubicBezTo>
                  <a:cubicBezTo>
                    <a:pt x="30" y="19"/>
                    <a:pt x="30" y="19"/>
                    <a:pt x="29" y="19"/>
                  </a:cubicBezTo>
                  <a:cubicBezTo>
                    <a:pt x="29" y="19"/>
                    <a:pt x="29" y="18"/>
                    <a:pt x="29" y="18"/>
                  </a:cubicBezTo>
                  <a:cubicBezTo>
                    <a:pt x="30" y="18"/>
                    <a:pt x="31" y="18"/>
                    <a:pt x="32" y="18"/>
                  </a:cubicBezTo>
                  <a:cubicBezTo>
                    <a:pt x="32" y="18"/>
                    <a:pt x="33" y="17"/>
                    <a:pt x="33" y="17"/>
                  </a:cubicBezTo>
                  <a:cubicBezTo>
                    <a:pt x="33" y="17"/>
                    <a:pt x="34" y="17"/>
                    <a:pt x="34" y="17"/>
                  </a:cubicBezTo>
                  <a:cubicBezTo>
                    <a:pt x="34" y="19"/>
                    <a:pt x="34" y="21"/>
                    <a:pt x="34" y="23"/>
                  </a:cubicBezTo>
                  <a:cubicBezTo>
                    <a:pt x="34" y="26"/>
                    <a:pt x="34" y="28"/>
                    <a:pt x="34" y="30"/>
                  </a:cubicBezTo>
                  <a:close/>
                  <a:moveTo>
                    <a:pt x="45" y="36"/>
                  </a:moveTo>
                  <a:cubicBezTo>
                    <a:pt x="45" y="35"/>
                    <a:pt x="44" y="35"/>
                    <a:pt x="44" y="35"/>
                  </a:cubicBezTo>
                  <a:cubicBezTo>
                    <a:pt x="44" y="33"/>
                    <a:pt x="44" y="31"/>
                    <a:pt x="44" y="29"/>
                  </a:cubicBezTo>
                  <a:cubicBezTo>
                    <a:pt x="44" y="27"/>
                    <a:pt x="44" y="25"/>
                    <a:pt x="44" y="23"/>
                  </a:cubicBezTo>
                  <a:cubicBezTo>
                    <a:pt x="44" y="23"/>
                    <a:pt x="45" y="23"/>
                    <a:pt x="46" y="23"/>
                  </a:cubicBezTo>
                  <a:cubicBezTo>
                    <a:pt x="46" y="24"/>
                    <a:pt x="46" y="25"/>
                    <a:pt x="46" y="26"/>
                  </a:cubicBezTo>
                  <a:cubicBezTo>
                    <a:pt x="46" y="26"/>
                    <a:pt x="46" y="27"/>
                    <a:pt x="46" y="28"/>
                  </a:cubicBezTo>
                  <a:cubicBezTo>
                    <a:pt x="46" y="27"/>
                    <a:pt x="47" y="27"/>
                    <a:pt x="48" y="28"/>
                  </a:cubicBezTo>
                  <a:cubicBezTo>
                    <a:pt x="49" y="28"/>
                    <a:pt x="49" y="29"/>
                    <a:pt x="50" y="29"/>
                  </a:cubicBezTo>
                  <a:cubicBezTo>
                    <a:pt x="50" y="30"/>
                    <a:pt x="51" y="30"/>
                    <a:pt x="51" y="31"/>
                  </a:cubicBezTo>
                  <a:cubicBezTo>
                    <a:pt x="51" y="31"/>
                    <a:pt x="52" y="32"/>
                    <a:pt x="52" y="33"/>
                  </a:cubicBezTo>
                  <a:cubicBezTo>
                    <a:pt x="52" y="33"/>
                    <a:pt x="52" y="34"/>
                    <a:pt x="52" y="35"/>
                  </a:cubicBezTo>
                  <a:cubicBezTo>
                    <a:pt x="52" y="36"/>
                    <a:pt x="52" y="37"/>
                    <a:pt x="51" y="37"/>
                  </a:cubicBezTo>
                  <a:cubicBezTo>
                    <a:pt x="50" y="38"/>
                    <a:pt x="49" y="38"/>
                    <a:pt x="48" y="37"/>
                  </a:cubicBezTo>
                  <a:cubicBezTo>
                    <a:pt x="47" y="37"/>
                    <a:pt x="46" y="36"/>
                    <a:pt x="45" y="34"/>
                  </a:cubicBezTo>
                  <a:cubicBezTo>
                    <a:pt x="45" y="35"/>
                    <a:pt x="45" y="35"/>
                    <a:pt x="45" y="36"/>
                  </a:cubicBezTo>
                  <a:close/>
                  <a:moveTo>
                    <a:pt x="45" y="31"/>
                  </a:moveTo>
                  <a:cubicBezTo>
                    <a:pt x="45" y="32"/>
                    <a:pt x="46" y="33"/>
                    <a:pt x="46" y="34"/>
                  </a:cubicBezTo>
                  <a:cubicBezTo>
                    <a:pt x="46" y="35"/>
                    <a:pt x="47" y="35"/>
                    <a:pt x="48" y="36"/>
                  </a:cubicBezTo>
                  <a:cubicBezTo>
                    <a:pt x="49" y="36"/>
                    <a:pt x="49" y="36"/>
                    <a:pt x="50" y="36"/>
                  </a:cubicBezTo>
                  <a:cubicBezTo>
                    <a:pt x="50" y="36"/>
                    <a:pt x="51" y="35"/>
                    <a:pt x="51" y="34"/>
                  </a:cubicBezTo>
                  <a:cubicBezTo>
                    <a:pt x="51" y="33"/>
                    <a:pt x="50" y="32"/>
                    <a:pt x="50" y="31"/>
                  </a:cubicBezTo>
                  <a:cubicBezTo>
                    <a:pt x="49" y="30"/>
                    <a:pt x="49" y="30"/>
                    <a:pt x="48" y="29"/>
                  </a:cubicBezTo>
                  <a:cubicBezTo>
                    <a:pt x="47" y="29"/>
                    <a:pt x="47" y="29"/>
                    <a:pt x="46" y="29"/>
                  </a:cubicBezTo>
                  <a:cubicBezTo>
                    <a:pt x="46" y="29"/>
                    <a:pt x="45" y="30"/>
                    <a:pt x="45" y="31"/>
                  </a:cubicBezTo>
                  <a:close/>
                  <a:moveTo>
                    <a:pt x="61" y="42"/>
                  </a:moveTo>
                  <a:cubicBezTo>
                    <a:pt x="60" y="43"/>
                    <a:pt x="59" y="43"/>
                    <a:pt x="59" y="43"/>
                  </a:cubicBezTo>
                  <a:cubicBezTo>
                    <a:pt x="58" y="42"/>
                    <a:pt x="58" y="42"/>
                    <a:pt x="57" y="42"/>
                  </a:cubicBezTo>
                  <a:cubicBezTo>
                    <a:pt x="56" y="41"/>
                    <a:pt x="55" y="41"/>
                    <a:pt x="55" y="40"/>
                  </a:cubicBezTo>
                  <a:cubicBezTo>
                    <a:pt x="54" y="39"/>
                    <a:pt x="54" y="38"/>
                    <a:pt x="54" y="38"/>
                  </a:cubicBezTo>
                  <a:cubicBezTo>
                    <a:pt x="54" y="37"/>
                    <a:pt x="54" y="37"/>
                    <a:pt x="54" y="37"/>
                  </a:cubicBezTo>
                  <a:cubicBezTo>
                    <a:pt x="54" y="36"/>
                    <a:pt x="55" y="36"/>
                    <a:pt x="55" y="36"/>
                  </a:cubicBezTo>
                  <a:cubicBezTo>
                    <a:pt x="55" y="36"/>
                    <a:pt x="56" y="36"/>
                    <a:pt x="56" y="36"/>
                  </a:cubicBezTo>
                  <a:cubicBezTo>
                    <a:pt x="56" y="36"/>
                    <a:pt x="57" y="37"/>
                    <a:pt x="58" y="37"/>
                  </a:cubicBezTo>
                  <a:cubicBezTo>
                    <a:pt x="59" y="37"/>
                    <a:pt x="60" y="38"/>
                    <a:pt x="60" y="38"/>
                  </a:cubicBezTo>
                  <a:cubicBezTo>
                    <a:pt x="60" y="38"/>
                    <a:pt x="60" y="38"/>
                    <a:pt x="60" y="38"/>
                  </a:cubicBezTo>
                  <a:cubicBezTo>
                    <a:pt x="60" y="37"/>
                    <a:pt x="60" y="36"/>
                    <a:pt x="60" y="36"/>
                  </a:cubicBezTo>
                  <a:cubicBezTo>
                    <a:pt x="60" y="35"/>
                    <a:pt x="59" y="35"/>
                    <a:pt x="58" y="34"/>
                  </a:cubicBezTo>
                  <a:cubicBezTo>
                    <a:pt x="57" y="34"/>
                    <a:pt x="57" y="34"/>
                    <a:pt x="56" y="34"/>
                  </a:cubicBezTo>
                  <a:cubicBezTo>
                    <a:pt x="56" y="34"/>
                    <a:pt x="56" y="34"/>
                    <a:pt x="56" y="35"/>
                  </a:cubicBezTo>
                  <a:cubicBezTo>
                    <a:pt x="55" y="34"/>
                    <a:pt x="55" y="34"/>
                    <a:pt x="54" y="34"/>
                  </a:cubicBezTo>
                  <a:cubicBezTo>
                    <a:pt x="54" y="33"/>
                    <a:pt x="54" y="33"/>
                    <a:pt x="55" y="33"/>
                  </a:cubicBezTo>
                  <a:cubicBezTo>
                    <a:pt x="55" y="32"/>
                    <a:pt x="56" y="32"/>
                    <a:pt x="56" y="33"/>
                  </a:cubicBezTo>
                  <a:cubicBezTo>
                    <a:pt x="57" y="33"/>
                    <a:pt x="58" y="33"/>
                    <a:pt x="58" y="33"/>
                  </a:cubicBezTo>
                  <a:cubicBezTo>
                    <a:pt x="59" y="34"/>
                    <a:pt x="60" y="34"/>
                    <a:pt x="60" y="35"/>
                  </a:cubicBezTo>
                  <a:cubicBezTo>
                    <a:pt x="61" y="35"/>
                    <a:pt x="61" y="36"/>
                    <a:pt x="61" y="36"/>
                  </a:cubicBezTo>
                  <a:cubicBezTo>
                    <a:pt x="62" y="36"/>
                    <a:pt x="62" y="37"/>
                    <a:pt x="62" y="37"/>
                  </a:cubicBezTo>
                  <a:cubicBezTo>
                    <a:pt x="62" y="38"/>
                    <a:pt x="62" y="38"/>
                    <a:pt x="62" y="39"/>
                  </a:cubicBezTo>
                  <a:cubicBezTo>
                    <a:pt x="62" y="39"/>
                    <a:pt x="62" y="40"/>
                    <a:pt x="62" y="41"/>
                  </a:cubicBezTo>
                  <a:cubicBezTo>
                    <a:pt x="62" y="42"/>
                    <a:pt x="62" y="43"/>
                    <a:pt x="62" y="43"/>
                  </a:cubicBezTo>
                  <a:cubicBezTo>
                    <a:pt x="62" y="44"/>
                    <a:pt x="62" y="44"/>
                    <a:pt x="63" y="45"/>
                  </a:cubicBezTo>
                  <a:cubicBezTo>
                    <a:pt x="62" y="44"/>
                    <a:pt x="61" y="44"/>
                    <a:pt x="61" y="44"/>
                  </a:cubicBezTo>
                  <a:cubicBezTo>
                    <a:pt x="61" y="43"/>
                    <a:pt x="61" y="43"/>
                    <a:pt x="61" y="42"/>
                  </a:cubicBezTo>
                  <a:close/>
                  <a:moveTo>
                    <a:pt x="60" y="39"/>
                  </a:moveTo>
                  <a:cubicBezTo>
                    <a:pt x="60" y="39"/>
                    <a:pt x="59" y="39"/>
                    <a:pt x="58" y="38"/>
                  </a:cubicBezTo>
                  <a:cubicBezTo>
                    <a:pt x="57" y="38"/>
                    <a:pt x="57" y="38"/>
                    <a:pt x="56" y="38"/>
                  </a:cubicBezTo>
                  <a:cubicBezTo>
                    <a:pt x="56" y="38"/>
                    <a:pt x="56" y="38"/>
                    <a:pt x="56" y="38"/>
                  </a:cubicBezTo>
                  <a:cubicBezTo>
                    <a:pt x="56" y="38"/>
                    <a:pt x="55" y="38"/>
                    <a:pt x="55" y="38"/>
                  </a:cubicBezTo>
                  <a:cubicBezTo>
                    <a:pt x="55" y="39"/>
                    <a:pt x="56" y="39"/>
                    <a:pt x="56" y="40"/>
                  </a:cubicBezTo>
                  <a:cubicBezTo>
                    <a:pt x="56" y="40"/>
                    <a:pt x="57" y="41"/>
                    <a:pt x="57" y="41"/>
                  </a:cubicBezTo>
                  <a:cubicBezTo>
                    <a:pt x="58" y="41"/>
                    <a:pt x="59" y="41"/>
                    <a:pt x="59" y="41"/>
                  </a:cubicBezTo>
                  <a:cubicBezTo>
                    <a:pt x="60" y="41"/>
                    <a:pt x="60" y="41"/>
                    <a:pt x="60" y="41"/>
                  </a:cubicBezTo>
                  <a:cubicBezTo>
                    <a:pt x="60" y="41"/>
                    <a:pt x="60" y="40"/>
                    <a:pt x="60" y="40"/>
                  </a:cubicBezTo>
                  <a:cubicBezTo>
                    <a:pt x="60" y="39"/>
                    <a:pt x="60" y="39"/>
                    <a:pt x="60" y="39"/>
                  </a:cubicBezTo>
                  <a:close/>
                  <a:moveTo>
                    <a:pt x="65" y="46"/>
                  </a:moveTo>
                  <a:cubicBezTo>
                    <a:pt x="65" y="44"/>
                    <a:pt x="65" y="43"/>
                    <a:pt x="65" y="41"/>
                  </a:cubicBezTo>
                  <a:cubicBezTo>
                    <a:pt x="65" y="40"/>
                    <a:pt x="65" y="38"/>
                    <a:pt x="65" y="37"/>
                  </a:cubicBezTo>
                  <a:cubicBezTo>
                    <a:pt x="65" y="37"/>
                    <a:pt x="66" y="37"/>
                    <a:pt x="66" y="38"/>
                  </a:cubicBezTo>
                  <a:cubicBezTo>
                    <a:pt x="66" y="38"/>
                    <a:pt x="66" y="39"/>
                    <a:pt x="66" y="39"/>
                  </a:cubicBezTo>
                  <a:cubicBezTo>
                    <a:pt x="66" y="39"/>
                    <a:pt x="67" y="38"/>
                    <a:pt x="67" y="38"/>
                  </a:cubicBezTo>
                  <a:cubicBezTo>
                    <a:pt x="67" y="38"/>
                    <a:pt x="68" y="38"/>
                    <a:pt x="68" y="39"/>
                  </a:cubicBezTo>
                  <a:cubicBezTo>
                    <a:pt x="69" y="39"/>
                    <a:pt x="69" y="39"/>
                    <a:pt x="70" y="40"/>
                  </a:cubicBezTo>
                  <a:cubicBezTo>
                    <a:pt x="70" y="40"/>
                    <a:pt x="70" y="41"/>
                    <a:pt x="69" y="41"/>
                  </a:cubicBezTo>
                  <a:cubicBezTo>
                    <a:pt x="69" y="41"/>
                    <a:pt x="69" y="40"/>
                    <a:pt x="68" y="40"/>
                  </a:cubicBezTo>
                  <a:cubicBezTo>
                    <a:pt x="68" y="40"/>
                    <a:pt x="67" y="40"/>
                    <a:pt x="67" y="40"/>
                  </a:cubicBezTo>
                  <a:cubicBezTo>
                    <a:pt x="67" y="40"/>
                    <a:pt x="67" y="40"/>
                    <a:pt x="67" y="40"/>
                  </a:cubicBezTo>
                  <a:cubicBezTo>
                    <a:pt x="66" y="41"/>
                    <a:pt x="66" y="41"/>
                    <a:pt x="66" y="42"/>
                  </a:cubicBezTo>
                  <a:cubicBezTo>
                    <a:pt x="66" y="43"/>
                    <a:pt x="66" y="44"/>
                    <a:pt x="66" y="44"/>
                  </a:cubicBezTo>
                  <a:cubicBezTo>
                    <a:pt x="66" y="45"/>
                    <a:pt x="66" y="46"/>
                    <a:pt x="66" y="47"/>
                  </a:cubicBezTo>
                  <a:cubicBezTo>
                    <a:pt x="66" y="46"/>
                    <a:pt x="65" y="46"/>
                    <a:pt x="65" y="4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2" name="Freeform 852"/>
            <p:cNvSpPr>
              <a:spLocks noEditPoints="1"/>
            </p:cNvSpPr>
            <p:nvPr/>
          </p:nvSpPr>
          <p:spPr bwMode="auto">
            <a:xfrm>
              <a:off x="353" y="2118"/>
              <a:ext cx="395" cy="365"/>
            </a:xfrm>
            <a:custGeom>
              <a:avLst/>
              <a:gdLst>
                <a:gd name="T0" fmla="*/ 0 w 40"/>
                <a:gd name="T1" fmla="*/ 2147483647 h 37"/>
                <a:gd name="T2" fmla="*/ 0 w 40"/>
                <a:gd name="T3" fmla="*/ 0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2147483647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2147483647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2147483647 h 37"/>
                <a:gd name="T50" fmla="*/ 2147483647 w 40"/>
                <a:gd name="T51" fmla="*/ 2147483647 h 37"/>
                <a:gd name="T52" fmla="*/ 2147483647 w 40"/>
                <a:gd name="T53" fmla="*/ 2147483647 h 37"/>
                <a:gd name="T54" fmla="*/ 2147483647 w 40"/>
                <a:gd name="T55" fmla="*/ 2147483647 h 37"/>
                <a:gd name="T56" fmla="*/ 2147483647 w 40"/>
                <a:gd name="T57" fmla="*/ 2147483647 h 37"/>
                <a:gd name="T58" fmla="*/ 2147483647 w 40"/>
                <a:gd name="T59" fmla="*/ 2147483647 h 37"/>
                <a:gd name="T60" fmla="*/ 2147483647 w 40"/>
                <a:gd name="T61" fmla="*/ 2147483647 h 37"/>
                <a:gd name="T62" fmla="*/ 2147483647 w 40"/>
                <a:gd name="T63" fmla="*/ 2147483647 h 37"/>
                <a:gd name="T64" fmla="*/ 2147483647 w 40"/>
                <a:gd name="T65" fmla="*/ 2147483647 h 37"/>
                <a:gd name="T66" fmla="*/ 2147483647 w 40"/>
                <a:gd name="T67" fmla="*/ 2147483647 h 37"/>
                <a:gd name="T68" fmla="*/ 2147483647 w 40"/>
                <a:gd name="T69" fmla="*/ 2147483647 h 37"/>
                <a:gd name="T70" fmla="*/ 2147483647 w 40"/>
                <a:gd name="T71" fmla="*/ 2147483647 h 37"/>
                <a:gd name="T72" fmla="*/ 2147483647 w 40"/>
                <a:gd name="T73" fmla="*/ 2147483647 h 37"/>
                <a:gd name="T74" fmla="*/ 2147483647 w 40"/>
                <a:gd name="T75" fmla="*/ 2147483647 h 37"/>
                <a:gd name="T76" fmla="*/ 2147483647 w 40"/>
                <a:gd name="T77" fmla="*/ 2147483647 h 37"/>
                <a:gd name="T78" fmla="*/ 2147483647 w 40"/>
                <a:gd name="T79" fmla="*/ 2147483647 h 37"/>
                <a:gd name="T80" fmla="*/ 2147483647 w 40"/>
                <a:gd name="T81" fmla="*/ 2147483647 h 37"/>
                <a:gd name="T82" fmla="*/ 2147483647 w 40"/>
                <a:gd name="T83" fmla="*/ 2147483647 h 37"/>
                <a:gd name="T84" fmla="*/ 2147483647 w 40"/>
                <a:gd name="T85" fmla="*/ 2147483647 h 37"/>
                <a:gd name="T86" fmla="*/ 2147483647 w 40"/>
                <a:gd name="T87" fmla="*/ 2147483647 h 37"/>
                <a:gd name="T88" fmla="*/ 2147483647 w 40"/>
                <a:gd name="T89" fmla="*/ 2147483647 h 37"/>
                <a:gd name="T90" fmla="*/ 2147483647 w 40"/>
                <a:gd name="T91" fmla="*/ 2147483647 h 37"/>
                <a:gd name="T92" fmla="*/ 2147483647 w 40"/>
                <a:gd name="T93" fmla="*/ 2147483647 h 37"/>
                <a:gd name="T94" fmla="*/ 2147483647 w 40"/>
                <a:gd name="T95" fmla="*/ 2147483647 h 37"/>
                <a:gd name="T96" fmla="*/ 2147483647 w 40"/>
                <a:gd name="T97" fmla="*/ 2147483647 h 37"/>
                <a:gd name="T98" fmla="*/ 2147483647 w 40"/>
                <a:gd name="T99" fmla="*/ 2147483647 h 37"/>
                <a:gd name="T100" fmla="*/ 2147483647 w 40"/>
                <a:gd name="T101" fmla="*/ 2147483647 h 37"/>
                <a:gd name="T102" fmla="*/ 2147483647 w 40"/>
                <a:gd name="T103" fmla="*/ 2147483647 h 37"/>
                <a:gd name="T104" fmla="*/ 2147483647 w 40"/>
                <a:gd name="T105" fmla="*/ 2147483647 h 37"/>
                <a:gd name="T106" fmla="*/ 2147483647 w 40"/>
                <a:gd name="T107" fmla="*/ 2147483647 h 37"/>
                <a:gd name="T108" fmla="*/ 2147483647 w 40"/>
                <a:gd name="T109" fmla="*/ 2147483647 h 37"/>
                <a:gd name="T110" fmla="*/ 2147483647 w 40"/>
                <a:gd name="T111" fmla="*/ 2147483647 h 37"/>
                <a:gd name="T112" fmla="*/ 2147483647 w 40"/>
                <a:gd name="T113" fmla="*/ 2147483647 h 37"/>
                <a:gd name="T114" fmla="*/ 2147483647 w 40"/>
                <a:gd name="T115" fmla="*/ 2147483647 h 37"/>
                <a:gd name="T116" fmla="*/ 2147483647 w 40"/>
                <a:gd name="T117" fmla="*/ 2147483647 h 37"/>
                <a:gd name="T118" fmla="*/ 2147483647 w 40"/>
                <a:gd name="T119" fmla="*/ 2147483647 h 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37"/>
                <a:gd name="T182" fmla="*/ 40 w 40"/>
                <a:gd name="T183" fmla="*/ 37 h 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37">
                  <a:moveTo>
                    <a:pt x="1" y="15"/>
                  </a:moveTo>
                  <a:cubicBezTo>
                    <a:pt x="1" y="15"/>
                    <a:pt x="1" y="14"/>
                    <a:pt x="0" y="14"/>
                  </a:cubicBezTo>
                  <a:cubicBezTo>
                    <a:pt x="0" y="12"/>
                    <a:pt x="0" y="9"/>
                    <a:pt x="0" y="7"/>
                  </a:cubicBezTo>
                  <a:cubicBezTo>
                    <a:pt x="0" y="5"/>
                    <a:pt x="0" y="2"/>
                    <a:pt x="0" y="0"/>
                  </a:cubicBezTo>
                  <a:cubicBezTo>
                    <a:pt x="1" y="0"/>
                    <a:pt x="1" y="0"/>
                    <a:pt x="2" y="1"/>
                  </a:cubicBezTo>
                  <a:cubicBezTo>
                    <a:pt x="2" y="2"/>
                    <a:pt x="2" y="2"/>
                    <a:pt x="2" y="3"/>
                  </a:cubicBezTo>
                  <a:cubicBezTo>
                    <a:pt x="2" y="4"/>
                    <a:pt x="2" y="5"/>
                    <a:pt x="2" y="6"/>
                  </a:cubicBezTo>
                  <a:cubicBezTo>
                    <a:pt x="2" y="5"/>
                    <a:pt x="3" y="5"/>
                    <a:pt x="4" y="6"/>
                  </a:cubicBezTo>
                  <a:cubicBezTo>
                    <a:pt x="4" y="6"/>
                    <a:pt x="5" y="6"/>
                    <a:pt x="5" y="7"/>
                  </a:cubicBezTo>
                  <a:cubicBezTo>
                    <a:pt x="6" y="8"/>
                    <a:pt x="6" y="8"/>
                    <a:pt x="7" y="9"/>
                  </a:cubicBezTo>
                  <a:cubicBezTo>
                    <a:pt x="7" y="9"/>
                    <a:pt x="7" y="10"/>
                    <a:pt x="7" y="11"/>
                  </a:cubicBezTo>
                  <a:cubicBezTo>
                    <a:pt x="8" y="12"/>
                    <a:pt x="8" y="12"/>
                    <a:pt x="8" y="13"/>
                  </a:cubicBezTo>
                  <a:cubicBezTo>
                    <a:pt x="8" y="15"/>
                    <a:pt x="7" y="16"/>
                    <a:pt x="7" y="17"/>
                  </a:cubicBezTo>
                  <a:cubicBezTo>
                    <a:pt x="6" y="17"/>
                    <a:pt x="5" y="17"/>
                    <a:pt x="4" y="17"/>
                  </a:cubicBezTo>
                  <a:cubicBezTo>
                    <a:pt x="3" y="16"/>
                    <a:pt x="2" y="15"/>
                    <a:pt x="1" y="14"/>
                  </a:cubicBezTo>
                  <a:cubicBezTo>
                    <a:pt x="1" y="14"/>
                    <a:pt x="1" y="14"/>
                    <a:pt x="1" y="15"/>
                  </a:cubicBezTo>
                  <a:close/>
                  <a:moveTo>
                    <a:pt x="1" y="10"/>
                  </a:moveTo>
                  <a:cubicBezTo>
                    <a:pt x="1" y="11"/>
                    <a:pt x="2" y="12"/>
                    <a:pt x="2" y="13"/>
                  </a:cubicBezTo>
                  <a:cubicBezTo>
                    <a:pt x="2" y="14"/>
                    <a:pt x="3" y="15"/>
                    <a:pt x="4" y="15"/>
                  </a:cubicBezTo>
                  <a:cubicBezTo>
                    <a:pt x="4" y="15"/>
                    <a:pt x="5" y="15"/>
                    <a:pt x="5" y="15"/>
                  </a:cubicBezTo>
                  <a:cubicBezTo>
                    <a:pt x="6" y="15"/>
                    <a:pt x="6" y="14"/>
                    <a:pt x="6" y="12"/>
                  </a:cubicBezTo>
                  <a:cubicBezTo>
                    <a:pt x="6" y="11"/>
                    <a:pt x="6" y="10"/>
                    <a:pt x="5" y="9"/>
                  </a:cubicBezTo>
                  <a:cubicBezTo>
                    <a:pt x="5" y="8"/>
                    <a:pt x="4" y="7"/>
                    <a:pt x="4" y="7"/>
                  </a:cubicBezTo>
                  <a:cubicBezTo>
                    <a:pt x="3" y="7"/>
                    <a:pt x="3" y="7"/>
                    <a:pt x="2" y="7"/>
                  </a:cubicBezTo>
                  <a:cubicBezTo>
                    <a:pt x="2" y="8"/>
                    <a:pt x="1" y="8"/>
                    <a:pt x="1" y="10"/>
                  </a:cubicBezTo>
                  <a:close/>
                  <a:moveTo>
                    <a:pt x="15" y="20"/>
                  </a:moveTo>
                  <a:cubicBezTo>
                    <a:pt x="16" y="20"/>
                    <a:pt x="16" y="20"/>
                    <a:pt x="17" y="21"/>
                  </a:cubicBezTo>
                  <a:cubicBezTo>
                    <a:pt x="17" y="22"/>
                    <a:pt x="16" y="22"/>
                    <a:pt x="16" y="22"/>
                  </a:cubicBezTo>
                  <a:cubicBezTo>
                    <a:pt x="15" y="23"/>
                    <a:pt x="14" y="22"/>
                    <a:pt x="13" y="22"/>
                  </a:cubicBezTo>
                  <a:cubicBezTo>
                    <a:pt x="12" y="21"/>
                    <a:pt x="11" y="20"/>
                    <a:pt x="10" y="19"/>
                  </a:cubicBezTo>
                  <a:cubicBezTo>
                    <a:pt x="9" y="17"/>
                    <a:pt x="9" y="16"/>
                    <a:pt x="9" y="14"/>
                  </a:cubicBezTo>
                  <a:cubicBezTo>
                    <a:pt x="9" y="12"/>
                    <a:pt x="9" y="11"/>
                    <a:pt x="10" y="11"/>
                  </a:cubicBezTo>
                  <a:cubicBezTo>
                    <a:pt x="11" y="10"/>
                    <a:pt x="12" y="10"/>
                    <a:pt x="13" y="11"/>
                  </a:cubicBezTo>
                  <a:cubicBezTo>
                    <a:pt x="14" y="12"/>
                    <a:pt x="15" y="13"/>
                    <a:pt x="16" y="14"/>
                  </a:cubicBezTo>
                  <a:cubicBezTo>
                    <a:pt x="17" y="15"/>
                    <a:pt x="17" y="17"/>
                    <a:pt x="17" y="19"/>
                  </a:cubicBezTo>
                  <a:cubicBezTo>
                    <a:pt x="17" y="19"/>
                    <a:pt x="17" y="19"/>
                    <a:pt x="17" y="19"/>
                  </a:cubicBezTo>
                  <a:cubicBezTo>
                    <a:pt x="15" y="18"/>
                    <a:pt x="13" y="17"/>
                    <a:pt x="10" y="15"/>
                  </a:cubicBezTo>
                  <a:cubicBezTo>
                    <a:pt x="10" y="17"/>
                    <a:pt x="11" y="18"/>
                    <a:pt x="11" y="18"/>
                  </a:cubicBezTo>
                  <a:cubicBezTo>
                    <a:pt x="12" y="19"/>
                    <a:pt x="12" y="20"/>
                    <a:pt x="13" y="20"/>
                  </a:cubicBezTo>
                  <a:cubicBezTo>
                    <a:pt x="14" y="21"/>
                    <a:pt x="14" y="21"/>
                    <a:pt x="14" y="21"/>
                  </a:cubicBezTo>
                  <a:cubicBezTo>
                    <a:pt x="15" y="21"/>
                    <a:pt x="15" y="20"/>
                    <a:pt x="15" y="20"/>
                  </a:cubicBezTo>
                  <a:close/>
                  <a:moveTo>
                    <a:pt x="11" y="14"/>
                  </a:moveTo>
                  <a:cubicBezTo>
                    <a:pt x="12" y="15"/>
                    <a:pt x="14" y="16"/>
                    <a:pt x="15" y="17"/>
                  </a:cubicBezTo>
                  <a:cubicBezTo>
                    <a:pt x="15" y="16"/>
                    <a:pt x="15" y="15"/>
                    <a:pt x="15" y="14"/>
                  </a:cubicBezTo>
                  <a:cubicBezTo>
                    <a:pt x="14" y="14"/>
                    <a:pt x="14" y="13"/>
                    <a:pt x="13" y="12"/>
                  </a:cubicBezTo>
                  <a:cubicBezTo>
                    <a:pt x="12" y="12"/>
                    <a:pt x="12" y="12"/>
                    <a:pt x="11" y="12"/>
                  </a:cubicBezTo>
                  <a:cubicBezTo>
                    <a:pt x="11" y="13"/>
                    <a:pt x="11" y="13"/>
                    <a:pt x="11" y="14"/>
                  </a:cubicBezTo>
                  <a:close/>
                  <a:moveTo>
                    <a:pt x="24" y="27"/>
                  </a:moveTo>
                  <a:cubicBezTo>
                    <a:pt x="24" y="27"/>
                    <a:pt x="23" y="27"/>
                    <a:pt x="23" y="27"/>
                  </a:cubicBezTo>
                  <a:cubicBezTo>
                    <a:pt x="22" y="27"/>
                    <a:pt x="22" y="27"/>
                    <a:pt x="21" y="27"/>
                  </a:cubicBezTo>
                  <a:cubicBezTo>
                    <a:pt x="20" y="26"/>
                    <a:pt x="20" y="25"/>
                    <a:pt x="19" y="24"/>
                  </a:cubicBezTo>
                  <a:cubicBezTo>
                    <a:pt x="19" y="24"/>
                    <a:pt x="18" y="23"/>
                    <a:pt x="18" y="22"/>
                  </a:cubicBezTo>
                  <a:cubicBezTo>
                    <a:pt x="18" y="21"/>
                    <a:pt x="18" y="21"/>
                    <a:pt x="19" y="21"/>
                  </a:cubicBezTo>
                  <a:cubicBezTo>
                    <a:pt x="19" y="20"/>
                    <a:pt x="19" y="20"/>
                    <a:pt x="19" y="20"/>
                  </a:cubicBezTo>
                  <a:cubicBezTo>
                    <a:pt x="20" y="20"/>
                    <a:pt x="20" y="20"/>
                    <a:pt x="20" y="20"/>
                  </a:cubicBezTo>
                  <a:cubicBezTo>
                    <a:pt x="21" y="20"/>
                    <a:pt x="21" y="20"/>
                    <a:pt x="22" y="21"/>
                  </a:cubicBezTo>
                  <a:cubicBezTo>
                    <a:pt x="23" y="21"/>
                    <a:pt x="24" y="21"/>
                    <a:pt x="24" y="21"/>
                  </a:cubicBezTo>
                  <a:cubicBezTo>
                    <a:pt x="24" y="21"/>
                    <a:pt x="24" y="21"/>
                    <a:pt x="24" y="21"/>
                  </a:cubicBezTo>
                  <a:cubicBezTo>
                    <a:pt x="24" y="20"/>
                    <a:pt x="24" y="20"/>
                    <a:pt x="24" y="19"/>
                  </a:cubicBezTo>
                  <a:cubicBezTo>
                    <a:pt x="24" y="19"/>
                    <a:pt x="23" y="18"/>
                    <a:pt x="22" y="18"/>
                  </a:cubicBezTo>
                  <a:cubicBezTo>
                    <a:pt x="22" y="17"/>
                    <a:pt x="21" y="17"/>
                    <a:pt x="21" y="17"/>
                  </a:cubicBezTo>
                  <a:cubicBezTo>
                    <a:pt x="20" y="17"/>
                    <a:pt x="20" y="18"/>
                    <a:pt x="20" y="18"/>
                  </a:cubicBezTo>
                  <a:cubicBezTo>
                    <a:pt x="19" y="18"/>
                    <a:pt x="19" y="18"/>
                    <a:pt x="19" y="17"/>
                  </a:cubicBezTo>
                  <a:cubicBezTo>
                    <a:pt x="19" y="17"/>
                    <a:pt x="19" y="16"/>
                    <a:pt x="19" y="16"/>
                  </a:cubicBezTo>
                  <a:cubicBezTo>
                    <a:pt x="19" y="16"/>
                    <a:pt x="20" y="16"/>
                    <a:pt x="20" y="16"/>
                  </a:cubicBezTo>
                  <a:cubicBezTo>
                    <a:pt x="21" y="16"/>
                    <a:pt x="22" y="16"/>
                    <a:pt x="22" y="16"/>
                  </a:cubicBezTo>
                  <a:cubicBezTo>
                    <a:pt x="23" y="17"/>
                    <a:pt x="24" y="17"/>
                    <a:pt x="24" y="18"/>
                  </a:cubicBezTo>
                  <a:cubicBezTo>
                    <a:pt x="25" y="18"/>
                    <a:pt x="25" y="19"/>
                    <a:pt x="25" y="19"/>
                  </a:cubicBezTo>
                  <a:cubicBezTo>
                    <a:pt x="26" y="20"/>
                    <a:pt x="26" y="20"/>
                    <a:pt x="26" y="21"/>
                  </a:cubicBezTo>
                  <a:cubicBezTo>
                    <a:pt x="26" y="21"/>
                    <a:pt x="26" y="21"/>
                    <a:pt x="26" y="22"/>
                  </a:cubicBezTo>
                  <a:cubicBezTo>
                    <a:pt x="26" y="23"/>
                    <a:pt x="26" y="24"/>
                    <a:pt x="26" y="25"/>
                  </a:cubicBezTo>
                  <a:cubicBezTo>
                    <a:pt x="26" y="26"/>
                    <a:pt x="26" y="27"/>
                    <a:pt x="26" y="28"/>
                  </a:cubicBezTo>
                  <a:cubicBezTo>
                    <a:pt x="26" y="28"/>
                    <a:pt x="26" y="29"/>
                    <a:pt x="26" y="29"/>
                  </a:cubicBezTo>
                  <a:cubicBezTo>
                    <a:pt x="26" y="29"/>
                    <a:pt x="25" y="29"/>
                    <a:pt x="25" y="28"/>
                  </a:cubicBezTo>
                  <a:cubicBezTo>
                    <a:pt x="25" y="28"/>
                    <a:pt x="25" y="27"/>
                    <a:pt x="24" y="27"/>
                  </a:cubicBezTo>
                  <a:close/>
                  <a:moveTo>
                    <a:pt x="24" y="23"/>
                  </a:moveTo>
                  <a:cubicBezTo>
                    <a:pt x="24" y="23"/>
                    <a:pt x="23" y="23"/>
                    <a:pt x="22" y="22"/>
                  </a:cubicBezTo>
                  <a:cubicBezTo>
                    <a:pt x="21" y="22"/>
                    <a:pt x="21" y="22"/>
                    <a:pt x="21" y="22"/>
                  </a:cubicBezTo>
                  <a:cubicBezTo>
                    <a:pt x="20" y="22"/>
                    <a:pt x="20" y="22"/>
                    <a:pt x="20" y="22"/>
                  </a:cubicBezTo>
                  <a:cubicBezTo>
                    <a:pt x="20" y="22"/>
                    <a:pt x="20" y="22"/>
                    <a:pt x="20" y="23"/>
                  </a:cubicBezTo>
                  <a:cubicBezTo>
                    <a:pt x="20" y="23"/>
                    <a:pt x="20" y="24"/>
                    <a:pt x="20" y="24"/>
                  </a:cubicBezTo>
                  <a:cubicBezTo>
                    <a:pt x="21" y="25"/>
                    <a:pt x="21" y="25"/>
                    <a:pt x="22" y="25"/>
                  </a:cubicBezTo>
                  <a:cubicBezTo>
                    <a:pt x="22" y="26"/>
                    <a:pt x="23" y="26"/>
                    <a:pt x="23" y="26"/>
                  </a:cubicBezTo>
                  <a:cubicBezTo>
                    <a:pt x="24" y="26"/>
                    <a:pt x="24" y="26"/>
                    <a:pt x="24" y="25"/>
                  </a:cubicBezTo>
                  <a:cubicBezTo>
                    <a:pt x="24" y="25"/>
                    <a:pt x="24" y="24"/>
                    <a:pt x="24" y="24"/>
                  </a:cubicBezTo>
                  <a:cubicBezTo>
                    <a:pt x="24" y="23"/>
                    <a:pt x="24" y="23"/>
                    <a:pt x="24" y="23"/>
                  </a:cubicBezTo>
                  <a:close/>
                  <a:moveTo>
                    <a:pt x="28" y="30"/>
                  </a:moveTo>
                  <a:cubicBezTo>
                    <a:pt x="28" y="29"/>
                    <a:pt x="28" y="27"/>
                    <a:pt x="28" y="25"/>
                  </a:cubicBezTo>
                  <a:cubicBezTo>
                    <a:pt x="28" y="23"/>
                    <a:pt x="28" y="22"/>
                    <a:pt x="28" y="20"/>
                  </a:cubicBezTo>
                  <a:cubicBezTo>
                    <a:pt x="29" y="20"/>
                    <a:pt x="29" y="20"/>
                    <a:pt x="29" y="21"/>
                  </a:cubicBezTo>
                  <a:cubicBezTo>
                    <a:pt x="29" y="21"/>
                    <a:pt x="29" y="22"/>
                    <a:pt x="29" y="22"/>
                  </a:cubicBezTo>
                  <a:cubicBezTo>
                    <a:pt x="30" y="22"/>
                    <a:pt x="30" y="22"/>
                    <a:pt x="31" y="21"/>
                  </a:cubicBezTo>
                  <a:cubicBezTo>
                    <a:pt x="31" y="21"/>
                    <a:pt x="32" y="22"/>
                    <a:pt x="32" y="22"/>
                  </a:cubicBezTo>
                  <a:cubicBezTo>
                    <a:pt x="33" y="22"/>
                    <a:pt x="33" y="23"/>
                    <a:pt x="34" y="23"/>
                  </a:cubicBezTo>
                  <a:cubicBezTo>
                    <a:pt x="34" y="24"/>
                    <a:pt x="34" y="24"/>
                    <a:pt x="35" y="25"/>
                  </a:cubicBezTo>
                  <a:cubicBezTo>
                    <a:pt x="35" y="24"/>
                    <a:pt x="36" y="24"/>
                    <a:pt x="37" y="25"/>
                  </a:cubicBezTo>
                  <a:cubicBezTo>
                    <a:pt x="38" y="25"/>
                    <a:pt x="39" y="26"/>
                    <a:pt x="39" y="27"/>
                  </a:cubicBezTo>
                  <a:cubicBezTo>
                    <a:pt x="40" y="28"/>
                    <a:pt x="40" y="29"/>
                    <a:pt x="40" y="30"/>
                  </a:cubicBezTo>
                  <a:cubicBezTo>
                    <a:pt x="40" y="31"/>
                    <a:pt x="40" y="32"/>
                    <a:pt x="40" y="34"/>
                  </a:cubicBezTo>
                  <a:cubicBezTo>
                    <a:pt x="40" y="35"/>
                    <a:pt x="40" y="36"/>
                    <a:pt x="40" y="37"/>
                  </a:cubicBezTo>
                  <a:cubicBezTo>
                    <a:pt x="40" y="37"/>
                    <a:pt x="39" y="37"/>
                    <a:pt x="39" y="36"/>
                  </a:cubicBezTo>
                  <a:cubicBezTo>
                    <a:pt x="39" y="35"/>
                    <a:pt x="39" y="34"/>
                    <a:pt x="39" y="33"/>
                  </a:cubicBezTo>
                  <a:cubicBezTo>
                    <a:pt x="39" y="32"/>
                    <a:pt x="39" y="31"/>
                    <a:pt x="39" y="30"/>
                  </a:cubicBezTo>
                  <a:cubicBezTo>
                    <a:pt x="39" y="29"/>
                    <a:pt x="39" y="28"/>
                    <a:pt x="38" y="28"/>
                  </a:cubicBezTo>
                  <a:cubicBezTo>
                    <a:pt x="38" y="28"/>
                    <a:pt x="38" y="27"/>
                    <a:pt x="38" y="27"/>
                  </a:cubicBezTo>
                  <a:cubicBezTo>
                    <a:pt x="38" y="27"/>
                    <a:pt x="37" y="26"/>
                    <a:pt x="37" y="26"/>
                  </a:cubicBezTo>
                  <a:cubicBezTo>
                    <a:pt x="36" y="26"/>
                    <a:pt x="36" y="26"/>
                    <a:pt x="35" y="26"/>
                  </a:cubicBezTo>
                  <a:cubicBezTo>
                    <a:pt x="35" y="26"/>
                    <a:pt x="35" y="27"/>
                    <a:pt x="35" y="28"/>
                  </a:cubicBezTo>
                  <a:cubicBezTo>
                    <a:pt x="35" y="29"/>
                    <a:pt x="35" y="30"/>
                    <a:pt x="35" y="31"/>
                  </a:cubicBezTo>
                  <a:cubicBezTo>
                    <a:pt x="35" y="32"/>
                    <a:pt x="35" y="33"/>
                    <a:pt x="35" y="34"/>
                  </a:cubicBezTo>
                  <a:cubicBezTo>
                    <a:pt x="34" y="34"/>
                    <a:pt x="34" y="34"/>
                    <a:pt x="33" y="33"/>
                  </a:cubicBezTo>
                  <a:cubicBezTo>
                    <a:pt x="33" y="32"/>
                    <a:pt x="33" y="31"/>
                    <a:pt x="33" y="30"/>
                  </a:cubicBezTo>
                  <a:cubicBezTo>
                    <a:pt x="33" y="29"/>
                    <a:pt x="33" y="28"/>
                    <a:pt x="33" y="27"/>
                  </a:cubicBezTo>
                  <a:cubicBezTo>
                    <a:pt x="33" y="26"/>
                    <a:pt x="33" y="25"/>
                    <a:pt x="33" y="25"/>
                  </a:cubicBezTo>
                  <a:cubicBezTo>
                    <a:pt x="33" y="24"/>
                    <a:pt x="32" y="24"/>
                    <a:pt x="32" y="23"/>
                  </a:cubicBezTo>
                  <a:cubicBezTo>
                    <a:pt x="31" y="23"/>
                    <a:pt x="31" y="23"/>
                    <a:pt x="31" y="23"/>
                  </a:cubicBezTo>
                  <a:cubicBezTo>
                    <a:pt x="30" y="23"/>
                    <a:pt x="30" y="23"/>
                    <a:pt x="30" y="24"/>
                  </a:cubicBezTo>
                  <a:cubicBezTo>
                    <a:pt x="30" y="24"/>
                    <a:pt x="30" y="25"/>
                    <a:pt x="30" y="26"/>
                  </a:cubicBezTo>
                  <a:cubicBezTo>
                    <a:pt x="30" y="27"/>
                    <a:pt x="30" y="28"/>
                    <a:pt x="30" y="28"/>
                  </a:cubicBezTo>
                  <a:cubicBezTo>
                    <a:pt x="30" y="29"/>
                    <a:pt x="30" y="30"/>
                    <a:pt x="30" y="31"/>
                  </a:cubicBezTo>
                  <a:cubicBezTo>
                    <a:pt x="29" y="31"/>
                    <a:pt x="29" y="31"/>
                    <a:pt x="28" y="30"/>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3" name="Freeform 853"/>
            <p:cNvSpPr>
              <a:spLocks noEditPoints="1"/>
            </p:cNvSpPr>
            <p:nvPr/>
          </p:nvSpPr>
          <p:spPr bwMode="auto">
            <a:xfrm>
              <a:off x="3204" y="373"/>
              <a:ext cx="927" cy="661"/>
            </a:xfrm>
            <a:custGeom>
              <a:avLst/>
              <a:gdLst>
                <a:gd name="T0" fmla="*/ 0 w 94"/>
                <a:gd name="T1" fmla="*/ 2147483647 h 67"/>
                <a:gd name="T2" fmla="*/ 2147483647 w 94"/>
                <a:gd name="T3" fmla="*/ 2147483647 h 67"/>
                <a:gd name="T4" fmla="*/ 2147483647 w 94"/>
                <a:gd name="T5" fmla="*/ 2147483647 h 67"/>
                <a:gd name="T6" fmla="*/ 2147483647 w 94"/>
                <a:gd name="T7" fmla="*/ 2147483647 h 67"/>
                <a:gd name="T8" fmla="*/ 2147483647 w 94"/>
                <a:gd name="T9" fmla="*/ 2147483647 h 67"/>
                <a:gd name="T10" fmla="*/ 2147483647 w 94"/>
                <a:gd name="T11" fmla="*/ 2147483647 h 67"/>
                <a:gd name="T12" fmla="*/ 2147483647 w 94"/>
                <a:gd name="T13" fmla="*/ 2147483647 h 67"/>
                <a:gd name="T14" fmla="*/ 2147483647 w 94"/>
                <a:gd name="T15" fmla="*/ 2147483647 h 67"/>
                <a:gd name="T16" fmla="*/ 2147483647 w 94"/>
                <a:gd name="T17" fmla="*/ 2147483647 h 67"/>
                <a:gd name="T18" fmla="*/ 2147483647 w 94"/>
                <a:gd name="T19" fmla="*/ 2147483647 h 67"/>
                <a:gd name="T20" fmla="*/ 2147483647 w 94"/>
                <a:gd name="T21" fmla="*/ 2147483647 h 67"/>
                <a:gd name="T22" fmla="*/ 2147483647 w 94"/>
                <a:gd name="T23" fmla="*/ 2147483647 h 67"/>
                <a:gd name="T24" fmla="*/ 2147483647 w 94"/>
                <a:gd name="T25" fmla="*/ 2147483647 h 67"/>
                <a:gd name="T26" fmla="*/ 2147483647 w 94"/>
                <a:gd name="T27" fmla="*/ 2147483647 h 67"/>
                <a:gd name="T28" fmla="*/ 2147483647 w 94"/>
                <a:gd name="T29" fmla="*/ 2147483647 h 67"/>
                <a:gd name="T30" fmla="*/ 2147483647 w 94"/>
                <a:gd name="T31" fmla="*/ 2147483647 h 67"/>
                <a:gd name="T32" fmla="*/ 2147483647 w 94"/>
                <a:gd name="T33" fmla="*/ 2147483647 h 67"/>
                <a:gd name="T34" fmla="*/ 2147483647 w 94"/>
                <a:gd name="T35" fmla="*/ 2147483647 h 67"/>
                <a:gd name="T36" fmla="*/ 2147483647 w 94"/>
                <a:gd name="T37" fmla="*/ 2147483647 h 67"/>
                <a:gd name="T38" fmla="*/ 2147483647 w 94"/>
                <a:gd name="T39" fmla="*/ 2147483647 h 67"/>
                <a:gd name="T40" fmla="*/ 2147483647 w 94"/>
                <a:gd name="T41" fmla="*/ 2147483647 h 67"/>
                <a:gd name="T42" fmla="*/ 2147483647 w 94"/>
                <a:gd name="T43" fmla="*/ 2147483647 h 67"/>
                <a:gd name="T44" fmla="*/ 2147483647 w 94"/>
                <a:gd name="T45" fmla="*/ 2147483647 h 67"/>
                <a:gd name="T46" fmla="*/ 2147483647 w 94"/>
                <a:gd name="T47" fmla="*/ 2147483647 h 67"/>
                <a:gd name="T48" fmla="*/ 2147483647 w 94"/>
                <a:gd name="T49" fmla="*/ 2147483647 h 67"/>
                <a:gd name="T50" fmla="*/ 2147483647 w 94"/>
                <a:gd name="T51" fmla="*/ 2147483647 h 67"/>
                <a:gd name="T52" fmla="*/ 2147483647 w 94"/>
                <a:gd name="T53" fmla="*/ 2147483647 h 67"/>
                <a:gd name="T54" fmla="*/ 2147483647 w 94"/>
                <a:gd name="T55" fmla="*/ 2147483647 h 67"/>
                <a:gd name="T56" fmla="*/ 2147483647 w 94"/>
                <a:gd name="T57" fmla="*/ 2147483647 h 67"/>
                <a:gd name="T58" fmla="*/ 2147483647 w 94"/>
                <a:gd name="T59" fmla="*/ 2147483647 h 67"/>
                <a:gd name="T60" fmla="*/ 2147483647 w 94"/>
                <a:gd name="T61" fmla="*/ 2147483647 h 67"/>
                <a:gd name="T62" fmla="*/ 2147483647 w 94"/>
                <a:gd name="T63" fmla="*/ 2147483647 h 67"/>
                <a:gd name="T64" fmla="*/ 2147483647 w 94"/>
                <a:gd name="T65" fmla="*/ 2147483647 h 67"/>
                <a:gd name="T66" fmla="*/ 2147483647 w 94"/>
                <a:gd name="T67" fmla="*/ 2147483647 h 67"/>
                <a:gd name="T68" fmla="*/ 2147483647 w 94"/>
                <a:gd name="T69" fmla="*/ 2147483647 h 67"/>
                <a:gd name="T70" fmla="*/ 2147483647 w 94"/>
                <a:gd name="T71" fmla="*/ 2147483647 h 67"/>
                <a:gd name="T72" fmla="*/ 2147483647 w 94"/>
                <a:gd name="T73" fmla="*/ 2147483647 h 67"/>
                <a:gd name="T74" fmla="*/ 2147483647 w 94"/>
                <a:gd name="T75" fmla="*/ 2147483647 h 67"/>
                <a:gd name="T76" fmla="*/ 2147483647 w 94"/>
                <a:gd name="T77" fmla="*/ 2147483647 h 67"/>
                <a:gd name="T78" fmla="*/ 2147483647 w 94"/>
                <a:gd name="T79" fmla="*/ 2147483647 h 67"/>
                <a:gd name="T80" fmla="*/ 2147483647 w 94"/>
                <a:gd name="T81" fmla="*/ 2147483647 h 67"/>
                <a:gd name="T82" fmla="*/ 2147483647 w 94"/>
                <a:gd name="T83" fmla="*/ 2147483647 h 67"/>
                <a:gd name="T84" fmla="*/ 2147483647 w 94"/>
                <a:gd name="T85" fmla="*/ 2147483647 h 67"/>
                <a:gd name="T86" fmla="*/ 2147483647 w 94"/>
                <a:gd name="T87" fmla="*/ 2147483647 h 67"/>
                <a:gd name="T88" fmla="*/ 2147483647 w 94"/>
                <a:gd name="T89" fmla="*/ 2147483647 h 67"/>
                <a:gd name="T90" fmla="*/ 2147483647 w 94"/>
                <a:gd name="T91" fmla="*/ 2147483647 h 67"/>
                <a:gd name="T92" fmla="*/ 2147483647 w 94"/>
                <a:gd name="T93" fmla="*/ 2147483647 h 67"/>
                <a:gd name="T94" fmla="*/ 2147483647 w 94"/>
                <a:gd name="T95" fmla="*/ 2147483647 h 67"/>
                <a:gd name="T96" fmla="*/ 2147483647 w 94"/>
                <a:gd name="T97" fmla="*/ 2147483647 h 67"/>
                <a:gd name="T98" fmla="*/ 2147483647 w 94"/>
                <a:gd name="T99" fmla="*/ 2147483647 h 67"/>
                <a:gd name="T100" fmla="*/ 2147483647 w 94"/>
                <a:gd name="T101" fmla="*/ 2147483647 h 67"/>
                <a:gd name="T102" fmla="*/ 2147483647 w 94"/>
                <a:gd name="T103" fmla="*/ 2147483647 h 67"/>
                <a:gd name="T104" fmla="*/ 2147483647 w 94"/>
                <a:gd name="T105" fmla="*/ 2147483647 h 67"/>
                <a:gd name="T106" fmla="*/ 2147483647 w 94"/>
                <a:gd name="T107" fmla="*/ 2147483647 h 67"/>
                <a:gd name="T108" fmla="*/ 2147483647 w 94"/>
                <a:gd name="T109" fmla="*/ 2147483647 h 67"/>
                <a:gd name="T110" fmla="*/ 2147483647 w 94"/>
                <a:gd name="T111" fmla="*/ 2147483647 h 67"/>
                <a:gd name="T112" fmla="*/ 2147483647 w 94"/>
                <a:gd name="T113" fmla="*/ 2147483647 h 67"/>
                <a:gd name="T114" fmla="*/ 2147483647 w 94"/>
                <a:gd name="T115" fmla="*/ 2147483647 h 67"/>
                <a:gd name="T116" fmla="*/ 2147483647 w 94"/>
                <a:gd name="T117" fmla="*/ 2147483647 h 67"/>
                <a:gd name="T118" fmla="*/ 2147483647 w 94"/>
                <a:gd name="T119" fmla="*/ 2147483647 h 67"/>
                <a:gd name="T120" fmla="*/ 2147483647 w 94"/>
                <a:gd name="T121" fmla="*/ 2147483647 h 67"/>
                <a:gd name="T122" fmla="*/ 2147483647 w 94"/>
                <a:gd name="T123" fmla="*/ 2147483647 h 67"/>
                <a:gd name="T124" fmla="*/ 2147483647 w 94"/>
                <a:gd name="T125" fmla="*/ 2147483647 h 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
                <a:gd name="T190" fmla="*/ 0 h 67"/>
                <a:gd name="T191" fmla="*/ 94 w 94"/>
                <a:gd name="T192" fmla="*/ 67 h 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 h="67">
                  <a:moveTo>
                    <a:pt x="4" y="17"/>
                  </a:moveTo>
                  <a:cubicBezTo>
                    <a:pt x="4" y="15"/>
                    <a:pt x="4" y="12"/>
                    <a:pt x="4" y="10"/>
                  </a:cubicBezTo>
                  <a:cubicBezTo>
                    <a:pt x="4" y="8"/>
                    <a:pt x="4" y="6"/>
                    <a:pt x="4" y="4"/>
                  </a:cubicBezTo>
                  <a:cubicBezTo>
                    <a:pt x="3" y="3"/>
                    <a:pt x="1" y="3"/>
                    <a:pt x="0" y="2"/>
                  </a:cubicBezTo>
                  <a:cubicBezTo>
                    <a:pt x="0" y="1"/>
                    <a:pt x="0" y="1"/>
                    <a:pt x="0" y="0"/>
                  </a:cubicBezTo>
                  <a:cubicBezTo>
                    <a:pt x="3" y="2"/>
                    <a:pt x="6" y="4"/>
                    <a:pt x="10" y="6"/>
                  </a:cubicBezTo>
                  <a:cubicBezTo>
                    <a:pt x="10" y="6"/>
                    <a:pt x="10" y="7"/>
                    <a:pt x="10" y="7"/>
                  </a:cubicBezTo>
                  <a:cubicBezTo>
                    <a:pt x="8" y="6"/>
                    <a:pt x="7" y="6"/>
                    <a:pt x="6" y="5"/>
                  </a:cubicBezTo>
                  <a:cubicBezTo>
                    <a:pt x="6" y="7"/>
                    <a:pt x="6" y="9"/>
                    <a:pt x="6" y="11"/>
                  </a:cubicBezTo>
                  <a:cubicBezTo>
                    <a:pt x="6" y="13"/>
                    <a:pt x="6" y="15"/>
                    <a:pt x="6" y="18"/>
                  </a:cubicBezTo>
                  <a:cubicBezTo>
                    <a:pt x="5" y="17"/>
                    <a:pt x="5" y="17"/>
                    <a:pt x="4" y="17"/>
                  </a:cubicBezTo>
                  <a:close/>
                  <a:moveTo>
                    <a:pt x="15" y="20"/>
                  </a:moveTo>
                  <a:cubicBezTo>
                    <a:pt x="16" y="20"/>
                    <a:pt x="16" y="20"/>
                    <a:pt x="17" y="21"/>
                  </a:cubicBezTo>
                  <a:cubicBezTo>
                    <a:pt x="16" y="22"/>
                    <a:pt x="16" y="22"/>
                    <a:pt x="15" y="22"/>
                  </a:cubicBezTo>
                  <a:cubicBezTo>
                    <a:pt x="15" y="23"/>
                    <a:pt x="14" y="23"/>
                    <a:pt x="13" y="22"/>
                  </a:cubicBezTo>
                  <a:cubicBezTo>
                    <a:pt x="12" y="21"/>
                    <a:pt x="11" y="20"/>
                    <a:pt x="10" y="19"/>
                  </a:cubicBezTo>
                  <a:cubicBezTo>
                    <a:pt x="9" y="17"/>
                    <a:pt x="9" y="16"/>
                    <a:pt x="9" y="14"/>
                  </a:cubicBezTo>
                  <a:cubicBezTo>
                    <a:pt x="9" y="12"/>
                    <a:pt x="9" y="11"/>
                    <a:pt x="10" y="11"/>
                  </a:cubicBezTo>
                  <a:cubicBezTo>
                    <a:pt x="11" y="10"/>
                    <a:pt x="12" y="10"/>
                    <a:pt x="13" y="11"/>
                  </a:cubicBezTo>
                  <a:cubicBezTo>
                    <a:pt x="14" y="12"/>
                    <a:pt x="15" y="13"/>
                    <a:pt x="16" y="14"/>
                  </a:cubicBezTo>
                  <a:cubicBezTo>
                    <a:pt x="16" y="15"/>
                    <a:pt x="17" y="17"/>
                    <a:pt x="17" y="19"/>
                  </a:cubicBezTo>
                  <a:cubicBezTo>
                    <a:pt x="17" y="19"/>
                    <a:pt x="17" y="19"/>
                    <a:pt x="17" y="19"/>
                  </a:cubicBezTo>
                  <a:cubicBezTo>
                    <a:pt x="15" y="18"/>
                    <a:pt x="12" y="17"/>
                    <a:pt x="10" y="15"/>
                  </a:cubicBezTo>
                  <a:cubicBezTo>
                    <a:pt x="10" y="17"/>
                    <a:pt x="11" y="18"/>
                    <a:pt x="11" y="19"/>
                  </a:cubicBezTo>
                  <a:cubicBezTo>
                    <a:pt x="12" y="19"/>
                    <a:pt x="12" y="20"/>
                    <a:pt x="13" y="20"/>
                  </a:cubicBezTo>
                  <a:cubicBezTo>
                    <a:pt x="13" y="21"/>
                    <a:pt x="14" y="21"/>
                    <a:pt x="14" y="21"/>
                  </a:cubicBezTo>
                  <a:cubicBezTo>
                    <a:pt x="15" y="21"/>
                    <a:pt x="15" y="20"/>
                    <a:pt x="15" y="20"/>
                  </a:cubicBezTo>
                  <a:close/>
                  <a:moveTo>
                    <a:pt x="10" y="14"/>
                  </a:moveTo>
                  <a:cubicBezTo>
                    <a:pt x="12" y="15"/>
                    <a:pt x="14" y="16"/>
                    <a:pt x="15" y="17"/>
                  </a:cubicBezTo>
                  <a:cubicBezTo>
                    <a:pt x="15" y="16"/>
                    <a:pt x="15" y="15"/>
                    <a:pt x="15" y="15"/>
                  </a:cubicBezTo>
                  <a:cubicBezTo>
                    <a:pt x="14" y="14"/>
                    <a:pt x="14" y="13"/>
                    <a:pt x="13" y="12"/>
                  </a:cubicBezTo>
                  <a:cubicBezTo>
                    <a:pt x="12" y="12"/>
                    <a:pt x="12" y="12"/>
                    <a:pt x="11" y="12"/>
                  </a:cubicBezTo>
                  <a:cubicBezTo>
                    <a:pt x="11" y="13"/>
                    <a:pt x="10" y="13"/>
                    <a:pt x="10" y="14"/>
                  </a:cubicBezTo>
                  <a:close/>
                  <a:moveTo>
                    <a:pt x="19" y="25"/>
                  </a:moveTo>
                  <a:cubicBezTo>
                    <a:pt x="19" y="23"/>
                    <a:pt x="19" y="22"/>
                    <a:pt x="19" y="20"/>
                  </a:cubicBezTo>
                  <a:cubicBezTo>
                    <a:pt x="19" y="18"/>
                    <a:pt x="19" y="16"/>
                    <a:pt x="19" y="15"/>
                  </a:cubicBezTo>
                  <a:cubicBezTo>
                    <a:pt x="19" y="15"/>
                    <a:pt x="19" y="15"/>
                    <a:pt x="20" y="15"/>
                  </a:cubicBezTo>
                  <a:cubicBezTo>
                    <a:pt x="20" y="16"/>
                    <a:pt x="20" y="16"/>
                    <a:pt x="20" y="17"/>
                  </a:cubicBezTo>
                  <a:cubicBezTo>
                    <a:pt x="20" y="16"/>
                    <a:pt x="21" y="16"/>
                    <a:pt x="21" y="16"/>
                  </a:cubicBezTo>
                  <a:cubicBezTo>
                    <a:pt x="21" y="16"/>
                    <a:pt x="22" y="16"/>
                    <a:pt x="23" y="17"/>
                  </a:cubicBezTo>
                  <a:cubicBezTo>
                    <a:pt x="23" y="17"/>
                    <a:pt x="24" y="17"/>
                    <a:pt x="24" y="18"/>
                  </a:cubicBezTo>
                  <a:cubicBezTo>
                    <a:pt x="25" y="19"/>
                    <a:pt x="25" y="19"/>
                    <a:pt x="25" y="20"/>
                  </a:cubicBezTo>
                  <a:cubicBezTo>
                    <a:pt x="26" y="19"/>
                    <a:pt x="27" y="19"/>
                    <a:pt x="28" y="20"/>
                  </a:cubicBezTo>
                  <a:cubicBezTo>
                    <a:pt x="29" y="20"/>
                    <a:pt x="29" y="21"/>
                    <a:pt x="30" y="22"/>
                  </a:cubicBezTo>
                  <a:cubicBezTo>
                    <a:pt x="30" y="22"/>
                    <a:pt x="30" y="23"/>
                    <a:pt x="30" y="25"/>
                  </a:cubicBezTo>
                  <a:cubicBezTo>
                    <a:pt x="30" y="26"/>
                    <a:pt x="30" y="27"/>
                    <a:pt x="30" y="28"/>
                  </a:cubicBezTo>
                  <a:cubicBezTo>
                    <a:pt x="30" y="29"/>
                    <a:pt x="30" y="31"/>
                    <a:pt x="30" y="32"/>
                  </a:cubicBezTo>
                  <a:cubicBezTo>
                    <a:pt x="30" y="31"/>
                    <a:pt x="29" y="31"/>
                    <a:pt x="29" y="31"/>
                  </a:cubicBezTo>
                  <a:cubicBezTo>
                    <a:pt x="29" y="30"/>
                    <a:pt x="29" y="29"/>
                    <a:pt x="29" y="28"/>
                  </a:cubicBezTo>
                  <a:cubicBezTo>
                    <a:pt x="29" y="27"/>
                    <a:pt x="29" y="25"/>
                    <a:pt x="29" y="24"/>
                  </a:cubicBezTo>
                  <a:cubicBezTo>
                    <a:pt x="29" y="24"/>
                    <a:pt x="29" y="23"/>
                    <a:pt x="29" y="23"/>
                  </a:cubicBezTo>
                  <a:cubicBezTo>
                    <a:pt x="29" y="22"/>
                    <a:pt x="29" y="22"/>
                    <a:pt x="28" y="22"/>
                  </a:cubicBezTo>
                  <a:cubicBezTo>
                    <a:pt x="28" y="21"/>
                    <a:pt x="28" y="21"/>
                    <a:pt x="27" y="21"/>
                  </a:cubicBezTo>
                  <a:cubicBezTo>
                    <a:pt x="27" y="21"/>
                    <a:pt x="26" y="21"/>
                    <a:pt x="26" y="21"/>
                  </a:cubicBezTo>
                  <a:cubicBezTo>
                    <a:pt x="25" y="21"/>
                    <a:pt x="25" y="22"/>
                    <a:pt x="25" y="23"/>
                  </a:cubicBezTo>
                  <a:cubicBezTo>
                    <a:pt x="25" y="24"/>
                    <a:pt x="25" y="25"/>
                    <a:pt x="25" y="26"/>
                  </a:cubicBezTo>
                  <a:cubicBezTo>
                    <a:pt x="25" y="27"/>
                    <a:pt x="25" y="28"/>
                    <a:pt x="25" y="29"/>
                  </a:cubicBezTo>
                  <a:cubicBezTo>
                    <a:pt x="25" y="29"/>
                    <a:pt x="24" y="28"/>
                    <a:pt x="24" y="28"/>
                  </a:cubicBezTo>
                  <a:cubicBezTo>
                    <a:pt x="24" y="27"/>
                    <a:pt x="24" y="26"/>
                    <a:pt x="24" y="25"/>
                  </a:cubicBezTo>
                  <a:cubicBezTo>
                    <a:pt x="24" y="23"/>
                    <a:pt x="24" y="22"/>
                    <a:pt x="24" y="21"/>
                  </a:cubicBezTo>
                  <a:cubicBezTo>
                    <a:pt x="24" y="20"/>
                    <a:pt x="24" y="20"/>
                    <a:pt x="23" y="19"/>
                  </a:cubicBezTo>
                  <a:cubicBezTo>
                    <a:pt x="23" y="19"/>
                    <a:pt x="23" y="18"/>
                    <a:pt x="22" y="18"/>
                  </a:cubicBezTo>
                  <a:cubicBezTo>
                    <a:pt x="22" y="18"/>
                    <a:pt x="21" y="18"/>
                    <a:pt x="21" y="18"/>
                  </a:cubicBezTo>
                  <a:cubicBezTo>
                    <a:pt x="21" y="18"/>
                    <a:pt x="20" y="18"/>
                    <a:pt x="20" y="18"/>
                  </a:cubicBezTo>
                  <a:cubicBezTo>
                    <a:pt x="20" y="19"/>
                    <a:pt x="20" y="19"/>
                    <a:pt x="20" y="20"/>
                  </a:cubicBezTo>
                  <a:cubicBezTo>
                    <a:pt x="20" y="22"/>
                    <a:pt x="20" y="24"/>
                    <a:pt x="20" y="26"/>
                  </a:cubicBezTo>
                  <a:cubicBezTo>
                    <a:pt x="20" y="26"/>
                    <a:pt x="19" y="25"/>
                    <a:pt x="19" y="25"/>
                  </a:cubicBezTo>
                  <a:close/>
                  <a:moveTo>
                    <a:pt x="33" y="37"/>
                  </a:moveTo>
                  <a:cubicBezTo>
                    <a:pt x="33" y="35"/>
                    <a:pt x="33" y="32"/>
                    <a:pt x="33" y="30"/>
                  </a:cubicBezTo>
                  <a:cubicBezTo>
                    <a:pt x="33" y="27"/>
                    <a:pt x="33" y="25"/>
                    <a:pt x="33" y="23"/>
                  </a:cubicBezTo>
                  <a:cubicBezTo>
                    <a:pt x="33" y="23"/>
                    <a:pt x="34" y="23"/>
                    <a:pt x="34" y="23"/>
                  </a:cubicBezTo>
                  <a:cubicBezTo>
                    <a:pt x="34" y="24"/>
                    <a:pt x="34" y="24"/>
                    <a:pt x="34" y="25"/>
                  </a:cubicBezTo>
                  <a:cubicBezTo>
                    <a:pt x="34" y="24"/>
                    <a:pt x="35" y="24"/>
                    <a:pt x="35" y="24"/>
                  </a:cubicBezTo>
                  <a:cubicBezTo>
                    <a:pt x="35" y="24"/>
                    <a:pt x="36" y="24"/>
                    <a:pt x="37" y="25"/>
                  </a:cubicBezTo>
                  <a:cubicBezTo>
                    <a:pt x="37" y="25"/>
                    <a:pt x="38" y="26"/>
                    <a:pt x="38" y="26"/>
                  </a:cubicBezTo>
                  <a:cubicBezTo>
                    <a:pt x="39" y="27"/>
                    <a:pt x="40" y="28"/>
                    <a:pt x="40" y="29"/>
                  </a:cubicBezTo>
                  <a:cubicBezTo>
                    <a:pt x="40" y="30"/>
                    <a:pt x="40" y="31"/>
                    <a:pt x="40" y="32"/>
                  </a:cubicBezTo>
                  <a:cubicBezTo>
                    <a:pt x="40" y="33"/>
                    <a:pt x="40" y="34"/>
                    <a:pt x="40" y="35"/>
                  </a:cubicBezTo>
                  <a:cubicBezTo>
                    <a:pt x="39" y="35"/>
                    <a:pt x="39" y="36"/>
                    <a:pt x="38" y="36"/>
                  </a:cubicBezTo>
                  <a:cubicBezTo>
                    <a:pt x="38" y="36"/>
                    <a:pt x="37" y="36"/>
                    <a:pt x="36" y="35"/>
                  </a:cubicBezTo>
                  <a:cubicBezTo>
                    <a:pt x="36" y="35"/>
                    <a:pt x="35" y="35"/>
                    <a:pt x="35" y="34"/>
                  </a:cubicBezTo>
                  <a:cubicBezTo>
                    <a:pt x="35" y="34"/>
                    <a:pt x="34" y="33"/>
                    <a:pt x="34" y="33"/>
                  </a:cubicBezTo>
                  <a:cubicBezTo>
                    <a:pt x="34" y="35"/>
                    <a:pt x="34" y="36"/>
                    <a:pt x="34" y="38"/>
                  </a:cubicBezTo>
                  <a:cubicBezTo>
                    <a:pt x="34" y="38"/>
                    <a:pt x="33" y="37"/>
                    <a:pt x="33" y="37"/>
                  </a:cubicBezTo>
                  <a:close/>
                  <a:moveTo>
                    <a:pt x="34" y="29"/>
                  </a:moveTo>
                  <a:cubicBezTo>
                    <a:pt x="34" y="30"/>
                    <a:pt x="34" y="31"/>
                    <a:pt x="35" y="32"/>
                  </a:cubicBezTo>
                  <a:cubicBezTo>
                    <a:pt x="35" y="33"/>
                    <a:pt x="36" y="34"/>
                    <a:pt x="36" y="34"/>
                  </a:cubicBezTo>
                  <a:cubicBezTo>
                    <a:pt x="37" y="34"/>
                    <a:pt x="38" y="34"/>
                    <a:pt x="38" y="34"/>
                  </a:cubicBezTo>
                  <a:cubicBezTo>
                    <a:pt x="38" y="34"/>
                    <a:pt x="39" y="33"/>
                    <a:pt x="39" y="31"/>
                  </a:cubicBezTo>
                  <a:cubicBezTo>
                    <a:pt x="39" y="30"/>
                    <a:pt x="38" y="29"/>
                    <a:pt x="38" y="28"/>
                  </a:cubicBezTo>
                  <a:cubicBezTo>
                    <a:pt x="38" y="27"/>
                    <a:pt x="37" y="26"/>
                    <a:pt x="36" y="26"/>
                  </a:cubicBezTo>
                  <a:cubicBezTo>
                    <a:pt x="36" y="26"/>
                    <a:pt x="35" y="26"/>
                    <a:pt x="35" y="26"/>
                  </a:cubicBezTo>
                  <a:cubicBezTo>
                    <a:pt x="34" y="26"/>
                    <a:pt x="34" y="27"/>
                    <a:pt x="34" y="29"/>
                  </a:cubicBezTo>
                  <a:close/>
                  <a:moveTo>
                    <a:pt x="48" y="39"/>
                  </a:moveTo>
                  <a:cubicBezTo>
                    <a:pt x="49" y="39"/>
                    <a:pt x="49" y="39"/>
                    <a:pt x="50" y="40"/>
                  </a:cubicBezTo>
                  <a:cubicBezTo>
                    <a:pt x="49" y="41"/>
                    <a:pt x="49" y="41"/>
                    <a:pt x="48" y="41"/>
                  </a:cubicBezTo>
                  <a:cubicBezTo>
                    <a:pt x="48" y="42"/>
                    <a:pt x="47" y="41"/>
                    <a:pt x="46" y="41"/>
                  </a:cubicBezTo>
                  <a:cubicBezTo>
                    <a:pt x="44" y="40"/>
                    <a:pt x="43" y="39"/>
                    <a:pt x="43" y="38"/>
                  </a:cubicBezTo>
                  <a:cubicBezTo>
                    <a:pt x="42" y="36"/>
                    <a:pt x="42" y="35"/>
                    <a:pt x="42" y="33"/>
                  </a:cubicBezTo>
                  <a:cubicBezTo>
                    <a:pt x="42" y="31"/>
                    <a:pt x="42" y="30"/>
                    <a:pt x="43" y="30"/>
                  </a:cubicBezTo>
                  <a:cubicBezTo>
                    <a:pt x="43" y="29"/>
                    <a:pt x="44" y="29"/>
                    <a:pt x="46" y="30"/>
                  </a:cubicBezTo>
                  <a:cubicBezTo>
                    <a:pt x="47" y="31"/>
                    <a:pt x="48" y="32"/>
                    <a:pt x="49" y="33"/>
                  </a:cubicBezTo>
                  <a:cubicBezTo>
                    <a:pt x="49" y="34"/>
                    <a:pt x="50" y="36"/>
                    <a:pt x="50" y="38"/>
                  </a:cubicBezTo>
                  <a:cubicBezTo>
                    <a:pt x="50" y="38"/>
                    <a:pt x="50" y="38"/>
                    <a:pt x="50" y="38"/>
                  </a:cubicBezTo>
                  <a:cubicBezTo>
                    <a:pt x="47" y="37"/>
                    <a:pt x="45" y="36"/>
                    <a:pt x="43" y="34"/>
                  </a:cubicBezTo>
                  <a:cubicBezTo>
                    <a:pt x="43" y="35"/>
                    <a:pt x="43" y="37"/>
                    <a:pt x="44" y="37"/>
                  </a:cubicBezTo>
                  <a:cubicBezTo>
                    <a:pt x="44" y="38"/>
                    <a:pt x="45" y="39"/>
                    <a:pt x="46" y="39"/>
                  </a:cubicBezTo>
                  <a:cubicBezTo>
                    <a:pt x="46" y="40"/>
                    <a:pt x="47" y="40"/>
                    <a:pt x="47" y="40"/>
                  </a:cubicBezTo>
                  <a:cubicBezTo>
                    <a:pt x="48" y="40"/>
                    <a:pt x="48" y="39"/>
                    <a:pt x="48" y="39"/>
                  </a:cubicBezTo>
                  <a:close/>
                  <a:moveTo>
                    <a:pt x="43" y="33"/>
                  </a:moveTo>
                  <a:cubicBezTo>
                    <a:pt x="45" y="34"/>
                    <a:pt x="46" y="35"/>
                    <a:pt x="48" y="36"/>
                  </a:cubicBezTo>
                  <a:cubicBezTo>
                    <a:pt x="48" y="35"/>
                    <a:pt x="48" y="34"/>
                    <a:pt x="47" y="33"/>
                  </a:cubicBezTo>
                  <a:cubicBezTo>
                    <a:pt x="47" y="32"/>
                    <a:pt x="46" y="32"/>
                    <a:pt x="46" y="31"/>
                  </a:cubicBezTo>
                  <a:cubicBezTo>
                    <a:pt x="45" y="31"/>
                    <a:pt x="44" y="31"/>
                    <a:pt x="44" y="31"/>
                  </a:cubicBezTo>
                  <a:cubicBezTo>
                    <a:pt x="43" y="31"/>
                    <a:pt x="43" y="32"/>
                    <a:pt x="43" y="33"/>
                  </a:cubicBezTo>
                  <a:close/>
                  <a:moveTo>
                    <a:pt x="51" y="44"/>
                  </a:moveTo>
                  <a:cubicBezTo>
                    <a:pt x="51" y="42"/>
                    <a:pt x="51" y="40"/>
                    <a:pt x="51" y="39"/>
                  </a:cubicBezTo>
                  <a:cubicBezTo>
                    <a:pt x="51" y="37"/>
                    <a:pt x="51" y="35"/>
                    <a:pt x="51" y="33"/>
                  </a:cubicBezTo>
                  <a:cubicBezTo>
                    <a:pt x="52" y="34"/>
                    <a:pt x="52" y="34"/>
                    <a:pt x="53" y="34"/>
                  </a:cubicBezTo>
                  <a:cubicBezTo>
                    <a:pt x="53" y="35"/>
                    <a:pt x="53" y="35"/>
                    <a:pt x="53" y="36"/>
                  </a:cubicBezTo>
                  <a:cubicBezTo>
                    <a:pt x="53" y="35"/>
                    <a:pt x="53" y="35"/>
                    <a:pt x="54" y="35"/>
                  </a:cubicBezTo>
                  <a:cubicBezTo>
                    <a:pt x="54" y="35"/>
                    <a:pt x="54" y="35"/>
                    <a:pt x="55" y="35"/>
                  </a:cubicBezTo>
                  <a:cubicBezTo>
                    <a:pt x="55" y="35"/>
                    <a:pt x="56" y="36"/>
                    <a:pt x="56" y="37"/>
                  </a:cubicBezTo>
                  <a:cubicBezTo>
                    <a:pt x="56" y="37"/>
                    <a:pt x="56" y="37"/>
                    <a:pt x="56" y="38"/>
                  </a:cubicBezTo>
                  <a:cubicBezTo>
                    <a:pt x="55" y="37"/>
                    <a:pt x="55" y="37"/>
                    <a:pt x="55" y="37"/>
                  </a:cubicBezTo>
                  <a:cubicBezTo>
                    <a:pt x="54" y="37"/>
                    <a:pt x="54" y="37"/>
                    <a:pt x="54" y="37"/>
                  </a:cubicBezTo>
                  <a:cubicBezTo>
                    <a:pt x="53" y="37"/>
                    <a:pt x="53" y="37"/>
                    <a:pt x="53" y="37"/>
                  </a:cubicBezTo>
                  <a:cubicBezTo>
                    <a:pt x="53" y="38"/>
                    <a:pt x="53" y="39"/>
                    <a:pt x="53" y="39"/>
                  </a:cubicBezTo>
                  <a:cubicBezTo>
                    <a:pt x="53" y="41"/>
                    <a:pt x="53" y="43"/>
                    <a:pt x="53" y="45"/>
                  </a:cubicBezTo>
                  <a:cubicBezTo>
                    <a:pt x="52" y="44"/>
                    <a:pt x="52" y="44"/>
                    <a:pt x="51" y="44"/>
                  </a:cubicBezTo>
                  <a:close/>
                  <a:moveTo>
                    <a:pt x="63" y="49"/>
                  </a:moveTo>
                  <a:cubicBezTo>
                    <a:pt x="62" y="49"/>
                    <a:pt x="62" y="50"/>
                    <a:pt x="61" y="49"/>
                  </a:cubicBezTo>
                  <a:cubicBezTo>
                    <a:pt x="61" y="49"/>
                    <a:pt x="60" y="49"/>
                    <a:pt x="60" y="49"/>
                  </a:cubicBezTo>
                  <a:cubicBezTo>
                    <a:pt x="59" y="48"/>
                    <a:pt x="58" y="48"/>
                    <a:pt x="57" y="47"/>
                  </a:cubicBezTo>
                  <a:cubicBezTo>
                    <a:pt x="57" y="46"/>
                    <a:pt x="57" y="45"/>
                    <a:pt x="57" y="44"/>
                  </a:cubicBezTo>
                  <a:cubicBezTo>
                    <a:pt x="57" y="44"/>
                    <a:pt x="57" y="43"/>
                    <a:pt x="57" y="43"/>
                  </a:cubicBezTo>
                  <a:cubicBezTo>
                    <a:pt x="57" y="43"/>
                    <a:pt x="57" y="42"/>
                    <a:pt x="58" y="42"/>
                  </a:cubicBezTo>
                  <a:cubicBezTo>
                    <a:pt x="58" y="42"/>
                    <a:pt x="58" y="42"/>
                    <a:pt x="59" y="42"/>
                  </a:cubicBezTo>
                  <a:cubicBezTo>
                    <a:pt x="59" y="42"/>
                    <a:pt x="60" y="43"/>
                    <a:pt x="60" y="43"/>
                  </a:cubicBezTo>
                  <a:cubicBezTo>
                    <a:pt x="61" y="43"/>
                    <a:pt x="62" y="44"/>
                    <a:pt x="63" y="44"/>
                  </a:cubicBezTo>
                  <a:cubicBezTo>
                    <a:pt x="63" y="44"/>
                    <a:pt x="63" y="43"/>
                    <a:pt x="63" y="43"/>
                  </a:cubicBezTo>
                  <a:cubicBezTo>
                    <a:pt x="63" y="43"/>
                    <a:pt x="63" y="42"/>
                    <a:pt x="62" y="42"/>
                  </a:cubicBezTo>
                  <a:cubicBezTo>
                    <a:pt x="62" y="41"/>
                    <a:pt x="61" y="40"/>
                    <a:pt x="61" y="40"/>
                  </a:cubicBezTo>
                  <a:cubicBezTo>
                    <a:pt x="60" y="40"/>
                    <a:pt x="59" y="39"/>
                    <a:pt x="59" y="40"/>
                  </a:cubicBezTo>
                  <a:cubicBezTo>
                    <a:pt x="59" y="40"/>
                    <a:pt x="59" y="40"/>
                    <a:pt x="58" y="41"/>
                  </a:cubicBezTo>
                  <a:cubicBezTo>
                    <a:pt x="58" y="40"/>
                    <a:pt x="57" y="40"/>
                    <a:pt x="57" y="40"/>
                  </a:cubicBezTo>
                  <a:cubicBezTo>
                    <a:pt x="57" y="39"/>
                    <a:pt x="57" y="38"/>
                    <a:pt x="58" y="38"/>
                  </a:cubicBezTo>
                  <a:cubicBezTo>
                    <a:pt x="58" y="38"/>
                    <a:pt x="58" y="38"/>
                    <a:pt x="59" y="38"/>
                  </a:cubicBezTo>
                  <a:cubicBezTo>
                    <a:pt x="59" y="38"/>
                    <a:pt x="60" y="38"/>
                    <a:pt x="61" y="39"/>
                  </a:cubicBezTo>
                  <a:cubicBezTo>
                    <a:pt x="62" y="39"/>
                    <a:pt x="62" y="40"/>
                    <a:pt x="63" y="40"/>
                  </a:cubicBezTo>
                  <a:cubicBezTo>
                    <a:pt x="63" y="40"/>
                    <a:pt x="64" y="41"/>
                    <a:pt x="64" y="41"/>
                  </a:cubicBezTo>
                  <a:cubicBezTo>
                    <a:pt x="64" y="42"/>
                    <a:pt x="64" y="42"/>
                    <a:pt x="64" y="43"/>
                  </a:cubicBezTo>
                  <a:cubicBezTo>
                    <a:pt x="64" y="43"/>
                    <a:pt x="64" y="44"/>
                    <a:pt x="64" y="45"/>
                  </a:cubicBezTo>
                  <a:cubicBezTo>
                    <a:pt x="64" y="45"/>
                    <a:pt x="64" y="46"/>
                    <a:pt x="64" y="47"/>
                  </a:cubicBezTo>
                  <a:cubicBezTo>
                    <a:pt x="64" y="49"/>
                    <a:pt x="64" y="50"/>
                    <a:pt x="64" y="50"/>
                  </a:cubicBezTo>
                  <a:cubicBezTo>
                    <a:pt x="64" y="51"/>
                    <a:pt x="65" y="51"/>
                    <a:pt x="65" y="52"/>
                  </a:cubicBezTo>
                  <a:cubicBezTo>
                    <a:pt x="64" y="51"/>
                    <a:pt x="64" y="51"/>
                    <a:pt x="63" y="51"/>
                  </a:cubicBezTo>
                  <a:cubicBezTo>
                    <a:pt x="63" y="50"/>
                    <a:pt x="63" y="50"/>
                    <a:pt x="63" y="49"/>
                  </a:cubicBezTo>
                  <a:close/>
                  <a:moveTo>
                    <a:pt x="63" y="45"/>
                  </a:moveTo>
                  <a:cubicBezTo>
                    <a:pt x="62" y="45"/>
                    <a:pt x="61" y="45"/>
                    <a:pt x="60" y="44"/>
                  </a:cubicBezTo>
                  <a:cubicBezTo>
                    <a:pt x="60" y="44"/>
                    <a:pt x="59" y="44"/>
                    <a:pt x="59" y="44"/>
                  </a:cubicBezTo>
                  <a:cubicBezTo>
                    <a:pt x="59" y="44"/>
                    <a:pt x="59" y="44"/>
                    <a:pt x="58" y="44"/>
                  </a:cubicBezTo>
                  <a:cubicBezTo>
                    <a:pt x="58" y="44"/>
                    <a:pt x="58" y="45"/>
                    <a:pt x="58" y="45"/>
                  </a:cubicBezTo>
                  <a:cubicBezTo>
                    <a:pt x="58" y="45"/>
                    <a:pt x="58" y="46"/>
                    <a:pt x="59" y="46"/>
                  </a:cubicBezTo>
                  <a:cubicBezTo>
                    <a:pt x="59" y="47"/>
                    <a:pt x="59" y="47"/>
                    <a:pt x="60" y="48"/>
                  </a:cubicBezTo>
                  <a:cubicBezTo>
                    <a:pt x="61" y="48"/>
                    <a:pt x="61" y="48"/>
                    <a:pt x="62" y="48"/>
                  </a:cubicBezTo>
                  <a:cubicBezTo>
                    <a:pt x="62" y="48"/>
                    <a:pt x="62" y="48"/>
                    <a:pt x="63" y="47"/>
                  </a:cubicBezTo>
                  <a:cubicBezTo>
                    <a:pt x="63" y="47"/>
                    <a:pt x="63" y="47"/>
                    <a:pt x="63" y="46"/>
                  </a:cubicBezTo>
                  <a:cubicBezTo>
                    <a:pt x="63" y="46"/>
                    <a:pt x="63" y="45"/>
                    <a:pt x="63" y="45"/>
                  </a:cubicBezTo>
                  <a:close/>
                  <a:moveTo>
                    <a:pt x="70" y="53"/>
                  </a:moveTo>
                  <a:cubicBezTo>
                    <a:pt x="70" y="54"/>
                    <a:pt x="70" y="54"/>
                    <a:pt x="70" y="55"/>
                  </a:cubicBezTo>
                  <a:cubicBezTo>
                    <a:pt x="70" y="55"/>
                    <a:pt x="69" y="54"/>
                    <a:pt x="69" y="54"/>
                  </a:cubicBezTo>
                  <a:cubicBezTo>
                    <a:pt x="68" y="54"/>
                    <a:pt x="68" y="53"/>
                    <a:pt x="68" y="53"/>
                  </a:cubicBezTo>
                  <a:cubicBezTo>
                    <a:pt x="67" y="53"/>
                    <a:pt x="67" y="52"/>
                    <a:pt x="67" y="52"/>
                  </a:cubicBezTo>
                  <a:cubicBezTo>
                    <a:pt x="67" y="52"/>
                    <a:pt x="67" y="51"/>
                    <a:pt x="67" y="50"/>
                  </a:cubicBezTo>
                  <a:cubicBezTo>
                    <a:pt x="67" y="49"/>
                    <a:pt x="67" y="48"/>
                    <a:pt x="67" y="47"/>
                  </a:cubicBezTo>
                  <a:cubicBezTo>
                    <a:pt x="67" y="46"/>
                    <a:pt x="67" y="45"/>
                    <a:pt x="67" y="44"/>
                  </a:cubicBezTo>
                  <a:cubicBezTo>
                    <a:pt x="67" y="43"/>
                    <a:pt x="66" y="43"/>
                    <a:pt x="66" y="43"/>
                  </a:cubicBezTo>
                  <a:cubicBezTo>
                    <a:pt x="66" y="43"/>
                    <a:pt x="66" y="42"/>
                    <a:pt x="66" y="42"/>
                  </a:cubicBezTo>
                  <a:cubicBezTo>
                    <a:pt x="66" y="42"/>
                    <a:pt x="67" y="42"/>
                    <a:pt x="67" y="42"/>
                  </a:cubicBezTo>
                  <a:cubicBezTo>
                    <a:pt x="67" y="41"/>
                    <a:pt x="67" y="41"/>
                    <a:pt x="67" y="40"/>
                  </a:cubicBezTo>
                  <a:cubicBezTo>
                    <a:pt x="67" y="40"/>
                    <a:pt x="68" y="40"/>
                    <a:pt x="68" y="40"/>
                  </a:cubicBezTo>
                  <a:cubicBezTo>
                    <a:pt x="68" y="41"/>
                    <a:pt x="68" y="42"/>
                    <a:pt x="68" y="43"/>
                  </a:cubicBezTo>
                  <a:cubicBezTo>
                    <a:pt x="69" y="43"/>
                    <a:pt x="69" y="44"/>
                    <a:pt x="70" y="44"/>
                  </a:cubicBezTo>
                  <a:cubicBezTo>
                    <a:pt x="70" y="45"/>
                    <a:pt x="70" y="45"/>
                    <a:pt x="70" y="45"/>
                  </a:cubicBezTo>
                  <a:cubicBezTo>
                    <a:pt x="69" y="45"/>
                    <a:pt x="69" y="45"/>
                    <a:pt x="68" y="45"/>
                  </a:cubicBezTo>
                  <a:cubicBezTo>
                    <a:pt x="68" y="46"/>
                    <a:pt x="68" y="47"/>
                    <a:pt x="68" y="48"/>
                  </a:cubicBezTo>
                  <a:cubicBezTo>
                    <a:pt x="68" y="49"/>
                    <a:pt x="68" y="50"/>
                    <a:pt x="68" y="51"/>
                  </a:cubicBezTo>
                  <a:cubicBezTo>
                    <a:pt x="68" y="51"/>
                    <a:pt x="68" y="52"/>
                    <a:pt x="69" y="52"/>
                  </a:cubicBezTo>
                  <a:cubicBezTo>
                    <a:pt x="69" y="52"/>
                    <a:pt x="69" y="52"/>
                    <a:pt x="69" y="52"/>
                  </a:cubicBezTo>
                  <a:cubicBezTo>
                    <a:pt x="69" y="52"/>
                    <a:pt x="69" y="53"/>
                    <a:pt x="69" y="53"/>
                  </a:cubicBezTo>
                  <a:cubicBezTo>
                    <a:pt x="69" y="53"/>
                    <a:pt x="70" y="53"/>
                    <a:pt x="70" y="53"/>
                  </a:cubicBezTo>
                  <a:close/>
                  <a:moveTo>
                    <a:pt x="77" y="59"/>
                  </a:moveTo>
                  <a:cubicBezTo>
                    <a:pt x="77" y="58"/>
                    <a:pt x="77" y="58"/>
                    <a:pt x="77" y="57"/>
                  </a:cubicBezTo>
                  <a:cubicBezTo>
                    <a:pt x="77" y="58"/>
                    <a:pt x="76" y="58"/>
                    <a:pt x="74" y="57"/>
                  </a:cubicBezTo>
                  <a:cubicBezTo>
                    <a:pt x="74" y="57"/>
                    <a:pt x="73" y="57"/>
                    <a:pt x="73" y="56"/>
                  </a:cubicBezTo>
                  <a:cubicBezTo>
                    <a:pt x="73" y="56"/>
                    <a:pt x="72" y="55"/>
                    <a:pt x="72" y="55"/>
                  </a:cubicBezTo>
                  <a:cubicBezTo>
                    <a:pt x="72" y="54"/>
                    <a:pt x="72" y="54"/>
                    <a:pt x="71" y="53"/>
                  </a:cubicBezTo>
                  <a:cubicBezTo>
                    <a:pt x="71" y="53"/>
                    <a:pt x="71" y="52"/>
                    <a:pt x="71" y="51"/>
                  </a:cubicBezTo>
                  <a:cubicBezTo>
                    <a:pt x="71" y="50"/>
                    <a:pt x="71" y="49"/>
                    <a:pt x="71" y="48"/>
                  </a:cubicBezTo>
                  <a:cubicBezTo>
                    <a:pt x="71" y="47"/>
                    <a:pt x="71" y="46"/>
                    <a:pt x="71" y="45"/>
                  </a:cubicBezTo>
                  <a:cubicBezTo>
                    <a:pt x="72" y="45"/>
                    <a:pt x="72" y="45"/>
                    <a:pt x="73" y="46"/>
                  </a:cubicBezTo>
                  <a:cubicBezTo>
                    <a:pt x="73" y="47"/>
                    <a:pt x="73" y="48"/>
                    <a:pt x="73" y="49"/>
                  </a:cubicBezTo>
                  <a:cubicBezTo>
                    <a:pt x="73" y="50"/>
                    <a:pt x="73" y="51"/>
                    <a:pt x="73" y="52"/>
                  </a:cubicBezTo>
                  <a:cubicBezTo>
                    <a:pt x="73" y="53"/>
                    <a:pt x="73" y="53"/>
                    <a:pt x="73" y="54"/>
                  </a:cubicBezTo>
                  <a:cubicBezTo>
                    <a:pt x="73" y="54"/>
                    <a:pt x="73" y="55"/>
                    <a:pt x="74" y="55"/>
                  </a:cubicBezTo>
                  <a:cubicBezTo>
                    <a:pt x="74" y="55"/>
                    <a:pt x="74" y="56"/>
                    <a:pt x="75" y="56"/>
                  </a:cubicBezTo>
                  <a:cubicBezTo>
                    <a:pt x="75" y="56"/>
                    <a:pt x="76" y="56"/>
                    <a:pt x="76" y="56"/>
                  </a:cubicBezTo>
                  <a:cubicBezTo>
                    <a:pt x="76" y="56"/>
                    <a:pt x="77" y="56"/>
                    <a:pt x="77" y="56"/>
                  </a:cubicBezTo>
                  <a:cubicBezTo>
                    <a:pt x="77" y="55"/>
                    <a:pt x="77" y="55"/>
                    <a:pt x="77" y="54"/>
                  </a:cubicBezTo>
                  <a:cubicBezTo>
                    <a:pt x="77" y="53"/>
                    <a:pt x="77" y="52"/>
                    <a:pt x="77" y="51"/>
                  </a:cubicBezTo>
                  <a:cubicBezTo>
                    <a:pt x="77" y="50"/>
                    <a:pt x="77" y="49"/>
                    <a:pt x="77" y="48"/>
                  </a:cubicBezTo>
                  <a:cubicBezTo>
                    <a:pt x="78" y="48"/>
                    <a:pt x="78" y="49"/>
                    <a:pt x="79" y="49"/>
                  </a:cubicBezTo>
                  <a:cubicBezTo>
                    <a:pt x="79" y="51"/>
                    <a:pt x="79" y="53"/>
                    <a:pt x="79" y="54"/>
                  </a:cubicBezTo>
                  <a:cubicBezTo>
                    <a:pt x="79" y="56"/>
                    <a:pt x="79" y="58"/>
                    <a:pt x="79" y="60"/>
                  </a:cubicBezTo>
                  <a:cubicBezTo>
                    <a:pt x="78" y="59"/>
                    <a:pt x="78" y="59"/>
                    <a:pt x="77" y="59"/>
                  </a:cubicBezTo>
                  <a:close/>
                  <a:moveTo>
                    <a:pt x="81" y="61"/>
                  </a:moveTo>
                  <a:cubicBezTo>
                    <a:pt x="81" y="59"/>
                    <a:pt x="81" y="57"/>
                    <a:pt x="81" y="56"/>
                  </a:cubicBezTo>
                  <a:cubicBezTo>
                    <a:pt x="81" y="54"/>
                    <a:pt x="81" y="52"/>
                    <a:pt x="81" y="50"/>
                  </a:cubicBezTo>
                  <a:cubicBezTo>
                    <a:pt x="81" y="51"/>
                    <a:pt x="82" y="51"/>
                    <a:pt x="82" y="51"/>
                  </a:cubicBezTo>
                  <a:cubicBezTo>
                    <a:pt x="82" y="52"/>
                    <a:pt x="82" y="52"/>
                    <a:pt x="82" y="53"/>
                  </a:cubicBezTo>
                  <a:cubicBezTo>
                    <a:pt x="83" y="52"/>
                    <a:pt x="83" y="52"/>
                    <a:pt x="83" y="52"/>
                  </a:cubicBezTo>
                  <a:cubicBezTo>
                    <a:pt x="84" y="52"/>
                    <a:pt x="84" y="52"/>
                    <a:pt x="84" y="52"/>
                  </a:cubicBezTo>
                  <a:cubicBezTo>
                    <a:pt x="85" y="52"/>
                    <a:pt x="85" y="53"/>
                    <a:pt x="86" y="53"/>
                  </a:cubicBezTo>
                  <a:cubicBezTo>
                    <a:pt x="86" y="54"/>
                    <a:pt x="85" y="54"/>
                    <a:pt x="85" y="55"/>
                  </a:cubicBezTo>
                  <a:cubicBezTo>
                    <a:pt x="85" y="54"/>
                    <a:pt x="85" y="54"/>
                    <a:pt x="84" y="54"/>
                  </a:cubicBezTo>
                  <a:cubicBezTo>
                    <a:pt x="84" y="54"/>
                    <a:pt x="84" y="54"/>
                    <a:pt x="83" y="54"/>
                  </a:cubicBezTo>
                  <a:cubicBezTo>
                    <a:pt x="83" y="54"/>
                    <a:pt x="83" y="54"/>
                    <a:pt x="83" y="54"/>
                  </a:cubicBezTo>
                  <a:cubicBezTo>
                    <a:pt x="83" y="55"/>
                    <a:pt x="82" y="56"/>
                    <a:pt x="82" y="56"/>
                  </a:cubicBezTo>
                  <a:cubicBezTo>
                    <a:pt x="82" y="58"/>
                    <a:pt x="82" y="60"/>
                    <a:pt x="82" y="62"/>
                  </a:cubicBezTo>
                  <a:cubicBezTo>
                    <a:pt x="82" y="61"/>
                    <a:pt x="81" y="61"/>
                    <a:pt x="81" y="61"/>
                  </a:cubicBezTo>
                  <a:close/>
                  <a:moveTo>
                    <a:pt x="93" y="64"/>
                  </a:moveTo>
                  <a:cubicBezTo>
                    <a:pt x="93" y="65"/>
                    <a:pt x="94" y="65"/>
                    <a:pt x="94" y="65"/>
                  </a:cubicBezTo>
                  <a:cubicBezTo>
                    <a:pt x="94" y="66"/>
                    <a:pt x="94" y="67"/>
                    <a:pt x="93" y="67"/>
                  </a:cubicBezTo>
                  <a:cubicBezTo>
                    <a:pt x="92" y="67"/>
                    <a:pt x="92" y="67"/>
                    <a:pt x="90" y="67"/>
                  </a:cubicBezTo>
                  <a:cubicBezTo>
                    <a:pt x="89" y="66"/>
                    <a:pt x="88" y="65"/>
                    <a:pt x="87" y="63"/>
                  </a:cubicBezTo>
                  <a:cubicBezTo>
                    <a:pt x="87" y="62"/>
                    <a:pt x="86" y="60"/>
                    <a:pt x="86" y="59"/>
                  </a:cubicBezTo>
                  <a:cubicBezTo>
                    <a:pt x="86" y="57"/>
                    <a:pt x="87" y="56"/>
                    <a:pt x="87" y="55"/>
                  </a:cubicBezTo>
                  <a:cubicBezTo>
                    <a:pt x="88" y="55"/>
                    <a:pt x="89" y="55"/>
                    <a:pt x="90" y="56"/>
                  </a:cubicBezTo>
                  <a:cubicBezTo>
                    <a:pt x="92" y="56"/>
                    <a:pt x="93" y="57"/>
                    <a:pt x="93" y="59"/>
                  </a:cubicBezTo>
                  <a:cubicBezTo>
                    <a:pt x="94" y="60"/>
                    <a:pt x="94" y="62"/>
                    <a:pt x="94" y="63"/>
                  </a:cubicBezTo>
                  <a:cubicBezTo>
                    <a:pt x="94" y="63"/>
                    <a:pt x="94" y="64"/>
                    <a:pt x="94" y="64"/>
                  </a:cubicBezTo>
                  <a:cubicBezTo>
                    <a:pt x="92" y="63"/>
                    <a:pt x="90" y="61"/>
                    <a:pt x="88" y="60"/>
                  </a:cubicBezTo>
                  <a:cubicBezTo>
                    <a:pt x="88" y="61"/>
                    <a:pt x="88" y="62"/>
                    <a:pt x="89" y="63"/>
                  </a:cubicBezTo>
                  <a:cubicBezTo>
                    <a:pt x="89" y="64"/>
                    <a:pt x="90" y="65"/>
                    <a:pt x="90" y="65"/>
                  </a:cubicBezTo>
                  <a:cubicBezTo>
                    <a:pt x="91" y="65"/>
                    <a:pt x="92" y="66"/>
                    <a:pt x="92" y="65"/>
                  </a:cubicBezTo>
                  <a:cubicBezTo>
                    <a:pt x="92" y="65"/>
                    <a:pt x="93" y="65"/>
                    <a:pt x="93" y="64"/>
                  </a:cubicBezTo>
                  <a:close/>
                  <a:moveTo>
                    <a:pt x="88" y="59"/>
                  </a:moveTo>
                  <a:cubicBezTo>
                    <a:pt x="90" y="60"/>
                    <a:pt x="91" y="60"/>
                    <a:pt x="93" y="61"/>
                  </a:cubicBezTo>
                  <a:cubicBezTo>
                    <a:pt x="93" y="61"/>
                    <a:pt x="93" y="60"/>
                    <a:pt x="92" y="59"/>
                  </a:cubicBezTo>
                  <a:cubicBezTo>
                    <a:pt x="92" y="58"/>
                    <a:pt x="91" y="57"/>
                    <a:pt x="90" y="57"/>
                  </a:cubicBezTo>
                  <a:cubicBezTo>
                    <a:pt x="90" y="57"/>
                    <a:pt x="89" y="57"/>
                    <a:pt x="89" y="57"/>
                  </a:cubicBezTo>
                  <a:cubicBezTo>
                    <a:pt x="88" y="57"/>
                    <a:pt x="88" y="58"/>
                    <a:pt x="88" y="59"/>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4" name="Freeform 854"/>
            <p:cNvSpPr>
              <a:spLocks noEditPoints="1"/>
            </p:cNvSpPr>
            <p:nvPr/>
          </p:nvSpPr>
          <p:spPr bwMode="auto">
            <a:xfrm>
              <a:off x="4259" y="1004"/>
              <a:ext cx="98" cy="158"/>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2147483647 h 16"/>
                <a:gd name="T10" fmla="*/ 0 w 10"/>
                <a:gd name="T11" fmla="*/ 2147483647 h 16"/>
                <a:gd name="T12" fmla="*/ 0 w 10"/>
                <a:gd name="T13" fmla="*/ 2147483647 h 16"/>
                <a:gd name="T14" fmla="*/ 0 w 10"/>
                <a:gd name="T15" fmla="*/ 2147483647 h 16"/>
                <a:gd name="T16" fmla="*/ 2147483647 w 10"/>
                <a:gd name="T17" fmla="*/ 0 h 16"/>
                <a:gd name="T18" fmla="*/ 2147483647 w 10"/>
                <a:gd name="T19" fmla="*/ 2147483647 h 16"/>
                <a:gd name="T20" fmla="*/ 2147483647 w 10"/>
                <a:gd name="T21" fmla="*/ 2147483647 h 16"/>
                <a:gd name="T22" fmla="*/ 2147483647 w 10"/>
                <a:gd name="T23" fmla="*/ 2147483647 h 16"/>
                <a:gd name="T24" fmla="*/ 2147483647 w 10"/>
                <a:gd name="T25" fmla="*/ 2147483647 h 16"/>
                <a:gd name="T26" fmla="*/ 2147483647 w 10"/>
                <a:gd name="T27" fmla="*/ 2147483647 h 16"/>
                <a:gd name="T28" fmla="*/ 2147483647 w 10"/>
                <a:gd name="T29" fmla="*/ 2147483647 h 16"/>
                <a:gd name="T30" fmla="*/ 2147483647 w 10"/>
                <a:gd name="T31" fmla="*/ 2147483647 h 16"/>
                <a:gd name="T32" fmla="*/ 2147483647 w 10"/>
                <a:gd name="T33" fmla="*/ 2147483647 h 16"/>
                <a:gd name="T34" fmla="*/ 2147483647 w 10"/>
                <a:gd name="T35" fmla="*/ 2147483647 h 16"/>
                <a:gd name="T36" fmla="*/ 2147483647 w 10"/>
                <a:gd name="T37" fmla="*/ 2147483647 h 16"/>
                <a:gd name="T38" fmla="*/ 2147483647 w 10"/>
                <a:gd name="T39" fmla="*/ 2147483647 h 16"/>
                <a:gd name="T40" fmla="*/ 2147483647 w 10"/>
                <a:gd name="T41" fmla="*/ 2147483647 h 16"/>
                <a:gd name="T42" fmla="*/ 2147483647 w 10"/>
                <a:gd name="T43" fmla="*/ 2147483647 h 16"/>
                <a:gd name="T44" fmla="*/ 2147483647 w 10"/>
                <a:gd name="T45" fmla="*/ 2147483647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
                <a:gd name="T70" fmla="*/ 0 h 16"/>
                <a:gd name="T71" fmla="*/ 10 w 10"/>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 h="16">
                  <a:moveTo>
                    <a:pt x="9" y="12"/>
                  </a:moveTo>
                  <a:cubicBezTo>
                    <a:pt x="9" y="13"/>
                    <a:pt x="10" y="13"/>
                    <a:pt x="10" y="13"/>
                  </a:cubicBezTo>
                  <a:cubicBezTo>
                    <a:pt x="10" y="15"/>
                    <a:pt x="9" y="16"/>
                    <a:pt x="8" y="16"/>
                  </a:cubicBezTo>
                  <a:cubicBezTo>
                    <a:pt x="8" y="16"/>
                    <a:pt x="6" y="16"/>
                    <a:pt x="5" y="15"/>
                  </a:cubicBezTo>
                  <a:cubicBezTo>
                    <a:pt x="4" y="15"/>
                    <a:pt x="3" y="14"/>
                    <a:pt x="2" y="13"/>
                  </a:cubicBezTo>
                  <a:cubicBezTo>
                    <a:pt x="1" y="12"/>
                    <a:pt x="1" y="10"/>
                    <a:pt x="0" y="9"/>
                  </a:cubicBezTo>
                  <a:cubicBezTo>
                    <a:pt x="0" y="8"/>
                    <a:pt x="0" y="6"/>
                    <a:pt x="0" y="5"/>
                  </a:cubicBezTo>
                  <a:cubicBezTo>
                    <a:pt x="0" y="3"/>
                    <a:pt x="0" y="2"/>
                    <a:pt x="0" y="1"/>
                  </a:cubicBezTo>
                  <a:cubicBezTo>
                    <a:pt x="1" y="1"/>
                    <a:pt x="2" y="0"/>
                    <a:pt x="2" y="0"/>
                  </a:cubicBezTo>
                  <a:cubicBezTo>
                    <a:pt x="3" y="0"/>
                    <a:pt x="4" y="0"/>
                    <a:pt x="5" y="1"/>
                  </a:cubicBezTo>
                  <a:cubicBezTo>
                    <a:pt x="6" y="2"/>
                    <a:pt x="7" y="2"/>
                    <a:pt x="8" y="4"/>
                  </a:cubicBezTo>
                  <a:cubicBezTo>
                    <a:pt x="9" y="5"/>
                    <a:pt x="10" y="6"/>
                    <a:pt x="10" y="8"/>
                  </a:cubicBezTo>
                  <a:cubicBezTo>
                    <a:pt x="9" y="7"/>
                    <a:pt x="9" y="7"/>
                    <a:pt x="8" y="7"/>
                  </a:cubicBezTo>
                  <a:cubicBezTo>
                    <a:pt x="8" y="6"/>
                    <a:pt x="8" y="5"/>
                    <a:pt x="7" y="4"/>
                  </a:cubicBezTo>
                  <a:cubicBezTo>
                    <a:pt x="7" y="4"/>
                    <a:pt x="6" y="3"/>
                    <a:pt x="5" y="2"/>
                  </a:cubicBezTo>
                  <a:cubicBezTo>
                    <a:pt x="4" y="2"/>
                    <a:pt x="4" y="2"/>
                    <a:pt x="3" y="2"/>
                  </a:cubicBezTo>
                  <a:cubicBezTo>
                    <a:pt x="2" y="2"/>
                    <a:pt x="2" y="3"/>
                    <a:pt x="2" y="3"/>
                  </a:cubicBezTo>
                  <a:cubicBezTo>
                    <a:pt x="2" y="4"/>
                    <a:pt x="1" y="5"/>
                    <a:pt x="1" y="6"/>
                  </a:cubicBezTo>
                  <a:cubicBezTo>
                    <a:pt x="1" y="7"/>
                    <a:pt x="2" y="8"/>
                    <a:pt x="2" y="9"/>
                  </a:cubicBezTo>
                  <a:cubicBezTo>
                    <a:pt x="2" y="10"/>
                    <a:pt x="3" y="11"/>
                    <a:pt x="3" y="12"/>
                  </a:cubicBezTo>
                  <a:cubicBezTo>
                    <a:pt x="4" y="13"/>
                    <a:pt x="4" y="13"/>
                    <a:pt x="5" y="14"/>
                  </a:cubicBezTo>
                  <a:cubicBezTo>
                    <a:pt x="6" y="14"/>
                    <a:pt x="7" y="14"/>
                    <a:pt x="7" y="14"/>
                  </a:cubicBezTo>
                  <a:cubicBezTo>
                    <a:pt x="8" y="14"/>
                    <a:pt x="8" y="13"/>
                    <a:pt x="9" y="1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5" name="Freeform 855"/>
            <p:cNvSpPr>
              <a:spLocks noEditPoints="1"/>
            </p:cNvSpPr>
            <p:nvPr/>
          </p:nvSpPr>
          <p:spPr bwMode="auto">
            <a:xfrm>
              <a:off x="4190" y="965"/>
              <a:ext cx="49" cy="88"/>
            </a:xfrm>
            <a:custGeom>
              <a:avLst/>
              <a:gdLst>
                <a:gd name="T0" fmla="*/ 2147483647 w 5"/>
                <a:gd name="T1" fmla="*/ 2147483647 h 9"/>
                <a:gd name="T2" fmla="*/ 2147483647 w 5"/>
                <a:gd name="T3" fmla="*/ 2147483647 h 9"/>
                <a:gd name="T4" fmla="*/ 2147483647 w 5"/>
                <a:gd name="T5" fmla="*/ 2147483647 h 9"/>
                <a:gd name="T6" fmla="*/ 2147483647 w 5"/>
                <a:gd name="T7" fmla="*/ 2147483647 h 9"/>
                <a:gd name="T8" fmla="*/ 2147483647 w 5"/>
                <a:gd name="T9" fmla="*/ 2147483647 h 9"/>
                <a:gd name="T10" fmla="*/ 2147483647 w 5"/>
                <a:gd name="T11" fmla="*/ 2147483647 h 9"/>
                <a:gd name="T12" fmla="*/ 2147483647 w 5"/>
                <a:gd name="T13" fmla="*/ 2147483647 h 9"/>
                <a:gd name="T14" fmla="*/ 0 w 5"/>
                <a:gd name="T15" fmla="*/ 2147483647 h 9"/>
                <a:gd name="T16" fmla="*/ 0 w 5"/>
                <a:gd name="T17" fmla="*/ 2147483647 h 9"/>
                <a:gd name="T18" fmla="*/ 0 w 5"/>
                <a:gd name="T19" fmla="*/ 2147483647 h 9"/>
                <a:gd name="T20" fmla="*/ 2147483647 w 5"/>
                <a:gd name="T21" fmla="*/ 0 h 9"/>
                <a:gd name="T22" fmla="*/ 2147483647 w 5"/>
                <a:gd name="T23" fmla="*/ 0 h 9"/>
                <a:gd name="T24" fmla="*/ 2147483647 w 5"/>
                <a:gd name="T25" fmla="*/ 2147483647 h 9"/>
                <a:gd name="T26" fmla="*/ 2147483647 w 5"/>
                <a:gd name="T27" fmla="*/ 2147483647 h 9"/>
                <a:gd name="T28" fmla="*/ 2147483647 w 5"/>
                <a:gd name="T29" fmla="*/ 2147483647 h 9"/>
                <a:gd name="T30" fmla="*/ 2147483647 w 5"/>
                <a:gd name="T31" fmla="*/ 2147483647 h 9"/>
                <a:gd name="T32" fmla="*/ 2147483647 w 5"/>
                <a:gd name="T33" fmla="*/ 2147483647 h 9"/>
                <a:gd name="T34" fmla="*/ 2147483647 w 5"/>
                <a:gd name="T35" fmla="*/ 2147483647 h 9"/>
                <a:gd name="T36" fmla="*/ 2147483647 w 5"/>
                <a:gd name="T37" fmla="*/ 0 h 9"/>
                <a:gd name="T38" fmla="*/ 2147483647 w 5"/>
                <a:gd name="T39" fmla="*/ 0 h 9"/>
                <a:gd name="T40" fmla="*/ 2147483647 w 5"/>
                <a:gd name="T41" fmla="*/ 2147483647 h 9"/>
                <a:gd name="T42" fmla="*/ 2147483647 w 5"/>
                <a:gd name="T43" fmla="*/ 2147483647 h 9"/>
                <a:gd name="T44" fmla="*/ 2147483647 w 5"/>
                <a:gd name="T45" fmla="*/ 2147483647 h 9"/>
                <a:gd name="T46" fmla="*/ 2147483647 w 5"/>
                <a:gd name="T47" fmla="*/ 2147483647 h 9"/>
                <a:gd name="T48" fmla="*/ 2147483647 w 5"/>
                <a:gd name="T49" fmla="*/ 2147483647 h 9"/>
                <a:gd name="T50" fmla="*/ 2147483647 w 5"/>
                <a:gd name="T51" fmla="*/ 2147483647 h 9"/>
                <a:gd name="T52" fmla="*/ 2147483647 w 5"/>
                <a:gd name="T53" fmla="*/ 2147483647 h 9"/>
                <a:gd name="T54" fmla="*/ 2147483647 w 5"/>
                <a:gd name="T55" fmla="*/ 2147483647 h 9"/>
                <a:gd name="T56" fmla="*/ 2147483647 w 5"/>
                <a:gd name="T57" fmla="*/ 2147483647 h 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
                <a:gd name="T88" fmla="*/ 0 h 9"/>
                <a:gd name="T89" fmla="*/ 5 w 5"/>
                <a:gd name="T90" fmla="*/ 9 h 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 h="9">
                  <a:moveTo>
                    <a:pt x="5" y="5"/>
                  </a:moveTo>
                  <a:cubicBezTo>
                    <a:pt x="5" y="6"/>
                    <a:pt x="4" y="7"/>
                    <a:pt x="4" y="7"/>
                  </a:cubicBezTo>
                  <a:cubicBezTo>
                    <a:pt x="4" y="8"/>
                    <a:pt x="4" y="8"/>
                    <a:pt x="4" y="8"/>
                  </a:cubicBezTo>
                  <a:cubicBezTo>
                    <a:pt x="4" y="8"/>
                    <a:pt x="3" y="8"/>
                    <a:pt x="3" y="8"/>
                  </a:cubicBezTo>
                  <a:cubicBezTo>
                    <a:pt x="3" y="9"/>
                    <a:pt x="3" y="8"/>
                    <a:pt x="2" y="8"/>
                  </a:cubicBezTo>
                  <a:cubicBezTo>
                    <a:pt x="2" y="8"/>
                    <a:pt x="2" y="8"/>
                    <a:pt x="1" y="7"/>
                  </a:cubicBezTo>
                  <a:cubicBezTo>
                    <a:pt x="1" y="7"/>
                    <a:pt x="1" y="7"/>
                    <a:pt x="1" y="6"/>
                  </a:cubicBezTo>
                  <a:cubicBezTo>
                    <a:pt x="1" y="6"/>
                    <a:pt x="0" y="5"/>
                    <a:pt x="0" y="5"/>
                  </a:cubicBezTo>
                  <a:cubicBezTo>
                    <a:pt x="0" y="4"/>
                    <a:pt x="0" y="4"/>
                    <a:pt x="0" y="3"/>
                  </a:cubicBezTo>
                  <a:cubicBezTo>
                    <a:pt x="0" y="2"/>
                    <a:pt x="0" y="1"/>
                    <a:pt x="0" y="1"/>
                  </a:cubicBezTo>
                  <a:cubicBezTo>
                    <a:pt x="1" y="0"/>
                    <a:pt x="1" y="0"/>
                    <a:pt x="1" y="0"/>
                  </a:cubicBezTo>
                  <a:cubicBezTo>
                    <a:pt x="2" y="0"/>
                    <a:pt x="2" y="0"/>
                    <a:pt x="2" y="0"/>
                  </a:cubicBezTo>
                  <a:cubicBezTo>
                    <a:pt x="3" y="0"/>
                    <a:pt x="3" y="0"/>
                    <a:pt x="3" y="1"/>
                  </a:cubicBezTo>
                  <a:cubicBezTo>
                    <a:pt x="4" y="2"/>
                    <a:pt x="4" y="2"/>
                    <a:pt x="4" y="3"/>
                  </a:cubicBezTo>
                  <a:cubicBezTo>
                    <a:pt x="4" y="4"/>
                    <a:pt x="5" y="4"/>
                    <a:pt x="5" y="5"/>
                  </a:cubicBezTo>
                  <a:close/>
                  <a:moveTo>
                    <a:pt x="3" y="4"/>
                  </a:moveTo>
                  <a:cubicBezTo>
                    <a:pt x="3" y="3"/>
                    <a:pt x="3" y="2"/>
                    <a:pt x="3" y="2"/>
                  </a:cubicBezTo>
                  <a:cubicBezTo>
                    <a:pt x="3" y="1"/>
                    <a:pt x="3" y="1"/>
                    <a:pt x="3" y="1"/>
                  </a:cubicBezTo>
                  <a:cubicBezTo>
                    <a:pt x="3" y="1"/>
                    <a:pt x="3" y="0"/>
                    <a:pt x="2" y="0"/>
                  </a:cubicBezTo>
                  <a:cubicBezTo>
                    <a:pt x="2" y="0"/>
                    <a:pt x="2" y="0"/>
                    <a:pt x="2" y="0"/>
                  </a:cubicBezTo>
                  <a:cubicBezTo>
                    <a:pt x="2" y="0"/>
                    <a:pt x="2" y="0"/>
                    <a:pt x="2" y="1"/>
                  </a:cubicBezTo>
                  <a:cubicBezTo>
                    <a:pt x="2" y="1"/>
                    <a:pt x="2" y="1"/>
                    <a:pt x="2" y="2"/>
                  </a:cubicBezTo>
                  <a:cubicBezTo>
                    <a:pt x="2" y="3"/>
                    <a:pt x="2" y="3"/>
                    <a:pt x="2" y="4"/>
                  </a:cubicBezTo>
                  <a:cubicBezTo>
                    <a:pt x="2" y="6"/>
                    <a:pt x="2" y="6"/>
                    <a:pt x="2" y="7"/>
                  </a:cubicBezTo>
                  <a:cubicBezTo>
                    <a:pt x="2" y="7"/>
                    <a:pt x="2" y="7"/>
                    <a:pt x="2" y="8"/>
                  </a:cubicBezTo>
                  <a:cubicBezTo>
                    <a:pt x="2" y="8"/>
                    <a:pt x="2" y="8"/>
                    <a:pt x="2" y="8"/>
                  </a:cubicBezTo>
                  <a:cubicBezTo>
                    <a:pt x="3" y="8"/>
                    <a:pt x="3" y="8"/>
                    <a:pt x="3" y="8"/>
                  </a:cubicBezTo>
                  <a:cubicBezTo>
                    <a:pt x="3" y="8"/>
                    <a:pt x="3" y="7"/>
                    <a:pt x="3" y="7"/>
                  </a:cubicBezTo>
                  <a:cubicBezTo>
                    <a:pt x="3" y="6"/>
                    <a:pt x="3" y="5"/>
                    <a:pt x="3" y="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6" name="Freeform 856"/>
            <p:cNvSpPr>
              <a:spLocks noEditPoints="1"/>
            </p:cNvSpPr>
            <p:nvPr/>
          </p:nvSpPr>
          <p:spPr bwMode="auto">
            <a:xfrm>
              <a:off x="353" y="383"/>
              <a:ext cx="829" cy="532"/>
            </a:xfrm>
            <a:custGeom>
              <a:avLst/>
              <a:gdLst>
                <a:gd name="T0" fmla="*/ 2147483647 w 84"/>
                <a:gd name="T1" fmla="*/ 2147483647 h 54"/>
                <a:gd name="T2" fmla="*/ 0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2147483647 h 54"/>
                <a:gd name="T12" fmla="*/ 2147483647 w 84"/>
                <a:gd name="T13" fmla="*/ 2147483647 h 54"/>
                <a:gd name="T14" fmla="*/ 2147483647 w 84"/>
                <a:gd name="T15" fmla="*/ 2147483647 h 54"/>
                <a:gd name="T16" fmla="*/ 2147483647 w 84"/>
                <a:gd name="T17" fmla="*/ 2147483647 h 54"/>
                <a:gd name="T18" fmla="*/ 2147483647 w 84"/>
                <a:gd name="T19" fmla="*/ 2147483647 h 54"/>
                <a:gd name="T20" fmla="*/ 2147483647 w 84"/>
                <a:gd name="T21" fmla="*/ 2147483647 h 54"/>
                <a:gd name="T22" fmla="*/ 2147483647 w 84"/>
                <a:gd name="T23" fmla="*/ 2147483647 h 54"/>
                <a:gd name="T24" fmla="*/ 2147483647 w 84"/>
                <a:gd name="T25" fmla="*/ 2147483647 h 54"/>
                <a:gd name="T26" fmla="*/ 2147483647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2147483647 w 84"/>
                <a:gd name="T41" fmla="*/ 2147483647 h 54"/>
                <a:gd name="T42" fmla="*/ 2147483647 w 84"/>
                <a:gd name="T43" fmla="*/ 2147483647 h 54"/>
                <a:gd name="T44" fmla="*/ 2147483647 w 84"/>
                <a:gd name="T45" fmla="*/ 2147483647 h 54"/>
                <a:gd name="T46" fmla="*/ 2147483647 w 84"/>
                <a:gd name="T47" fmla="*/ 2147483647 h 54"/>
                <a:gd name="T48" fmla="*/ 2147483647 w 84"/>
                <a:gd name="T49" fmla="*/ 2147483647 h 54"/>
                <a:gd name="T50" fmla="*/ 2147483647 w 84"/>
                <a:gd name="T51" fmla="*/ 2147483647 h 54"/>
                <a:gd name="T52" fmla="*/ 2147483647 w 84"/>
                <a:gd name="T53" fmla="*/ 2147483647 h 54"/>
                <a:gd name="T54" fmla="*/ 2147483647 w 84"/>
                <a:gd name="T55" fmla="*/ 2147483647 h 54"/>
                <a:gd name="T56" fmla="*/ 2147483647 w 84"/>
                <a:gd name="T57" fmla="*/ 2147483647 h 54"/>
                <a:gd name="T58" fmla="*/ 2147483647 w 84"/>
                <a:gd name="T59" fmla="*/ 2147483647 h 54"/>
                <a:gd name="T60" fmla="*/ 2147483647 w 84"/>
                <a:gd name="T61" fmla="*/ 2147483647 h 54"/>
                <a:gd name="T62" fmla="*/ 2147483647 w 84"/>
                <a:gd name="T63" fmla="*/ 2147483647 h 54"/>
                <a:gd name="T64" fmla="*/ 2147483647 w 84"/>
                <a:gd name="T65" fmla="*/ 2147483647 h 54"/>
                <a:gd name="T66" fmla="*/ 2147483647 w 84"/>
                <a:gd name="T67" fmla="*/ 2147483647 h 54"/>
                <a:gd name="T68" fmla="*/ 2147483647 w 84"/>
                <a:gd name="T69" fmla="*/ 2147483647 h 54"/>
                <a:gd name="T70" fmla="*/ 2147483647 w 84"/>
                <a:gd name="T71" fmla="*/ 2147483647 h 54"/>
                <a:gd name="T72" fmla="*/ 2147483647 w 84"/>
                <a:gd name="T73" fmla="*/ 2147483647 h 54"/>
                <a:gd name="T74" fmla="*/ 2147483647 w 84"/>
                <a:gd name="T75" fmla="*/ 2147483647 h 54"/>
                <a:gd name="T76" fmla="*/ 2147483647 w 84"/>
                <a:gd name="T77" fmla="*/ 2147483647 h 54"/>
                <a:gd name="T78" fmla="*/ 2147483647 w 84"/>
                <a:gd name="T79" fmla="*/ 2147483647 h 54"/>
                <a:gd name="T80" fmla="*/ 2147483647 w 84"/>
                <a:gd name="T81" fmla="*/ 2147483647 h 54"/>
                <a:gd name="T82" fmla="*/ 2147483647 w 84"/>
                <a:gd name="T83" fmla="*/ 2147483647 h 54"/>
                <a:gd name="T84" fmla="*/ 2147483647 w 84"/>
                <a:gd name="T85" fmla="*/ 2147483647 h 54"/>
                <a:gd name="T86" fmla="*/ 2147483647 w 84"/>
                <a:gd name="T87" fmla="*/ 2147483647 h 54"/>
                <a:gd name="T88" fmla="*/ 2147483647 w 84"/>
                <a:gd name="T89" fmla="*/ 2147483647 h 54"/>
                <a:gd name="T90" fmla="*/ 2147483647 w 84"/>
                <a:gd name="T91" fmla="*/ 2147483647 h 54"/>
                <a:gd name="T92" fmla="*/ 2147483647 w 84"/>
                <a:gd name="T93" fmla="*/ 2147483647 h 54"/>
                <a:gd name="T94" fmla="*/ 2147483647 w 84"/>
                <a:gd name="T95" fmla="*/ 2147483647 h 54"/>
                <a:gd name="T96" fmla="*/ 2147483647 w 84"/>
                <a:gd name="T97" fmla="*/ 2147483647 h 54"/>
                <a:gd name="T98" fmla="*/ 2147483647 w 84"/>
                <a:gd name="T99" fmla="*/ 2147483647 h 54"/>
                <a:gd name="T100" fmla="*/ 2147483647 w 84"/>
                <a:gd name="T101" fmla="*/ 2147483647 h 54"/>
                <a:gd name="T102" fmla="*/ 2147483647 w 84"/>
                <a:gd name="T103" fmla="*/ 2147483647 h 54"/>
                <a:gd name="T104" fmla="*/ 2147483647 w 84"/>
                <a:gd name="T105" fmla="*/ 2147483647 h 54"/>
                <a:gd name="T106" fmla="*/ 2147483647 w 84"/>
                <a:gd name="T107" fmla="*/ 2147483647 h 54"/>
                <a:gd name="T108" fmla="*/ 2147483647 w 84"/>
                <a:gd name="T109" fmla="*/ 2147483647 h 54"/>
                <a:gd name="T110" fmla="*/ 2147483647 w 84"/>
                <a:gd name="T111" fmla="*/ 2147483647 h 54"/>
                <a:gd name="T112" fmla="*/ 2147483647 w 84"/>
                <a:gd name="T113" fmla="*/ 2147483647 h 54"/>
                <a:gd name="T114" fmla="*/ 2147483647 w 84"/>
                <a:gd name="T115" fmla="*/ 2147483647 h 54"/>
                <a:gd name="T116" fmla="*/ 2147483647 w 84"/>
                <a:gd name="T117" fmla="*/ 2147483647 h 54"/>
                <a:gd name="T118" fmla="*/ 2147483647 w 84"/>
                <a:gd name="T119" fmla="*/ 2147483647 h 54"/>
                <a:gd name="T120" fmla="*/ 2147483647 w 84"/>
                <a:gd name="T121" fmla="*/ 2147483647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4"/>
                <a:gd name="T184" fmla="*/ 0 h 54"/>
                <a:gd name="T185" fmla="*/ 84 w 84"/>
                <a:gd name="T186" fmla="*/ 54 h 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4" h="54">
                  <a:moveTo>
                    <a:pt x="6" y="15"/>
                  </a:moveTo>
                  <a:cubicBezTo>
                    <a:pt x="6" y="14"/>
                    <a:pt x="6" y="13"/>
                    <a:pt x="6" y="13"/>
                  </a:cubicBezTo>
                  <a:cubicBezTo>
                    <a:pt x="6" y="12"/>
                    <a:pt x="6" y="11"/>
                    <a:pt x="6" y="10"/>
                  </a:cubicBezTo>
                  <a:cubicBezTo>
                    <a:pt x="6" y="11"/>
                    <a:pt x="5" y="11"/>
                    <a:pt x="5" y="11"/>
                  </a:cubicBezTo>
                  <a:cubicBezTo>
                    <a:pt x="4" y="11"/>
                    <a:pt x="4" y="11"/>
                    <a:pt x="3" y="10"/>
                  </a:cubicBezTo>
                  <a:cubicBezTo>
                    <a:pt x="2" y="10"/>
                    <a:pt x="2" y="9"/>
                    <a:pt x="1" y="7"/>
                  </a:cubicBezTo>
                  <a:cubicBezTo>
                    <a:pt x="0" y="6"/>
                    <a:pt x="0" y="5"/>
                    <a:pt x="0" y="3"/>
                  </a:cubicBezTo>
                  <a:cubicBezTo>
                    <a:pt x="0" y="2"/>
                    <a:pt x="0" y="2"/>
                    <a:pt x="0" y="1"/>
                  </a:cubicBezTo>
                  <a:cubicBezTo>
                    <a:pt x="0" y="0"/>
                    <a:pt x="1" y="0"/>
                    <a:pt x="1" y="0"/>
                  </a:cubicBezTo>
                  <a:cubicBezTo>
                    <a:pt x="2" y="0"/>
                    <a:pt x="3" y="0"/>
                    <a:pt x="3" y="1"/>
                  </a:cubicBezTo>
                  <a:cubicBezTo>
                    <a:pt x="4" y="1"/>
                    <a:pt x="5" y="2"/>
                    <a:pt x="6" y="4"/>
                  </a:cubicBezTo>
                  <a:cubicBezTo>
                    <a:pt x="6" y="3"/>
                    <a:pt x="6" y="3"/>
                    <a:pt x="6" y="2"/>
                  </a:cubicBezTo>
                  <a:cubicBezTo>
                    <a:pt x="6" y="3"/>
                    <a:pt x="7" y="3"/>
                    <a:pt x="7" y="3"/>
                  </a:cubicBezTo>
                  <a:cubicBezTo>
                    <a:pt x="7" y="5"/>
                    <a:pt x="7" y="7"/>
                    <a:pt x="7" y="9"/>
                  </a:cubicBezTo>
                  <a:cubicBezTo>
                    <a:pt x="7" y="12"/>
                    <a:pt x="7" y="14"/>
                    <a:pt x="7" y="16"/>
                  </a:cubicBezTo>
                  <a:cubicBezTo>
                    <a:pt x="7" y="15"/>
                    <a:pt x="6" y="15"/>
                    <a:pt x="6" y="15"/>
                  </a:cubicBezTo>
                  <a:close/>
                  <a:moveTo>
                    <a:pt x="1" y="4"/>
                  </a:moveTo>
                  <a:cubicBezTo>
                    <a:pt x="1" y="5"/>
                    <a:pt x="1" y="6"/>
                    <a:pt x="2" y="7"/>
                  </a:cubicBezTo>
                  <a:cubicBezTo>
                    <a:pt x="2" y="8"/>
                    <a:pt x="3" y="9"/>
                    <a:pt x="4" y="9"/>
                  </a:cubicBezTo>
                  <a:cubicBezTo>
                    <a:pt x="4" y="9"/>
                    <a:pt x="5" y="9"/>
                    <a:pt x="5" y="9"/>
                  </a:cubicBezTo>
                  <a:cubicBezTo>
                    <a:pt x="6" y="9"/>
                    <a:pt x="6" y="8"/>
                    <a:pt x="6" y="7"/>
                  </a:cubicBezTo>
                  <a:cubicBezTo>
                    <a:pt x="6" y="6"/>
                    <a:pt x="6" y="5"/>
                    <a:pt x="5" y="4"/>
                  </a:cubicBezTo>
                  <a:cubicBezTo>
                    <a:pt x="5" y="3"/>
                    <a:pt x="4" y="2"/>
                    <a:pt x="3" y="2"/>
                  </a:cubicBezTo>
                  <a:cubicBezTo>
                    <a:pt x="3" y="2"/>
                    <a:pt x="2" y="2"/>
                    <a:pt x="2" y="2"/>
                  </a:cubicBezTo>
                  <a:cubicBezTo>
                    <a:pt x="1" y="2"/>
                    <a:pt x="1" y="3"/>
                    <a:pt x="1" y="4"/>
                  </a:cubicBezTo>
                  <a:close/>
                  <a:moveTo>
                    <a:pt x="15" y="17"/>
                  </a:moveTo>
                  <a:cubicBezTo>
                    <a:pt x="15" y="16"/>
                    <a:pt x="15" y="16"/>
                    <a:pt x="15" y="16"/>
                  </a:cubicBezTo>
                  <a:cubicBezTo>
                    <a:pt x="15" y="16"/>
                    <a:pt x="14" y="16"/>
                    <a:pt x="12" y="15"/>
                  </a:cubicBezTo>
                  <a:cubicBezTo>
                    <a:pt x="12" y="15"/>
                    <a:pt x="11" y="15"/>
                    <a:pt x="11" y="14"/>
                  </a:cubicBezTo>
                  <a:cubicBezTo>
                    <a:pt x="11" y="14"/>
                    <a:pt x="10" y="13"/>
                    <a:pt x="10" y="13"/>
                  </a:cubicBezTo>
                  <a:cubicBezTo>
                    <a:pt x="10" y="13"/>
                    <a:pt x="10" y="12"/>
                    <a:pt x="10" y="12"/>
                  </a:cubicBezTo>
                  <a:cubicBezTo>
                    <a:pt x="10" y="11"/>
                    <a:pt x="9" y="11"/>
                    <a:pt x="9" y="10"/>
                  </a:cubicBezTo>
                  <a:cubicBezTo>
                    <a:pt x="9" y="9"/>
                    <a:pt x="9" y="8"/>
                    <a:pt x="9" y="7"/>
                  </a:cubicBezTo>
                  <a:cubicBezTo>
                    <a:pt x="9" y="6"/>
                    <a:pt x="9" y="5"/>
                    <a:pt x="9" y="4"/>
                  </a:cubicBezTo>
                  <a:cubicBezTo>
                    <a:pt x="10" y="5"/>
                    <a:pt x="10" y="5"/>
                    <a:pt x="11" y="5"/>
                  </a:cubicBezTo>
                  <a:cubicBezTo>
                    <a:pt x="11" y="6"/>
                    <a:pt x="11" y="7"/>
                    <a:pt x="11" y="8"/>
                  </a:cubicBezTo>
                  <a:cubicBezTo>
                    <a:pt x="11" y="9"/>
                    <a:pt x="11" y="9"/>
                    <a:pt x="11" y="10"/>
                  </a:cubicBezTo>
                  <a:cubicBezTo>
                    <a:pt x="11" y="11"/>
                    <a:pt x="11" y="12"/>
                    <a:pt x="11" y="12"/>
                  </a:cubicBezTo>
                  <a:cubicBezTo>
                    <a:pt x="11" y="12"/>
                    <a:pt x="11" y="13"/>
                    <a:pt x="12" y="13"/>
                  </a:cubicBezTo>
                  <a:cubicBezTo>
                    <a:pt x="12" y="14"/>
                    <a:pt x="12" y="14"/>
                    <a:pt x="13" y="14"/>
                  </a:cubicBezTo>
                  <a:cubicBezTo>
                    <a:pt x="13" y="15"/>
                    <a:pt x="14" y="15"/>
                    <a:pt x="14" y="15"/>
                  </a:cubicBezTo>
                  <a:cubicBezTo>
                    <a:pt x="14" y="15"/>
                    <a:pt x="15" y="14"/>
                    <a:pt x="15" y="14"/>
                  </a:cubicBezTo>
                  <a:cubicBezTo>
                    <a:pt x="15" y="14"/>
                    <a:pt x="15" y="13"/>
                    <a:pt x="15" y="13"/>
                  </a:cubicBezTo>
                  <a:cubicBezTo>
                    <a:pt x="15" y="12"/>
                    <a:pt x="15" y="11"/>
                    <a:pt x="15" y="10"/>
                  </a:cubicBezTo>
                  <a:cubicBezTo>
                    <a:pt x="15" y="9"/>
                    <a:pt x="15" y="8"/>
                    <a:pt x="15" y="8"/>
                  </a:cubicBezTo>
                  <a:cubicBezTo>
                    <a:pt x="16" y="8"/>
                    <a:pt x="16" y="8"/>
                    <a:pt x="17" y="8"/>
                  </a:cubicBezTo>
                  <a:cubicBezTo>
                    <a:pt x="17" y="10"/>
                    <a:pt x="17" y="11"/>
                    <a:pt x="17" y="13"/>
                  </a:cubicBezTo>
                  <a:cubicBezTo>
                    <a:pt x="17" y="15"/>
                    <a:pt x="17" y="16"/>
                    <a:pt x="17" y="18"/>
                  </a:cubicBezTo>
                  <a:cubicBezTo>
                    <a:pt x="16" y="17"/>
                    <a:pt x="16" y="17"/>
                    <a:pt x="15" y="17"/>
                  </a:cubicBezTo>
                  <a:close/>
                  <a:moveTo>
                    <a:pt x="25" y="21"/>
                  </a:moveTo>
                  <a:cubicBezTo>
                    <a:pt x="24" y="21"/>
                    <a:pt x="24" y="21"/>
                    <a:pt x="23" y="21"/>
                  </a:cubicBezTo>
                  <a:cubicBezTo>
                    <a:pt x="22" y="21"/>
                    <a:pt x="22" y="21"/>
                    <a:pt x="21" y="21"/>
                  </a:cubicBezTo>
                  <a:cubicBezTo>
                    <a:pt x="20" y="20"/>
                    <a:pt x="20" y="19"/>
                    <a:pt x="19" y="19"/>
                  </a:cubicBezTo>
                  <a:cubicBezTo>
                    <a:pt x="19" y="18"/>
                    <a:pt x="18" y="17"/>
                    <a:pt x="18" y="16"/>
                  </a:cubicBezTo>
                  <a:cubicBezTo>
                    <a:pt x="18" y="16"/>
                    <a:pt x="18" y="15"/>
                    <a:pt x="19" y="15"/>
                  </a:cubicBezTo>
                  <a:cubicBezTo>
                    <a:pt x="19" y="15"/>
                    <a:pt x="19" y="15"/>
                    <a:pt x="19" y="15"/>
                  </a:cubicBezTo>
                  <a:cubicBezTo>
                    <a:pt x="20" y="15"/>
                    <a:pt x="20" y="15"/>
                    <a:pt x="21" y="15"/>
                  </a:cubicBezTo>
                  <a:cubicBezTo>
                    <a:pt x="21" y="15"/>
                    <a:pt x="21" y="15"/>
                    <a:pt x="22" y="15"/>
                  </a:cubicBezTo>
                  <a:cubicBezTo>
                    <a:pt x="23" y="16"/>
                    <a:pt x="24" y="16"/>
                    <a:pt x="24" y="16"/>
                  </a:cubicBezTo>
                  <a:cubicBezTo>
                    <a:pt x="24" y="16"/>
                    <a:pt x="24" y="16"/>
                    <a:pt x="24" y="16"/>
                  </a:cubicBezTo>
                  <a:cubicBezTo>
                    <a:pt x="24" y="15"/>
                    <a:pt x="24" y="15"/>
                    <a:pt x="24" y="14"/>
                  </a:cubicBezTo>
                  <a:cubicBezTo>
                    <a:pt x="24" y="14"/>
                    <a:pt x="23" y="13"/>
                    <a:pt x="22" y="13"/>
                  </a:cubicBezTo>
                  <a:cubicBezTo>
                    <a:pt x="22" y="12"/>
                    <a:pt x="21" y="12"/>
                    <a:pt x="21" y="12"/>
                  </a:cubicBezTo>
                  <a:cubicBezTo>
                    <a:pt x="20" y="12"/>
                    <a:pt x="20" y="13"/>
                    <a:pt x="20" y="13"/>
                  </a:cubicBezTo>
                  <a:cubicBezTo>
                    <a:pt x="20" y="13"/>
                    <a:pt x="19" y="13"/>
                    <a:pt x="19" y="12"/>
                  </a:cubicBezTo>
                  <a:cubicBezTo>
                    <a:pt x="19" y="12"/>
                    <a:pt x="19" y="11"/>
                    <a:pt x="19" y="11"/>
                  </a:cubicBezTo>
                  <a:cubicBezTo>
                    <a:pt x="20" y="11"/>
                    <a:pt x="20" y="11"/>
                    <a:pt x="21" y="11"/>
                  </a:cubicBezTo>
                  <a:cubicBezTo>
                    <a:pt x="21" y="11"/>
                    <a:pt x="22" y="11"/>
                    <a:pt x="23" y="12"/>
                  </a:cubicBezTo>
                  <a:cubicBezTo>
                    <a:pt x="23" y="12"/>
                    <a:pt x="24" y="13"/>
                    <a:pt x="24" y="13"/>
                  </a:cubicBezTo>
                  <a:cubicBezTo>
                    <a:pt x="25" y="13"/>
                    <a:pt x="25" y="14"/>
                    <a:pt x="25" y="14"/>
                  </a:cubicBezTo>
                  <a:cubicBezTo>
                    <a:pt x="26" y="15"/>
                    <a:pt x="26" y="15"/>
                    <a:pt x="26" y="16"/>
                  </a:cubicBezTo>
                  <a:cubicBezTo>
                    <a:pt x="26" y="16"/>
                    <a:pt x="26" y="16"/>
                    <a:pt x="26" y="17"/>
                  </a:cubicBezTo>
                  <a:cubicBezTo>
                    <a:pt x="26" y="18"/>
                    <a:pt x="26" y="18"/>
                    <a:pt x="26" y="19"/>
                  </a:cubicBezTo>
                  <a:cubicBezTo>
                    <a:pt x="26" y="21"/>
                    <a:pt x="26" y="22"/>
                    <a:pt x="26" y="22"/>
                  </a:cubicBezTo>
                  <a:cubicBezTo>
                    <a:pt x="26" y="22"/>
                    <a:pt x="26" y="23"/>
                    <a:pt x="26" y="23"/>
                  </a:cubicBezTo>
                  <a:cubicBezTo>
                    <a:pt x="26" y="23"/>
                    <a:pt x="25" y="23"/>
                    <a:pt x="25" y="22"/>
                  </a:cubicBezTo>
                  <a:cubicBezTo>
                    <a:pt x="25" y="22"/>
                    <a:pt x="25" y="22"/>
                    <a:pt x="25" y="21"/>
                  </a:cubicBezTo>
                  <a:close/>
                  <a:moveTo>
                    <a:pt x="24" y="18"/>
                  </a:moveTo>
                  <a:cubicBezTo>
                    <a:pt x="24" y="17"/>
                    <a:pt x="23" y="17"/>
                    <a:pt x="22" y="17"/>
                  </a:cubicBezTo>
                  <a:cubicBezTo>
                    <a:pt x="21" y="16"/>
                    <a:pt x="21" y="16"/>
                    <a:pt x="21" y="16"/>
                  </a:cubicBezTo>
                  <a:cubicBezTo>
                    <a:pt x="20" y="16"/>
                    <a:pt x="20" y="16"/>
                    <a:pt x="20" y="16"/>
                  </a:cubicBezTo>
                  <a:cubicBezTo>
                    <a:pt x="20" y="17"/>
                    <a:pt x="20" y="17"/>
                    <a:pt x="20" y="17"/>
                  </a:cubicBezTo>
                  <a:cubicBezTo>
                    <a:pt x="20" y="18"/>
                    <a:pt x="20" y="18"/>
                    <a:pt x="20" y="18"/>
                  </a:cubicBezTo>
                  <a:cubicBezTo>
                    <a:pt x="21" y="19"/>
                    <a:pt x="21" y="19"/>
                    <a:pt x="22" y="20"/>
                  </a:cubicBezTo>
                  <a:cubicBezTo>
                    <a:pt x="22" y="20"/>
                    <a:pt x="23" y="20"/>
                    <a:pt x="23" y="20"/>
                  </a:cubicBezTo>
                  <a:cubicBezTo>
                    <a:pt x="24" y="20"/>
                    <a:pt x="24" y="20"/>
                    <a:pt x="24" y="20"/>
                  </a:cubicBezTo>
                  <a:cubicBezTo>
                    <a:pt x="24" y="19"/>
                    <a:pt x="24" y="19"/>
                    <a:pt x="24" y="18"/>
                  </a:cubicBezTo>
                  <a:cubicBezTo>
                    <a:pt x="24" y="18"/>
                    <a:pt x="24" y="18"/>
                    <a:pt x="24" y="18"/>
                  </a:cubicBezTo>
                  <a:close/>
                  <a:moveTo>
                    <a:pt x="28" y="24"/>
                  </a:moveTo>
                  <a:cubicBezTo>
                    <a:pt x="28" y="23"/>
                    <a:pt x="28" y="21"/>
                    <a:pt x="28" y="20"/>
                  </a:cubicBezTo>
                  <a:cubicBezTo>
                    <a:pt x="28" y="18"/>
                    <a:pt x="28" y="17"/>
                    <a:pt x="28" y="15"/>
                  </a:cubicBezTo>
                  <a:cubicBezTo>
                    <a:pt x="29" y="15"/>
                    <a:pt x="29" y="16"/>
                    <a:pt x="30" y="16"/>
                  </a:cubicBezTo>
                  <a:cubicBezTo>
                    <a:pt x="30" y="16"/>
                    <a:pt x="30" y="17"/>
                    <a:pt x="30" y="17"/>
                  </a:cubicBezTo>
                  <a:cubicBezTo>
                    <a:pt x="30" y="17"/>
                    <a:pt x="30" y="17"/>
                    <a:pt x="31" y="17"/>
                  </a:cubicBezTo>
                  <a:cubicBezTo>
                    <a:pt x="31" y="17"/>
                    <a:pt x="31" y="17"/>
                    <a:pt x="32" y="17"/>
                  </a:cubicBezTo>
                  <a:cubicBezTo>
                    <a:pt x="32" y="17"/>
                    <a:pt x="33" y="18"/>
                    <a:pt x="33" y="18"/>
                  </a:cubicBezTo>
                  <a:cubicBezTo>
                    <a:pt x="33" y="19"/>
                    <a:pt x="33" y="19"/>
                    <a:pt x="33" y="19"/>
                  </a:cubicBezTo>
                  <a:cubicBezTo>
                    <a:pt x="32" y="19"/>
                    <a:pt x="32" y="19"/>
                    <a:pt x="31" y="18"/>
                  </a:cubicBezTo>
                  <a:cubicBezTo>
                    <a:pt x="31" y="18"/>
                    <a:pt x="31" y="18"/>
                    <a:pt x="31" y="18"/>
                  </a:cubicBezTo>
                  <a:cubicBezTo>
                    <a:pt x="30" y="18"/>
                    <a:pt x="30" y="18"/>
                    <a:pt x="30" y="19"/>
                  </a:cubicBezTo>
                  <a:cubicBezTo>
                    <a:pt x="30" y="19"/>
                    <a:pt x="30" y="20"/>
                    <a:pt x="30" y="20"/>
                  </a:cubicBezTo>
                  <a:cubicBezTo>
                    <a:pt x="30" y="21"/>
                    <a:pt x="30" y="22"/>
                    <a:pt x="30" y="23"/>
                  </a:cubicBezTo>
                  <a:cubicBezTo>
                    <a:pt x="30" y="24"/>
                    <a:pt x="30" y="24"/>
                    <a:pt x="30" y="25"/>
                  </a:cubicBezTo>
                  <a:cubicBezTo>
                    <a:pt x="29" y="25"/>
                    <a:pt x="29" y="25"/>
                    <a:pt x="28" y="24"/>
                  </a:cubicBezTo>
                  <a:close/>
                  <a:moveTo>
                    <a:pt x="37" y="28"/>
                  </a:moveTo>
                  <a:cubicBezTo>
                    <a:pt x="37" y="29"/>
                    <a:pt x="37" y="29"/>
                    <a:pt x="37" y="30"/>
                  </a:cubicBezTo>
                  <a:cubicBezTo>
                    <a:pt x="37" y="29"/>
                    <a:pt x="37" y="29"/>
                    <a:pt x="36" y="29"/>
                  </a:cubicBezTo>
                  <a:cubicBezTo>
                    <a:pt x="36" y="29"/>
                    <a:pt x="35" y="28"/>
                    <a:pt x="35" y="28"/>
                  </a:cubicBezTo>
                  <a:cubicBezTo>
                    <a:pt x="35" y="28"/>
                    <a:pt x="35" y="27"/>
                    <a:pt x="34" y="27"/>
                  </a:cubicBezTo>
                  <a:cubicBezTo>
                    <a:pt x="34" y="27"/>
                    <a:pt x="34" y="26"/>
                    <a:pt x="34" y="25"/>
                  </a:cubicBezTo>
                  <a:cubicBezTo>
                    <a:pt x="34" y="24"/>
                    <a:pt x="34" y="23"/>
                    <a:pt x="34" y="22"/>
                  </a:cubicBezTo>
                  <a:cubicBezTo>
                    <a:pt x="34" y="22"/>
                    <a:pt x="34" y="21"/>
                    <a:pt x="34" y="20"/>
                  </a:cubicBezTo>
                  <a:cubicBezTo>
                    <a:pt x="34" y="20"/>
                    <a:pt x="33" y="19"/>
                    <a:pt x="33" y="19"/>
                  </a:cubicBezTo>
                  <a:cubicBezTo>
                    <a:pt x="33" y="19"/>
                    <a:pt x="33" y="18"/>
                    <a:pt x="33" y="18"/>
                  </a:cubicBezTo>
                  <a:cubicBezTo>
                    <a:pt x="33" y="18"/>
                    <a:pt x="34" y="18"/>
                    <a:pt x="34" y="19"/>
                  </a:cubicBezTo>
                  <a:cubicBezTo>
                    <a:pt x="34" y="18"/>
                    <a:pt x="34" y="17"/>
                    <a:pt x="34" y="16"/>
                  </a:cubicBezTo>
                  <a:cubicBezTo>
                    <a:pt x="35" y="16"/>
                    <a:pt x="35" y="16"/>
                    <a:pt x="36" y="16"/>
                  </a:cubicBezTo>
                  <a:cubicBezTo>
                    <a:pt x="36" y="17"/>
                    <a:pt x="36" y="18"/>
                    <a:pt x="36" y="19"/>
                  </a:cubicBezTo>
                  <a:cubicBezTo>
                    <a:pt x="36" y="20"/>
                    <a:pt x="37" y="20"/>
                    <a:pt x="37" y="20"/>
                  </a:cubicBezTo>
                  <a:cubicBezTo>
                    <a:pt x="37" y="21"/>
                    <a:pt x="37" y="21"/>
                    <a:pt x="37" y="21"/>
                  </a:cubicBezTo>
                  <a:cubicBezTo>
                    <a:pt x="37" y="21"/>
                    <a:pt x="36" y="21"/>
                    <a:pt x="36" y="21"/>
                  </a:cubicBezTo>
                  <a:cubicBezTo>
                    <a:pt x="36" y="22"/>
                    <a:pt x="36" y="22"/>
                    <a:pt x="36" y="23"/>
                  </a:cubicBezTo>
                  <a:cubicBezTo>
                    <a:pt x="36" y="24"/>
                    <a:pt x="36" y="25"/>
                    <a:pt x="36" y="26"/>
                  </a:cubicBezTo>
                  <a:cubicBezTo>
                    <a:pt x="36" y="26"/>
                    <a:pt x="36" y="27"/>
                    <a:pt x="36" y="27"/>
                  </a:cubicBezTo>
                  <a:cubicBezTo>
                    <a:pt x="36" y="27"/>
                    <a:pt x="36" y="27"/>
                    <a:pt x="36" y="27"/>
                  </a:cubicBezTo>
                  <a:cubicBezTo>
                    <a:pt x="36" y="28"/>
                    <a:pt x="36" y="28"/>
                    <a:pt x="37" y="28"/>
                  </a:cubicBezTo>
                  <a:cubicBezTo>
                    <a:pt x="37" y="28"/>
                    <a:pt x="37" y="28"/>
                    <a:pt x="37" y="28"/>
                  </a:cubicBezTo>
                  <a:close/>
                  <a:moveTo>
                    <a:pt x="38" y="30"/>
                  </a:moveTo>
                  <a:cubicBezTo>
                    <a:pt x="38" y="29"/>
                    <a:pt x="38" y="29"/>
                    <a:pt x="38" y="29"/>
                  </a:cubicBezTo>
                  <a:cubicBezTo>
                    <a:pt x="39" y="28"/>
                    <a:pt x="40" y="27"/>
                    <a:pt x="41" y="27"/>
                  </a:cubicBezTo>
                  <a:cubicBezTo>
                    <a:pt x="42" y="26"/>
                    <a:pt x="43" y="26"/>
                    <a:pt x="43" y="25"/>
                  </a:cubicBezTo>
                  <a:cubicBezTo>
                    <a:pt x="43" y="25"/>
                    <a:pt x="42" y="24"/>
                    <a:pt x="42" y="24"/>
                  </a:cubicBezTo>
                  <a:cubicBezTo>
                    <a:pt x="41" y="23"/>
                    <a:pt x="39" y="23"/>
                    <a:pt x="38" y="22"/>
                  </a:cubicBezTo>
                  <a:cubicBezTo>
                    <a:pt x="38" y="22"/>
                    <a:pt x="38" y="21"/>
                    <a:pt x="38" y="21"/>
                  </a:cubicBezTo>
                  <a:cubicBezTo>
                    <a:pt x="41" y="22"/>
                    <a:pt x="43" y="24"/>
                    <a:pt x="45" y="25"/>
                  </a:cubicBezTo>
                  <a:cubicBezTo>
                    <a:pt x="45" y="25"/>
                    <a:pt x="45" y="26"/>
                    <a:pt x="45" y="26"/>
                  </a:cubicBezTo>
                  <a:cubicBezTo>
                    <a:pt x="45" y="27"/>
                    <a:pt x="44" y="27"/>
                    <a:pt x="43" y="28"/>
                  </a:cubicBezTo>
                  <a:cubicBezTo>
                    <a:pt x="42" y="28"/>
                    <a:pt x="41" y="29"/>
                    <a:pt x="41" y="29"/>
                  </a:cubicBezTo>
                  <a:cubicBezTo>
                    <a:pt x="40" y="29"/>
                    <a:pt x="40" y="29"/>
                    <a:pt x="40" y="30"/>
                  </a:cubicBezTo>
                  <a:cubicBezTo>
                    <a:pt x="40" y="30"/>
                    <a:pt x="41" y="30"/>
                    <a:pt x="42" y="31"/>
                  </a:cubicBezTo>
                  <a:cubicBezTo>
                    <a:pt x="43" y="31"/>
                    <a:pt x="44" y="32"/>
                    <a:pt x="46" y="33"/>
                  </a:cubicBezTo>
                  <a:cubicBezTo>
                    <a:pt x="46" y="33"/>
                    <a:pt x="46" y="34"/>
                    <a:pt x="46" y="34"/>
                  </a:cubicBezTo>
                  <a:cubicBezTo>
                    <a:pt x="43" y="33"/>
                    <a:pt x="40" y="31"/>
                    <a:pt x="38" y="30"/>
                  </a:cubicBezTo>
                  <a:close/>
                  <a:moveTo>
                    <a:pt x="52" y="38"/>
                  </a:moveTo>
                  <a:cubicBezTo>
                    <a:pt x="52" y="37"/>
                    <a:pt x="52" y="36"/>
                    <a:pt x="52" y="34"/>
                  </a:cubicBezTo>
                  <a:cubicBezTo>
                    <a:pt x="52" y="33"/>
                    <a:pt x="52" y="31"/>
                    <a:pt x="52" y="30"/>
                  </a:cubicBezTo>
                  <a:cubicBezTo>
                    <a:pt x="52" y="30"/>
                    <a:pt x="51" y="30"/>
                    <a:pt x="51" y="29"/>
                  </a:cubicBezTo>
                  <a:cubicBezTo>
                    <a:pt x="51" y="29"/>
                    <a:pt x="51" y="29"/>
                    <a:pt x="51" y="28"/>
                  </a:cubicBezTo>
                  <a:cubicBezTo>
                    <a:pt x="51" y="28"/>
                    <a:pt x="52" y="29"/>
                    <a:pt x="52" y="29"/>
                  </a:cubicBezTo>
                  <a:cubicBezTo>
                    <a:pt x="52" y="29"/>
                    <a:pt x="52" y="28"/>
                    <a:pt x="52" y="28"/>
                  </a:cubicBezTo>
                  <a:cubicBezTo>
                    <a:pt x="52" y="27"/>
                    <a:pt x="52" y="27"/>
                    <a:pt x="52" y="27"/>
                  </a:cubicBezTo>
                  <a:cubicBezTo>
                    <a:pt x="53" y="26"/>
                    <a:pt x="53" y="26"/>
                    <a:pt x="53" y="26"/>
                  </a:cubicBezTo>
                  <a:cubicBezTo>
                    <a:pt x="54" y="26"/>
                    <a:pt x="54" y="26"/>
                    <a:pt x="55" y="27"/>
                  </a:cubicBezTo>
                  <a:cubicBezTo>
                    <a:pt x="55" y="27"/>
                    <a:pt x="56" y="27"/>
                    <a:pt x="56" y="28"/>
                  </a:cubicBezTo>
                  <a:cubicBezTo>
                    <a:pt x="56" y="28"/>
                    <a:pt x="56" y="28"/>
                    <a:pt x="56" y="29"/>
                  </a:cubicBezTo>
                  <a:cubicBezTo>
                    <a:pt x="56" y="29"/>
                    <a:pt x="55" y="28"/>
                    <a:pt x="55" y="28"/>
                  </a:cubicBezTo>
                  <a:cubicBezTo>
                    <a:pt x="55" y="28"/>
                    <a:pt x="54" y="28"/>
                    <a:pt x="54" y="28"/>
                  </a:cubicBezTo>
                  <a:cubicBezTo>
                    <a:pt x="54" y="28"/>
                    <a:pt x="54" y="28"/>
                    <a:pt x="54" y="29"/>
                  </a:cubicBezTo>
                  <a:cubicBezTo>
                    <a:pt x="54" y="29"/>
                    <a:pt x="54" y="29"/>
                    <a:pt x="54" y="30"/>
                  </a:cubicBezTo>
                  <a:cubicBezTo>
                    <a:pt x="54" y="30"/>
                    <a:pt x="55" y="30"/>
                    <a:pt x="56" y="31"/>
                  </a:cubicBezTo>
                  <a:cubicBezTo>
                    <a:pt x="56" y="31"/>
                    <a:pt x="56" y="32"/>
                    <a:pt x="56" y="32"/>
                  </a:cubicBezTo>
                  <a:cubicBezTo>
                    <a:pt x="55" y="32"/>
                    <a:pt x="54" y="31"/>
                    <a:pt x="54" y="31"/>
                  </a:cubicBezTo>
                  <a:cubicBezTo>
                    <a:pt x="54" y="32"/>
                    <a:pt x="54" y="34"/>
                    <a:pt x="54" y="35"/>
                  </a:cubicBezTo>
                  <a:cubicBezTo>
                    <a:pt x="54" y="36"/>
                    <a:pt x="54" y="38"/>
                    <a:pt x="54" y="39"/>
                  </a:cubicBezTo>
                  <a:cubicBezTo>
                    <a:pt x="53" y="39"/>
                    <a:pt x="53" y="38"/>
                    <a:pt x="52" y="38"/>
                  </a:cubicBezTo>
                  <a:close/>
                  <a:moveTo>
                    <a:pt x="57" y="30"/>
                  </a:moveTo>
                  <a:cubicBezTo>
                    <a:pt x="57" y="29"/>
                    <a:pt x="57" y="29"/>
                    <a:pt x="57" y="28"/>
                  </a:cubicBezTo>
                  <a:cubicBezTo>
                    <a:pt x="57" y="28"/>
                    <a:pt x="58" y="28"/>
                    <a:pt x="58" y="29"/>
                  </a:cubicBezTo>
                  <a:cubicBezTo>
                    <a:pt x="58" y="29"/>
                    <a:pt x="58" y="30"/>
                    <a:pt x="58" y="31"/>
                  </a:cubicBezTo>
                  <a:cubicBezTo>
                    <a:pt x="58" y="30"/>
                    <a:pt x="57" y="30"/>
                    <a:pt x="57" y="30"/>
                  </a:cubicBezTo>
                  <a:close/>
                  <a:moveTo>
                    <a:pt x="57" y="41"/>
                  </a:moveTo>
                  <a:cubicBezTo>
                    <a:pt x="57" y="39"/>
                    <a:pt x="57" y="38"/>
                    <a:pt x="57" y="36"/>
                  </a:cubicBezTo>
                  <a:cubicBezTo>
                    <a:pt x="57" y="35"/>
                    <a:pt x="57" y="33"/>
                    <a:pt x="57" y="31"/>
                  </a:cubicBezTo>
                  <a:cubicBezTo>
                    <a:pt x="57" y="32"/>
                    <a:pt x="58" y="32"/>
                    <a:pt x="58" y="32"/>
                  </a:cubicBezTo>
                  <a:cubicBezTo>
                    <a:pt x="58" y="34"/>
                    <a:pt x="58" y="35"/>
                    <a:pt x="58" y="37"/>
                  </a:cubicBezTo>
                  <a:cubicBezTo>
                    <a:pt x="58" y="39"/>
                    <a:pt x="58" y="40"/>
                    <a:pt x="58" y="42"/>
                  </a:cubicBezTo>
                  <a:cubicBezTo>
                    <a:pt x="58" y="41"/>
                    <a:pt x="57" y="41"/>
                    <a:pt x="57" y="41"/>
                  </a:cubicBezTo>
                  <a:close/>
                  <a:moveTo>
                    <a:pt x="60" y="43"/>
                  </a:moveTo>
                  <a:cubicBezTo>
                    <a:pt x="60" y="41"/>
                    <a:pt x="60" y="39"/>
                    <a:pt x="60" y="36"/>
                  </a:cubicBezTo>
                  <a:cubicBezTo>
                    <a:pt x="60" y="34"/>
                    <a:pt x="60" y="32"/>
                    <a:pt x="60" y="30"/>
                  </a:cubicBezTo>
                  <a:cubicBezTo>
                    <a:pt x="61" y="30"/>
                    <a:pt x="61" y="31"/>
                    <a:pt x="62" y="31"/>
                  </a:cubicBezTo>
                  <a:cubicBezTo>
                    <a:pt x="62" y="33"/>
                    <a:pt x="62" y="35"/>
                    <a:pt x="62" y="37"/>
                  </a:cubicBezTo>
                  <a:cubicBezTo>
                    <a:pt x="62" y="40"/>
                    <a:pt x="62" y="42"/>
                    <a:pt x="62" y="44"/>
                  </a:cubicBezTo>
                  <a:cubicBezTo>
                    <a:pt x="61" y="43"/>
                    <a:pt x="61" y="43"/>
                    <a:pt x="60" y="43"/>
                  </a:cubicBezTo>
                  <a:close/>
                  <a:moveTo>
                    <a:pt x="68" y="46"/>
                  </a:moveTo>
                  <a:cubicBezTo>
                    <a:pt x="68" y="46"/>
                    <a:pt x="68" y="47"/>
                    <a:pt x="68" y="47"/>
                  </a:cubicBezTo>
                  <a:cubicBezTo>
                    <a:pt x="67" y="47"/>
                    <a:pt x="67" y="47"/>
                    <a:pt x="67" y="47"/>
                  </a:cubicBezTo>
                  <a:cubicBezTo>
                    <a:pt x="66" y="46"/>
                    <a:pt x="66" y="46"/>
                    <a:pt x="65" y="46"/>
                  </a:cubicBezTo>
                  <a:cubicBezTo>
                    <a:pt x="65" y="45"/>
                    <a:pt x="65" y="45"/>
                    <a:pt x="65" y="45"/>
                  </a:cubicBezTo>
                  <a:cubicBezTo>
                    <a:pt x="65" y="44"/>
                    <a:pt x="65" y="44"/>
                    <a:pt x="65" y="43"/>
                  </a:cubicBezTo>
                  <a:cubicBezTo>
                    <a:pt x="65" y="42"/>
                    <a:pt x="65" y="41"/>
                    <a:pt x="65" y="40"/>
                  </a:cubicBezTo>
                  <a:cubicBezTo>
                    <a:pt x="65" y="39"/>
                    <a:pt x="65" y="38"/>
                    <a:pt x="65" y="37"/>
                  </a:cubicBezTo>
                  <a:cubicBezTo>
                    <a:pt x="64" y="37"/>
                    <a:pt x="64" y="37"/>
                    <a:pt x="64" y="37"/>
                  </a:cubicBezTo>
                  <a:cubicBezTo>
                    <a:pt x="64" y="36"/>
                    <a:pt x="64" y="36"/>
                    <a:pt x="64" y="35"/>
                  </a:cubicBezTo>
                  <a:cubicBezTo>
                    <a:pt x="64" y="36"/>
                    <a:pt x="64" y="36"/>
                    <a:pt x="65" y="36"/>
                  </a:cubicBezTo>
                  <a:cubicBezTo>
                    <a:pt x="65" y="35"/>
                    <a:pt x="65" y="34"/>
                    <a:pt x="65" y="34"/>
                  </a:cubicBezTo>
                  <a:cubicBezTo>
                    <a:pt x="65" y="34"/>
                    <a:pt x="66" y="34"/>
                    <a:pt x="66" y="34"/>
                  </a:cubicBezTo>
                  <a:cubicBezTo>
                    <a:pt x="66" y="35"/>
                    <a:pt x="66" y="36"/>
                    <a:pt x="66" y="37"/>
                  </a:cubicBezTo>
                  <a:cubicBezTo>
                    <a:pt x="67" y="37"/>
                    <a:pt x="67" y="37"/>
                    <a:pt x="68" y="38"/>
                  </a:cubicBezTo>
                  <a:cubicBezTo>
                    <a:pt x="68" y="38"/>
                    <a:pt x="68" y="39"/>
                    <a:pt x="68" y="39"/>
                  </a:cubicBezTo>
                  <a:cubicBezTo>
                    <a:pt x="67" y="39"/>
                    <a:pt x="67" y="38"/>
                    <a:pt x="66" y="38"/>
                  </a:cubicBezTo>
                  <a:cubicBezTo>
                    <a:pt x="66" y="39"/>
                    <a:pt x="66" y="40"/>
                    <a:pt x="66" y="41"/>
                  </a:cubicBezTo>
                  <a:cubicBezTo>
                    <a:pt x="66" y="42"/>
                    <a:pt x="66" y="43"/>
                    <a:pt x="66" y="44"/>
                  </a:cubicBezTo>
                  <a:cubicBezTo>
                    <a:pt x="66" y="44"/>
                    <a:pt x="66" y="44"/>
                    <a:pt x="66" y="44"/>
                  </a:cubicBezTo>
                  <a:cubicBezTo>
                    <a:pt x="66" y="45"/>
                    <a:pt x="66" y="45"/>
                    <a:pt x="66" y="45"/>
                  </a:cubicBezTo>
                  <a:cubicBezTo>
                    <a:pt x="67" y="45"/>
                    <a:pt x="67" y="45"/>
                    <a:pt x="67" y="45"/>
                  </a:cubicBezTo>
                  <a:cubicBezTo>
                    <a:pt x="67" y="45"/>
                    <a:pt x="67" y="46"/>
                    <a:pt x="68" y="46"/>
                  </a:cubicBezTo>
                  <a:close/>
                  <a:moveTo>
                    <a:pt x="75" y="48"/>
                  </a:moveTo>
                  <a:cubicBezTo>
                    <a:pt x="76" y="49"/>
                    <a:pt x="76" y="49"/>
                    <a:pt x="77" y="50"/>
                  </a:cubicBezTo>
                  <a:cubicBezTo>
                    <a:pt x="77" y="50"/>
                    <a:pt x="76" y="51"/>
                    <a:pt x="75" y="51"/>
                  </a:cubicBezTo>
                  <a:cubicBezTo>
                    <a:pt x="75" y="51"/>
                    <a:pt x="74" y="51"/>
                    <a:pt x="73" y="50"/>
                  </a:cubicBezTo>
                  <a:cubicBezTo>
                    <a:pt x="72" y="50"/>
                    <a:pt x="71" y="49"/>
                    <a:pt x="70" y="47"/>
                  </a:cubicBezTo>
                  <a:cubicBezTo>
                    <a:pt x="69" y="46"/>
                    <a:pt x="69" y="45"/>
                    <a:pt x="69" y="43"/>
                  </a:cubicBezTo>
                  <a:cubicBezTo>
                    <a:pt x="69" y="41"/>
                    <a:pt x="69" y="40"/>
                    <a:pt x="70" y="40"/>
                  </a:cubicBezTo>
                  <a:cubicBezTo>
                    <a:pt x="71" y="40"/>
                    <a:pt x="72" y="40"/>
                    <a:pt x="73" y="40"/>
                  </a:cubicBezTo>
                  <a:cubicBezTo>
                    <a:pt x="74" y="41"/>
                    <a:pt x="75" y="42"/>
                    <a:pt x="76" y="43"/>
                  </a:cubicBezTo>
                  <a:cubicBezTo>
                    <a:pt x="77" y="45"/>
                    <a:pt x="77" y="46"/>
                    <a:pt x="77" y="48"/>
                  </a:cubicBezTo>
                  <a:cubicBezTo>
                    <a:pt x="77" y="48"/>
                    <a:pt x="77" y="48"/>
                    <a:pt x="77" y="48"/>
                  </a:cubicBezTo>
                  <a:cubicBezTo>
                    <a:pt x="75" y="47"/>
                    <a:pt x="72" y="46"/>
                    <a:pt x="70" y="44"/>
                  </a:cubicBezTo>
                  <a:cubicBezTo>
                    <a:pt x="70" y="45"/>
                    <a:pt x="71" y="46"/>
                    <a:pt x="71" y="47"/>
                  </a:cubicBezTo>
                  <a:cubicBezTo>
                    <a:pt x="72" y="48"/>
                    <a:pt x="72" y="49"/>
                    <a:pt x="73" y="49"/>
                  </a:cubicBezTo>
                  <a:cubicBezTo>
                    <a:pt x="73" y="49"/>
                    <a:pt x="74" y="49"/>
                    <a:pt x="74" y="49"/>
                  </a:cubicBezTo>
                  <a:cubicBezTo>
                    <a:pt x="75" y="49"/>
                    <a:pt x="75" y="49"/>
                    <a:pt x="75" y="48"/>
                  </a:cubicBezTo>
                  <a:close/>
                  <a:moveTo>
                    <a:pt x="70" y="43"/>
                  </a:moveTo>
                  <a:cubicBezTo>
                    <a:pt x="72" y="44"/>
                    <a:pt x="74" y="45"/>
                    <a:pt x="75" y="46"/>
                  </a:cubicBezTo>
                  <a:cubicBezTo>
                    <a:pt x="75" y="45"/>
                    <a:pt x="75" y="44"/>
                    <a:pt x="75" y="44"/>
                  </a:cubicBezTo>
                  <a:cubicBezTo>
                    <a:pt x="74" y="43"/>
                    <a:pt x="74" y="42"/>
                    <a:pt x="73" y="42"/>
                  </a:cubicBezTo>
                  <a:cubicBezTo>
                    <a:pt x="72" y="41"/>
                    <a:pt x="72" y="41"/>
                    <a:pt x="71" y="42"/>
                  </a:cubicBezTo>
                  <a:cubicBezTo>
                    <a:pt x="71" y="42"/>
                    <a:pt x="70" y="42"/>
                    <a:pt x="70" y="43"/>
                  </a:cubicBezTo>
                  <a:close/>
                  <a:moveTo>
                    <a:pt x="79" y="53"/>
                  </a:moveTo>
                  <a:cubicBezTo>
                    <a:pt x="79" y="52"/>
                    <a:pt x="79" y="50"/>
                    <a:pt x="79" y="49"/>
                  </a:cubicBezTo>
                  <a:cubicBezTo>
                    <a:pt x="79" y="47"/>
                    <a:pt x="79" y="46"/>
                    <a:pt x="79" y="44"/>
                  </a:cubicBezTo>
                  <a:cubicBezTo>
                    <a:pt x="79" y="44"/>
                    <a:pt x="80" y="45"/>
                    <a:pt x="80" y="45"/>
                  </a:cubicBezTo>
                  <a:cubicBezTo>
                    <a:pt x="80" y="45"/>
                    <a:pt x="80" y="46"/>
                    <a:pt x="80" y="46"/>
                  </a:cubicBezTo>
                  <a:cubicBezTo>
                    <a:pt x="80" y="46"/>
                    <a:pt x="81" y="46"/>
                    <a:pt x="81" y="46"/>
                  </a:cubicBezTo>
                  <a:cubicBezTo>
                    <a:pt x="81" y="46"/>
                    <a:pt x="82" y="46"/>
                    <a:pt x="82" y="46"/>
                  </a:cubicBezTo>
                  <a:cubicBezTo>
                    <a:pt x="83" y="46"/>
                    <a:pt x="83" y="47"/>
                    <a:pt x="84" y="47"/>
                  </a:cubicBezTo>
                  <a:cubicBezTo>
                    <a:pt x="83" y="48"/>
                    <a:pt x="83" y="48"/>
                    <a:pt x="83" y="48"/>
                  </a:cubicBezTo>
                  <a:cubicBezTo>
                    <a:pt x="83" y="48"/>
                    <a:pt x="82" y="48"/>
                    <a:pt x="82" y="47"/>
                  </a:cubicBezTo>
                  <a:cubicBezTo>
                    <a:pt x="82" y="47"/>
                    <a:pt x="81" y="47"/>
                    <a:pt x="81" y="47"/>
                  </a:cubicBezTo>
                  <a:cubicBezTo>
                    <a:pt x="81" y="47"/>
                    <a:pt x="81" y="47"/>
                    <a:pt x="81" y="48"/>
                  </a:cubicBezTo>
                  <a:cubicBezTo>
                    <a:pt x="80" y="48"/>
                    <a:pt x="80" y="49"/>
                    <a:pt x="80" y="49"/>
                  </a:cubicBezTo>
                  <a:cubicBezTo>
                    <a:pt x="80" y="50"/>
                    <a:pt x="80" y="51"/>
                    <a:pt x="80" y="52"/>
                  </a:cubicBezTo>
                  <a:cubicBezTo>
                    <a:pt x="80" y="53"/>
                    <a:pt x="80" y="54"/>
                    <a:pt x="80" y="54"/>
                  </a:cubicBezTo>
                  <a:cubicBezTo>
                    <a:pt x="80" y="54"/>
                    <a:pt x="79" y="54"/>
                    <a:pt x="79" y="5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7" name="Freeform 857"/>
            <p:cNvSpPr>
              <a:spLocks noEditPoints="1"/>
            </p:cNvSpPr>
            <p:nvPr/>
          </p:nvSpPr>
          <p:spPr bwMode="auto">
            <a:xfrm>
              <a:off x="1882" y="3440"/>
              <a:ext cx="542" cy="424"/>
            </a:xfrm>
            <a:custGeom>
              <a:avLst/>
              <a:gdLst>
                <a:gd name="T0" fmla="*/ 0 w 55"/>
                <a:gd name="T1" fmla="*/ 0 h 43"/>
                <a:gd name="T2" fmla="*/ 2147483647 w 55"/>
                <a:gd name="T3" fmla="*/ 2147483647 h 43"/>
                <a:gd name="T4" fmla="*/ 2147483647 w 55"/>
                <a:gd name="T5" fmla="*/ 2147483647 h 43"/>
                <a:gd name="T6" fmla="*/ 2147483647 w 55"/>
                <a:gd name="T7" fmla="*/ 2147483647 h 43"/>
                <a:gd name="T8" fmla="*/ 2147483647 w 55"/>
                <a:gd name="T9" fmla="*/ 2147483647 h 43"/>
                <a:gd name="T10" fmla="*/ 2147483647 w 55"/>
                <a:gd name="T11" fmla="*/ 2147483647 h 43"/>
                <a:gd name="T12" fmla="*/ 2147483647 w 55"/>
                <a:gd name="T13" fmla="*/ 2147483647 h 43"/>
                <a:gd name="T14" fmla="*/ 2147483647 w 55"/>
                <a:gd name="T15" fmla="*/ 2147483647 h 43"/>
                <a:gd name="T16" fmla="*/ 2147483647 w 55"/>
                <a:gd name="T17" fmla="*/ 2147483647 h 43"/>
                <a:gd name="T18" fmla="*/ 2147483647 w 55"/>
                <a:gd name="T19" fmla="*/ 2147483647 h 43"/>
                <a:gd name="T20" fmla="*/ 2147483647 w 55"/>
                <a:gd name="T21" fmla="*/ 2147483647 h 43"/>
                <a:gd name="T22" fmla="*/ 2147483647 w 55"/>
                <a:gd name="T23" fmla="*/ 2147483647 h 43"/>
                <a:gd name="T24" fmla="*/ 2147483647 w 55"/>
                <a:gd name="T25" fmla="*/ 2147483647 h 43"/>
                <a:gd name="T26" fmla="*/ 2147483647 w 55"/>
                <a:gd name="T27" fmla="*/ 2147483647 h 43"/>
                <a:gd name="T28" fmla="*/ 2147483647 w 55"/>
                <a:gd name="T29" fmla="*/ 2147483647 h 43"/>
                <a:gd name="T30" fmla="*/ 2147483647 w 55"/>
                <a:gd name="T31" fmla="*/ 2147483647 h 43"/>
                <a:gd name="T32" fmla="*/ 2147483647 w 55"/>
                <a:gd name="T33" fmla="*/ 2147483647 h 43"/>
                <a:gd name="T34" fmla="*/ 2147483647 w 55"/>
                <a:gd name="T35" fmla="*/ 2147483647 h 43"/>
                <a:gd name="T36" fmla="*/ 2147483647 w 55"/>
                <a:gd name="T37" fmla="*/ 2147483647 h 43"/>
                <a:gd name="T38" fmla="*/ 2147483647 w 55"/>
                <a:gd name="T39" fmla="*/ 2147483647 h 43"/>
                <a:gd name="T40" fmla="*/ 2147483647 w 55"/>
                <a:gd name="T41" fmla="*/ 2147483647 h 43"/>
                <a:gd name="T42" fmla="*/ 2147483647 w 55"/>
                <a:gd name="T43" fmla="*/ 2147483647 h 43"/>
                <a:gd name="T44" fmla="*/ 2147483647 w 55"/>
                <a:gd name="T45" fmla="*/ 2147483647 h 43"/>
                <a:gd name="T46" fmla="*/ 2147483647 w 55"/>
                <a:gd name="T47" fmla="*/ 2147483647 h 43"/>
                <a:gd name="T48" fmla="*/ 2147483647 w 55"/>
                <a:gd name="T49" fmla="*/ 2147483647 h 43"/>
                <a:gd name="T50" fmla="*/ 2147483647 w 55"/>
                <a:gd name="T51" fmla="*/ 2147483647 h 43"/>
                <a:gd name="T52" fmla="*/ 2147483647 w 55"/>
                <a:gd name="T53" fmla="*/ 2147483647 h 43"/>
                <a:gd name="T54" fmla="*/ 2147483647 w 55"/>
                <a:gd name="T55" fmla="*/ 2147483647 h 43"/>
                <a:gd name="T56" fmla="*/ 2147483647 w 55"/>
                <a:gd name="T57" fmla="*/ 2147483647 h 43"/>
                <a:gd name="T58" fmla="*/ 2147483647 w 55"/>
                <a:gd name="T59" fmla="*/ 2147483647 h 43"/>
                <a:gd name="T60" fmla="*/ 2147483647 w 55"/>
                <a:gd name="T61" fmla="*/ 2147483647 h 43"/>
                <a:gd name="T62" fmla="*/ 2147483647 w 55"/>
                <a:gd name="T63" fmla="*/ 2147483647 h 43"/>
                <a:gd name="T64" fmla="*/ 2147483647 w 55"/>
                <a:gd name="T65" fmla="*/ 2147483647 h 43"/>
                <a:gd name="T66" fmla="*/ 2147483647 w 55"/>
                <a:gd name="T67" fmla="*/ 2147483647 h 43"/>
                <a:gd name="T68" fmla="*/ 2147483647 w 55"/>
                <a:gd name="T69" fmla="*/ 2147483647 h 43"/>
                <a:gd name="T70" fmla="*/ 2147483647 w 55"/>
                <a:gd name="T71" fmla="*/ 2147483647 h 43"/>
                <a:gd name="T72" fmla="*/ 2147483647 w 55"/>
                <a:gd name="T73" fmla="*/ 2147483647 h 43"/>
                <a:gd name="T74" fmla="*/ 2147483647 w 55"/>
                <a:gd name="T75" fmla="*/ 2147483647 h 43"/>
                <a:gd name="T76" fmla="*/ 2147483647 w 55"/>
                <a:gd name="T77" fmla="*/ 2147483647 h 43"/>
                <a:gd name="T78" fmla="*/ 2147483647 w 55"/>
                <a:gd name="T79" fmla="*/ 2147483647 h 43"/>
                <a:gd name="T80" fmla="*/ 2147483647 w 55"/>
                <a:gd name="T81" fmla="*/ 2147483647 h 43"/>
                <a:gd name="T82" fmla="*/ 2147483647 w 55"/>
                <a:gd name="T83" fmla="*/ 2147483647 h 43"/>
                <a:gd name="T84" fmla="*/ 2147483647 w 55"/>
                <a:gd name="T85" fmla="*/ 2147483647 h 43"/>
                <a:gd name="T86" fmla="*/ 2147483647 w 55"/>
                <a:gd name="T87" fmla="*/ 2147483647 h 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
                <a:gd name="T133" fmla="*/ 0 h 43"/>
                <a:gd name="T134" fmla="*/ 55 w 55"/>
                <a:gd name="T135" fmla="*/ 43 h 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 h="43">
                  <a:moveTo>
                    <a:pt x="0" y="13"/>
                  </a:moveTo>
                  <a:cubicBezTo>
                    <a:pt x="0" y="11"/>
                    <a:pt x="0" y="8"/>
                    <a:pt x="0" y="6"/>
                  </a:cubicBezTo>
                  <a:cubicBezTo>
                    <a:pt x="0" y="4"/>
                    <a:pt x="0" y="2"/>
                    <a:pt x="0" y="0"/>
                  </a:cubicBezTo>
                  <a:cubicBezTo>
                    <a:pt x="2" y="2"/>
                    <a:pt x="5" y="3"/>
                    <a:pt x="8" y="5"/>
                  </a:cubicBezTo>
                  <a:cubicBezTo>
                    <a:pt x="8" y="5"/>
                    <a:pt x="8" y="6"/>
                    <a:pt x="8" y="6"/>
                  </a:cubicBezTo>
                  <a:cubicBezTo>
                    <a:pt x="5" y="5"/>
                    <a:pt x="3" y="4"/>
                    <a:pt x="1" y="2"/>
                  </a:cubicBezTo>
                  <a:cubicBezTo>
                    <a:pt x="1" y="4"/>
                    <a:pt x="1" y="5"/>
                    <a:pt x="1" y="6"/>
                  </a:cubicBezTo>
                  <a:cubicBezTo>
                    <a:pt x="3" y="7"/>
                    <a:pt x="5" y="8"/>
                    <a:pt x="7" y="10"/>
                  </a:cubicBezTo>
                  <a:cubicBezTo>
                    <a:pt x="7" y="10"/>
                    <a:pt x="7" y="11"/>
                    <a:pt x="7" y="11"/>
                  </a:cubicBezTo>
                  <a:cubicBezTo>
                    <a:pt x="5" y="10"/>
                    <a:pt x="3" y="9"/>
                    <a:pt x="1" y="8"/>
                  </a:cubicBezTo>
                  <a:cubicBezTo>
                    <a:pt x="1" y="9"/>
                    <a:pt x="1" y="10"/>
                    <a:pt x="1" y="11"/>
                  </a:cubicBezTo>
                  <a:cubicBezTo>
                    <a:pt x="1" y="12"/>
                    <a:pt x="1" y="13"/>
                    <a:pt x="1" y="14"/>
                  </a:cubicBezTo>
                  <a:cubicBezTo>
                    <a:pt x="1" y="13"/>
                    <a:pt x="0" y="13"/>
                    <a:pt x="0" y="13"/>
                  </a:cubicBezTo>
                  <a:close/>
                  <a:moveTo>
                    <a:pt x="9" y="7"/>
                  </a:moveTo>
                  <a:cubicBezTo>
                    <a:pt x="9" y="7"/>
                    <a:pt x="9" y="6"/>
                    <a:pt x="9" y="6"/>
                  </a:cubicBezTo>
                  <a:cubicBezTo>
                    <a:pt x="10" y="6"/>
                    <a:pt x="10" y="6"/>
                    <a:pt x="11" y="7"/>
                  </a:cubicBezTo>
                  <a:cubicBezTo>
                    <a:pt x="11" y="7"/>
                    <a:pt x="11" y="8"/>
                    <a:pt x="11" y="8"/>
                  </a:cubicBezTo>
                  <a:cubicBezTo>
                    <a:pt x="10" y="8"/>
                    <a:pt x="10" y="8"/>
                    <a:pt x="9" y="7"/>
                  </a:cubicBezTo>
                  <a:close/>
                  <a:moveTo>
                    <a:pt x="9" y="18"/>
                  </a:moveTo>
                  <a:cubicBezTo>
                    <a:pt x="9" y="17"/>
                    <a:pt x="9" y="15"/>
                    <a:pt x="9" y="14"/>
                  </a:cubicBezTo>
                  <a:cubicBezTo>
                    <a:pt x="9" y="12"/>
                    <a:pt x="9" y="11"/>
                    <a:pt x="9" y="9"/>
                  </a:cubicBezTo>
                  <a:cubicBezTo>
                    <a:pt x="10" y="9"/>
                    <a:pt x="10" y="10"/>
                    <a:pt x="11" y="10"/>
                  </a:cubicBezTo>
                  <a:cubicBezTo>
                    <a:pt x="11" y="12"/>
                    <a:pt x="11" y="13"/>
                    <a:pt x="11" y="15"/>
                  </a:cubicBezTo>
                  <a:cubicBezTo>
                    <a:pt x="11" y="16"/>
                    <a:pt x="11" y="18"/>
                    <a:pt x="11" y="19"/>
                  </a:cubicBezTo>
                  <a:cubicBezTo>
                    <a:pt x="10" y="19"/>
                    <a:pt x="10" y="19"/>
                    <a:pt x="9" y="18"/>
                  </a:cubicBezTo>
                  <a:close/>
                  <a:moveTo>
                    <a:pt x="13" y="20"/>
                  </a:moveTo>
                  <a:cubicBezTo>
                    <a:pt x="13" y="18"/>
                    <a:pt x="13" y="16"/>
                    <a:pt x="13" y="14"/>
                  </a:cubicBezTo>
                  <a:cubicBezTo>
                    <a:pt x="13" y="12"/>
                    <a:pt x="13" y="10"/>
                    <a:pt x="13" y="8"/>
                  </a:cubicBezTo>
                  <a:cubicBezTo>
                    <a:pt x="14" y="8"/>
                    <a:pt x="14" y="8"/>
                    <a:pt x="15" y="9"/>
                  </a:cubicBezTo>
                  <a:cubicBezTo>
                    <a:pt x="15" y="11"/>
                    <a:pt x="15" y="13"/>
                    <a:pt x="15" y="15"/>
                  </a:cubicBezTo>
                  <a:cubicBezTo>
                    <a:pt x="15" y="17"/>
                    <a:pt x="15" y="19"/>
                    <a:pt x="15" y="21"/>
                  </a:cubicBezTo>
                  <a:cubicBezTo>
                    <a:pt x="14" y="21"/>
                    <a:pt x="14" y="21"/>
                    <a:pt x="13" y="20"/>
                  </a:cubicBezTo>
                  <a:close/>
                  <a:moveTo>
                    <a:pt x="20" y="23"/>
                  </a:moveTo>
                  <a:cubicBezTo>
                    <a:pt x="20" y="24"/>
                    <a:pt x="20" y="24"/>
                    <a:pt x="20" y="25"/>
                  </a:cubicBezTo>
                  <a:cubicBezTo>
                    <a:pt x="20" y="24"/>
                    <a:pt x="20" y="24"/>
                    <a:pt x="19" y="24"/>
                  </a:cubicBezTo>
                  <a:cubicBezTo>
                    <a:pt x="19" y="24"/>
                    <a:pt x="18" y="23"/>
                    <a:pt x="18" y="23"/>
                  </a:cubicBezTo>
                  <a:cubicBezTo>
                    <a:pt x="18" y="23"/>
                    <a:pt x="18" y="22"/>
                    <a:pt x="17" y="22"/>
                  </a:cubicBezTo>
                  <a:cubicBezTo>
                    <a:pt x="17" y="22"/>
                    <a:pt x="17" y="21"/>
                    <a:pt x="17" y="20"/>
                  </a:cubicBezTo>
                  <a:cubicBezTo>
                    <a:pt x="17" y="19"/>
                    <a:pt x="17" y="18"/>
                    <a:pt x="17" y="17"/>
                  </a:cubicBezTo>
                  <a:cubicBezTo>
                    <a:pt x="17" y="17"/>
                    <a:pt x="17" y="16"/>
                    <a:pt x="17" y="15"/>
                  </a:cubicBezTo>
                  <a:cubicBezTo>
                    <a:pt x="17" y="15"/>
                    <a:pt x="17" y="14"/>
                    <a:pt x="16" y="14"/>
                  </a:cubicBezTo>
                  <a:cubicBezTo>
                    <a:pt x="16" y="14"/>
                    <a:pt x="16" y="13"/>
                    <a:pt x="16" y="13"/>
                  </a:cubicBezTo>
                  <a:cubicBezTo>
                    <a:pt x="17" y="13"/>
                    <a:pt x="17" y="13"/>
                    <a:pt x="17" y="14"/>
                  </a:cubicBezTo>
                  <a:cubicBezTo>
                    <a:pt x="17" y="13"/>
                    <a:pt x="17" y="12"/>
                    <a:pt x="17" y="11"/>
                  </a:cubicBezTo>
                  <a:cubicBezTo>
                    <a:pt x="18" y="11"/>
                    <a:pt x="18" y="11"/>
                    <a:pt x="19" y="11"/>
                  </a:cubicBezTo>
                  <a:cubicBezTo>
                    <a:pt x="19" y="12"/>
                    <a:pt x="19" y="13"/>
                    <a:pt x="19" y="14"/>
                  </a:cubicBezTo>
                  <a:cubicBezTo>
                    <a:pt x="19" y="15"/>
                    <a:pt x="20" y="15"/>
                    <a:pt x="20" y="15"/>
                  </a:cubicBezTo>
                  <a:cubicBezTo>
                    <a:pt x="20" y="16"/>
                    <a:pt x="20" y="16"/>
                    <a:pt x="20" y="17"/>
                  </a:cubicBezTo>
                  <a:cubicBezTo>
                    <a:pt x="20" y="16"/>
                    <a:pt x="19" y="16"/>
                    <a:pt x="19" y="16"/>
                  </a:cubicBezTo>
                  <a:cubicBezTo>
                    <a:pt x="19" y="17"/>
                    <a:pt x="19" y="17"/>
                    <a:pt x="19" y="18"/>
                  </a:cubicBezTo>
                  <a:cubicBezTo>
                    <a:pt x="19" y="19"/>
                    <a:pt x="19" y="20"/>
                    <a:pt x="19" y="21"/>
                  </a:cubicBezTo>
                  <a:cubicBezTo>
                    <a:pt x="19" y="22"/>
                    <a:pt x="19" y="22"/>
                    <a:pt x="19" y="22"/>
                  </a:cubicBezTo>
                  <a:cubicBezTo>
                    <a:pt x="19" y="22"/>
                    <a:pt x="19" y="22"/>
                    <a:pt x="19" y="22"/>
                  </a:cubicBezTo>
                  <a:cubicBezTo>
                    <a:pt x="19" y="23"/>
                    <a:pt x="19" y="23"/>
                    <a:pt x="20" y="23"/>
                  </a:cubicBezTo>
                  <a:cubicBezTo>
                    <a:pt x="20" y="23"/>
                    <a:pt x="20" y="23"/>
                    <a:pt x="20" y="23"/>
                  </a:cubicBezTo>
                  <a:close/>
                  <a:moveTo>
                    <a:pt x="28" y="26"/>
                  </a:moveTo>
                  <a:cubicBezTo>
                    <a:pt x="28" y="26"/>
                    <a:pt x="29" y="27"/>
                    <a:pt x="29" y="27"/>
                  </a:cubicBezTo>
                  <a:cubicBezTo>
                    <a:pt x="29" y="28"/>
                    <a:pt x="29" y="28"/>
                    <a:pt x="28" y="28"/>
                  </a:cubicBezTo>
                  <a:cubicBezTo>
                    <a:pt x="27" y="29"/>
                    <a:pt x="26" y="28"/>
                    <a:pt x="25" y="28"/>
                  </a:cubicBezTo>
                  <a:cubicBezTo>
                    <a:pt x="24" y="27"/>
                    <a:pt x="23" y="26"/>
                    <a:pt x="22" y="25"/>
                  </a:cubicBezTo>
                  <a:cubicBezTo>
                    <a:pt x="22" y="23"/>
                    <a:pt x="21" y="22"/>
                    <a:pt x="21" y="21"/>
                  </a:cubicBezTo>
                  <a:cubicBezTo>
                    <a:pt x="21" y="19"/>
                    <a:pt x="22" y="18"/>
                    <a:pt x="22" y="18"/>
                  </a:cubicBezTo>
                  <a:cubicBezTo>
                    <a:pt x="23" y="17"/>
                    <a:pt x="24" y="17"/>
                    <a:pt x="25" y="18"/>
                  </a:cubicBezTo>
                  <a:cubicBezTo>
                    <a:pt x="26" y="19"/>
                    <a:pt x="27" y="20"/>
                    <a:pt x="28" y="21"/>
                  </a:cubicBezTo>
                  <a:cubicBezTo>
                    <a:pt x="29" y="22"/>
                    <a:pt x="29" y="24"/>
                    <a:pt x="29" y="25"/>
                  </a:cubicBezTo>
                  <a:cubicBezTo>
                    <a:pt x="29" y="25"/>
                    <a:pt x="29" y="25"/>
                    <a:pt x="29" y="26"/>
                  </a:cubicBezTo>
                  <a:cubicBezTo>
                    <a:pt x="27" y="24"/>
                    <a:pt x="25" y="23"/>
                    <a:pt x="23" y="22"/>
                  </a:cubicBezTo>
                  <a:cubicBezTo>
                    <a:pt x="23" y="23"/>
                    <a:pt x="23" y="24"/>
                    <a:pt x="24" y="25"/>
                  </a:cubicBezTo>
                  <a:cubicBezTo>
                    <a:pt x="24" y="25"/>
                    <a:pt x="25" y="26"/>
                    <a:pt x="25" y="26"/>
                  </a:cubicBezTo>
                  <a:cubicBezTo>
                    <a:pt x="26" y="27"/>
                    <a:pt x="26" y="27"/>
                    <a:pt x="27" y="27"/>
                  </a:cubicBezTo>
                  <a:cubicBezTo>
                    <a:pt x="27" y="27"/>
                    <a:pt x="27" y="26"/>
                    <a:pt x="28" y="26"/>
                  </a:cubicBezTo>
                  <a:close/>
                  <a:moveTo>
                    <a:pt x="23" y="21"/>
                  </a:moveTo>
                  <a:cubicBezTo>
                    <a:pt x="24" y="21"/>
                    <a:pt x="26" y="22"/>
                    <a:pt x="28" y="23"/>
                  </a:cubicBezTo>
                  <a:cubicBezTo>
                    <a:pt x="28" y="23"/>
                    <a:pt x="27" y="22"/>
                    <a:pt x="27" y="21"/>
                  </a:cubicBezTo>
                  <a:cubicBezTo>
                    <a:pt x="27" y="20"/>
                    <a:pt x="26" y="20"/>
                    <a:pt x="25" y="19"/>
                  </a:cubicBezTo>
                  <a:cubicBezTo>
                    <a:pt x="25" y="19"/>
                    <a:pt x="24" y="19"/>
                    <a:pt x="24" y="19"/>
                  </a:cubicBezTo>
                  <a:cubicBezTo>
                    <a:pt x="23" y="19"/>
                    <a:pt x="23" y="20"/>
                    <a:pt x="23" y="21"/>
                  </a:cubicBezTo>
                  <a:close/>
                  <a:moveTo>
                    <a:pt x="31" y="31"/>
                  </a:moveTo>
                  <a:cubicBezTo>
                    <a:pt x="31" y="29"/>
                    <a:pt x="31" y="28"/>
                    <a:pt x="31" y="26"/>
                  </a:cubicBezTo>
                  <a:cubicBezTo>
                    <a:pt x="31" y="25"/>
                    <a:pt x="31" y="23"/>
                    <a:pt x="31" y="22"/>
                  </a:cubicBezTo>
                  <a:cubicBezTo>
                    <a:pt x="31" y="22"/>
                    <a:pt x="32" y="22"/>
                    <a:pt x="32" y="22"/>
                  </a:cubicBezTo>
                  <a:cubicBezTo>
                    <a:pt x="32" y="23"/>
                    <a:pt x="32" y="23"/>
                    <a:pt x="32" y="24"/>
                  </a:cubicBezTo>
                  <a:cubicBezTo>
                    <a:pt x="33" y="23"/>
                    <a:pt x="33" y="23"/>
                    <a:pt x="33" y="23"/>
                  </a:cubicBezTo>
                  <a:cubicBezTo>
                    <a:pt x="34" y="23"/>
                    <a:pt x="34" y="23"/>
                    <a:pt x="34" y="23"/>
                  </a:cubicBezTo>
                  <a:cubicBezTo>
                    <a:pt x="35" y="23"/>
                    <a:pt x="35" y="24"/>
                    <a:pt x="36" y="25"/>
                  </a:cubicBezTo>
                  <a:cubicBezTo>
                    <a:pt x="36" y="25"/>
                    <a:pt x="35" y="25"/>
                    <a:pt x="35" y="26"/>
                  </a:cubicBezTo>
                  <a:cubicBezTo>
                    <a:pt x="35" y="25"/>
                    <a:pt x="35" y="25"/>
                    <a:pt x="34" y="25"/>
                  </a:cubicBezTo>
                  <a:cubicBezTo>
                    <a:pt x="34" y="25"/>
                    <a:pt x="34" y="25"/>
                    <a:pt x="33" y="25"/>
                  </a:cubicBezTo>
                  <a:cubicBezTo>
                    <a:pt x="33" y="25"/>
                    <a:pt x="33" y="25"/>
                    <a:pt x="33" y="25"/>
                  </a:cubicBezTo>
                  <a:cubicBezTo>
                    <a:pt x="33" y="26"/>
                    <a:pt x="33" y="26"/>
                    <a:pt x="33" y="27"/>
                  </a:cubicBezTo>
                  <a:cubicBezTo>
                    <a:pt x="33" y="28"/>
                    <a:pt x="33" y="28"/>
                    <a:pt x="33" y="29"/>
                  </a:cubicBezTo>
                  <a:cubicBezTo>
                    <a:pt x="33" y="30"/>
                    <a:pt x="33" y="31"/>
                    <a:pt x="33" y="32"/>
                  </a:cubicBezTo>
                  <a:cubicBezTo>
                    <a:pt x="32" y="31"/>
                    <a:pt x="32" y="31"/>
                    <a:pt x="31" y="31"/>
                  </a:cubicBezTo>
                  <a:close/>
                  <a:moveTo>
                    <a:pt x="41" y="32"/>
                  </a:moveTo>
                  <a:cubicBezTo>
                    <a:pt x="41" y="30"/>
                    <a:pt x="41" y="29"/>
                    <a:pt x="42" y="29"/>
                  </a:cubicBezTo>
                  <a:cubicBezTo>
                    <a:pt x="43" y="29"/>
                    <a:pt x="44" y="29"/>
                    <a:pt x="45" y="29"/>
                  </a:cubicBezTo>
                  <a:cubicBezTo>
                    <a:pt x="46" y="30"/>
                    <a:pt x="47" y="31"/>
                    <a:pt x="48" y="32"/>
                  </a:cubicBezTo>
                  <a:cubicBezTo>
                    <a:pt x="49" y="34"/>
                    <a:pt x="49" y="35"/>
                    <a:pt x="49" y="36"/>
                  </a:cubicBezTo>
                  <a:cubicBezTo>
                    <a:pt x="49" y="38"/>
                    <a:pt x="49" y="39"/>
                    <a:pt x="49" y="39"/>
                  </a:cubicBezTo>
                  <a:cubicBezTo>
                    <a:pt x="48" y="39"/>
                    <a:pt x="48" y="40"/>
                    <a:pt x="47" y="40"/>
                  </a:cubicBezTo>
                  <a:cubicBezTo>
                    <a:pt x="47" y="40"/>
                    <a:pt x="46" y="40"/>
                    <a:pt x="45" y="39"/>
                  </a:cubicBezTo>
                  <a:cubicBezTo>
                    <a:pt x="44" y="38"/>
                    <a:pt x="43" y="37"/>
                    <a:pt x="42" y="36"/>
                  </a:cubicBezTo>
                  <a:cubicBezTo>
                    <a:pt x="41" y="35"/>
                    <a:pt x="41" y="33"/>
                    <a:pt x="41" y="32"/>
                  </a:cubicBezTo>
                  <a:close/>
                  <a:moveTo>
                    <a:pt x="42" y="33"/>
                  </a:moveTo>
                  <a:cubicBezTo>
                    <a:pt x="42" y="34"/>
                    <a:pt x="43" y="35"/>
                    <a:pt x="43" y="36"/>
                  </a:cubicBezTo>
                  <a:cubicBezTo>
                    <a:pt x="44" y="37"/>
                    <a:pt x="44" y="37"/>
                    <a:pt x="45" y="38"/>
                  </a:cubicBezTo>
                  <a:cubicBezTo>
                    <a:pt x="46" y="38"/>
                    <a:pt x="46" y="38"/>
                    <a:pt x="47" y="38"/>
                  </a:cubicBezTo>
                  <a:cubicBezTo>
                    <a:pt x="47" y="38"/>
                    <a:pt x="48" y="37"/>
                    <a:pt x="48" y="36"/>
                  </a:cubicBezTo>
                  <a:cubicBezTo>
                    <a:pt x="48" y="35"/>
                    <a:pt x="47" y="33"/>
                    <a:pt x="47" y="33"/>
                  </a:cubicBezTo>
                  <a:cubicBezTo>
                    <a:pt x="46" y="32"/>
                    <a:pt x="46" y="31"/>
                    <a:pt x="45" y="31"/>
                  </a:cubicBezTo>
                  <a:cubicBezTo>
                    <a:pt x="44" y="30"/>
                    <a:pt x="44" y="30"/>
                    <a:pt x="43" y="30"/>
                  </a:cubicBezTo>
                  <a:cubicBezTo>
                    <a:pt x="43" y="31"/>
                    <a:pt x="42" y="32"/>
                    <a:pt x="42" y="33"/>
                  </a:cubicBezTo>
                  <a:close/>
                  <a:moveTo>
                    <a:pt x="51" y="42"/>
                  </a:moveTo>
                  <a:cubicBezTo>
                    <a:pt x="51" y="41"/>
                    <a:pt x="51" y="40"/>
                    <a:pt x="51" y="38"/>
                  </a:cubicBezTo>
                  <a:cubicBezTo>
                    <a:pt x="51" y="37"/>
                    <a:pt x="51" y="36"/>
                    <a:pt x="51" y="34"/>
                  </a:cubicBezTo>
                  <a:cubicBezTo>
                    <a:pt x="51" y="34"/>
                    <a:pt x="50" y="34"/>
                    <a:pt x="50" y="34"/>
                  </a:cubicBezTo>
                  <a:cubicBezTo>
                    <a:pt x="50" y="33"/>
                    <a:pt x="50" y="33"/>
                    <a:pt x="50" y="32"/>
                  </a:cubicBezTo>
                  <a:cubicBezTo>
                    <a:pt x="50" y="33"/>
                    <a:pt x="51" y="33"/>
                    <a:pt x="51" y="33"/>
                  </a:cubicBezTo>
                  <a:cubicBezTo>
                    <a:pt x="51" y="33"/>
                    <a:pt x="51" y="33"/>
                    <a:pt x="51" y="32"/>
                  </a:cubicBezTo>
                  <a:cubicBezTo>
                    <a:pt x="51" y="32"/>
                    <a:pt x="51" y="31"/>
                    <a:pt x="52" y="31"/>
                  </a:cubicBezTo>
                  <a:cubicBezTo>
                    <a:pt x="52" y="31"/>
                    <a:pt x="52" y="30"/>
                    <a:pt x="52" y="30"/>
                  </a:cubicBezTo>
                  <a:cubicBezTo>
                    <a:pt x="53" y="30"/>
                    <a:pt x="53" y="30"/>
                    <a:pt x="54" y="31"/>
                  </a:cubicBezTo>
                  <a:cubicBezTo>
                    <a:pt x="54" y="31"/>
                    <a:pt x="55" y="31"/>
                    <a:pt x="55" y="32"/>
                  </a:cubicBezTo>
                  <a:cubicBezTo>
                    <a:pt x="55" y="32"/>
                    <a:pt x="55" y="33"/>
                    <a:pt x="55" y="33"/>
                  </a:cubicBezTo>
                  <a:cubicBezTo>
                    <a:pt x="55" y="33"/>
                    <a:pt x="54" y="33"/>
                    <a:pt x="54" y="32"/>
                  </a:cubicBezTo>
                  <a:cubicBezTo>
                    <a:pt x="54" y="32"/>
                    <a:pt x="53" y="32"/>
                    <a:pt x="53" y="32"/>
                  </a:cubicBezTo>
                  <a:cubicBezTo>
                    <a:pt x="53" y="32"/>
                    <a:pt x="53" y="33"/>
                    <a:pt x="53" y="33"/>
                  </a:cubicBezTo>
                  <a:cubicBezTo>
                    <a:pt x="53" y="33"/>
                    <a:pt x="53" y="34"/>
                    <a:pt x="53" y="34"/>
                  </a:cubicBezTo>
                  <a:cubicBezTo>
                    <a:pt x="53" y="34"/>
                    <a:pt x="54" y="35"/>
                    <a:pt x="55" y="35"/>
                  </a:cubicBezTo>
                  <a:cubicBezTo>
                    <a:pt x="55" y="35"/>
                    <a:pt x="55" y="36"/>
                    <a:pt x="55" y="36"/>
                  </a:cubicBezTo>
                  <a:cubicBezTo>
                    <a:pt x="54" y="36"/>
                    <a:pt x="53" y="36"/>
                    <a:pt x="53" y="35"/>
                  </a:cubicBezTo>
                  <a:cubicBezTo>
                    <a:pt x="53" y="37"/>
                    <a:pt x="53" y="38"/>
                    <a:pt x="53" y="39"/>
                  </a:cubicBezTo>
                  <a:cubicBezTo>
                    <a:pt x="53" y="41"/>
                    <a:pt x="53" y="42"/>
                    <a:pt x="53" y="43"/>
                  </a:cubicBezTo>
                  <a:cubicBezTo>
                    <a:pt x="52" y="43"/>
                    <a:pt x="52" y="43"/>
                    <a:pt x="51" y="4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8" name="Freeform 858"/>
            <p:cNvSpPr>
              <a:spLocks noEditPoints="1"/>
            </p:cNvSpPr>
            <p:nvPr/>
          </p:nvSpPr>
          <p:spPr bwMode="auto">
            <a:xfrm>
              <a:off x="2158" y="3992"/>
              <a:ext cx="59" cy="98"/>
            </a:xfrm>
            <a:custGeom>
              <a:avLst/>
              <a:gdLst>
                <a:gd name="T0" fmla="*/ 0 w 6"/>
                <a:gd name="T1" fmla="*/ 2147483647 h 10"/>
                <a:gd name="T2" fmla="*/ 2147483647 w 6"/>
                <a:gd name="T3" fmla="*/ 0 h 10"/>
                <a:gd name="T4" fmla="*/ 2147483647 w 6"/>
                <a:gd name="T5" fmla="*/ 2147483647 h 10"/>
                <a:gd name="T6" fmla="*/ 2147483647 w 6"/>
                <a:gd name="T7" fmla="*/ 2147483647 h 10"/>
                <a:gd name="T8" fmla="*/ 2147483647 w 6"/>
                <a:gd name="T9" fmla="*/ 2147483647 h 10"/>
                <a:gd name="T10" fmla="*/ 2147483647 w 6"/>
                <a:gd name="T11" fmla="*/ 2147483647 h 10"/>
                <a:gd name="T12" fmla="*/ 2147483647 w 6"/>
                <a:gd name="T13" fmla="*/ 2147483647 h 10"/>
                <a:gd name="T14" fmla="*/ 2147483647 w 6"/>
                <a:gd name="T15" fmla="*/ 2147483647 h 10"/>
                <a:gd name="T16" fmla="*/ 2147483647 w 6"/>
                <a:gd name="T17" fmla="*/ 2147483647 h 10"/>
                <a:gd name="T18" fmla="*/ 0 w 6"/>
                <a:gd name="T19" fmla="*/ 2147483647 h 10"/>
                <a:gd name="T20" fmla="*/ 2147483647 w 6"/>
                <a:gd name="T21" fmla="*/ 2147483647 h 10"/>
                <a:gd name="T22" fmla="*/ 2147483647 w 6"/>
                <a:gd name="T23" fmla="*/ 2147483647 h 10"/>
                <a:gd name="T24" fmla="*/ 2147483647 w 6"/>
                <a:gd name="T25" fmla="*/ 2147483647 h 10"/>
                <a:gd name="T26" fmla="*/ 2147483647 w 6"/>
                <a:gd name="T27" fmla="*/ 2147483647 h 10"/>
                <a:gd name="T28" fmla="*/ 2147483647 w 6"/>
                <a:gd name="T29" fmla="*/ 2147483647 h 10"/>
                <a:gd name="T30" fmla="*/ 2147483647 w 6"/>
                <a:gd name="T31" fmla="*/ 2147483647 h 10"/>
                <a:gd name="T32" fmla="*/ 2147483647 w 6"/>
                <a:gd name="T33" fmla="*/ 2147483647 h 10"/>
                <a:gd name="T34" fmla="*/ 2147483647 w 6"/>
                <a:gd name="T35" fmla="*/ 2147483647 h 10"/>
                <a:gd name="T36" fmla="*/ 2147483647 w 6"/>
                <a:gd name="T37" fmla="*/ 2147483647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10"/>
                <a:gd name="T59" fmla="*/ 6 w 6"/>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10">
                  <a:moveTo>
                    <a:pt x="0" y="3"/>
                  </a:moveTo>
                  <a:cubicBezTo>
                    <a:pt x="0" y="2"/>
                    <a:pt x="0" y="1"/>
                    <a:pt x="1" y="0"/>
                  </a:cubicBezTo>
                  <a:cubicBezTo>
                    <a:pt x="1" y="0"/>
                    <a:pt x="2" y="0"/>
                    <a:pt x="3" y="1"/>
                  </a:cubicBezTo>
                  <a:cubicBezTo>
                    <a:pt x="4" y="1"/>
                    <a:pt x="5" y="2"/>
                    <a:pt x="5" y="3"/>
                  </a:cubicBezTo>
                  <a:cubicBezTo>
                    <a:pt x="6" y="4"/>
                    <a:pt x="6" y="6"/>
                    <a:pt x="6" y="7"/>
                  </a:cubicBezTo>
                  <a:cubicBezTo>
                    <a:pt x="6" y="8"/>
                    <a:pt x="6" y="9"/>
                    <a:pt x="6" y="9"/>
                  </a:cubicBezTo>
                  <a:cubicBezTo>
                    <a:pt x="6" y="10"/>
                    <a:pt x="5" y="10"/>
                    <a:pt x="5" y="10"/>
                  </a:cubicBezTo>
                  <a:cubicBezTo>
                    <a:pt x="4" y="10"/>
                    <a:pt x="4" y="10"/>
                    <a:pt x="3" y="9"/>
                  </a:cubicBezTo>
                  <a:cubicBezTo>
                    <a:pt x="2" y="9"/>
                    <a:pt x="1" y="8"/>
                    <a:pt x="1" y="7"/>
                  </a:cubicBezTo>
                  <a:cubicBezTo>
                    <a:pt x="0" y="6"/>
                    <a:pt x="0" y="5"/>
                    <a:pt x="0" y="3"/>
                  </a:cubicBezTo>
                  <a:close/>
                  <a:moveTo>
                    <a:pt x="1" y="4"/>
                  </a:moveTo>
                  <a:cubicBezTo>
                    <a:pt x="1" y="5"/>
                    <a:pt x="1" y="6"/>
                    <a:pt x="2" y="7"/>
                  </a:cubicBezTo>
                  <a:cubicBezTo>
                    <a:pt x="2" y="7"/>
                    <a:pt x="2" y="8"/>
                    <a:pt x="3" y="8"/>
                  </a:cubicBezTo>
                  <a:cubicBezTo>
                    <a:pt x="4" y="9"/>
                    <a:pt x="4" y="9"/>
                    <a:pt x="4" y="8"/>
                  </a:cubicBezTo>
                  <a:cubicBezTo>
                    <a:pt x="5" y="8"/>
                    <a:pt x="5" y="7"/>
                    <a:pt x="5" y="6"/>
                  </a:cubicBezTo>
                  <a:cubicBezTo>
                    <a:pt x="5" y="5"/>
                    <a:pt x="5" y="4"/>
                    <a:pt x="4" y="4"/>
                  </a:cubicBezTo>
                  <a:cubicBezTo>
                    <a:pt x="4" y="3"/>
                    <a:pt x="4" y="2"/>
                    <a:pt x="3" y="2"/>
                  </a:cubicBezTo>
                  <a:cubicBezTo>
                    <a:pt x="2" y="2"/>
                    <a:pt x="2" y="2"/>
                    <a:pt x="2" y="2"/>
                  </a:cubicBezTo>
                  <a:cubicBezTo>
                    <a:pt x="1" y="2"/>
                    <a:pt x="1" y="3"/>
                    <a:pt x="1" y="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9" name="Freeform 859"/>
            <p:cNvSpPr>
              <a:spLocks noEditPoints="1"/>
            </p:cNvSpPr>
            <p:nvPr/>
          </p:nvSpPr>
          <p:spPr bwMode="auto">
            <a:xfrm>
              <a:off x="1852" y="3854"/>
              <a:ext cx="484" cy="365"/>
            </a:xfrm>
            <a:custGeom>
              <a:avLst/>
              <a:gdLst>
                <a:gd name="T0" fmla="*/ 2147483647 w 49"/>
                <a:gd name="T1" fmla="*/ 2147483647 h 37"/>
                <a:gd name="T2" fmla="*/ 2147483647 w 49"/>
                <a:gd name="T3" fmla="*/ 0 h 37"/>
                <a:gd name="T4" fmla="*/ 2147483647 w 49"/>
                <a:gd name="T5" fmla="*/ 2147483647 h 37"/>
                <a:gd name="T6" fmla="*/ 2147483647 w 49"/>
                <a:gd name="T7" fmla="*/ 2147483647 h 37"/>
                <a:gd name="T8" fmla="*/ 2147483647 w 49"/>
                <a:gd name="T9" fmla="*/ 2147483647 h 37"/>
                <a:gd name="T10" fmla="*/ 2147483647 w 49"/>
                <a:gd name="T11" fmla="*/ 2147483647 h 37"/>
                <a:gd name="T12" fmla="*/ 2147483647 w 49"/>
                <a:gd name="T13" fmla="*/ 2147483647 h 37"/>
                <a:gd name="T14" fmla="*/ 2147483647 w 49"/>
                <a:gd name="T15" fmla="*/ 2147483647 h 37"/>
                <a:gd name="T16" fmla="*/ 2147483647 w 49"/>
                <a:gd name="T17" fmla="*/ 2147483647 h 37"/>
                <a:gd name="T18" fmla="*/ 2147483647 w 49"/>
                <a:gd name="T19" fmla="*/ 2147483647 h 37"/>
                <a:gd name="T20" fmla="*/ 2147483647 w 49"/>
                <a:gd name="T21" fmla="*/ 2147483647 h 37"/>
                <a:gd name="T22" fmla="*/ 2147483647 w 49"/>
                <a:gd name="T23" fmla="*/ 2147483647 h 37"/>
                <a:gd name="T24" fmla="*/ 2147483647 w 49"/>
                <a:gd name="T25" fmla="*/ 2147483647 h 37"/>
                <a:gd name="T26" fmla="*/ 2147483647 w 49"/>
                <a:gd name="T27" fmla="*/ 2147483647 h 37"/>
                <a:gd name="T28" fmla="*/ 2147483647 w 49"/>
                <a:gd name="T29" fmla="*/ 2147483647 h 37"/>
                <a:gd name="T30" fmla="*/ 2147483647 w 49"/>
                <a:gd name="T31" fmla="*/ 2147483647 h 37"/>
                <a:gd name="T32" fmla="*/ 2147483647 w 49"/>
                <a:gd name="T33" fmla="*/ 2147483647 h 37"/>
                <a:gd name="T34" fmla="*/ 2147483647 w 49"/>
                <a:gd name="T35" fmla="*/ 2147483647 h 37"/>
                <a:gd name="T36" fmla="*/ 2147483647 w 49"/>
                <a:gd name="T37" fmla="*/ 2147483647 h 37"/>
                <a:gd name="T38" fmla="*/ 2147483647 w 49"/>
                <a:gd name="T39" fmla="*/ 2147483647 h 37"/>
                <a:gd name="T40" fmla="*/ 2147483647 w 49"/>
                <a:gd name="T41" fmla="*/ 2147483647 h 37"/>
                <a:gd name="T42" fmla="*/ 2147483647 w 49"/>
                <a:gd name="T43" fmla="*/ 2147483647 h 37"/>
                <a:gd name="T44" fmla="*/ 2147483647 w 49"/>
                <a:gd name="T45" fmla="*/ 2147483647 h 37"/>
                <a:gd name="T46" fmla="*/ 2147483647 w 49"/>
                <a:gd name="T47" fmla="*/ 2147483647 h 37"/>
                <a:gd name="T48" fmla="*/ 2147483647 w 49"/>
                <a:gd name="T49" fmla="*/ 2147483647 h 37"/>
                <a:gd name="T50" fmla="*/ 2147483647 w 49"/>
                <a:gd name="T51" fmla="*/ 2147483647 h 37"/>
                <a:gd name="T52" fmla="*/ 2147483647 w 49"/>
                <a:gd name="T53" fmla="*/ 2147483647 h 37"/>
                <a:gd name="T54" fmla="*/ 2147483647 w 49"/>
                <a:gd name="T55" fmla="*/ 2147483647 h 37"/>
                <a:gd name="T56" fmla="*/ 2147483647 w 49"/>
                <a:gd name="T57" fmla="*/ 2147483647 h 37"/>
                <a:gd name="T58" fmla="*/ 2147483647 w 49"/>
                <a:gd name="T59" fmla="*/ 2147483647 h 37"/>
                <a:gd name="T60" fmla="*/ 2147483647 w 49"/>
                <a:gd name="T61" fmla="*/ 2147483647 h 37"/>
                <a:gd name="T62" fmla="*/ 2147483647 w 49"/>
                <a:gd name="T63" fmla="*/ 2147483647 h 37"/>
                <a:gd name="T64" fmla="*/ 2147483647 w 49"/>
                <a:gd name="T65" fmla="*/ 2147483647 h 37"/>
                <a:gd name="T66" fmla="*/ 2147483647 w 49"/>
                <a:gd name="T67" fmla="*/ 2147483647 h 37"/>
                <a:gd name="T68" fmla="*/ 2147483647 w 49"/>
                <a:gd name="T69" fmla="*/ 2147483647 h 37"/>
                <a:gd name="T70" fmla="*/ 2147483647 w 49"/>
                <a:gd name="T71" fmla="*/ 2147483647 h 37"/>
                <a:gd name="T72" fmla="*/ 2147483647 w 49"/>
                <a:gd name="T73" fmla="*/ 2147483647 h 37"/>
                <a:gd name="T74" fmla="*/ 2147483647 w 49"/>
                <a:gd name="T75" fmla="*/ 2147483647 h 37"/>
                <a:gd name="T76" fmla="*/ 2147483647 w 49"/>
                <a:gd name="T77" fmla="*/ 2147483647 h 37"/>
                <a:gd name="T78" fmla="*/ 2147483647 w 49"/>
                <a:gd name="T79" fmla="*/ 2147483647 h 37"/>
                <a:gd name="T80" fmla="*/ 2147483647 w 49"/>
                <a:gd name="T81" fmla="*/ 2147483647 h 37"/>
                <a:gd name="T82" fmla="*/ 2147483647 w 49"/>
                <a:gd name="T83" fmla="*/ 2147483647 h 37"/>
                <a:gd name="T84" fmla="*/ 2147483647 w 49"/>
                <a:gd name="T85" fmla="*/ 2147483647 h 37"/>
                <a:gd name="T86" fmla="*/ 2147483647 w 49"/>
                <a:gd name="T87" fmla="*/ 2147483647 h 37"/>
                <a:gd name="T88" fmla="*/ 2147483647 w 49"/>
                <a:gd name="T89" fmla="*/ 2147483647 h 37"/>
                <a:gd name="T90" fmla="*/ 2147483647 w 49"/>
                <a:gd name="T91" fmla="*/ 2147483647 h 37"/>
                <a:gd name="T92" fmla="*/ 2147483647 w 49"/>
                <a:gd name="T93" fmla="*/ 2147483647 h 37"/>
                <a:gd name="T94" fmla="*/ 2147483647 w 49"/>
                <a:gd name="T95" fmla="*/ 2147483647 h 37"/>
                <a:gd name="T96" fmla="*/ 2147483647 w 49"/>
                <a:gd name="T97" fmla="*/ 2147483647 h 37"/>
                <a:gd name="T98" fmla="*/ 2147483647 w 49"/>
                <a:gd name="T99" fmla="*/ 2147483647 h 37"/>
                <a:gd name="T100" fmla="*/ 2147483647 w 49"/>
                <a:gd name="T101" fmla="*/ 2147483647 h 37"/>
                <a:gd name="T102" fmla="*/ 2147483647 w 49"/>
                <a:gd name="T103" fmla="*/ 2147483647 h 37"/>
                <a:gd name="T104" fmla="*/ 2147483647 w 49"/>
                <a:gd name="T105" fmla="*/ 2147483647 h 37"/>
                <a:gd name="T106" fmla="*/ 2147483647 w 49"/>
                <a:gd name="T107" fmla="*/ 2147483647 h 37"/>
                <a:gd name="T108" fmla="*/ 2147483647 w 49"/>
                <a:gd name="T109" fmla="*/ 2147483647 h 37"/>
                <a:gd name="T110" fmla="*/ 2147483647 w 49"/>
                <a:gd name="T111" fmla="*/ 2147483647 h 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
                <a:gd name="T169" fmla="*/ 0 h 37"/>
                <a:gd name="T170" fmla="*/ 49 w 49"/>
                <a:gd name="T171" fmla="*/ 37 h 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 h="37">
                  <a:moveTo>
                    <a:pt x="3" y="5"/>
                  </a:moveTo>
                  <a:cubicBezTo>
                    <a:pt x="2" y="5"/>
                    <a:pt x="2" y="4"/>
                    <a:pt x="1" y="3"/>
                  </a:cubicBezTo>
                  <a:cubicBezTo>
                    <a:pt x="1" y="3"/>
                    <a:pt x="1" y="2"/>
                    <a:pt x="1" y="2"/>
                  </a:cubicBezTo>
                  <a:cubicBezTo>
                    <a:pt x="1" y="1"/>
                    <a:pt x="1" y="0"/>
                    <a:pt x="2" y="0"/>
                  </a:cubicBezTo>
                  <a:cubicBezTo>
                    <a:pt x="2" y="0"/>
                    <a:pt x="3" y="0"/>
                    <a:pt x="4" y="0"/>
                  </a:cubicBezTo>
                  <a:cubicBezTo>
                    <a:pt x="5" y="1"/>
                    <a:pt x="6" y="2"/>
                    <a:pt x="7" y="3"/>
                  </a:cubicBezTo>
                  <a:cubicBezTo>
                    <a:pt x="7" y="4"/>
                    <a:pt x="8" y="5"/>
                    <a:pt x="8" y="6"/>
                  </a:cubicBezTo>
                  <a:cubicBezTo>
                    <a:pt x="8" y="6"/>
                    <a:pt x="8" y="7"/>
                    <a:pt x="7" y="7"/>
                  </a:cubicBezTo>
                  <a:cubicBezTo>
                    <a:pt x="7" y="7"/>
                    <a:pt x="7" y="7"/>
                    <a:pt x="6" y="7"/>
                  </a:cubicBezTo>
                  <a:cubicBezTo>
                    <a:pt x="7" y="8"/>
                    <a:pt x="7" y="9"/>
                    <a:pt x="8" y="9"/>
                  </a:cubicBezTo>
                  <a:cubicBezTo>
                    <a:pt x="8" y="10"/>
                    <a:pt x="8" y="11"/>
                    <a:pt x="8" y="12"/>
                  </a:cubicBezTo>
                  <a:cubicBezTo>
                    <a:pt x="8" y="13"/>
                    <a:pt x="8" y="13"/>
                    <a:pt x="7" y="14"/>
                  </a:cubicBezTo>
                  <a:cubicBezTo>
                    <a:pt x="6" y="14"/>
                    <a:pt x="6" y="14"/>
                    <a:pt x="4" y="13"/>
                  </a:cubicBezTo>
                  <a:cubicBezTo>
                    <a:pt x="3" y="13"/>
                    <a:pt x="2" y="12"/>
                    <a:pt x="1" y="10"/>
                  </a:cubicBezTo>
                  <a:cubicBezTo>
                    <a:pt x="1" y="9"/>
                    <a:pt x="0" y="8"/>
                    <a:pt x="0" y="7"/>
                  </a:cubicBezTo>
                  <a:cubicBezTo>
                    <a:pt x="0" y="6"/>
                    <a:pt x="1" y="6"/>
                    <a:pt x="1" y="5"/>
                  </a:cubicBezTo>
                  <a:cubicBezTo>
                    <a:pt x="1" y="5"/>
                    <a:pt x="2" y="5"/>
                    <a:pt x="3" y="5"/>
                  </a:cubicBezTo>
                  <a:close/>
                  <a:moveTo>
                    <a:pt x="2" y="2"/>
                  </a:moveTo>
                  <a:cubicBezTo>
                    <a:pt x="2" y="3"/>
                    <a:pt x="3" y="4"/>
                    <a:pt x="3" y="4"/>
                  </a:cubicBezTo>
                  <a:cubicBezTo>
                    <a:pt x="3" y="5"/>
                    <a:pt x="4" y="5"/>
                    <a:pt x="4" y="6"/>
                  </a:cubicBezTo>
                  <a:cubicBezTo>
                    <a:pt x="5" y="6"/>
                    <a:pt x="5" y="6"/>
                    <a:pt x="6" y="6"/>
                  </a:cubicBezTo>
                  <a:cubicBezTo>
                    <a:pt x="6" y="6"/>
                    <a:pt x="6" y="5"/>
                    <a:pt x="6" y="5"/>
                  </a:cubicBezTo>
                  <a:cubicBezTo>
                    <a:pt x="6" y="4"/>
                    <a:pt x="6" y="4"/>
                    <a:pt x="6" y="3"/>
                  </a:cubicBezTo>
                  <a:cubicBezTo>
                    <a:pt x="5" y="2"/>
                    <a:pt x="5" y="2"/>
                    <a:pt x="4" y="2"/>
                  </a:cubicBezTo>
                  <a:cubicBezTo>
                    <a:pt x="4" y="1"/>
                    <a:pt x="3" y="1"/>
                    <a:pt x="3" y="1"/>
                  </a:cubicBezTo>
                  <a:cubicBezTo>
                    <a:pt x="3" y="2"/>
                    <a:pt x="2" y="2"/>
                    <a:pt x="2" y="2"/>
                  </a:cubicBezTo>
                  <a:close/>
                  <a:moveTo>
                    <a:pt x="2" y="8"/>
                  </a:moveTo>
                  <a:cubicBezTo>
                    <a:pt x="2" y="8"/>
                    <a:pt x="2" y="9"/>
                    <a:pt x="2" y="9"/>
                  </a:cubicBezTo>
                  <a:cubicBezTo>
                    <a:pt x="2" y="10"/>
                    <a:pt x="3" y="10"/>
                    <a:pt x="3" y="11"/>
                  </a:cubicBezTo>
                  <a:cubicBezTo>
                    <a:pt x="3" y="11"/>
                    <a:pt x="4" y="12"/>
                    <a:pt x="4" y="12"/>
                  </a:cubicBezTo>
                  <a:cubicBezTo>
                    <a:pt x="5" y="12"/>
                    <a:pt x="6" y="12"/>
                    <a:pt x="6" y="12"/>
                  </a:cubicBezTo>
                  <a:cubicBezTo>
                    <a:pt x="7" y="12"/>
                    <a:pt x="7" y="12"/>
                    <a:pt x="7" y="11"/>
                  </a:cubicBezTo>
                  <a:cubicBezTo>
                    <a:pt x="7" y="10"/>
                    <a:pt x="7" y="9"/>
                    <a:pt x="6" y="9"/>
                  </a:cubicBezTo>
                  <a:cubicBezTo>
                    <a:pt x="6" y="8"/>
                    <a:pt x="5" y="7"/>
                    <a:pt x="4" y="7"/>
                  </a:cubicBezTo>
                  <a:cubicBezTo>
                    <a:pt x="4" y="6"/>
                    <a:pt x="3" y="6"/>
                    <a:pt x="3" y="7"/>
                  </a:cubicBezTo>
                  <a:cubicBezTo>
                    <a:pt x="2" y="7"/>
                    <a:pt x="2" y="7"/>
                    <a:pt x="2" y="8"/>
                  </a:cubicBezTo>
                  <a:close/>
                  <a:moveTo>
                    <a:pt x="10" y="10"/>
                  </a:moveTo>
                  <a:cubicBezTo>
                    <a:pt x="10" y="8"/>
                    <a:pt x="10" y="7"/>
                    <a:pt x="10" y="6"/>
                  </a:cubicBezTo>
                  <a:cubicBezTo>
                    <a:pt x="10" y="6"/>
                    <a:pt x="11" y="5"/>
                    <a:pt x="11" y="5"/>
                  </a:cubicBezTo>
                  <a:cubicBezTo>
                    <a:pt x="12" y="5"/>
                    <a:pt x="13" y="5"/>
                    <a:pt x="14" y="6"/>
                  </a:cubicBezTo>
                  <a:cubicBezTo>
                    <a:pt x="14" y="6"/>
                    <a:pt x="15" y="6"/>
                    <a:pt x="15" y="7"/>
                  </a:cubicBezTo>
                  <a:cubicBezTo>
                    <a:pt x="16" y="8"/>
                    <a:pt x="16" y="8"/>
                    <a:pt x="17" y="9"/>
                  </a:cubicBezTo>
                  <a:cubicBezTo>
                    <a:pt x="17" y="10"/>
                    <a:pt x="17" y="10"/>
                    <a:pt x="17" y="11"/>
                  </a:cubicBezTo>
                  <a:cubicBezTo>
                    <a:pt x="17" y="12"/>
                    <a:pt x="18" y="13"/>
                    <a:pt x="18" y="14"/>
                  </a:cubicBezTo>
                  <a:cubicBezTo>
                    <a:pt x="18" y="16"/>
                    <a:pt x="17" y="17"/>
                    <a:pt x="17" y="18"/>
                  </a:cubicBezTo>
                  <a:cubicBezTo>
                    <a:pt x="17" y="18"/>
                    <a:pt x="16" y="19"/>
                    <a:pt x="16" y="19"/>
                  </a:cubicBezTo>
                  <a:cubicBezTo>
                    <a:pt x="15" y="19"/>
                    <a:pt x="15" y="19"/>
                    <a:pt x="14" y="19"/>
                  </a:cubicBezTo>
                  <a:cubicBezTo>
                    <a:pt x="12" y="18"/>
                    <a:pt x="12" y="17"/>
                    <a:pt x="11" y="16"/>
                  </a:cubicBezTo>
                  <a:cubicBezTo>
                    <a:pt x="11" y="15"/>
                    <a:pt x="10" y="14"/>
                    <a:pt x="10" y="13"/>
                  </a:cubicBezTo>
                  <a:cubicBezTo>
                    <a:pt x="10" y="12"/>
                    <a:pt x="10" y="11"/>
                    <a:pt x="10" y="10"/>
                  </a:cubicBezTo>
                  <a:close/>
                  <a:moveTo>
                    <a:pt x="11" y="11"/>
                  </a:moveTo>
                  <a:cubicBezTo>
                    <a:pt x="11" y="12"/>
                    <a:pt x="11" y="13"/>
                    <a:pt x="11" y="13"/>
                  </a:cubicBezTo>
                  <a:cubicBezTo>
                    <a:pt x="12" y="14"/>
                    <a:pt x="12" y="15"/>
                    <a:pt x="12" y="15"/>
                  </a:cubicBezTo>
                  <a:cubicBezTo>
                    <a:pt x="12" y="16"/>
                    <a:pt x="13" y="17"/>
                    <a:pt x="14" y="17"/>
                  </a:cubicBezTo>
                  <a:cubicBezTo>
                    <a:pt x="14" y="18"/>
                    <a:pt x="15" y="18"/>
                    <a:pt x="15" y="17"/>
                  </a:cubicBezTo>
                  <a:cubicBezTo>
                    <a:pt x="16" y="17"/>
                    <a:pt x="16" y="17"/>
                    <a:pt x="16" y="16"/>
                  </a:cubicBezTo>
                  <a:cubicBezTo>
                    <a:pt x="16" y="15"/>
                    <a:pt x="16" y="15"/>
                    <a:pt x="16" y="13"/>
                  </a:cubicBezTo>
                  <a:cubicBezTo>
                    <a:pt x="16" y="12"/>
                    <a:pt x="16" y="12"/>
                    <a:pt x="16" y="11"/>
                  </a:cubicBezTo>
                  <a:cubicBezTo>
                    <a:pt x="16" y="10"/>
                    <a:pt x="16" y="9"/>
                    <a:pt x="15" y="9"/>
                  </a:cubicBezTo>
                  <a:cubicBezTo>
                    <a:pt x="15" y="8"/>
                    <a:pt x="14" y="7"/>
                    <a:pt x="14" y="7"/>
                  </a:cubicBezTo>
                  <a:cubicBezTo>
                    <a:pt x="13" y="7"/>
                    <a:pt x="12" y="7"/>
                    <a:pt x="12" y="7"/>
                  </a:cubicBezTo>
                  <a:cubicBezTo>
                    <a:pt x="12" y="7"/>
                    <a:pt x="12" y="8"/>
                    <a:pt x="11" y="8"/>
                  </a:cubicBezTo>
                  <a:cubicBezTo>
                    <a:pt x="11" y="9"/>
                    <a:pt x="11" y="10"/>
                    <a:pt x="11" y="11"/>
                  </a:cubicBezTo>
                  <a:close/>
                  <a:moveTo>
                    <a:pt x="19" y="15"/>
                  </a:moveTo>
                  <a:cubicBezTo>
                    <a:pt x="19" y="14"/>
                    <a:pt x="19" y="13"/>
                    <a:pt x="20" y="12"/>
                  </a:cubicBezTo>
                  <a:cubicBezTo>
                    <a:pt x="20" y="11"/>
                    <a:pt x="20" y="11"/>
                    <a:pt x="21" y="10"/>
                  </a:cubicBezTo>
                  <a:cubicBezTo>
                    <a:pt x="21" y="10"/>
                    <a:pt x="22" y="10"/>
                    <a:pt x="23" y="11"/>
                  </a:cubicBezTo>
                  <a:cubicBezTo>
                    <a:pt x="24" y="11"/>
                    <a:pt x="24" y="12"/>
                    <a:pt x="25" y="12"/>
                  </a:cubicBezTo>
                  <a:cubicBezTo>
                    <a:pt x="25" y="13"/>
                    <a:pt x="26" y="14"/>
                    <a:pt x="26" y="14"/>
                  </a:cubicBezTo>
                  <a:cubicBezTo>
                    <a:pt x="26" y="15"/>
                    <a:pt x="27" y="16"/>
                    <a:pt x="27" y="17"/>
                  </a:cubicBezTo>
                  <a:cubicBezTo>
                    <a:pt x="27" y="17"/>
                    <a:pt x="27" y="18"/>
                    <a:pt x="27" y="20"/>
                  </a:cubicBezTo>
                  <a:cubicBezTo>
                    <a:pt x="27" y="21"/>
                    <a:pt x="27" y="22"/>
                    <a:pt x="27" y="23"/>
                  </a:cubicBezTo>
                  <a:cubicBezTo>
                    <a:pt x="26" y="24"/>
                    <a:pt x="26" y="24"/>
                    <a:pt x="25" y="24"/>
                  </a:cubicBezTo>
                  <a:cubicBezTo>
                    <a:pt x="25" y="25"/>
                    <a:pt x="24" y="24"/>
                    <a:pt x="23" y="24"/>
                  </a:cubicBezTo>
                  <a:cubicBezTo>
                    <a:pt x="22" y="23"/>
                    <a:pt x="21" y="22"/>
                    <a:pt x="20" y="21"/>
                  </a:cubicBezTo>
                  <a:cubicBezTo>
                    <a:pt x="20" y="20"/>
                    <a:pt x="20" y="19"/>
                    <a:pt x="19" y="18"/>
                  </a:cubicBezTo>
                  <a:cubicBezTo>
                    <a:pt x="19" y="17"/>
                    <a:pt x="19" y="16"/>
                    <a:pt x="19" y="15"/>
                  </a:cubicBezTo>
                  <a:close/>
                  <a:moveTo>
                    <a:pt x="21" y="16"/>
                  </a:moveTo>
                  <a:cubicBezTo>
                    <a:pt x="21" y="17"/>
                    <a:pt x="21" y="18"/>
                    <a:pt x="21" y="19"/>
                  </a:cubicBezTo>
                  <a:cubicBezTo>
                    <a:pt x="21" y="20"/>
                    <a:pt x="21" y="20"/>
                    <a:pt x="21" y="21"/>
                  </a:cubicBezTo>
                  <a:cubicBezTo>
                    <a:pt x="22" y="22"/>
                    <a:pt x="22" y="22"/>
                    <a:pt x="23" y="23"/>
                  </a:cubicBezTo>
                  <a:cubicBezTo>
                    <a:pt x="24" y="23"/>
                    <a:pt x="24" y="23"/>
                    <a:pt x="25" y="23"/>
                  </a:cubicBezTo>
                  <a:cubicBezTo>
                    <a:pt x="25" y="22"/>
                    <a:pt x="25" y="22"/>
                    <a:pt x="25" y="21"/>
                  </a:cubicBezTo>
                  <a:cubicBezTo>
                    <a:pt x="25" y="21"/>
                    <a:pt x="25" y="20"/>
                    <a:pt x="25" y="19"/>
                  </a:cubicBezTo>
                  <a:cubicBezTo>
                    <a:pt x="25" y="18"/>
                    <a:pt x="25" y="17"/>
                    <a:pt x="25" y="16"/>
                  </a:cubicBezTo>
                  <a:cubicBezTo>
                    <a:pt x="25" y="15"/>
                    <a:pt x="25" y="15"/>
                    <a:pt x="25" y="14"/>
                  </a:cubicBezTo>
                  <a:cubicBezTo>
                    <a:pt x="24" y="13"/>
                    <a:pt x="24" y="13"/>
                    <a:pt x="23" y="12"/>
                  </a:cubicBezTo>
                  <a:cubicBezTo>
                    <a:pt x="22" y="12"/>
                    <a:pt x="22" y="12"/>
                    <a:pt x="21" y="12"/>
                  </a:cubicBezTo>
                  <a:cubicBezTo>
                    <a:pt x="21" y="12"/>
                    <a:pt x="21" y="13"/>
                    <a:pt x="21" y="14"/>
                  </a:cubicBezTo>
                  <a:cubicBezTo>
                    <a:pt x="21" y="14"/>
                    <a:pt x="21" y="15"/>
                    <a:pt x="21" y="16"/>
                  </a:cubicBezTo>
                  <a:close/>
                  <a:moveTo>
                    <a:pt x="47" y="33"/>
                  </a:moveTo>
                  <a:cubicBezTo>
                    <a:pt x="48" y="34"/>
                    <a:pt x="48" y="34"/>
                    <a:pt x="49" y="35"/>
                  </a:cubicBezTo>
                  <a:cubicBezTo>
                    <a:pt x="49" y="36"/>
                    <a:pt x="48" y="36"/>
                    <a:pt x="47" y="37"/>
                  </a:cubicBezTo>
                  <a:cubicBezTo>
                    <a:pt x="46" y="37"/>
                    <a:pt x="45" y="37"/>
                    <a:pt x="44" y="36"/>
                  </a:cubicBezTo>
                  <a:cubicBezTo>
                    <a:pt x="42" y="35"/>
                    <a:pt x="41" y="34"/>
                    <a:pt x="41" y="33"/>
                  </a:cubicBezTo>
                  <a:cubicBezTo>
                    <a:pt x="40" y="32"/>
                    <a:pt x="39" y="31"/>
                    <a:pt x="39" y="30"/>
                  </a:cubicBezTo>
                  <a:cubicBezTo>
                    <a:pt x="38" y="28"/>
                    <a:pt x="38" y="27"/>
                    <a:pt x="38" y="26"/>
                  </a:cubicBezTo>
                  <a:cubicBezTo>
                    <a:pt x="38" y="25"/>
                    <a:pt x="38" y="24"/>
                    <a:pt x="39" y="23"/>
                  </a:cubicBezTo>
                  <a:cubicBezTo>
                    <a:pt x="39" y="22"/>
                    <a:pt x="40" y="22"/>
                    <a:pt x="41" y="22"/>
                  </a:cubicBezTo>
                  <a:cubicBezTo>
                    <a:pt x="42" y="22"/>
                    <a:pt x="43" y="22"/>
                    <a:pt x="44" y="23"/>
                  </a:cubicBezTo>
                  <a:cubicBezTo>
                    <a:pt x="45" y="23"/>
                    <a:pt x="46" y="24"/>
                    <a:pt x="47" y="25"/>
                  </a:cubicBezTo>
                  <a:cubicBezTo>
                    <a:pt x="48" y="27"/>
                    <a:pt x="48" y="28"/>
                    <a:pt x="49" y="29"/>
                  </a:cubicBezTo>
                  <a:cubicBezTo>
                    <a:pt x="48" y="29"/>
                    <a:pt x="48" y="29"/>
                    <a:pt x="47" y="29"/>
                  </a:cubicBezTo>
                  <a:cubicBezTo>
                    <a:pt x="47" y="28"/>
                    <a:pt x="46" y="27"/>
                    <a:pt x="46" y="26"/>
                  </a:cubicBezTo>
                  <a:cubicBezTo>
                    <a:pt x="45" y="25"/>
                    <a:pt x="45" y="25"/>
                    <a:pt x="44" y="24"/>
                  </a:cubicBezTo>
                  <a:cubicBezTo>
                    <a:pt x="43" y="24"/>
                    <a:pt x="42" y="23"/>
                    <a:pt x="41" y="24"/>
                  </a:cubicBezTo>
                  <a:cubicBezTo>
                    <a:pt x="41" y="24"/>
                    <a:pt x="40" y="24"/>
                    <a:pt x="40" y="25"/>
                  </a:cubicBezTo>
                  <a:cubicBezTo>
                    <a:pt x="40" y="25"/>
                    <a:pt x="40" y="26"/>
                    <a:pt x="40" y="27"/>
                  </a:cubicBezTo>
                  <a:cubicBezTo>
                    <a:pt x="40" y="28"/>
                    <a:pt x="40" y="29"/>
                    <a:pt x="40" y="30"/>
                  </a:cubicBezTo>
                  <a:cubicBezTo>
                    <a:pt x="40" y="31"/>
                    <a:pt x="41" y="32"/>
                    <a:pt x="42" y="33"/>
                  </a:cubicBezTo>
                  <a:cubicBezTo>
                    <a:pt x="42" y="33"/>
                    <a:pt x="43" y="34"/>
                    <a:pt x="44" y="34"/>
                  </a:cubicBezTo>
                  <a:cubicBezTo>
                    <a:pt x="45" y="35"/>
                    <a:pt x="45" y="35"/>
                    <a:pt x="46" y="35"/>
                  </a:cubicBezTo>
                  <a:cubicBezTo>
                    <a:pt x="47" y="35"/>
                    <a:pt x="47" y="34"/>
                    <a:pt x="47" y="3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0" name="Freeform 860"/>
            <p:cNvSpPr>
              <a:spLocks noEditPoints="1"/>
            </p:cNvSpPr>
            <p:nvPr/>
          </p:nvSpPr>
          <p:spPr bwMode="auto">
            <a:xfrm>
              <a:off x="1872" y="3647"/>
              <a:ext cx="621" cy="434"/>
            </a:xfrm>
            <a:custGeom>
              <a:avLst/>
              <a:gdLst>
                <a:gd name="T0" fmla="*/ 2147483647 w 63"/>
                <a:gd name="T1" fmla="*/ 2147483647 h 44"/>
                <a:gd name="T2" fmla="*/ 0 w 63"/>
                <a:gd name="T3" fmla="*/ 2147483647 h 44"/>
                <a:gd name="T4" fmla="*/ 2147483647 w 63"/>
                <a:gd name="T5" fmla="*/ 2147483647 h 44"/>
                <a:gd name="T6" fmla="*/ 2147483647 w 63"/>
                <a:gd name="T7" fmla="*/ 2147483647 h 44"/>
                <a:gd name="T8" fmla="*/ 2147483647 w 63"/>
                <a:gd name="T9" fmla="*/ 2147483647 h 44"/>
                <a:gd name="T10" fmla="*/ 2147483647 w 63"/>
                <a:gd name="T11" fmla="*/ 2147483647 h 44"/>
                <a:gd name="T12" fmla="*/ 2147483647 w 63"/>
                <a:gd name="T13" fmla="*/ 2147483647 h 44"/>
                <a:gd name="T14" fmla="*/ 2147483647 w 63"/>
                <a:gd name="T15" fmla="*/ 2147483647 h 44"/>
                <a:gd name="T16" fmla="*/ 2147483647 w 63"/>
                <a:gd name="T17" fmla="*/ 2147483647 h 44"/>
                <a:gd name="T18" fmla="*/ 2147483647 w 63"/>
                <a:gd name="T19" fmla="*/ 2147483647 h 44"/>
                <a:gd name="T20" fmla="*/ 2147483647 w 63"/>
                <a:gd name="T21" fmla="*/ 2147483647 h 44"/>
                <a:gd name="T22" fmla="*/ 2147483647 w 63"/>
                <a:gd name="T23" fmla="*/ 2147483647 h 44"/>
                <a:gd name="T24" fmla="*/ 2147483647 w 63"/>
                <a:gd name="T25" fmla="*/ 2147483647 h 44"/>
                <a:gd name="T26" fmla="*/ 2147483647 w 63"/>
                <a:gd name="T27" fmla="*/ 2147483647 h 44"/>
                <a:gd name="T28" fmla="*/ 2147483647 w 63"/>
                <a:gd name="T29" fmla="*/ 2147483647 h 44"/>
                <a:gd name="T30" fmla="*/ 2147483647 w 63"/>
                <a:gd name="T31" fmla="*/ 2147483647 h 44"/>
                <a:gd name="T32" fmla="*/ 2147483647 w 63"/>
                <a:gd name="T33" fmla="*/ 2147483647 h 44"/>
                <a:gd name="T34" fmla="*/ 2147483647 w 63"/>
                <a:gd name="T35" fmla="*/ 2147483647 h 44"/>
                <a:gd name="T36" fmla="*/ 2147483647 w 63"/>
                <a:gd name="T37" fmla="*/ 2147483647 h 44"/>
                <a:gd name="T38" fmla="*/ 2147483647 w 63"/>
                <a:gd name="T39" fmla="*/ 2147483647 h 44"/>
                <a:gd name="T40" fmla="*/ 2147483647 w 63"/>
                <a:gd name="T41" fmla="*/ 2147483647 h 44"/>
                <a:gd name="T42" fmla="*/ 2147483647 w 63"/>
                <a:gd name="T43" fmla="*/ 2147483647 h 44"/>
                <a:gd name="T44" fmla="*/ 2147483647 w 63"/>
                <a:gd name="T45" fmla="*/ 2147483647 h 44"/>
                <a:gd name="T46" fmla="*/ 2147483647 w 63"/>
                <a:gd name="T47" fmla="*/ 2147483647 h 44"/>
                <a:gd name="T48" fmla="*/ 2147483647 w 63"/>
                <a:gd name="T49" fmla="*/ 2147483647 h 44"/>
                <a:gd name="T50" fmla="*/ 2147483647 w 63"/>
                <a:gd name="T51" fmla="*/ 2147483647 h 44"/>
                <a:gd name="T52" fmla="*/ 2147483647 w 63"/>
                <a:gd name="T53" fmla="*/ 2147483647 h 44"/>
                <a:gd name="T54" fmla="*/ 2147483647 w 63"/>
                <a:gd name="T55" fmla="*/ 2147483647 h 44"/>
                <a:gd name="T56" fmla="*/ 2147483647 w 63"/>
                <a:gd name="T57" fmla="*/ 2147483647 h 44"/>
                <a:gd name="T58" fmla="*/ 2147483647 w 63"/>
                <a:gd name="T59" fmla="*/ 2147483647 h 44"/>
                <a:gd name="T60" fmla="*/ 2147483647 w 63"/>
                <a:gd name="T61" fmla="*/ 2147483647 h 44"/>
                <a:gd name="T62" fmla="*/ 2147483647 w 63"/>
                <a:gd name="T63" fmla="*/ 2147483647 h 44"/>
                <a:gd name="T64" fmla="*/ 2147483647 w 63"/>
                <a:gd name="T65" fmla="*/ 2147483647 h 44"/>
                <a:gd name="T66" fmla="*/ 2147483647 w 63"/>
                <a:gd name="T67" fmla="*/ 2147483647 h 44"/>
                <a:gd name="T68" fmla="*/ 2147483647 w 63"/>
                <a:gd name="T69" fmla="*/ 2147483647 h 44"/>
                <a:gd name="T70" fmla="*/ 2147483647 w 63"/>
                <a:gd name="T71" fmla="*/ 2147483647 h 44"/>
                <a:gd name="T72" fmla="*/ 2147483647 w 63"/>
                <a:gd name="T73" fmla="*/ 2147483647 h 44"/>
                <a:gd name="T74" fmla="*/ 2147483647 w 63"/>
                <a:gd name="T75" fmla="*/ 2147483647 h 44"/>
                <a:gd name="T76" fmla="*/ 2147483647 w 63"/>
                <a:gd name="T77" fmla="*/ 2147483647 h 44"/>
                <a:gd name="T78" fmla="*/ 2147483647 w 63"/>
                <a:gd name="T79" fmla="*/ 2147483647 h 44"/>
                <a:gd name="T80" fmla="*/ 2147483647 w 63"/>
                <a:gd name="T81" fmla="*/ 2147483647 h 44"/>
                <a:gd name="T82" fmla="*/ 2147483647 w 63"/>
                <a:gd name="T83" fmla="*/ 2147483647 h 44"/>
                <a:gd name="T84" fmla="*/ 2147483647 w 63"/>
                <a:gd name="T85" fmla="*/ 2147483647 h 44"/>
                <a:gd name="T86" fmla="*/ 2147483647 w 63"/>
                <a:gd name="T87" fmla="*/ 2147483647 h 44"/>
                <a:gd name="T88" fmla="*/ 2147483647 w 63"/>
                <a:gd name="T89" fmla="*/ 2147483647 h 44"/>
                <a:gd name="T90" fmla="*/ 2147483647 w 63"/>
                <a:gd name="T91" fmla="*/ 2147483647 h 44"/>
                <a:gd name="T92" fmla="*/ 2147483647 w 63"/>
                <a:gd name="T93" fmla="*/ 2147483647 h 44"/>
                <a:gd name="T94" fmla="*/ 2147483647 w 63"/>
                <a:gd name="T95" fmla="*/ 2147483647 h 44"/>
                <a:gd name="T96" fmla="*/ 2147483647 w 63"/>
                <a:gd name="T97" fmla="*/ 2147483647 h 44"/>
                <a:gd name="T98" fmla="*/ 2147483647 w 63"/>
                <a:gd name="T99" fmla="*/ 2147483647 h 44"/>
                <a:gd name="T100" fmla="*/ 2147483647 w 63"/>
                <a:gd name="T101" fmla="*/ 2147483647 h 44"/>
                <a:gd name="T102" fmla="*/ 2147483647 w 63"/>
                <a:gd name="T103" fmla="*/ 2147483647 h 44"/>
                <a:gd name="T104" fmla="*/ 2147483647 w 63"/>
                <a:gd name="T105" fmla="*/ 2147483647 h 44"/>
                <a:gd name="T106" fmla="*/ 2147483647 w 63"/>
                <a:gd name="T107" fmla="*/ 2147483647 h 44"/>
                <a:gd name="T108" fmla="*/ 2147483647 w 63"/>
                <a:gd name="T109" fmla="*/ 2147483647 h 44"/>
                <a:gd name="T110" fmla="*/ 2147483647 w 63"/>
                <a:gd name="T111" fmla="*/ 2147483647 h 44"/>
                <a:gd name="T112" fmla="*/ 2147483647 w 63"/>
                <a:gd name="T113" fmla="*/ 2147483647 h 44"/>
                <a:gd name="T114" fmla="*/ 2147483647 w 63"/>
                <a:gd name="T115" fmla="*/ 2147483647 h 44"/>
                <a:gd name="T116" fmla="*/ 2147483647 w 63"/>
                <a:gd name="T117" fmla="*/ 2147483647 h 44"/>
                <a:gd name="T118" fmla="*/ 2147483647 w 63"/>
                <a:gd name="T119" fmla="*/ 2147483647 h 44"/>
                <a:gd name="T120" fmla="*/ 2147483647 w 63"/>
                <a:gd name="T121" fmla="*/ 2147483647 h 44"/>
                <a:gd name="T122" fmla="*/ 2147483647 w 63"/>
                <a:gd name="T123" fmla="*/ 2147483647 h 44"/>
                <a:gd name="T124" fmla="*/ 2147483647 w 63"/>
                <a:gd name="T125" fmla="*/ 2147483647 h 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
                <a:gd name="T190" fmla="*/ 0 h 44"/>
                <a:gd name="T191" fmla="*/ 63 w 63"/>
                <a:gd name="T192" fmla="*/ 44 h 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 h="44">
                  <a:moveTo>
                    <a:pt x="6" y="11"/>
                  </a:moveTo>
                  <a:cubicBezTo>
                    <a:pt x="5" y="11"/>
                    <a:pt x="5" y="11"/>
                    <a:pt x="4" y="11"/>
                  </a:cubicBezTo>
                  <a:cubicBezTo>
                    <a:pt x="4" y="11"/>
                    <a:pt x="3" y="11"/>
                    <a:pt x="3" y="10"/>
                  </a:cubicBezTo>
                  <a:cubicBezTo>
                    <a:pt x="2" y="10"/>
                    <a:pt x="1" y="9"/>
                    <a:pt x="1" y="8"/>
                  </a:cubicBezTo>
                  <a:cubicBezTo>
                    <a:pt x="0" y="8"/>
                    <a:pt x="0" y="7"/>
                    <a:pt x="0" y="6"/>
                  </a:cubicBezTo>
                  <a:cubicBezTo>
                    <a:pt x="0" y="6"/>
                    <a:pt x="0" y="5"/>
                    <a:pt x="0" y="5"/>
                  </a:cubicBezTo>
                  <a:cubicBezTo>
                    <a:pt x="0" y="5"/>
                    <a:pt x="1" y="5"/>
                    <a:pt x="1" y="4"/>
                  </a:cubicBezTo>
                  <a:cubicBezTo>
                    <a:pt x="1" y="4"/>
                    <a:pt x="1" y="4"/>
                    <a:pt x="2" y="5"/>
                  </a:cubicBezTo>
                  <a:cubicBezTo>
                    <a:pt x="2" y="5"/>
                    <a:pt x="3" y="5"/>
                    <a:pt x="3" y="5"/>
                  </a:cubicBezTo>
                  <a:cubicBezTo>
                    <a:pt x="4" y="6"/>
                    <a:pt x="5" y="6"/>
                    <a:pt x="6" y="6"/>
                  </a:cubicBezTo>
                  <a:cubicBezTo>
                    <a:pt x="6" y="6"/>
                    <a:pt x="6" y="6"/>
                    <a:pt x="6" y="6"/>
                  </a:cubicBezTo>
                  <a:cubicBezTo>
                    <a:pt x="6" y="5"/>
                    <a:pt x="6" y="4"/>
                    <a:pt x="5" y="4"/>
                  </a:cubicBezTo>
                  <a:cubicBezTo>
                    <a:pt x="5" y="3"/>
                    <a:pt x="4" y="3"/>
                    <a:pt x="4" y="3"/>
                  </a:cubicBezTo>
                  <a:cubicBezTo>
                    <a:pt x="3" y="2"/>
                    <a:pt x="3" y="2"/>
                    <a:pt x="2" y="2"/>
                  </a:cubicBezTo>
                  <a:cubicBezTo>
                    <a:pt x="2" y="2"/>
                    <a:pt x="2" y="2"/>
                    <a:pt x="1" y="3"/>
                  </a:cubicBezTo>
                  <a:cubicBezTo>
                    <a:pt x="1" y="3"/>
                    <a:pt x="0" y="2"/>
                    <a:pt x="0" y="2"/>
                  </a:cubicBezTo>
                  <a:cubicBezTo>
                    <a:pt x="0" y="1"/>
                    <a:pt x="0" y="1"/>
                    <a:pt x="1" y="1"/>
                  </a:cubicBezTo>
                  <a:cubicBezTo>
                    <a:pt x="1" y="1"/>
                    <a:pt x="1" y="0"/>
                    <a:pt x="2" y="1"/>
                  </a:cubicBezTo>
                  <a:cubicBezTo>
                    <a:pt x="3" y="1"/>
                    <a:pt x="3" y="1"/>
                    <a:pt x="4" y="1"/>
                  </a:cubicBezTo>
                  <a:cubicBezTo>
                    <a:pt x="5" y="2"/>
                    <a:pt x="5" y="2"/>
                    <a:pt x="6" y="3"/>
                  </a:cubicBezTo>
                  <a:cubicBezTo>
                    <a:pt x="6" y="3"/>
                    <a:pt x="7" y="4"/>
                    <a:pt x="7" y="4"/>
                  </a:cubicBezTo>
                  <a:cubicBezTo>
                    <a:pt x="7" y="4"/>
                    <a:pt x="7" y="5"/>
                    <a:pt x="7" y="5"/>
                  </a:cubicBezTo>
                  <a:cubicBezTo>
                    <a:pt x="7" y="6"/>
                    <a:pt x="7" y="6"/>
                    <a:pt x="7" y="7"/>
                  </a:cubicBezTo>
                  <a:cubicBezTo>
                    <a:pt x="7" y="7"/>
                    <a:pt x="7" y="8"/>
                    <a:pt x="7" y="9"/>
                  </a:cubicBezTo>
                  <a:cubicBezTo>
                    <a:pt x="7" y="10"/>
                    <a:pt x="7" y="11"/>
                    <a:pt x="7" y="12"/>
                  </a:cubicBezTo>
                  <a:cubicBezTo>
                    <a:pt x="7" y="12"/>
                    <a:pt x="8" y="13"/>
                    <a:pt x="8" y="13"/>
                  </a:cubicBezTo>
                  <a:cubicBezTo>
                    <a:pt x="7" y="13"/>
                    <a:pt x="7" y="12"/>
                    <a:pt x="6" y="12"/>
                  </a:cubicBezTo>
                  <a:cubicBezTo>
                    <a:pt x="6" y="12"/>
                    <a:pt x="6" y="11"/>
                    <a:pt x="6" y="11"/>
                  </a:cubicBezTo>
                  <a:close/>
                  <a:moveTo>
                    <a:pt x="6" y="7"/>
                  </a:moveTo>
                  <a:cubicBezTo>
                    <a:pt x="5" y="7"/>
                    <a:pt x="4" y="7"/>
                    <a:pt x="3" y="6"/>
                  </a:cubicBezTo>
                  <a:cubicBezTo>
                    <a:pt x="3" y="6"/>
                    <a:pt x="2" y="6"/>
                    <a:pt x="2" y="6"/>
                  </a:cubicBezTo>
                  <a:cubicBezTo>
                    <a:pt x="2" y="6"/>
                    <a:pt x="2" y="6"/>
                    <a:pt x="2" y="6"/>
                  </a:cubicBezTo>
                  <a:cubicBezTo>
                    <a:pt x="1" y="6"/>
                    <a:pt x="1" y="7"/>
                    <a:pt x="1" y="7"/>
                  </a:cubicBezTo>
                  <a:cubicBezTo>
                    <a:pt x="1" y="7"/>
                    <a:pt x="1" y="8"/>
                    <a:pt x="2" y="8"/>
                  </a:cubicBezTo>
                  <a:cubicBezTo>
                    <a:pt x="2" y="9"/>
                    <a:pt x="3" y="9"/>
                    <a:pt x="3" y="9"/>
                  </a:cubicBezTo>
                  <a:cubicBezTo>
                    <a:pt x="4" y="10"/>
                    <a:pt x="4" y="10"/>
                    <a:pt x="5" y="10"/>
                  </a:cubicBezTo>
                  <a:cubicBezTo>
                    <a:pt x="5" y="10"/>
                    <a:pt x="5" y="10"/>
                    <a:pt x="6" y="9"/>
                  </a:cubicBezTo>
                  <a:cubicBezTo>
                    <a:pt x="6" y="9"/>
                    <a:pt x="6" y="9"/>
                    <a:pt x="6" y="8"/>
                  </a:cubicBezTo>
                  <a:cubicBezTo>
                    <a:pt x="6" y="8"/>
                    <a:pt x="6" y="7"/>
                    <a:pt x="6" y="7"/>
                  </a:cubicBezTo>
                  <a:close/>
                  <a:moveTo>
                    <a:pt x="16" y="15"/>
                  </a:moveTo>
                  <a:cubicBezTo>
                    <a:pt x="16" y="15"/>
                    <a:pt x="17" y="15"/>
                    <a:pt x="17" y="16"/>
                  </a:cubicBezTo>
                  <a:cubicBezTo>
                    <a:pt x="17" y="16"/>
                    <a:pt x="16" y="17"/>
                    <a:pt x="16" y="17"/>
                  </a:cubicBezTo>
                  <a:cubicBezTo>
                    <a:pt x="15" y="17"/>
                    <a:pt x="14" y="17"/>
                    <a:pt x="13" y="16"/>
                  </a:cubicBezTo>
                  <a:cubicBezTo>
                    <a:pt x="12" y="16"/>
                    <a:pt x="11" y="15"/>
                    <a:pt x="10" y="13"/>
                  </a:cubicBezTo>
                  <a:cubicBezTo>
                    <a:pt x="9" y="12"/>
                    <a:pt x="9" y="11"/>
                    <a:pt x="9" y="9"/>
                  </a:cubicBezTo>
                  <a:cubicBezTo>
                    <a:pt x="9" y="8"/>
                    <a:pt x="9" y="7"/>
                    <a:pt x="10" y="6"/>
                  </a:cubicBezTo>
                  <a:cubicBezTo>
                    <a:pt x="11" y="6"/>
                    <a:pt x="12" y="6"/>
                    <a:pt x="13" y="7"/>
                  </a:cubicBezTo>
                  <a:cubicBezTo>
                    <a:pt x="14" y="7"/>
                    <a:pt x="15" y="8"/>
                    <a:pt x="16" y="10"/>
                  </a:cubicBezTo>
                  <a:cubicBezTo>
                    <a:pt x="17" y="11"/>
                    <a:pt x="17" y="12"/>
                    <a:pt x="17" y="14"/>
                  </a:cubicBezTo>
                  <a:cubicBezTo>
                    <a:pt x="17" y="14"/>
                    <a:pt x="17" y="14"/>
                    <a:pt x="17" y="14"/>
                  </a:cubicBezTo>
                  <a:cubicBezTo>
                    <a:pt x="15" y="13"/>
                    <a:pt x="13" y="12"/>
                    <a:pt x="11" y="10"/>
                  </a:cubicBezTo>
                  <a:cubicBezTo>
                    <a:pt x="11" y="12"/>
                    <a:pt x="11" y="12"/>
                    <a:pt x="11" y="13"/>
                  </a:cubicBezTo>
                  <a:cubicBezTo>
                    <a:pt x="12" y="14"/>
                    <a:pt x="13" y="15"/>
                    <a:pt x="13" y="15"/>
                  </a:cubicBezTo>
                  <a:cubicBezTo>
                    <a:pt x="14" y="15"/>
                    <a:pt x="14" y="16"/>
                    <a:pt x="15" y="15"/>
                  </a:cubicBezTo>
                  <a:cubicBezTo>
                    <a:pt x="15" y="15"/>
                    <a:pt x="15" y="15"/>
                    <a:pt x="16" y="15"/>
                  </a:cubicBezTo>
                  <a:close/>
                  <a:moveTo>
                    <a:pt x="11" y="9"/>
                  </a:moveTo>
                  <a:cubicBezTo>
                    <a:pt x="12" y="10"/>
                    <a:pt x="14" y="11"/>
                    <a:pt x="16" y="12"/>
                  </a:cubicBezTo>
                  <a:cubicBezTo>
                    <a:pt x="15" y="11"/>
                    <a:pt x="15" y="10"/>
                    <a:pt x="15" y="10"/>
                  </a:cubicBezTo>
                  <a:cubicBezTo>
                    <a:pt x="15" y="9"/>
                    <a:pt x="14" y="8"/>
                    <a:pt x="13" y="8"/>
                  </a:cubicBezTo>
                  <a:cubicBezTo>
                    <a:pt x="12" y="8"/>
                    <a:pt x="12" y="7"/>
                    <a:pt x="11" y="8"/>
                  </a:cubicBezTo>
                  <a:cubicBezTo>
                    <a:pt x="11" y="8"/>
                    <a:pt x="11" y="8"/>
                    <a:pt x="11" y="9"/>
                  </a:cubicBezTo>
                  <a:close/>
                  <a:moveTo>
                    <a:pt x="19" y="19"/>
                  </a:moveTo>
                  <a:cubicBezTo>
                    <a:pt x="19" y="18"/>
                    <a:pt x="19" y="16"/>
                    <a:pt x="19" y="15"/>
                  </a:cubicBezTo>
                  <a:cubicBezTo>
                    <a:pt x="19" y="13"/>
                    <a:pt x="19" y="12"/>
                    <a:pt x="19" y="10"/>
                  </a:cubicBezTo>
                  <a:cubicBezTo>
                    <a:pt x="19" y="10"/>
                    <a:pt x="20" y="11"/>
                    <a:pt x="20" y="11"/>
                  </a:cubicBezTo>
                  <a:cubicBezTo>
                    <a:pt x="20" y="11"/>
                    <a:pt x="20" y="12"/>
                    <a:pt x="20" y="12"/>
                  </a:cubicBezTo>
                  <a:cubicBezTo>
                    <a:pt x="21" y="12"/>
                    <a:pt x="21" y="12"/>
                    <a:pt x="21" y="12"/>
                  </a:cubicBezTo>
                  <a:cubicBezTo>
                    <a:pt x="21" y="12"/>
                    <a:pt x="22" y="12"/>
                    <a:pt x="22" y="12"/>
                  </a:cubicBezTo>
                  <a:cubicBezTo>
                    <a:pt x="23" y="12"/>
                    <a:pt x="23" y="13"/>
                    <a:pt x="24" y="13"/>
                  </a:cubicBezTo>
                  <a:cubicBezTo>
                    <a:pt x="23" y="14"/>
                    <a:pt x="23" y="14"/>
                    <a:pt x="23" y="14"/>
                  </a:cubicBezTo>
                  <a:cubicBezTo>
                    <a:pt x="23" y="14"/>
                    <a:pt x="22" y="14"/>
                    <a:pt x="22" y="13"/>
                  </a:cubicBezTo>
                  <a:cubicBezTo>
                    <a:pt x="22" y="13"/>
                    <a:pt x="21" y="13"/>
                    <a:pt x="21" y="13"/>
                  </a:cubicBezTo>
                  <a:cubicBezTo>
                    <a:pt x="21" y="13"/>
                    <a:pt x="21" y="13"/>
                    <a:pt x="21" y="14"/>
                  </a:cubicBezTo>
                  <a:cubicBezTo>
                    <a:pt x="20" y="14"/>
                    <a:pt x="20" y="15"/>
                    <a:pt x="20" y="15"/>
                  </a:cubicBezTo>
                  <a:cubicBezTo>
                    <a:pt x="20" y="16"/>
                    <a:pt x="20" y="17"/>
                    <a:pt x="20" y="18"/>
                  </a:cubicBezTo>
                  <a:cubicBezTo>
                    <a:pt x="20" y="19"/>
                    <a:pt x="20" y="20"/>
                    <a:pt x="20" y="20"/>
                  </a:cubicBezTo>
                  <a:cubicBezTo>
                    <a:pt x="20" y="20"/>
                    <a:pt x="19" y="20"/>
                    <a:pt x="19" y="19"/>
                  </a:cubicBezTo>
                  <a:close/>
                  <a:moveTo>
                    <a:pt x="24" y="18"/>
                  </a:moveTo>
                  <a:cubicBezTo>
                    <a:pt x="24" y="16"/>
                    <a:pt x="24" y="15"/>
                    <a:pt x="25" y="15"/>
                  </a:cubicBezTo>
                  <a:cubicBezTo>
                    <a:pt x="26" y="14"/>
                    <a:pt x="27" y="15"/>
                    <a:pt x="28" y="15"/>
                  </a:cubicBezTo>
                  <a:cubicBezTo>
                    <a:pt x="29" y="16"/>
                    <a:pt x="30" y="17"/>
                    <a:pt x="31" y="18"/>
                  </a:cubicBezTo>
                  <a:cubicBezTo>
                    <a:pt x="32" y="19"/>
                    <a:pt x="32" y="21"/>
                    <a:pt x="32" y="22"/>
                  </a:cubicBezTo>
                  <a:cubicBezTo>
                    <a:pt x="32" y="24"/>
                    <a:pt x="32" y="24"/>
                    <a:pt x="32" y="25"/>
                  </a:cubicBezTo>
                  <a:cubicBezTo>
                    <a:pt x="31" y="25"/>
                    <a:pt x="31" y="26"/>
                    <a:pt x="30" y="26"/>
                  </a:cubicBezTo>
                  <a:cubicBezTo>
                    <a:pt x="30" y="26"/>
                    <a:pt x="29" y="25"/>
                    <a:pt x="28" y="25"/>
                  </a:cubicBezTo>
                  <a:cubicBezTo>
                    <a:pt x="27" y="24"/>
                    <a:pt x="26" y="23"/>
                    <a:pt x="25" y="22"/>
                  </a:cubicBezTo>
                  <a:cubicBezTo>
                    <a:pt x="24" y="21"/>
                    <a:pt x="24" y="19"/>
                    <a:pt x="24" y="18"/>
                  </a:cubicBezTo>
                  <a:close/>
                  <a:moveTo>
                    <a:pt x="26" y="19"/>
                  </a:moveTo>
                  <a:cubicBezTo>
                    <a:pt x="26" y="20"/>
                    <a:pt x="26" y="21"/>
                    <a:pt x="26" y="22"/>
                  </a:cubicBezTo>
                  <a:cubicBezTo>
                    <a:pt x="27" y="23"/>
                    <a:pt x="27" y="23"/>
                    <a:pt x="28" y="24"/>
                  </a:cubicBezTo>
                  <a:cubicBezTo>
                    <a:pt x="29" y="24"/>
                    <a:pt x="29" y="24"/>
                    <a:pt x="30" y="24"/>
                  </a:cubicBezTo>
                  <a:cubicBezTo>
                    <a:pt x="30" y="24"/>
                    <a:pt x="31" y="23"/>
                    <a:pt x="31" y="22"/>
                  </a:cubicBezTo>
                  <a:cubicBezTo>
                    <a:pt x="31" y="20"/>
                    <a:pt x="30" y="19"/>
                    <a:pt x="30" y="18"/>
                  </a:cubicBezTo>
                  <a:cubicBezTo>
                    <a:pt x="29" y="18"/>
                    <a:pt x="29" y="17"/>
                    <a:pt x="28" y="17"/>
                  </a:cubicBezTo>
                  <a:cubicBezTo>
                    <a:pt x="27" y="16"/>
                    <a:pt x="27" y="16"/>
                    <a:pt x="26" y="16"/>
                  </a:cubicBezTo>
                  <a:cubicBezTo>
                    <a:pt x="26" y="17"/>
                    <a:pt x="26" y="17"/>
                    <a:pt x="26" y="19"/>
                  </a:cubicBezTo>
                  <a:close/>
                  <a:moveTo>
                    <a:pt x="33" y="25"/>
                  </a:moveTo>
                  <a:cubicBezTo>
                    <a:pt x="34" y="25"/>
                    <a:pt x="34" y="25"/>
                    <a:pt x="35" y="26"/>
                  </a:cubicBezTo>
                  <a:cubicBezTo>
                    <a:pt x="35" y="26"/>
                    <a:pt x="35" y="27"/>
                    <a:pt x="36" y="27"/>
                  </a:cubicBezTo>
                  <a:cubicBezTo>
                    <a:pt x="36" y="28"/>
                    <a:pt x="36" y="28"/>
                    <a:pt x="37" y="29"/>
                  </a:cubicBezTo>
                  <a:cubicBezTo>
                    <a:pt x="38" y="29"/>
                    <a:pt x="38" y="29"/>
                    <a:pt x="39" y="29"/>
                  </a:cubicBezTo>
                  <a:cubicBezTo>
                    <a:pt x="39" y="29"/>
                    <a:pt x="39" y="29"/>
                    <a:pt x="39" y="29"/>
                  </a:cubicBezTo>
                  <a:cubicBezTo>
                    <a:pt x="39" y="28"/>
                    <a:pt x="39" y="28"/>
                    <a:pt x="39" y="27"/>
                  </a:cubicBezTo>
                  <a:cubicBezTo>
                    <a:pt x="39" y="27"/>
                    <a:pt x="38" y="27"/>
                    <a:pt x="37" y="26"/>
                  </a:cubicBezTo>
                  <a:cubicBezTo>
                    <a:pt x="36" y="25"/>
                    <a:pt x="35" y="24"/>
                    <a:pt x="35" y="24"/>
                  </a:cubicBezTo>
                  <a:cubicBezTo>
                    <a:pt x="35" y="24"/>
                    <a:pt x="34" y="23"/>
                    <a:pt x="34" y="23"/>
                  </a:cubicBezTo>
                  <a:cubicBezTo>
                    <a:pt x="34" y="22"/>
                    <a:pt x="34" y="22"/>
                    <a:pt x="34" y="21"/>
                  </a:cubicBezTo>
                  <a:cubicBezTo>
                    <a:pt x="34" y="21"/>
                    <a:pt x="34" y="20"/>
                    <a:pt x="34" y="20"/>
                  </a:cubicBezTo>
                  <a:cubicBezTo>
                    <a:pt x="34" y="20"/>
                    <a:pt x="34" y="20"/>
                    <a:pt x="35" y="20"/>
                  </a:cubicBezTo>
                  <a:cubicBezTo>
                    <a:pt x="35" y="20"/>
                    <a:pt x="35" y="20"/>
                    <a:pt x="36" y="20"/>
                  </a:cubicBezTo>
                  <a:cubicBezTo>
                    <a:pt x="36" y="20"/>
                    <a:pt x="36" y="20"/>
                    <a:pt x="37" y="20"/>
                  </a:cubicBezTo>
                  <a:cubicBezTo>
                    <a:pt x="38" y="21"/>
                    <a:pt x="38" y="21"/>
                    <a:pt x="39" y="22"/>
                  </a:cubicBezTo>
                  <a:cubicBezTo>
                    <a:pt x="39" y="22"/>
                    <a:pt x="40" y="23"/>
                    <a:pt x="40" y="23"/>
                  </a:cubicBezTo>
                  <a:cubicBezTo>
                    <a:pt x="40" y="24"/>
                    <a:pt x="40" y="24"/>
                    <a:pt x="40" y="25"/>
                  </a:cubicBezTo>
                  <a:cubicBezTo>
                    <a:pt x="40" y="25"/>
                    <a:pt x="39" y="24"/>
                    <a:pt x="39" y="24"/>
                  </a:cubicBezTo>
                  <a:cubicBezTo>
                    <a:pt x="39" y="24"/>
                    <a:pt x="39" y="23"/>
                    <a:pt x="38" y="23"/>
                  </a:cubicBezTo>
                  <a:cubicBezTo>
                    <a:pt x="38" y="22"/>
                    <a:pt x="38" y="22"/>
                    <a:pt x="37" y="22"/>
                  </a:cubicBezTo>
                  <a:cubicBezTo>
                    <a:pt x="36" y="21"/>
                    <a:pt x="36" y="21"/>
                    <a:pt x="36" y="21"/>
                  </a:cubicBezTo>
                  <a:cubicBezTo>
                    <a:pt x="35" y="21"/>
                    <a:pt x="35" y="21"/>
                    <a:pt x="35" y="22"/>
                  </a:cubicBezTo>
                  <a:cubicBezTo>
                    <a:pt x="35" y="22"/>
                    <a:pt x="35" y="22"/>
                    <a:pt x="35" y="22"/>
                  </a:cubicBezTo>
                  <a:cubicBezTo>
                    <a:pt x="35" y="23"/>
                    <a:pt x="36" y="23"/>
                    <a:pt x="36" y="23"/>
                  </a:cubicBezTo>
                  <a:cubicBezTo>
                    <a:pt x="36" y="23"/>
                    <a:pt x="36" y="24"/>
                    <a:pt x="37" y="24"/>
                  </a:cubicBezTo>
                  <a:cubicBezTo>
                    <a:pt x="38" y="25"/>
                    <a:pt x="39" y="26"/>
                    <a:pt x="39" y="26"/>
                  </a:cubicBezTo>
                  <a:cubicBezTo>
                    <a:pt x="40" y="27"/>
                    <a:pt x="40" y="27"/>
                    <a:pt x="40" y="28"/>
                  </a:cubicBezTo>
                  <a:cubicBezTo>
                    <a:pt x="41" y="28"/>
                    <a:pt x="41" y="29"/>
                    <a:pt x="41" y="29"/>
                  </a:cubicBezTo>
                  <a:cubicBezTo>
                    <a:pt x="41" y="30"/>
                    <a:pt x="41" y="30"/>
                    <a:pt x="40" y="31"/>
                  </a:cubicBezTo>
                  <a:cubicBezTo>
                    <a:pt x="40" y="31"/>
                    <a:pt x="40" y="31"/>
                    <a:pt x="39" y="31"/>
                  </a:cubicBezTo>
                  <a:cubicBezTo>
                    <a:pt x="38" y="31"/>
                    <a:pt x="38" y="31"/>
                    <a:pt x="37" y="30"/>
                  </a:cubicBezTo>
                  <a:cubicBezTo>
                    <a:pt x="36" y="30"/>
                    <a:pt x="35" y="29"/>
                    <a:pt x="35" y="28"/>
                  </a:cubicBezTo>
                  <a:cubicBezTo>
                    <a:pt x="34" y="27"/>
                    <a:pt x="34" y="26"/>
                    <a:pt x="33" y="25"/>
                  </a:cubicBezTo>
                  <a:close/>
                  <a:moveTo>
                    <a:pt x="42" y="28"/>
                  </a:moveTo>
                  <a:cubicBezTo>
                    <a:pt x="42" y="26"/>
                    <a:pt x="42" y="25"/>
                    <a:pt x="43" y="25"/>
                  </a:cubicBezTo>
                  <a:cubicBezTo>
                    <a:pt x="44" y="25"/>
                    <a:pt x="45" y="25"/>
                    <a:pt x="46" y="26"/>
                  </a:cubicBezTo>
                  <a:cubicBezTo>
                    <a:pt x="47" y="26"/>
                    <a:pt x="48" y="27"/>
                    <a:pt x="49" y="28"/>
                  </a:cubicBezTo>
                  <a:cubicBezTo>
                    <a:pt x="50" y="30"/>
                    <a:pt x="50" y="31"/>
                    <a:pt x="50" y="33"/>
                  </a:cubicBezTo>
                  <a:cubicBezTo>
                    <a:pt x="50" y="34"/>
                    <a:pt x="50" y="35"/>
                    <a:pt x="50" y="35"/>
                  </a:cubicBezTo>
                  <a:cubicBezTo>
                    <a:pt x="49" y="36"/>
                    <a:pt x="49" y="36"/>
                    <a:pt x="48" y="36"/>
                  </a:cubicBezTo>
                  <a:cubicBezTo>
                    <a:pt x="48" y="36"/>
                    <a:pt x="47" y="36"/>
                    <a:pt x="46" y="35"/>
                  </a:cubicBezTo>
                  <a:cubicBezTo>
                    <a:pt x="45" y="35"/>
                    <a:pt x="44" y="34"/>
                    <a:pt x="43" y="32"/>
                  </a:cubicBezTo>
                  <a:cubicBezTo>
                    <a:pt x="42" y="31"/>
                    <a:pt x="42" y="30"/>
                    <a:pt x="42" y="28"/>
                  </a:cubicBezTo>
                  <a:close/>
                  <a:moveTo>
                    <a:pt x="43" y="29"/>
                  </a:moveTo>
                  <a:cubicBezTo>
                    <a:pt x="43" y="30"/>
                    <a:pt x="44" y="31"/>
                    <a:pt x="44" y="32"/>
                  </a:cubicBezTo>
                  <a:cubicBezTo>
                    <a:pt x="45" y="33"/>
                    <a:pt x="45" y="34"/>
                    <a:pt x="46" y="34"/>
                  </a:cubicBezTo>
                  <a:cubicBezTo>
                    <a:pt x="47" y="34"/>
                    <a:pt x="47" y="35"/>
                    <a:pt x="48" y="34"/>
                  </a:cubicBezTo>
                  <a:cubicBezTo>
                    <a:pt x="48" y="34"/>
                    <a:pt x="49" y="33"/>
                    <a:pt x="49" y="32"/>
                  </a:cubicBezTo>
                  <a:cubicBezTo>
                    <a:pt x="49" y="31"/>
                    <a:pt x="48" y="30"/>
                    <a:pt x="48" y="29"/>
                  </a:cubicBezTo>
                  <a:cubicBezTo>
                    <a:pt x="47" y="28"/>
                    <a:pt x="47" y="27"/>
                    <a:pt x="46" y="27"/>
                  </a:cubicBezTo>
                  <a:cubicBezTo>
                    <a:pt x="45" y="26"/>
                    <a:pt x="45" y="26"/>
                    <a:pt x="44" y="27"/>
                  </a:cubicBezTo>
                  <a:cubicBezTo>
                    <a:pt x="44" y="27"/>
                    <a:pt x="43" y="28"/>
                    <a:pt x="43" y="29"/>
                  </a:cubicBezTo>
                  <a:close/>
                  <a:moveTo>
                    <a:pt x="52" y="39"/>
                  </a:moveTo>
                  <a:cubicBezTo>
                    <a:pt x="52" y="36"/>
                    <a:pt x="52" y="34"/>
                    <a:pt x="52" y="32"/>
                  </a:cubicBezTo>
                  <a:cubicBezTo>
                    <a:pt x="52" y="30"/>
                    <a:pt x="52" y="28"/>
                    <a:pt x="52" y="26"/>
                  </a:cubicBezTo>
                  <a:cubicBezTo>
                    <a:pt x="52" y="26"/>
                    <a:pt x="53" y="26"/>
                    <a:pt x="53" y="26"/>
                  </a:cubicBezTo>
                  <a:cubicBezTo>
                    <a:pt x="53" y="29"/>
                    <a:pt x="53" y="31"/>
                    <a:pt x="53" y="33"/>
                  </a:cubicBezTo>
                  <a:cubicBezTo>
                    <a:pt x="53" y="35"/>
                    <a:pt x="53" y="37"/>
                    <a:pt x="53" y="39"/>
                  </a:cubicBezTo>
                  <a:cubicBezTo>
                    <a:pt x="53" y="39"/>
                    <a:pt x="52" y="39"/>
                    <a:pt x="52" y="39"/>
                  </a:cubicBezTo>
                  <a:close/>
                  <a:moveTo>
                    <a:pt x="55" y="38"/>
                  </a:moveTo>
                  <a:cubicBezTo>
                    <a:pt x="56" y="38"/>
                    <a:pt x="56" y="38"/>
                    <a:pt x="57" y="38"/>
                  </a:cubicBezTo>
                  <a:cubicBezTo>
                    <a:pt x="57" y="39"/>
                    <a:pt x="57" y="39"/>
                    <a:pt x="57" y="40"/>
                  </a:cubicBezTo>
                  <a:cubicBezTo>
                    <a:pt x="58" y="41"/>
                    <a:pt x="58" y="41"/>
                    <a:pt x="59" y="41"/>
                  </a:cubicBezTo>
                  <a:cubicBezTo>
                    <a:pt x="60" y="42"/>
                    <a:pt x="60" y="42"/>
                    <a:pt x="61" y="42"/>
                  </a:cubicBezTo>
                  <a:cubicBezTo>
                    <a:pt x="61" y="42"/>
                    <a:pt x="61" y="42"/>
                    <a:pt x="61" y="41"/>
                  </a:cubicBezTo>
                  <a:cubicBezTo>
                    <a:pt x="61" y="41"/>
                    <a:pt x="61" y="40"/>
                    <a:pt x="61" y="40"/>
                  </a:cubicBezTo>
                  <a:cubicBezTo>
                    <a:pt x="60" y="40"/>
                    <a:pt x="60" y="39"/>
                    <a:pt x="59" y="39"/>
                  </a:cubicBezTo>
                  <a:cubicBezTo>
                    <a:pt x="58" y="38"/>
                    <a:pt x="57" y="37"/>
                    <a:pt x="57" y="37"/>
                  </a:cubicBezTo>
                  <a:cubicBezTo>
                    <a:pt x="56" y="36"/>
                    <a:pt x="56" y="36"/>
                    <a:pt x="56" y="35"/>
                  </a:cubicBezTo>
                  <a:cubicBezTo>
                    <a:pt x="56" y="35"/>
                    <a:pt x="55" y="34"/>
                    <a:pt x="55" y="34"/>
                  </a:cubicBezTo>
                  <a:cubicBezTo>
                    <a:pt x="55" y="33"/>
                    <a:pt x="56" y="33"/>
                    <a:pt x="56" y="33"/>
                  </a:cubicBezTo>
                  <a:cubicBezTo>
                    <a:pt x="56" y="32"/>
                    <a:pt x="56" y="32"/>
                    <a:pt x="56" y="32"/>
                  </a:cubicBezTo>
                  <a:cubicBezTo>
                    <a:pt x="57" y="32"/>
                    <a:pt x="57" y="32"/>
                    <a:pt x="57" y="32"/>
                  </a:cubicBezTo>
                  <a:cubicBezTo>
                    <a:pt x="58" y="32"/>
                    <a:pt x="58" y="33"/>
                    <a:pt x="59" y="33"/>
                  </a:cubicBezTo>
                  <a:cubicBezTo>
                    <a:pt x="59" y="33"/>
                    <a:pt x="60" y="34"/>
                    <a:pt x="61" y="34"/>
                  </a:cubicBezTo>
                  <a:cubicBezTo>
                    <a:pt x="61" y="35"/>
                    <a:pt x="62" y="35"/>
                    <a:pt x="62" y="36"/>
                  </a:cubicBezTo>
                  <a:cubicBezTo>
                    <a:pt x="62" y="36"/>
                    <a:pt x="62" y="37"/>
                    <a:pt x="62" y="37"/>
                  </a:cubicBezTo>
                  <a:cubicBezTo>
                    <a:pt x="62" y="37"/>
                    <a:pt x="61" y="37"/>
                    <a:pt x="61" y="37"/>
                  </a:cubicBezTo>
                  <a:cubicBezTo>
                    <a:pt x="61" y="36"/>
                    <a:pt x="61" y="36"/>
                    <a:pt x="60" y="35"/>
                  </a:cubicBezTo>
                  <a:cubicBezTo>
                    <a:pt x="60" y="35"/>
                    <a:pt x="59" y="34"/>
                    <a:pt x="59" y="34"/>
                  </a:cubicBezTo>
                  <a:cubicBezTo>
                    <a:pt x="58" y="34"/>
                    <a:pt x="58" y="34"/>
                    <a:pt x="57" y="34"/>
                  </a:cubicBezTo>
                  <a:cubicBezTo>
                    <a:pt x="57" y="34"/>
                    <a:pt x="57" y="34"/>
                    <a:pt x="57" y="34"/>
                  </a:cubicBezTo>
                  <a:cubicBezTo>
                    <a:pt x="57" y="34"/>
                    <a:pt x="57" y="35"/>
                    <a:pt x="57" y="35"/>
                  </a:cubicBezTo>
                  <a:cubicBezTo>
                    <a:pt x="57" y="35"/>
                    <a:pt x="57" y="35"/>
                    <a:pt x="58" y="36"/>
                  </a:cubicBezTo>
                  <a:cubicBezTo>
                    <a:pt x="58" y="36"/>
                    <a:pt x="58" y="36"/>
                    <a:pt x="59" y="37"/>
                  </a:cubicBezTo>
                  <a:cubicBezTo>
                    <a:pt x="60" y="38"/>
                    <a:pt x="61" y="38"/>
                    <a:pt x="61" y="39"/>
                  </a:cubicBezTo>
                  <a:cubicBezTo>
                    <a:pt x="62" y="39"/>
                    <a:pt x="62" y="40"/>
                    <a:pt x="62" y="40"/>
                  </a:cubicBezTo>
                  <a:cubicBezTo>
                    <a:pt x="63" y="41"/>
                    <a:pt x="63" y="41"/>
                    <a:pt x="63" y="42"/>
                  </a:cubicBezTo>
                  <a:cubicBezTo>
                    <a:pt x="63" y="42"/>
                    <a:pt x="62" y="43"/>
                    <a:pt x="62" y="43"/>
                  </a:cubicBezTo>
                  <a:cubicBezTo>
                    <a:pt x="62" y="43"/>
                    <a:pt x="61" y="44"/>
                    <a:pt x="61" y="43"/>
                  </a:cubicBezTo>
                  <a:cubicBezTo>
                    <a:pt x="60" y="43"/>
                    <a:pt x="60" y="43"/>
                    <a:pt x="59" y="43"/>
                  </a:cubicBezTo>
                  <a:cubicBezTo>
                    <a:pt x="58" y="42"/>
                    <a:pt x="57" y="41"/>
                    <a:pt x="56" y="40"/>
                  </a:cubicBezTo>
                  <a:cubicBezTo>
                    <a:pt x="56" y="40"/>
                    <a:pt x="55" y="39"/>
                    <a:pt x="55" y="38"/>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1" name="Freeform 861"/>
            <p:cNvSpPr>
              <a:spLocks noEditPoints="1"/>
            </p:cNvSpPr>
            <p:nvPr/>
          </p:nvSpPr>
          <p:spPr bwMode="auto">
            <a:xfrm>
              <a:off x="3894" y="1359"/>
              <a:ext cx="315" cy="256"/>
            </a:xfrm>
            <a:custGeom>
              <a:avLst/>
              <a:gdLst>
                <a:gd name="T0" fmla="*/ 0 w 32"/>
                <a:gd name="T1" fmla="*/ 2147483647 h 26"/>
                <a:gd name="T2" fmla="*/ 2147483647 w 32"/>
                <a:gd name="T3" fmla="*/ 2147483647 h 26"/>
                <a:gd name="T4" fmla="*/ 2147483647 w 32"/>
                <a:gd name="T5" fmla="*/ 2147483647 h 26"/>
                <a:gd name="T6" fmla="*/ 2147483647 w 32"/>
                <a:gd name="T7" fmla="*/ 2147483647 h 26"/>
                <a:gd name="T8" fmla="*/ 2147483647 w 32"/>
                <a:gd name="T9" fmla="*/ 2147483647 h 26"/>
                <a:gd name="T10" fmla="*/ 2147483647 w 32"/>
                <a:gd name="T11" fmla="*/ 2147483647 h 26"/>
                <a:gd name="T12" fmla="*/ 2147483647 w 32"/>
                <a:gd name="T13" fmla="*/ 0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2147483647 w 32"/>
                <a:gd name="T29" fmla="*/ 2147483647 h 26"/>
                <a:gd name="T30" fmla="*/ 2147483647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2147483647 w 32"/>
                <a:gd name="T41" fmla="*/ 2147483647 h 26"/>
                <a:gd name="T42" fmla="*/ 2147483647 w 32"/>
                <a:gd name="T43" fmla="*/ 2147483647 h 26"/>
                <a:gd name="T44" fmla="*/ 2147483647 w 32"/>
                <a:gd name="T45" fmla="*/ 2147483647 h 26"/>
                <a:gd name="T46" fmla="*/ 2147483647 w 32"/>
                <a:gd name="T47" fmla="*/ 2147483647 h 26"/>
                <a:gd name="T48" fmla="*/ 2147483647 w 32"/>
                <a:gd name="T49" fmla="*/ 2147483647 h 26"/>
                <a:gd name="T50" fmla="*/ 2147483647 w 32"/>
                <a:gd name="T51" fmla="*/ 2147483647 h 26"/>
                <a:gd name="T52" fmla="*/ 2147483647 w 32"/>
                <a:gd name="T53" fmla="*/ 2147483647 h 26"/>
                <a:gd name="T54" fmla="*/ 2147483647 w 32"/>
                <a:gd name="T55" fmla="*/ 2147483647 h 26"/>
                <a:gd name="T56" fmla="*/ 2147483647 w 32"/>
                <a:gd name="T57" fmla="*/ 2147483647 h 26"/>
                <a:gd name="T58" fmla="*/ 2147483647 w 32"/>
                <a:gd name="T59" fmla="*/ 2147483647 h 26"/>
                <a:gd name="T60" fmla="*/ 2147483647 w 32"/>
                <a:gd name="T61" fmla="*/ 2147483647 h 26"/>
                <a:gd name="T62" fmla="*/ 2147483647 w 32"/>
                <a:gd name="T63" fmla="*/ 2147483647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26"/>
                <a:gd name="T98" fmla="*/ 32 w 32"/>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26">
                  <a:moveTo>
                    <a:pt x="0" y="4"/>
                  </a:moveTo>
                  <a:cubicBezTo>
                    <a:pt x="0" y="3"/>
                    <a:pt x="0" y="3"/>
                    <a:pt x="0" y="2"/>
                  </a:cubicBezTo>
                  <a:cubicBezTo>
                    <a:pt x="2" y="3"/>
                    <a:pt x="3" y="4"/>
                    <a:pt x="5" y="5"/>
                  </a:cubicBezTo>
                  <a:cubicBezTo>
                    <a:pt x="5" y="5"/>
                    <a:pt x="5" y="6"/>
                    <a:pt x="5" y="7"/>
                  </a:cubicBezTo>
                  <a:cubicBezTo>
                    <a:pt x="3" y="6"/>
                    <a:pt x="2" y="5"/>
                    <a:pt x="0" y="4"/>
                  </a:cubicBezTo>
                  <a:close/>
                  <a:moveTo>
                    <a:pt x="11" y="15"/>
                  </a:moveTo>
                  <a:cubicBezTo>
                    <a:pt x="11" y="15"/>
                    <a:pt x="10" y="14"/>
                    <a:pt x="10" y="14"/>
                  </a:cubicBezTo>
                  <a:cubicBezTo>
                    <a:pt x="10" y="12"/>
                    <a:pt x="10" y="10"/>
                    <a:pt x="10" y="8"/>
                  </a:cubicBezTo>
                  <a:cubicBezTo>
                    <a:pt x="10" y="6"/>
                    <a:pt x="10" y="5"/>
                    <a:pt x="10" y="3"/>
                  </a:cubicBezTo>
                  <a:cubicBezTo>
                    <a:pt x="9" y="3"/>
                    <a:pt x="9" y="3"/>
                    <a:pt x="8" y="3"/>
                  </a:cubicBezTo>
                  <a:cubicBezTo>
                    <a:pt x="8" y="3"/>
                    <a:pt x="7" y="3"/>
                    <a:pt x="7" y="3"/>
                  </a:cubicBezTo>
                  <a:cubicBezTo>
                    <a:pt x="7" y="3"/>
                    <a:pt x="7" y="2"/>
                    <a:pt x="7" y="1"/>
                  </a:cubicBezTo>
                  <a:cubicBezTo>
                    <a:pt x="8" y="1"/>
                    <a:pt x="8" y="1"/>
                    <a:pt x="9" y="1"/>
                  </a:cubicBezTo>
                  <a:cubicBezTo>
                    <a:pt x="10" y="1"/>
                    <a:pt x="10" y="0"/>
                    <a:pt x="10" y="0"/>
                  </a:cubicBezTo>
                  <a:cubicBezTo>
                    <a:pt x="11" y="0"/>
                    <a:pt x="11" y="0"/>
                    <a:pt x="11" y="0"/>
                  </a:cubicBezTo>
                  <a:cubicBezTo>
                    <a:pt x="11" y="3"/>
                    <a:pt x="11" y="5"/>
                    <a:pt x="11" y="8"/>
                  </a:cubicBezTo>
                  <a:cubicBezTo>
                    <a:pt x="11" y="10"/>
                    <a:pt x="11" y="12"/>
                    <a:pt x="11" y="15"/>
                  </a:cubicBezTo>
                  <a:close/>
                  <a:moveTo>
                    <a:pt x="15" y="10"/>
                  </a:moveTo>
                  <a:cubicBezTo>
                    <a:pt x="15" y="8"/>
                    <a:pt x="15" y="7"/>
                    <a:pt x="16" y="6"/>
                  </a:cubicBezTo>
                  <a:cubicBezTo>
                    <a:pt x="16" y="5"/>
                    <a:pt x="16" y="5"/>
                    <a:pt x="17" y="4"/>
                  </a:cubicBezTo>
                  <a:cubicBezTo>
                    <a:pt x="17" y="4"/>
                    <a:pt x="18" y="4"/>
                    <a:pt x="19" y="5"/>
                  </a:cubicBezTo>
                  <a:cubicBezTo>
                    <a:pt x="20" y="5"/>
                    <a:pt x="20" y="6"/>
                    <a:pt x="21" y="6"/>
                  </a:cubicBezTo>
                  <a:cubicBezTo>
                    <a:pt x="21" y="7"/>
                    <a:pt x="22" y="8"/>
                    <a:pt x="22" y="8"/>
                  </a:cubicBezTo>
                  <a:cubicBezTo>
                    <a:pt x="22" y="9"/>
                    <a:pt x="22" y="10"/>
                    <a:pt x="23" y="11"/>
                  </a:cubicBezTo>
                  <a:cubicBezTo>
                    <a:pt x="23" y="12"/>
                    <a:pt x="23" y="13"/>
                    <a:pt x="23" y="14"/>
                  </a:cubicBezTo>
                  <a:cubicBezTo>
                    <a:pt x="23" y="16"/>
                    <a:pt x="23" y="17"/>
                    <a:pt x="23" y="18"/>
                  </a:cubicBezTo>
                  <a:cubicBezTo>
                    <a:pt x="22" y="19"/>
                    <a:pt x="22" y="20"/>
                    <a:pt x="21" y="20"/>
                  </a:cubicBezTo>
                  <a:cubicBezTo>
                    <a:pt x="21" y="20"/>
                    <a:pt x="20" y="20"/>
                    <a:pt x="19" y="19"/>
                  </a:cubicBezTo>
                  <a:cubicBezTo>
                    <a:pt x="18" y="19"/>
                    <a:pt x="17" y="18"/>
                    <a:pt x="16" y="16"/>
                  </a:cubicBezTo>
                  <a:cubicBezTo>
                    <a:pt x="16" y="16"/>
                    <a:pt x="16" y="15"/>
                    <a:pt x="15" y="14"/>
                  </a:cubicBezTo>
                  <a:cubicBezTo>
                    <a:pt x="15" y="12"/>
                    <a:pt x="15" y="11"/>
                    <a:pt x="15" y="10"/>
                  </a:cubicBezTo>
                  <a:close/>
                  <a:moveTo>
                    <a:pt x="17" y="11"/>
                  </a:moveTo>
                  <a:cubicBezTo>
                    <a:pt x="17" y="13"/>
                    <a:pt x="17" y="15"/>
                    <a:pt x="17" y="16"/>
                  </a:cubicBezTo>
                  <a:cubicBezTo>
                    <a:pt x="18" y="17"/>
                    <a:pt x="18" y="18"/>
                    <a:pt x="19" y="18"/>
                  </a:cubicBezTo>
                  <a:cubicBezTo>
                    <a:pt x="20" y="18"/>
                    <a:pt x="20" y="18"/>
                    <a:pt x="21" y="18"/>
                  </a:cubicBezTo>
                  <a:cubicBezTo>
                    <a:pt x="21" y="17"/>
                    <a:pt x="21" y="16"/>
                    <a:pt x="21" y="14"/>
                  </a:cubicBezTo>
                  <a:cubicBezTo>
                    <a:pt x="21" y="11"/>
                    <a:pt x="21" y="9"/>
                    <a:pt x="21" y="8"/>
                  </a:cubicBezTo>
                  <a:cubicBezTo>
                    <a:pt x="20" y="7"/>
                    <a:pt x="20" y="7"/>
                    <a:pt x="19" y="6"/>
                  </a:cubicBezTo>
                  <a:cubicBezTo>
                    <a:pt x="18" y="6"/>
                    <a:pt x="18" y="6"/>
                    <a:pt x="17" y="6"/>
                  </a:cubicBezTo>
                  <a:cubicBezTo>
                    <a:pt x="17" y="7"/>
                    <a:pt x="17" y="7"/>
                    <a:pt x="17" y="8"/>
                  </a:cubicBezTo>
                  <a:cubicBezTo>
                    <a:pt x="17" y="9"/>
                    <a:pt x="17" y="10"/>
                    <a:pt x="17" y="11"/>
                  </a:cubicBezTo>
                  <a:close/>
                  <a:moveTo>
                    <a:pt x="24" y="15"/>
                  </a:moveTo>
                  <a:cubicBezTo>
                    <a:pt x="24" y="14"/>
                    <a:pt x="25" y="12"/>
                    <a:pt x="25" y="11"/>
                  </a:cubicBezTo>
                  <a:cubicBezTo>
                    <a:pt x="25" y="11"/>
                    <a:pt x="26" y="10"/>
                    <a:pt x="26" y="10"/>
                  </a:cubicBezTo>
                  <a:cubicBezTo>
                    <a:pt x="27" y="10"/>
                    <a:pt x="27" y="10"/>
                    <a:pt x="28" y="10"/>
                  </a:cubicBezTo>
                  <a:cubicBezTo>
                    <a:pt x="29" y="11"/>
                    <a:pt x="30" y="11"/>
                    <a:pt x="30" y="12"/>
                  </a:cubicBezTo>
                  <a:cubicBezTo>
                    <a:pt x="31" y="12"/>
                    <a:pt x="31" y="13"/>
                    <a:pt x="31" y="14"/>
                  </a:cubicBezTo>
                  <a:cubicBezTo>
                    <a:pt x="32" y="14"/>
                    <a:pt x="32" y="15"/>
                    <a:pt x="32" y="16"/>
                  </a:cubicBezTo>
                  <a:cubicBezTo>
                    <a:pt x="32" y="17"/>
                    <a:pt x="32" y="18"/>
                    <a:pt x="32" y="20"/>
                  </a:cubicBezTo>
                  <a:cubicBezTo>
                    <a:pt x="32" y="22"/>
                    <a:pt x="32" y="23"/>
                    <a:pt x="32" y="24"/>
                  </a:cubicBezTo>
                  <a:cubicBezTo>
                    <a:pt x="32" y="25"/>
                    <a:pt x="31" y="25"/>
                    <a:pt x="31" y="25"/>
                  </a:cubicBezTo>
                  <a:cubicBezTo>
                    <a:pt x="30" y="26"/>
                    <a:pt x="29" y="25"/>
                    <a:pt x="28" y="25"/>
                  </a:cubicBezTo>
                  <a:cubicBezTo>
                    <a:pt x="27" y="24"/>
                    <a:pt x="26" y="23"/>
                    <a:pt x="26" y="22"/>
                  </a:cubicBezTo>
                  <a:cubicBezTo>
                    <a:pt x="25" y="21"/>
                    <a:pt x="25" y="20"/>
                    <a:pt x="25" y="19"/>
                  </a:cubicBezTo>
                  <a:cubicBezTo>
                    <a:pt x="25" y="18"/>
                    <a:pt x="24" y="17"/>
                    <a:pt x="24" y="15"/>
                  </a:cubicBezTo>
                  <a:close/>
                  <a:moveTo>
                    <a:pt x="26" y="16"/>
                  </a:moveTo>
                  <a:cubicBezTo>
                    <a:pt x="26" y="19"/>
                    <a:pt x="26" y="20"/>
                    <a:pt x="27" y="21"/>
                  </a:cubicBezTo>
                  <a:cubicBezTo>
                    <a:pt x="27" y="22"/>
                    <a:pt x="28" y="23"/>
                    <a:pt x="28" y="23"/>
                  </a:cubicBezTo>
                  <a:cubicBezTo>
                    <a:pt x="29" y="24"/>
                    <a:pt x="30" y="24"/>
                    <a:pt x="30" y="23"/>
                  </a:cubicBezTo>
                  <a:cubicBezTo>
                    <a:pt x="31" y="23"/>
                    <a:pt x="31" y="21"/>
                    <a:pt x="31" y="19"/>
                  </a:cubicBezTo>
                  <a:cubicBezTo>
                    <a:pt x="31" y="17"/>
                    <a:pt x="31" y="15"/>
                    <a:pt x="30" y="14"/>
                  </a:cubicBezTo>
                  <a:cubicBezTo>
                    <a:pt x="30" y="13"/>
                    <a:pt x="29" y="12"/>
                    <a:pt x="28" y="12"/>
                  </a:cubicBezTo>
                  <a:cubicBezTo>
                    <a:pt x="28" y="11"/>
                    <a:pt x="27" y="11"/>
                    <a:pt x="27" y="12"/>
                  </a:cubicBezTo>
                  <a:cubicBezTo>
                    <a:pt x="26" y="12"/>
                    <a:pt x="26" y="13"/>
                    <a:pt x="26" y="13"/>
                  </a:cubicBezTo>
                  <a:cubicBezTo>
                    <a:pt x="26" y="14"/>
                    <a:pt x="26" y="15"/>
                    <a:pt x="26" y="1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2" name="Freeform 862"/>
            <p:cNvSpPr>
              <a:spLocks noEditPoints="1"/>
            </p:cNvSpPr>
            <p:nvPr/>
          </p:nvSpPr>
          <p:spPr bwMode="auto">
            <a:xfrm>
              <a:off x="3292" y="1763"/>
              <a:ext cx="227" cy="207"/>
            </a:xfrm>
            <a:custGeom>
              <a:avLst/>
              <a:gdLst>
                <a:gd name="T0" fmla="*/ 0 w 23"/>
                <a:gd name="T1" fmla="*/ 2147483647 h 21"/>
                <a:gd name="T2" fmla="*/ 0 w 23"/>
                <a:gd name="T3" fmla="*/ 2147483647 h 21"/>
                <a:gd name="T4" fmla="*/ 2147483647 w 23"/>
                <a:gd name="T5" fmla="*/ 2147483647 h 21"/>
                <a:gd name="T6" fmla="*/ 2147483647 w 23"/>
                <a:gd name="T7" fmla="*/ 2147483647 h 21"/>
                <a:gd name="T8" fmla="*/ 0 w 23"/>
                <a:gd name="T9" fmla="*/ 2147483647 h 21"/>
                <a:gd name="T10" fmla="*/ 2147483647 w 23"/>
                <a:gd name="T11" fmla="*/ 2147483647 h 21"/>
                <a:gd name="T12" fmla="*/ 2147483647 w 23"/>
                <a:gd name="T13" fmla="*/ 2147483647 h 21"/>
                <a:gd name="T14" fmla="*/ 2147483647 w 23"/>
                <a:gd name="T15" fmla="*/ 2147483647 h 21"/>
                <a:gd name="T16" fmla="*/ 2147483647 w 23"/>
                <a:gd name="T17" fmla="*/ 2147483647 h 21"/>
                <a:gd name="T18" fmla="*/ 2147483647 w 23"/>
                <a:gd name="T19" fmla="*/ 2147483647 h 21"/>
                <a:gd name="T20" fmla="*/ 2147483647 w 23"/>
                <a:gd name="T21" fmla="*/ 2147483647 h 21"/>
                <a:gd name="T22" fmla="*/ 2147483647 w 23"/>
                <a:gd name="T23" fmla="*/ 2147483647 h 21"/>
                <a:gd name="T24" fmla="*/ 2147483647 w 23"/>
                <a:gd name="T25" fmla="*/ 2147483647 h 21"/>
                <a:gd name="T26" fmla="*/ 2147483647 w 23"/>
                <a:gd name="T27" fmla="*/ 2147483647 h 21"/>
                <a:gd name="T28" fmla="*/ 2147483647 w 23"/>
                <a:gd name="T29" fmla="*/ 2147483647 h 21"/>
                <a:gd name="T30" fmla="*/ 2147483647 w 23"/>
                <a:gd name="T31" fmla="*/ 2147483647 h 21"/>
                <a:gd name="T32" fmla="*/ 2147483647 w 23"/>
                <a:gd name="T33" fmla="*/ 2147483647 h 21"/>
                <a:gd name="T34" fmla="*/ 2147483647 w 23"/>
                <a:gd name="T35" fmla="*/ 0 h 21"/>
                <a:gd name="T36" fmla="*/ 2147483647 w 23"/>
                <a:gd name="T37" fmla="*/ 2147483647 h 21"/>
                <a:gd name="T38" fmla="*/ 2147483647 w 23"/>
                <a:gd name="T39" fmla="*/ 2147483647 h 21"/>
                <a:gd name="T40" fmla="*/ 2147483647 w 23"/>
                <a:gd name="T41" fmla="*/ 2147483647 h 21"/>
                <a:gd name="T42" fmla="*/ 2147483647 w 23"/>
                <a:gd name="T43" fmla="*/ 2147483647 h 21"/>
                <a:gd name="T44" fmla="*/ 2147483647 w 23"/>
                <a:gd name="T45" fmla="*/ 2147483647 h 21"/>
                <a:gd name="T46" fmla="*/ 2147483647 w 23"/>
                <a:gd name="T47" fmla="*/ 2147483647 h 21"/>
                <a:gd name="T48" fmla="*/ 2147483647 w 23"/>
                <a:gd name="T49" fmla="*/ 2147483647 h 21"/>
                <a:gd name="T50" fmla="*/ 2147483647 w 23"/>
                <a:gd name="T51" fmla="*/ 2147483647 h 21"/>
                <a:gd name="T52" fmla="*/ 2147483647 w 23"/>
                <a:gd name="T53" fmla="*/ 2147483647 h 21"/>
                <a:gd name="T54" fmla="*/ 2147483647 w 23"/>
                <a:gd name="T55" fmla="*/ 2147483647 h 21"/>
                <a:gd name="T56" fmla="*/ 2147483647 w 23"/>
                <a:gd name="T57" fmla="*/ 2147483647 h 21"/>
                <a:gd name="T58" fmla="*/ 2147483647 w 23"/>
                <a:gd name="T59" fmla="*/ 2147483647 h 21"/>
                <a:gd name="T60" fmla="*/ 2147483647 w 23"/>
                <a:gd name="T61" fmla="*/ 2147483647 h 21"/>
                <a:gd name="T62" fmla="*/ 2147483647 w 23"/>
                <a:gd name="T63" fmla="*/ 2147483647 h 21"/>
                <a:gd name="T64" fmla="*/ 2147483647 w 23"/>
                <a:gd name="T65" fmla="*/ 2147483647 h 21"/>
                <a:gd name="T66" fmla="*/ 2147483647 w 23"/>
                <a:gd name="T67" fmla="*/ 2147483647 h 21"/>
                <a:gd name="T68" fmla="*/ 2147483647 w 23"/>
                <a:gd name="T69" fmla="*/ 2147483647 h 21"/>
                <a:gd name="T70" fmla="*/ 2147483647 w 23"/>
                <a:gd name="T71" fmla="*/ 2147483647 h 21"/>
                <a:gd name="T72" fmla="*/ 2147483647 w 23"/>
                <a:gd name="T73" fmla="*/ 2147483647 h 21"/>
                <a:gd name="T74" fmla="*/ 2147483647 w 23"/>
                <a:gd name="T75" fmla="*/ 2147483647 h 21"/>
                <a:gd name="T76" fmla="*/ 2147483647 w 23"/>
                <a:gd name="T77" fmla="*/ 2147483647 h 21"/>
                <a:gd name="T78" fmla="*/ 2147483647 w 23"/>
                <a:gd name="T79" fmla="*/ 2147483647 h 21"/>
                <a:gd name="T80" fmla="*/ 2147483647 w 23"/>
                <a:gd name="T81" fmla="*/ 2147483647 h 21"/>
                <a:gd name="T82" fmla="*/ 2147483647 w 23"/>
                <a:gd name="T83" fmla="*/ 2147483647 h 21"/>
                <a:gd name="T84" fmla="*/ 2147483647 w 23"/>
                <a:gd name="T85" fmla="*/ 2147483647 h 21"/>
                <a:gd name="T86" fmla="*/ 2147483647 w 23"/>
                <a:gd name="T87" fmla="*/ 2147483647 h 21"/>
                <a:gd name="T88" fmla="*/ 2147483647 w 23"/>
                <a:gd name="T89" fmla="*/ 2147483647 h 21"/>
                <a:gd name="T90" fmla="*/ 2147483647 w 23"/>
                <a:gd name="T91" fmla="*/ 2147483647 h 21"/>
                <a:gd name="T92" fmla="*/ 2147483647 w 23"/>
                <a:gd name="T93" fmla="*/ 2147483647 h 21"/>
                <a:gd name="T94" fmla="*/ 2147483647 w 23"/>
                <a:gd name="T95" fmla="*/ 2147483647 h 21"/>
                <a:gd name="T96" fmla="*/ 2147483647 w 23"/>
                <a:gd name="T97" fmla="*/ 2147483647 h 21"/>
                <a:gd name="T98" fmla="*/ 2147483647 w 23"/>
                <a:gd name="T99" fmla="*/ 2147483647 h 21"/>
                <a:gd name="T100" fmla="*/ 2147483647 w 23"/>
                <a:gd name="T101" fmla="*/ 2147483647 h 21"/>
                <a:gd name="T102" fmla="*/ 2147483647 w 23"/>
                <a:gd name="T103" fmla="*/ 2147483647 h 21"/>
                <a:gd name="T104" fmla="*/ 2147483647 w 23"/>
                <a:gd name="T105" fmla="*/ 2147483647 h 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
                <a:gd name="T160" fmla="*/ 0 h 21"/>
                <a:gd name="T161" fmla="*/ 23 w 23"/>
                <a:gd name="T162" fmla="*/ 21 h 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 h="21">
                  <a:moveTo>
                    <a:pt x="0" y="5"/>
                  </a:moveTo>
                  <a:cubicBezTo>
                    <a:pt x="0" y="5"/>
                    <a:pt x="0" y="4"/>
                    <a:pt x="0" y="4"/>
                  </a:cubicBezTo>
                  <a:cubicBezTo>
                    <a:pt x="2" y="4"/>
                    <a:pt x="3" y="5"/>
                    <a:pt x="5" y="6"/>
                  </a:cubicBezTo>
                  <a:cubicBezTo>
                    <a:pt x="5" y="7"/>
                    <a:pt x="5" y="7"/>
                    <a:pt x="5" y="8"/>
                  </a:cubicBezTo>
                  <a:cubicBezTo>
                    <a:pt x="3" y="7"/>
                    <a:pt x="2" y="6"/>
                    <a:pt x="0" y="5"/>
                  </a:cubicBezTo>
                  <a:close/>
                  <a:moveTo>
                    <a:pt x="6" y="9"/>
                  </a:moveTo>
                  <a:cubicBezTo>
                    <a:pt x="6" y="9"/>
                    <a:pt x="7" y="10"/>
                    <a:pt x="7" y="10"/>
                  </a:cubicBezTo>
                  <a:cubicBezTo>
                    <a:pt x="7" y="11"/>
                    <a:pt x="8" y="12"/>
                    <a:pt x="8" y="12"/>
                  </a:cubicBezTo>
                  <a:cubicBezTo>
                    <a:pt x="9" y="13"/>
                    <a:pt x="9" y="14"/>
                    <a:pt x="10" y="14"/>
                  </a:cubicBezTo>
                  <a:cubicBezTo>
                    <a:pt x="10" y="14"/>
                    <a:pt x="11" y="14"/>
                    <a:pt x="11" y="14"/>
                  </a:cubicBezTo>
                  <a:cubicBezTo>
                    <a:pt x="12" y="14"/>
                    <a:pt x="12" y="13"/>
                    <a:pt x="12" y="12"/>
                  </a:cubicBezTo>
                  <a:cubicBezTo>
                    <a:pt x="12" y="11"/>
                    <a:pt x="12" y="10"/>
                    <a:pt x="11" y="9"/>
                  </a:cubicBezTo>
                  <a:cubicBezTo>
                    <a:pt x="11" y="8"/>
                    <a:pt x="10" y="8"/>
                    <a:pt x="10" y="7"/>
                  </a:cubicBezTo>
                  <a:cubicBezTo>
                    <a:pt x="9" y="7"/>
                    <a:pt x="9" y="7"/>
                    <a:pt x="8" y="7"/>
                  </a:cubicBezTo>
                  <a:cubicBezTo>
                    <a:pt x="8" y="7"/>
                    <a:pt x="8" y="7"/>
                    <a:pt x="7" y="7"/>
                  </a:cubicBezTo>
                  <a:cubicBezTo>
                    <a:pt x="7" y="7"/>
                    <a:pt x="7" y="7"/>
                    <a:pt x="6" y="6"/>
                  </a:cubicBezTo>
                  <a:cubicBezTo>
                    <a:pt x="6" y="5"/>
                    <a:pt x="6" y="4"/>
                    <a:pt x="7" y="3"/>
                  </a:cubicBezTo>
                  <a:cubicBezTo>
                    <a:pt x="7" y="2"/>
                    <a:pt x="7" y="1"/>
                    <a:pt x="7" y="0"/>
                  </a:cubicBezTo>
                  <a:cubicBezTo>
                    <a:pt x="9" y="1"/>
                    <a:pt x="11" y="2"/>
                    <a:pt x="13" y="3"/>
                  </a:cubicBezTo>
                  <a:cubicBezTo>
                    <a:pt x="13" y="4"/>
                    <a:pt x="13" y="4"/>
                    <a:pt x="13" y="5"/>
                  </a:cubicBezTo>
                  <a:cubicBezTo>
                    <a:pt x="12" y="4"/>
                    <a:pt x="10" y="3"/>
                    <a:pt x="8" y="2"/>
                  </a:cubicBezTo>
                  <a:cubicBezTo>
                    <a:pt x="8" y="3"/>
                    <a:pt x="8" y="4"/>
                    <a:pt x="8" y="5"/>
                  </a:cubicBezTo>
                  <a:cubicBezTo>
                    <a:pt x="8" y="5"/>
                    <a:pt x="9" y="5"/>
                    <a:pt x="10" y="6"/>
                  </a:cubicBezTo>
                  <a:cubicBezTo>
                    <a:pt x="11" y="6"/>
                    <a:pt x="12" y="7"/>
                    <a:pt x="13" y="9"/>
                  </a:cubicBezTo>
                  <a:cubicBezTo>
                    <a:pt x="13" y="10"/>
                    <a:pt x="14" y="11"/>
                    <a:pt x="14" y="13"/>
                  </a:cubicBezTo>
                  <a:cubicBezTo>
                    <a:pt x="14" y="14"/>
                    <a:pt x="13" y="15"/>
                    <a:pt x="13" y="15"/>
                  </a:cubicBezTo>
                  <a:cubicBezTo>
                    <a:pt x="12" y="16"/>
                    <a:pt x="11" y="16"/>
                    <a:pt x="10" y="15"/>
                  </a:cubicBezTo>
                  <a:cubicBezTo>
                    <a:pt x="9" y="15"/>
                    <a:pt x="8" y="14"/>
                    <a:pt x="7" y="13"/>
                  </a:cubicBezTo>
                  <a:cubicBezTo>
                    <a:pt x="6" y="12"/>
                    <a:pt x="6" y="10"/>
                    <a:pt x="6" y="9"/>
                  </a:cubicBezTo>
                  <a:close/>
                  <a:moveTo>
                    <a:pt x="15" y="11"/>
                  </a:moveTo>
                  <a:cubicBezTo>
                    <a:pt x="15" y="9"/>
                    <a:pt x="15" y="8"/>
                    <a:pt x="16" y="7"/>
                  </a:cubicBezTo>
                  <a:cubicBezTo>
                    <a:pt x="16" y="6"/>
                    <a:pt x="16" y="6"/>
                    <a:pt x="17" y="6"/>
                  </a:cubicBezTo>
                  <a:cubicBezTo>
                    <a:pt x="17" y="5"/>
                    <a:pt x="18" y="6"/>
                    <a:pt x="19" y="6"/>
                  </a:cubicBezTo>
                  <a:cubicBezTo>
                    <a:pt x="20" y="6"/>
                    <a:pt x="20" y="7"/>
                    <a:pt x="21" y="8"/>
                  </a:cubicBezTo>
                  <a:cubicBezTo>
                    <a:pt x="21" y="8"/>
                    <a:pt x="22" y="9"/>
                    <a:pt x="22" y="10"/>
                  </a:cubicBezTo>
                  <a:cubicBezTo>
                    <a:pt x="22" y="10"/>
                    <a:pt x="23" y="11"/>
                    <a:pt x="23" y="12"/>
                  </a:cubicBezTo>
                  <a:cubicBezTo>
                    <a:pt x="23" y="13"/>
                    <a:pt x="23" y="14"/>
                    <a:pt x="23" y="16"/>
                  </a:cubicBezTo>
                  <a:cubicBezTo>
                    <a:pt x="23" y="17"/>
                    <a:pt x="23" y="19"/>
                    <a:pt x="23" y="20"/>
                  </a:cubicBezTo>
                  <a:cubicBezTo>
                    <a:pt x="22" y="20"/>
                    <a:pt x="22" y="21"/>
                    <a:pt x="21" y="21"/>
                  </a:cubicBezTo>
                  <a:cubicBezTo>
                    <a:pt x="21" y="21"/>
                    <a:pt x="20" y="21"/>
                    <a:pt x="19" y="21"/>
                  </a:cubicBezTo>
                  <a:cubicBezTo>
                    <a:pt x="18" y="20"/>
                    <a:pt x="17" y="19"/>
                    <a:pt x="16" y="18"/>
                  </a:cubicBezTo>
                  <a:cubicBezTo>
                    <a:pt x="16" y="17"/>
                    <a:pt x="16" y="16"/>
                    <a:pt x="15" y="15"/>
                  </a:cubicBezTo>
                  <a:cubicBezTo>
                    <a:pt x="15" y="14"/>
                    <a:pt x="15" y="13"/>
                    <a:pt x="15" y="11"/>
                  </a:cubicBezTo>
                  <a:close/>
                  <a:moveTo>
                    <a:pt x="17" y="12"/>
                  </a:moveTo>
                  <a:cubicBezTo>
                    <a:pt x="17" y="14"/>
                    <a:pt x="17" y="16"/>
                    <a:pt x="17" y="17"/>
                  </a:cubicBezTo>
                  <a:cubicBezTo>
                    <a:pt x="18" y="18"/>
                    <a:pt x="18" y="19"/>
                    <a:pt x="19" y="19"/>
                  </a:cubicBezTo>
                  <a:cubicBezTo>
                    <a:pt x="20" y="20"/>
                    <a:pt x="20" y="20"/>
                    <a:pt x="21" y="19"/>
                  </a:cubicBezTo>
                  <a:cubicBezTo>
                    <a:pt x="21" y="19"/>
                    <a:pt x="21" y="17"/>
                    <a:pt x="21" y="15"/>
                  </a:cubicBezTo>
                  <a:cubicBezTo>
                    <a:pt x="21" y="12"/>
                    <a:pt x="21" y="11"/>
                    <a:pt x="21" y="10"/>
                  </a:cubicBezTo>
                  <a:cubicBezTo>
                    <a:pt x="20" y="9"/>
                    <a:pt x="20" y="8"/>
                    <a:pt x="19" y="8"/>
                  </a:cubicBezTo>
                  <a:cubicBezTo>
                    <a:pt x="18" y="7"/>
                    <a:pt x="18" y="7"/>
                    <a:pt x="17" y="8"/>
                  </a:cubicBezTo>
                  <a:cubicBezTo>
                    <a:pt x="17" y="8"/>
                    <a:pt x="17" y="8"/>
                    <a:pt x="17" y="9"/>
                  </a:cubicBezTo>
                  <a:cubicBezTo>
                    <a:pt x="17" y="10"/>
                    <a:pt x="17" y="11"/>
                    <a:pt x="17" y="1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3" name="Freeform 863"/>
            <p:cNvSpPr>
              <a:spLocks noEditPoints="1"/>
            </p:cNvSpPr>
            <p:nvPr/>
          </p:nvSpPr>
          <p:spPr bwMode="auto">
            <a:xfrm>
              <a:off x="2730" y="2128"/>
              <a:ext cx="69" cy="158"/>
            </a:xfrm>
            <a:custGeom>
              <a:avLst/>
              <a:gdLst>
                <a:gd name="T0" fmla="*/ 0 w 7"/>
                <a:gd name="T1" fmla="*/ 2147483647 h 16"/>
                <a:gd name="T2" fmla="*/ 0 w 7"/>
                <a:gd name="T3" fmla="*/ 2147483647 h 16"/>
                <a:gd name="T4" fmla="*/ 2147483647 w 7"/>
                <a:gd name="T5" fmla="*/ 0 h 16"/>
                <a:gd name="T6" fmla="*/ 2147483647 w 7"/>
                <a:gd name="T7" fmla="*/ 2147483647 h 16"/>
                <a:gd name="T8" fmla="*/ 2147483647 w 7"/>
                <a:gd name="T9" fmla="*/ 2147483647 h 16"/>
                <a:gd name="T10" fmla="*/ 2147483647 w 7"/>
                <a:gd name="T11" fmla="*/ 2147483647 h 16"/>
                <a:gd name="T12" fmla="*/ 2147483647 w 7"/>
                <a:gd name="T13" fmla="*/ 2147483647 h 16"/>
                <a:gd name="T14" fmla="*/ 2147483647 w 7"/>
                <a:gd name="T15" fmla="*/ 2147483647 h 16"/>
                <a:gd name="T16" fmla="*/ 2147483647 w 7"/>
                <a:gd name="T17" fmla="*/ 2147483647 h 16"/>
                <a:gd name="T18" fmla="*/ 2147483647 w 7"/>
                <a:gd name="T19" fmla="*/ 2147483647 h 16"/>
                <a:gd name="T20" fmla="*/ 2147483647 w 7"/>
                <a:gd name="T21" fmla="*/ 2147483647 h 16"/>
                <a:gd name="T22" fmla="*/ 2147483647 w 7"/>
                <a:gd name="T23" fmla="*/ 2147483647 h 16"/>
                <a:gd name="T24" fmla="*/ 0 w 7"/>
                <a:gd name="T25" fmla="*/ 2147483647 h 16"/>
                <a:gd name="T26" fmla="*/ 0 w 7"/>
                <a:gd name="T27" fmla="*/ 2147483647 h 16"/>
                <a:gd name="T28" fmla="*/ 2147483647 w 7"/>
                <a:gd name="T29" fmla="*/ 2147483647 h 16"/>
                <a:gd name="T30" fmla="*/ 2147483647 w 7"/>
                <a:gd name="T31" fmla="*/ 2147483647 h 16"/>
                <a:gd name="T32" fmla="*/ 2147483647 w 7"/>
                <a:gd name="T33" fmla="*/ 2147483647 h 16"/>
                <a:gd name="T34" fmla="*/ 2147483647 w 7"/>
                <a:gd name="T35" fmla="*/ 2147483647 h 16"/>
                <a:gd name="T36" fmla="*/ 2147483647 w 7"/>
                <a:gd name="T37" fmla="*/ 2147483647 h 16"/>
                <a:gd name="T38" fmla="*/ 2147483647 w 7"/>
                <a:gd name="T39" fmla="*/ 2147483647 h 16"/>
                <a:gd name="T40" fmla="*/ 2147483647 w 7"/>
                <a:gd name="T41" fmla="*/ 2147483647 h 16"/>
                <a:gd name="T42" fmla="*/ 2147483647 w 7"/>
                <a:gd name="T43" fmla="*/ 2147483647 h 16"/>
                <a:gd name="T44" fmla="*/ 2147483647 w 7"/>
                <a:gd name="T45" fmla="*/ 2147483647 h 16"/>
                <a:gd name="T46" fmla="*/ 2147483647 w 7"/>
                <a:gd name="T47" fmla="*/ 2147483647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16"/>
                <a:gd name="T74" fmla="*/ 7 w 7"/>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16">
                  <a:moveTo>
                    <a:pt x="0" y="6"/>
                  </a:moveTo>
                  <a:cubicBezTo>
                    <a:pt x="0" y="4"/>
                    <a:pt x="0" y="3"/>
                    <a:pt x="0" y="2"/>
                  </a:cubicBezTo>
                  <a:cubicBezTo>
                    <a:pt x="0" y="1"/>
                    <a:pt x="1" y="1"/>
                    <a:pt x="1" y="0"/>
                  </a:cubicBezTo>
                  <a:cubicBezTo>
                    <a:pt x="2" y="0"/>
                    <a:pt x="3" y="0"/>
                    <a:pt x="4" y="1"/>
                  </a:cubicBezTo>
                  <a:cubicBezTo>
                    <a:pt x="4" y="1"/>
                    <a:pt x="5" y="2"/>
                    <a:pt x="5" y="2"/>
                  </a:cubicBezTo>
                  <a:cubicBezTo>
                    <a:pt x="6" y="3"/>
                    <a:pt x="6" y="3"/>
                    <a:pt x="6" y="4"/>
                  </a:cubicBezTo>
                  <a:cubicBezTo>
                    <a:pt x="7" y="5"/>
                    <a:pt x="7" y="6"/>
                    <a:pt x="7" y="7"/>
                  </a:cubicBezTo>
                  <a:cubicBezTo>
                    <a:pt x="7" y="8"/>
                    <a:pt x="7" y="9"/>
                    <a:pt x="7" y="10"/>
                  </a:cubicBezTo>
                  <a:cubicBezTo>
                    <a:pt x="7" y="12"/>
                    <a:pt x="7" y="13"/>
                    <a:pt x="7" y="14"/>
                  </a:cubicBezTo>
                  <a:cubicBezTo>
                    <a:pt x="7" y="15"/>
                    <a:pt x="6" y="16"/>
                    <a:pt x="6" y="16"/>
                  </a:cubicBezTo>
                  <a:cubicBezTo>
                    <a:pt x="5" y="16"/>
                    <a:pt x="4" y="16"/>
                    <a:pt x="4" y="15"/>
                  </a:cubicBezTo>
                  <a:cubicBezTo>
                    <a:pt x="2" y="15"/>
                    <a:pt x="2" y="14"/>
                    <a:pt x="1" y="12"/>
                  </a:cubicBezTo>
                  <a:cubicBezTo>
                    <a:pt x="0" y="12"/>
                    <a:pt x="0" y="11"/>
                    <a:pt x="0" y="10"/>
                  </a:cubicBezTo>
                  <a:cubicBezTo>
                    <a:pt x="0" y="8"/>
                    <a:pt x="0" y="7"/>
                    <a:pt x="0" y="6"/>
                  </a:cubicBezTo>
                  <a:close/>
                  <a:moveTo>
                    <a:pt x="1" y="7"/>
                  </a:moveTo>
                  <a:cubicBezTo>
                    <a:pt x="1" y="9"/>
                    <a:pt x="1" y="11"/>
                    <a:pt x="2" y="12"/>
                  </a:cubicBezTo>
                  <a:cubicBezTo>
                    <a:pt x="2" y="13"/>
                    <a:pt x="3" y="14"/>
                    <a:pt x="4" y="14"/>
                  </a:cubicBezTo>
                  <a:cubicBezTo>
                    <a:pt x="4" y="14"/>
                    <a:pt x="5" y="14"/>
                    <a:pt x="5" y="14"/>
                  </a:cubicBezTo>
                  <a:cubicBezTo>
                    <a:pt x="6" y="13"/>
                    <a:pt x="6" y="12"/>
                    <a:pt x="6" y="9"/>
                  </a:cubicBezTo>
                  <a:cubicBezTo>
                    <a:pt x="6" y="7"/>
                    <a:pt x="6" y="5"/>
                    <a:pt x="5" y="4"/>
                  </a:cubicBezTo>
                  <a:cubicBezTo>
                    <a:pt x="5" y="3"/>
                    <a:pt x="4" y="3"/>
                    <a:pt x="4" y="2"/>
                  </a:cubicBezTo>
                  <a:cubicBezTo>
                    <a:pt x="3" y="2"/>
                    <a:pt x="2" y="2"/>
                    <a:pt x="2" y="2"/>
                  </a:cubicBezTo>
                  <a:cubicBezTo>
                    <a:pt x="2" y="3"/>
                    <a:pt x="1" y="3"/>
                    <a:pt x="1" y="4"/>
                  </a:cubicBezTo>
                  <a:cubicBezTo>
                    <a:pt x="1" y="5"/>
                    <a:pt x="1" y="6"/>
                    <a:pt x="1" y="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4" name="Freeform 864"/>
            <p:cNvSpPr>
              <a:spLocks noEditPoints="1"/>
            </p:cNvSpPr>
            <p:nvPr/>
          </p:nvSpPr>
          <p:spPr bwMode="auto">
            <a:xfrm>
              <a:off x="2257" y="2375"/>
              <a:ext cx="167" cy="207"/>
            </a:xfrm>
            <a:custGeom>
              <a:avLst/>
              <a:gdLst>
                <a:gd name="T0" fmla="*/ 0 w 17"/>
                <a:gd name="T1" fmla="*/ 2147483647 h 21"/>
                <a:gd name="T2" fmla="*/ 2147483647 w 17"/>
                <a:gd name="T3" fmla="*/ 2147483647 h 21"/>
                <a:gd name="T4" fmla="*/ 2147483647 w 17"/>
                <a:gd name="T5" fmla="*/ 2147483647 h 21"/>
                <a:gd name="T6" fmla="*/ 2147483647 w 17"/>
                <a:gd name="T7" fmla="*/ 2147483647 h 21"/>
                <a:gd name="T8" fmla="*/ 2147483647 w 17"/>
                <a:gd name="T9" fmla="*/ 2147483647 h 21"/>
                <a:gd name="T10" fmla="*/ 2147483647 w 17"/>
                <a:gd name="T11" fmla="*/ 2147483647 h 21"/>
                <a:gd name="T12" fmla="*/ 2147483647 w 17"/>
                <a:gd name="T13" fmla="*/ 2147483647 h 21"/>
                <a:gd name="T14" fmla="*/ 2147483647 w 17"/>
                <a:gd name="T15" fmla="*/ 2147483647 h 21"/>
                <a:gd name="T16" fmla="*/ 2147483647 w 17"/>
                <a:gd name="T17" fmla="*/ 2147483647 h 21"/>
                <a:gd name="T18" fmla="*/ 2147483647 w 17"/>
                <a:gd name="T19" fmla="*/ 2147483647 h 21"/>
                <a:gd name="T20" fmla="*/ 2147483647 w 17"/>
                <a:gd name="T21" fmla="*/ 2147483647 h 21"/>
                <a:gd name="T22" fmla="*/ 2147483647 w 17"/>
                <a:gd name="T23" fmla="*/ 2147483647 h 21"/>
                <a:gd name="T24" fmla="*/ 2147483647 w 17"/>
                <a:gd name="T25" fmla="*/ 2147483647 h 21"/>
                <a:gd name="T26" fmla="*/ 2147483647 w 17"/>
                <a:gd name="T27" fmla="*/ 2147483647 h 21"/>
                <a:gd name="T28" fmla="*/ 2147483647 w 17"/>
                <a:gd name="T29" fmla="*/ 2147483647 h 21"/>
                <a:gd name="T30" fmla="*/ 2147483647 w 17"/>
                <a:gd name="T31" fmla="*/ 2147483647 h 21"/>
                <a:gd name="T32" fmla="*/ 2147483647 w 17"/>
                <a:gd name="T33" fmla="*/ 2147483647 h 21"/>
                <a:gd name="T34" fmla="*/ 0 w 17"/>
                <a:gd name="T35" fmla="*/ 2147483647 h 21"/>
                <a:gd name="T36" fmla="*/ 2147483647 w 17"/>
                <a:gd name="T37" fmla="*/ 0 h 21"/>
                <a:gd name="T38" fmla="*/ 2147483647 w 17"/>
                <a:gd name="T39" fmla="*/ 0 h 21"/>
                <a:gd name="T40" fmla="*/ 2147483647 w 17"/>
                <a:gd name="T41" fmla="*/ 2147483647 h 21"/>
                <a:gd name="T42" fmla="*/ 2147483647 w 17"/>
                <a:gd name="T43" fmla="*/ 2147483647 h 21"/>
                <a:gd name="T44" fmla="*/ 2147483647 w 17"/>
                <a:gd name="T45" fmla="*/ 2147483647 h 21"/>
                <a:gd name="T46" fmla="*/ 2147483647 w 17"/>
                <a:gd name="T47" fmla="*/ 2147483647 h 21"/>
                <a:gd name="T48" fmla="*/ 2147483647 w 17"/>
                <a:gd name="T49" fmla="*/ 2147483647 h 21"/>
                <a:gd name="T50" fmla="*/ 2147483647 w 17"/>
                <a:gd name="T51" fmla="*/ 2147483647 h 21"/>
                <a:gd name="T52" fmla="*/ 2147483647 w 17"/>
                <a:gd name="T53" fmla="*/ 2147483647 h 21"/>
                <a:gd name="T54" fmla="*/ 2147483647 w 17"/>
                <a:gd name="T55" fmla="*/ 2147483647 h 21"/>
                <a:gd name="T56" fmla="*/ 2147483647 w 17"/>
                <a:gd name="T57" fmla="*/ 2147483647 h 21"/>
                <a:gd name="T58" fmla="*/ 2147483647 w 17"/>
                <a:gd name="T59" fmla="*/ 2147483647 h 21"/>
                <a:gd name="T60" fmla="*/ 0 w 17"/>
                <a:gd name="T61" fmla="*/ 2147483647 h 21"/>
                <a:gd name="T62" fmla="*/ 2147483647 w 17"/>
                <a:gd name="T63" fmla="*/ 2147483647 h 21"/>
                <a:gd name="T64" fmla="*/ 2147483647 w 17"/>
                <a:gd name="T65" fmla="*/ 2147483647 h 21"/>
                <a:gd name="T66" fmla="*/ 2147483647 w 17"/>
                <a:gd name="T67" fmla="*/ 2147483647 h 21"/>
                <a:gd name="T68" fmla="*/ 2147483647 w 17"/>
                <a:gd name="T69" fmla="*/ 2147483647 h 21"/>
                <a:gd name="T70" fmla="*/ 2147483647 w 17"/>
                <a:gd name="T71" fmla="*/ 2147483647 h 21"/>
                <a:gd name="T72" fmla="*/ 2147483647 w 17"/>
                <a:gd name="T73" fmla="*/ 2147483647 h 21"/>
                <a:gd name="T74" fmla="*/ 2147483647 w 17"/>
                <a:gd name="T75" fmla="*/ 2147483647 h 21"/>
                <a:gd name="T76" fmla="*/ 2147483647 w 17"/>
                <a:gd name="T77" fmla="*/ 2147483647 h 21"/>
                <a:gd name="T78" fmla="*/ 2147483647 w 17"/>
                <a:gd name="T79" fmla="*/ 2147483647 h 21"/>
                <a:gd name="T80" fmla="*/ 2147483647 w 17"/>
                <a:gd name="T81" fmla="*/ 2147483647 h 21"/>
                <a:gd name="T82" fmla="*/ 2147483647 w 17"/>
                <a:gd name="T83" fmla="*/ 2147483647 h 21"/>
                <a:gd name="T84" fmla="*/ 2147483647 w 17"/>
                <a:gd name="T85" fmla="*/ 2147483647 h 21"/>
                <a:gd name="T86" fmla="*/ 2147483647 w 17"/>
                <a:gd name="T87" fmla="*/ 2147483647 h 21"/>
                <a:gd name="T88" fmla="*/ 2147483647 w 17"/>
                <a:gd name="T89" fmla="*/ 2147483647 h 21"/>
                <a:gd name="T90" fmla="*/ 2147483647 w 17"/>
                <a:gd name="T91" fmla="*/ 2147483647 h 21"/>
                <a:gd name="T92" fmla="*/ 2147483647 w 17"/>
                <a:gd name="T93" fmla="*/ 2147483647 h 21"/>
                <a:gd name="T94" fmla="*/ 2147483647 w 17"/>
                <a:gd name="T95" fmla="*/ 2147483647 h 21"/>
                <a:gd name="T96" fmla="*/ 2147483647 w 17"/>
                <a:gd name="T97" fmla="*/ 2147483647 h 21"/>
                <a:gd name="T98" fmla="*/ 2147483647 w 17"/>
                <a:gd name="T99" fmla="*/ 2147483647 h 21"/>
                <a:gd name="T100" fmla="*/ 2147483647 w 17"/>
                <a:gd name="T101" fmla="*/ 2147483647 h 21"/>
                <a:gd name="T102" fmla="*/ 2147483647 w 17"/>
                <a:gd name="T103" fmla="*/ 2147483647 h 21"/>
                <a:gd name="T104" fmla="*/ 2147483647 w 17"/>
                <a:gd name="T105" fmla="*/ 2147483647 h 21"/>
                <a:gd name="T106" fmla="*/ 2147483647 w 17"/>
                <a:gd name="T107" fmla="*/ 2147483647 h 21"/>
                <a:gd name="T108" fmla="*/ 2147483647 w 17"/>
                <a:gd name="T109" fmla="*/ 2147483647 h 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
                <a:gd name="T166" fmla="*/ 0 h 21"/>
                <a:gd name="T167" fmla="*/ 17 w 17"/>
                <a:gd name="T168" fmla="*/ 21 h 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 h="21">
                  <a:moveTo>
                    <a:pt x="0" y="9"/>
                  </a:moveTo>
                  <a:cubicBezTo>
                    <a:pt x="0" y="9"/>
                    <a:pt x="1" y="9"/>
                    <a:pt x="1" y="9"/>
                  </a:cubicBezTo>
                  <a:cubicBezTo>
                    <a:pt x="1" y="10"/>
                    <a:pt x="1" y="11"/>
                    <a:pt x="2" y="12"/>
                  </a:cubicBezTo>
                  <a:cubicBezTo>
                    <a:pt x="2" y="13"/>
                    <a:pt x="3" y="13"/>
                    <a:pt x="3" y="14"/>
                  </a:cubicBezTo>
                  <a:cubicBezTo>
                    <a:pt x="4" y="14"/>
                    <a:pt x="5" y="14"/>
                    <a:pt x="5" y="14"/>
                  </a:cubicBezTo>
                  <a:cubicBezTo>
                    <a:pt x="6" y="13"/>
                    <a:pt x="6" y="13"/>
                    <a:pt x="6" y="12"/>
                  </a:cubicBezTo>
                  <a:cubicBezTo>
                    <a:pt x="6" y="11"/>
                    <a:pt x="6" y="10"/>
                    <a:pt x="5" y="10"/>
                  </a:cubicBezTo>
                  <a:cubicBezTo>
                    <a:pt x="5" y="9"/>
                    <a:pt x="4" y="8"/>
                    <a:pt x="3" y="8"/>
                  </a:cubicBezTo>
                  <a:cubicBezTo>
                    <a:pt x="3" y="8"/>
                    <a:pt x="3" y="8"/>
                    <a:pt x="2" y="7"/>
                  </a:cubicBezTo>
                  <a:cubicBezTo>
                    <a:pt x="2" y="7"/>
                    <a:pt x="3" y="6"/>
                    <a:pt x="3" y="6"/>
                  </a:cubicBezTo>
                  <a:cubicBezTo>
                    <a:pt x="3" y="6"/>
                    <a:pt x="3" y="6"/>
                    <a:pt x="3" y="6"/>
                  </a:cubicBezTo>
                  <a:cubicBezTo>
                    <a:pt x="3" y="7"/>
                    <a:pt x="4" y="7"/>
                    <a:pt x="5" y="7"/>
                  </a:cubicBezTo>
                  <a:cubicBezTo>
                    <a:pt x="5" y="6"/>
                    <a:pt x="5" y="6"/>
                    <a:pt x="5" y="5"/>
                  </a:cubicBezTo>
                  <a:cubicBezTo>
                    <a:pt x="5" y="5"/>
                    <a:pt x="5" y="4"/>
                    <a:pt x="5" y="3"/>
                  </a:cubicBezTo>
                  <a:cubicBezTo>
                    <a:pt x="4" y="3"/>
                    <a:pt x="4" y="2"/>
                    <a:pt x="3" y="2"/>
                  </a:cubicBezTo>
                  <a:cubicBezTo>
                    <a:pt x="3" y="1"/>
                    <a:pt x="2" y="1"/>
                    <a:pt x="2" y="2"/>
                  </a:cubicBezTo>
                  <a:cubicBezTo>
                    <a:pt x="2" y="2"/>
                    <a:pt x="1" y="2"/>
                    <a:pt x="1" y="3"/>
                  </a:cubicBezTo>
                  <a:cubicBezTo>
                    <a:pt x="1" y="3"/>
                    <a:pt x="0" y="2"/>
                    <a:pt x="0" y="2"/>
                  </a:cubicBezTo>
                  <a:cubicBezTo>
                    <a:pt x="0" y="1"/>
                    <a:pt x="0" y="0"/>
                    <a:pt x="1" y="0"/>
                  </a:cubicBezTo>
                  <a:cubicBezTo>
                    <a:pt x="2" y="0"/>
                    <a:pt x="2" y="0"/>
                    <a:pt x="3" y="0"/>
                  </a:cubicBezTo>
                  <a:cubicBezTo>
                    <a:pt x="4" y="1"/>
                    <a:pt x="5" y="1"/>
                    <a:pt x="5" y="2"/>
                  </a:cubicBezTo>
                  <a:cubicBezTo>
                    <a:pt x="6" y="3"/>
                    <a:pt x="6" y="3"/>
                    <a:pt x="6" y="4"/>
                  </a:cubicBezTo>
                  <a:cubicBezTo>
                    <a:pt x="7" y="5"/>
                    <a:pt x="7" y="5"/>
                    <a:pt x="7" y="6"/>
                  </a:cubicBezTo>
                  <a:cubicBezTo>
                    <a:pt x="7" y="7"/>
                    <a:pt x="7" y="7"/>
                    <a:pt x="6" y="8"/>
                  </a:cubicBezTo>
                  <a:cubicBezTo>
                    <a:pt x="6" y="8"/>
                    <a:pt x="6" y="8"/>
                    <a:pt x="5" y="8"/>
                  </a:cubicBezTo>
                  <a:cubicBezTo>
                    <a:pt x="6" y="9"/>
                    <a:pt x="6" y="9"/>
                    <a:pt x="7" y="10"/>
                  </a:cubicBezTo>
                  <a:cubicBezTo>
                    <a:pt x="7" y="11"/>
                    <a:pt x="7" y="12"/>
                    <a:pt x="7" y="13"/>
                  </a:cubicBezTo>
                  <a:cubicBezTo>
                    <a:pt x="7" y="14"/>
                    <a:pt x="7" y="15"/>
                    <a:pt x="6" y="15"/>
                  </a:cubicBezTo>
                  <a:cubicBezTo>
                    <a:pt x="5" y="16"/>
                    <a:pt x="4" y="16"/>
                    <a:pt x="3" y="15"/>
                  </a:cubicBezTo>
                  <a:cubicBezTo>
                    <a:pt x="2" y="14"/>
                    <a:pt x="1" y="14"/>
                    <a:pt x="1" y="12"/>
                  </a:cubicBezTo>
                  <a:cubicBezTo>
                    <a:pt x="0" y="11"/>
                    <a:pt x="0" y="10"/>
                    <a:pt x="0" y="9"/>
                  </a:cubicBezTo>
                  <a:close/>
                  <a:moveTo>
                    <a:pt x="9" y="14"/>
                  </a:moveTo>
                  <a:cubicBezTo>
                    <a:pt x="9" y="14"/>
                    <a:pt x="10" y="15"/>
                    <a:pt x="10" y="15"/>
                  </a:cubicBezTo>
                  <a:cubicBezTo>
                    <a:pt x="10" y="16"/>
                    <a:pt x="11" y="17"/>
                    <a:pt x="11" y="17"/>
                  </a:cubicBezTo>
                  <a:cubicBezTo>
                    <a:pt x="12" y="18"/>
                    <a:pt x="12" y="19"/>
                    <a:pt x="13" y="19"/>
                  </a:cubicBezTo>
                  <a:cubicBezTo>
                    <a:pt x="13" y="19"/>
                    <a:pt x="14" y="19"/>
                    <a:pt x="15" y="19"/>
                  </a:cubicBezTo>
                  <a:cubicBezTo>
                    <a:pt x="15" y="19"/>
                    <a:pt x="15" y="18"/>
                    <a:pt x="15" y="17"/>
                  </a:cubicBezTo>
                  <a:cubicBezTo>
                    <a:pt x="15" y="16"/>
                    <a:pt x="15" y="15"/>
                    <a:pt x="15" y="14"/>
                  </a:cubicBezTo>
                  <a:cubicBezTo>
                    <a:pt x="14" y="13"/>
                    <a:pt x="13" y="13"/>
                    <a:pt x="13" y="12"/>
                  </a:cubicBezTo>
                  <a:cubicBezTo>
                    <a:pt x="12" y="12"/>
                    <a:pt x="12" y="12"/>
                    <a:pt x="11" y="12"/>
                  </a:cubicBezTo>
                  <a:cubicBezTo>
                    <a:pt x="11" y="12"/>
                    <a:pt x="11" y="12"/>
                    <a:pt x="10" y="12"/>
                  </a:cubicBezTo>
                  <a:cubicBezTo>
                    <a:pt x="10" y="12"/>
                    <a:pt x="10" y="12"/>
                    <a:pt x="9" y="11"/>
                  </a:cubicBezTo>
                  <a:cubicBezTo>
                    <a:pt x="9" y="10"/>
                    <a:pt x="9" y="9"/>
                    <a:pt x="10" y="8"/>
                  </a:cubicBezTo>
                  <a:cubicBezTo>
                    <a:pt x="10" y="7"/>
                    <a:pt x="10" y="6"/>
                    <a:pt x="10" y="5"/>
                  </a:cubicBezTo>
                  <a:cubicBezTo>
                    <a:pt x="12" y="6"/>
                    <a:pt x="14" y="7"/>
                    <a:pt x="16" y="8"/>
                  </a:cubicBezTo>
                  <a:cubicBezTo>
                    <a:pt x="16" y="9"/>
                    <a:pt x="16" y="9"/>
                    <a:pt x="16" y="10"/>
                  </a:cubicBezTo>
                  <a:cubicBezTo>
                    <a:pt x="15" y="9"/>
                    <a:pt x="13" y="8"/>
                    <a:pt x="11" y="7"/>
                  </a:cubicBezTo>
                  <a:cubicBezTo>
                    <a:pt x="11" y="8"/>
                    <a:pt x="11" y="9"/>
                    <a:pt x="11" y="10"/>
                  </a:cubicBezTo>
                  <a:cubicBezTo>
                    <a:pt x="12" y="10"/>
                    <a:pt x="12" y="10"/>
                    <a:pt x="13" y="11"/>
                  </a:cubicBezTo>
                  <a:cubicBezTo>
                    <a:pt x="14" y="11"/>
                    <a:pt x="15" y="12"/>
                    <a:pt x="16" y="14"/>
                  </a:cubicBezTo>
                  <a:cubicBezTo>
                    <a:pt x="16" y="15"/>
                    <a:pt x="17" y="16"/>
                    <a:pt x="17" y="18"/>
                  </a:cubicBezTo>
                  <a:cubicBezTo>
                    <a:pt x="17" y="19"/>
                    <a:pt x="16" y="20"/>
                    <a:pt x="16" y="20"/>
                  </a:cubicBezTo>
                  <a:cubicBezTo>
                    <a:pt x="15" y="21"/>
                    <a:pt x="14" y="21"/>
                    <a:pt x="13" y="20"/>
                  </a:cubicBezTo>
                  <a:cubicBezTo>
                    <a:pt x="12" y="20"/>
                    <a:pt x="11" y="19"/>
                    <a:pt x="10" y="18"/>
                  </a:cubicBezTo>
                  <a:cubicBezTo>
                    <a:pt x="9" y="17"/>
                    <a:pt x="9" y="15"/>
                    <a:pt x="9" y="1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5" name="Freeform 865"/>
            <p:cNvSpPr>
              <a:spLocks noEditPoints="1"/>
            </p:cNvSpPr>
            <p:nvPr/>
          </p:nvSpPr>
          <p:spPr bwMode="auto">
            <a:xfrm>
              <a:off x="4525" y="1024"/>
              <a:ext cx="316" cy="256"/>
            </a:xfrm>
            <a:custGeom>
              <a:avLst/>
              <a:gdLst>
                <a:gd name="T0" fmla="*/ 0 w 32"/>
                <a:gd name="T1" fmla="*/ 2147483647 h 26"/>
                <a:gd name="T2" fmla="*/ 2147483647 w 32"/>
                <a:gd name="T3" fmla="*/ 2147483647 h 26"/>
                <a:gd name="T4" fmla="*/ 2147483647 w 32"/>
                <a:gd name="T5" fmla="*/ 2147483647 h 26"/>
                <a:gd name="T6" fmla="*/ 2147483647 w 32"/>
                <a:gd name="T7" fmla="*/ 2147483647 h 26"/>
                <a:gd name="T8" fmla="*/ 2147483647 w 32"/>
                <a:gd name="T9" fmla="*/ 2147483647 h 26"/>
                <a:gd name="T10" fmla="*/ 2147483647 w 32"/>
                <a:gd name="T11" fmla="*/ 2147483647 h 26"/>
                <a:gd name="T12" fmla="*/ 2147483647 w 32"/>
                <a:gd name="T13" fmla="*/ 0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2147483647 w 32"/>
                <a:gd name="T29" fmla="*/ 2147483647 h 26"/>
                <a:gd name="T30" fmla="*/ 2147483647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2147483647 w 32"/>
                <a:gd name="T41" fmla="*/ 2147483647 h 26"/>
                <a:gd name="T42" fmla="*/ 2147483647 w 32"/>
                <a:gd name="T43" fmla="*/ 2147483647 h 26"/>
                <a:gd name="T44" fmla="*/ 2147483647 w 32"/>
                <a:gd name="T45" fmla="*/ 2147483647 h 26"/>
                <a:gd name="T46" fmla="*/ 2147483647 w 32"/>
                <a:gd name="T47" fmla="*/ 2147483647 h 26"/>
                <a:gd name="T48" fmla="*/ 2147483647 w 32"/>
                <a:gd name="T49" fmla="*/ 2147483647 h 26"/>
                <a:gd name="T50" fmla="*/ 2147483647 w 32"/>
                <a:gd name="T51" fmla="*/ 2147483647 h 26"/>
                <a:gd name="T52" fmla="*/ 2147483647 w 32"/>
                <a:gd name="T53" fmla="*/ 2147483647 h 26"/>
                <a:gd name="T54" fmla="*/ 2147483647 w 32"/>
                <a:gd name="T55" fmla="*/ 2147483647 h 26"/>
                <a:gd name="T56" fmla="*/ 2147483647 w 32"/>
                <a:gd name="T57" fmla="*/ 2147483647 h 26"/>
                <a:gd name="T58" fmla="*/ 2147483647 w 32"/>
                <a:gd name="T59" fmla="*/ 2147483647 h 26"/>
                <a:gd name="T60" fmla="*/ 2147483647 w 32"/>
                <a:gd name="T61" fmla="*/ 2147483647 h 26"/>
                <a:gd name="T62" fmla="*/ 2147483647 w 32"/>
                <a:gd name="T63" fmla="*/ 2147483647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26"/>
                <a:gd name="T98" fmla="*/ 32 w 32"/>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26">
                  <a:moveTo>
                    <a:pt x="0" y="4"/>
                  </a:moveTo>
                  <a:cubicBezTo>
                    <a:pt x="0" y="4"/>
                    <a:pt x="0" y="3"/>
                    <a:pt x="0" y="3"/>
                  </a:cubicBezTo>
                  <a:cubicBezTo>
                    <a:pt x="2" y="3"/>
                    <a:pt x="3" y="4"/>
                    <a:pt x="5" y="5"/>
                  </a:cubicBezTo>
                  <a:cubicBezTo>
                    <a:pt x="5" y="6"/>
                    <a:pt x="5" y="6"/>
                    <a:pt x="5" y="7"/>
                  </a:cubicBezTo>
                  <a:cubicBezTo>
                    <a:pt x="3" y="6"/>
                    <a:pt x="2" y="5"/>
                    <a:pt x="0" y="4"/>
                  </a:cubicBezTo>
                  <a:close/>
                  <a:moveTo>
                    <a:pt x="11" y="15"/>
                  </a:moveTo>
                  <a:cubicBezTo>
                    <a:pt x="11" y="15"/>
                    <a:pt x="10" y="15"/>
                    <a:pt x="10" y="14"/>
                  </a:cubicBezTo>
                  <a:cubicBezTo>
                    <a:pt x="10" y="12"/>
                    <a:pt x="10" y="11"/>
                    <a:pt x="10" y="9"/>
                  </a:cubicBezTo>
                  <a:cubicBezTo>
                    <a:pt x="10" y="7"/>
                    <a:pt x="10" y="5"/>
                    <a:pt x="10" y="3"/>
                  </a:cubicBezTo>
                  <a:cubicBezTo>
                    <a:pt x="9" y="3"/>
                    <a:pt x="9" y="3"/>
                    <a:pt x="8" y="4"/>
                  </a:cubicBezTo>
                  <a:cubicBezTo>
                    <a:pt x="8" y="4"/>
                    <a:pt x="7" y="4"/>
                    <a:pt x="7" y="4"/>
                  </a:cubicBezTo>
                  <a:cubicBezTo>
                    <a:pt x="7" y="3"/>
                    <a:pt x="7" y="2"/>
                    <a:pt x="7" y="2"/>
                  </a:cubicBezTo>
                  <a:cubicBezTo>
                    <a:pt x="8" y="2"/>
                    <a:pt x="8" y="2"/>
                    <a:pt x="9" y="1"/>
                  </a:cubicBezTo>
                  <a:cubicBezTo>
                    <a:pt x="10" y="1"/>
                    <a:pt x="10" y="1"/>
                    <a:pt x="10" y="0"/>
                  </a:cubicBezTo>
                  <a:cubicBezTo>
                    <a:pt x="11" y="0"/>
                    <a:pt x="11" y="1"/>
                    <a:pt x="11" y="1"/>
                  </a:cubicBezTo>
                  <a:cubicBezTo>
                    <a:pt x="11" y="3"/>
                    <a:pt x="11" y="6"/>
                    <a:pt x="11" y="8"/>
                  </a:cubicBezTo>
                  <a:cubicBezTo>
                    <a:pt x="11" y="10"/>
                    <a:pt x="11" y="13"/>
                    <a:pt x="11" y="15"/>
                  </a:cubicBezTo>
                  <a:close/>
                  <a:moveTo>
                    <a:pt x="15" y="14"/>
                  </a:moveTo>
                  <a:cubicBezTo>
                    <a:pt x="16" y="14"/>
                    <a:pt x="16" y="14"/>
                    <a:pt x="17" y="14"/>
                  </a:cubicBezTo>
                  <a:cubicBezTo>
                    <a:pt x="17" y="15"/>
                    <a:pt x="17" y="16"/>
                    <a:pt x="17" y="17"/>
                  </a:cubicBezTo>
                  <a:cubicBezTo>
                    <a:pt x="18" y="18"/>
                    <a:pt x="18" y="18"/>
                    <a:pt x="19" y="18"/>
                  </a:cubicBezTo>
                  <a:cubicBezTo>
                    <a:pt x="20" y="19"/>
                    <a:pt x="20" y="19"/>
                    <a:pt x="21" y="18"/>
                  </a:cubicBezTo>
                  <a:cubicBezTo>
                    <a:pt x="21" y="18"/>
                    <a:pt x="22" y="17"/>
                    <a:pt x="22" y="16"/>
                  </a:cubicBezTo>
                  <a:cubicBezTo>
                    <a:pt x="22" y="15"/>
                    <a:pt x="21" y="14"/>
                    <a:pt x="21" y="14"/>
                  </a:cubicBezTo>
                  <a:cubicBezTo>
                    <a:pt x="20" y="13"/>
                    <a:pt x="20" y="12"/>
                    <a:pt x="19" y="12"/>
                  </a:cubicBezTo>
                  <a:cubicBezTo>
                    <a:pt x="18" y="11"/>
                    <a:pt x="18" y="11"/>
                    <a:pt x="18" y="11"/>
                  </a:cubicBezTo>
                  <a:cubicBezTo>
                    <a:pt x="17" y="11"/>
                    <a:pt x="17" y="11"/>
                    <a:pt x="17" y="12"/>
                  </a:cubicBezTo>
                  <a:cubicBezTo>
                    <a:pt x="16" y="11"/>
                    <a:pt x="16" y="11"/>
                    <a:pt x="15" y="11"/>
                  </a:cubicBezTo>
                  <a:cubicBezTo>
                    <a:pt x="16" y="10"/>
                    <a:pt x="16" y="8"/>
                    <a:pt x="16" y="7"/>
                  </a:cubicBezTo>
                  <a:cubicBezTo>
                    <a:pt x="16" y="6"/>
                    <a:pt x="16" y="5"/>
                    <a:pt x="17" y="4"/>
                  </a:cubicBezTo>
                  <a:cubicBezTo>
                    <a:pt x="19" y="5"/>
                    <a:pt x="21" y="6"/>
                    <a:pt x="23" y="7"/>
                  </a:cubicBezTo>
                  <a:cubicBezTo>
                    <a:pt x="23" y="8"/>
                    <a:pt x="23" y="9"/>
                    <a:pt x="23" y="9"/>
                  </a:cubicBezTo>
                  <a:cubicBezTo>
                    <a:pt x="21" y="8"/>
                    <a:pt x="19" y="7"/>
                    <a:pt x="18" y="6"/>
                  </a:cubicBezTo>
                  <a:cubicBezTo>
                    <a:pt x="18" y="8"/>
                    <a:pt x="17" y="9"/>
                    <a:pt x="17" y="10"/>
                  </a:cubicBezTo>
                  <a:cubicBezTo>
                    <a:pt x="18" y="10"/>
                    <a:pt x="19" y="10"/>
                    <a:pt x="19" y="10"/>
                  </a:cubicBezTo>
                  <a:cubicBezTo>
                    <a:pt x="20" y="11"/>
                    <a:pt x="21" y="12"/>
                    <a:pt x="22" y="13"/>
                  </a:cubicBezTo>
                  <a:cubicBezTo>
                    <a:pt x="23" y="14"/>
                    <a:pt x="23" y="16"/>
                    <a:pt x="23" y="17"/>
                  </a:cubicBezTo>
                  <a:cubicBezTo>
                    <a:pt x="23" y="18"/>
                    <a:pt x="23" y="19"/>
                    <a:pt x="22" y="20"/>
                  </a:cubicBezTo>
                  <a:cubicBezTo>
                    <a:pt x="21" y="21"/>
                    <a:pt x="20" y="21"/>
                    <a:pt x="19" y="20"/>
                  </a:cubicBezTo>
                  <a:cubicBezTo>
                    <a:pt x="18" y="19"/>
                    <a:pt x="17" y="18"/>
                    <a:pt x="16" y="17"/>
                  </a:cubicBezTo>
                  <a:cubicBezTo>
                    <a:pt x="16" y="16"/>
                    <a:pt x="15" y="15"/>
                    <a:pt x="15" y="14"/>
                  </a:cubicBezTo>
                  <a:close/>
                  <a:moveTo>
                    <a:pt x="24" y="16"/>
                  </a:moveTo>
                  <a:cubicBezTo>
                    <a:pt x="24" y="14"/>
                    <a:pt x="25" y="13"/>
                    <a:pt x="25" y="12"/>
                  </a:cubicBezTo>
                  <a:cubicBezTo>
                    <a:pt x="25" y="11"/>
                    <a:pt x="26" y="10"/>
                    <a:pt x="26" y="10"/>
                  </a:cubicBezTo>
                  <a:cubicBezTo>
                    <a:pt x="27" y="10"/>
                    <a:pt x="28" y="10"/>
                    <a:pt x="28" y="11"/>
                  </a:cubicBezTo>
                  <a:cubicBezTo>
                    <a:pt x="29" y="11"/>
                    <a:pt x="30" y="11"/>
                    <a:pt x="30" y="12"/>
                  </a:cubicBezTo>
                  <a:cubicBezTo>
                    <a:pt x="31" y="13"/>
                    <a:pt x="31" y="13"/>
                    <a:pt x="31" y="14"/>
                  </a:cubicBezTo>
                  <a:cubicBezTo>
                    <a:pt x="32" y="15"/>
                    <a:pt x="32" y="16"/>
                    <a:pt x="32" y="17"/>
                  </a:cubicBezTo>
                  <a:cubicBezTo>
                    <a:pt x="32" y="18"/>
                    <a:pt x="32" y="19"/>
                    <a:pt x="32" y="20"/>
                  </a:cubicBezTo>
                  <a:cubicBezTo>
                    <a:pt x="32" y="22"/>
                    <a:pt x="32" y="23"/>
                    <a:pt x="32" y="24"/>
                  </a:cubicBezTo>
                  <a:cubicBezTo>
                    <a:pt x="32" y="25"/>
                    <a:pt x="31" y="25"/>
                    <a:pt x="31" y="26"/>
                  </a:cubicBezTo>
                  <a:cubicBezTo>
                    <a:pt x="30" y="26"/>
                    <a:pt x="29" y="26"/>
                    <a:pt x="28" y="25"/>
                  </a:cubicBezTo>
                  <a:cubicBezTo>
                    <a:pt x="27" y="25"/>
                    <a:pt x="26" y="24"/>
                    <a:pt x="26" y="22"/>
                  </a:cubicBezTo>
                  <a:cubicBezTo>
                    <a:pt x="25" y="21"/>
                    <a:pt x="25" y="20"/>
                    <a:pt x="25" y="19"/>
                  </a:cubicBezTo>
                  <a:cubicBezTo>
                    <a:pt x="25" y="18"/>
                    <a:pt x="24" y="17"/>
                    <a:pt x="24" y="16"/>
                  </a:cubicBezTo>
                  <a:close/>
                  <a:moveTo>
                    <a:pt x="26" y="17"/>
                  </a:moveTo>
                  <a:cubicBezTo>
                    <a:pt x="26" y="19"/>
                    <a:pt x="26" y="21"/>
                    <a:pt x="27" y="22"/>
                  </a:cubicBezTo>
                  <a:cubicBezTo>
                    <a:pt x="27" y="23"/>
                    <a:pt x="28" y="23"/>
                    <a:pt x="28" y="24"/>
                  </a:cubicBezTo>
                  <a:cubicBezTo>
                    <a:pt x="29" y="24"/>
                    <a:pt x="30" y="24"/>
                    <a:pt x="30" y="24"/>
                  </a:cubicBezTo>
                  <a:cubicBezTo>
                    <a:pt x="31" y="23"/>
                    <a:pt x="31" y="22"/>
                    <a:pt x="31" y="19"/>
                  </a:cubicBezTo>
                  <a:cubicBezTo>
                    <a:pt x="31" y="17"/>
                    <a:pt x="31" y="15"/>
                    <a:pt x="30" y="14"/>
                  </a:cubicBezTo>
                  <a:cubicBezTo>
                    <a:pt x="30" y="13"/>
                    <a:pt x="29" y="12"/>
                    <a:pt x="28" y="12"/>
                  </a:cubicBezTo>
                  <a:cubicBezTo>
                    <a:pt x="28" y="12"/>
                    <a:pt x="27" y="12"/>
                    <a:pt x="27" y="12"/>
                  </a:cubicBezTo>
                  <a:cubicBezTo>
                    <a:pt x="27" y="12"/>
                    <a:pt x="26" y="13"/>
                    <a:pt x="26" y="14"/>
                  </a:cubicBezTo>
                  <a:cubicBezTo>
                    <a:pt x="26" y="14"/>
                    <a:pt x="26" y="15"/>
                    <a:pt x="26" y="1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6" name="Freeform 866"/>
            <p:cNvSpPr>
              <a:spLocks noEditPoints="1"/>
            </p:cNvSpPr>
            <p:nvPr/>
          </p:nvSpPr>
          <p:spPr bwMode="auto">
            <a:xfrm>
              <a:off x="5058" y="728"/>
              <a:ext cx="325" cy="256"/>
            </a:xfrm>
            <a:custGeom>
              <a:avLst/>
              <a:gdLst>
                <a:gd name="T0" fmla="*/ 0 w 33"/>
                <a:gd name="T1" fmla="*/ 2147483647 h 26"/>
                <a:gd name="T2" fmla="*/ 2147483647 w 33"/>
                <a:gd name="T3" fmla="*/ 2147483647 h 26"/>
                <a:gd name="T4" fmla="*/ 2147483647 w 33"/>
                <a:gd name="T5" fmla="*/ 2147483647 h 26"/>
                <a:gd name="T6" fmla="*/ 2147483647 w 33"/>
                <a:gd name="T7" fmla="*/ 2147483647 h 26"/>
                <a:gd name="T8" fmla="*/ 2147483647 w 33"/>
                <a:gd name="T9" fmla="*/ 2147483647 h 26"/>
                <a:gd name="T10" fmla="*/ 2147483647 w 33"/>
                <a:gd name="T11" fmla="*/ 2147483647 h 26"/>
                <a:gd name="T12" fmla="*/ 2147483647 w 33"/>
                <a:gd name="T13" fmla="*/ 0 h 26"/>
                <a:gd name="T14" fmla="*/ 2147483647 w 33"/>
                <a:gd name="T15" fmla="*/ 2147483647 h 26"/>
                <a:gd name="T16" fmla="*/ 2147483647 w 33"/>
                <a:gd name="T17" fmla="*/ 2147483647 h 26"/>
                <a:gd name="T18" fmla="*/ 2147483647 w 33"/>
                <a:gd name="T19" fmla="*/ 2147483647 h 26"/>
                <a:gd name="T20" fmla="*/ 2147483647 w 33"/>
                <a:gd name="T21" fmla="*/ 2147483647 h 26"/>
                <a:gd name="T22" fmla="*/ 2147483647 w 33"/>
                <a:gd name="T23" fmla="*/ 2147483647 h 26"/>
                <a:gd name="T24" fmla="*/ 2147483647 w 33"/>
                <a:gd name="T25" fmla="*/ 2147483647 h 26"/>
                <a:gd name="T26" fmla="*/ 2147483647 w 33"/>
                <a:gd name="T27" fmla="*/ 2147483647 h 26"/>
                <a:gd name="T28" fmla="*/ 2147483647 w 33"/>
                <a:gd name="T29" fmla="*/ 2147483647 h 26"/>
                <a:gd name="T30" fmla="*/ 2147483647 w 33"/>
                <a:gd name="T31" fmla="*/ 2147483647 h 26"/>
                <a:gd name="T32" fmla="*/ 2147483647 w 33"/>
                <a:gd name="T33" fmla="*/ 2147483647 h 26"/>
                <a:gd name="T34" fmla="*/ 2147483647 w 33"/>
                <a:gd name="T35" fmla="*/ 2147483647 h 26"/>
                <a:gd name="T36" fmla="*/ 2147483647 w 33"/>
                <a:gd name="T37" fmla="*/ 2147483647 h 26"/>
                <a:gd name="T38" fmla="*/ 2147483647 w 33"/>
                <a:gd name="T39" fmla="*/ 2147483647 h 26"/>
                <a:gd name="T40" fmla="*/ 2147483647 w 33"/>
                <a:gd name="T41" fmla="*/ 2147483647 h 26"/>
                <a:gd name="T42" fmla="*/ 2147483647 w 33"/>
                <a:gd name="T43" fmla="*/ 2147483647 h 26"/>
                <a:gd name="T44" fmla="*/ 2147483647 w 33"/>
                <a:gd name="T45" fmla="*/ 2147483647 h 26"/>
                <a:gd name="T46" fmla="*/ 2147483647 w 33"/>
                <a:gd name="T47" fmla="*/ 2147483647 h 26"/>
                <a:gd name="T48" fmla="*/ 2147483647 w 33"/>
                <a:gd name="T49" fmla="*/ 2147483647 h 26"/>
                <a:gd name="T50" fmla="*/ 2147483647 w 33"/>
                <a:gd name="T51" fmla="*/ 2147483647 h 26"/>
                <a:gd name="T52" fmla="*/ 2147483647 w 33"/>
                <a:gd name="T53" fmla="*/ 2147483647 h 26"/>
                <a:gd name="T54" fmla="*/ 2147483647 w 33"/>
                <a:gd name="T55" fmla="*/ 2147483647 h 26"/>
                <a:gd name="T56" fmla="*/ 2147483647 w 33"/>
                <a:gd name="T57" fmla="*/ 2147483647 h 26"/>
                <a:gd name="T58" fmla="*/ 2147483647 w 33"/>
                <a:gd name="T59" fmla="*/ 2147483647 h 26"/>
                <a:gd name="T60" fmla="*/ 2147483647 w 33"/>
                <a:gd name="T61" fmla="*/ 2147483647 h 26"/>
                <a:gd name="T62" fmla="*/ 2147483647 w 33"/>
                <a:gd name="T63" fmla="*/ 2147483647 h 26"/>
                <a:gd name="T64" fmla="*/ 2147483647 w 33"/>
                <a:gd name="T65" fmla="*/ 2147483647 h 26"/>
                <a:gd name="T66" fmla="*/ 2147483647 w 33"/>
                <a:gd name="T67" fmla="*/ 2147483647 h 26"/>
                <a:gd name="T68" fmla="*/ 2147483647 w 33"/>
                <a:gd name="T69" fmla="*/ 2147483647 h 26"/>
                <a:gd name="T70" fmla="*/ 2147483647 w 33"/>
                <a:gd name="T71" fmla="*/ 2147483647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26"/>
                <a:gd name="T110" fmla="*/ 33 w 33"/>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26">
                  <a:moveTo>
                    <a:pt x="0" y="4"/>
                  </a:moveTo>
                  <a:cubicBezTo>
                    <a:pt x="0" y="4"/>
                    <a:pt x="0" y="3"/>
                    <a:pt x="0" y="3"/>
                  </a:cubicBezTo>
                  <a:cubicBezTo>
                    <a:pt x="2" y="4"/>
                    <a:pt x="3" y="4"/>
                    <a:pt x="5" y="5"/>
                  </a:cubicBezTo>
                  <a:cubicBezTo>
                    <a:pt x="5" y="6"/>
                    <a:pt x="5" y="6"/>
                    <a:pt x="5" y="7"/>
                  </a:cubicBezTo>
                  <a:cubicBezTo>
                    <a:pt x="3" y="6"/>
                    <a:pt x="2" y="5"/>
                    <a:pt x="0" y="4"/>
                  </a:cubicBezTo>
                  <a:close/>
                  <a:moveTo>
                    <a:pt x="11" y="15"/>
                  </a:moveTo>
                  <a:cubicBezTo>
                    <a:pt x="11" y="15"/>
                    <a:pt x="10" y="15"/>
                    <a:pt x="10" y="14"/>
                  </a:cubicBezTo>
                  <a:cubicBezTo>
                    <a:pt x="10" y="13"/>
                    <a:pt x="10" y="11"/>
                    <a:pt x="10" y="9"/>
                  </a:cubicBezTo>
                  <a:cubicBezTo>
                    <a:pt x="10" y="7"/>
                    <a:pt x="10" y="5"/>
                    <a:pt x="10" y="3"/>
                  </a:cubicBezTo>
                  <a:cubicBezTo>
                    <a:pt x="10" y="3"/>
                    <a:pt x="9" y="4"/>
                    <a:pt x="9" y="4"/>
                  </a:cubicBezTo>
                  <a:cubicBezTo>
                    <a:pt x="8" y="4"/>
                    <a:pt x="8" y="4"/>
                    <a:pt x="7" y="4"/>
                  </a:cubicBezTo>
                  <a:cubicBezTo>
                    <a:pt x="7" y="3"/>
                    <a:pt x="7" y="2"/>
                    <a:pt x="7" y="2"/>
                  </a:cubicBezTo>
                  <a:cubicBezTo>
                    <a:pt x="8" y="2"/>
                    <a:pt x="9" y="2"/>
                    <a:pt x="9" y="1"/>
                  </a:cubicBezTo>
                  <a:cubicBezTo>
                    <a:pt x="10" y="1"/>
                    <a:pt x="10" y="1"/>
                    <a:pt x="11" y="0"/>
                  </a:cubicBezTo>
                  <a:cubicBezTo>
                    <a:pt x="11" y="0"/>
                    <a:pt x="11" y="1"/>
                    <a:pt x="11" y="1"/>
                  </a:cubicBezTo>
                  <a:cubicBezTo>
                    <a:pt x="11" y="3"/>
                    <a:pt x="11" y="6"/>
                    <a:pt x="11" y="8"/>
                  </a:cubicBezTo>
                  <a:cubicBezTo>
                    <a:pt x="11" y="10"/>
                    <a:pt x="11" y="13"/>
                    <a:pt x="11" y="15"/>
                  </a:cubicBezTo>
                  <a:close/>
                  <a:moveTo>
                    <a:pt x="15" y="14"/>
                  </a:moveTo>
                  <a:cubicBezTo>
                    <a:pt x="16" y="14"/>
                    <a:pt x="16" y="15"/>
                    <a:pt x="17" y="15"/>
                  </a:cubicBezTo>
                  <a:cubicBezTo>
                    <a:pt x="17" y="16"/>
                    <a:pt x="17" y="16"/>
                    <a:pt x="18" y="17"/>
                  </a:cubicBezTo>
                  <a:cubicBezTo>
                    <a:pt x="18" y="18"/>
                    <a:pt x="18" y="18"/>
                    <a:pt x="19" y="18"/>
                  </a:cubicBezTo>
                  <a:cubicBezTo>
                    <a:pt x="19" y="19"/>
                    <a:pt x="20" y="19"/>
                    <a:pt x="20" y="19"/>
                  </a:cubicBezTo>
                  <a:cubicBezTo>
                    <a:pt x="20" y="19"/>
                    <a:pt x="21" y="18"/>
                    <a:pt x="21" y="18"/>
                  </a:cubicBezTo>
                  <a:cubicBezTo>
                    <a:pt x="21" y="18"/>
                    <a:pt x="21" y="17"/>
                    <a:pt x="22" y="17"/>
                  </a:cubicBezTo>
                  <a:cubicBezTo>
                    <a:pt x="22" y="16"/>
                    <a:pt x="22" y="15"/>
                    <a:pt x="22" y="15"/>
                  </a:cubicBezTo>
                  <a:cubicBezTo>
                    <a:pt x="22" y="15"/>
                    <a:pt x="22" y="15"/>
                    <a:pt x="22" y="14"/>
                  </a:cubicBezTo>
                  <a:cubicBezTo>
                    <a:pt x="21" y="15"/>
                    <a:pt x="21" y="15"/>
                    <a:pt x="20" y="15"/>
                  </a:cubicBezTo>
                  <a:cubicBezTo>
                    <a:pt x="20" y="15"/>
                    <a:pt x="19" y="15"/>
                    <a:pt x="19" y="15"/>
                  </a:cubicBezTo>
                  <a:cubicBezTo>
                    <a:pt x="18" y="14"/>
                    <a:pt x="17" y="13"/>
                    <a:pt x="16" y="12"/>
                  </a:cubicBezTo>
                  <a:cubicBezTo>
                    <a:pt x="16" y="11"/>
                    <a:pt x="15" y="9"/>
                    <a:pt x="15" y="8"/>
                  </a:cubicBezTo>
                  <a:cubicBezTo>
                    <a:pt x="15" y="6"/>
                    <a:pt x="16" y="5"/>
                    <a:pt x="16" y="5"/>
                  </a:cubicBezTo>
                  <a:cubicBezTo>
                    <a:pt x="17" y="5"/>
                    <a:pt x="18" y="5"/>
                    <a:pt x="19" y="5"/>
                  </a:cubicBezTo>
                  <a:cubicBezTo>
                    <a:pt x="20" y="6"/>
                    <a:pt x="21" y="6"/>
                    <a:pt x="21" y="7"/>
                  </a:cubicBezTo>
                  <a:cubicBezTo>
                    <a:pt x="22" y="8"/>
                    <a:pt x="22" y="9"/>
                    <a:pt x="23" y="10"/>
                  </a:cubicBezTo>
                  <a:cubicBezTo>
                    <a:pt x="23" y="11"/>
                    <a:pt x="23" y="13"/>
                    <a:pt x="23" y="15"/>
                  </a:cubicBezTo>
                  <a:cubicBezTo>
                    <a:pt x="23" y="16"/>
                    <a:pt x="23" y="18"/>
                    <a:pt x="23" y="19"/>
                  </a:cubicBezTo>
                  <a:cubicBezTo>
                    <a:pt x="22" y="20"/>
                    <a:pt x="22" y="20"/>
                    <a:pt x="21" y="20"/>
                  </a:cubicBezTo>
                  <a:cubicBezTo>
                    <a:pt x="21" y="20"/>
                    <a:pt x="20" y="20"/>
                    <a:pt x="19" y="20"/>
                  </a:cubicBezTo>
                  <a:cubicBezTo>
                    <a:pt x="18" y="19"/>
                    <a:pt x="17" y="18"/>
                    <a:pt x="17" y="17"/>
                  </a:cubicBezTo>
                  <a:cubicBezTo>
                    <a:pt x="16" y="17"/>
                    <a:pt x="16" y="15"/>
                    <a:pt x="15" y="14"/>
                  </a:cubicBezTo>
                  <a:close/>
                  <a:moveTo>
                    <a:pt x="22" y="11"/>
                  </a:moveTo>
                  <a:cubicBezTo>
                    <a:pt x="22" y="10"/>
                    <a:pt x="21" y="9"/>
                    <a:pt x="21" y="9"/>
                  </a:cubicBezTo>
                  <a:cubicBezTo>
                    <a:pt x="20" y="8"/>
                    <a:pt x="20" y="7"/>
                    <a:pt x="19" y="7"/>
                  </a:cubicBezTo>
                  <a:cubicBezTo>
                    <a:pt x="19" y="6"/>
                    <a:pt x="18" y="6"/>
                    <a:pt x="18" y="7"/>
                  </a:cubicBezTo>
                  <a:cubicBezTo>
                    <a:pt x="17" y="7"/>
                    <a:pt x="17" y="8"/>
                    <a:pt x="17" y="9"/>
                  </a:cubicBezTo>
                  <a:cubicBezTo>
                    <a:pt x="17" y="10"/>
                    <a:pt x="17" y="11"/>
                    <a:pt x="17" y="11"/>
                  </a:cubicBezTo>
                  <a:cubicBezTo>
                    <a:pt x="18" y="12"/>
                    <a:pt x="19" y="13"/>
                    <a:pt x="19" y="13"/>
                  </a:cubicBezTo>
                  <a:cubicBezTo>
                    <a:pt x="20" y="14"/>
                    <a:pt x="20" y="14"/>
                    <a:pt x="21" y="13"/>
                  </a:cubicBezTo>
                  <a:cubicBezTo>
                    <a:pt x="21" y="13"/>
                    <a:pt x="22" y="12"/>
                    <a:pt x="22" y="11"/>
                  </a:cubicBezTo>
                  <a:close/>
                  <a:moveTo>
                    <a:pt x="25" y="16"/>
                  </a:moveTo>
                  <a:cubicBezTo>
                    <a:pt x="25" y="14"/>
                    <a:pt x="25" y="13"/>
                    <a:pt x="25" y="12"/>
                  </a:cubicBezTo>
                  <a:cubicBezTo>
                    <a:pt x="25" y="11"/>
                    <a:pt x="26" y="10"/>
                    <a:pt x="26" y="10"/>
                  </a:cubicBezTo>
                  <a:cubicBezTo>
                    <a:pt x="27" y="10"/>
                    <a:pt x="28" y="10"/>
                    <a:pt x="29" y="11"/>
                  </a:cubicBezTo>
                  <a:cubicBezTo>
                    <a:pt x="29" y="11"/>
                    <a:pt x="30" y="12"/>
                    <a:pt x="30" y="12"/>
                  </a:cubicBezTo>
                  <a:cubicBezTo>
                    <a:pt x="31" y="13"/>
                    <a:pt x="31" y="13"/>
                    <a:pt x="32" y="14"/>
                  </a:cubicBezTo>
                  <a:cubicBezTo>
                    <a:pt x="32" y="15"/>
                    <a:pt x="32" y="16"/>
                    <a:pt x="32" y="17"/>
                  </a:cubicBezTo>
                  <a:cubicBezTo>
                    <a:pt x="32" y="18"/>
                    <a:pt x="33" y="19"/>
                    <a:pt x="33" y="20"/>
                  </a:cubicBezTo>
                  <a:cubicBezTo>
                    <a:pt x="33" y="22"/>
                    <a:pt x="32" y="23"/>
                    <a:pt x="32" y="24"/>
                  </a:cubicBezTo>
                  <a:cubicBezTo>
                    <a:pt x="32" y="25"/>
                    <a:pt x="31" y="26"/>
                    <a:pt x="31" y="26"/>
                  </a:cubicBezTo>
                  <a:cubicBezTo>
                    <a:pt x="30" y="26"/>
                    <a:pt x="29" y="26"/>
                    <a:pt x="29" y="25"/>
                  </a:cubicBezTo>
                  <a:cubicBezTo>
                    <a:pt x="27" y="25"/>
                    <a:pt x="26" y="24"/>
                    <a:pt x="26" y="22"/>
                  </a:cubicBezTo>
                  <a:cubicBezTo>
                    <a:pt x="25" y="21"/>
                    <a:pt x="25" y="20"/>
                    <a:pt x="25" y="19"/>
                  </a:cubicBezTo>
                  <a:cubicBezTo>
                    <a:pt x="25" y="18"/>
                    <a:pt x="25" y="17"/>
                    <a:pt x="25" y="16"/>
                  </a:cubicBezTo>
                  <a:close/>
                  <a:moveTo>
                    <a:pt x="26" y="17"/>
                  </a:moveTo>
                  <a:cubicBezTo>
                    <a:pt x="26" y="19"/>
                    <a:pt x="26" y="21"/>
                    <a:pt x="27" y="22"/>
                  </a:cubicBezTo>
                  <a:cubicBezTo>
                    <a:pt x="27" y="23"/>
                    <a:pt x="28" y="23"/>
                    <a:pt x="29" y="24"/>
                  </a:cubicBezTo>
                  <a:cubicBezTo>
                    <a:pt x="29" y="24"/>
                    <a:pt x="30" y="24"/>
                    <a:pt x="30" y="24"/>
                  </a:cubicBezTo>
                  <a:cubicBezTo>
                    <a:pt x="31" y="23"/>
                    <a:pt x="31" y="22"/>
                    <a:pt x="31" y="19"/>
                  </a:cubicBezTo>
                  <a:cubicBezTo>
                    <a:pt x="31" y="17"/>
                    <a:pt x="31" y="15"/>
                    <a:pt x="30" y="14"/>
                  </a:cubicBezTo>
                  <a:cubicBezTo>
                    <a:pt x="30" y="13"/>
                    <a:pt x="29" y="13"/>
                    <a:pt x="29" y="12"/>
                  </a:cubicBezTo>
                  <a:cubicBezTo>
                    <a:pt x="28" y="12"/>
                    <a:pt x="27" y="12"/>
                    <a:pt x="27" y="12"/>
                  </a:cubicBezTo>
                  <a:cubicBezTo>
                    <a:pt x="27" y="12"/>
                    <a:pt x="26" y="13"/>
                    <a:pt x="26" y="14"/>
                  </a:cubicBezTo>
                  <a:cubicBezTo>
                    <a:pt x="26" y="14"/>
                    <a:pt x="26" y="15"/>
                    <a:pt x="26" y="1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7" name="Line 867"/>
            <p:cNvSpPr>
              <a:spLocks noChangeShapeType="1"/>
            </p:cNvSpPr>
            <p:nvPr/>
          </p:nvSpPr>
          <p:spPr bwMode="auto">
            <a:xfrm flipV="1">
              <a:off x="2316" y="1103"/>
              <a:ext cx="2919" cy="1656"/>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08" name="Line 868"/>
            <p:cNvSpPr>
              <a:spLocks noChangeShapeType="1"/>
            </p:cNvSpPr>
            <p:nvPr/>
          </p:nvSpPr>
          <p:spPr bwMode="auto">
            <a:xfrm>
              <a:off x="5235" y="95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09" name="Line 869"/>
            <p:cNvSpPr>
              <a:spLocks noChangeShapeType="1"/>
            </p:cNvSpPr>
            <p:nvPr/>
          </p:nvSpPr>
          <p:spPr bwMode="auto">
            <a:xfrm>
              <a:off x="4712" y="1250"/>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0" name="Line 870"/>
            <p:cNvSpPr>
              <a:spLocks noChangeShapeType="1"/>
            </p:cNvSpPr>
            <p:nvPr/>
          </p:nvSpPr>
          <p:spPr bwMode="auto">
            <a:xfrm>
              <a:off x="4062" y="161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1" name="Line 871"/>
            <p:cNvSpPr>
              <a:spLocks noChangeShapeType="1"/>
            </p:cNvSpPr>
            <p:nvPr/>
          </p:nvSpPr>
          <p:spPr bwMode="auto">
            <a:xfrm>
              <a:off x="3421" y="1990"/>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2" name="Line 872"/>
            <p:cNvSpPr>
              <a:spLocks noChangeShapeType="1"/>
            </p:cNvSpPr>
            <p:nvPr/>
          </p:nvSpPr>
          <p:spPr bwMode="auto">
            <a:xfrm>
              <a:off x="2770" y="235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3" name="Line 873"/>
            <p:cNvSpPr>
              <a:spLocks noChangeShapeType="1"/>
            </p:cNvSpPr>
            <p:nvPr/>
          </p:nvSpPr>
          <p:spPr bwMode="auto">
            <a:xfrm>
              <a:off x="2316" y="2621"/>
              <a:ext cx="1" cy="13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4" name="Freeform 874"/>
            <p:cNvSpPr>
              <a:spLocks/>
            </p:cNvSpPr>
            <p:nvPr/>
          </p:nvSpPr>
          <p:spPr bwMode="auto">
            <a:xfrm>
              <a:off x="1961" y="3006"/>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5" name="Freeform 875"/>
            <p:cNvSpPr>
              <a:spLocks noEditPoints="1"/>
            </p:cNvSpPr>
            <p:nvPr/>
          </p:nvSpPr>
          <p:spPr bwMode="auto">
            <a:xfrm>
              <a:off x="1951" y="3006"/>
              <a:ext cx="207" cy="118"/>
            </a:xfrm>
            <a:custGeom>
              <a:avLst/>
              <a:gdLst>
                <a:gd name="T0" fmla="*/ 2147483647 w 21"/>
                <a:gd name="T1" fmla="*/ 2147483647 h 12"/>
                <a:gd name="T2" fmla="*/ 2147483647 w 21"/>
                <a:gd name="T3" fmla="*/ 0 h 12"/>
                <a:gd name="T4" fmla="*/ 2147483647 w 21"/>
                <a:gd name="T5" fmla="*/ 0 h 12"/>
                <a:gd name="T6" fmla="*/ 2147483647 w 21"/>
                <a:gd name="T7" fmla="*/ 0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2147483647 w 21"/>
                <a:gd name="T21" fmla="*/ 2147483647 h 12"/>
                <a:gd name="T22" fmla="*/ 0 w 21"/>
                <a:gd name="T23" fmla="*/ 2147483647 h 12"/>
                <a:gd name="T24" fmla="*/ 2147483647 w 21"/>
                <a:gd name="T25" fmla="*/ 2147483647 h 12"/>
                <a:gd name="T26" fmla="*/ 2147483647 w 21"/>
                <a:gd name="T27" fmla="*/ 0 h 12"/>
                <a:gd name="T28" fmla="*/ 2147483647 w 21"/>
                <a:gd name="T29" fmla="*/ 2147483647 h 12"/>
                <a:gd name="T30" fmla="*/ 2147483647 w 21"/>
                <a:gd name="T31" fmla="*/ 2147483647 h 12"/>
                <a:gd name="T32" fmla="*/ 2147483647 w 21"/>
                <a:gd name="T33" fmla="*/ 2147483647 h 12"/>
                <a:gd name="T34" fmla="*/ 2147483647 w 21"/>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2"/>
                <a:gd name="T56" fmla="*/ 21 w 21"/>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2">
                  <a:moveTo>
                    <a:pt x="1" y="4"/>
                  </a:moveTo>
                  <a:lnTo>
                    <a:pt x="9" y="0"/>
                  </a:lnTo>
                  <a:lnTo>
                    <a:pt x="20" y="7"/>
                  </a:lnTo>
                  <a:lnTo>
                    <a:pt x="21" y="7"/>
                  </a:lnTo>
                  <a:lnTo>
                    <a:pt x="20" y="7"/>
                  </a:lnTo>
                  <a:lnTo>
                    <a:pt x="12" y="12"/>
                  </a:lnTo>
                  <a:lnTo>
                    <a:pt x="1" y="5"/>
                  </a:lnTo>
                  <a:lnTo>
                    <a:pt x="0" y="5"/>
                  </a:lnTo>
                  <a:lnTo>
                    <a:pt x="1" y="4"/>
                  </a:lnTo>
                  <a:close/>
                  <a:moveTo>
                    <a:pt x="9" y="0"/>
                  </a:moveTo>
                  <a:lnTo>
                    <a:pt x="1" y="5"/>
                  </a:lnTo>
                  <a:lnTo>
                    <a:pt x="12" y="11"/>
                  </a:lnTo>
                  <a:lnTo>
                    <a:pt x="19" y="7"/>
                  </a:lnTo>
                  <a:lnTo>
                    <a:pt x="9" y="0"/>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6" name="Freeform 876"/>
            <p:cNvSpPr>
              <a:spLocks/>
            </p:cNvSpPr>
            <p:nvPr/>
          </p:nvSpPr>
          <p:spPr bwMode="auto">
            <a:xfrm>
              <a:off x="1961" y="2996"/>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7" name="Freeform 877"/>
            <p:cNvSpPr>
              <a:spLocks noEditPoints="1"/>
            </p:cNvSpPr>
            <p:nvPr/>
          </p:nvSpPr>
          <p:spPr bwMode="auto">
            <a:xfrm>
              <a:off x="1951" y="2986"/>
              <a:ext cx="207" cy="118"/>
            </a:xfrm>
            <a:custGeom>
              <a:avLst/>
              <a:gdLst>
                <a:gd name="T0" fmla="*/ 2147483647 w 21"/>
                <a:gd name="T1" fmla="*/ 2147483647 h 12"/>
                <a:gd name="T2" fmla="*/ 2147483647 w 21"/>
                <a:gd name="T3" fmla="*/ 0 h 12"/>
                <a:gd name="T4" fmla="*/ 2147483647 w 21"/>
                <a:gd name="T5" fmla="*/ 0 h 12"/>
                <a:gd name="T6" fmla="*/ 2147483647 w 21"/>
                <a:gd name="T7" fmla="*/ 0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2147483647 w 21"/>
                <a:gd name="T21" fmla="*/ 2147483647 h 12"/>
                <a:gd name="T22" fmla="*/ 0 w 21"/>
                <a:gd name="T23" fmla="*/ 2147483647 h 12"/>
                <a:gd name="T24" fmla="*/ 2147483647 w 21"/>
                <a:gd name="T25" fmla="*/ 2147483647 h 12"/>
                <a:gd name="T26" fmla="*/ 2147483647 w 21"/>
                <a:gd name="T27" fmla="*/ 2147483647 h 12"/>
                <a:gd name="T28" fmla="*/ 2147483647 w 21"/>
                <a:gd name="T29" fmla="*/ 2147483647 h 12"/>
                <a:gd name="T30" fmla="*/ 2147483647 w 21"/>
                <a:gd name="T31" fmla="*/ 2147483647 h 12"/>
                <a:gd name="T32" fmla="*/ 2147483647 w 21"/>
                <a:gd name="T33" fmla="*/ 2147483647 h 12"/>
                <a:gd name="T34" fmla="*/ 2147483647 w 21"/>
                <a:gd name="T35" fmla="*/ 2147483647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2"/>
                <a:gd name="T56" fmla="*/ 21 w 21"/>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2">
                  <a:moveTo>
                    <a:pt x="1" y="5"/>
                  </a:moveTo>
                  <a:lnTo>
                    <a:pt x="9" y="0"/>
                  </a:lnTo>
                  <a:lnTo>
                    <a:pt x="20" y="7"/>
                  </a:lnTo>
                  <a:lnTo>
                    <a:pt x="21" y="7"/>
                  </a:lnTo>
                  <a:lnTo>
                    <a:pt x="20" y="7"/>
                  </a:lnTo>
                  <a:lnTo>
                    <a:pt x="12" y="12"/>
                  </a:lnTo>
                  <a:lnTo>
                    <a:pt x="1" y="5"/>
                  </a:lnTo>
                  <a:lnTo>
                    <a:pt x="0" y="5"/>
                  </a:lnTo>
                  <a:lnTo>
                    <a:pt x="1" y="5"/>
                  </a:lnTo>
                  <a:close/>
                  <a:moveTo>
                    <a:pt x="9" y="1"/>
                  </a:moveTo>
                  <a:lnTo>
                    <a:pt x="2" y="5"/>
                  </a:lnTo>
                  <a:lnTo>
                    <a:pt x="12" y="11"/>
                  </a:lnTo>
                  <a:lnTo>
                    <a:pt x="20" y="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8" name="Freeform 878"/>
            <p:cNvSpPr>
              <a:spLocks/>
            </p:cNvSpPr>
            <p:nvPr/>
          </p:nvSpPr>
          <p:spPr bwMode="auto">
            <a:xfrm>
              <a:off x="1793" y="3144"/>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6"/>
                  </a:moveTo>
                  <a:lnTo>
                    <a:pt x="10" y="0"/>
                  </a:lnTo>
                  <a:lnTo>
                    <a:pt x="24" y="8"/>
                  </a:lnTo>
                  <a:lnTo>
                    <a:pt x="14" y="14"/>
                  </a:lnTo>
                  <a:lnTo>
                    <a:pt x="0" y="6"/>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9" name="Freeform 879"/>
            <p:cNvSpPr>
              <a:spLocks/>
            </p:cNvSpPr>
            <p:nvPr/>
          </p:nvSpPr>
          <p:spPr bwMode="auto">
            <a:xfrm>
              <a:off x="1793" y="3144"/>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6"/>
                  </a:moveTo>
                  <a:lnTo>
                    <a:pt x="10" y="0"/>
                  </a:lnTo>
                  <a:lnTo>
                    <a:pt x="24" y="8"/>
                  </a:lnTo>
                  <a:lnTo>
                    <a:pt x="14" y="14"/>
                  </a:lnTo>
                  <a:lnTo>
                    <a:pt x="0" y="6"/>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0" name="Freeform 880"/>
            <p:cNvSpPr>
              <a:spLocks/>
            </p:cNvSpPr>
            <p:nvPr/>
          </p:nvSpPr>
          <p:spPr bwMode="auto">
            <a:xfrm>
              <a:off x="1793" y="3055"/>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5"/>
                  </a:moveTo>
                  <a:lnTo>
                    <a:pt x="9" y="0"/>
                  </a:lnTo>
                  <a:lnTo>
                    <a:pt x="9" y="9"/>
                  </a:lnTo>
                  <a:lnTo>
                    <a:pt x="0" y="15"/>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1" name="Freeform 881"/>
            <p:cNvSpPr>
              <a:spLocks/>
            </p:cNvSpPr>
            <p:nvPr/>
          </p:nvSpPr>
          <p:spPr bwMode="auto">
            <a:xfrm>
              <a:off x="1793" y="3055"/>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5"/>
                  </a:moveTo>
                  <a:lnTo>
                    <a:pt x="9" y="0"/>
                  </a:lnTo>
                  <a:lnTo>
                    <a:pt x="9"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2" name="Freeform 882"/>
            <p:cNvSpPr>
              <a:spLocks/>
            </p:cNvSpPr>
            <p:nvPr/>
          </p:nvSpPr>
          <p:spPr bwMode="auto">
            <a:xfrm>
              <a:off x="1931" y="3134"/>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6"/>
                  </a:moveTo>
                  <a:lnTo>
                    <a:pt x="9" y="0"/>
                  </a:lnTo>
                  <a:lnTo>
                    <a:pt x="9" y="9"/>
                  </a:lnTo>
                  <a:lnTo>
                    <a:pt x="0" y="15"/>
                  </a:lnTo>
                  <a:lnTo>
                    <a:pt x="0" y="6"/>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3" name="Freeform 883"/>
            <p:cNvSpPr>
              <a:spLocks/>
            </p:cNvSpPr>
            <p:nvPr/>
          </p:nvSpPr>
          <p:spPr bwMode="auto">
            <a:xfrm>
              <a:off x="1931" y="3134"/>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6"/>
                  </a:moveTo>
                  <a:lnTo>
                    <a:pt x="9" y="0"/>
                  </a:lnTo>
                  <a:lnTo>
                    <a:pt x="9" y="9"/>
                  </a:lnTo>
                  <a:lnTo>
                    <a:pt x="0" y="15"/>
                  </a:lnTo>
                  <a:lnTo>
                    <a:pt x="0" y="6"/>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4" name="Freeform 884"/>
            <p:cNvSpPr>
              <a:spLocks/>
            </p:cNvSpPr>
            <p:nvPr/>
          </p:nvSpPr>
          <p:spPr bwMode="auto">
            <a:xfrm>
              <a:off x="1793" y="3055"/>
              <a:ext cx="227"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9" y="0"/>
                  </a:lnTo>
                  <a:lnTo>
                    <a:pt x="23" y="8"/>
                  </a:lnTo>
                  <a:lnTo>
                    <a:pt x="14" y="14"/>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5" name="Freeform 885"/>
            <p:cNvSpPr>
              <a:spLocks/>
            </p:cNvSpPr>
            <p:nvPr/>
          </p:nvSpPr>
          <p:spPr bwMode="auto">
            <a:xfrm>
              <a:off x="1793" y="3055"/>
              <a:ext cx="227"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9" y="0"/>
                  </a:lnTo>
                  <a:lnTo>
                    <a:pt x="23"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6" name="Freeform 886"/>
            <p:cNvSpPr>
              <a:spLocks/>
            </p:cNvSpPr>
            <p:nvPr/>
          </p:nvSpPr>
          <p:spPr bwMode="auto">
            <a:xfrm>
              <a:off x="1695" y="3203"/>
              <a:ext cx="226"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10" y="0"/>
                  </a:lnTo>
                  <a:lnTo>
                    <a:pt x="23" y="8"/>
                  </a:lnTo>
                  <a:lnTo>
                    <a:pt x="14" y="14"/>
                  </a:lnTo>
                  <a:lnTo>
                    <a:pt x="0" y="5"/>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7" name="Freeform 887"/>
            <p:cNvSpPr>
              <a:spLocks/>
            </p:cNvSpPr>
            <p:nvPr/>
          </p:nvSpPr>
          <p:spPr bwMode="auto">
            <a:xfrm>
              <a:off x="1695" y="3203"/>
              <a:ext cx="226"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10" y="0"/>
                  </a:lnTo>
                  <a:lnTo>
                    <a:pt x="23"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8" name="Freeform 888"/>
            <p:cNvSpPr>
              <a:spLocks/>
            </p:cNvSpPr>
            <p:nvPr/>
          </p:nvSpPr>
          <p:spPr bwMode="auto">
            <a:xfrm>
              <a:off x="1685" y="3114"/>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9" name="Freeform 889"/>
            <p:cNvSpPr>
              <a:spLocks/>
            </p:cNvSpPr>
            <p:nvPr/>
          </p:nvSpPr>
          <p:spPr bwMode="auto">
            <a:xfrm>
              <a:off x="1685" y="3114"/>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0" name="Freeform 890"/>
            <p:cNvSpPr>
              <a:spLocks/>
            </p:cNvSpPr>
            <p:nvPr/>
          </p:nvSpPr>
          <p:spPr bwMode="auto">
            <a:xfrm>
              <a:off x="1823" y="3193"/>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1" name="Freeform 891"/>
            <p:cNvSpPr>
              <a:spLocks/>
            </p:cNvSpPr>
            <p:nvPr/>
          </p:nvSpPr>
          <p:spPr bwMode="auto">
            <a:xfrm>
              <a:off x="1823" y="3193"/>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2" name="Freeform 892"/>
            <p:cNvSpPr>
              <a:spLocks/>
            </p:cNvSpPr>
            <p:nvPr/>
          </p:nvSpPr>
          <p:spPr bwMode="auto">
            <a:xfrm>
              <a:off x="1685" y="3114"/>
              <a:ext cx="236" cy="128"/>
            </a:xfrm>
            <a:custGeom>
              <a:avLst/>
              <a:gdLst>
                <a:gd name="T0" fmla="*/ 0 w 24"/>
                <a:gd name="T1" fmla="*/ 2147483647 h 13"/>
                <a:gd name="T2" fmla="*/ 2147483647 w 24"/>
                <a:gd name="T3" fmla="*/ 0 h 13"/>
                <a:gd name="T4" fmla="*/ 2147483647 w 24"/>
                <a:gd name="T5" fmla="*/ 2147483647 h 13"/>
                <a:gd name="T6" fmla="*/ 2147483647 w 24"/>
                <a:gd name="T7" fmla="*/ 2147483647 h 13"/>
                <a:gd name="T8" fmla="*/ 0 w 24"/>
                <a:gd name="T9" fmla="*/ 2147483647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5"/>
                  </a:moveTo>
                  <a:lnTo>
                    <a:pt x="10" y="0"/>
                  </a:lnTo>
                  <a:lnTo>
                    <a:pt x="24" y="8"/>
                  </a:lnTo>
                  <a:lnTo>
                    <a:pt x="14" y="13"/>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3" name="Freeform 893"/>
            <p:cNvSpPr>
              <a:spLocks/>
            </p:cNvSpPr>
            <p:nvPr/>
          </p:nvSpPr>
          <p:spPr bwMode="auto">
            <a:xfrm>
              <a:off x="1685" y="3114"/>
              <a:ext cx="236" cy="128"/>
            </a:xfrm>
            <a:custGeom>
              <a:avLst/>
              <a:gdLst>
                <a:gd name="T0" fmla="*/ 0 w 24"/>
                <a:gd name="T1" fmla="*/ 2147483647 h 13"/>
                <a:gd name="T2" fmla="*/ 2147483647 w 24"/>
                <a:gd name="T3" fmla="*/ 0 h 13"/>
                <a:gd name="T4" fmla="*/ 2147483647 w 24"/>
                <a:gd name="T5" fmla="*/ 2147483647 h 13"/>
                <a:gd name="T6" fmla="*/ 2147483647 w 24"/>
                <a:gd name="T7" fmla="*/ 2147483647 h 13"/>
                <a:gd name="T8" fmla="*/ 0 w 24"/>
                <a:gd name="T9" fmla="*/ 2147483647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5"/>
                  </a:moveTo>
                  <a:lnTo>
                    <a:pt x="10" y="0"/>
                  </a:lnTo>
                  <a:lnTo>
                    <a:pt x="24" y="8"/>
                  </a:lnTo>
                  <a:lnTo>
                    <a:pt x="14" y="13"/>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4" name="Freeform 894"/>
            <p:cNvSpPr>
              <a:spLocks/>
            </p:cNvSpPr>
            <p:nvPr/>
          </p:nvSpPr>
          <p:spPr bwMode="auto">
            <a:xfrm>
              <a:off x="1586" y="3262"/>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5"/>
                  </a:moveTo>
                  <a:lnTo>
                    <a:pt x="10" y="0"/>
                  </a:lnTo>
                  <a:lnTo>
                    <a:pt x="24" y="8"/>
                  </a:lnTo>
                  <a:lnTo>
                    <a:pt x="14" y="14"/>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5" name="Freeform 895"/>
            <p:cNvSpPr>
              <a:spLocks/>
            </p:cNvSpPr>
            <p:nvPr/>
          </p:nvSpPr>
          <p:spPr bwMode="auto">
            <a:xfrm>
              <a:off x="1586" y="3262"/>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5"/>
                  </a:moveTo>
                  <a:lnTo>
                    <a:pt x="10" y="0"/>
                  </a:lnTo>
                  <a:lnTo>
                    <a:pt x="24"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6" name="Freeform 896"/>
            <p:cNvSpPr>
              <a:spLocks/>
            </p:cNvSpPr>
            <p:nvPr/>
          </p:nvSpPr>
          <p:spPr bwMode="auto">
            <a:xfrm>
              <a:off x="1586" y="3173"/>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7" name="Freeform 897"/>
            <p:cNvSpPr>
              <a:spLocks/>
            </p:cNvSpPr>
            <p:nvPr/>
          </p:nvSpPr>
          <p:spPr bwMode="auto">
            <a:xfrm>
              <a:off x="1586" y="3173"/>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8" name="Freeform 898"/>
            <p:cNvSpPr>
              <a:spLocks/>
            </p:cNvSpPr>
            <p:nvPr/>
          </p:nvSpPr>
          <p:spPr bwMode="auto">
            <a:xfrm>
              <a:off x="1724" y="3252"/>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9" name="Freeform 899"/>
            <p:cNvSpPr>
              <a:spLocks/>
            </p:cNvSpPr>
            <p:nvPr/>
          </p:nvSpPr>
          <p:spPr bwMode="auto">
            <a:xfrm>
              <a:off x="1724" y="3252"/>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0" name="Freeform 900"/>
            <p:cNvSpPr>
              <a:spLocks/>
            </p:cNvSpPr>
            <p:nvPr/>
          </p:nvSpPr>
          <p:spPr bwMode="auto">
            <a:xfrm>
              <a:off x="1586" y="3173"/>
              <a:ext cx="227" cy="129"/>
            </a:xfrm>
            <a:custGeom>
              <a:avLst/>
              <a:gdLst>
                <a:gd name="T0" fmla="*/ 0 w 23"/>
                <a:gd name="T1" fmla="*/ 2147483647 h 13"/>
                <a:gd name="T2" fmla="*/ 2147483647 w 23"/>
                <a:gd name="T3" fmla="*/ 0 h 13"/>
                <a:gd name="T4" fmla="*/ 2147483647 w 23"/>
                <a:gd name="T5" fmla="*/ 2147483647 h 13"/>
                <a:gd name="T6" fmla="*/ 2147483647 w 23"/>
                <a:gd name="T7" fmla="*/ 2147483647 h 13"/>
                <a:gd name="T8" fmla="*/ 0 w 23"/>
                <a:gd name="T9" fmla="*/ 2147483647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5"/>
                  </a:moveTo>
                  <a:lnTo>
                    <a:pt x="10" y="0"/>
                  </a:lnTo>
                  <a:lnTo>
                    <a:pt x="23" y="8"/>
                  </a:lnTo>
                  <a:lnTo>
                    <a:pt x="14" y="13"/>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1" name="Freeform 901"/>
            <p:cNvSpPr>
              <a:spLocks/>
            </p:cNvSpPr>
            <p:nvPr/>
          </p:nvSpPr>
          <p:spPr bwMode="auto">
            <a:xfrm>
              <a:off x="1586" y="3173"/>
              <a:ext cx="227" cy="129"/>
            </a:xfrm>
            <a:custGeom>
              <a:avLst/>
              <a:gdLst>
                <a:gd name="T0" fmla="*/ 0 w 23"/>
                <a:gd name="T1" fmla="*/ 2147483647 h 13"/>
                <a:gd name="T2" fmla="*/ 2147483647 w 23"/>
                <a:gd name="T3" fmla="*/ 0 h 13"/>
                <a:gd name="T4" fmla="*/ 2147483647 w 23"/>
                <a:gd name="T5" fmla="*/ 2147483647 h 13"/>
                <a:gd name="T6" fmla="*/ 2147483647 w 23"/>
                <a:gd name="T7" fmla="*/ 2147483647 h 13"/>
                <a:gd name="T8" fmla="*/ 0 w 23"/>
                <a:gd name="T9" fmla="*/ 2147483647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5"/>
                  </a:moveTo>
                  <a:lnTo>
                    <a:pt x="10" y="0"/>
                  </a:lnTo>
                  <a:lnTo>
                    <a:pt x="23" y="8"/>
                  </a:lnTo>
                  <a:lnTo>
                    <a:pt x="14" y="13"/>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2" name="Line 902"/>
            <p:cNvSpPr>
              <a:spLocks noChangeShapeType="1"/>
            </p:cNvSpPr>
            <p:nvPr/>
          </p:nvSpPr>
          <p:spPr bwMode="auto">
            <a:xfrm flipV="1">
              <a:off x="1507" y="1744"/>
              <a:ext cx="138" cy="49"/>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44" name="Freeform 904"/>
            <p:cNvSpPr>
              <a:spLocks/>
            </p:cNvSpPr>
            <p:nvPr/>
          </p:nvSpPr>
          <p:spPr bwMode="auto">
            <a:xfrm>
              <a:off x="1359" y="2858"/>
              <a:ext cx="89" cy="138"/>
            </a:xfrm>
            <a:custGeom>
              <a:avLst/>
              <a:gdLst>
                <a:gd name="T0" fmla="*/ 20 w 89"/>
                <a:gd name="T1" fmla="*/ 138 h 138"/>
                <a:gd name="T2" fmla="*/ 0 w 89"/>
                <a:gd name="T3" fmla="*/ 108 h 138"/>
                <a:gd name="T4" fmla="*/ 69 w 89"/>
                <a:gd name="T5" fmla="*/ 0 h 138"/>
                <a:gd name="T6" fmla="*/ 89 w 89"/>
                <a:gd name="T7" fmla="*/ 10 h 138"/>
                <a:gd name="T8" fmla="*/ 30 w 89"/>
                <a:gd name="T9" fmla="*/ 128 h 138"/>
                <a:gd name="T10" fmla="*/ 20 w 89"/>
                <a:gd name="T11" fmla="*/ 108 h 138"/>
                <a:gd name="T12" fmla="*/ 20 w 89"/>
                <a:gd name="T13" fmla="*/ 138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20" y="138"/>
                  </a:moveTo>
                  <a:lnTo>
                    <a:pt x="0" y="108"/>
                  </a:lnTo>
                  <a:lnTo>
                    <a:pt x="69" y="0"/>
                  </a:lnTo>
                  <a:lnTo>
                    <a:pt x="89" y="10"/>
                  </a:lnTo>
                  <a:lnTo>
                    <a:pt x="30" y="128"/>
                  </a:lnTo>
                  <a:lnTo>
                    <a:pt x="20" y="108"/>
                  </a:lnTo>
                  <a:lnTo>
                    <a:pt x="20" y="13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5" name="Freeform 905"/>
            <p:cNvSpPr>
              <a:spLocks/>
            </p:cNvSpPr>
            <p:nvPr/>
          </p:nvSpPr>
          <p:spPr bwMode="auto">
            <a:xfrm>
              <a:off x="1349" y="2966"/>
              <a:ext cx="30" cy="30"/>
            </a:xfrm>
            <a:custGeom>
              <a:avLst/>
              <a:gdLst>
                <a:gd name="T0" fmla="*/ 30 w 30"/>
                <a:gd name="T1" fmla="*/ 30 h 30"/>
                <a:gd name="T2" fmla="*/ 0 w 30"/>
                <a:gd name="T3" fmla="*/ 20 h 30"/>
                <a:gd name="T4" fmla="*/ 10 w 30"/>
                <a:gd name="T5" fmla="*/ 0 h 30"/>
                <a:gd name="T6" fmla="*/ 30 w 30"/>
                <a:gd name="T7" fmla="*/ 3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30" y="30"/>
                  </a:moveTo>
                  <a:lnTo>
                    <a:pt x="0" y="20"/>
                  </a:lnTo>
                  <a:lnTo>
                    <a:pt x="10" y="0"/>
                  </a:lnTo>
                  <a:lnTo>
                    <a:pt x="30" y="3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6" name="Freeform 906"/>
            <p:cNvSpPr>
              <a:spLocks/>
            </p:cNvSpPr>
            <p:nvPr/>
          </p:nvSpPr>
          <p:spPr bwMode="auto">
            <a:xfrm>
              <a:off x="1379" y="2966"/>
              <a:ext cx="128" cy="30"/>
            </a:xfrm>
            <a:custGeom>
              <a:avLst/>
              <a:gdLst>
                <a:gd name="T0" fmla="*/ 128 w 128"/>
                <a:gd name="T1" fmla="*/ 20 h 30"/>
                <a:gd name="T2" fmla="*/ 128 w 128"/>
                <a:gd name="T3" fmla="*/ 30 h 30"/>
                <a:gd name="T4" fmla="*/ 0 w 128"/>
                <a:gd name="T5" fmla="*/ 30 h 30"/>
                <a:gd name="T6" fmla="*/ 0 w 128"/>
                <a:gd name="T7" fmla="*/ 0 h 30"/>
                <a:gd name="T8" fmla="*/ 128 w 128"/>
                <a:gd name="T9" fmla="*/ 0 h 30"/>
                <a:gd name="T10" fmla="*/ 128 w 128"/>
                <a:gd name="T11" fmla="*/ 20 h 30"/>
                <a:gd name="T12" fmla="*/ 0 60000 65536"/>
                <a:gd name="T13" fmla="*/ 0 60000 65536"/>
                <a:gd name="T14" fmla="*/ 0 60000 65536"/>
                <a:gd name="T15" fmla="*/ 0 60000 65536"/>
                <a:gd name="T16" fmla="*/ 0 60000 65536"/>
                <a:gd name="T17" fmla="*/ 0 60000 65536"/>
                <a:gd name="T18" fmla="*/ 0 w 128"/>
                <a:gd name="T19" fmla="*/ 0 h 30"/>
                <a:gd name="T20" fmla="*/ 128 w 12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28" h="30">
                  <a:moveTo>
                    <a:pt x="128" y="20"/>
                  </a:moveTo>
                  <a:lnTo>
                    <a:pt x="128" y="30"/>
                  </a:lnTo>
                  <a:lnTo>
                    <a:pt x="0" y="30"/>
                  </a:lnTo>
                  <a:lnTo>
                    <a:pt x="0" y="0"/>
                  </a:lnTo>
                  <a:lnTo>
                    <a:pt x="128" y="0"/>
                  </a:lnTo>
                  <a:lnTo>
                    <a:pt x="128" y="2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8" name="Freeform 908"/>
            <p:cNvSpPr>
              <a:spLocks/>
            </p:cNvSpPr>
            <p:nvPr/>
          </p:nvSpPr>
          <p:spPr bwMode="auto">
            <a:xfrm>
              <a:off x="2158" y="2917"/>
              <a:ext cx="89" cy="138"/>
            </a:xfrm>
            <a:custGeom>
              <a:avLst/>
              <a:gdLst>
                <a:gd name="T0" fmla="*/ 79 w 89"/>
                <a:gd name="T1" fmla="*/ 0 h 138"/>
                <a:gd name="T2" fmla="*/ 89 w 89"/>
                <a:gd name="T3" fmla="*/ 20 h 138"/>
                <a:gd name="T4" fmla="*/ 30 w 89"/>
                <a:gd name="T5" fmla="*/ 138 h 138"/>
                <a:gd name="T6" fmla="*/ 0 w 89"/>
                <a:gd name="T7" fmla="*/ 128 h 138"/>
                <a:gd name="T8" fmla="*/ 59 w 89"/>
                <a:gd name="T9" fmla="*/ 10 h 138"/>
                <a:gd name="T10" fmla="*/ 79 w 89"/>
                <a:gd name="T11" fmla="*/ 30 h 138"/>
                <a:gd name="T12" fmla="*/ 79 w 89"/>
                <a:gd name="T13" fmla="*/ 0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79" y="0"/>
                  </a:moveTo>
                  <a:lnTo>
                    <a:pt x="89" y="20"/>
                  </a:lnTo>
                  <a:lnTo>
                    <a:pt x="30" y="138"/>
                  </a:lnTo>
                  <a:lnTo>
                    <a:pt x="0" y="128"/>
                  </a:lnTo>
                  <a:lnTo>
                    <a:pt x="59" y="10"/>
                  </a:lnTo>
                  <a:lnTo>
                    <a:pt x="79" y="30"/>
                  </a:lnTo>
                  <a:lnTo>
                    <a:pt x="79"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9" name="Freeform 909"/>
            <p:cNvSpPr>
              <a:spLocks/>
            </p:cNvSpPr>
            <p:nvPr/>
          </p:nvSpPr>
          <p:spPr bwMode="auto">
            <a:xfrm>
              <a:off x="2237" y="2917"/>
              <a:ext cx="20" cy="20"/>
            </a:xfrm>
            <a:custGeom>
              <a:avLst/>
              <a:gdLst>
                <a:gd name="T0" fmla="*/ 0 w 20"/>
                <a:gd name="T1" fmla="*/ 0 h 20"/>
                <a:gd name="T2" fmla="*/ 20 w 20"/>
                <a:gd name="T3" fmla="*/ 10 h 20"/>
                <a:gd name="T4" fmla="*/ 10 w 20"/>
                <a:gd name="T5" fmla="*/ 20 h 20"/>
                <a:gd name="T6" fmla="*/ 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0" y="0"/>
                  </a:moveTo>
                  <a:lnTo>
                    <a:pt x="20" y="10"/>
                  </a:lnTo>
                  <a:lnTo>
                    <a:pt x="10" y="20"/>
                  </a:lnTo>
                  <a:lnTo>
                    <a:pt x="0"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0" name="Freeform 910"/>
            <p:cNvSpPr>
              <a:spLocks/>
            </p:cNvSpPr>
            <p:nvPr/>
          </p:nvSpPr>
          <p:spPr bwMode="auto">
            <a:xfrm>
              <a:off x="2099" y="2917"/>
              <a:ext cx="138" cy="30"/>
            </a:xfrm>
            <a:custGeom>
              <a:avLst/>
              <a:gdLst>
                <a:gd name="T0" fmla="*/ 0 w 138"/>
                <a:gd name="T1" fmla="*/ 10 h 30"/>
                <a:gd name="T2" fmla="*/ 0 w 138"/>
                <a:gd name="T3" fmla="*/ 0 h 30"/>
                <a:gd name="T4" fmla="*/ 138 w 138"/>
                <a:gd name="T5" fmla="*/ 0 h 30"/>
                <a:gd name="T6" fmla="*/ 138 w 138"/>
                <a:gd name="T7" fmla="*/ 30 h 30"/>
                <a:gd name="T8" fmla="*/ 0 w 138"/>
                <a:gd name="T9" fmla="*/ 20 h 30"/>
                <a:gd name="T10" fmla="*/ 0 w 138"/>
                <a:gd name="T11" fmla="*/ 10 h 30"/>
                <a:gd name="T12" fmla="*/ 0 60000 65536"/>
                <a:gd name="T13" fmla="*/ 0 60000 65536"/>
                <a:gd name="T14" fmla="*/ 0 60000 65536"/>
                <a:gd name="T15" fmla="*/ 0 60000 65536"/>
                <a:gd name="T16" fmla="*/ 0 60000 65536"/>
                <a:gd name="T17" fmla="*/ 0 60000 65536"/>
                <a:gd name="T18" fmla="*/ 0 w 138"/>
                <a:gd name="T19" fmla="*/ 0 h 30"/>
                <a:gd name="T20" fmla="*/ 138 w 13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38" h="30">
                  <a:moveTo>
                    <a:pt x="0" y="10"/>
                  </a:moveTo>
                  <a:lnTo>
                    <a:pt x="0" y="0"/>
                  </a:lnTo>
                  <a:lnTo>
                    <a:pt x="138" y="0"/>
                  </a:lnTo>
                  <a:lnTo>
                    <a:pt x="138" y="30"/>
                  </a:lnTo>
                  <a:lnTo>
                    <a:pt x="0" y="20"/>
                  </a:lnTo>
                  <a:lnTo>
                    <a:pt x="0" y="1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1" name="Freeform 911"/>
            <p:cNvSpPr>
              <a:spLocks/>
            </p:cNvSpPr>
            <p:nvPr/>
          </p:nvSpPr>
          <p:spPr bwMode="auto">
            <a:xfrm>
              <a:off x="2010" y="2937"/>
              <a:ext cx="207" cy="128"/>
            </a:xfrm>
            <a:custGeom>
              <a:avLst/>
              <a:gdLst>
                <a:gd name="T0" fmla="*/ 10 w 207"/>
                <a:gd name="T1" fmla="*/ 128 h 128"/>
                <a:gd name="T2" fmla="*/ 207 w 207"/>
                <a:gd name="T3" fmla="*/ 19 h 128"/>
                <a:gd name="T4" fmla="*/ 197 w 207"/>
                <a:gd name="T5" fmla="*/ 0 h 128"/>
                <a:gd name="T6" fmla="*/ 0 w 207"/>
                <a:gd name="T7" fmla="*/ 108 h 128"/>
                <a:gd name="T8" fmla="*/ 10 w 207"/>
                <a:gd name="T9" fmla="*/ 128 h 128"/>
                <a:gd name="T10" fmla="*/ 0 60000 65536"/>
                <a:gd name="T11" fmla="*/ 0 60000 65536"/>
                <a:gd name="T12" fmla="*/ 0 60000 65536"/>
                <a:gd name="T13" fmla="*/ 0 60000 65536"/>
                <a:gd name="T14" fmla="*/ 0 60000 65536"/>
                <a:gd name="T15" fmla="*/ 0 w 207"/>
                <a:gd name="T16" fmla="*/ 0 h 128"/>
                <a:gd name="T17" fmla="*/ 207 w 207"/>
                <a:gd name="T18" fmla="*/ 128 h 128"/>
              </a:gdLst>
              <a:ahLst/>
              <a:cxnLst>
                <a:cxn ang="T10">
                  <a:pos x="T0" y="T1"/>
                </a:cxn>
                <a:cxn ang="T11">
                  <a:pos x="T2" y="T3"/>
                </a:cxn>
                <a:cxn ang="T12">
                  <a:pos x="T4" y="T5"/>
                </a:cxn>
                <a:cxn ang="T13">
                  <a:pos x="T6" y="T7"/>
                </a:cxn>
                <a:cxn ang="T14">
                  <a:pos x="T8" y="T9"/>
                </a:cxn>
              </a:cxnLst>
              <a:rect l="T15" t="T16" r="T17" b="T18"/>
              <a:pathLst>
                <a:path w="207" h="128">
                  <a:moveTo>
                    <a:pt x="10" y="128"/>
                  </a:moveTo>
                  <a:lnTo>
                    <a:pt x="207" y="19"/>
                  </a:lnTo>
                  <a:lnTo>
                    <a:pt x="197" y="0"/>
                  </a:lnTo>
                  <a:lnTo>
                    <a:pt x="0" y="108"/>
                  </a:lnTo>
                  <a:lnTo>
                    <a:pt x="10" y="12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2" name="Freeform 912"/>
            <p:cNvSpPr>
              <a:spLocks/>
            </p:cNvSpPr>
            <p:nvPr/>
          </p:nvSpPr>
          <p:spPr bwMode="auto">
            <a:xfrm>
              <a:off x="5383" y="1093"/>
              <a:ext cx="89" cy="138"/>
            </a:xfrm>
            <a:custGeom>
              <a:avLst/>
              <a:gdLst>
                <a:gd name="T0" fmla="*/ 79 w 89"/>
                <a:gd name="T1" fmla="*/ 0 h 138"/>
                <a:gd name="T2" fmla="*/ 89 w 89"/>
                <a:gd name="T3" fmla="*/ 19 h 138"/>
                <a:gd name="T4" fmla="*/ 30 w 89"/>
                <a:gd name="T5" fmla="*/ 138 h 138"/>
                <a:gd name="T6" fmla="*/ 0 w 89"/>
                <a:gd name="T7" fmla="*/ 128 h 138"/>
                <a:gd name="T8" fmla="*/ 59 w 89"/>
                <a:gd name="T9" fmla="*/ 10 h 138"/>
                <a:gd name="T10" fmla="*/ 79 w 89"/>
                <a:gd name="T11" fmla="*/ 29 h 138"/>
                <a:gd name="T12" fmla="*/ 79 w 89"/>
                <a:gd name="T13" fmla="*/ 0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79" y="0"/>
                  </a:moveTo>
                  <a:lnTo>
                    <a:pt x="89" y="19"/>
                  </a:lnTo>
                  <a:lnTo>
                    <a:pt x="30" y="138"/>
                  </a:lnTo>
                  <a:lnTo>
                    <a:pt x="0" y="128"/>
                  </a:lnTo>
                  <a:lnTo>
                    <a:pt x="59" y="10"/>
                  </a:lnTo>
                  <a:lnTo>
                    <a:pt x="79" y="29"/>
                  </a:lnTo>
                  <a:lnTo>
                    <a:pt x="79"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3" name="Freeform 913"/>
            <p:cNvSpPr>
              <a:spLocks/>
            </p:cNvSpPr>
            <p:nvPr/>
          </p:nvSpPr>
          <p:spPr bwMode="auto">
            <a:xfrm>
              <a:off x="5462" y="1093"/>
              <a:ext cx="20" cy="19"/>
            </a:xfrm>
            <a:custGeom>
              <a:avLst/>
              <a:gdLst>
                <a:gd name="T0" fmla="*/ 0 w 20"/>
                <a:gd name="T1" fmla="*/ 0 h 19"/>
                <a:gd name="T2" fmla="*/ 20 w 20"/>
                <a:gd name="T3" fmla="*/ 0 h 19"/>
                <a:gd name="T4" fmla="*/ 10 w 20"/>
                <a:gd name="T5" fmla="*/ 19 h 19"/>
                <a:gd name="T6" fmla="*/ 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0" y="0"/>
                  </a:moveTo>
                  <a:lnTo>
                    <a:pt x="20" y="0"/>
                  </a:lnTo>
                  <a:lnTo>
                    <a:pt x="10" y="19"/>
                  </a:lnTo>
                  <a:lnTo>
                    <a:pt x="0"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4" name="Freeform 914"/>
            <p:cNvSpPr>
              <a:spLocks/>
            </p:cNvSpPr>
            <p:nvPr/>
          </p:nvSpPr>
          <p:spPr bwMode="auto">
            <a:xfrm>
              <a:off x="5324" y="1083"/>
              <a:ext cx="138" cy="39"/>
            </a:xfrm>
            <a:custGeom>
              <a:avLst/>
              <a:gdLst>
                <a:gd name="T0" fmla="*/ 0 w 138"/>
                <a:gd name="T1" fmla="*/ 20 h 39"/>
                <a:gd name="T2" fmla="*/ 0 w 138"/>
                <a:gd name="T3" fmla="*/ 0 h 39"/>
                <a:gd name="T4" fmla="*/ 138 w 138"/>
                <a:gd name="T5" fmla="*/ 10 h 39"/>
                <a:gd name="T6" fmla="*/ 138 w 138"/>
                <a:gd name="T7" fmla="*/ 39 h 39"/>
                <a:gd name="T8" fmla="*/ 0 w 138"/>
                <a:gd name="T9" fmla="*/ 29 h 39"/>
                <a:gd name="T10" fmla="*/ 0 w 138"/>
                <a:gd name="T11" fmla="*/ 20 h 39"/>
                <a:gd name="T12" fmla="*/ 0 60000 65536"/>
                <a:gd name="T13" fmla="*/ 0 60000 65536"/>
                <a:gd name="T14" fmla="*/ 0 60000 65536"/>
                <a:gd name="T15" fmla="*/ 0 60000 65536"/>
                <a:gd name="T16" fmla="*/ 0 60000 65536"/>
                <a:gd name="T17" fmla="*/ 0 60000 65536"/>
                <a:gd name="T18" fmla="*/ 0 w 138"/>
                <a:gd name="T19" fmla="*/ 0 h 39"/>
                <a:gd name="T20" fmla="*/ 138 w 138"/>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38" h="39">
                  <a:moveTo>
                    <a:pt x="0" y="20"/>
                  </a:moveTo>
                  <a:lnTo>
                    <a:pt x="0" y="0"/>
                  </a:lnTo>
                  <a:lnTo>
                    <a:pt x="138" y="10"/>
                  </a:lnTo>
                  <a:lnTo>
                    <a:pt x="138" y="39"/>
                  </a:lnTo>
                  <a:lnTo>
                    <a:pt x="0" y="29"/>
                  </a:lnTo>
                  <a:lnTo>
                    <a:pt x="0" y="2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5" name="Freeform 915"/>
            <p:cNvSpPr>
              <a:spLocks/>
            </p:cNvSpPr>
            <p:nvPr/>
          </p:nvSpPr>
          <p:spPr bwMode="auto">
            <a:xfrm>
              <a:off x="5235" y="1103"/>
              <a:ext cx="207" cy="138"/>
            </a:xfrm>
            <a:custGeom>
              <a:avLst/>
              <a:gdLst>
                <a:gd name="T0" fmla="*/ 10 w 207"/>
                <a:gd name="T1" fmla="*/ 138 h 138"/>
                <a:gd name="T2" fmla="*/ 207 w 207"/>
                <a:gd name="T3" fmla="*/ 29 h 138"/>
                <a:gd name="T4" fmla="*/ 197 w 207"/>
                <a:gd name="T5" fmla="*/ 0 h 138"/>
                <a:gd name="T6" fmla="*/ 0 w 207"/>
                <a:gd name="T7" fmla="*/ 118 h 138"/>
                <a:gd name="T8" fmla="*/ 10 w 207"/>
                <a:gd name="T9" fmla="*/ 138 h 138"/>
                <a:gd name="T10" fmla="*/ 0 60000 65536"/>
                <a:gd name="T11" fmla="*/ 0 60000 65536"/>
                <a:gd name="T12" fmla="*/ 0 60000 65536"/>
                <a:gd name="T13" fmla="*/ 0 60000 65536"/>
                <a:gd name="T14" fmla="*/ 0 60000 65536"/>
                <a:gd name="T15" fmla="*/ 0 w 207"/>
                <a:gd name="T16" fmla="*/ 0 h 138"/>
                <a:gd name="T17" fmla="*/ 207 w 207"/>
                <a:gd name="T18" fmla="*/ 138 h 138"/>
              </a:gdLst>
              <a:ahLst/>
              <a:cxnLst>
                <a:cxn ang="T10">
                  <a:pos x="T0" y="T1"/>
                </a:cxn>
                <a:cxn ang="T11">
                  <a:pos x="T2" y="T3"/>
                </a:cxn>
                <a:cxn ang="T12">
                  <a:pos x="T4" y="T5"/>
                </a:cxn>
                <a:cxn ang="T13">
                  <a:pos x="T6" y="T7"/>
                </a:cxn>
                <a:cxn ang="T14">
                  <a:pos x="T8" y="T9"/>
                </a:cxn>
              </a:cxnLst>
              <a:rect l="T15" t="T16" r="T17" b="T18"/>
              <a:pathLst>
                <a:path w="207" h="138">
                  <a:moveTo>
                    <a:pt x="10" y="138"/>
                  </a:moveTo>
                  <a:lnTo>
                    <a:pt x="207" y="29"/>
                  </a:lnTo>
                  <a:lnTo>
                    <a:pt x="197" y="0"/>
                  </a:lnTo>
                  <a:lnTo>
                    <a:pt x="0" y="118"/>
                  </a:lnTo>
                  <a:lnTo>
                    <a:pt x="10" y="13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6" name="Freeform 916"/>
            <p:cNvSpPr>
              <a:spLocks noEditPoints="1"/>
            </p:cNvSpPr>
            <p:nvPr/>
          </p:nvSpPr>
          <p:spPr bwMode="auto">
            <a:xfrm>
              <a:off x="975" y="2276"/>
              <a:ext cx="424" cy="365"/>
            </a:xfrm>
            <a:custGeom>
              <a:avLst/>
              <a:gdLst>
                <a:gd name="T0" fmla="*/ 2147483647 w 43"/>
                <a:gd name="T1" fmla="*/ 2147483647 h 37"/>
                <a:gd name="T2" fmla="*/ 2147483647 w 43"/>
                <a:gd name="T3" fmla="*/ 2147483647 h 37"/>
                <a:gd name="T4" fmla="*/ 0 w 43"/>
                <a:gd name="T5" fmla="*/ 2147483647 h 37"/>
                <a:gd name="T6" fmla="*/ 2147483647 w 43"/>
                <a:gd name="T7" fmla="*/ 0 h 37"/>
                <a:gd name="T8" fmla="*/ 2147483647 w 43"/>
                <a:gd name="T9" fmla="*/ 2147483647 h 37"/>
                <a:gd name="T10" fmla="*/ 2147483647 w 43"/>
                <a:gd name="T11" fmla="*/ 2147483647 h 37"/>
                <a:gd name="T12" fmla="*/ 2147483647 w 43"/>
                <a:gd name="T13" fmla="*/ 2147483647 h 37"/>
                <a:gd name="T14" fmla="*/ 2147483647 w 43"/>
                <a:gd name="T15" fmla="*/ 2147483647 h 37"/>
                <a:gd name="T16" fmla="*/ 2147483647 w 43"/>
                <a:gd name="T17" fmla="*/ 2147483647 h 37"/>
                <a:gd name="T18" fmla="*/ 2147483647 w 43"/>
                <a:gd name="T19" fmla="*/ 2147483647 h 37"/>
                <a:gd name="T20" fmla="*/ 2147483647 w 43"/>
                <a:gd name="T21" fmla="*/ 2147483647 h 37"/>
                <a:gd name="T22" fmla="*/ 2147483647 w 43"/>
                <a:gd name="T23" fmla="*/ 2147483647 h 37"/>
                <a:gd name="T24" fmla="*/ 2147483647 w 43"/>
                <a:gd name="T25" fmla="*/ 2147483647 h 37"/>
                <a:gd name="T26" fmla="*/ 2147483647 w 43"/>
                <a:gd name="T27" fmla="*/ 2147483647 h 37"/>
                <a:gd name="T28" fmla="*/ 2147483647 w 43"/>
                <a:gd name="T29" fmla="*/ 2147483647 h 37"/>
                <a:gd name="T30" fmla="*/ 2147483647 w 43"/>
                <a:gd name="T31" fmla="*/ 2147483647 h 37"/>
                <a:gd name="T32" fmla="*/ 2147483647 w 43"/>
                <a:gd name="T33" fmla="*/ 2147483647 h 37"/>
                <a:gd name="T34" fmla="*/ 2147483647 w 43"/>
                <a:gd name="T35" fmla="*/ 2147483647 h 37"/>
                <a:gd name="T36" fmla="*/ 2147483647 w 43"/>
                <a:gd name="T37" fmla="*/ 2147483647 h 37"/>
                <a:gd name="T38" fmla="*/ 2147483647 w 43"/>
                <a:gd name="T39" fmla="*/ 2147483647 h 37"/>
                <a:gd name="T40" fmla="*/ 2147483647 w 43"/>
                <a:gd name="T41" fmla="*/ 2147483647 h 37"/>
                <a:gd name="T42" fmla="*/ 2147483647 w 43"/>
                <a:gd name="T43" fmla="*/ 2147483647 h 37"/>
                <a:gd name="T44" fmla="*/ 2147483647 w 43"/>
                <a:gd name="T45" fmla="*/ 2147483647 h 37"/>
                <a:gd name="T46" fmla="*/ 2147483647 w 43"/>
                <a:gd name="T47" fmla="*/ 2147483647 h 37"/>
                <a:gd name="T48" fmla="*/ 2147483647 w 43"/>
                <a:gd name="T49" fmla="*/ 2147483647 h 37"/>
                <a:gd name="T50" fmla="*/ 2147483647 w 43"/>
                <a:gd name="T51" fmla="*/ 2147483647 h 37"/>
                <a:gd name="T52" fmla="*/ 2147483647 w 43"/>
                <a:gd name="T53" fmla="*/ 2147483647 h 37"/>
                <a:gd name="T54" fmla="*/ 2147483647 w 43"/>
                <a:gd name="T55" fmla="*/ 2147483647 h 37"/>
                <a:gd name="T56" fmla="*/ 2147483647 w 43"/>
                <a:gd name="T57" fmla="*/ 2147483647 h 37"/>
                <a:gd name="T58" fmla="*/ 2147483647 w 43"/>
                <a:gd name="T59" fmla="*/ 2147483647 h 37"/>
                <a:gd name="T60" fmla="*/ 2147483647 w 43"/>
                <a:gd name="T61" fmla="*/ 2147483647 h 37"/>
                <a:gd name="T62" fmla="*/ 2147483647 w 43"/>
                <a:gd name="T63" fmla="*/ 2147483647 h 37"/>
                <a:gd name="T64" fmla="*/ 2147483647 w 43"/>
                <a:gd name="T65" fmla="*/ 2147483647 h 37"/>
                <a:gd name="T66" fmla="*/ 2147483647 w 43"/>
                <a:gd name="T67" fmla="*/ 2147483647 h 37"/>
                <a:gd name="T68" fmla="*/ 2147483647 w 43"/>
                <a:gd name="T69" fmla="*/ 2147483647 h 37"/>
                <a:gd name="T70" fmla="*/ 2147483647 w 43"/>
                <a:gd name="T71" fmla="*/ 2147483647 h 37"/>
                <a:gd name="T72" fmla="*/ 2147483647 w 43"/>
                <a:gd name="T73" fmla="*/ 2147483647 h 37"/>
                <a:gd name="T74" fmla="*/ 2147483647 w 43"/>
                <a:gd name="T75" fmla="*/ 2147483647 h 37"/>
                <a:gd name="T76" fmla="*/ 2147483647 w 43"/>
                <a:gd name="T77" fmla="*/ 2147483647 h 37"/>
                <a:gd name="T78" fmla="*/ 2147483647 w 43"/>
                <a:gd name="T79" fmla="*/ 2147483647 h 37"/>
                <a:gd name="T80" fmla="*/ 2147483647 w 43"/>
                <a:gd name="T81" fmla="*/ 2147483647 h 37"/>
                <a:gd name="T82" fmla="*/ 2147483647 w 43"/>
                <a:gd name="T83" fmla="*/ 2147483647 h 37"/>
                <a:gd name="T84" fmla="*/ 2147483647 w 43"/>
                <a:gd name="T85" fmla="*/ 2147483647 h 37"/>
                <a:gd name="T86" fmla="*/ 2147483647 w 43"/>
                <a:gd name="T87" fmla="*/ 2147483647 h 37"/>
                <a:gd name="T88" fmla="*/ 2147483647 w 43"/>
                <a:gd name="T89" fmla="*/ 2147483647 h 37"/>
                <a:gd name="T90" fmla="*/ 2147483647 w 43"/>
                <a:gd name="T91" fmla="*/ 2147483647 h 37"/>
                <a:gd name="T92" fmla="*/ 2147483647 w 43"/>
                <a:gd name="T93" fmla="*/ 2147483647 h 37"/>
                <a:gd name="T94" fmla="*/ 2147483647 w 43"/>
                <a:gd name="T95" fmla="*/ 2147483647 h 37"/>
                <a:gd name="T96" fmla="*/ 2147483647 w 43"/>
                <a:gd name="T97" fmla="*/ 2147483647 h 37"/>
                <a:gd name="T98" fmla="*/ 2147483647 w 43"/>
                <a:gd name="T99" fmla="*/ 2147483647 h 37"/>
                <a:gd name="T100" fmla="*/ 2147483647 w 43"/>
                <a:gd name="T101" fmla="*/ 2147483647 h 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
                <a:gd name="T154" fmla="*/ 0 h 37"/>
                <a:gd name="T155" fmla="*/ 43 w 43"/>
                <a:gd name="T156" fmla="*/ 37 h 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 h="37">
                  <a:moveTo>
                    <a:pt x="4" y="14"/>
                  </a:moveTo>
                  <a:cubicBezTo>
                    <a:pt x="4" y="14"/>
                    <a:pt x="4" y="15"/>
                    <a:pt x="4" y="15"/>
                  </a:cubicBezTo>
                  <a:cubicBezTo>
                    <a:pt x="4" y="15"/>
                    <a:pt x="3" y="15"/>
                    <a:pt x="3" y="15"/>
                  </a:cubicBezTo>
                  <a:cubicBezTo>
                    <a:pt x="3" y="14"/>
                    <a:pt x="2" y="14"/>
                    <a:pt x="2" y="14"/>
                  </a:cubicBezTo>
                  <a:cubicBezTo>
                    <a:pt x="2" y="13"/>
                    <a:pt x="1" y="13"/>
                    <a:pt x="1" y="13"/>
                  </a:cubicBezTo>
                  <a:cubicBezTo>
                    <a:pt x="1" y="12"/>
                    <a:pt x="1" y="11"/>
                    <a:pt x="1" y="10"/>
                  </a:cubicBezTo>
                  <a:cubicBezTo>
                    <a:pt x="1" y="9"/>
                    <a:pt x="1" y="8"/>
                    <a:pt x="1" y="7"/>
                  </a:cubicBezTo>
                  <a:cubicBezTo>
                    <a:pt x="1" y="6"/>
                    <a:pt x="1" y="5"/>
                    <a:pt x="1" y="4"/>
                  </a:cubicBezTo>
                  <a:cubicBezTo>
                    <a:pt x="1" y="4"/>
                    <a:pt x="0" y="4"/>
                    <a:pt x="0" y="4"/>
                  </a:cubicBezTo>
                  <a:cubicBezTo>
                    <a:pt x="0" y="3"/>
                    <a:pt x="0" y="3"/>
                    <a:pt x="0" y="2"/>
                  </a:cubicBezTo>
                  <a:cubicBezTo>
                    <a:pt x="0" y="3"/>
                    <a:pt x="1" y="3"/>
                    <a:pt x="1" y="3"/>
                  </a:cubicBezTo>
                  <a:cubicBezTo>
                    <a:pt x="1" y="2"/>
                    <a:pt x="1" y="1"/>
                    <a:pt x="1" y="0"/>
                  </a:cubicBezTo>
                  <a:cubicBezTo>
                    <a:pt x="2" y="0"/>
                    <a:pt x="2" y="0"/>
                    <a:pt x="2" y="0"/>
                  </a:cubicBezTo>
                  <a:cubicBezTo>
                    <a:pt x="2" y="1"/>
                    <a:pt x="2" y="3"/>
                    <a:pt x="2" y="4"/>
                  </a:cubicBezTo>
                  <a:cubicBezTo>
                    <a:pt x="3" y="4"/>
                    <a:pt x="3" y="4"/>
                    <a:pt x="4" y="5"/>
                  </a:cubicBezTo>
                  <a:cubicBezTo>
                    <a:pt x="4" y="5"/>
                    <a:pt x="4" y="6"/>
                    <a:pt x="4" y="6"/>
                  </a:cubicBezTo>
                  <a:cubicBezTo>
                    <a:pt x="3" y="6"/>
                    <a:pt x="3" y="6"/>
                    <a:pt x="2" y="5"/>
                  </a:cubicBezTo>
                  <a:cubicBezTo>
                    <a:pt x="2" y="6"/>
                    <a:pt x="2" y="7"/>
                    <a:pt x="2" y="8"/>
                  </a:cubicBezTo>
                  <a:cubicBezTo>
                    <a:pt x="2" y="9"/>
                    <a:pt x="2" y="10"/>
                    <a:pt x="2" y="11"/>
                  </a:cubicBezTo>
                  <a:cubicBezTo>
                    <a:pt x="2" y="12"/>
                    <a:pt x="3" y="12"/>
                    <a:pt x="3" y="12"/>
                  </a:cubicBezTo>
                  <a:cubicBezTo>
                    <a:pt x="3" y="12"/>
                    <a:pt x="3" y="13"/>
                    <a:pt x="3" y="13"/>
                  </a:cubicBezTo>
                  <a:cubicBezTo>
                    <a:pt x="3" y="13"/>
                    <a:pt x="3" y="13"/>
                    <a:pt x="3" y="13"/>
                  </a:cubicBezTo>
                  <a:cubicBezTo>
                    <a:pt x="3" y="13"/>
                    <a:pt x="4" y="13"/>
                    <a:pt x="4" y="14"/>
                  </a:cubicBezTo>
                  <a:close/>
                  <a:moveTo>
                    <a:pt x="11" y="18"/>
                  </a:moveTo>
                  <a:cubicBezTo>
                    <a:pt x="11" y="18"/>
                    <a:pt x="10" y="18"/>
                    <a:pt x="10" y="18"/>
                  </a:cubicBezTo>
                  <a:cubicBezTo>
                    <a:pt x="9" y="18"/>
                    <a:pt x="8" y="18"/>
                    <a:pt x="8" y="18"/>
                  </a:cubicBezTo>
                  <a:cubicBezTo>
                    <a:pt x="7" y="17"/>
                    <a:pt x="6" y="16"/>
                    <a:pt x="6" y="15"/>
                  </a:cubicBezTo>
                  <a:cubicBezTo>
                    <a:pt x="5" y="15"/>
                    <a:pt x="5" y="14"/>
                    <a:pt x="5" y="13"/>
                  </a:cubicBezTo>
                  <a:cubicBezTo>
                    <a:pt x="5" y="12"/>
                    <a:pt x="5" y="12"/>
                    <a:pt x="5" y="12"/>
                  </a:cubicBezTo>
                  <a:cubicBezTo>
                    <a:pt x="5" y="11"/>
                    <a:pt x="6" y="11"/>
                    <a:pt x="6" y="11"/>
                  </a:cubicBezTo>
                  <a:cubicBezTo>
                    <a:pt x="6" y="11"/>
                    <a:pt x="7" y="11"/>
                    <a:pt x="7" y="11"/>
                  </a:cubicBezTo>
                  <a:cubicBezTo>
                    <a:pt x="7" y="11"/>
                    <a:pt x="8" y="11"/>
                    <a:pt x="8" y="12"/>
                  </a:cubicBezTo>
                  <a:cubicBezTo>
                    <a:pt x="10" y="12"/>
                    <a:pt x="10" y="12"/>
                    <a:pt x="11" y="13"/>
                  </a:cubicBezTo>
                  <a:cubicBezTo>
                    <a:pt x="11" y="12"/>
                    <a:pt x="11" y="12"/>
                    <a:pt x="11" y="12"/>
                  </a:cubicBezTo>
                  <a:cubicBezTo>
                    <a:pt x="11" y="11"/>
                    <a:pt x="11" y="11"/>
                    <a:pt x="11" y="10"/>
                  </a:cubicBezTo>
                  <a:cubicBezTo>
                    <a:pt x="10" y="10"/>
                    <a:pt x="10" y="9"/>
                    <a:pt x="9" y="9"/>
                  </a:cubicBezTo>
                  <a:cubicBezTo>
                    <a:pt x="8" y="8"/>
                    <a:pt x="8" y="8"/>
                    <a:pt x="7" y="8"/>
                  </a:cubicBezTo>
                  <a:cubicBezTo>
                    <a:pt x="7" y="8"/>
                    <a:pt x="7" y="9"/>
                    <a:pt x="7" y="9"/>
                  </a:cubicBezTo>
                  <a:cubicBezTo>
                    <a:pt x="6" y="9"/>
                    <a:pt x="6" y="9"/>
                    <a:pt x="5" y="8"/>
                  </a:cubicBezTo>
                  <a:cubicBezTo>
                    <a:pt x="5" y="8"/>
                    <a:pt x="6" y="7"/>
                    <a:pt x="6" y="7"/>
                  </a:cubicBezTo>
                  <a:cubicBezTo>
                    <a:pt x="6" y="7"/>
                    <a:pt x="7" y="7"/>
                    <a:pt x="7" y="7"/>
                  </a:cubicBezTo>
                  <a:cubicBezTo>
                    <a:pt x="8" y="7"/>
                    <a:pt x="8" y="7"/>
                    <a:pt x="9" y="7"/>
                  </a:cubicBezTo>
                  <a:cubicBezTo>
                    <a:pt x="10" y="8"/>
                    <a:pt x="10" y="8"/>
                    <a:pt x="11" y="9"/>
                  </a:cubicBezTo>
                  <a:cubicBezTo>
                    <a:pt x="11" y="9"/>
                    <a:pt x="12" y="10"/>
                    <a:pt x="12" y="10"/>
                  </a:cubicBezTo>
                  <a:cubicBezTo>
                    <a:pt x="12" y="11"/>
                    <a:pt x="12" y="11"/>
                    <a:pt x="12" y="12"/>
                  </a:cubicBezTo>
                  <a:cubicBezTo>
                    <a:pt x="12" y="12"/>
                    <a:pt x="12" y="13"/>
                    <a:pt x="12" y="13"/>
                  </a:cubicBezTo>
                  <a:cubicBezTo>
                    <a:pt x="12" y="14"/>
                    <a:pt x="12" y="15"/>
                    <a:pt x="12" y="16"/>
                  </a:cubicBezTo>
                  <a:cubicBezTo>
                    <a:pt x="12" y="17"/>
                    <a:pt x="12" y="18"/>
                    <a:pt x="13" y="19"/>
                  </a:cubicBezTo>
                  <a:cubicBezTo>
                    <a:pt x="13" y="19"/>
                    <a:pt x="13" y="20"/>
                    <a:pt x="13" y="20"/>
                  </a:cubicBezTo>
                  <a:cubicBezTo>
                    <a:pt x="12" y="20"/>
                    <a:pt x="12" y="20"/>
                    <a:pt x="11" y="19"/>
                  </a:cubicBezTo>
                  <a:cubicBezTo>
                    <a:pt x="11" y="19"/>
                    <a:pt x="11" y="18"/>
                    <a:pt x="11" y="18"/>
                  </a:cubicBezTo>
                  <a:close/>
                  <a:moveTo>
                    <a:pt x="11" y="14"/>
                  </a:moveTo>
                  <a:cubicBezTo>
                    <a:pt x="10" y="14"/>
                    <a:pt x="10" y="14"/>
                    <a:pt x="9" y="13"/>
                  </a:cubicBezTo>
                  <a:cubicBezTo>
                    <a:pt x="8" y="13"/>
                    <a:pt x="8" y="13"/>
                    <a:pt x="7" y="13"/>
                  </a:cubicBezTo>
                  <a:cubicBezTo>
                    <a:pt x="7" y="13"/>
                    <a:pt x="7" y="13"/>
                    <a:pt x="7" y="13"/>
                  </a:cubicBezTo>
                  <a:cubicBezTo>
                    <a:pt x="7" y="13"/>
                    <a:pt x="6" y="13"/>
                    <a:pt x="6" y="14"/>
                  </a:cubicBezTo>
                  <a:cubicBezTo>
                    <a:pt x="6" y="14"/>
                    <a:pt x="7" y="15"/>
                    <a:pt x="7" y="15"/>
                  </a:cubicBezTo>
                  <a:cubicBezTo>
                    <a:pt x="7" y="16"/>
                    <a:pt x="8" y="16"/>
                    <a:pt x="8" y="16"/>
                  </a:cubicBezTo>
                  <a:cubicBezTo>
                    <a:pt x="9" y="17"/>
                    <a:pt x="9" y="17"/>
                    <a:pt x="10" y="17"/>
                  </a:cubicBezTo>
                  <a:cubicBezTo>
                    <a:pt x="10" y="17"/>
                    <a:pt x="11" y="17"/>
                    <a:pt x="11" y="16"/>
                  </a:cubicBezTo>
                  <a:cubicBezTo>
                    <a:pt x="11" y="16"/>
                    <a:pt x="11" y="15"/>
                    <a:pt x="11" y="15"/>
                  </a:cubicBezTo>
                  <a:cubicBezTo>
                    <a:pt x="11" y="14"/>
                    <a:pt x="11" y="14"/>
                    <a:pt x="11" y="14"/>
                  </a:cubicBezTo>
                  <a:close/>
                  <a:moveTo>
                    <a:pt x="15" y="21"/>
                  </a:moveTo>
                  <a:cubicBezTo>
                    <a:pt x="15" y="20"/>
                    <a:pt x="15" y="18"/>
                    <a:pt x="15" y="16"/>
                  </a:cubicBezTo>
                  <a:cubicBezTo>
                    <a:pt x="15" y="14"/>
                    <a:pt x="15" y="13"/>
                    <a:pt x="15" y="11"/>
                  </a:cubicBezTo>
                  <a:cubicBezTo>
                    <a:pt x="15" y="11"/>
                    <a:pt x="16" y="11"/>
                    <a:pt x="16" y="12"/>
                  </a:cubicBezTo>
                  <a:cubicBezTo>
                    <a:pt x="16" y="12"/>
                    <a:pt x="16" y="13"/>
                    <a:pt x="16" y="13"/>
                  </a:cubicBezTo>
                  <a:cubicBezTo>
                    <a:pt x="16" y="13"/>
                    <a:pt x="17" y="12"/>
                    <a:pt x="17" y="12"/>
                  </a:cubicBezTo>
                  <a:cubicBezTo>
                    <a:pt x="17" y="12"/>
                    <a:pt x="18" y="12"/>
                    <a:pt x="18" y="13"/>
                  </a:cubicBezTo>
                  <a:cubicBezTo>
                    <a:pt x="18" y="13"/>
                    <a:pt x="19" y="13"/>
                    <a:pt x="19" y="14"/>
                  </a:cubicBezTo>
                  <a:cubicBezTo>
                    <a:pt x="19" y="14"/>
                    <a:pt x="19" y="15"/>
                    <a:pt x="19" y="15"/>
                  </a:cubicBezTo>
                  <a:cubicBezTo>
                    <a:pt x="19" y="15"/>
                    <a:pt x="18" y="15"/>
                    <a:pt x="18" y="14"/>
                  </a:cubicBezTo>
                  <a:cubicBezTo>
                    <a:pt x="18" y="14"/>
                    <a:pt x="17" y="14"/>
                    <a:pt x="17" y="14"/>
                  </a:cubicBezTo>
                  <a:cubicBezTo>
                    <a:pt x="17" y="14"/>
                    <a:pt x="17" y="14"/>
                    <a:pt x="16" y="15"/>
                  </a:cubicBezTo>
                  <a:cubicBezTo>
                    <a:pt x="16" y="15"/>
                    <a:pt x="16" y="16"/>
                    <a:pt x="16" y="17"/>
                  </a:cubicBezTo>
                  <a:cubicBezTo>
                    <a:pt x="16" y="18"/>
                    <a:pt x="16" y="19"/>
                    <a:pt x="16" y="19"/>
                  </a:cubicBezTo>
                  <a:cubicBezTo>
                    <a:pt x="16" y="20"/>
                    <a:pt x="16" y="21"/>
                    <a:pt x="16" y="22"/>
                  </a:cubicBezTo>
                  <a:cubicBezTo>
                    <a:pt x="16" y="22"/>
                    <a:pt x="15" y="22"/>
                    <a:pt x="15" y="21"/>
                  </a:cubicBezTo>
                  <a:close/>
                  <a:moveTo>
                    <a:pt x="20" y="25"/>
                  </a:moveTo>
                  <a:cubicBezTo>
                    <a:pt x="21" y="26"/>
                    <a:pt x="21" y="26"/>
                    <a:pt x="22" y="26"/>
                  </a:cubicBezTo>
                  <a:cubicBezTo>
                    <a:pt x="22" y="27"/>
                    <a:pt x="22" y="27"/>
                    <a:pt x="22" y="28"/>
                  </a:cubicBezTo>
                  <a:cubicBezTo>
                    <a:pt x="22" y="28"/>
                    <a:pt x="23" y="29"/>
                    <a:pt x="24" y="29"/>
                  </a:cubicBezTo>
                  <a:cubicBezTo>
                    <a:pt x="24" y="29"/>
                    <a:pt x="25" y="30"/>
                    <a:pt x="25" y="30"/>
                  </a:cubicBezTo>
                  <a:cubicBezTo>
                    <a:pt x="25" y="29"/>
                    <a:pt x="26" y="29"/>
                    <a:pt x="26" y="29"/>
                  </a:cubicBezTo>
                  <a:cubicBezTo>
                    <a:pt x="26" y="28"/>
                    <a:pt x="26" y="28"/>
                    <a:pt x="26" y="26"/>
                  </a:cubicBezTo>
                  <a:cubicBezTo>
                    <a:pt x="25" y="27"/>
                    <a:pt x="25" y="27"/>
                    <a:pt x="24" y="26"/>
                  </a:cubicBezTo>
                  <a:cubicBezTo>
                    <a:pt x="22" y="26"/>
                    <a:pt x="21" y="25"/>
                    <a:pt x="21" y="23"/>
                  </a:cubicBezTo>
                  <a:cubicBezTo>
                    <a:pt x="20" y="22"/>
                    <a:pt x="20" y="20"/>
                    <a:pt x="20" y="19"/>
                  </a:cubicBezTo>
                  <a:cubicBezTo>
                    <a:pt x="20" y="18"/>
                    <a:pt x="20" y="17"/>
                    <a:pt x="20" y="16"/>
                  </a:cubicBezTo>
                  <a:cubicBezTo>
                    <a:pt x="21" y="16"/>
                    <a:pt x="21" y="15"/>
                    <a:pt x="22" y="15"/>
                  </a:cubicBezTo>
                  <a:cubicBezTo>
                    <a:pt x="22" y="15"/>
                    <a:pt x="23" y="15"/>
                    <a:pt x="24" y="16"/>
                  </a:cubicBezTo>
                  <a:cubicBezTo>
                    <a:pt x="25" y="16"/>
                    <a:pt x="25" y="17"/>
                    <a:pt x="26" y="19"/>
                  </a:cubicBezTo>
                  <a:cubicBezTo>
                    <a:pt x="26" y="18"/>
                    <a:pt x="26" y="18"/>
                    <a:pt x="26" y="17"/>
                  </a:cubicBezTo>
                  <a:cubicBezTo>
                    <a:pt x="27" y="18"/>
                    <a:pt x="27" y="18"/>
                    <a:pt x="28" y="18"/>
                  </a:cubicBezTo>
                  <a:cubicBezTo>
                    <a:pt x="28" y="20"/>
                    <a:pt x="28" y="21"/>
                    <a:pt x="28" y="23"/>
                  </a:cubicBezTo>
                  <a:cubicBezTo>
                    <a:pt x="28" y="24"/>
                    <a:pt x="28" y="26"/>
                    <a:pt x="28" y="27"/>
                  </a:cubicBezTo>
                  <a:cubicBezTo>
                    <a:pt x="28" y="29"/>
                    <a:pt x="27" y="30"/>
                    <a:pt x="27" y="30"/>
                  </a:cubicBezTo>
                  <a:cubicBezTo>
                    <a:pt x="27" y="31"/>
                    <a:pt x="26" y="31"/>
                    <a:pt x="26" y="31"/>
                  </a:cubicBezTo>
                  <a:cubicBezTo>
                    <a:pt x="25" y="31"/>
                    <a:pt x="24" y="31"/>
                    <a:pt x="24" y="31"/>
                  </a:cubicBezTo>
                  <a:cubicBezTo>
                    <a:pt x="22" y="30"/>
                    <a:pt x="22" y="29"/>
                    <a:pt x="21" y="28"/>
                  </a:cubicBezTo>
                  <a:cubicBezTo>
                    <a:pt x="20" y="27"/>
                    <a:pt x="20" y="26"/>
                    <a:pt x="20" y="25"/>
                  </a:cubicBezTo>
                  <a:close/>
                  <a:moveTo>
                    <a:pt x="21" y="20"/>
                  </a:moveTo>
                  <a:cubicBezTo>
                    <a:pt x="21" y="21"/>
                    <a:pt x="22" y="22"/>
                    <a:pt x="22" y="23"/>
                  </a:cubicBezTo>
                  <a:cubicBezTo>
                    <a:pt x="22" y="24"/>
                    <a:pt x="23" y="25"/>
                    <a:pt x="24" y="25"/>
                  </a:cubicBezTo>
                  <a:cubicBezTo>
                    <a:pt x="24" y="25"/>
                    <a:pt x="25" y="25"/>
                    <a:pt x="25" y="25"/>
                  </a:cubicBezTo>
                  <a:cubicBezTo>
                    <a:pt x="26" y="25"/>
                    <a:pt x="26" y="24"/>
                    <a:pt x="26" y="23"/>
                  </a:cubicBezTo>
                  <a:cubicBezTo>
                    <a:pt x="26" y="21"/>
                    <a:pt x="26" y="20"/>
                    <a:pt x="25" y="19"/>
                  </a:cubicBezTo>
                  <a:cubicBezTo>
                    <a:pt x="25" y="18"/>
                    <a:pt x="24" y="18"/>
                    <a:pt x="24" y="17"/>
                  </a:cubicBezTo>
                  <a:cubicBezTo>
                    <a:pt x="23" y="17"/>
                    <a:pt x="22" y="17"/>
                    <a:pt x="22" y="17"/>
                  </a:cubicBezTo>
                  <a:cubicBezTo>
                    <a:pt x="22" y="18"/>
                    <a:pt x="21" y="18"/>
                    <a:pt x="21" y="20"/>
                  </a:cubicBezTo>
                  <a:close/>
                  <a:moveTo>
                    <a:pt x="36" y="30"/>
                  </a:moveTo>
                  <a:cubicBezTo>
                    <a:pt x="36" y="30"/>
                    <a:pt x="37" y="31"/>
                    <a:pt x="37" y="31"/>
                  </a:cubicBezTo>
                  <a:cubicBezTo>
                    <a:pt x="37" y="32"/>
                    <a:pt x="37" y="33"/>
                    <a:pt x="36" y="33"/>
                  </a:cubicBezTo>
                  <a:cubicBezTo>
                    <a:pt x="35" y="33"/>
                    <a:pt x="34" y="33"/>
                    <a:pt x="33" y="32"/>
                  </a:cubicBezTo>
                  <a:cubicBezTo>
                    <a:pt x="32" y="32"/>
                    <a:pt x="31" y="30"/>
                    <a:pt x="30" y="29"/>
                  </a:cubicBezTo>
                  <a:cubicBezTo>
                    <a:pt x="30" y="28"/>
                    <a:pt x="29" y="26"/>
                    <a:pt x="29" y="25"/>
                  </a:cubicBezTo>
                  <a:cubicBezTo>
                    <a:pt x="29" y="23"/>
                    <a:pt x="30" y="22"/>
                    <a:pt x="30" y="21"/>
                  </a:cubicBezTo>
                  <a:cubicBezTo>
                    <a:pt x="31" y="21"/>
                    <a:pt x="32" y="21"/>
                    <a:pt x="33" y="21"/>
                  </a:cubicBezTo>
                  <a:cubicBezTo>
                    <a:pt x="35" y="22"/>
                    <a:pt x="35" y="23"/>
                    <a:pt x="36" y="24"/>
                  </a:cubicBezTo>
                  <a:cubicBezTo>
                    <a:pt x="37" y="26"/>
                    <a:pt x="37" y="27"/>
                    <a:pt x="37" y="29"/>
                  </a:cubicBezTo>
                  <a:cubicBezTo>
                    <a:pt x="37" y="29"/>
                    <a:pt x="37" y="29"/>
                    <a:pt x="37" y="30"/>
                  </a:cubicBezTo>
                  <a:cubicBezTo>
                    <a:pt x="35" y="28"/>
                    <a:pt x="33" y="27"/>
                    <a:pt x="31" y="26"/>
                  </a:cubicBezTo>
                  <a:cubicBezTo>
                    <a:pt x="31" y="27"/>
                    <a:pt x="31" y="28"/>
                    <a:pt x="32" y="29"/>
                  </a:cubicBezTo>
                  <a:cubicBezTo>
                    <a:pt x="32" y="30"/>
                    <a:pt x="33" y="30"/>
                    <a:pt x="33" y="31"/>
                  </a:cubicBezTo>
                  <a:cubicBezTo>
                    <a:pt x="34" y="31"/>
                    <a:pt x="34" y="31"/>
                    <a:pt x="35" y="31"/>
                  </a:cubicBezTo>
                  <a:cubicBezTo>
                    <a:pt x="35" y="31"/>
                    <a:pt x="36" y="31"/>
                    <a:pt x="36" y="30"/>
                  </a:cubicBezTo>
                  <a:close/>
                  <a:moveTo>
                    <a:pt x="31" y="24"/>
                  </a:moveTo>
                  <a:cubicBezTo>
                    <a:pt x="32" y="25"/>
                    <a:pt x="34" y="26"/>
                    <a:pt x="36" y="27"/>
                  </a:cubicBezTo>
                  <a:cubicBezTo>
                    <a:pt x="36" y="26"/>
                    <a:pt x="36" y="25"/>
                    <a:pt x="35" y="25"/>
                  </a:cubicBezTo>
                  <a:cubicBezTo>
                    <a:pt x="35" y="24"/>
                    <a:pt x="34" y="23"/>
                    <a:pt x="33" y="23"/>
                  </a:cubicBezTo>
                  <a:cubicBezTo>
                    <a:pt x="33" y="22"/>
                    <a:pt x="32" y="22"/>
                    <a:pt x="32" y="23"/>
                  </a:cubicBezTo>
                  <a:cubicBezTo>
                    <a:pt x="31" y="23"/>
                    <a:pt x="31" y="23"/>
                    <a:pt x="31" y="24"/>
                  </a:cubicBezTo>
                  <a:close/>
                  <a:moveTo>
                    <a:pt x="42" y="36"/>
                  </a:moveTo>
                  <a:cubicBezTo>
                    <a:pt x="43" y="36"/>
                    <a:pt x="43" y="37"/>
                    <a:pt x="43" y="37"/>
                  </a:cubicBezTo>
                  <a:cubicBezTo>
                    <a:pt x="42" y="37"/>
                    <a:pt x="42" y="37"/>
                    <a:pt x="42" y="37"/>
                  </a:cubicBezTo>
                  <a:cubicBezTo>
                    <a:pt x="41" y="37"/>
                    <a:pt x="41" y="36"/>
                    <a:pt x="40" y="36"/>
                  </a:cubicBezTo>
                  <a:cubicBezTo>
                    <a:pt x="40" y="35"/>
                    <a:pt x="40" y="35"/>
                    <a:pt x="40" y="35"/>
                  </a:cubicBezTo>
                  <a:cubicBezTo>
                    <a:pt x="40" y="34"/>
                    <a:pt x="39" y="34"/>
                    <a:pt x="39" y="32"/>
                  </a:cubicBezTo>
                  <a:cubicBezTo>
                    <a:pt x="39" y="31"/>
                    <a:pt x="39" y="30"/>
                    <a:pt x="39" y="29"/>
                  </a:cubicBezTo>
                  <a:cubicBezTo>
                    <a:pt x="39" y="28"/>
                    <a:pt x="39" y="27"/>
                    <a:pt x="39" y="26"/>
                  </a:cubicBezTo>
                  <a:cubicBezTo>
                    <a:pt x="39" y="26"/>
                    <a:pt x="39" y="26"/>
                    <a:pt x="38" y="26"/>
                  </a:cubicBezTo>
                  <a:cubicBezTo>
                    <a:pt x="38" y="25"/>
                    <a:pt x="38" y="25"/>
                    <a:pt x="38" y="24"/>
                  </a:cubicBezTo>
                  <a:cubicBezTo>
                    <a:pt x="39" y="25"/>
                    <a:pt x="39" y="25"/>
                    <a:pt x="39" y="25"/>
                  </a:cubicBezTo>
                  <a:cubicBezTo>
                    <a:pt x="39" y="24"/>
                    <a:pt x="39" y="23"/>
                    <a:pt x="39" y="22"/>
                  </a:cubicBezTo>
                  <a:cubicBezTo>
                    <a:pt x="40" y="22"/>
                    <a:pt x="40" y="22"/>
                    <a:pt x="41" y="22"/>
                  </a:cubicBezTo>
                  <a:cubicBezTo>
                    <a:pt x="41" y="24"/>
                    <a:pt x="41" y="25"/>
                    <a:pt x="41" y="26"/>
                  </a:cubicBezTo>
                  <a:cubicBezTo>
                    <a:pt x="41" y="26"/>
                    <a:pt x="42" y="27"/>
                    <a:pt x="42" y="27"/>
                  </a:cubicBezTo>
                  <a:cubicBezTo>
                    <a:pt x="42" y="27"/>
                    <a:pt x="42" y="28"/>
                    <a:pt x="42" y="28"/>
                  </a:cubicBezTo>
                  <a:cubicBezTo>
                    <a:pt x="42" y="28"/>
                    <a:pt x="41" y="28"/>
                    <a:pt x="41" y="27"/>
                  </a:cubicBezTo>
                  <a:cubicBezTo>
                    <a:pt x="41" y="28"/>
                    <a:pt x="41" y="29"/>
                    <a:pt x="41" y="30"/>
                  </a:cubicBezTo>
                  <a:cubicBezTo>
                    <a:pt x="41" y="31"/>
                    <a:pt x="41" y="32"/>
                    <a:pt x="41" y="33"/>
                  </a:cubicBezTo>
                  <a:cubicBezTo>
                    <a:pt x="41" y="34"/>
                    <a:pt x="41" y="34"/>
                    <a:pt x="41" y="34"/>
                  </a:cubicBezTo>
                  <a:cubicBezTo>
                    <a:pt x="41" y="35"/>
                    <a:pt x="41" y="35"/>
                    <a:pt x="41" y="35"/>
                  </a:cubicBezTo>
                  <a:cubicBezTo>
                    <a:pt x="41" y="35"/>
                    <a:pt x="42" y="35"/>
                    <a:pt x="42" y="35"/>
                  </a:cubicBezTo>
                  <a:cubicBezTo>
                    <a:pt x="42" y="35"/>
                    <a:pt x="42" y="36"/>
                    <a:pt x="42" y="3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7" name="Freeform 917"/>
            <p:cNvSpPr>
              <a:spLocks noEditPoints="1"/>
            </p:cNvSpPr>
            <p:nvPr/>
          </p:nvSpPr>
          <p:spPr bwMode="auto">
            <a:xfrm>
              <a:off x="2030" y="1487"/>
              <a:ext cx="710" cy="543"/>
            </a:xfrm>
            <a:custGeom>
              <a:avLst/>
              <a:gdLst>
                <a:gd name="T0" fmla="*/ 2147483647 w 72"/>
                <a:gd name="T1" fmla="*/ 2147483647 h 55"/>
                <a:gd name="T2" fmla="*/ 0 w 72"/>
                <a:gd name="T3" fmla="*/ 2147483647 h 55"/>
                <a:gd name="T4" fmla="*/ 2147483647 w 72"/>
                <a:gd name="T5" fmla="*/ 0 h 55"/>
                <a:gd name="T6" fmla="*/ 2147483647 w 72"/>
                <a:gd name="T7" fmla="*/ 2147483647 h 55"/>
                <a:gd name="T8" fmla="*/ 2147483647 w 72"/>
                <a:gd name="T9" fmla="*/ 2147483647 h 55"/>
                <a:gd name="T10" fmla="*/ 2147483647 w 72"/>
                <a:gd name="T11" fmla="*/ 2147483647 h 55"/>
                <a:gd name="T12" fmla="*/ 2147483647 w 72"/>
                <a:gd name="T13" fmla="*/ 2147483647 h 55"/>
                <a:gd name="T14" fmla="*/ 2147483647 w 72"/>
                <a:gd name="T15" fmla="*/ 2147483647 h 55"/>
                <a:gd name="T16" fmla="*/ 2147483647 w 72"/>
                <a:gd name="T17" fmla="*/ 2147483647 h 55"/>
                <a:gd name="T18" fmla="*/ 2147483647 w 72"/>
                <a:gd name="T19" fmla="*/ 2147483647 h 55"/>
                <a:gd name="T20" fmla="*/ 2147483647 w 72"/>
                <a:gd name="T21" fmla="*/ 2147483647 h 55"/>
                <a:gd name="T22" fmla="*/ 2147483647 w 72"/>
                <a:gd name="T23" fmla="*/ 2147483647 h 55"/>
                <a:gd name="T24" fmla="*/ 2147483647 w 72"/>
                <a:gd name="T25" fmla="*/ 2147483647 h 55"/>
                <a:gd name="T26" fmla="*/ 2147483647 w 72"/>
                <a:gd name="T27" fmla="*/ 2147483647 h 55"/>
                <a:gd name="T28" fmla="*/ 2147483647 w 72"/>
                <a:gd name="T29" fmla="*/ 2147483647 h 55"/>
                <a:gd name="T30" fmla="*/ 2147483647 w 72"/>
                <a:gd name="T31" fmla="*/ 2147483647 h 55"/>
                <a:gd name="T32" fmla="*/ 2147483647 w 72"/>
                <a:gd name="T33" fmla="*/ 2147483647 h 55"/>
                <a:gd name="T34" fmla="*/ 2147483647 w 72"/>
                <a:gd name="T35" fmla="*/ 2147483647 h 55"/>
                <a:gd name="T36" fmla="*/ 2147483647 w 72"/>
                <a:gd name="T37" fmla="*/ 2147483647 h 55"/>
                <a:gd name="T38" fmla="*/ 2147483647 w 72"/>
                <a:gd name="T39" fmla="*/ 2147483647 h 55"/>
                <a:gd name="T40" fmla="*/ 2147483647 w 72"/>
                <a:gd name="T41" fmla="*/ 2147483647 h 55"/>
                <a:gd name="T42" fmla="*/ 2147483647 w 72"/>
                <a:gd name="T43" fmla="*/ 2147483647 h 55"/>
                <a:gd name="T44" fmla="*/ 2147483647 w 72"/>
                <a:gd name="T45" fmla="*/ 2147483647 h 55"/>
                <a:gd name="T46" fmla="*/ 2147483647 w 72"/>
                <a:gd name="T47" fmla="*/ 2147483647 h 55"/>
                <a:gd name="T48" fmla="*/ 2147483647 w 72"/>
                <a:gd name="T49" fmla="*/ 2147483647 h 55"/>
                <a:gd name="T50" fmla="*/ 2147483647 w 72"/>
                <a:gd name="T51" fmla="*/ 2147483647 h 55"/>
                <a:gd name="T52" fmla="*/ 2147483647 w 72"/>
                <a:gd name="T53" fmla="*/ 2147483647 h 55"/>
                <a:gd name="T54" fmla="*/ 2147483647 w 72"/>
                <a:gd name="T55" fmla="*/ 2147483647 h 55"/>
                <a:gd name="T56" fmla="*/ 2147483647 w 72"/>
                <a:gd name="T57" fmla="*/ 2147483647 h 55"/>
                <a:gd name="T58" fmla="*/ 2147483647 w 72"/>
                <a:gd name="T59" fmla="*/ 2147483647 h 55"/>
                <a:gd name="T60" fmla="*/ 2147483647 w 72"/>
                <a:gd name="T61" fmla="*/ 2147483647 h 55"/>
                <a:gd name="T62" fmla="*/ 2147483647 w 72"/>
                <a:gd name="T63" fmla="*/ 2147483647 h 55"/>
                <a:gd name="T64" fmla="*/ 2147483647 w 72"/>
                <a:gd name="T65" fmla="*/ 2147483647 h 55"/>
                <a:gd name="T66" fmla="*/ 2147483647 w 72"/>
                <a:gd name="T67" fmla="*/ 2147483647 h 55"/>
                <a:gd name="T68" fmla="*/ 2147483647 w 72"/>
                <a:gd name="T69" fmla="*/ 2147483647 h 55"/>
                <a:gd name="T70" fmla="*/ 2147483647 w 72"/>
                <a:gd name="T71" fmla="*/ 2147483647 h 55"/>
                <a:gd name="T72" fmla="*/ 2147483647 w 72"/>
                <a:gd name="T73" fmla="*/ 2147483647 h 55"/>
                <a:gd name="T74" fmla="*/ 2147483647 w 72"/>
                <a:gd name="T75" fmla="*/ 2147483647 h 55"/>
                <a:gd name="T76" fmla="*/ 2147483647 w 72"/>
                <a:gd name="T77" fmla="*/ 2147483647 h 55"/>
                <a:gd name="T78" fmla="*/ 2147483647 w 72"/>
                <a:gd name="T79" fmla="*/ 2147483647 h 55"/>
                <a:gd name="T80" fmla="*/ 2147483647 w 72"/>
                <a:gd name="T81" fmla="*/ 2147483647 h 55"/>
                <a:gd name="T82" fmla="*/ 2147483647 w 72"/>
                <a:gd name="T83" fmla="*/ 2147483647 h 55"/>
                <a:gd name="T84" fmla="*/ 2147483647 w 72"/>
                <a:gd name="T85" fmla="*/ 2147483647 h 55"/>
                <a:gd name="T86" fmla="*/ 2147483647 w 72"/>
                <a:gd name="T87" fmla="*/ 2147483647 h 55"/>
                <a:gd name="T88" fmla="*/ 2147483647 w 72"/>
                <a:gd name="T89" fmla="*/ 2147483647 h 55"/>
                <a:gd name="T90" fmla="*/ 2147483647 w 72"/>
                <a:gd name="T91" fmla="*/ 2147483647 h 55"/>
                <a:gd name="T92" fmla="*/ 2147483647 w 72"/>
                <a:gd name="T93" fmla="*/ 2147483647 h 55"/>
                <a:gd name="T94" fmla="*/ 2147483647 w 72"/>
                <a:gd name="T95" fmla="*/ 2147483647 h 55"/>
                <a:gd name="T96" fmla="*/ 2147483647 w 72"/>
                <a:gd name="T97" fmla="*/ 2147483647 h 55"/>
                <a:gd name="T98" fmla="*/ 2147483647 w 72"/>
                <a:gd name="T99" fmla="*/ 2147483647 h 55"/>
                <a:gd name="T100" fmla="*/ 2147483647 w 72"/>
                <a:gd name="T101" fmla="*/ 2147483647 h 55"/>
                <a:gd name="T102" fmla="*/ 2147483647 w 72"/>
                <a:gd name="T103" fmla="*/ 2147483647 h 55"/>
                <a:gd name="T104" fmla="*/ 2147483647 w 72"/>
                <a:gd name="T105" fmla="*/ 2147483647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55"/>
                <a:gd name="T161" fmla="*/ 72 w 72"/>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55">
                  <a:moveTo>
                    <a:pt x="4" y="13"/>
                  </a:moveTo>
                  <a:cubicBezTo>
                    <a:pt x="3" y="13"/>
                    <a:pt x="3" y="13"/>
                    <a:pt x="2" y="12"/>
                  </a:cubicBezTo>
                  <a:cubicBezTo>
                    <a:pt x="2" y="11"/>
                    <a:pt x="2" y="9"/>
                    <a:pt x="2" y="7"/>
                  </a:cubicBezTo>
                  <a:cubicBezTo>
                    <a:pt x="2" y="6"/>
                    <a:pt x="2" y="4"/>
                    <a:pt x="2" y="3"/>
                  </a:cubicBezTo>
                  <a:cubicBezTo>
                    <a:pt x="2" y="3"/>
                    <a:pt x="2" y="3"/>
                    <a:pt x="1" y="3"/>
                  </a:cubicBezTo>
                  <a:cubicBezTo>
                    <a:pt x="0" y="3"/>
                    <a:pt x="0" y="3"/>
                    <a:pt x="0" y="3"/>
                  </a:cubicBezTo>
                  <a:cubicBezTo>
                    <a:pt x="0" y="2"/>
                    <a:pt x="0" y="2"/>
                    <a:pt x="0" y="1"/>
                  </a:cubicBezTo>
                  <a:cubicBezTo>
                    <a:pt x="0" y="1"/>
                    <a:pt x="1" y="1"/>
                    <a:pt x="2" y="1"/>
                  </a:cubicBezTo>
                  <a:cubicBezTo>
                    <a:pt x="2" y="1"/>
                    <a:pt x="3" y="0"/>
                    <a:pt x="3" y="0"/>
                  </a:cubicBezTo>
                  <a:cubicBezTo>
                    <a:pt x="3" y="0"/>
                    <a:pt x="4" y="0"/>
                    <a:pt x="4" y="1"/>
                  </a:cubicBezTo>
                  <a:cubicBezTo>
                    <a:pt x="4" y="3"/>
                    <a:pt x="4" y="5"/>
                    <a:pt x="4" y="7"/>
                  </a:cubicBezTo>
                  <a:cubicBezTo>
                    <a:pt x="4" y="9"/>
                    <a:pt x="4" y="11"/>
                    <a:pt x="4" y="13"/>
                  </a:cubicBezTo>
                  <a:close/>
                  <a:moveTo>
                    <a:pt x="8" y="9"/>
                  </a:moveTo>
                  <a:cubicBezTo>
                    <a:pt x="8" y="8"/>
                    <a:pt x="8" y="7"/>
                    <a:pt x="8" y="6"/>
                  </a:cubicBezTo>
                  <a:cubicBezTo>
                    <a:pt x="8" y="5"/>
                    <a:pt x="9" y="5"/>
                    <a:pt x="9" y="4"/>
                  </a:cubicBezTo>
                  <a:cubicBezTo>
                    <a:pt x="10" y="4"/>
                    <a:pt x="11" y="4"/>
                    <a:pt x="12" y="5"/>
                  </a:cubicBezTo>
                  <a:cubicBezTo>
                    <a:pt x="12" y="5"/>
                    <a:pt x="13" y="6"/>
                    <a:pt x="13" y="6"/>
                  </a:cubicBezTo>
                  <a:cubicBezTo>
                    <a:pt x="14" y="7"/>
                    <a:pt x="14" y="8"/>
                    <a:pt x="15" y="8"/>
                  </a:cubicBezTo>
                  <a:cubicBezTo>
                    <a:pt x="15" y="9"/>
                    <a:pt x="15" y="10"/>
                    <a:pt x="15" y="11"/>
                  </a:cubicBezTo>
                  <a:cubicBezTo>
                    <a:pt x="15" y="11"/>
                    <a:pt x="16" y="12"/>
                    <a:pt x="16" y="14"/>
                  </a:cubicBezTo>
                  <a:cubicBezTo>
                    <a:pt x="16" y="15"/>
                    <a:pt x="15" y="16"/>
                    <a:pt x="15" y="17"/>
                  </a:cubicBezTo>
                  <a:cubicBezTo>
                    <a:pt x="15" y="18"/>
                    <a:pt x="14" y="18"/>
                    <a:pt x="14" y="18"/>
                  </a:cubicBezTo>
                  <a:cubicBezTo>
                    <a:pt x="13" y="19"/>
                    <a:pt x="12" y="18"/>
                    <a:pt x="12" y="18"/>
                  </a:cubicBezTo>
                  <a:cubicBezTo>
                    <a:pt x="10" y="17"/>
                    <a:pt x="10" y="16"/>
                    <a:pt x="9" y="15"/>
                  </a:cubicBezTo>
                  <a:cubicBezTo>
                    <a:pt x="8" y="14"/>
                    <a:pt x="8" y="13"/>
                    <a:pt x="8" y="12"/>
                  </a:cubicBezTo>
                  <a:cubicBezTo>
                    <a:pt x="8" y="11"/>
                    <a:pt x="8" y="10"/>
                    <a:pt x="8" y="9"/>
                  </a:cubicBezTo>
                  <a:close/>
                  <a:moveTo>
                    <a:pt x="9" y="10"/>
                  </a:moveTo>
                  <a:cubicBezTo>
                    <a:pt x="9" y="11"/>
                    <a:pt x="9" y="12"/>
                    <a:pt x="9" y="13"/>
                  </a:cubicBezTo>
                  <a:cubicBezTo>
                    <a:pt x="9" y="13"/>
                    <a:pt x="10" y="14"/>
                    <a:pt x="10" y="15"/>
                  </a:cubicBezTo>
                  <a:cubicBezTo>
                    <a:pt x="10" y="16"/>
                    <a:pt x="11" y="16"/>
                    <a:pt x="12" y="17"/>
                  </a:cubicBezTo>
                  <a:cubicBezTo>
                    <a:pt x="12" y="17"/>
                    <a:pt x="13" y="17"/>
                    <a:pt x="13" y="17"/>
                  </a:cubicBezTo>
                  <a:cubicBezTo>
                    <a:pt x="14" y="16"/>
                    <a:pt x="14" y="16"/>
                    <a:pt x="14" y="15"/>
                  </a:cubicBezTo>
                  <a:cubicBezTo>
                    <a:pt x="14" y="15"/>
                    <a:pt x="14" y="14"/>
                    <a:pt x="14" y="13"/>
                  </a:cubicBezTo>
                  <a:cubicBezTo>
                    <a:pt x="14" y="12"/>
                    <a:pt x="14" y="11"/>
                    <a:pt x="14" y="10"/>
                  </a:cubicBezTo>
                  <a:cubicBezTo>
                    <a:pt x="14" y="9"/>
                    <a:pt x="14" y="9"/>
                    <a:pt x="13" y="8"/>
                  </a:cubicBezTo>
                  <a:cubicBezTo>
                    <a:pt x="13" y="7"/>
                    <a:pt x="12" y="7"/>
                    <a:pt x="12" y="6"/>
                  </a:cubicBezTo>
                  <a:cubicBezTo>
                    <a:pt x="11" y="6"/>
                    <a:pt x="10" y="6"/>
                    <a:pt x="10" y="6"/>
                  </a:cubicBezTo>
                  <a:cubicBezTo>
                    <a:pt x="10" y="6"/>
                    <a:pt x="10" y="7"/>
                    <a:pt x="9" y="8"/>
                  </a:cubicBezTo>
                  <a:cubicBezTo>
                    <a:pt x="9" y="8"/>
                    <a:pt x="9" y="9"/>
                    <a:pt x="9" y="10"/>
                  </a:cubicBezTo>
                  <a:close/>
                  <a:moveTo>
                    <a:pt x="22" y="24"/>
                  </a:moveTo>
                  <a:cubicBezTo>
                    <a:pt x="22" y="22"/>
                    <a:pt x="22" y="21"/>
                    <a:pt x="22" y="19"/>
                  </a:cubicBezTo>
                  <a:cubicBezTo>
                    <a:pt x="22" y="18"/>
                    <a:pt x="22" y="16"/>
                    <a:pt x="22" y="15"/>
                  </a:cubicBezTo>
                  <a:cubicBezTo>
                    <a:pt x="23" y="15"/>
                    <a:pt x="23" y="15"/>
                    <a:pt x="23" y="15"/>
                  </a:cubicBezTo>
                  <a:cubicBezTo>
                    <a:pt x="23" y="16"/>
                    <a:pt x="23" y="16"/>
                    <a:pt x="23" y="17"/>
                  </a:cubicBezTo>
                  <a:cubicBezTo>
                    <a:pt x="24" y="16"/>
                    <a:pt x="24" y="16"/>
                    <a:pt x="25" y="16"/>
                  </a:cubicBezTo>
                  <a:cubicBezTo>
                    <a:pt x="25" y="16"/>
                    <a:pt x="26" y="16"/>
                    <a:pt x="26" y="17"/>
                  </a:cubicBezTo>
                  <a:cubicBezTo>
                    <a:pt x="27" y="17"/>
                    <a:pt x="27" y="17"/>
                    <a:pt x="28" y="18"/>
                  </a:cubicBezTo>
                  <a:cubicBezTo>
                    <a:pt x="28" y="19"/>
                    <a:pt x="28" y="19"/>
                    <a:pt x="29" y="20"/>
                  </a:cubicBezTo>
                  <a:cubicBezTo>
                    <a:pt x="29" y="19"/>
                    <a:pt x="30" y="19"/>
                    <a:pt x="31" y="20"/>
                  </a:cubicBezTo>
                  <a:cubicBezTo>
                    <a:pt x="32" y="20"/>
                    <a:pt x="33" y="21"/>
                    <a:pt x="33" y="22"/>
                  </a:cubicBezTo>
                  <a:cubicBezTo>
                    <a:pt x="34" y="22"/>
                    <a:pt x="34" y="23"/>
                    <a:pt x="34" y="24"/>
                  </a:cubicBezTo>
                  <a:cubicBezTo>
                    <a:pt x="34" y="25"/>
                    <a:pt x="34" y="26"/>
                    <a:pt x="34" y="27"/>
                  </a:cubicBezTo>
                  <a:cubicBezTo>
                    <a:pt x="34" y="28"/>
                    <a:pt x="34" y="30"/>
                    <a:pt x="34" y="31"/>
                  </a:cubicBezTo>
                  <a:cubicBezTo>
                    <a:pt x="34" y="30"/>
                    <a:pt x="33" y="30"/>
                    <a:pt x="33" y="30"/>
                  </a:cubicBezTo>
                  <a:cubicBezTo>
                    <a:pt x="33" y="29"/>
                    <a:pt x="33" y="28"/>
                    <a:pt x="33" y="27"/>
                  </a:cubicBezTo>
                  <a:cubicBezTo>
                    <a:pt x="33" y="26"/>
                    <a:pt x="33" y="25"/>
                    <a:pt x="33" y="24"/>
                  </a:cubicBezTo>
                  <a:cubicBezTo>
                    <a:pt x="33" y="23"/>
                    <a:pt x="33" y="23"/>
                    <a:pt x="32" y="23"/>
                  </a:cubicBezTo>
                  <a:cubicBezTo>
                    <a:pt x="32" y="22"/>
                    <a:pt x="32" y="22"/>
                    <a:pt x="32" y="22"/>
                  </a:cubicBezTo>
                  <a:cubicBezTo>
                    <a:pt x="32" y="21"/>
                    <a:pt x="31" y="21"/>
                    <a:pt x="31" y="21"/>
                  </a:cubicBezTo>
                  <a:cubicBezTo>
                    <a:pt x="30" y="20"/>
                    <a:pt x="30" y="20"/>
                    <a:pt x="29" y="21"/>
                  </a:cubicBezTo>
                  <a:cubicBezTo>
                    <a:pt x="29" y="21"/>
                    <a:pt x="29" y="21"/>
                    <a:pt x="29" y="22"/>
                  </a:cubicBezTo>
                  <a:cubicBezTo>
                    <a:pt x="29" y="23"/>
                    <a:pt x="29" y="24"/>
                    <a:pt x="29" y="25"/>
                  </a:cubicBezTo>
                  <a:cubicBezTo>
                    <a:pt x="29" y="26"/>
                    <a:pt x="29" y="27"/>
                    <a:pt x="29" y="28"/>
                  </a:cubicBezTo>
                  <a:cubicBezTo>
                    <a:pt x="28" y="27"/>
                    <a:pt x="28" y="27"/>
                    <a:pt x="27" y="27"/>
                  </a:cubicBezTo>
                  <a:cubicBezTo>
                    <a:pt x="27" y="26"/>
                    <a:pt x="27" y="25"/>
                    <a:pt x="27" y="24"/>
                  </a:cubicBezTo>
                  <a:cubicBezTo>
                    <a:pt x="27" y="23"/>
                    <a:pt x="27" y="22"/>
                    <a:pt x="27" y="21"/>
                  </a:cubicBezTo>
                  <a:cubicBezTo>
                    <a:pt x="27" y="20"/>
                    <a:pt x="27" y="19"/>
                    <a:pt x="27" y="19"/>
                  </a:cubicBezTo>
                  <a:cubicBezTo>
                    <a:pt x="27" y="19"/>
                    <a:pt x="26" y="18"/>
                    <a:pt x="26" y="18"/>
                  </a:cubicBezTo>
                  <a:cubicBezTo>
                    <a:pt x="25" y="18"/>
                    <a:pt x="25" y="17"/>
                    <a:pt x="25" y="17"/>
                  </a:cubicBezTo>
                  <a:cubicBezTo>
                    <a:pt x="24" y="18"/>
                    <a:pt x="24" y="18"/>
                    <a:pt x="24" y="18"/>
                  </a:cubicBezTo>
                  <a:cubicBezTo>
                    <a:pt x="24" y="18"/>
                    <a:pt x="24" y="19"/>
                    <a:pt x="24" y="20"/>
                  </a:cubicBezTo>
                  <a:cubicBezTo>
                    <a:pt x="24" y="21"/>
                    <a:pt x="24" y="21"/>
                    <a:pt x="24" y="22"/>
                  </a:cubicBezTo>
                  <a:cubicBezTo>
                    <a:pt x="24" y="23"/>
                    <a:pt x="24" y="24"/>
                    <a:pt x="24" y="25"/>
                  </a:cubicBezTo>
                  <a:cubicBezTo>
                    <a:pt x="23" y="24"/>
                    <a:pt x="23" y="24"/>
                    <a:pt x="22" y="24"/>
                  </a:cubicBezTo>
                  <a:close/>
                  <a:moveTo>
                    <a:pt x="36" y="28"/>
                  </a:moveTo>
                  <a:cubicBezTo>
                    <a:pt x="36" y="27"/>
                    <a:pt x="36" y="27"/>
                    <a:pt x="36" y="26"/>
                  </a:cubicBezTo>
                  <a:cubicBezTo>
                    <a:pt x="37" y="27"/>
                    <a:pt x="39" y="28"/>
                    <a:pt x="40" y="29"/>
                  </a:cubicBezTo>
                  <a:cubicBezTo>
                    <a:pt x="40" y="29"/>
                    <a:pt x="40" y="30"/>
                    <a:pt x="40" y="30"/>
                  </a:cubicBezTo>
                  <a:cubicBezTo>
                    <a:pt x="39" y="29"/>
                    <a:pt x="37" y="29"/>
                    <a:pt x="36" y="28"/>
                  </a:cubicBezTo>
                  <a:close/>
                  <a:moveTo>
                    <a:pt x="42" y="35"/>
                  </a:moveTo>
                  <a:cubicBezTo>
                    <a:pt x="42" y="33"/>
                    <a:pt x="42" y="31"/>
                    <a:pt x="42" y="29"/>
                  </a:cubicBezTo>
                  <a:cubicBezTo>
                    <a:pt x="42" y="27"/>
                    <a:pt x="42" y="25"/>
                    <a:pt x="42" y="22"/>
                  </a:cubicBezTo>
                  <a:cubicBezTo>
                    <a:pt x="42" y="23"/>
                    <a:pt x="43" y="23"/>
                    <a:pt x="43" y="23"/>
                  </a:cubicBezTo>
                  <a:cubicBezTo>
                    <a:pt x="43" y="25"/>
                    <a:pt x="43" y="28"/>
                    <a:pt x="43" y="30"/>
                  </a:cubicBezTo>
                  <a:cubicBezTo>
                    <a:pt x="43" y="32"/>
                    <a:pt x="43" y="34"/>
                    <a:pt x="43" y="36"/>
                  </a:cubicBezTo>
                  <a:cubicBezTo>
                    <a:pt x="43" y="36"/>
                    <a:pt x="42" y="35"/>
                    <a:pt x="42" y="35"/>
                  </a:cubicBezTo>
                  <a:close/>
                  <a:moveTo>
                    <a:pt x="45" y="32"/>
                  </a:moveTo>
                  <a:cubicBezTo>
                    <a:pt x="45" y="31"/>
                    <a:pt x="46" y="30"/>
                    <a:pt x="47" y="29"/>
                  </a:cubicBezTo>
                  <a:cubicBezTo>
                    <a:pt x="47" y="29"/>
                    <a:pt x="48" y="29"/>
                    <a:pt x="49" y="30"/>
                  </a:cubicBezTo>
                  <a:cubicBezTo>
                    <a:pt x="51" y="31"/>
                    <a:pt x="52" y="32"/>
                    <a:pt x="52" y="33"/>
                  </a:cubicBezTo>
                  <a:cubicBezTo>
                    <a:pt x="53" y="34"/>
                    <a:pt x="54" y="36"/>
                    <a:pt x="54" y="37"/>
                  </a:cubicBezTo>
                  <a:cubicBezTo>
                    <a:pt x="54" y="38"/>
                    <a:pt x="53" y="39"/>
                    <a:pt x="53" y="40"/>
                  </a:cubicBezTo>
                  <a:cubicBezTo>
                    <a:pt x="53" y="40"/>
                    <a:pt x="52" y="40"/>
                    <a:pt x="52" y="40"/>
                  </a:cubicBezTo>
                  <a:cubicBezTo>
                    <a:pt x="51" y="40"/>
                    <a:pt x="50" y="40"/>
                    <a:pt x="49" y="40"/>
                  </a:cubicBezTo>
                  <a:cubicBezTo>
                    <a:pt x="48" y="39"/>
                    <a:pt x="47" y="38"/>
                    <a:pt x="46" y="37"/>
                  </a:cubicBezTo>
                  <a:cubicBezTo>
                    <a:pt x="46" y="35"/>
                    <a:pt x="45" y="34"/>
                    <a:pt x="45" y="32"/>
                  </a:cubicBezTo>
                  <a:close/>
                  <a:moveTo>
                    <a:pt x="47" y="33"/>
                  </a:moveTo>
                  <a:cubicBezTo>
                    <a:pt x="47" y="34"/>
                    <a:pt x="47" y="35"/>
                    <a:pt x="47" y="36"/>
                  </a:cubicBezTo>
                  <a:cubicBezTo>
                    <a:pt x="48" y="37"/>
                    <a:pt x="49" y="38"/>
                    <a:pt x="49" y="38"/>
                  </a:cubicBezTo>
                  <a:cubicBezTo>
                    <a:pt x="50" y="39"/>
                    <a:pt x="51" y="39"/>
                    <a:pt x="51" y="38"/>
                  </a:cubicBezTo>
                  <a:cubicBezTo>
                    <a:pt x="52" y="38"/>
                    <a:pt x="52" y="37"/>
                    <a:pt x="52" y="36"/>
                  </a:cubicBezTo>
                  <a:cubicBezTo>
                    <a:pt x="52" y="35"/>
                    <a:pt x="52" y="34"/>
                    <a:pt x="51" y="33"/>
                  </a:cubicBezTo>
                  <a:cubicBezTo>
                    <a:pt x="51" y="32"/>
                    <a:pt x="50" y="32"/>
                    <a:pt x="49" y="31"/>
                  </a:cubicBezTo>
                  <a:cubicBezTo>
                    <a:pt x="49" y="31"/>
                    <a:pt x="48" y="31"/>
                    <a:pt x="47" y="31"/>
                  </a:cubicBezTo>
                  <a:cubicBezTo>
                    <a:pt x="47" y="31"/>
                    <a:pt x="47" y="32"/>
                    <a:pt x="47" y="33"/>
                  </a:cubicBezTo>
                  <a:close/>
                  <a:moveTo>
                    <a:pt x="55" y="43"/>
                  </a:moveTo>
                  <a:cubicBezTo>
                    <a:pt x="55" y="41"/>
                    <a:pt x="55" y="40"/>
                    <a:pt x="55" y="38"/>
                  </a:cubicBezTo>
                  <a:cubicBezTo>
                    <a:pt x="55" y="37"/>
                    <a:pt x="55" y="35"/>
                    <a:pt x="55" y="34"/>
                  </a:cubicBezTo>
                  <a:cubicBezTo>
                    <a:pt x="56" y="34"/>
                    <a:pt x="56" y="34"/>
                    <a:pt x="57" y="34"/>
                  </a:cubicBezTo>
                  <a:cubicBezTo>
                    <a:pt x="57" y="35"/>
                    <a:pt x="57" y="35"/>
                    <a:pt x="57" y="36"/>
                  </a:cubicBezTo>
                  <a:cubicBezTo>
                    <a:pt x="57" y="35"/>
                    <a:pt x="58" y="35"/>
                    <a:pt x="59" y="36"/>
                  </a:cubicBezTo>
                  <a:cubicBezTo>
                    <a:pt x="60" y="36"/>
                    <a:pt x="61" y="36"/>
                    <a:pt x="61" y="37"/>
                  </a:cubicBezTo>
                  <a:cubicBezTo>
                    <a:pt x="61" y="37"/>
                    <a:pt x="62" y="38"/>
                    <a:pt x="62" y="38"/>
                  </a:cubicBezTo>
                  <a:cubicBezTo>
                    <a:pt x="62" y="39"/>
                    <a:pt x="62" y="39"/>
                    <a:pt x="62" y="40"/>
                  </a:cubicBezTo>
                  <a:cubicBezTo>
                    <a:pt x="63" y="40"/>
                    <a:pt x="63" y="41"/>
                    <a:pt x="63" y="41"/>
                  </a:cubicBezTo>
                  <a:cubicBezTo>
                    <a:pt x="63" y="42"/>
                    <a:pt x="63" y="43"/>
                    <a:pt x="63" y="44"/>
                  </a:cubicBezTo>
                  <a:cubicBezTo>
                    <a:pt x="63" y="45"/>
                    <a:pt x="63" y="46"/>
                    <a:pt x="63" y="47"/>
                  </a:cubicBezTo>
                  <a:cubicBezTo>
                    <a:pt x="62" y="47"/>
                    <a:pt x="62" y="46"/>
                    <a:pt x="61" y="46"/>
                  </a:cubicBezTo>
                  <a:cubicBezTo>
                    <a:pt x="61" y="45"/>
                    <a:pt x="61" y="44"/>
                    <a:pt x="61" y="43"/>
                  </a:cubicBezTo>
                  <a:cubicBezTo>
                    <a:pt x="61" y="42"/>
                    <a:pt x="61" y="41"/>
                    <a:pt x="61" y="40"/>
                  </a:cubicBezTo>
                  <a:cubicBezTo>
                    <a:pt x="61" y="40"/>
                    <a:pt x="61" y="39"/>
                    <a:pt x="61" y="39"/>
                  </a:cubicBezTo>
                  <a:cubicBezTo>
                    <a:pt x="61" y="39"/>
                    <a:pt x="61" y="38"/>
                    <a:pt x="60" y="38"/>
                  </a:cubicBezTo>
                  <a:cubicBezTo>
                    <a:pt x="60" y="37"/>
                    <a:pt x="60" y="37"/>
                    <a:pt x="59" y="37"/>
                  </a:cubicBezTo>
                  <a:cubicBezTo>
                    <a:pt x="59" y="37"/>
                    <a:pt x="58" y="36"/>
                    <a:pt x="58" y="37"/>
                  </a:cubicBezTo>
                  <a:cubicBezTo>
                    <a:pt x="57" y="37"/>
                    <a:pt x="57" y="37"/>
                    <a:pt x="57" y="39"/>
                  </a:cubicBezTo>
                  <a:cubicBezTo>
                    <a:pt x="57" y="39"/>
                    <a:pt x="57" y="40"/>
                    <a:pt x="57" y="41"/>
                  </a:cubicBezTo>
                  <a:cubicBezTo>
                    <a:pt x="57" y="42"/>
                    <a:pt x="57" y="43"/>
                    <a:pt x="57" y="44"/>
                  </a:cubicBezTo>
                  <a:cubicBezTo>
                    <a:pt x="56" y="43"/>
                    <a:pt x="56" y="43"/>
                    <a:pt x="55" y="43"/>
                  </a:cubicBezTo>
                  <a:close/>
                  <a:moveTo>
                    <a:pt x="65" y="49"/>
                  </a:moveTo>
                  <a:cubicBezTo>
                    <a:pt x="65" y="49"/>
                    <a:pt x="66" y="50"/>
                    <a:pt x="66" y="50"/>
                  </a:cubicBezTo>
                  <a:cubicBezTo>
                    <a:pt x="66" y="51"/>
                    <a:pt x="66" y="51"/>
                    <a:pt x="67" y="51"/>
                  </a:cubicBezTo>
                  <a:cubicBezTo>
                    <a:pt x="67" y="52"/>
                    <a:pt x="67" y="52"/>
                    <a:pt x="68" y="53"/>
                  </a:cubicBezTo>
                  <a:cubicBezTo>
                    <a:pt x="69" y="53"/>
                    <a:pt x="69" y="53"/>
                    <a:pt x="70" y="53"/>
                  </a:cubicBezTo>
                  <a:cubicBezTo>
                    <a:pt x="70" y="53"/>
                    <a:pt x="70" y="53"/>
                    <a:pt x="71" y="52"/>
                  </a:cubicBezTo>
                  <a:cubicBezTo>
                    <a:pt x="71" y="52"/>
                    <a:pt x="71" y="51"/>
                    <a:pt x="71" y="50"/>
                  </a:cubicBezTo>
                  <a:cubicBezTo>
                    <a:pt x="70" y="51"/>
                    <a:pt x="69" y="51"/>
                    <a:pt x="68" y="50"/>
                  </a:cubicBezTo>
                  <a:cubicBezTo>
                    <a:pt x="67" y="50"/>
                    <a:pt x="66" y="48"/>
                    <a:pt x="65" y="47"/>
                  </a:cubicBezTo>
                  <a:cubicBezTo>
                    <a:pt x="65" y="46"/>
                    <a:pt x="64" y="45"/>
                    <a:pt x="64" y="43"/>
                  </a:cubicBezTo>
                  <a:cubicBezTo>
                    <a:pt x="64" y="42"/>
                    <a:pt x="64" y="42"/>
                    <a:pt x="65" y="41"/>
                  </a:cubicBezTo>
                  <a:cubicBezTo>
                    <a:pt x="65" y="41"/>
                    <a:pt x="66" y="40"/>
                    <a:pt x="66" y="40"/>
                  </a:cubicBezTo>
                  <a:cubicBezTo>
                    <a:pt x="67" y="40"/>
                    <a:pt x="67" y="40"/>
                    <a:pt x="68" y="41"/>
                  </a:cubicBezTo>
                  <a:cubicBezTo>
                    <a:pt x="69" y="41"/>
                    <a:pt x="70" y="42"/>
                    <a:pt x="71" y="44"/>
                  </a:cubicBezTo>
                  <a:cubicBezTo>
                    <a:pt x="71" y="43"/>
                    <a:pt x="71" y="43"/>
                    <a:pt x="71" y="42"/>
                  </a:cubicBezTo>
                  <a:cubicBezTo>
                    <a:pt x="71" y="43"/>
                    <a:pt x="72" y="43"/>
                    <a:pt x="72" y="43"/>
                  </a:cubicBezTo>
                  <a:cubicBezTo>
                    <a:pt x="72" y="45"/>
                    <a:pt x="72" y="46"/>
                    <a:pt x="72" y="47"/>
                  </a:cubicBezTo>
                  <a:cubicBezTo>
                    <a:pt x="72" y="49"/>
                    <a:pt x="72" y="50"/>
                    <a:pt x="72" y="51"/>
                  </a:cubicBezTo>
                  <a:cubicBezTo>
                    <a:pt x="72" y="53"/>
                    <a:pt x="72" y="54"/>
                    <a:pt x="72" y="54"/>
                  </a:cubicBezTo>
                  <a:cubicBezTo>
                    <a:pt x="71" y="55"/>
                    <a:pt x="71" y="55"/>
                    <a:pt x="70" y="55"/>
                  </a:cubicBezTo>
                  <a:cubicBezTo>
                    <a:pt x="70" y="55"/>
                    <a:pt x="69" y="54"/>
                    <a:pt x="68" y="54"/>
                  </a:cubicBezTo>
                  <a:cubicBezTo>
                    <a:pt x="67" y="53"/>
                    <a:pt x="66" y="53"/>
                    <a:pt x="66" y="52"/>
                  </a:cubicBezTo>
                  <a:cubicBezTo>
                    <a:pt x="65" y="51"/>
                    <a:pt x="65" y="50"/>
                    <a:pt x="65" y="49"/>
                  </a:cubicBezTo>
                  <a:close/>
                  <a:moveTo>
                    <a:pt x="66" y="44"/>
                  </a:moveTo>
                  <a:cubicBezTo>
                    <a:pt x="66" y="45"/>
                    <a:pt x="66" y="46"/>
                    <a:pt x="67" y="47"/>
                  </a:cubicBezTo>
                  <a:cubicBezTo>
                    <a:pt x="67" y="48"/>
                    <a:pt x="68" y="49"/>
                    <a:pt x="68" y="49"/>
                  </a:cubicBezTo>
                  <a:cubicBezTo>
                    <a:pt x="69" y="49"/>
                    <a:pt x="70" y="49"/>
                    <a:pt x="70" y="49"/>
                  </a:cubicBezTo>
                  <a:cubicBezTo>
                    <a:pt x="71" y="49"/>
                    <a:pt x="71" y="48"/>
                    <a:pt x="71" y="47"/>
                  </a:cubicBezTo>
                  <a:cubicBezTo>
                    <a:pt x="71" y="46"/>
                    <a:pt x="71" y="45"/>
                    <a:pt x="70" y="44"/>
                  </a:cubicBezTo>
                  <a:cubicBezTo>
                    <a:pt x="70" y="43"/>
                    <a:pt x="69" y="43"/>
                    <a:pt x="68" y="42"/>
                  </a:cubicBezTo>
                  <a:cubicBezTo>
                    <a:pt x="68" y="42"/>
                    <a:pt x="67" y="42"/>
                    <a:pt x="67" y="42"/>
                  </a:cubicBezTo>
                  <a:cubicBezTo>
                    <a:pt x="66" y="42"/>
                    <a:pt x="66" y="43"/>
                    <a:pt x="66" y="4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8" name="Freeform 918"/>
            <p:cNvSpPr>
              <a:spLocks noEditPoints="1"/>
            </p:cNvSpPr>
            <p:nvPr/>
          </p:nvSpPr>
          <p:spPr bwMode="auto">
            <a:xfrm>
              <a:off x="117" y="2976"/>
              <a:ext cx="956" cy="582"/>
            </a:xfrm>
            <a:custGeom>
              <a:avLst/>
              <a:gdLst>
                <a:gd name="T0" fmla="*/ 2147483647 w 97"/>
                <a:gd name="T1" fmla="*/ 2147483647 h 59"/>
                <a:gd name="T2" fmla="*/ 0 w 97"/>
                <a:gd name="T3" fmla="*/ 2147483647 h 59"/>
                <a:gd name="T4" fmla="*/ 2147483647 w 97"/>
                <a:gd name="T5" fmla="*/ 2147483647 h 59"/>
                <a:gd name="T6" fmla="*/ 2147483647 w 97"/>
                <a:gd name="T7" fmla="*/ 2147483647 h 59"/>
                <a:gd name="T8" fmla="*/ 2147483647 w 97"/>
                <a:gd name="T9" fmla="*/ 2147483647 h 59"/>
                <a:gd name="T10" fmla="*/ 2147483647 w 97"/>
                <a:gd name="T11" fmla="*/ 2147483647 h 59"/>
                <a:gd name="T12" fmla="*/ 2147483647 w 97"/>
                <a:gd name="T13" fmla="*/ 2147483647 h 59"/>
                <a:gd name="T14" fmla="*/ 2147483647 w 97"/>
                <a:gd name="T15" fmla="*/ 2147483647 h 59"/>
                <a:gd name="T16" fmla="*/ 2147483647 w 97"/>
                <a:gd name="T17" fmla="*/ 2147483647 h 59"/>
                <a:gd name="T18" fmla="*/ 2147483647 w 97"/>
                <a:gd name="T19" fmla="*/ 2147483647 h 59"/>
                <a:gd name="T20" fmla="*/ 2147483647 w 97"/>
                <a:gd name="T21" fmla="*/ 2147483647 h 59"/>
                <a:gd name="T22" fmla="*/ 2147483647 w 97"/>
                <a:gd name="T23" fmla="*/ 2147483647 h 59"/>
                <a:gd name="T24" fmla="*/ 2147483647 w 97"/>
                <a:gd name="T25" fmla="*/ 2147483647 h 59"/>
                <a:gd name="T26" fmla="*/ 2147483647 w 97"/>
                <a:gd name="T27" fmla="*/ 2147483647 h 59"/>
                <a:gd name="T28" fmla="*/ 2147483647 w 97"/>
                <a:gd name="T29" fmla="*/ 2147483647 h 59"/>
                <a:gd name="T30" fmla="*/ 2147483647 w 97"/>
                <a:gd name="T31" fmla="*/ 2147483647 h 59"/>
                <a:gd name="T32" fmla="*/ 2147483647 w 97"/>
                <a:gd name="T33" fmla="*/ 2147483647 h 59"/>
                <a:gd name="T34" fmla="*/ 2147483647 w 97"/>
                <a:gd name="T35" fmla="*/ 2147483647 h 59"/>
                <a:gd name="T36" fmla="*/ 2147483647 w 97"/>
                <a:gd name="T37" fmla="*/ 2147483647 h 59"/>
                <a:gd name="T38" fmla="*/ 2147483647 w 97"/>
                <a:gd name="T39" fmla="*/ 2147483647 h 59"/>
                <a:gd name="T40" fmla="*/ 2147483647 w 97"/>
                <a:gd name="T41" fmla="*/ 2147483647 h 59"/>
                <a:gd name="T42" fmla="*/ 2147483647 w 97"/>
                <a:gd name="T43" fmla="*/ 2147483647 h 59"/>
                <a:gd name="T44" fmla="*/ 2147483647 w 97"/>
                <a:gd name="T45" fmla="*/ 2147483647 h 59"/>
                <a:gd name="T46" fmla="*/ 2147483647 w 97"/>
                <a:gd name="T47" fmla="*/ 2147483647 h 59"/>
                <a:gd name="T48" fmla="*/ 2147483647 w 97"/>
                <a:gd name="T49" fmla="*/ 2147483647 h 59"/>
                <a:gd name="T50" fmla="*/ 2147483647 w 97"/>
                <a:gd name="T51" fmla="*/ 2147483647 h 59"/>
                <a:gd name="T52" fmla="*/ 2147483647 w 97"/>
                <a:gd name="T53" fmla="*/ 2147483647 h 59"/>
                <a:gd name="T54" fmla="*/ 2147483647 w 97"/>
                <a:gd name="T55" fmla="*/ 2147483647 h 59"/>
                <a:gd name="T56" fmla="*/ 2147483647 w 97"/>
                <a:gd name="T57" fmla="*/ 2147483647 h 59"/>
                <a:gd name="T58" fmla="*/ 2147483647 w 97"/>
                <a:gd name="T59" fmla="*/ 2147483647 h 59"/>
                <a:gd name="T60" fmla="*/ 2147483647 w 97"/>
                <a:gd name="T61" fmla="*/ 2147483647 h 59"/>
                <a:gd name="T62" fmla="*/ 2147483647 w 97"/>
                <a:gd name="T63" fmla="*/ 2147483647 h 59"/>
                <a:gd name="T64" fmla="*/ 2147483647 w 97"/>
                <a:gd name="T65" fmla="*/ 2147483647 h 59"/>
                <a:gd name="T66" fmla="*/ 2147483647 w 97"/>
                <a:gd name="T67" fmla="*/ 2147483647 h 59"/>
                <a:gd name="T68" fmla="*/ 2147483647 w 97"/>
                <a:gd name="T69" fmla="*/ 2147483647 h 59"/>
                <a:gd name="T70" fmla="*/ 2147483647 w 97"/>
                <a:gd name="T71" fmla="*/ 2147483647 h 59"/>
                <a:gd name="T72" fmla="*/ 2147483647 w 97"/>
                <a:gd name="T73" fmla="*/ 2147483647 h 59"/>
                <a:gd name="T74" fmla="*/ 2147483647 w 97"/>
                <a:gd name="T75" fmla="*/ 2147483647 h 59"/>
                <a:gd name="T76" fmla="*/ 2147483647 w 97"/>
                <a:gd name="T77" fmla="*/ 2147483647 h 59"/>
                <a:gd name="T78" fmla="*/ 2147483647 w 97"/>
                <a:gd name="T79" fmla="*/ 2147483647 h 59"/>
                <a:gd name="T80" fmla="*/ 2147483647 w 97"/>
                <a:gd name="T81" fmla="*/ 2147483647 h 59"/>
                <a:gd name="T82" fmla="*/ 2147483647 w 97"/>
                <a:gd name="T83" fmla="*/ 2147483647 h 59"/>
                <a:gd name="T84" fmla="*/ 2147483647 w 97"/>
                <a:gd name="T85" fmla="*/ 2147483647 h 59"/>
                <a:gd name="T86" fmla="*/ 2147483647 w 97"/>
                <a:gd name="T87" fmla="*/ 2147483647 h 59"/>
                <a:gd name="T88" fmla="*/ 2147483647 w 97"/>
                <a:gd name="T89" fmla="*/ 2147483647 h 59"/>
                <a:gd name="T90" fmla="*/ 2147483647 w 97"/>
                <a:gd name="T91" fmla="*/ 2147483647 h 59"/>
                <a:gd name="T92" fmla="*/ 2147483647 w 97"/>
                <a:gd name="T93" fmla="*/ 2147483647 h 59"/>
                <a:gd name="T94" fmla="*/ 2147483647 w 97"/>
                <a:gd name="T95" fmla="*/ 2147483647 h 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7"/>
                <a:gd name="T145" fmla="*/ 0 h 59"/>
                <a:gd name="T146" fmla="*/ 97 w 97"/>
                <a:gd name="T147" fmla="*/ 59 h 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7" h="59">
                  <a:moveTo>
                    <a:pt x="7" y="13"/>
                  </a:moveTo>
                  <a:cubicBezTo>
                    <a:pt x="7" y="13"/>
                    <a:pt x="7" y="12"/>
                    <a:pt x="7" y="12"/>
                  </a:cubicBezTo>
                  <a:cubicBezTo>
                    <a:pt x="6" y="13"/>
                    <a:pt x="5" y="13"/>
                    <a:pt x="4" y="12"/>
                  </a:cubicBezTo>
                  <a:cubicBezTo>
                    <a:pt x="3" y="12"/>
                    <a:pt x="3" y="11"/>
                    <a:pt x="2" y="11"/>
                  </a:cubicBezTo>
                  <a:cubicBezTo>
                    <a:pt x="2" y="10"/>
                    <a:pt x="1" y="10"/>
                    <a:pt x="1" y="10"/>
                  </a:cubicBezTo>
                  <a:cubicBezTo>
                    <a:pt x="1" y="9"/>
                    <a:pt x="1" y="9"/>
                    <a:pt x="1" y="8"/>
                  </a:cubicBezTo>
                  <a:cubicBezTo>
                    <a:pt x="0" y="8"/>
                    <a:pt x="0" y="7"/>
                    <a:pt x="0" y="6"/>
                  </a:cubicBezTo>
                  <a:cubicBezTo>
                    <a:pt x="0" y="5"/>
                    <a:pt x="0" y="4"/>
                    <a:pt x="0" y="3"/>
                  </a:cubicBezTo>
                  <a:cubicBezTo>
                    <a:pt x="0" y="2"/>
                    <a:pt x="0" y="1"/>
                    <a:pt x="0" y="0"/>
                  </a:cubicBezTo>
                  <a:cubicBezTo>
                    <a:pt x="1" y="1"/>
                    <a:pt x="1" y="1"/>
                    <a:pt x="2" y="1"/>
                  </a:cubicBezTo>
                  <a:cubicBezTo>
                    <a:pt x="2" y="2"/>
                    <a:pt x="2" y="3"/>
                    <a:pt x="2" y="4"/>
                  </a:cubicBezTo>
                  <a:cubicBezTo>
                    <a:pt x="2" y="5"/>
                    <a:pt x="2" y="6"/>
                    <a:pt x="2" y="7"/>
                  </a:cubicBezTo>
                  <a:cubicBezTo>
                    <a:pt x="2" y="8"/>
                    <a:pt x="2" y="8"/>
                    <a:pt x="2" y="8"/>
                  </a:cubicBezTo>
                  <a:cubicBezTo>
                    <a:pt x="2" y="9"/>
                    <a:pt x="2" y="9"/>
                    <a:pt x="3" y="10"/>
                  </a:cubicBezTo>
                  <a:cubicBezTo>
                    <a:pt x="3" y="10"/>
                    <a:pt x="4" y="11"/>
                    <a:pt x="4" y="11"/>
                  </a:cubicBezTo>
                  <a:cubicBezTo>
                    <a:pt x="5" y="11"/>
                    <a:pt x="5" y="11"/>
                    <a:pt x="5" y="11"/>
                  </a:cubicBezTo>
                  <a:cubicBezTo>
                    <a:pt x="6" y="11"/>
                    <a:pt x="6" y="11"/>
                    <a:pt x="6" y="11"/>
                  </a:cubicBezTo>
                  <a:cubicBezTo>
                    <a:pt x="6" y="10"/>
                    <a:pt x="7" y="10"/>
                    <a:pt x="7" y="9"/>
                  </a:cubicBezTo>
                  <a:cubicBezTo>
                    <a:pt x="7" y="8"/>
                    <a:pt x="7" y="7"/>
                    <a:pt x="7" y="6"/>
                  </a:cubicBezTo>
                  <a:cubicBezTo>
                    <a:pt x="7" y="5"/>
                    <a:pt x="7" y="4"/>
                    <a:pt x="7" y="4"/>
                  </a:cubicBezTo>
                  <a:cubicBezTo>
                    <a:pt x="7" y="4"/>
                    <a:pt x="8" y="4"/>
                    <a:pt x="8" y="4"/>
                  </a:cubicBezTo>
                  <a:cubicBezTo>
                    <a:pt x="8" y="6"/>
                    <a:pt x="8" y="8"/>
                    <a:pt x="8" y="9"/>
                  </a:cubicBezTo>
                  <a:cubicBezTo>
                    <a:pt x="8" y="11"/>
                    <a:pt x="8" y="13"/>
                    <a:pt x="8" y="14"/>
                  </a:cubicBezTo>
                  <a:cubicBezTo>
                    <a:pt x="8" y="14"/>
                    <a:pt x="7" y="14"/>
                    <a:pt x="7" y="13"/>
                  </a:cubicBezTo>
                  <a:close/>
                  <a:moveTo>
                    <a:pt x="11" y="19"/>
                  </a:moveTo>
                  <a:cubicBezTo>
                    <a:pt x="11" y="17"/>
                    <a:pt x="11" y="15"/>
                    <a:pt x="11" y="13"/>
                  </a:cubicBezTo>
                  <a:cubicBezTo>
                    <a:pt x="11" y="10"/>
                    <a:pt x="11" y="8"/>
                    <a:pt x="11" y="6"/>
                  </a:cubicBezTo>
                  <a:cubicBezTo>
                    <a:pt x="11" y="6"/>
                    <a:pt x="12" y="6"/>
                    <a:pt x="12" y="7"/>
                  </a:cubicBezTo>
                  <a:cubicBezTo>
                    <a:pt x="12" y="7"/>
                    <a:pt x="12" y="7"/>
                    <a:pt x="12" y="8"/>
                  </a:cubicBezTo>
                  <a:cubicBezTo>
                    <a:pt x="13" y="7"/>
                    <a:pt x="13" y="7"/>
                    <a:pt x="13" y="7"/>
                  </a:cubicBezTo>
                  <a:cubicBezTo>
                    <a:pt x="14" y="7"/>
                    <a:pt x="14" y="7"/>
                    <a:pt x="15" y="8"/>
                  </a:cubicBezTo>
                  <a:cubicBezTo>
                    <a:pt x="16" y="8"/>
                    <a:pt x="17" y="9"/>
                    <a:pt x="17" y="10"/>
                  </a:cubicBezTo>
                  <a:cubicBezTo>
                    <a:pt x="18" y="10"/>
                    <a:pt x="18" y="11"/>
                    <a:pt x="19" y="12"/>
                  </a:cubicBezTo>
                  <a:cubicBezTo>
                    <a:pt x="19" y="13"/>
                    <a:pt x="19" y="14"/>
                    <a:pt x="19" y="15"/>
                  </a:cubicBezTo>
                  <a:cubicBezTo>
                    <a:pt x="19" y="16"/>
                    <a:pt x="19" y="17"/>
                    <a:pt x="19" y="17"/>
                  </a:cubicBezTo>
                  <a:cubicBezTo>
                    <a:pt x="18" y="18"/>
                    <a:pt x="18" y="18"/>
                    <a:pt x="17" y="18"/>
                  </a:cubicBezTo>
                  <a:cubicBezTo>
                    <a:pt x="16" y="18"/>
                    <a:pt x="16" y="18"/>
                    <a:pt x="15" y="18"/>
                  </a:cubicBezTo>
                  <a:cubicBezTo>
                    <a:pt x="14" y="18"/>
                    <a:pt x="14" y="17"/>
                    <a:pt x="13" y="17"/>
                  </a:cubicBezTo>
                  <a:cubicBezTo>
                    <a:pt x="13" y="16"/>
                    <a:pt x="13" y="16"/>
                    <a:pt x="12" y="15"/>
                  </a:cubicBezTo>
                  <a:cubicBezTo>
                    <a:pt x="12" y="16"/>
                    <a:pt x="12" y="17"/>
                    <a:pt x="12" y="18"/>
                  </a:cubicBezTo>
                  <a:cubicBezTo>
                    <a:pt x="12" y="19"/>
                    <a:pt x="12" y="19"/>
                    <a:pt x="12" y="20"/>
                  </a:cubicBezTo>
                  <a:cubicBezTo>
                    <a:pt x="12" y="20"/>
                    <a:pt x="11" y="20"/>
                    <a:pt x="11" y="19"/>
                  </a:cubicBezTo>
                  <a:close/>
                  <a:moveTo>
                    <a:pt x="12" y="11"/>
                  </a:moveTo>
                  <a:cubicBezTo>
                    <a:pt x="12" y="13"/>
                    <a:pt x="12" y="14"/>
                    <a:pt x="13" y="15"/>
                  </a:cubicBezTo>
                  <a:cubicBezTo>
                    <a:pt x="13" y="16"/>
                    <a:pt x="14" y="16"/>
                    <a:pt x="15" y="17"/>
                  </a:cubicBezTo>
                  <a:cubicBezTo>
                    <a:pt x="16" y="17"/>
                    <a:pt x="16" y="17"/>
                    <a:pt x="17" y="17"/>
                  </a:cubicBezTo>
                  <a:cubicBezTo>
                    <a:pt x="17" y="16"/>
                    <a:pt x="17" y="15"/>
                    <a:pt x="17" y="14"/>
                  </a:cubicBezTo>
                  <a:cubicBezTo>
                    <a:pt x="17" y="13"/>
                    <a:pt x="17" y="12"/>
                    <a:pt x="17" y="11"/>
                  </a:cubicBezTo>
                  <a:cubicBezTo>
                    <a:pt x="16" y="10"/>
                    <a:pt x="16" y="9"/>
                    <a:pt x="15" y="9"/>
                  </a:cubicBezTo>
                  <a:cubicBezTo>
                    <a:pt x="14" y="9"/>
                    <a:pt x="14" y="9"/>
                    <a:pt x="13" y="9"/>
                  </a:cubicBezTo>
                  <a:cubicBezTo>
                    <a:pt x="12" y="9"/>
                    <a:pt x="12" y="10"/>
                    <a:pt x="12" y="11"/>
                  </a:cubicBezTo>
                  <a:close/>
                  <a:moveTo>
                    <a:pt x="30" y="24"/>
                  </a:moveTo>
                  <a:cubicBezTo>
                    <a:pt x="30" y="25"/>
                    <a:pt x="30" y="25"/>
                    <a:pt x="30" y="26"/>
                  </a:cubicBezTo>
                  <a:cubicBezTo>
                    <a:pt x="30" y="25"/>
                    <a:pt x="29" y="25"/>
                    <a:pt x="29" y="25"/>
                  </a:cubicBezTo>
                  <a:cubicBezTo>
                    <a:pt x="28" y="25"/>
                    <a:pt x="28" y="24"/>
                    <a:pt x="27" y="24"/>
                  </a:cubicBezTo>
                  <a:cubicBezTo>
                    <a:pt x="27" y="24"/>
                    <a:pt x="27" y="23"/>
                    <a:pt x="27" y="23"/>
                  </a:cubicBezTo>
                  <a:cubicBezTo>
                    <a:pt x="27" y="23"/>
                    <a:pt x="27" y="22"/>
                    <a:pt x="27" y="21"/>
                  </a:cubicBezTo>
                  <a:cubicBezTo>
                    <a:pt x="27" y="20"/>
                    <a:pt x="27" y="19"/>
                    <a:pt x="27" y="18"/>
                  </a:cubicBezTo>
                  <a:cubicBezTo>
                    <a:pt x="27" y="17"/>
                    <a:pt x="27" y="16"/>
                    <a:pt x="27" y="15"/>
                  </a:cubicBezTo>
                  <a:cubicBezTo>
                    <a:pt x="26" y="15"/>
                    <a:pt x="26" y="15"/>
                    <a:pt x="25" y="15"/>
                  </a:cubicBezTo>
                  <a:cubicBezTo>
                    <a:pt x="25" y="14"/>
                    <a:pt x="25" y="14"/>
                    <a:pt x="25" y="13"/>
                  </a:cubicBezTo>
                  <a:cubicBezTo>
                    <a:pt x="26" y="14"/>
                    <a:pt x="26" y="14"/>
                    <a:pt x="27" y="14"/>
                  </a:cubicBezTo>
                  <a:cubicBezTo>
                    <a:pt x="27" y="13"/>
                    <a:pt x="27" y="12"/>
                    <a:pt x="27" y="12"/>
                  </a:cubicBezTo>
                  <a:cubicBezTo>
                    <a:pt x="27" y="11"/>
                    <a:pt x="28" y="11"/>
                    <a:pt x="28" y="11"/>
                  </a:cubicBezTo>
                  <a:cubicBezTo>
                    <a:pt x="28" y="13"/>
                    <a:pt x="28" y="14"/>
                    <a:pt x="28" y="15"/>
                  </a:cubicBezTo>
                  <a:cubicBezTo>
                    <a:pt x="29" y="15"/>
                    <a:pt x="29" y="15"/>
                    <a:pt x="30" y="16"/>
                  </a:cubicBezTo>
                  <a:cubicBezTo>
                    <a:pt x="30" y="16"/>
                    <a:pt x="30" y="17"/>
                    <a:pt x="30" y="17"/>
                  </a:cubicBezTo>
                  <a:cubicBezTo>
                    <a:pt x="29" y="17"/>
                    <a:pt x="29" y="16"/>
                    <a:pt x="28" y="16"/>
                  </a:cubicBezTo>
                  <a:cubicBezTo>
                    <a:pt x="28" y="17"/>
                    <a:pt x="28" y="18"/>
                    <a:pt x="28" y="19"/>
                  </a:cubicBezTo>
                  <a:cubicBezTo>
                    <a:pt x="28" y="20"/>
                    <a:pt x="28" y="21"/>
                    <a:pt x="28" y="22"/>
                  </a:cubicBezTo>
                  <a:cubicBezTo>
                    <a:pt x="28" y="22"/>
                    <a:pt x="28" y="23"/>
                    <a:pt x="28" y="23"/>
                  </a:cubicBezTo>
                  <a:cubicBezTo>
                    <a:pt x="28" y="23"/>
                    <a:pt x="28" y="23"/>
                    <a:pt x="29" y="23"/>
                  </a:cubicBezTo>
                  <a:cubicBezTo>
                    <a:pt x="29" y="23"/>
                    <a:pt x="29" y="24"/>
                    <a:pt x="29" y="24"/>
                  </a:cubicBezTo>
                  <a:cubicBezTo>
                    <a:pt x="29" y="24"/>
                    <a:pt x="30" y="24"/>
                    <a:pt x="30" y="24"/>
                  </a:cubicBezTo>
                  <a:close/>
                  <a:moveTo>
                    <a:pt x="31" y="21"/>
                  </a:moveTo>
                  <a:cubicBezTo>
                    <a:pt x="31" y="19"/>
                    <a:pt x="31" y="18"/>
                    <a:pt x="32" y="18"/>
                  </a:cubicBezTo>
                  <a:cubicBezTo>
                    <a:pt x="33" y="18"/>
                    <a:pt x="34" y="18"/>
                    <a:pt x="35" y="18"/>
                  </a:cubicBezTo>
                  <a:cubicBezTo>
                    <a:pt x="37" y="19"/>
                    <a:pt x="38" y="20"/>
                    <a:pt x="39" y="21"/>
                  </a:cubicBezTo>
                  <a:cubicBezTo>
                    <a:pt x="39" y="23"/>
                    <a:pt x="40" y="24"/>
                    <a:pt x="40" y="26"/>
                  </a:cubicBezTo>
                  <a:cubicBezTo>
                    <a:pt x="40" y="27"/>
                    <a:pt x="40" y="28"/>
                    <a:pt x="39" y="28"/>
                  </a:cubicBezTo>
                  <a:cubicBezTo>
                    <a:pt x="39" y="29"/>
                    <a:pt x="38" y="29"/>
                    <a:pt x="38" y="29"/>
                  </a:cubicBezTo>
                  <a:cubicBezTo>
                    <a:pt x="37" y="29"/>
                    <a:pt x="36" y="29"/>
                    <a:pt x="35" y="29"/>
                  </a:cubicBezTo>
                  <a:cubicBezTo>
                    <a:pt x="34" y="28"/>
                    <a:pt x="33" y="27"/>
                    <a:pt x="32" y="26"/>
                  </a:cubicBezTo>
                  <a:cubicBezTo>
                    <a:pt x="31" y="24"/>
                    <a:pt x="31" y="23"/>
                    <a:pt x="31" y="21"/>
                  </a:cubicBezTo>
                  <a:close/>
                  <a:moveTo>
                    <a:pt x="33" y="22"/>
                  </a:moveTo>
                  <a:cubicBezTo>
                    <a:pt x="33" y="23"/>
                    <a:pt x="33" y="24"/>
                    <a:pt x="33" y="25"/>
                  </a:cubicBezTo>
                  <a:cubicBezTo>
                    <a:pt x="34" y="26"/>
                    <a:pt x="35" y="27"/>
                    <a:pt x="35" y="27"/>
                  </a:cubicBezTo>
                  <a:cubicBezTo>
                    <a:pt x="36" y="28"/>
                    <a:pt x="37" y="28"/>
                    <a:pt x="37" y="27"/>
                  </a:cubicBezTo>
                  <a:cubicBezTo>
                    <a:pt x="38" y="27"/>
                    <a:pt x="38" y="26"/>
                    <a:pt x="38" y="25"/>
                  </a:cubicBezTo>
                  <a:cubicBezTo>
                    <a:pt x="38" y="24"/>
                    <a:pt x="38" y="23"/>
                    <a:pt x="37" y="22"/>
                  </a:cubicBezTo>
                  <a:cubicBezTo>
                    <a:pt x="37" y="21"/>
                    <a:pt x="36" y="20"/>
                    <a:pt x="35" y="20"/>
                  </a:cubicBezTo>
                  <a:cubicBezTo>
                    <a:pt x="35" y="19"/>
                    <a:pt x="34" y="19"/>
                    <a:pt x="33" y="20"/>
                  </a:cubicBezTo>
                  <a:cubicBezTo>
                    <a:pt x="33" y="20"/>
                    <a:pt x="33" y="21"/>
                    <a:pt x="33" y="22"/>
                  </a:cubicBezTo>
                  <a:close/>
                  <a:moveTo>
                    <a:pt x="52" y="33"/>
                  </a:moveTo>
                  <a:cubicBezTo>
                    <a:pt x="52" y="34"/>
                    <a:pt x="53" y="34"/>
                    <a:pt x="54" y="34"/>
                  </a:cubicBezTo>
                  <a:cubicBezTo>
                    <a:pt x="54" y="35"/>
                    <a:pt x="54" y="36"/>
                    <a:pt x="54" y="37"/>
                  </a:cubicBezTo>
                  <a:cubicBezTo>
                    <a:pt x="55" y="37"/>
                    <a:pt x="56" y="38"/>
                    <a:pt x="56" y="38"/>
                  </a:cubicBezTo>
                  <a:cubicBezTo>
                    <a:pt x="57" y="38"/>
                    <a:pt x="58" y="39"/>
                    <a:pt x="58" y="38"/>
                  </a:cubicBezTo>
                  <a:cubicBezTo>
                    <a:pt x="59" y="38"/>
                    <a:pt x="59" y="37"/>
                    <a:pt x="59" y="36"/>
                  </a:cubicBezTo>
                  <a:cubicBezTo>
                    <a:pt x="59" y="35"/>
                    <a:pt x="59" y="34"/>
                    <a:pt x="58" y="34"/>
                  </a:cubicBezTo>
                  <a:cubicBezTo>
                    <a:pt x="58" y="33"/>
                    <a:pt x="57" y="32"/>
                    <a:pt x="56" y="32"/>
                  </a:cubicBezTo>
                  <a:cubicBezTo>
                    <a:pt x="56" y="31"/>
                    <a:pt x="55" y="31"/>
                    <a:pt x="55" y="31"/>
                  </a:cubicBezTo>
                  <a:cubicBezTo>
                    <a:pt x="54" y="31"/>
                    <a:pt x="54" y="31"/>
                    <a:pt x="54" y="32"/>
                  </a:cubicBezTo>
                  <a:cubicBezTo>
                    <a:pt x="53" y="31"/>
                    <a:pt x="53" y="31"/>
                    <a:pt x="52" y="31"/>
                  </a:cubicBezTo>
                  <a:cubicBezTo>
                    <a:pt x="52" y="30"/>
                    <a:pt x="53" y="29"/>
                    <a:pt x="53" y="27"/>
                  </a:cubicBezTo>
                  <a:cubicBezTo>
                    <a:pt x="53" y="26"/>
                    <a:pt x="53" y="25"/>
                    <a:pt x="53" y="24"/>
                  </a:cubicBezTo>
                  <a:cubicBezTo>
                    <a:pt x="56" y="25"/>
                    <a:pt x="58" y="27"/>
                    <a:pt x="60" y="28"/>
                  </a:cubicBezTo>
                  <a:cubicBezTo>
                    <a:pt x="60" y="28"/>
                    <a:pt x="60" y="29"/>
                    <a:pt x="60" y="29"/>
                  </a:cubicBezTo>
                  <a:cubicBezTo>
                    <a:pt x="58" y="28"/>
                    <a:pt x="57" y="28"/>
                    <a:pt x="55" y="27"/>
                  </a:cubicBezTo>
                  <a:cubicBezTo>
                    <a:pt x="55" y="28"/>
                    <a:pt x="54" y="29"/>
                    <a:pt x="54" y="30"/>
                  </a:cubicBezTo>
                  <a:cubicBezTo>
                    <a:pt x="55" y="30"/>
                    <a:pt x="56" y="30"/>
                    <a:pt x="57" y="30"/>
                  </a:cubicBezTo>
                  <a:cubicBezTo>
                    <a:pt x="58" y="31"/>
                    <a:pt x="59" y="32"/>
                    <a:pt x="60" y="33"/>
                  </a:cubicBezTo>
                  <a:cubicBezTo>
                    <a:pt x="60" y="34"/>
                    <a:pt x="61" y="36"/>
                    <a:pt x="61" y="37"/>
                  </a:cubicBezTo>
                  <a:cubicBezTo>
                    <a:pt x="61" y="38"/>
                    <a:pt x="60" y="39"/>
                    <a:pt x="60" y="40"/>
                  </a:cubicBezTo>
                  <a:cubicBezTo>
                    <a:pt x="59" y="40"/>
                    <a:pt x="58" y="40"/>
                    <a:pt x="56" y="39"/>
                  </a:cubicBezTo>
                  <a:cubicBezTo>
                    <a:pt x="55" y="39"/>
                    <a:pt x="54" y="38"/>
                    <a:pt x="53" y="37"/>
                  </a:cubicBezTo>
                  <a:cubicBezTo>
                    <a:pt x="52" y="36"/>
                    <a:pt x="52" y="35"/>
                    <a:pt x="52" y="33"/>
                  </a:cubicBezTo>
                  <a:close/>
                  <a:moveTo>
                    <a:pt x="68" y="45"/>
                  </a:moveTo>
                  <a:cubicBezTo>
                    <a:pt x="68" y="44"/>
                    <a:pt x="68" y="42"/>
                    <a:pt x="68" y="40"/>
                  </a:cubicBezTo>
                  <a:cubicBezTo>
                    <a:pt x="68" y="39"/>
                    <a:pt x="68" y="37"/>
                    <a:pt x="68" y="36"/>
                  </a:cubicBezTo>
                  <a:cubicBezTo>
                    <a:pt x="69" y="36"/>
                    <a:pt x="69" y="36"/>
                    <a:pt x="70" y="36"/>
                  </a:cubicBezTo>
                  <a:cubicBezTo>
                    <a:pt x="70" y="37"/>
                    <a:pt x="70" y="37"/>
                    <a:pt x="70" y="38"/>
                  </a:cubicBezTo>
                  <a:cubicBezTo>
                    <a:pt x="70" y="37"/>
                    <a:pt x="70" y="37"/>
                    <a:pt x="71" y="37"/>
                  </a:cubicBezTo>
                  <a:cubicBezTo>
                    <a:pt x="71" y="37"/>
                    <a:pt x="72" y="37"/>
                    <a:pt x="73" y="38"/>
                  </a:cubicBezTo>
                  <a:cubicBezTo>
                    <a:pt x="73" y="38"/>
                    <a:pt x="74" y="38"/>
                    <a:pt x="74" y="39"/>
                  </a:cubicBezTo>
                  <a:cubicBezTo>
                    <a:pt x="75" y="40"/>
                    <a:pt x="75" y="40"/>
                    <a:pt x="75" y="41"/>
                  </a:cubicBezTo>
                  <a:cubicBezTo>
                    <a:pt x="76" y="40"/>
                    <a:pt x="77" y="40"/>
                    <a:pt x="78" y="41"/>
                  </a:cubicBezTo>
                  <a:cubicBezTo>
                    <a:pt x="79" y="41"/>
                    <a:pt x="80" y="42"/>
                    <a:pt x="81" y="43"/>
                  </a:cubicBezTo>
                  <a:cubicBezTo>
                    <a:pt x="81" y="43"/>
                    <a:pt x="81" y="44"/>
                    <a:pt x="81" y="46"/>
                  </a:cubicBezTo>
                  <a:cubicBezTo>
                    <a:pt x="81" y="47"/>
                    <a:pt x="81" y="48"/>
                    <a:pt x="81" y="49"/>
                  </a:cubicBezTo>
                  <a:cubicBezTo>
                    <a:pt x="81" y="50"/>
                    <a:pt x="81" y="51"/>
                    <a:pt x="81" y="52"/>
                  </a:cubicBezTo>
                  <a:cubicBezTo>
                    <a:pt x="81" y="52"/>
                    <a:pt x="80" y="52"/>
                    <a:pt x="80" y="52"/>
                  </a:cubicBezTo>
                  <a:cubicBezTo>
                    <a:pt x="80" y="50"/>
                    <a:pt x="80" y="49"/>
                    <a:pt x="80" y="48"/>
                  </a:cubicBezTo>
                  <a:cubicBezTo>
                    <a:pt x="80" y="47"/>
                    <a:pt x="80" y="46"/>
                    <a:pt x="80" y="45"/>
                  </a:cubicBezTo>
                  <a:cubicBezTo>
                    <a:pt x="80" y="45"/>
                    <a:pt x="80" y="44"/>
                    <a:pt x="80" y="44"/>
                  </a:cubicBezTo>
                  <a:cubicBezTo>
                    <a:pt x="79" y="43"/>
                    <a:pt x="79" y="43"/>
                    <a:pt x="79" y="43"/>
                  </a:cubicBezTo>
                  <a:cubicBezTo>
                    <a:pt x="79" y="42"/>
                    <a:pt x="78" y="42"/>
                    <a:pt x="78" y="42"/>
                  </a:cubicBezTo>
                  <a:cubicBezTo>
                    <a:pt x="77" y="42"/>
                    <a:pt x="77" y="41"/>
                    <a:pt x="76" y="42"/>
                  </a:cubicBezTo>
                  <a:cubicBezTo>
                    <a:pt x="76" y="42"/>
                    <a:pt x="76" y="43"/>
                    <a:pt x="76" y="44"/>
                  </a:cubicBezTo>
                  <a:cubicBezTo>
                    <a:pt x="76" y="45"/>
                    <a:pt x="76" y="46"/>
                    <a:pt x="76" y="46"/>
                  </a:cubicBezTo>
                  <a:cubicBezTo>
                    <a:pt x="76" y="47"/>
                    <a:pt x="76" y="48"/>
                    <a:pt x="76" y="49"/>
                  </a:cubicBezTo>
                  <a:cubicBezTo>
                    <a:pt x="75" y="49"/>
                    <a:pt x="74" y="49"/>
                    <a:pt x="74" y="48"/>
                  </a:cubicBezTo>
                  <a:cubicBezTo>
                    <a:pt x="74" y="47"/>
                    <a:pt x="74" y="46"/>
                    <a:pt x="74" y="45"/>
                  </a:cubicBezTo>
                  <a:cubicBezTo>
                    <a:pt x="74" y="44"/>
                    <a:pt x="74" y="43"/>
                    <a:pt x="74" y="42"/>
                  </a:cubicBezTo>
                  <a:cubicBezTo>
                    <a:pt x="74" y="41"/>
                    <a:pt x="74" y="41"/>
                    <a:pt x="73" y="40"/>
                  </a:cubicBezTo>
                  <a:cubicBezTo>
                    <a:pt x="73" y="40"/>
                    <a:pt x="73" y="39"/>
                    <a:pt x="72" y="39"/>
                  </a:cubicBezTo>
                  <a:cubicBezTo>
                    <a:pt x="72" y="39"/>
                    <a:pt x="71" y="39"/>
                    <a:pt x="71" y="39"/>
                  </a:cubicBezTo>
                  <a:cubicBezTo>
                    <a:pt x="70" y="39"/>
                    <a:pt x="70" y="39"/>
                    <a:pt x="70" y="39"/>
                  </a:cubicBezTo>
                  <a:cubicBezTo>
                    <a:pt x="70" y="40"/>
                    <a:pt x="70" y="40"/>
                    <a:pt x="70" y="41"/>
                  </a:cubicBezTo>
                  <a:cubicBezTo>
                    <a:pt x="70" y="42"/>
                    <a:pt x="70" y="43"/>
                    <a:pt x="70" y="44"/>
                  </a:cubicBezTo>
                  <a:cubicBezTo>
                    <a:pt x="70" y="45"/>
                    <a:pt x="70" y="45"/>
                    <a:pt x="70" y="46"/>
                  </a:cubicBezTo>
                  <a:cubicBezTo>
                    <a:pt x="69" y="46"/>
                    <a:pt x="69" y="46"/>
                    <a:pt x="68" y="45"/>
                  </a:cubicBezTo>
                  <a:close/>
                  <a:moveTo>
                    <a:pt x="83" y="53"/>
                  </a:moveTo>
                  <a:cubicBezTo>
                    <a:pt x="83" y="51"/>
                    <a:pt x="84" y="49"/>
                    <a:pt x="85" y="47"/>
                  </a:cubicBezTo>
                  <a:cubicBezTo>
                    <a:pt x="85" y="45"/>
                    <a:pt x="86" y="43"/>
                    <a:pt x="87" y="41"/>
                  </a:cubicBezTo>
                  <a:cubicBezTo>
                    <a:pt x="87" y="41"/>
                    <a:pt x="87" y="42"/>
                    <a:pt x="88" y="42"/>
                  </a:cubicBezTo>
                  <a:cubicBezTo>
                    <a:pt x="87" y="44"/>
                    <a:pt x="87" y="46"/>
                    <a:pt x="86" y="48"/>
                  </a:cubicBezTo>
                  <a:cubicBezTo>
                    <a:pt x="85" y="50"/>
                    <a:pt x="85" y="52"/>
                    <a:pt x="84" y="54"/>
                  </a:cubicBezTo>
                  <a:cubicBezTo>
                    <a:pt x="84" y="54"/>
                    <a:pt x="83" y="53"/>
                    <a:pt x="83" y="53"/>
                  </a:cubicBezTo>
                  <a:close/>
                  <a:moveTo>
                    <a:pt x="89" y="53"/>
                  </a:moveTo>
                  <a:cubicBezTo>
                    <a:pt x="89" y="53"/>
                    <a:pt x="90" y="54"/>
                    <a:pt x="90" y="54"/>
                  </a:cubicBezTo>
                  <a:cubicBezTo>
                    <a:pt x="90" y="54"/>
                    <a:pt x="91" y="55"/>
                    <a:pt x="91" y="56"/>
                  </a:cubicBezTo>
                  <a:cubicBezTo>
                    <a:pt x="91" y="56"/>
                    <a:pt x="92" y="57"/>
                    <a:pt x="93" y="57"/>
                  </a:cubicBezTo>
                  <a:cubicBezTo>
                    <a:pt x="94" y="58"/>
                    <a:pt x="94" y="58"/>
                    <a:pt x="94" y="58"/>
                  </a:cubicBezTo>
                  <a:cubicBezTo>
                    <a:pt x="95" y="57"/>
                    <a:pt x="95" y="57"/>
                    <a:pt x="95" y="57"/>
                  </a:cubicBezTo>
                  <a:cubicBezTo>
                    <a:pt x="95" y="56"/>
                    <a:pt x="95" y="56"/>
                    <a:pt x="95" y="56"/>
                  </a:cubicBezTo>
                  <a:cubicBezTo>
                    <a:pt x="94" y="55"/>
                    <a:pt x="94" y="55"/>
                    <a:pt x="93" y="54"/>
                  </a:cubicBezTo>
                  <a:cubicBezTo>
                    <a:pt x="92" y="53"/>
                    <a:pt x="91" y="52"/>
                    <a:pt x="90" y="52"/>
                  </a:cubicBezTo>
                  <a:cubicBezTo>
                    <a:pt x="90" y="52"/>
                    <a:pt x="89" y="51"/>
                    <a:pt x="89" y="50"/>
                  </a:cubicBezTo>
                  <a:cubicBezTo>
                    <a:pt x="89" y="50"/>
                    <a:pt x="89" y="49"/>
                    <a:pt x="89" y="49"/>
                  </a:cubicBezTo>
                  <a:cubicBezTo>
                    <a:pt x="89" y="48"/>
                    <a:pt x="89" y="48"/>
                    <a:pt x="89" y="48"/>
                  </a:cubicBezTo>
                  <a:cubicBezTo>
                    <a:pt x="89" y="48"/>
                    <a:pt x="90" y="47"/>
                    <a:pt x="90" y="47"/>
                  </a:cubicBezTo>
                  <a:cubicBezTo>
                    <a:pt x="90" y="47"/>
                    <a:pt x="91" y="47"/>
                    <a:pt x="91" y="47"/>
                  </a:cubicBezTo>
                  <a:cubicBezTo>
                    <a:pt x="91" y="48"/>
                    <a:pt x="92" y="48"/>
                    <a:pt x="92" y="48"/>
                  </a:cubicBezTo>
                  <a:cubicBezTo>
                    <a:pt x="93" y="48"/>
                    <a:pt x="94" y="49"/>
                    <a:pt x="95" y="49"/>
                  </a:cubicBezTo>
                  <a:cubicBezTo>
                    <a:pt x="95" y="50"/>
                    <a:pt x="96" y="50"/>
                    <a:pt x="96" y="51"/>
                  </a:cubicBezTo>
                  <a:cubicBezTo>
                    <a:pt x="96" y="52"/>
                    <a:pt x="96" y="52"/>
                    <a:pt x="96" y="53"/>
                  </a:cubicBezTo>
                  <a:cubicBezTo>
                    <a:pt x="96" y="53"/>
                    <a:pt x="95" y="52"/>
                    <a:pt x="95" y="52"/>
                  </a:cubicBezTo>
                  <a:cubicBezTo>
                    <a:pt x="95" y="52"/>
                    <a:pt x="94" y="51"/>
                    <a:pt x="94" y="51"/>
                  </a:cubicBezTo>
                  <a:cubicBezTo>
                    <a:pt x="94" y="50"/>
                    <a:pt x="93" y="50"/>
                    <a:pt x="93" y="49"/>
                  </a:cubicBezTo>
                  <a:cubicBezTo>
                    <a:pt x="92" y="49"/>
                    <a:pt x="91" y="49"/>
                    <a:pt x="91" y="49"/>
                  </a:cubicBezTo>
                  <a:cubicBezTo>
                    <a:pt x="91" y="49"/>
                    <a:pt x="90" y="49"/>
                    <a:pt x="90" y="50"/>
                  </a:cubicBezTo>
                  <a:cubicBezTo>
                    <a:pt x="90" y="50"/>
                    <a:pt x="91" y="50"/>
                    <a:pt x="91" y="50"/>
                  </a:cubicBezTo>
                  <a:cubicBezTo>
                    <a:pt x="91" y="51"/>
                    <a:pt x="91" y="51"/>
                    <a:pt x="91" y="51"/>
                  </a:cubicBezTo>
                  <a:cubicBezTo>
                    <a:pt x="91" y="51"/>
                    <a:pt x="92" y="52"/>
                    <a:pt x="93" y="52"/>
                  </a:cubicBezTo>
                  <a:cubicBezTo>
                    <a:pt x="94" y="53"/>
                    <a:pt x="95" y="54"/>
                    <a:pt x="95" y="54"/>
                  </a:cubicBezTo>
                  <a:cubicBezTo>
                    <a:pt x="96" y="55"/>
                    <a:pt x="96" y="55"/>
                    <a:pt x="96" y="56"/>
                  </a:cubicBezTo>
                  <a:cubicBezTo>
                    <a:pt x="97" y="56"/>
                    <a:pt x="97" y="57"/>
                    <a:pt x="97" y="57"/>
                  </a:cubicBezTo>
                  <a:cubicBezTo>
                    <a:pt x="97" y="58"/>
                    <a:pt x="97" y="58"/>
                    <a:pt x="96" y="59"/>
                  </a:cubicBezTo>
                  <a:cubicBezTo>
                    <a:pt x="96" y="59"/>
                    <a:pt x="96" y="59"/>
                    <a:pt x="95" y="59"/>
                  </a:cubicBezTo>
                  <a:cubicBezTo>
                    <a:pt x="94" y="59"/>
                    <a:pt x="94" y="59"/>
                    <a:pt x="93" y="59"/>
                  </a:cubicBezTo>
                  <a:cubicBezTo>
                    <a:pt x="91" y="58"/>
                    <a:pt x="91" y="57"/>
                    <a:pt x="90" y="56"/>
                  </a:cubicBezTo>
                  <a:cubicBezTo>
                    <a:pt x="89" y="55"/>
                    <a:pt x="89" y="54"/>
                    <a:pt x="89" y="5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9" name="Freeform 919"/>
            <p:cNvSpPr>
              <a:spLocks noEditPoints="1"/>
            </p:cNvSpPr>
            <p:nvPr/>
          </p:nvSpPr>
          <p:spPr bwMode="auto">
            <a:xfrm>
              <a:off x="531" y="2956"/>
              <a:ext cx="434" cy="395"/>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2147483647 w 44"/>
                <a:gd name="T9" fmla="*/ 2147483647 h 40"/>
                <a:gd name="T10" fmla="*/ 2147483647 w 44"/>
                <a:gd name="T11" fmla="*/ 2147483647 h 40"/>
                <a:gd name="T12" fmla="*/ 2147483647 w 44"/>
                <a:gd name="T13" fmla="*/ 2147483647 h 40"/>
                <a:gd name="T14" fmla="*/ 2147483647 w 44"/>
                <a:gd name="T15" fmla="*/ 2147483647 h 40"/>
                <a:gd name="T16" fmla="*/ 2147483647 w 44"/>
                <a:gd name="T17" fmla="*/ 2147483647 h 40"/>
                <a:gd name="T18" fmla="*/ 2147483647 w 44"/>
                <a:gd name="T19" fmla="*/ 2147483647 h 40"/>
                <a:gd name="T20" fmla="*/ 2147483647 w 44"/>
                <a:gd name="T21" fmla="*/ 2147483647 h 40"/>
                <a:gd name="T22" fmla="*/ 2147483647 w 44"/>
                <a:gd name="T23" fmla="*/ 2147483647 h 40"/>
                <a:gd name="T24" fmla="*/ 2147483647 w 44"/>
                <a:gd name="T25" fmla="*/ 2147483647 h 40"/>
                <a:gd name="T26" fmla="*/ 2147483647 w 44"/>
                <a:gd name="T27" fmla="*/ 2147483647 h 40"/>
                <a:gd name="T28" fmla="*/ 2147483647 w 44"/>
                <a:gd name="T29" fmla="*/ 2147483647 h 40"/>
                <a:gd name="T30" fmla="*/ 2147483647 w 44"/>
                <a:gd name="T31" fmla="*/ 2147483647 h 40"/>
                <a:gd name="T32" fmla="*/ 2147483647 w 44"/>
                <a:gd name="T33" fmla="*/ 2147483647 h 40"/>
                <a:gd name="T34" fmla="*/ 2147483647 w 44"/>
                <a:gd name="T35" fmla="*/ 2147483647 h 40"/>
                <a:gd name="T36" fmla="*/ 2147483647 w 44"/>
                <a:gd name="T37" fmla="*/ 2147483647 h 40"/>
                <a:gd name="T38" fmla="*/ 2147483647 w 44"/>
                <a:gd name="T39" fmla="*/ 2147483647 h 40"/>
                <a:gd name="T40" fmla="*/ 2147483647 w 44"/>
                <a:gd name="T41" fmla="*/ 2147483647 h 40"/>
                <a:gd name="T42" fmla="*/ 2147483647 w 44"/>
                <a:gd name="T43" fmla="*/ 2147483647 h 40"/>
                <a:gd name="T44" fmla="*/ 2147483647 w 44"/>
                <a:gd name="T45" fmla="*/ 2147483647 h 40"/>
                <a:gd name="T46" fmla="*/ 2147483647 w 44"/>
                <a:gd name="T47" fmla="*/ 2147483647 h 40"/>
                <a:gd name="T48" fmla="*/ 2147483647 w 44"/>
                <a:gd name="T49" fmla="*/ 2147483647 h 40"/>
                <a:gd name="T50" fmla="*/ 2147483647 w 44"/>
                <a:gd name="T51" fmla="*/ 2147483647 h 40"/>
                <a:gd name="T52" fmla="*/ 2147483647 w 44"/>
                <a:gd name="T53" fmla="*/ 2147483647 h 40"/>
                <a:gd name="T54" fmla="*/ 2147483647 w 44"/>
                <a:gd name="T55" fmla="*/ 2147483647 h 40"/>
                <a:gd name="T56" fmla="*/ 2147483647 w 44"/>
                <a:gd name="T57" fmla="*/ 2147483647 h 40"/>
                <a:gd name="T58" fmla="*/ 2147483647 w 44"/>
                <a:gd name="T59" fmla="*/ 2147483647 h 40"/>
                <a:gd name="T60" fmla="*/ 2147483647 w 44"/>
                <a:gd name="T61" fmla="*/ 2147483647 h 40"/>
                <a:gd name="T62" fmla="*/ 2147483647 w 44"/>
                <a:gd name="T63" fmla="*/ 2147483647 h 40"/>
                <a:gd name="T64" fmla="*/ 2147483647 w 44"/>
                <a:gd name="T65" fmla="*/ 2147483647 h 40"/>
                <a:gd name="T66" fmla="*/ 2147483647 w 44"/>
                <a:gd name="T67" fmla="*/ 2147483647 h 40"/>
                <a:gd name="T68" fmla="*/ 2147483647 w 44"/>
                <a:gd name="T69" fmla="*/ 2147483647 h 40"/>
                <a:gd name="T70" fmla="*/ 2147483647 w 44"/>
                <a:gd name="T71" fmla="*/ 2147483647 h 40"/>
                <a:gd name="T72" fmla="*/ 2147483647 w 44"/>
                <a:gd name="T73" fmla="*/ 2147483647 h 40"/>
                <a:gd name="T74" fmla="*/ 2147483647 w 44"/>
                <a:gd name="T75" fmla="*/ 2147483647 h 40"/>
                <a:gd name="T76" fmla="*/ 2147483647 w 44"/>
                <a:gd name="T77" fmla="*/ 2147483647 h 40"/>
                <a:gd name="T78" fmla="*/ 2147483647 w 44"/>
                <a:gd name="T79" fmla="*/ 2147483647 h 40"/>
                <a:gd name="T80" fmla="*/ 2147483647 w 44"/>
                <a:gd name="T81" fmla="*/ 2147483647 h 40"/>
                <a:gd name="T82" fmla="*/ 2147483647 w 44"/>
                <a:gd name="T83" fmla="*/ 2147483647 h 40"/>
                <a:gd name="T84" fmla="*/ 2147483647 w 44"/>
                <a:gd name="T85" fmla="*/ 2147483647 h 40"/>
                <a:gd name="T86" fmla="*/ 2147483647 w 44"/>
                <a:gd name="T87" fmla="*/ 2147483647 h 40"/>
                <a:gd name="T88" fmla="*/ 2147483647 w 44"/>
                <a:gd name="T89" fmla="*/ 2147483647 h 40"/>
                <a:gd name="T90" fmla="*/ 2147483647 w 44"/>
                <a:gd name="T91" fmla="*/ 2147483647 h 40"/>
                <a:gd name="T92" fmla="*/ 2147483647 w 44"/>
                <a:gd name="T93" fmla="*/ 2147483647 h 40"/>
                <a:gd name="T94" fmla="*/ 2147483647 w 44"/>
                <a:gd name="T95" fmla="*/ 2147483647 h 40"/>
                <a:gd name="T96" fmla="*/ 2147483647 w 44"/>
                <a:gd name="T97" fmla="*/ 2147483647 h 40"/>
                <a:gd name="T98" fmla="*/ 2147483647 w 44"/>
                <a:gd name="T99" fmla="*/ 2147483647 h 40"/>
                <a:gd name="T100" fmla="*/ 2147483647 w 44"/>
                <a:gd name="T101" fmla="*/ 2147483647 h 40"/>
                <a:gd name="T102" fmla="*/ 2147483647 w 44"/>
                <a:gd name="T103" fmla="*/ 2147483647 h 40"/>
                <a:gd name="T104" fmla="*/ 2147483647 w 44"/>
                <a:gd name="T105" fmla="*/ 2147483647 h 40"/>
                <a:gd name="T106" fmla="*/ 2147483647 w 44"/>
                <a:gd name="T107" fmla="*/ 2147483647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
                <a:gd name="T163" fmla="*/ 0 h 40"/>
                <a:gd name="T164" fmla="*/ 44 w 44"/>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 h="40">
                  <a:moveTo>
                    <a:pt x="0" y="15"/>
                  </a:moveTo>
                  <a:cubicBezTo>
                    <a:pt x="0" y="12"/>
                    <a:pt x="0" y="10"/>
                    <a:pt x="0" y="8"/>
                  </a:cubicBezTo>
                  <a:cubicBezTo>
                    <a:pt x="0" y="5"/>
                    <a:pt x="0" y="3"/>
                    <a:pt x="0" y="0"/>
                  </a:cubicBezTo>
                  <a:cubicBezTo>
                    <a:pt x="1" y="1"/>
                    <a:pt x="1" y="1"/>
                    <a:pt x="2" y="1"/>
                  </a:cubicBezTo>
                  <a:cubicBezTo>
                    <a:pt x="2" y="2"/>
                    <a:pt x="2" y="3"/>
                    <a:pt x="2" y="4"/>
                  </a:cubicBezTo>
                  <a:cubicBezTo>
                    <a:pt x="2" y="5"/>
                    <a:pt x="2" y="6"/>
                    <a:pt x="2" y="7"/>
                  </a:cubicBezTo>
                  <a:cubicBezTo>
                    <a:pt x="4" y="8"/>
                    <a:pt x="6" y="10"/>
                    <a:pt x="8" y="11"/>
                  </a:cubicBezTo>
                  <a:cubicBezTo>
                    <a:pt x="8" y="10"/>
                    <a:pt x="8" y="9"/>
                    <a:pt x="8" y="8"/>
                  </a:cubicBezTo>
                  <a:cubicBezTo>
                    <a:pt x="8" y="7"/>
                    <a:pt x="8" y="6"/>
                    <a:pt x="8" y="5"/>
                  </a:cubicBezTo>
                  <a:cubicBezTo>
                    <a:pt x="9" y="5"/>
                    <a:pt x="9" y="6"/>
                    <a:pt x="10" y="6"/>
                  </a:cubicBezTo>
                  <a:cubicBezTo>
                    <a:pt x="10" y="8"/>
                    <a:pt x="10" y="11"/>
                    <a:pt x="10" y="13"/>
                  </a:cubicBezTo>
                  <a:cubicBezTo>
                    <a:pt x="10" y="15"/>
                    <a:pt x="10" y="18"/>
                    <a:pt x="10" y="20"/>
                  </a:cubicBezTo>
                  <a:cubicBezTo>
                    <a:pt x="9" y="20"/>
                    <a:pt x="9" y="20"/>
                    <a:pt x="8" y="19"/>
                  </a:cubicBezTo>
                  <a:cubicBezTo>
                    <a:pt x="8" y="18"/>
                    <a:pt x="8" y="17"/>
                    <a:pt x="8" y="16"/>
                  </a:cubicBezTo>
                  <a:cubicBezTo>
                    <a:pt x="8" y="15"/>
                    <a:pt x="8" y="14"/>
                    <a:pt x="8" y="13"/>
                  </a:cubicBezTo>
                  <a:cubicBezTo>
                    <a:pt x="6" y="11"/>
                    <a:pt x="4" y="10"/>
                    <a:pt x="2" y="9"/>
                  </a:cubicBezTo>
                  <a:cubicBezTo>
                    <a:pt x="2" y="10"/>
                    <a:pt x="2" y="11"/>
                    <a:pt x="2" y="12"/>
                  </a:cubicBezTo>
                  <a:cubicBezTo>
                    <a:pt x="2" y="13"/>
                    <a:pt x="2" y="15"/>
                    <a:pt x="2" y="16"/>
                  </a:cubicBezTo>
                  <a:cubicBezTo>
                    <a:pt x="1" y="15"/>
                    <a:pt x="1" y="15"/>
                    <a:pt x="0" y="15"/>
                  </a:cubicBezTo>
                  <a:close/>
                  <a:moveTo>
                    <a:pt x="18" y="22"/>
                  </a:moveTo>
                  <a:cubicBezTo>
                    <a:pt x="19" y="22"/>
                    <a:pt x="19" y="22"/>
                    <a:pt x="20" y="23"/>
                  </a:cubicBezTo>
                  <a:cubicBezTo>
                    <a:pt x="19" y="24"/>
                    <a:pt x="19" y="24"/>
                    <a:pt x="18" y="25"/>
                  </a:cubicBezTo>
                  <a:cubicBezTo>
                    <a:pt x="18" y="25"/>
                    <a:pt x="17" y="25"/>
                    <a:pt x="16" y="24"/>
                  </a:cubicBezTo>
                  <a:cubicBezTo>
                    <a:pt x="15" y="23"/>
                    <a:pt x="14" y="22"/>
                    <a:pt x="13" y="21"/>
                  </a:cubicBezTo>
                  <a:cubicBezTo>
                    <a:pt x="12" y="19"/>
                    <a:pt x="12" y="18"/>
                    <a:pt x="12" y="16"/>
                  </a:cubicBezTo>
                  <a:cubicBezTo>
                    <a:pt x="12" y="14"/>
                    <a:pt x="12" y="13"/>
                    <a:pt x="13" y="13"/>
                  </a:cubicBezTo>
                  <a:cubicBezTo>
                    <a:pt x="14" y="12"/>
                    <a:pt x="15" y="12"/>
                    <a:pt x="16" y="13"/>
                  </a:cubicBezTo>
                  <a:cubicBezTo>
                    <a:pt x="17" y="14"/>
                    <a:pt x="18" y="15"/>
                    <a:pt x="19" y="16"/>
                  </a:cubicBezTo>
                  <a:cubicBezTo>
                    <a:pt x="19" y="17"/>
                    <a:pt x="20" y="19"/>
                    <a:pt x="20" y="21"/>
                  </a:cubicBezTo>
                  <a:cubicBezTo>
                    <a:pt x="20" y="21"/>
                    <a:pt x="20" y="21"/>
                    <a:pt x="20" y="21"/>
                  </a:cubicBezTo>
                  <a:cubicBezTo>
                    <a:pt x="18" y="20"/>
                    <a:pt x="15" y="19"/>
                    <a:pt x="13" y="17"/>
                  </a:cubicBezTo>
                  <a:cubicBezTo>
                    <a:pt x="13" y="19"/>
                    <a:pt x="14" y="20"/>
                    <a:pt x="14" y="21"/>
                  </a:cubicBezTo>
                  <a:cubicBezTo>
                    <a:pt x="15" y="21"/>
                    <a:pt x="15" y="22"/>
                    <a:pt x="16" y="23"/>
                  </a:cubicBezTo>
                  <a:cubicBezTo>
                    <a:pt x="16" y="23"/>
                    <a:pt x="17" y="23"/>
                    <a:pt x="17" y="23"/>
                  </a:cubicBezTo>
                  <a:cubicBezTo>
                    <a:pt x="18" y="23"/>
                    <a:pt x="18" y="22"/>
                    <a:pt x="18" y="22"/>
                  </a:cubicBezTo>
                  <a:close/>
                  <a:moveTo>
                    <a:pt x="13" y="16"/>
                  </a:moveTo>
                  <a:cubicBezTo>
                    <a:pt x="15" y="17"/>
                    <a:pt x="17" y="18"/>
                    <a:pt x="18" y="19"/>
                  </a:cubicBezTo>
                  <a:cubicBezTo>
                    <a:pt x="18" y="18"/>
                    <a:pt x="18" y="17"/>
                    <a:pt x="18" y="17"/>
                  </a:cubicBezTo>
                  <a:cubicBezTo>
                    <a:pt x="17" y="16"/>
                    <a:pt x="17" y="15"/>
                    <a:pt x="16" y="15"/>
                  </a:cubicBezTo>
                  <a:cubicBezTo>
                    <a:pt x="15" y="14"/>
                    <a:pt x="15" y="14"/>
                    <a:pt x="14" y="14"/>
                  </a:cubicBezTo>
                  <a:cubicBezTo>
                    <a:pt x="14" y="15"/>
                    <a:pt x="13" y="15"/>
                    <a:pt x="13" y="16"/>
                  </a:cubicBezTo>
                  <a:close/>
                  <a:moveTo>
                    <a:pt x="21" y="22"/>
                  </a:moveTo>
                  <a:cubicBezTo>
                    <a:pt x="21" y="22"/>
                    <a:pt x="21" y="21"/>
                    <a:pt x="21" y="21"/>
                  </a:cubicBezTo>
                  <a:cubicBezTo>
                    <a:pt x="23" y="21"/>
                    <a:pt x="24" y="22"/>
                    <a:pt x="26" y="23"/>
                  </a:cubicBezTo>
                  <a:cubicBezTo>
                    <a:pt x="26" y="24"/>
                    <a:pt x="26" y="24"/>
                    <a:pt x="26" y="25"/>
                  </a:cubicBezTo>
                  <a:cubicBezTo>
                    <a:pt x="24" y="24"/>
                    <a:pt x="23" y="23"/>
                    <a:pt x="21" y="22"/>
                  </a:cubicBezTo>
                  <a:close/>
                  <a:moveTo>
                    <a:pt x="27" y="18"/>
                  </a:moveTo>
                  <a:cubicBezTo>
                    <a:pt x="27" y="17"/>
                    <a:pt x="27" y="17"/>
                    <a:pt x="27" y="16"/>
                  </a:cubicBezTo>
                  <a:cubicBezTo>
                    <a:pt x="28" y="16"/>
                    <a:pt x="28" y="16"/>
                    <a:pt x="29" y="17"/>
                  </a:cubicBezTo>
                  <a:cubicBezTo>
                    <a:pt x="29" y="17"/>
                    <a:pt x="29" y="18"/>
                    <a:pt x="29" y="19"/>
                  </a:cubicBezTo>
                  <a:cubicBezTo>
                    <a:pt x="28" y="18"/>
                    <a:pt x="28" y="18"/>
                    <a:pt x="27" y="18"/>
                  </a:cubicBezTo>
                  <a:close/>
                  <a:moveTo>
                    <a:pt x="25" y="33"/>
                  </a:moveTo>
                  <a:cubicBezTo>
                    <a:pt x="25" y="33"/>
                    <a:pt x="26" y="32"/>
                    <a:pt x="26" y="32"/>
                  </a:cubicBezTo>
                  <a:cubicBezTo>
                    <a:pt x="26" y="32"/>
                    <a:pt x="26" y="32"/>
                    <a:pt x="26" y="32"/>
                  </a:cubicBezTo>
                  <a:cubicBezTo>
                    <a:pt x="27" y="33"/>
                    <a:pt x="27" y="33"/>
                    <a:pt x="27" y="32"/>
                  </a:cubicBezTo>
                  <a:cubicBezTo>
                    <a:pt x="27" y="32"/>
                    <a:pt x="27" y="32"/>
                    <a:pt x="27" y="31"/>
                  </a:cubicBezTo>
                  <a:cubicBezTo>
                    <a:pt x="27" y="29"/>
                    <a:pt x="27" y="27"/>
                    <a:pt x="27" y="25"/>
                  </a:cubicBezTo>
                  <a:cubicBezTo>
                    <a:pt x="27" y="23"/>
                    <a:pt x="27" y="22"/>
                    <a:pt x="27" y="20"/>
                  </a:cubicBezTo>
                  <a:cubicBezTo>
                    <a:pt x="28" y="20"/>
                    <a:pt x="28" y="20"/>
                    <a:pt x="29" y="21"/>
                  </a:cubicBezTo>
                  <a:cubicBezTo>
                    <a:pt x="29" y="23"/>
                    <a:pt x="29" y="24"/>
                    <a:pt x="29" y="26"/>
                  </a:cubicBezTo>
                  <a:cubicBezTo>
                    <a:pt x="29" y="28"/>
                    <a:pt x="29" y="30"/>
                    <a:pt x="29" y="32"/>
                  </a:cubicBezTo>
                  <a:cubicBezTo>
                    <a:pt x="29" y="33"/>
                    <a:pt x="29" y="34"/>
                    <a:pt x="28" y="34"/>
                  </a:cubicBezTo>
                  <a:cubicBezTo>
                    <a:pt x="28" y="35"/>
                    <a:pt x="27" y="35"/>
                    <a:pt x="26" y="34"/>
                  </a:cubicBezTo>
                  <a:cubicBezTo>
                    <a:pt x="26" y="34"/>
                    <a:pt x="26" y="34"/>
                    <a:pt x="25" y="33"/>
                  </a:cubicBezTo>
                  <a:close/>
                  <a:moveTo>
                    <a:pt x="37" y="32"/>
                  </a:moveTo>
                  <a:cubicBezTo>
                    <a:pt x="37" y="33"/>
                    <a:pt x="38" y="33"/>
                    <a:pt x="39" y="34"/>
                  </a:cubicBezTo>
                  <a:cubicBezTo>
                    <a:pt x="38" y="35"/>
                    <a:pt x="38" y="35"/>
                    <a:pt x="37" y="35"/>
                  </a:cubicBezTo>
                  <a:cubicBezTo>
                    <a:pt x="37" y="36"/>
                    <a:pt x="36" y="35"/>
                    <a:pt x="35" y="35"/>
                  </a:cubicBezTo>
                  <a:cubicBezTo>
                    <a:pt x="33" y="34"/>
                    <a:pt x="32" y="33"/>
                    <a:pt x="32" y="32"/>
                  </a:cubicBezTo>
                  <a:cubicBezTo>
                    <a:pt x="31" y="30"/>
                    <a:pt x="30" y="29"/>
                    <a:pt x="30" y="27"/>
                  </a:cubicBezTo>
                  <a:cubicBezTo>
                    <a:pt x="30" y="25"/>
                    <a:pt x="31" y="24"/>
                    <a:pt x="32" y="24"/>
                  </a:cubicBezTo>
                  <a:cubicBezTo>
                    <a:pt x="32" y="23"/>
                    <a:pt x="33" y="23"/>
                    <a:pt x="35" y="24"/>
                  </a:cubicBezTo>
                  <a:cubicBezTo>
                    <a:pt x="36" y="24"/>
                    <a:pt x="37" y="26"/>
                    <a:pt x="37" y="27"/>
                  </a:cubicBezTo>
                  <a:cubicBezTo>
                    <a:pt x="38" y="28"/>
                    <a:pt x="39" y="30"/>
                    <a:pt x="39" y="32"/>
                  </a:cubicBezTo>
                  <a:cubicBezTo>
                    <a:pt x="39" y="32"/>
                    <a:pt x="39" y="32"/>
                    <a:pt x="39" y="32"/>
                  </a:cubicBezTo>
                  <a:cubicBezTo>
                    <a:pt x="36" y="31"/>
                    <a:pt x="34" y="29"/>
                    <a:pt x="32" y="28"/>
                  </a:cubicBezTo>
                  <a:cubicBezTo>
                    <a:pt x="32" y="29"/>
                    <a:pt x="32" y="30"/>
                    <a:pt x="33" y="31"/>
                  </a:cubicBezTo>
                  <a:cubicBezTo>
                    <a:pt x="33" y="32"/>
                    <a:pt x="34" y="33"/>
                    <a:pt x="35" y="33"/>
                  </a:cubicBezTo>
                  <a:cubicBezTo>
                    <a:pt x="35" y="34"/>
                    <a:pt x="36" y="34"/>
                    <a:pt x="36" y="34"/>
                  </a:cubicBezTo>
                  <a:cubicBezTo>
                    <a:pt x="36" y="33"/>
                    <a:pt x="37" y="33"/>
                    <a:pt x="37" y="32"/>
                  </a:cubicBezTo>
                  <a:close/>
                  <a:moveTo>
                    <a:pt x="32" y="27"/>
                  </a:moveTo>
                  <a:cubicBezTo>
                    <a:pt x="34" y="28"/>
                    <a:pt x="35" y="29"/>
                    <a:pt x="37" y="30"/>
                  </a:cubicBezTo>
                  <a:cubicBezTo>
                    <a:pt x="37" y="29"/>
                    <a:pt x="37" y="28"/>
                    <a:pt x="36" y="27"/>
                  </a:cubicBezTo>
                  <a:cubicBezTo>
                    <a:pt x="36" y="26"/>
                    <a:pt x="35" y="26"/>
                    <a:pt x="35" y="25"/>
                  </a:cubicBezTo>
                  <a:cubicBezTo>
                    <a:pt x="34" y="25"/>
                    <a:pt x="33" y="25"/>
                    <a:pt x="33" y="25"/>
                  </a:cubicBezTo>
                  <a:cubicBezTo>
                    <a:pt x="32" y="25"/>
                    <a:pt x="32" y="26"/>
                    <a:pt x="32" y="27"/>
                  </a:cubicBezTo>
                  <a:close/>
                  <a:moveTo>
                    <a:pt x="44" y="38"/>
                  </a:moveTo>
                  <a:cubicBezTo>
                    <a:pt x="44" y="39"/>
                    <a:pt x="44" y="39"/>
                    <a:pt x="44" y="40"/>
                  </a:cubicBezTo>
                  <a:cubicBezTo>
                    <a:pt x="43" y="40"/>
                    <a:pt x="43" y="40"/>
                    <a:pt x="43" y="39"/>
                  </a:cubicBezTo>
                  <a:cubicBezTo>
                    <a:pt x="42" y="39"/>
                    <a:pt x="42" y="39"/>
                    <a:pt x="41" y="38"/>
                  </a:cubicBezTo>
                  <a:cubicBezTo>
                    <a:pt x="41" y="38"/>
                    <a:pt x="41" y="38"/>
                    <a:pt x="41" y="37"/>
                  </a:cubicBezTo>
                  <a:cubicBezTo>
                    <a:pt x="41" y="37"/>
                    <a:pt x="41" y="36"/>
                    <a:pt x="41" y="35"/>
                  </a:cubicBezTo>
                  <a:cubicBezTo>
                    <a:pt x="41" y="34"/>
                    <a:pt x="41" y="33"/>
                    <a:pt x="41" y="32"/>
                  </a:cubicBezTo>
                  <a:cubicBezTo>
                    <a:pt x="41" y="31"/>
                    <a:pt x="41" y="30"/>
                    <a:pt x="41" y="29"/>
                  </a:cubicBezTo>
                  <a:cubicBezTo>
                    <a:pt x="40" y="29"/>
                    <a:pt x="40" y="28"/>
                    <a:pt x="40" y="28"/>
                  </a:cubicBezTo>
                  <a:cubicBezTo>
                    <a:pt x="40" y="28"/>
                    <a:pt x="40" y="27"/>
                    <a:pt x="40" y="27"/>
                  </a:cubicBezTo>
                  <a:cubicBezTo>
                    <a:pt x="40" y="27"/>
                    <a:pt x="40" y="27"/>
                    <a:pt x="41" y="28"/>
                  </a:cubicBezTo>
                  <a:cubicBezTo>
                    <a:pt x="41" y="27"/>
                    <a:pt x="41" y="26"/>
                    <a:pt x="41" y="25"/>
                  </a:cubicBezTo>
                  <a:cubicBezTo>
                    <a:pt x="41" y="25"/>
                    <a:pt x="42" y="25"/>
                    <a:pt x="42" y="25"/>
                  </a:cubicBezTo>
                  <a:cubicBezTo>
                    <a:pt x="42" y="26"/>
                    <a:pt x="42" y="27"/>
                    <a:pt x="42" y="28"/>
                  </a:cubicBezTo>
                  <a:cubicBezTo>
                    <a:pt x="43" y="29"/>
                    <a:pt x="43" y="29"/>
                    <a:pt x="44" y="29"/>
                  </a:cubicBezTo>
                  <a:cubicBezTo>
                    <a:pt x="44" y="30"/>
                    <a:pt x="44" y="30"/>
                    <a:pt x="44" y="31"/>
                  </a:cubicBezTo>
                  <a:cubicBezTo>
                    <a:pt x="43" y="30"/>
                    <a:pt x="43" y="30"/>
                    <a:pt x="42" y="30"/>
                  </a:cubicBezTo>
                  <a:cubicBezTo>
                    <a:pt x="42" y="31"/>
                    <a:pt x="42" y="32"/>
                    <a:pt x="42" y="33"/>
                  </a:cubicBezTo>
                  <a:cubicBezTo>
                    <a:pt x="42" y="34"/>
                    <a:pt x="42" y="35"/>
                    <a:pt x="42" y="36"/>
                  </a:cubicBezTo>
                  <a:cubicBezTo>
                    <a:pt x="42" y="36"/>
                    <a:pt x="42" y="37"/>
                    <a:pt x="42" y="37"/>
                  </a:cubicBezTo>
                  <a:cubicBezTo>
                    <a:pt x="42" y="37"/>
                    <a:pt x="42" y="37"/>
                    <a:pt x="42" y="37"/>
                  </a:cubicBezTo>
                  <a:cubicBezTo>
                    <a:pt x="43" y="38"/>
                    <a:pt x="43" y="38"/>
                    <a:pt x="43" y="38"/>
                  </a:cubicBezTo>
                  <a:cubicBezTo>
                    <a:pt x="43" y="38"/>
                    <a:pt x="43" y="38"/>
                    <a:pt x="44" y="38"/>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0" name="Freeform 920"/>
            <p:cNvSpPr>
              <a:spLocks noEditPoints="1"/>
            </p:cNvSpPr>
            <p:nvPr/>
          </p:nvSpPr>
          <p:spPr bwMode="auto">
            <a:xfrm>
              <a:off x="2060" y="1369"/>
              <a:ext cx="769" cy="463"/>
            </a:xfrm>
            <a:custGeom>
              <a:avLst/>
              <a:gdLst>
                <a:gd name="T0" fmla="*/ 2147483647 w 78"/>
                <a:gd name="T1" fmla="*/ 2147483647 h 47"/>
                <a:gd name="T2" fmla="*/ 0 w 78"/>
                <a:gd name="T3" fmla="*/ 2147483647 h 47"/>
                <a:gd name="T4" fmla="*/ 2147483647 w 78"/>
                <a:gd name="T5" fmla="*/ 2147483647 h 47"/>
                <a:gd name="T6" fmla="*/ 2147483647 w 78"/>
                <a:gd name="T7" fmla="*/ 2147483647 h 47"/>
                <a:gd name="T8" fmla="*/ 2147483647 w 78"/>
                <a:gd name="T9" fmla="*/ 2147483647 h 47"/>
                <a:gd name="T10" fmla="*/ 2147483647 w 78"/>
                <a:gd name="T11" fmla="*/ 2147483647 h 47"/>
                <a:gd name="T12" fmla="*/ 2147483647 w 78"/>
                <a:gd name="T13" fmla="*/ 2147483647 h 47"/>
                <a:gd name="T14" fmla="*/ 2147483647 w 78"/>
                <a:gd name="T15" fmla="*/ 2147483647 h 47"/>
                <a:gd name="T16" fmla="*/ 2147483647 w 78"/>
                <a:gd name="T17" fmla="*/ 2147483647 h 47"/>
                <a:gd name="T18" fmla="*/ 2147483647 w 78"/>
                <a:gd name="T19" fmla="*/ 2147483647 h 47"/>
                <a:gd name="T20" fmla="*/ 2147483647 w 78"/>
                <a:gd name="T21" fmla="*/ 2147483647 h 47"/>
                <a:gd name="T22" fmla="*/ 2147483647 w 78"/>
                <a:gd name="T23" fmla="*/ 2147483647 h 47"/>
                <a:gd name="T24" fmla="*/ 2147483647 w 78"/>
                <a:gd name="T25" fmla="*/ 2147483647 h 47"/>
                <a:gd name="T26" fmla="*/ 2147483647 w 78"/>
                <a:gd name="T27" fmla="*/ 2147483647 h 47"/>
                <a:gd name="T28" fmla="*/ 2147483647 w 78"/>
                <a:gd name="T29" fmla="*/ 2147483647 h 47"/>
                <a:gd name="T30" fmla="*/ 2147483647 w 78"/>
                <a:gd name="T31" fmla="*/ 2147483647 h 47"/>
                <a:gd name="T32" fmla="*/ 2147483647 w 78"/>
                <a:gd name="T33" fmla="*/ 2147483647 h 47"/>
                <a:gd name="T34" fmla="*/ 2147483647 w 78"/>
                <a:gd name="T35" fmla="*/ 2147483647 h 47"/>
                <a:gd name="T36" fmla="*/ 2147483647 w 78"/>
                <a:gd name="T37" fmla="*/ 2147483647 h 47"/>
                <a:gd name="T38" fmla="*/ 2147483647 w 78"/>
                <a:gd name="T39" fmla="*/ 2147483647 h 47"/>
                <a:gd name="T40" fmla="*/ 2147483647 w 78"/>
                <a:gd name="T41" fmla="*/ 2147483647 h 47"/>
                <a:gd name="T42" fmla="*/ 2147483647 w 78"/>
                <a:gd name="T43" fmla="*/ 2147483647 h 47"/>
                <a:gd name="T44" fmla="*/ 2147483647 w 78"/>
                <a:gd name="T45" fmla="*/ 2147483647 h 47"/>
                <a:gd name="T46" fmla="*/ 2147483647 w 78"/>
                <a:gd name="T47" fmla="*/ 2147483647 h 47"/>
                <a:gd name="T48" fmla="*/ 2147483647 w 78"/>
                <a:gd name="T49" fmla="*/ 2147483647 h 47"/>
                <a:gd name="T50" fmla="*/ 2147483647 w 78"/>
                <a:gd name="T51" fmla="*/ 2147483647 h 47"/>
                <a:gd name="T52" fmla="*/ 2147483647 w 78"/>
                <a:gd name="T53" fmla="*/ 2147483647 h 47"/>
                <a:gd name="T54" fmla="*/ 2147483647 w 78"/>
                <a:gd name="T55" fmla="*/ 2147483647 h 47"/>
                <a:gd name="T56" fmla="*/ 2147483647 w 78"/>
                <a:gd name="T57" fmla="*/ 2147483647 h 47"/>
                <a:gd name="T58" fmla="*/ 2147483647 w 78"/>
                <a:gd name="T59" fmla="*/ 2147483647 h 47"/>
                <a:gd name="T60" fmla="*/ 2147483647 w 78"/>
                <a:gd name="T61" fmla="*/ 2147483647 h 47"/>
                <a:gd name="T62" fmla="*/ 2147483647 w 78"/>
                <a:gd name="T63" fmla="*/ 2147483647 h 47"/>
                <a:gd name="T64" fmla="*/ 2147483647 w 78"/>
                <a:gd name="T65" fmla="*/ 2147483647 h 47"/>
                <a:gd name="T66" fmla="*/ 2147483647 w 78"/>
                <a:gd name="T67" fmla="*/ 2147483647 h 47"/>
                <a:gd name="T68" fmla="*/ 2147483647 w 78"/>
                <a:gd name="T69" fmla="*/ 2147483647 h 47"/>
                <a:gd name="T70" fmla="*/ 2147483647 w 78"/>
                <a:gd name="T71" fmla="*/ 2147483647 h 47"/>
                <a:gd name="T72" fmla="*/ 2147483647 w 78"/>
                <a:gd name="T73" fmla="*/ 2147483647 h 47"/>
                <a:gd name="T74" fmla="*/ 2147483647 w 78"/>
                <a:gd name="T75" fmla="*/ 2147483647 h 47"/>
                <a:gd name="T76" fmla="*/ 2147483647 w 78"/>
                <a:gd name="T77" fmla="*/ 2147483647 h 47"/>
                <a:gd name="T78" fmla="*/ 2147483647 w 78"/>
                <a:gd name="T79" fmla="*/ 2147483647 h 47"/>
                <a:gd name="T80" fmla="*/ 2147483647 w 78"/>
                <a:gd name="T81" fmla="*/ 2147483647 h 47"/>
                <a:gd name="T82" fmla="*/ 2147483647 w 78"/>
                <a:gd name="T83" fmla="*/ 2147483647 h 47"/>
                <a:gd name="T84" fmla="*/ 2147483647 w 78"/>
                <a:gd name="T85" fmla="*/ 2147483647 h 47"/>
                <a:gd name="T86" fmla="*/ 2147483647 w 78"/>
                <a:gd name="T87" fmla="*/ 2147483647 h 47"/>
                <a:gd name="T88" fmla="*/ 2147483647 w 78"/>
                <a:gd name="T89" fmla="*/ 2147483647 h 47"/>
                <a:gd name="T90" fmla="*/ 2147483647 w 78"/>
                <a:gd name="T91" fmla="*/ 2147483647 h 47"/>
                <a:gd name="T92" fmla="*/ 2147483647 w 78"/>
                <a:gd name="T93" fmla="*/ 2147483647 h 47"/>
                <a:gd name="T94" fmla="*/ 2147483647 w 78"/>
                <a:gd name="T95" fmla="*/ 2147483647 h 47"/>
                <a:gd name="T96" fmla="*/ 2147483647 w 78"/>
                <a:gd name="T97" fmla="*/ 2147483647 h 47"/>
                <a:gd name="T98" fmla="*/ 2147483647 w 78"/>
                <a:gd name="T99" fmla="*/ 2147483647 h 47"/>
                <a:gd name="T100" fmla="*/ 2147483647 w 78"/>
                <a:gd name="T101" fmla="*/ 2147483647 h 47"/>
                <a:gd name="T102" fmla="*/ 2147483647 w 78"/>
                <a:gd name="T103" fmla="*/ 2147483647 h 47"/>
                <a:gd name="T104" fmla="*/ 2147483647 w 78"/>
                <a:gd name="T105" fmla="*/ 2147483647 h 47"/>
                <a:gd name="T106" fmla="*/ 2147483647 w 78"/>
                <a:gd name="T107" fmla="*/ 2147483647 h 47"/>
                <a:gd name="T108" fmla="*/ 2147483647 w 78"/>
                <a:gd name="T109" fmla="*/ 2147483647 h 47"/>
                <a:gd name="T110" fmla="*/ 2147483647 w 78"/>
                <a:gd name="T111" fmla="*/ 2147483647 h 47"/>
                <a:gd name="T112" fmla="*/ 2147483647 w 78"/>
                <a:gd name="T113" fmla="*/ 2147483647 h 47"/>
                <a:gd name="T114" fmla="*/ 2147483647 w 78"/>
                <a:gd name="T115" fmla="*/ 2147483647 h 47"/>
                <a:gd name="T116" fmla="*/ 2147483647 w 78"/>
                <a:gd name="T117" fmla="*/ 2147483647 h 47"/>
                <a:gd name="T118" fmla="*/ 2147483647 w 78"/>
                <a:gd name="T119" fmla="*/ 2147483647 h 47"/>
                <a:gd name="T120" fmla="*/ 2147483647 w 78"/>
                <a:gd name="T121" fmla="*/ 2147483647 h 47"/>
                <a:gd name="T122" fmla="*/ 2147483647 w 78"/>
                <a:gd name="T123" fmla="*/ 2147483647 h 47"/>
                <a:gd name="T124" fmla="*/ 2147483647 w 78"/>
                <a:gd name="T125" fmla="*/ 2147483647 h 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8"/>
                <a:gd name="T190" fmla="*/ 0 h 47"/>
                <a:gd name="T191" fmla="*/ 78 w 78"/>
                <a:gd name="T192" fmla="*/ 47 h 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8" h="47">
                  <a:moveTo>
                    <a:pt x="8" y="7"/>
                  </a:moveTo>
                  <a:cubicBezTo>
                    <a:pt x="9" y="8"/>
                    <a:pt x="9" y="8"/>
                    <a:pt x="10" y="8"/>
                  </a:cubicBezTo>
                  <a:cubicBezTo>
                    <a:pt x="10" y="9"/>
                    <a:pt x="9" y="9"/>
                    <a:pt x="8" y="9"/>
                  </a:cubicBezTo>
                  <a:cubicBezTo>
                    <a:pt x="7" y="9"/>
                    <a:pt x="6" y="9"/>
                    <a:pt x="5" y="8"/>
                  </a:cubicBezTo>
                  <a:cubicBezTo>
                    <a:pt x="4" y="8"/>
                    <a:pt x="2" y="7"/>
                    <a:pt x="2" y="6"/>
                  </a:cubicBezTo>
                  <a:cubicBezTo>
                    <a:pt x="1" y="4"/>
                    <a:pt x="0" y="3"/>
                    <a:pt x="0" y="2"/>
                  </a:cubicBezTo>
                  <a:cubicBezTo>
                    <a:pt x="0" y="1"/>
                    <a:pt x="1" y="1"/>
                    <a:pt x="1" y="0"/>
                  </a:cubicBezTo>
                  <a:cubicBezTo>
                    <a:pt x="2" y="0"/>
                    <a:pt x="2" y="0"/>
                    <a:pt x="3" y="0"/>
                  </a:cubicBezTo>
                  <a:cubicBezTo>
                    <a:pt x="4" y="0"/>
                    <a:pt x="5" y="1"/>
                    <a:pt x="6" y="1"/>
                  </a:cubicBezTo>
                  <a:cubicBezTo>
                    <a:pt x="7" y="2"/>
                    <a:pt x="8" y="3"/>
                    <a:pt x="9" y="3"/>
                  </a:cubicBezTo>
                  <a:cubicBezTo>
                    <a:pt x="9" y="4"/>
                    <a:pt x="10" y="5"/>
                    <a:pt x="10" y="6"/>
                  </a:cubicBezTo>
                  <a:cubicBezTo>
                    <a:pt x="9" y="5"/>
                    <a:pt x="9" y="5"/>
                    <a:pt x="8" y="5"/>
                  </a:cubicBezTo>
                  <a:cubicBezTo>
                    <a:pt x="8" y="4"/>
                    <a:pt x="8" y="4"/>
                    <a:pt x="7" y="3"/>
                  </a:cubicBezTo>
                  <a:cubicBezTo>
                    <a:pt x="7" y="3"/>
                    <a:pt x="6" y="3"/>
                    <a:pt x="6" y="2"/>
                  </a:cubicBezTo>
                  <a:cubicBezTo>
                    <a:pt x="5" y="2"/>
                    <a:pt x="4" y="1"/>
                    <a:pt x="3" y="2"/>
                  </a:cubicBezTo>
                  <a:cubicBezTo>
                    <a:pt x="3" y="2"/>
                    <a:pt x="2" y="2"/>
                    <a:pt x="2" y="3"/>
                  </a:cubicBezTo>
                  <a:cubicBezTo>
                    <a:pt x="2" y="4"/>
                    <a:pt x="2" y="5"/>
                    <a:pt x="3" y="6"/>
                  </a:cubicBezTo>
                  <a:cubicBezTo>
                    <a:pt x="4" y="6"/>
                    <a:pt x="4" y="7"/>
                    <a:pt x="5" y="7"/>
                  </a:cubicBezTo>
                  <a:cubicBezTo>
                    <a:pt x="6" y="8"/>
                    <a:pt x="6" y="8"/>
                    <a:pt x="7" y="8"/>
                  </a:cubicBezTo>
                  <a:cubicBezTo>
                    <a:pt x="8" y="8"/>
                    <a:pt x="8" y="8"/>
                    <a:pt x="8" y="7"/>
                  </a:cubicBezTo>
                  <a:close/>
                  <a:moveTo>
                    <a:pt x="18" y="15"/>
                  </a:moveTo>
                  <a:cubicBezTo>
                    <a:pt x="18" y="15"/>
                    <a:pt x="17" y="15"/>
                    <a:pt x="16" y="14"/>
                  </a:cubicBezTo>
                  <a:cubicBezTo>
                    <a:pt x="16" y="14"/>
                    <a:pt x="15" y="14"/>
                    <a:pt x="14" y="13"/>
                  </a:cubicBezTo>
                  <a:cubicBezTo>
                    <a:pt x="13" y="13"/>
                    <a:pt x="12" y="12"/>
                    <a:pt x="12" y="11"/>
                  </a:cubicBezTo>
                  <a:cubicBezTo>
                    <a:pt x="11" y="11"/>
                    <a:pt x="11" y="10"/>
                    <a:pt x="11" y="9"/>
                  </a:cubicBezTo>
                  <a:cubicBezTo>
                    <a:pt x="11" y="9"/>
                    <a:pt x="11" y="9"/>
                    <a:pt x="11" y="9"/>
                  </a:cubicBezTo>
                  <a:cubicBezTo>
                    <a:pt x="11" y="9"/>
                    <a:pt x="12" y="9"/>
                    <a:pt x="12" y="9"/>
                  </a:cubicBezTo>
                  <a:cubicBezTo>
                    <a:pt x="13" y="9"/>
                    <a:pt x="13" y="9"/>
                    <a:pt x="14" y="9"/>
                  </a:cubicBezTo>
                  <a:cubicBezTo>
                    <a:pt x="14" y="9"/>
                    <a:pt x="15" y="9"/>
                    <a:pt x="15" y="10"/>
                  </a:cubicBezTo>
                  <a:cubicBezTo>
                    <a:pt x="17" y="10"/>
                    <a:pt x="18" y="11"/>
                    <a:pt x="19" y="11"/>
                  </a:cubicBezTo>
                  <a:cubicBezTo>
                    <a:pt x="19" y="11"/>
                    <a:pt x="19" y="11"/>
                    <a:pt x="19" y="11"/>
                  </a:cubicBezTo>
                  <a:cubicBezTo>
                    <a:pt x="19" y="10"/>
                    <a:pt x="19" y="10"/>
                    <a:pt x="18" y="9"/>
                  </a:cubicBezTo>
                  <a:cubicBezTo>
                    <a:pt x="18" y="9"/>
                    <a:pt x="17" y="8"/>
                    <a:pt x="16" y="8"/>
                  </a:cubicBezTo>
                  <a:cubicBezTo>
                    <a:pt x="15" y="7"/>
                    <a:pt x="15" y="7"/>
                    <a:pt x="14" y="7"/>
                  </a:cubicBezTo>
                  <a:cubicBezTo>
                    <a:pt x="14" y="7"/>
                    <a:pt x="13" y="7"/>
                    <a:pt x="13" y="8"/>
                  </a:cubicBezTo>
                  <a:cubicBezTo>
                    <a:pt x="13" y="7"/>
                    <a:pt x="12" y="7"/>
                    <a:pt x="11" y="6"/>
                  </a:cubicBezTo>
                  <a:cubicBezTo>
                    <a:pt x="12" y="6"/>
                    <a:pt x="12" y="6"/>
                    <a:pt x="12" y="6"/>
                  </a:cubicBezTo>
                  <a:cubicBezTo>
                    <a:pt x="13" y="6"/>
                    <a:pt x="13" y="6"/>
                    <a:pt x="14" y="6"/>
                  </a:cubicBezTo>
                  <a:cubicBezTo>
                    <a:pt x="15" y="6"/>
                    <a:pt x="16" y="7"/>
                    <a:pt x="17" y="7"/>
                  </a:cubicBezTo>
                  <a:cubicBezTo>
                    <a:pt x="17" y="8"/>
                    <a:pt x="18" y="8"/>
                    <a:pt x="19" y="8"/>
                  </a:cubicBezTo>
                  <a:cubicBezTo>
                    <a:pt x="19" y="9"/>
                    <a:pt x="20" y="9"/>
                    <a:pt x="20" y="10"/>
                  </a:cubicBezTo>
                  <a:cubicBezTo>
                    <a:pt x="20" y="10"/>
                    <a:pt x="20" y="10"/>
                    <a:pt x="21" y="11"/>
                  </a:cubicBezTo>
                  <a:cubicBezTo>
                    <a:pt x="21" y="11"/>
                    <a:pt x="21" y="11"/>
                    <a:pt x="21" y="12"/>
                  </a:cubicBezTo>
                  <a:cubicBezTo>
                    <a:pt x="20" y="13"/>
                    <a:pt x="20" y="13"/>
                    <a:pt x="20" y="14"/>
                  </a:cubicBezTo>
                  <a:cubicBezTo>
                    <a:pt x="20" y="15"/>
                    <a:pt x="20" y="15"/>
                    <a:pt x="20" y="16"/>
                  </a:cubicBezTo>
                  <a:cubicBezTo>
                    <a:pt x="20" y="16"/>
                    <a:pt x="21" y="16"/>
                    <a:pt x="21" y="17"/>
                  </a:cubicBezTo>
                  <a:cubicBezTo>
                    <a:pt x="20" y="16"/>
                    <a:pt x="19" y="16"/>
                    <a:pt x="19" y="16"/>
                  </a:cubicBezTo>
                  <a:cubicBezTo>
                    <a:pt x="19" y="15"/>
                    <a:pt x="19" y="15"/>
                    <a:pt x="18" y="15"/>
                  </a:cubicBezTo>
                  <a:close/>
                  <a:moveTo>
                    <a:pt x="19" y="12"/>
                  </a:moveTo>
                  <a:cubicBezTo>
                    <a:pt x="18" y="12"/>
                    <a:pt x="17" y="11"/>
                    <a:pt x="15" y="11"/>
                  </a:cubicBezTo>
                  <a:cubicBezTo>
                    <a:pt x="15" y="10"/>
                    <a:pt x="14" y="10"/>
                    <a:pt x="14" y="10"/>
                  </a:cubicBezTo>
                  <a:cubicBezTo>
                    <a:pt x="14" y="10"/>
                    <a:pt x="13" y="10"/>
                    <a:pt x="13" y="10"/>
                  </a:cubicBezTo>
                  <a:cubicBezTo>
                    <a:pt x="13" y="10"/>
                    <a:pt x="13" y="10"/>
                    <a:pt x="13" y="10"/>
                  </a:cubicBezTo>
                  <a:cubicBezTo>
                    <a:pt x="13" y="11"/>
                    <a:pt x="13" y="11"/>
                    <a:pt x="13" y="12"/>
                  </a:cubicBezTo>
                  <a:cubicBezTo>
                    <a:pt x="14" y="12"/>
                    <a:pt x="14" y="12"/>
                    <a:pt x="15" y="13"/>
                  </a:cubicBezTo>
                  <a:cubicBezTo>
                    <a:pt x="16" y="13"/>
                    <a:pt x="16" y="13"/>
                    <a:pt x="17" y="14"/>
                  </a:cubicBezTo>
                  <a:cubicBezTo>
                    <a:pt x="17" y="14"/>
                    <a:pt x="18" y="14"/>
                    <a:pt x="18" y="13"/>
                  </a:cubicBezTo>
                  <a:cubicBezTo>
                    <a:pt x="18" y="13"/>
                    <a:pt x="18" y="13"/>
                    <a:pt x="19" y="12"/>
                  </a:cubicBezTo>
                  <a:cubicBezTo>
                    <a:pt x="19" y="12"/>
                    <a:pt x="19" y="12"/>
                    <a:pt x="19" y="12"/>
                  </a:cubicBezTo>
                  <a:close/>
                  <a:moveTo>
                    <a:pt x="23" y="21"/>
                  </a:moveTo>
                  <a:cubicBezTo>
                    <a:pt x="23" y="19"/>
                    <a:pt x="23" y="18"/>
                    <a:pt x="23" y="16"/>
                  </a:cubicBezTo>
                  <a:cubicBezTo>
                    <a:pt x="23" y="14"/>
                    <a:pt x="24" y="13"/>
                    <a:pt x="24" y="11"/>
                  </a:cubicBezTo>
                  <a:cubicBezTo>
                    <a:pt x="24" y="11"/>
                    <a:pt x="25" y="12"/>
                    <a:pt x="25" y="12"/>
                  </a:cubicBezTo>
                  <a:cubicBezTo>
                    <a:pt x="25" y="12"/>
                    <a:pt x="25" y="13"/>
                    <a:pt x="25" y="13"/>
                  </a:cubicBezTo>
                  <a:cubicBezTo>
                    <a:pt x="26" y="13"/>
                    <a:pt x="26" y="13"/>
                    <a:pt x="27" y="13"/>
                  </a:cubicBezTo>
                  <a:cubicBezTo>
                    <a:pt x="27" y="13"/>
                    <a:pt x="28" y="13"/>
                    <a:pt x="29" y="14"/>
                  </a:cubicBezTo>
                  <a:cubicBezTo>
                    <a:pt x="30" y="14"/>
                    <a:pt x="30" y="15"/>
                    <a:pt x="31" y="15"/>
                  </a:cubicBezTo>
                  <a:cubicBezTo>
                    <a:pt x="32" y="16"/>
                    <a:pt x="32" y="17"/>
                    <a:pt x="33" y="18"/>
                  </a:cubicBezTo>
                  <a:cubicBezTo>
                    <a:pt x="33" y="18"/>
                    <a:pt x="33" y="19"/>
                    <a:pt x="33" y="20"/>
                  </a:cubicBezTo>
                  <a:cubicBezTo>
                    <a:pt x="33" y="20"/>
                    <a:pt x="33" y="21"/>
                    <a:pt x="32" y="21"/>
                  </a:cubicBezTo>
                  <a:cubicBezTo>
                    <a:pt x="32" y="22"/>
                    <a:pt x="31" y="22"/>
                    <a:pt x="30" y="22"/>
                  </a:cubicBezTo>
                  <a:cubicBezTo>
                    <a:pt x="29" y="22"/>
                    <a:pt x="29" y="21"/>
                    <a:pt x="28" y="21"/>
                  </a:cubicBezTo>
                  <a:cubicBezTo>
                    <a:pt x="27" y="20"/>
                    <a:pt x="27" y="20"/>
                    <a:pt x="26" y="20"/>
                  </a:cubicBezTo>
                  <a:cubicBezTo>
                    <a:pt x="26" y="19"/>
                    <a:pt x="25" y="19"/>
                    <a:pt x="25" y="18"/>
                  </a:cubicBezTo>
                  <a:cubicBezTo>
                    <a:pt x="25" y="19"/>
                    <a:pt x="25" y="19"/>
                    <a:pt x="25" y="20"/>
                  </a:cubicBezTo>
                  <a:cubicBezTo>
                    <a:pt x="25" y="21"/>
                    <a:pt x="25" y="21"/>
                    <a:pt x="25" y="22"/>
                  </a:cubicBezTo>
                  <a:cubicBezTo>
                    <a:pt x="24" y="21"/>
                    <a:pt x="23" y="21"/>
                    <a:pt x="23" y="21"/>
                  </a:cubicBezTo>
                  <a:close/>
                  <a:moveTo>
                    <a:pt x="25" y="16"/>
                  </a:moveTo>
                  <a:cubicBezTo>
                    <a:pt x="25" y="16"/>
                    <a:pt x="25" y="17"/>
                    <a:pt x="26" y="18"/>
                  </a:cubicBezTo>
                  <a:cubicBezTo>
                    <a:pt x="26" y="19"/>
                    <a:pt x="27" y="19"/>
                    <a:pt x="28" y="20"/>
                  </a:cubicBezTo>
                  <a:cubicBezTo>
                    <a:pt x="29" y="20"/>
                    <a:pt x="29" y="20"/>
                    <a:pt x="30" y="20"/>
                  </a:cubicBezTo>
                  <a:cubicBezTo>
                    <a:pt x="31" y="20"/>
                    <a:pt x="31" y="20"/>
                    <a:pt x="31" y="19"/>
                  </a:cubicBezTo>
                  <a:cubicBezTo>
                    <a:pt x="31" y="18"/>
                    <a:pt x="31" y="17"/>
                    <a:pt x="30" y="16"/>
                  </a:cubicBezTo>
                  <a:cubicBezTo>
                    <a:pt x="30" y="15"/>
                    <a:pt x="29" y="15"/>
                    <a:pt x="28" y="14"/>
                  </a:cubicBezTo>
                  <a:cubicBezTo>
                    <a:pt x="28" y="14"/>
                    <a:pt x="27" y="14"/>
                    <a:pt x="26" y="14"/>
                  </a:cubicBezTo>
                  <a:cubicBezTo>
                    <a:pt x="25" y="14"/>
                    <a:pt x="25" y="15"/>
                    <a:pt x="25" y="16"/>
                  </a:cubicBezTo>
                  <a:close/>
                  <a:moveTo>
                    <a:pt x="36" y="16"/>
                  </a:moveTo>
                  <a:cubicBezTo>
                    <a:pt x="36" y="16"/>
                    <a:pt x="36" y="15"/>
                    <a:pt x="36" y="15"/>
                  </a:cubicBezTo>
                  <a:cubicBezTo>
                    <a:pt x="36" y="15"/>
                    <a:pt x="37" y="16"/>
                    <a:pt x="38" y="16"/>
                  </a:cubicBezTo>
                  <a:cubicBezTo>
                    <a:pt x="38" y="16"/>
                    <a:pt x="38" y="17"/>
                    <a:pt x="38" y="17"/>
                  </a:cubicBezTo>
                  <a:cubicBezTo>
                    <a:pt x="37" y="17"/>
                    <a:pt x="36" y="17"/>
                    <a:pt x="36" y="16"/>
                  </a:cubicBezTo>
                  <a:close/>
                  <a:moveTo>
                    <a:pt x="35" y="25"/>
                  </a:moveTo>
                  <a:cubicBezTo>
                    <a:pt x="35" y="23"/>
                    <a:pt x="35" y="22"/>
                    <a:pt x="35" y="21"/>
                  </a:cubicBezTo>
                  <a:cubicBezTo>
                    <a:pt x="35" y="20"/>
                    <a:pt x="35" y="19"/>
                    <a:pt x="36" y="18"/>
                  </a:cubicBezTo>
                  <a:cubicBezTo>
                    <a:pt x="36" y="18"/>
                    <a:pt x="37" y="18"/>
                    <a:pt x="37" y="19"/>
                  </a:cubicBezTo>
                  <a:cubicBezTo>
                    <a:pt x="37" y="20"/>
                    <a:pt x="37" y="21"/>
                    <a:pt x="37" y="22"/>
                  </a:cubicBezTo>
                  <a:cubicBezTo>
                    <a:pt x="37" y="23"/>
                    <a:pt x="37" y="24"/>
                    <a:pt x="37" y="26"/>
                  </a:cubicBezTo>
                  <a:cubicBezTo>
                    <a:pt x="36" y="25"/>
                    <a:pt x="36" y="25"/>
                    <a:pt x="35" y="25"/>
                  </a:cubicBezTo>
                  <a:close/>
                  <a:moveTo>
                    <a:pt x="40" y="27"/>
                  </a:moveTo>
                  <a:cubicBezTo>
                    <a:pt x="40" y="26"/>
                    <a:pt x="40" y="24"/>
                    <a:pt x="40" y="22"/>
                  </a:cubicBezTo>
                  <a:cubicBezTo>
                    <a:pt x="40" y="21"/>
                    <a:pt x="40" y="19"/>
                    <a:pt x="40" y="17"/>
                  </a:cubicBezTo>
                  <a:cubicBezTo>
                    <a:pt x="41" y="18"/>
                    <a:pt x="42" y="18"/>
                    <a:pt x="42" y="18"/>
                  </a:cubicBezTo>
                  <a:cubicBezTo>
                    <a:pt x="42" y="20"/>
                    <a:pt x="42" y="22"/>
                    <a:pt x="42" y="23"/>
                  </a:cubicBezTo>
                  <a:cubicBezTo>
                    <a:pt x="42" y="25"/>
                    <a:pt x="42" y="27"/>
                    <a:pt x="42" y="28"/>
                  </a:cubicBezTo>
                  <a:cubicBezTo>
                    <a:pt x="41" y="28"/>
                    <a:pt x="40" y="27"/>
                    <a:pt x="40" y="27"/>
                  </a:cubicBezTo>
                  <a:close/>
                  <a:moveTo>
                    <a:pt x="44" y="30"/>
                  </a:moveTo>
                  <a:cubicBezTo>
                    <a:pt x="45" y="28"/>
                    <a:pt x="45" y="27"/>
                    <a:pt x="45" y="25"/>
                  </a:cubicBezTo>
                  <a:cubicBezTo>
                    <a:pt x="45" y="23"/>
                    <a:pt x="45" y="22"/>
                    <a:pt x="45" y="20"/>
                  </a:cubicBezTo>
                  <a:cubicBezTo>
                    <a:pt x="46" y="20"/>
                    <a:pt x="47" y="21"/>
                    <a:pt x="47" y="21"/>
                  </a:cubicBezTo>
                  <a:cubicBezTo>
                    <a:pt x="47" y="23"/>
                    <a:pt x="47" y="24"/>
                    <a:pt x="47" y="26"/>
                  </a:cubicBezTo>
                  <a:cubicBezTo>
                    <a:pt x="47" y="28"/>
                    <a:pt x="46" y="29"/>
                    <a:pt x="46" y="31"/>
                  </a:cubicBezTo>
                  <a:cubicBezTo>
                    <a:pt x="46" y="30"/>
                    <a:pt x="45" y="30"/>
                    <a:pt x="44" y="30"/>
                  </a:cubicBezTo>
                  <a:close/>
                  <a:moveTo>
                    <a:pt x="57" y="35"/>
                  </a:moveTo>
                  <a:cubicBezTo>
                    <a:pt x="56" y="35"/>
                    <a:pt x="55" y="35"/>
                    <a:pt x="55" y="35"/>
                  </a:cubicBezTo>
                  <a:cubicBezTo>
                    <a:pt x="54" y="35"/>
                    <a:pt x="53" y="35"/>
                    <a:pt x="52" y="34"/>
                  </a:cubicBezTo>
                  <a:cubicBezTo>
                    <a:pt x="51" y="34"/>
                    <a:pt x="50" y="33"/>
                    <a:pt x="50" y="32"/>
                  </a:cubicBezTo>
                  <a:cubicBezTo>
                    <a:pt x="49" y="31"/>
                    <a:pt x="49" y="31"/>
                    <a:pt x="49" y="30"/>
                  </a:cubicBezTo>
                  <a:cubicBezTo>
                    <a:pt x="49" y="30"/>
                    <a:pt x="49" y="30"/>
                    <a:pt x="49" y="29"/>
                  </a:cubicBezTo>
                  <a:cubicBezTo>
                    <a:pt x="50" y="29"/>
                    <a:pt x="50" y="29"/>
                    <a:pt x="50" y="29"/>
                  </a:cubicBezTo>
                  <a:cubicBezTo>
                    <a:pt x="51" y="29"/>
                    <a:pt x="51" y="29"/>
                    <a:pt x="52" y="30"/>
                  </a:cubicBezTo>
                  <a:cubicBezTo>
                    <a:pt x="52" y="30"/>
                    <a:pt x="53" y="30"/>
                    <a:pt x="53" y="30"/>
                  </a:cubicBezTo>
                  <a:cubicBezTo>
                    <a:pt x="55" y="31"/>
                    <a:pt x="56" y="32"/>
                    <a:pt x="57" y="32"/>
                  </a:cubicBezTo>
                  <a:cubicBezTo>
                    <a:pt x="57" y="32"/>
                    <a:pt x="57" y="32"/>
                    <a:pt x="57" y="32"/>
                  </a:cubicBezTo>
                  <a:cubicBezTo>
                    <a:pt x="57" y="31"/>
                    <a:pt x="57" y="31"/>
                    <a:pt x="56" y="30"/>
                  </a:cubicBezTo>
                  <a:cubicBezTo>
                    <a:pt x="56" y="30"/>
                    <a:pt x="55" y="29"/>
                    <a:pt x="54" y="29"/>
                  </a:cubicBezTo>
                  <a:cubicBezTo>
                    <a:pt x="53" y="28"/>
                    <a:pt x="53" y="28"/>
                    <a:pt x="52" y="28"/>
                  </a:cubicBezTo>
                  <a:cubicBezTo>
                    <a:pt x="52" y="28"/>
                    <a:pt x="51" y="28"/>
                    <a:pt x="51" y="28"/>
                  </a:cubicBezTo>
                  <a:cubicBezTo>
                    <a:pt x="51" y="28"/>
                    <a:pt x="50" y="28"/>
                    <a:pt x="49" y="27"/>
                  </a:cubicBezTo>
                  <a:cubicBezTo>
                    <a:pt x="50" y="27"/>
                    <a:pt x="50" y="27"/>
                    <a:pt x="50" y="26"/>
                  </a:cubicBezTo>
                  <a:cubicBezTo>
                    <a:pt x="51" y="26"/>
                    <a:pt x="51" y="26"/>
                    <a:pt x="52" y="27"/>
                  </a:cubicBezTo>
                  <a:cubicBezTo>
                    <a:pt x="53" y="27"/>
                    <a:pt x="54" y="27"/>
                    <a:pt x="55" y="28"/>
                  </a:cubicBezTo>
                  <a:cubicBezTo>
                    <a:pt x="56" y="28"/>
                    <a:pt x="56" y="29"/>
                    <a:pt x="57" y="29"/>
                  </a:cubicBezTo>
                  <a:cubicBezTo>
                    <a:pt x="58" y="30"/>
                    <a:pt x="58" y="30"/>
                    <a:pt x="58" y="30"/>
                  </a:cubicBezTo>
                  <a:cubicBezTo>
                    <a:pt x="58" y="31"/>
                    <a:pt x="59" y="31"/>
                    <a:pt x="59" y="32"/>
                  </a:cubicBezTo>
                  <a:cubicBezTo>
                    <a:pt x="59" y="32"/>
                    <a:pt x="59" y="32"/>
                    <a:pt x="59" y="33"/>
                  </a:cubicBezTo>
                  <a:cubicBezTo>
                    <a:pt x="59" y="33"/>
                    <a:pt x="59" y="34"/>
                    <a:pt x="59" y="34"/>
                  </a:cubicBezTo>
                  <a:cubicBezTo>
                    <a:pt x="59" y="35"/>
                    <a:pt x="58" y="36"/>
                    <a:pt x="59" y="37"/>
                  </a:cubicBezTo>
                  <a:cubicBezTo>
                    <a:pt x="59" y="37"/>
                    <a:pt x="59" y="37"/>
                    <a:pt x="59" y="38"/>
                  </a:cubicBezTo>
                  <a:cubicBezTo>
                    <a:pt x="58" y="37"/>
                    <a:pt x="58" y="37"/>
                    <a:pt x="57" y="37"/>
                  </a:cubicBezTo>
                  <a:cubicBezTo>
                    <a:pt x="57" y="36"/>
                    <a:pt x="57" y="36"/>
                    <a:pt x="57" y="35"/>
                  </a:cubicBezTo>
                  <a:close/>
                  <a:moveTo>
                    <a:pt x="57" y="33"/>
                  </a:moveTo>
                  <a:cubicBezTo>
                    <a:pt x="56" y="33"/>
                    <a:pt x="55" y="32"/>
                    <a:pt x="54" y="31"/>
                  </a:cubicBezTo>
                  <a:cubicBezTo>
                    <a:pt x="53" y="31"/>
                    <a:pt x="52" y="31"/>
                    <a:pt x="52" y="31"/>
                  </a:cubicBezTo>
                  <a:cubicBezTo>
                    <a:pt x="52" y="31"/>
                    <a:pt x="51" y="31"/>
                    <a:pt x="51" y="31"/>
                  </a:cubicBezTo>
                  <a:cubicBezTo>
                    <a:pt x="51" y="31"/>
                    <a:pt x="51" y="31"/>
                    <a:pt x="51" y="31"/>
                  </a:cubicBezTo>
                  <a:cubicBezTo>
                    <a:pt x="51" y="32"/>
                    <a:pt x="51" y="32"/>
                    <a:pt x="51" y="32"/>
                  </a:cubicBezTo>
                  <a:cubicBezTo>
                    <a:pt x="52" y="33"/>
                    <a:pt x="52" y="33"/>
                    <a:pt x="53" y="34"/>
                  </a:cubicBezTo>
                  <a:cubicBezTo>
                    <a:pt x="54" y="34"/>
                    <a:pt x="54" y="34"/>
                    <a:pt x="55" y="34"/>
                  </a:cubicBezTo>
                  <a:cubicBezTo>
                    <a:pt x="56" y="34"/>
                    <a:pt x="56" y="34"/>
                    <a:pt x="56" y="34"/>
                  </a:cubicBezTo>
                  <a:cubicBezTo>
                    <a:pt x="57" y="34"/>
                    <a:pt x="57" y="34"/>
                    <a:pt x="57" y="33"/>
                  </a:cubicBezTo>
                  <a:cubicBezTo>
                    <a:pt x="57" y="33"/>
                    <a:pt x="57" y="33"/>
                    <a:pt x="57" y="33"/>
                  </a:cubicBezTo>
                  <a:close/>
                  <a:moveTo>
                    <a:pt x="61" y="39"/>
                  </a:moveTo>
                  <a:cubicBezTo>
                    <a:pt x="61" y="38"/>
                    <a:pt x="61" y="37"/>
                    <a:pt x="62" y="35"/>
                  </a:cubicBezTo>
                  <a:cubicBezTo>
                    <a:pt x="62" y="34"/>
                    <a:pt x="62" y="33"/>
                    <a:pt x="62" y="32"/>
                  </a:cubicBezTo>
                  <a:cubicBezTo>
                    <a:pt x="62" y="32"/>
                    <a:pt x="63" y="33"/>
                    <a:pt x="64" y="33"/>
                  </a:cubicBezTo>
                  <a:cubicBezTo>
                    <a:pt x="64" y="33"/>
                    <a:pt x="64" y="34"/>
                    <a:pt x="64" y="34"/>
                  </a:cubicBezTo>
                  <a:cubicBezTo>
                    <a:pt x="64" y="34"/>
                    <a:pt x="64" y="34"/>
                    <a:pt x="65" y="34"/>
                  </a:cubicBezTo>
                  <a:cubicBezTo>
                    <a:pt x="65" y="34"/>
                    <a:pt x="66" y="34"/>
                    <a:pt x="66" y="34"/>
                  </a:cubicBezTo>
                  <a:cubicBezTo>
                    <a:pt x="67" y="34"/>
                    <a:pt x="67" y="35"/>
                    <a:pt x="68" y="35"/>
                  </a:cubicBezTo>
                  <a:cubicBezTo>
                    <a:pt x="68" y="36"/>
                    <a:pt x="67" y="36"/>
                    <a:pt x="67" y="36"/>
                  </a:cubicBezTo>
                  <a:cubicBezTo>
                    <a:pt x="67" y="36"/>
                    <a:pt x="66" y="35"/>
                    <a:pt x="66" y="35"/>
                  </a:cubicBezTo>
                  <a:cubicBezTo>
                    <a:pt x="65" y="35"/>
                    <a:pt x="65" y="35"/>
                    <a:pt x="65" y="35"/>
                  </a:cubicBezTo>
                  <a:cubicBezTo>
                    <a:pt x="64" y="35"/>
                    <a:pt x="64" y="35"/>
                    <a:pt x="64" y="35"/>
                  </a:cubicBezTo>
                  <a:cubicBezTo>
                    <a:pt x="64" y="35"/>
                    <a:pt x="64" y="36"/>
                    <a:pt x="64" y="36"/>
                  </a:cubicBezTo>
                  <a:cubicBezTo>
                    <a:pt x="63" y="37"/>
                    <a:pt x="63" y="38"/>
                    <a:pt x="63" y="38"/>
                  </a:cubicBezTo>
                  <a:cubicBezTo>
                    <a:pt x="63" y="39"/>
                    <a:pt x="63" y="39"/>
                    <a:pt x="63" y="40"/>
                  </a:cubicBezTo>
                  <a:cubicBezTo>
                    <a:pt x="63" y="40"/>
                    <a:pt x="62" y="39"/>
                    <a:pt x="61" y="39"/>
                  </a:cubicBezTo>
                  <a:close/>
                  <a:moveTo>
                    <a:pt x="68" y="46"/>
                  </a:moveTo>
                  <a:cubicBezTo>
                    <a:pt x="68" y="45"/>
                    <a:pt x="68" y="45"/>
                    <a:pt x="68" y="44"/>
                  </a:cubicBezTo>
                  <a:cubicBezTo>
                    <a:pt x="69" y="45"/>
                    <a:pt x="69" y="45"/>
                    <a:pt x="69" y="45"/>
                  </a:cubicBezTo>
                  <a:cubicBezTo>
                    <a:pt x="70" y="45"/>
                    <a:pt x="70" y="45"/>
                    <a:pt x="70" y="45"/>
                  </a:cubicBezTo>
                  <a:cubicBezTo>
                    <a:pt x="70" y="45"/>
                    <a:pt x="71" y="45"/>
                    <a:pt x="71" y="45"/>
                  </a:cubicBezTo>
                  <a:cubicBezTo>
                    <a:pt x="71" y="45"/>
                    <a:pt x="71" y="45"/>
                    <a:pt x="72" y="45"/>
                  </a:cubicBezTo>
                  <a:cubicBezTo>
                    <a:pt x="72" y="45"/>
                    <a:pt x="72" y="45"/>
                    <a:pt x="72" y="45"/>
                  </a:cubicBezTo>
                  <a:cubicBezTo>
                    <a:pt x="71" y="43"/>
                    <a:pt x="71" y="42"/>
                    <a:pt x="70" y="40"/>
                  </a:cubicBezTo>
                  <a:cubicBezTo>
                    <a:pt x="69" y="38"/>
                    <a:pt x="69" y="37"/>
                    <a:pt x="68" y="35"/>
                  </a:cubicBezTo>
                  <a:cubicBezTo>
                    <a:pt x="69" y="36"/>
                    <a:pt x="69" y="36"/>
                    <a:pt x="70" y="36"/>
                  </a:cubicBezTo>
                  <a:cubicBezTo>
                    <a:pt x="70" y="37"/>
                    <a:pt x="71" y="38"/>
                    <a:pt x="71" y="39"/>
                  </a:cubicBezTo>
                  <a:cubicBezTo>
                    <a:pt x="71" y="40"/>
                    <a:pt x="72" y="41"/>
                    <a:pt x="72" y="42"/>
                  </a:cubicBezTo>
                  <a:cubicBezTo>
                    <a:pt x="72" y="42"/>
                    <a:pt x="73" y="43"/>
                    <a:pt x="73" y="44"/>
                  </a:cubicBezTo>
                  <a:cubicBezTo>
                    <a:pt x="73" y="43"/>
                    <a:pt x="73" y="43"/>
                    <a:pt x="74" y="43"/>
                  </a:cubicBezTo>
                  <a:cubicBezTo>
                    <a:pt x="74" y="42"/>
                    <a:pt x="75" y="42"/>
                    <a:pt x="75" y="41"/>
                  </a:cubicBezTo>
                  <a:cubicBezTo>
                    <a:pt x="76" y="41"/>
                    <a:pt x="76" y="40"/>
                    <a:pt x="77" y="40"/>
                  </a:cubicBezTo>
                  <a:cubicBezTo>
                    <a:pt x="77" y="40"/>
                    <a:pt x="78" y="41"/>
                    <a:pt x="78" y="41"/>
                  </a:cubicBezTo>
                  <a:cubicBezTo>
                    <a:pt x="78" y="42"/>
                    <a:pt x="77" y="42"/>
                    <a:pt x="76" y="43"/>
                  </a:cubicBezTo>
                  <a:cubicBezTo>
                    <a:pt x="75" y="44"/>
                    <a:pt x="74" y="45"/>
                    <a:pt x="74" y="46"/>
                  </a:cubicBezTo>
                  <a:cubicBezTo>
                    <a:pt x="73" y="46"/>
                    <a:pt x="73" y="47"/>
                    <a:pt x="72" y="47"/>
                  </a:cubicBezTo>
                  <a:cubicBezTo>
                    <a:pt x="72" y="47"/>
                    <a:pt x="72" y="47"/>
                    <a:pt x="71" y="47"/>
                  </a:cubicBezTo>
                  <a:cubicBezTo>
                    <a:pt x="71" y="47"/>
                    <a:pt x="70" y="47"/>
                    <a:pt x="69" y="46"/>
                  </a:cubicBezTo>
                  <a:cubicBezTo>
                    <a:pt x="69" y="46"/>
                    <a:pt x="69" y="46"/>
                    <a:pt x="68" y="4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1" name="Freeform 921"/>
            <p:cNvSpPr>
              <a:spLocks noEditPoints="1"/>
            </p:cNvSpPr>
            <p:nvPr/>
          </p:nvSpPr>
          <p:spPr bwMode="auto">
            <a:xfrm>
              <a:off x="117" y="1122"/>
              <a:ext cx="858" cy="562"/>
            </a:xfrm>
            <a:custGeom>
              <a:avLst/>
              <a:gdLst>
                <a:gd name="T0" fmla="*/ 2147483647 w 87"/>
                <a:gd name="T1" fmla="*/ 2147483647 h 57"/>
                <a:gd name="T2" fmla="*/ 0 w 87"/>
                <a:gd name="T3" fmla="*/ 2147483647 h 57"/>
                <a:gd name="T4" fmla="*/ 2147483647 w 87"/>
                <a:gd name="T5" fmla="*/ 2147483647 h 57"/>
                <a:gd name="T6" fmla="*/ 2147483647 w 87"/>
                <a:gd name="T7" fmla="*/ 2147483647 h 57"/>
                <a:gd name="T8" fmla="*/ 2147483647 w 87"/>
                <a:gd name="T9" fmla="*/ 2147483647 h 57"/>
                <a:gd name="T10" fmla="*/ 2147483647 w 87"/>
                <a:gd name="T11" fmla="*/ 2147483647 h 57"/>
                <a:gd name="T12" fmla="*/ 2147483647 w 87"/>
                <a:gd name="T13" fmla="*/ 2147483647 h 57"/>
                <a:gd name="T14" fmla="*/ 2147483647 w 87"/>
                <a:gd name="T15" fmla="*/ 2147483647 h 57"/>
                <a:gd name="T16" fmla="*/ 2147483647 w 87"/>
                <a:gd name="T17" fmla="*/ 2147483647 h 57"/>
                <a:gd name="T18" fmla="*/ 2147483647 w 87"/>
                <a:gd name="T19" fmla="*/ 2147483647 h 57"/>
                <a:gd name="T20" fmla="*/ 2147483647 w 87"/>
                <a:gd name="T21" fmla="*/ 2147483647 h 57"/>
                <a:gd name="T22" fmla="*/ 2147483647 w 87"/>
                <a:gd name="T23" fmla="*/ 2147483647 h 57"/>
                <a:gd name="T24" fmla="*/ 2147483647 w 87"/>
                <a:gd name="T25" fmla="*/ 2147483647 h 57"/>
                <a:gd name="T26" fmla="*/ 2147483647 w 87"/>
                <a:gd name="T27" fmla="*/ 2147483647 h 57"/>
                <a:gd name="T28" fmla="*/ 2147483647 w 87"/>
                <a:gd name="T29" fmla="*/ 2147483647 h 57"/>
                <a:gd name="T30" fmla="*/ 2147483647 w 87"/>
                <a:gd name="T31" fmla="*/ 2147483647 h 57"/>
                <a:gd name="T32" fmla="*/ 2147483647 w 87"/>
                <a:gd name="T33" fmla="*/ 2147483647 h 57"/>
                <a:gd name="T34" fmla="*/ 2147483647 w 87"/>
                <a:gd name="T35" fmla="*/ 2147483647 h 57"/>
                <a:gd name="T36" fmla="*/ 2147483647 w 87"/>
                <a:gd name="T37" fmla="*/ 2147483647 h 57"/>
                <a:gd name="T38" fmla="*/ 2147483647 w 87"/>
                <a:gd name="T39" fmla="*/ 2147483647 h 57"/>
                <a:gd name="T40" fmla="*/ 2147483647 w 87"/>
                <a:gd name="T41" fmla="*/ 2147483647 h 57"/>
                <a:gd name="T42" fmla="*/ 2147483647 w 87"/>
                <a:gd name="T43" fmla="*/ 2147483647 h 57"/>
                <a:gd name="T44" fmla="*/ 2147483647 w 87"/>
                <a:gd name="T45" fmla="*/ 2147483647 h 57"/>
                <a:gd name="T46" fmla="*/ 2147483647 w 87"/>
                <a:gd name="T47" fmla="*/ 2147483647 h 57"/>
                <a:gd name="T48" fmla="*/ 2147483647 w 87"/>
                <a:gd name="T49" fmla="*/ 2147483647 h 57"/>
                <a:gd name="T50" fmla="*/ 2147483647 w 87"/>
                <a:gd name="T51" fmla="*/ 2147483647 h 57"/>
                <a:gd name="T52" fmla="*/ 2147483647 w 87"/>
                <a:gd name="T53" fmla="*/ 2147483647 h 57"/>
                <a:gd name="T54" fmla="*/ 2147483647 w 87"/>
                <a:gd name="T55" fmla="*/ 2147483647 h 57"/>
                <a:gd name="T56" fmla="*/ 2147483647 w 87"/>
                <a:gd name="T57" fmla="*/ 2147483647 h 57"/>
                <a:gd name="T58" fmla="*/ 2147483647 w 87"/>
                <a:gd name="T59" fmla="*/ 2147483647 h 57"/>
                <a:gd name="T60" fmla="*/ 2147483647 w 87"/>
                <a:gd name="T61" fmla="*/ 2147483647 h 57"/>
                <a:gd name="T62" fmla="*/ 2147483647 w 87"/>
                <a:gd name="T63" fmla="*/ 2147483647 h 57"/>
                <a:gd name="T64" fmla="*/ 2147483647 w 87"/>
                <a:gd name="T65" fmla="*/ 2147483647 h 57"/>
                <a:gd name="T66" fmla="*/ 2147483647 w 87"/>
                <a:gd name="T67" fmla="*/ 2147483647 h 57"/>
                <a:gd name="T68" fmla="*/ 2147483647 w 87"/>
                <a:gd name="T69" fmla="*/ 2147483647 h 57"/>
                <a:gd name="T70" fmla="*/ 2147483647 w 87"/>
                <a:gd name="T71" fmla="*/ 2147483647 h 57"/>
                <a:gd name="T72" fmla="*/ 2147483647 w 87"/>
                <a:gd name="T73" fmla="*/ 2147483647 h 57"/>
                <a:gd name="T74" fmla="*/ 2147483647 w 87"/>
                <a:gd name="T75" fmla="*/ 2147483647 h 57"/>
                <a:gd name="T76" fmla="*/ 2147483647 w 87"/>
                <a:gd name="T77" fmla="*/ 2147483647 h 57"/>
                <a:gd name="T78" fmla="*/ 2147483647 w 87"/>
                <a:gd name="T79" fmla="*/ 2147483647 h 57"/>
                <a:gd name="T80" fmla="*/ 2147483647 w 87"/>
                <a:gd name="T81" fmla="*/ 2147483647 h 57"/>
                <a:gd name="T82" fmla="*/ 2147483647 w 87"/>
                <a:gd name="T83" fmla="*/ 2147483647 h 57"/>
                <a:gd name="T84" fmla="*/ 2147483647 w 87"/>
                <a:gd name="T85" fmla="*/ 2147483647 h 57"/>
                <a:gd name="T86" fmla="*/ 2147483647 w 87"/>
                <a:gd name="T87" fmla="*/ 2147483647 h 57"/>
                <a:gd name="T88" fmla="*/ 2147483647 w 87"/>
                <a:gd name="T89" fmla="*/ 2147483647 h 57"/>
                <a:gd name="T90" fmla="*/ 2147483647 w 87"/>
                <a:gd name="T91" fmla="*/ 2147483647 h 57"/>
                <a:gd name="T92" fmla="*/ 2147483647 w 87"/>
                <a:gd name="T93" fmla="*/ 2147483647 h 57"/>
                <a:gd name="T94" fmla="*/ 2147483647 w 87"/>
                <a:gd name="T95" fmla="*/ 2147483647 h 57"/>
                <a:gd name="T96" fmla="*/ 2147483647 w 87"/>
                <a:gd name="T97" fmla="*/ 2147483647 h 57"/>
                <a:gd name="T98" fmla="*/ 2147483647 w 87"/>
                <a:gd name="T99" fmla="*/ 2147483647 h 57"/>
                <a:gd name="T100" fmla="*/ 2147483647 w 87"/>
                <a:gd name="T101" fmla="*/ 2147483647 h 57"/>
                <a:gd name="T102" fmla="*/ 2147483647 w 87"/>
                <a:gd name="T103" fmla="*/ 2147483647 h 57"/>
                <a:gd name="T104" fmla="*/ 2147483647 w 87"/>
                <a:gd name="T105" fmla="*/ 2147483647 h 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
                <a:gd name="T160" fmla="*/ 0 h 57"/>
                <a:gd name="T161" fmla="*/ 87 w 87"/>
                <a:gd name="T162" fmla="*/ 57 h 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 h="57">
                  <a:moveTo>
                    <a:pt x="0" y="9"/>
                  </a:moveTo>
                  <a:cubicBezTo>
                    <a:pt x="0" y="10"/>
                    <a:pt x="1" y="10"/>
                    <a:pt x="1" y="10"/>
                  </a:cubicBezTo>
                  <a:cubicBezTo>
                    <a:pt x="1" y="11"/>
                    <a:pt x="2" y="11"/>
                    <a:pt x="2" y="12"/>
                  </a:cubicBezTo>
                  <a:cubicBezTo>
                    <a:pt x="2" y="12"/>
                    <a:pt x="3" y="13"/>
                    <a:pt x="3" y="13"/>
                  </a:cubicBezTo>
                  <a:cubicBezTo>
                    <a:pt x="4" y="13"/>
                    <a:pt x="5" y="13"/>
                    <a:pt x="5" y="13"/>
                  </a:cubicBezTo>
                  <a:cubicBezTo>
                    <a:pt x="5" y="13"/>
                    <a:pt x="6" y="13"/>
                    <a:pt x="6" y="13"/>
                  </a:cubicBezTo>
                  <a:cubicBezTo>
                    <a:pt x="6" y="12"/>
                    <a:pt x="6" y="12"/>
                    <a:pt x="6" y="10"/>
                  </a:cubicBezTo>
                  <a:cubicBezTo>
                    <a:pt x="5" y="11"/>
                    <a:pt x="4" y="11"/>
                    <a:pt x="3" y="10"/>
                  </a:cubicBezTo>
                  <a:cubicBezTo>
                    <a:pt x="2" y="10"/>
                    <a:pt x="1" y="9"/>
                    <a:pt x="1" y="7"/>
                  </a:cubicBezTo>
                  <a:cubicBezTo>
                    <a:pt x="0" y="6"/>
                    <a:pt x="0" y="5"/>
                    <a:pt x="0" y="3"/>
                  </a:cubicBezTo>
                  <a:cubicBezTo>
                    <a:pt x="0" y="2"/>
                    <a:pt x="0" y="1"/>
                    <a:pt x="0" y="1"/>
                  </a:cubicBezTo>
                  <a:cubicBezTo>
                    <a:pt x="0" y="0"/>
                    <a:pt x="1" y="0"/>
                    <a:pt x="1" y="0"/>
                  </a:cubicBezTo>
                  <a:cubicBezTo>
                    <a:pt x="2" y="0"/>
                    <a:pt x="3" y="0"/>
                    <a:pt x="3" y="0"/>
                  </a:cubicBezTo>
                  <a:cubicBezTo>
                    <a:pt x="4" y="1"/>
                    <a:pt x="5" y="2"/>
                    <a:pt x="6" y="3"/>
                  </a:cubicBezTo>
                  <a:cubicBezTo>
                    <a:pt x="6" y="3"/>
                    <a:pt x="6" y="2"/>
                    <a:pt x="6" y="2"/>
                  </a:cubicBezTo>
                  <a:cubicBezTo>
                    <a:pt x="6" y="2"/>
                    <a:pt x="7" y="2"/>
                    <a:pt x="7" y="3"/>
                  </a:cubicBezTo>
                  <a:cubicBezTo>
                    <a:pt x="7" y="4"/>
                    <a:pt x="7" y="6"/>
                    <a:pt x="7" y="7"/>
                  </a:cubicBezTo>
                  <a:cubicBezTo>
                    <a:pt x="7" y="8"/>
                    <a:pt x="7" y="10"/>
                    <a:pt x="7" y="11"/>
                  </a:cubicBezTo>
                  <a:cubicBezTo>
                    <a:pt x="7" y="13"/>
                    <a:pt x="7" y="14"/>
                    <a:pt x="7" y="14"/>
                  </a:cubicBezTo>
                  <a:cubicBezTo>
                    <a:pt x="7" y="15"/>
                    <a:pt x="6" y="15"/>
                    <a:pt x="6" y="15"/>
                  </a:cubicBezTo>
                  <a:cubicBezTo>
                    <a:pt x="5" y="15"/>
                    <a:pt x="4" y="15"/>
                    <a:pt x="3" y="14"/>
                  </a:cubicBezTo>
                  <a:cubicBezTo>
                    <a:pt x="2" y="14"/>
                    <a:pt x="1" y="13"/>
                    <a:pt x="1" y="12"/>
                  </a:cubicBezTo>
                  <a:cubicBezTo>
                    <a:pt x="0" y="11"/>
                    <a:pt x="0" y="10"/>
                    <a:pt x="0" y="9"/>
                  </a:cubicBezTo>
                  <a:close/>
                  <a:moveTo>
                    <a:pt x="1" y="4"/>
                  </a:moveTo>
                  <a:cubicBezTo>
                    <a:pt x="1" y="5"/>
                    <a:pt x="1" y="6"/>
                    <a:pt x="2" y="7"/>
                  </a:cubicBezTo>
                  <a:cubicBezTo>
                    <a:pt x="2" y="8"/>
                    <a:pt x="3" y="9"/>
                    <a:pt x="3" y="9"/>
                  </a:cubicBezTo>
                  <a:cubicBezTo>
                    <a:pt x="4" y="9"/>
                    <a:pt x="5" y="9"/>
                    <a:pt x="5" y="9"/>
                  </a:cubicBezTo>
                  <a:cubicBezTo>
                    <a:pt x="6" y="9"/>
                    <a:pt x="6" y="8"/>
                    <a:pt x="6" y="7"/>
                  </a:cubicBezTo>
                  <a:cubicBezTo>
                    <a:pt x="6" y="6"/>
                    <a:pt x="6" y="4"/>
                    <a:pt x="5" y="4"/>
                  </a:cubicBezTo>
                  <a:cubicBezTo>
                    <a:pt x="5" y="3"/>
                    <a:pt x="4" y="2"/>
                    <a:pt x="3" y="2"/>
                  </a:cubicBezTo>
                  <a:cubicBezTo>
                    <a:pt x="3" y="1"/>
                    <a:pt x="2" y="1"/>
                    <a:pt x="2" y="2"/>
                  </a:cubicBezTo>
                  <a:cubicBezTo>
                    <a:pt x="1" y="2"/>
                    <a:pt x="1" y="3"/>
                    <a:pt x="1" y="4"/>
                  </a:cubicBezTo>
                  <a:close/>
                  <a:moveTo>
                    <a:pt x="15" y="16"/>
                  </a:moveTo>
                  <a:cubicBezTo>
                    <a:pt x="15" y="16"/>
                    <a:pt x="14" y="16"/>
                    <a:pt x="14" y="16"/>
                  </a:cubicBezTo>
                  <a:cubicBezTo>
                    <a:pt x="13" y="16"/>
                    <a:pt x="13" y="16"/>
                    <a:pt x="12" y="16"/>
                  </a:cubicBezTo>
                  <a:cubicBezTo>
                    <a:pt x="11" y="15"/>
                    <a:pt x="10" y="14"/>
                    <a:pt x="10" y="13"/>
                  </a:cubicBezTo>
                  <a:cubicBezTo>
                    <a:pt x="9" y="13"/>
                    <a:pt x="9" y="12"/>
                    <a:pt x="9" y="11"/>
                  </a:cubicBezTo>
                  <a:cubicBezTo>
                    <a:pt x="9" y="10"/>
                    <a:pt x="9" y="10"/>
                    <a:pt x="9" y="10"/>
                  </a:cubicBezTo>
                  <a:cubicBezTo>
                    <a:pt x="9" y="10"/>
                    <a:pt x="10" y="9"/>
                    <a:pt x="10" y="9"/>
                  </a:cubicBezTo>
                  <a:cubicBezTo>
                    <a:pt x="10" y="9"/>
                    <a:pt x="11" y="9"/>
                    <a:pt x="11" y="9"/>
                  </a:cubicBezTo>
                  <a:cubicBezTo>
                    <a:pt x="11" y="9"/>
                    <a:pt x="12" y="10"/>
                    <a:pt x="12" y="10"/>
                  </a:cubicBezTo>
                  <a:cubicBezTo>
                    <a:pt x="14" y="10"/>
                    <a:pt x="14" y="11"/>
                    <a:pt x="15" y="11"/>
                  </a:cubicBezTo>
                  <a:cubicBezTo>
                    <a:pt x="15" y="11"/>
                    <a:pt x="15" y="10"/>
                    <a:pt x="15" y="10"/>
                  </a:cubicBezTo>
                  <a:cubicBezTo>
                    <a:pt x="15" y="10"/>
                    <a:pt x="15" y="9"/>
                    <a:pt x="15" y="9"/>
                  </a:cubicBezTo>
                  <a:cubicBezTo>
                    <a:pt x="14" y="8"/>
                    <a:pt x="14" y="8"/>
                    <a:pt x="13" y="7"/>
                  </a:cubicBezTo>
                  <a:cubicBezTo>
                    <a:pt x="12" y="7"/>
                    <a:pt x="12" y="7"/>
                    <a:pt x="11" y="7"/>
                  </a:cubicBezTo>
                  <a:cubicBezTo>
                    <a:pt x="11" y="7"/>
                    <a:pt x="11" y="7"/>
                    <a:pt x="11" y="8"/>
                  </a:cubicBezTo>
                  <a:cubicBezTo>
                    <a:pt x="10" y="7"/>
                    <a:pt x="10" y="7"/>
                    <a:pt x="9" y="7"/>
                  </a:cubicBezTo>
                  <a:cubicBezTo>
                    <a:pt x="9" y="6"/>
                    <a:pt x="10" y="6"/>
                    <a:pt x="10" y="5"/>
                  </a:cubicBezTo>
                  <a:cubicBezTo>
                    <a:pt x="10" y="5"/>
                    <a:pt x="11" y="5"/>
                    <a:pt x="11" y="5"/>
                  </a:cubicBezTo>
                  <a:cubicBezTo>
                    <a:pt x="12" y="5"/>
                    <a:pt x="12" y="5"/>
                    <a:pt x="13" y="6"/>
                  </a:cubicBezTo>
                  <a:cubicBezTo>
                    <a:pt x="14" y="6"/>
                    <a:pt x="15" y="7"/>
                    <a:pt x="15" y="7"/>
                  </a:cubicBezTo>
                  <a:cubicBezTo>
                    <a:pt x="15" y="8"/>
                    <a:pt x="16" y="8"/>
                    <a:pt x="16" y="9"/>
                  </a:cubicBezTo>
                  <a:cubicBezTo>
                    <a:pt x="16" y="9"/>
                    <a:pt x="16" y="9"/>
                    <a:pt x="16" y="10"/>
                  </a:cubicBezTo>
                  <a:cubicBezTo>
                    <a:pt x="17" y="10"/>
                    <a:pt x="17" y="11"/>
                    <a:pt x="17" y="12"/>
                  </a:cubicBezTo>
                  <a:cubicBezTo>
                    <a:pt x="17" y="12"/>
                    <a:pt x="17" y="13"/>
                    <a:pt x="17" y="14"/>
                  </a:cubicBezTo>
                  <a:cubicBezTo>
                    <a:pt x="17" y="15"/>
                    <a:pt x="17" y="16"/>
                    <a:pt x="17" y="17"/>
                  </a:cubicBezTo>
                  <a:cubicBezTo>
                    <a:pt x="17" y="17"/>
                    <a:pt x="17" y="18"/>
                    <a:pt x="17" y="18"/>
                  </a:cubicBezTo>
                  <a:cubicBezTo>
                    <a:pt x="16" y="18"/>
                    <a:pt x="16" y="18"/>
                    <a:pt x="15" y="17"/>
                  </a:cubicBezTo>
                  <a:cubicBezTo>
                    <a:pt x="15" y="17"/>
                    <a:pt x="15" y="16"/>
                    <a:pt x="15" y="16"/>
                  </a:cubicBezTo>
                  <a:close/>
                  <a:moveTo>
                    <a:pt x="15" y="12"/>
                  </a:moveTo>
                  <a:cubicBezTo>
                    <a:pt x="15" y="12"/>
                    <a:pt x="14" y="12"/>
                    <a:pt x="13" y="11"/>
                  </a:cubicBezTo>
                  <a:cubicBezTo>
                    <a:pt x="12" y="11"/>
                    <a:pt x="12" y="11"/>
                    <a:pt x="11" y="11"/>
                  </a:cubicBezTo>
                  <a:cubicBezTo>
                    <a:pt x="11" y="11"/>
                    <a:pt x="11" y="11"/>
                    <a:pt x="11" y="11"/>
                  </a:cubicBezTo>
                  <a:cubicBezTo>
                    <a:pt x="11" y="11"/>
                    <a:pt x="11" y="12"/>
                    <a:pt x="11" y="12"/>
                  </a:cubicBezTo>
                  <a:cubicBezTo>
                    <a:pt x="11" y="12"/>
                    <a:pt x="11" y="13"/>
                    <a:pt x="11" y="13"/>
                  </a:cubicBezTo>
                  <a:cubicBezTo>
                    <a:pt x="11" y="14"/>
                    <a:pt x="12" y="14"/>
                    <a:pt x="12" y="14"/>
                  </a:cubicBezTo>
                  <a:cubicBezTo>
                    <a:pt x="13" y="15"/>
                    <a:pt x="13" y="15"/>
                    <a:pt x="14" y="15"/>
                  </a:cubicBezTo>
                  <a:cubicBezTo>
                    <a:pt x="14" y="15"/>
                    <a:pt x="15" y="15"/>
                    <a:pt x="15" y="14"/>
                  </a:cubicBezTo>
                  <a:cubicBezTo>
                    <a:pt x="15" y="14"/>
                    <a:pt x="15" y="13"/>
                    <a:pt x="15" y="13"/>
                  </a:cubicBezTo>
                  <a:cubicBezTo>
                    <a:pt x="15" y="12"/>
                    <a:pt x="15" y="12"/>
                    <a:pt x="15" y="12"/>
                  </a:cubicBezTo>
                  <a:close/>
                  <a:moveTo>
                    <a:pt x="18" y="16"/>
                  </a:moveTo>
                  <a:cubicBezTo>
                    <a:pt x="19" y="16"/>
                    <a:pt x="19" y="16"/>
                    <a:pt x="20" y="17"/>
                  </a:cubicBezTo>
                  <a:cubicBezTo>
                    <a:pt x="20" y="17"/>
                    <a:pt x="20" y="18"/>
                    <a:pt x="20" y="18"/>
                  </a:cubicBezTo>
                  <a:cubicBezTo>
                    <a:pt x="21" y="19"/>
                    <a:pt x="21" y="19"/>
                    <a:pt x="22" y="20"/>
                  </a:cubicBezTo>
                  <a:cubicBezTo>
                    <a:pt x="23" y="20"/>
                    <a:pt x="23" y="20"/>
                    <a:pt x="23" y="20"/>
                  </a:cubicBezTo>
                  <a:cubicBezTo>
                    <a:pt x="24" y="20"/>
                    <a:pt x="24" y="20"/>
                    <a:pt x="24" y="19"/>
                  </a:cubicBezTo>
                  <a:cubicBezTo>
                    <a:pt x="24" y="19"/>
                    <a:pt x="24" y="19"/>
                    <a:pt x="24" y="18"/>
                  </a:cubicBezTo>
                  <a:cubicBezTo>
                    <a:pt x="23" y="18"/>
                    <a:pt x="23" y="18"/>
                    <a:pt x="22" y="17"/>
                  </a:cubicBezTo>
                  <a:cubicBezTo>
                    <a:pt x="21" y="16"/>
                    <a:pt x="20" y="15"/>
                    <a:pt x="20" y="15"/>
                  </a:cubicBezTo>
                  <a:cubicBezTo>
                    <a:pt x="19" y="14"/>
                    <a:pt x="19" y="14"/>
                    <a:pt x="19" y="13"/>
                  </a:cubicBezTo>
                  <a:cubicBezTo>
                    <a:pt x="19" y="13"/>
                    <a:pt x="18" y="12"/>
                    <a:pt x="18" y="12"/>
                  </a:cubicBezTo>
                  <a:cubicBezTo>
                    <a:pt x="18" y="11"/>
                    <a:pt x="19" y="11"/>
                    <a:pt x="19" y="11"/>
                  </a:cubicBezTo>
                  <a:cubicBezTo>
                    <a:pt x="19" y="10"/>
                    <a:pt x="19" y="10"/>
                    <a:pt x="19" y="10"/>
                  </a:cubicBezTo>
                  <a:cubicBezTo>
                    <a:pt x="20" y="10"/>
                    <a:pt x="20" y="10"/>
                    <a:pt x="20" y="10"/>
                  </a:cubicBezTo>
                  <a:cubicBezTo>
                    <a:pt x="21" y="10"/>
                    <a:pt x="21" y="10"/>
                    <a:pt x="22" y="11"/>
                  </a:cubicBezTo>
                  <a:cubicBezTo>
                    <a:pt x="22" y="11"/>
                    <a:pt x="23" y="12"/>
                    <a:pt x="24" y="12"/>
                  </a:cubicBezTo>
                  <a:cubicBezTo>
                    <a:pt x="24" y="13"/>
                    <a:pt x="24" y="13"/>
                    <a:pt x="25" y="14"/>
                  </a:cubicBezTo>
                  <a:cubicBezTo>
                    <a:pt x="25" y="14"/>
                    <a:pt x="25" y="15"/>
                    <a:pt x="25" y="16"/>
                  </a:cubicBezTo>
                  <a:cubicBezTo>
                    <a:pt x="25" y="15"/>
                    <a:pt x="24" y="15"/>
                    <a:pt x="24" y="15"/>
                  </a:cubicBezTo>
                  <a:cubicBezTo>
                    <a:pt x="24" y="14"/>
                    <a:pt x="23" y="14"/>
                    <a:pt x="23" y="13"/>
                  </a:cubicBezTo>
                  <a:cubicBezTo>
                    <a:pt x="23" y="13"/>
                    <a:pt x="22" y="13"/>
                    <a:pt x="22" y="12"/>
                  </a:cubicBezTo>
                  <a:cubicBezTo>
                    <a:pt x="21" y="12"/>
                    <a:pt x="21" y="12"/>
                    <a:pt x="20" y="12"/>
                  </a:cubicBezTo>
                  <a:cubicBezTo>
                    <a:pt x="20" y="12"/>
                    <a:pt x="20" y="12"/>
                    <a:pt x="20" y="12"/>
                  </a:cubicBezTo>
                  <a:cubicBezTo>
                    <a:pt x="20" y="13"/>
                    <a:pt x="20" y="13"/>
                    <a:pt x="20" y="13"/>
                  </a:cubicBezTo>
                  <a:cubicBezTo>
                    <a:pt x="20" y="13"/>
                    <a:pt x="20" y="14"/>
                    <a:pt x="21" y="14"/>
                  </a:cubicBezTo>
                  <a:cubicBezTo>
                    <a:pt x="21" y="14"/>
                    <a:pt x="21" y="14"/>
                    <a:pt x="22" y="15"/>
                  </a:cubicBezTo>
                  <a:cubicBezTo>
                    <a:pt x="23" y="16"/>
                    <a:pt x="24" y="17"/>
                    <a:pt x="24" y="17"/>
                  </a:cubicBezTo>
                  <a:cubicBezTo>
                    <a:pt x="25" y="18"/>
                    <a:pt x="25" y="18"/>
                    <a:pt x="25" y="19"/>
                  </a:cubicBezTo>
                  <a:cubicBezTo>
                    <a:pt x="25" y="19"/>
                    <a:pt x="26" y="20"/>
                    <a:pt x="26" y="20"/>
                  </a:cubicBezTo>
                  <a:cubicBezTo>
                    <a:pt x="26" y="21"/>
                    <a:pt x="25" y="21"/>
                    <a:pt x="25" y="22"/>
                  </a:cubicBezTo>
                  <a:cubicBezTo>
                    <a:pt x="25" y="22"/>
                    <a:pt x="24" y="22"/>
                    <a:pt x="24" y="22"/>
                  </a:cubicBezTo>
                  <a:cubicBezTo>
                    <a:pt x="23" y="22"/>
                    <a:pt x="23" y="22"/>
                    <a:pt x="22" y="21"/>
                  </a:cubicBezTo>
                  <a:cubicBezTo>
                    <a:pt x="21" y="21"/>
                    <a:pt x="20" y="20"/>
                    <a:pt x="19" y="19"/>
                  </a:cubicBezTo>
                  <a:cubicBezTo>
                    <a:pt x="19" y="18"/>
                    <a:pt x="18" y="17"/>
                    <a:pt x="18" y="16"/>
                  </a:cubicBezTo>
                  <a:close/>
                  <a:moveTo>
                    <a:pt x="38" y="26"/>
                  </a:moveTo>
                  <a:cubicBezTo>
                    <a:pt x="38" y="27"/>
                    <a:pt x="39" y="27"/>
                    <a:pt x="39" y="28"/>
                  </a:cubicBezTo>
                  <a:cubicBezTo>
                    <a:pt x="39" y="29"/>
                    <a:pt x="39" y="29"/>
                    <a:pt x="38" y="29"/>
                  </a:cubicBezTo>
                  <a:cubicBezTo>
                    <a:pt x="37" y="30"/>
                    <a:pt x="36" y="30"/>
                    <a:pt x="36" y="29"/>
                  </a:cubicBezTo>
                  <a:cubicBezTo>
                    <a:pt x="34" y="28"/>
                    <a:pt x="33" y="27"/>
                    <a:pt x="33" y="26"/>
                  </a:cubicBezTo>
                  <a:cubicBezTo>
                    <a:pt x="32" y="25"/>
                    <a:pt x="32" y="23"/>
                    <a:pt x="32" y="22"/>
                  </a:cubicBezTo>
                  <a:cubicBezTo>
                    <a:pt x="32" y="21"/>
                    <a:pt x="32" y="20"/>
                    <a:pt x="32" y="19"/>
                  </a:cubicBezTo>
                  <a:cubicBezTo>
                    <a:pt x="32" y="18"/>
                    <a:pt x="33" y="18"/>
                    <a:pt x="33" y="18"/>
                  </a:cubicBezTo>
                  <a:cubicBezTo>
                    <a:pt x="34" y="18"/>
                    <a:pt x="35" y="18"/>
                    <a:pt x="36" y="19"/>
                  </a:cubicBezTo>
                  <a:cubicBezTo>
                    <a:pt x="36" y="19"/>
                    <a:pt x="37" y="20"/>
                    <a:pt x="38" y="21"/>
                  </a:cubicBezTo>
                  <a:cubicBezTo>
                    <a:pt x="38" y="22"/>
                    <a:pt x="39" y="23"/>
                    <a:pt x="39" y="24"/>
                  </a:cubicBezTo>
                  <a:cubicBezTo>
                    <a:pt x="39" y="24"/>
                    <a:pt x="38" y="23"/>
                    <a:pt x="38" y="23"/>
                  </a:cubicBezTo>
                  <a:cubicBezTo>
                    <a:pt x="37" y="23"/>
                    <a:pt x="37" y="22"/>
                    <a:pt x="37" y="21"/>
                  </a:cubicBezTo>
                  <a:cubicBezTo>
                    <a:pt x="37" y="21"/>
                    <a:pt x="36" y="20"/>
                    <a:pt x="36" y="20"/>
                  </a:cubicBezTo>
                  <a:cubicBezTo>
                    <a:pt x="35" y="20"/>
                    <a:pt x="34" y="20"/>
                    <a:pt x="34" y="20"/>
                  </a:cubicBezTo>
                  <a:cubicBezTo>
                    <a:pt x="33" y="20"/>
                    <a:pt x="33" y="21"/>
                    <a:pt x="33" y="22"/>
                  </a:cubicBezTo>
                  <a:cubicBezTo>
                    <a:pt x="33" y="24"/>
                    <a:pt x="33" y="25"/>
                    <a:pt x="34" y="26"/>
                  </a:cubicBezTo>
                  <a:cubicBezTo>
                    <a:pt x="34" y="27"/>
                    <a:pt x="35" y="27"/>
                    <a:pt x="36" y="28"/>
                  </a:cubicBezTo>
                  <a:cubicBezTo>
                    <a:pt x="36" y="28"/>
                    <a:pt x="37" y="28"/>
                    <a:pt x="37" y="28"/>
                  </a:cubicBezTo>
                  <a:cubicBezTo>
                    <a:pt x="37" y="28"/>
                    <a:pt x="38" y="27"/>
                    <a:pt x="38" y="26"/>
                  </a:cubicBezTo>
                  <a:close/>
                  <a:moveTo>
                    <a:pt x="46" y="34"/>
                  </a:moveTo>
                  <a:cubicBezTo>
                    <a:pt x="46" y="34"/>
                    <a:pt x="45" y="34"/>
                    <a:pt x="45" y="34"/>
                  </a:cubicBezTo>
                  <a:cubicBezTo>
                    <a:pt x="44" y="34"/>
                    <a:pt x="44" y="34"/>
                    <a:pt x="43" y="33"/>
                  </a:cubicBezTo>
                  <a:cubicBezTo>
                    <a:pt x="42" y="33"/>
                    <a:pt x="41" y="32"/>
                    <a:pt x="41" y="31"/>
                  </a:cubicBezTo>
                  <a:cubicBezTo>
                    <a:pt x="40" y="30"/>
                    <a:pt x="40" y="30"/>
                    <a:pt x="40" y="29"/>
                  </a:cubicBezTo>
                  <a:cubicBezTo>
                    <a:pt x="40" y="28"/>
                    <a:pt x="40" y="28"/>
                    <a:pt x="40" y="28"/>
                  </a:cubicBezTo>
                  <a:cubicBezTo>
                    <a:pt x="40" y="27"/>
                    <a:pt x="41" y="27"/>
                    <a:pt x="41" y="27"/>
                  </a:cubicBezTo>
                  <a:cubicBezTo>
                    <a:pt x="41" y="27"/>
                    <a:pt x="42" y="27"/>
                    <a:pt x="42" y="27"/>
                  </a:cubicBezTo>
                  <a:cubicBezTo>
                    <a:pt x="42" y="27"/>
                    <a:pt x="43" y="27"/>
                    <a:pt x="43" y="28"/>
                  </a:cubicBezTo>
                  <a:cubicBezTo>
                    <a:pt x="45" y="28"/>
                    <a:pt x="46" y="29"/>
                    <a:pt x="46" y="29"/>
                  </a:cubicBezTo>
                  <a:cubicBezTo>
                    <a:pt x="46" y="28"/>
                    <a:pt x="46" y="28"/>
                    <a:pt x="46" y="28"/>
                  </a:cubicBezTo>
                  <a:cubicBezTo>
                    <a:pt x="46" y="27"/>
                    <a:pt x="46" y="27"/>
                    <a:pt x="46" y="26"/>
                  </a:cubicBezTo>
                  <a:cubicBezTo>
                    <a:pt x="45" y="26"/>
                    <a:pt x="45" y="25"/>
                    <a:pt x="44" y="25"/>
                  </a:cubicBezTo>
                  <a:cubicBezTo>
                    <a:pt x="43" y="25"/>
                    <a:pt x="43" y="24"/>
                    <a:pt x="42" y="24"/>
                  </a:cubicBezTo>
                  <a:cubicBezTo>
                    <a:pt x="42" y="25"/>
                    <a:pt x="42" y="25"/>
                    <a:pt x="42" y="25"/>
                  </a:cubicBezTo>
                  <a:cubicBezTo>
                    <a:pt x="41" y="25"/>
                    <a:pt x="41" y="25"/>
                    <a:pt x="40" y="24"/>
                  </a:cubicBezTo>
                  <a:cubicBezTo>
                    <a:pt x="40" y="24"/>
                    <a:pt x="41" y="23"/>
                    <a:pt x="41" y="23"/>
                  </a:cubicBezTo>
                  <a:cubicBezTo>
                    <a:pt x="41" y="23"/>
                    <a:pt x="42" y="23"/>
                    <a:pt x="42" y="23"/>
                  </a:cubicBezTo>
                  <a:cubicBezTo>
                    <a:pt x="43" y="23"/>
                    <a:pt x="43" y="23"/>
                    <a:pt x="44" y="24"/>
                  </a:cubicBezTo>
                  <a:cubicBezTo>
                    <a:pt x="45" y="24"/>
                    <a:pt x="46" y="25"/>
                    <a:pt x="46" y="25"/>
                  </a:cubicBezTo>
                  <a:cubicBezTo>
                    <a:pt x="47" y="25"/>
                    <a:pt x="47" y="26"/>
                    <a:pt x="47" y="26"/>
                  </a:cubicBezTo>
                  <a:cubicBezTo>
                    <a:pt x="47" y="27"/>
                    <a:pt x="47" y="27"/>
                    <a:pt x="48" y="28"/>
                  </a:cubicBezTo>
                  <a:cubicBezTo>
                    <a:pt x="48" y="28"/>
                    <a:pt x="48" y="29"/>
                    <a:pt x="48" y="29"/>
                  </a:cubicBezTo>
                  <a:cubicBezTo>
                    <a:pt x="48" y="30"/>
                    <a:pt x="48" y="31"/>
                    <a:pt x="48" y="32"/>
                  </a:cubicBezTo>
                  <a:cubicBezTo>
                    <a:pt x="48" y="33"/>
                    <a:pt x="48" y="34"/>
                    <a:pt x="48" y="35"/>
                  </a:cubicBezTo>
                  <a:cubicBezTo>
                    <a:pt x="48" y="35"/>
                    <a:pt x="48" y="36"/>
                    <a:pt x="48" y="36"/>
                  </a:cubicBezTo>
                  <a:cubicBezTo>
                    <a:pt x="48" y="36"/>
                    <a:pt x="47" y="35"/>
                    <a:pt x="47" y="35"/>
                  </a:cubicBezTo>
                  <a:cubicBezTo>
                    <a:pt x="46" y="35"/>
                    <a:pt x="46" y="34"/>
                    <a:pt x="46" y="34"/>
                  </a:cubicBezTo>
                  <a:close/>
                  <a:moveTo>
                    <a:pt x="46" y="30"/>
                  </a:moveTo>
                  <a:cubicBezTo>
                    <a:pt x="46" y="30"/>
                    <a:pt x="45" y="30"/>
                    <a:pt x="44" y="29"/>
                  </a:cubicBezTo>
                  <a:cubicBezTo>
                    <a:pt x="43" y="29"/>
                    <a:pt x="43" y="29"/>
                    <a:pt x="42" y="29"/>
                  </a:cubicBezTo>
                  <a:cubicBezTo>
                    <a:pt x="42" y="29"/>
                    <a:pt x="42" y="29"/>
                    <a:pt x="42" y="29"/>
                  </a:cubicBezTo>
                  <a:cubicBezTo>
                    <a:pt x="42" y="29"/>
                    <a:pt x="42" y="29"/>
                    <a:pt x="42" y="30"/>
                  </a:cubicBezTo>
                  <a:cubicBezTo>
                    <a:pt x="42" y="30"/>
                    <a:pt x="42" y="31"/>
                    <a:pt x="42" y="31"/>
                  </a:cubicBezTo>
                  <a:cubicBezTo>
                    <a:pt x="42" y="32"/>
                    <a:pt x="43" y="32"/>
                    <a:pt x="43" y="32"/>
                  </a:cubicBezTo>
                  <a:cubicBezTo>
                    <a:pt x="44" y="33"/>
                    <a:pt x="44" y="33"/>
                    <a:pt x="45" y="33"/>
                  </a:cubicBezTo>
                  <a:cubicBezTo>
                    <a:pt x="45" y="33"/>
                    <a:pt x="46" y="32"/>
                    <a:pt x="46" y="32"/>
                  </a:cubicBezTo>
                  <a:cubicBezTo>
                    <a:pt x="46" y="32"/>
                    <a:pt x="46" y="31"/>
                    <a:pt x="46" y="31"/>
                  </a:cubicBezTo>
                  <a:cubicBezTo>
                    <a:pt x="46" y="30"/>
                    <a:pt x="46" y="30"/>
                    <a:pt x="46" y="30"/>
                  </a:cubicBezTo>
                  <a:close/>
                  <a:moveTo>
                    <a:pt x="53" y="38"/>
                  </a:moveTo>
                  <a:cubicBezTo>
                    <a:pt x="53" y="38"/>
                    <a:pt x="53" y="39"/>
                    <a:pt x="53" y="39"/>
                  </a:cubicBezTo>
                  <a:cubicBezTo>
                    <a:pt x="53" y="39"/>
                    <a:pt x="53" y="39"/>
                    <a:pt x="52" y="39"/>
                  </a:cubicBezTo>
                  <a:cubicBezTo>
                    <a:pt x="52" y="38"/>
                    <a:pt x="51" y="38"/>
                    <a:pt x="51" y="38"/>
                  </a:cubicBezTo>
                  <a:cubicBezTo>
                    <a:pt x="51" y="37"/>
                    <a:pt x="51" y="37"/>
                    <a:pt x="50" y="36"/>
                  </a:cubicBezTo>
                  <a:cubicBezTo>
                    <a:pt x="50" y="36"/>
                    <a:pt x="50" y="35"/>
                    <a:pt x="50" y="34"/>
                  </a:cubicBezTo>
                  <a:cubicBezTo>
                    <a:pt x="50" y="33"/>
                    <a:pt x="50" y="32"/>
                    <a:pt x="50" y="32"/>
                  </a:cubicBezTo>
                  <a:cubicBezTo>
                    <a:pt x="50" y="31"/>
                    <a:pt x="50" y="30"/>
                    <a:pt x="50" y="29"/>
                  </a:cubicBezTo>
                  <a:cubicBezTo>
                    <a:pt x="50" y="28"/>
                    <a:pt x="49" y="28"/>
                    <a:pt x="49" y="28"/>
                  </a:cubicBezTo>
                  <a:cubicBezTo>
                    <a:pt x="49" y="28"/>
                    <a:pt x="49" y="27"/>
                    <a:pt x="49" y="27"/>
                  </a:cubicBezTo>
                  <a:cubicBezTo>
                    <a:pt x="49" y="27"/>
                    <a:pt x="50" y="27"/>
                    <a:pt x="50" y="27"/>
                  </a:cubicBezTo>
                  <a:cubicBezTo>
                    <a:pt x="50" y="27"/>
                    <a:pt x="50" y="26"/>
                    <a:pt x="50" y="25"/>
                  </a:cubicBezTo>
                  <a:cubicBezTo>
                    <a:pt x="51" y="25"/>
                    <a:pt x="51" y="25"/>
                    <a:pt x="52" y="25"/>
                  </a:cubicBezTo>
                  <a:cubicBezTo>
                    <a:pt x="52" y="26"/>
                    <a:pt x="52" y="27"/>
                    <a:pt x="52" y="28"/>
                  </a:cubicBezTo>
                  <a:cubicBezTo>
                    <a:pt x="52" y="28"/>
                    <a:pt x="53" y="29"/>
                    <a:pt x="53" y="29"/>
                  </a:cubicBezTo>
                  <a:cubicBezTo>
                    <a:pt x="53" y="29"/>
                    <a:pt x="53" y="30"/>
                    <a:pt x="53" y="30"/>
                  </a:cubicBezTo>
                  <a:cubicBezTo>
                    <a:pt x="53" y="30"/>
                    <a:pt x="52" y="30"/>
                    <a:pt x="52" y="30"/>
                  </a:cubicBezTo>
                  <a:cubicBezTo>
                    <a:pt x="52" y="30"/>
                    <a:pt x="52" y="31"/>
                    <a:pt x="52" y="32"/>
                  </a:cubicBezTo>
                  <a:cubicBezTo>
                    <a:pt x="52" y="33"/>
                    <a:pt x="52" y="34"/>
                    <a:pt x="52" y="35"/>
                  </a:cubicBezTo>
                  <a:cubicBezTo>
                    <a:pt x="52" y="36"/>
                    <a:pt x="52" y="36"/>
                    <a:pt x="52" y="36"/>
                  </a:cubicBezTo>
                  <a:cubicBezTo>
                    <a:pt x="52" y="36"/>
                    <a:pt x="52" y="37"/>
                    <a:pt x="52" y="37"/>
                  </a:cubicBezTo>
                  <a:cubicBezTo>
                    <a:pt x="52" y="37"/>
                    <a:pt x="52" y="37"/>
                    <a:pt x="53" y="37"/>
                  </a:cubicBezTo>
                  <a:cubicBezTo>
                    <a:pt x="53" y="37"/>
                    <a:pt x="53" y="37"/>
                    <a:pt x="53" y="38"/>
                  </a:cubicBezTo>
                  <a:close/>
                  <a:moveTo>
                    <a:pt x="61" y="40"/>
                  </a:moveTo>
                  <a:cubicBezTo>
                    <a:pt x="61" y="40"/>
                    <a:pt x="62" y="40"/>
                    <a:pt x="62" y="41"/>
                  </a:cubicBezTo>
                  <a:cubicBezTo>
                    <a:pt x="62" y="42"/>
                    <a:pt x="61" y="42"/>
                    <a:pt x="61" y="43"/>
                  </a:cubicBezTo>
                  <a:cubicBezTo>
                    <a:pt x="60" y="43"/>
                    <a:pt x="59" y="43"/>
                    <a:pt x="58" y="42"/>
                  </a:cubicBezTo>
                  <a:cubicBezTo>
                    <a:pt x="57" y="41"/>
                    <a:pt x="56" y="40"/>
                    <a:pt x="55" y="39"/>
                  </a:cubicBezTo>
                  <a:cubicBezTo>
                    <a:pt x="55" y="38"/>
                    <a:pt x="54" y="36"/>
                    <a:pt x="54" y="35"/>
                  </a:cubicBezTo>
                  <a:cubicBezTo>
                    <a:pt x="54" y="34"/>
                    <a:pt x="54" y="33"/>
                    <a:pt x="55" y="32"/>
                  </a:cubicBezTo>
                  <a:cubicBezTo>
                    <a:pt x="55" y="31"/>
                    <a:pt x="56" y="31"/>
                    <a:pt x="56" y="31"/>
                  </a:cubicBezTo>
                  <a:cubicBezTo>
                    <a:pt x="57" y="31"/>
                    <a:pt x="58" y="31"/>
                    <a:pt x="58" y="32"/>
                  </a:cubicBezTo>
                  <a:cubicBezTo>
                    <a:pt x="59" y="32"/>
                    <a:pt x="60" y="33"/>
                    <a:pt x="61" y="34"/>
                  </a:cubicBezTo>
                  <a:cubicBezTo>
                    <a:pt x="61" y="35"/>
                    <a:pt x="62" y="36"/>
                    <a:pt x="62" y="37"/>
                  </a:cubicBezTo>
                  <a:cubicBezTo>
                    <a:pt x="61" y="37"/>
                    <a:pt x="61" y="37"/>
                    <a:pt x="60" y="36"/>
                  </a:cubicBezTo>
                  <a:cubicBezTo>
                    <a:pt x="60" y="36"/>
                    <a:pt x="60" y="35"/>
                    <a:pt x="60" y="34"/>
                  </a:cubicBezTo>
                  <a:cubicBezTo>
                    <a:pt x="59" y="34"/>
                    <a:pt x="59" y="33"/>
                    <a:pt x="58" y="33"/>
                  </a:cubicBezTo>
                  <a:cubicBezTo>
                    <a:pt x="58" y="33"/>
                    <a:pt x="57" y="33"/>
                    <a:pt x="57" y="33"/>
                  </a:cubicBezTo>
                  <a:cubicBezTo>
                    <a:pt x="56" y="33"/>
                    <a:pt x="56" y="34"/>
                    <a:pt x="56" y="36"/>
                  </a:cubicBezTo>
                  <a:cubicBezTo>
                    <a:pt x="56" y="37"/>
                    <a:pt x="56" y="38"/>
                    <a:pt x="57" y="39"/>
                  </a:cubicBezTo>
                  <a:cubicBezTo>
                    <a:pt x="57" y="40"/>
                    <a:pt x="58" y="40"/>
                    <a:pt x="58" y="41"/>
                  </a:cubicBezTo>
                  <a:cubicBezTo>
                    <a:pt x="59" y="41"/>
                    <a:pt x="59" y="41"/>
                    <a:pt x="60" y="41"/>
                  </a:cubicBezTo>
                  <a:cubicBezTo>
                    <a:pt x="60" y="41"/>
                    <a:pt x="60" y="40"/>
                    <a:pt x="61" y="40"/>
                  </a:cubicBezTo>
                  <a:close/>
                  <a:moveTo>
                    <a:pt x="63" y="45"/>
                  </a:moveTo>
                  <a:cubicBezTo>
                    <a:pt x="63" y="43"/>
                    <a:pt x="63" y="40"/>
                    <a:pt x="63" y="38"/>
                  </a:cubicBezTo>
                  <a:cubicBezTo>
                    <a:pt x="63" y="36"/>
                    <a:pt x="63" y="33"/>
                    <a:pt x="63" y="31"/>
                  </a:cubicBezTo>
                  <a:cubicBezTo>
                    <a:pt x="64" y="31"/>
                    <a:pt x="64" y="32"/>
                    <a:pt x="65" y="32"/>
                  </a:cubicBezTo>
                  <a:cubicBezTo>
                    <a:pt x="65" y="33"/>
                    <a:pt x="65" y="34"/>
                    <a:pt x="65" y="34"/>
                  </a:cubicBezTo>
                  <a:cubicBezTo>
                    <a:pt x="65" y="35"/>
                    <a:pt x="65" y="36"/>
                    <a:pt x="65" y="37"/>
                  </a:cubicBezTo>
                  <a:cubicBezTo>
                    <a:pt x="66" y="36"/>
                    <a:pt x="66" y="36"/>
                    <a:pt x="68" y="37"/>
                  </a:cubicBezTo>
                  <a:cubicBezTo>
                    <a:pt x="68" y="37"/>
                    <a:pt x="69" y="38"/>
                    <a:pt x="69" y="38"/>
                  </a:cubicBezTo>
                  <a:cubicBezTo>
                    <a:pt x="70" y="39"/>
                    <a:pt x="70" y="40"/>
                    <a:pt x="70" y="40"/>
                  </a:cubicBezTo>
                  <a:cubicBezTo>
                    <a:pt x="70" y="41"/>
                    <a:pt x="71" y="42"/>
                    <a:pt x="71" y="43"/>
                  </a:cubicBezTo>
                  <a:cubicBezTo>
                    <a:pt x="71" y="44"/>
                    <a:pt x="71" y="45"/>
                    <a:pt x="71" y="46"/>
                  </a:cubicBezTo>
                  <a:cubicBezTo>
                    <a:pt x="71" y="47"/>
                    <a:pt x="71" y="48"/>
                    <a:pt x="71" y="49"/>
                  </a:cubicBezTo>
                  <a:cubicBezTo>
                    <a:pt x="70" y="49"/>
                    <a:pt x="70" y="48"/>
                    <a:pt x="69" y="48"/>
                  </a:cubicBezTo>
                  <a:cubicBezTo>
                    <a:pt x="69" y="47"/>
                    <a:pt x="69" y="46"/>
                    <a:pt x="69" y="45"/>
                  </a:cubicBezTo>
                  <a:cubicBezTo>
                    <a:pt x="69" y="44"/>
                    <a:pt x="69" y="43"/>
                    <a:pt x="69" y="42"/>
                  </a:cubicBezTo>
                  <a:cubicBezTo>
                    <a:pt x="69" y="41"/>
                    <a:pt x="69" y="40"/>
                    <a:pt x="69" y="40"/>
                  </a:cubicBezTo>
                  <a:cubicBezTo>
                    <a:pt x="68" y="39"/>
                    <a:pt x="68" y="39"/>
                    <a:pt x="67" y="38"/>
                  </a:cubicBezTo>
                  <a:cubicBezTo>
                    <a:pt x="67" y="38"/>
                    <a:pt x="66" y="38"/>
                    <a:pt x="66" y="38"/>
                  </a:cubicBezTo>
                  <a:cubicBezTo>
                    <a:pt x="66" y="38"/>
                    <a:pt x="65" y="38"/>
                    <a:pt x="65" y="39"/>
                  </a:cubicBezTo>
                  <a:cubicBezTo>
                    <a:pt x="65" y="39"/>
                    <a:pt x="65" y="39"/>
                    <a:pt x="65" y="40"/>
                  </a:cubicBezTo>
                  <a:cubicBezTo>
                    <a:pt x="65" y="41"/>
                    <a:pt x="65" y="42"/>
                    <a:pt x="65" y="43"/>
                  </a:cubicBezTo>
                  <a:cubicBezTo>
                    <a:pt x="65" y="44"/>
                    <a:pt x="65" y="45"/>
                    <a:pt x="65" y="46"/>
                  </a:cubicBezTo>
                  <a:cubicBezTo>
                    <a:pt x="64" y="45"/>
                    <a:pt x="64" y="45"/>
                    <a:pt x="63" y="45"/>
                  </a:cubicBezTo>
                  <a:close/>
                  <a:moveTo>
                    <a:pt x="79" y="51"/>
                  </a:moveTo>
                  <a:cubicBezTo>
                    <a:pt x="80" y="51"/>
                    <a:pt x="80" y="51"/>
                    <a:pt x="81" y="52"/>
                  </a:cubicBezTo>
                  <a:cubicBezTo>
                    <a:pt x="80" y="53"/>
                    <a:pt x="80" y="53"/>
                    <a:pt x="79" y="53"/>
                  </a:cubicBezTo>
                  <a:cubicBezTo>
                    <a:pt x="79" y="54"/>
                    <a:pt x="78" y="53"/>
                    <a:pt x="77" y="53"/>
                  </a:cubicBezTo>
                  <a:cubicBezTo>
                    <a:pt x="75" y="52"/>
                    <a:pt x="74" y="51"/>
                    <a:pt x="74" y="50"/>
                  </a:cubicBezTo>
                  <a:cubicBezTo>
                    <a:pt x="73" y="48"/>
                    <a:pt x="72" y="47"/>
                    <a:pt x="72" y="45"/>
                  </a:cubicBezTo>
                  <a:cubicBezTo>
                    <a:pt x="72" y="43"/>
                    <a:pt x="73" y="42"/>
                    <a:pt x="74" y="42"/>
                  </a:cubicBezTo>
                  <a:cubicBezTo>
                    <a:pt x="74" y="41"/>
                    <a:pt x="75" y="41"/>
                    <a:pt x="77" y="42"/>
                  </a:cubicBezTo>
                  <a:cubicBezTo>
                    <a:pt x="78" y="43"/>
                    <a:pt x="79" y="44"/>
                    <a:pt x="80" y="45"/>
                  </a:cubicBezTo>
                  <a:cubicBezTo>
                    <a:pt x="80" y="47"/>
                    <a:pt x="81" y="48"/>
                    <a:pt x="81" y="50"/>
                  </a:cubicBezTo>
                  <a:cubicBezTo>
                    <a:pt x="81" y="50"/>
                    <a:pt x="81" y="50"/>
                    <a:pt x="81" y="50"/>
                  </a:cubicBezTo>
                  <a:cubicBezTo>
                    <a:pt x="78" y="49"/>
                    <a:pt x="76" y="48"/>
                    <a:pt x="74" y="46"/>
                  </a:cubicBezTo>
                  <a:cubicBezTo>
                    <a:pt x="74" y="48"/>
                    <a:pt x="74" y="49"/>
                    <a:pt x="75" y="49"/>
                  </a:cubicBezTo>
                  <a:cubicBezTo>
                    <a:pt x="75" y="50"/>
                    <a:pt x="76" y="51"/>
                    <a:pt x="77" y="51"/>
                  </a:cubicBezTo>
                  <a:cubicBezTo>
                    <a:pt x="77" y="52"/>
                    <a:pt x="78" y="52"/>
                    <a:pt x="78" y="52"/>
                  </a:cubicBezTo>
                  <a:cubicBezTo>
                    <a:pt x="78" y="52"/>
                    <a:pt x="79" y="51"/>
                    <a:pt x="79" y="51"/>
                  </a:cubicBezTo>
                  <a:close/>
                  <a:moveTo>
                    <a:pt x="74" y="45"/>
                  </a:moveTo>
                  <a:cubicBezTo>
                    <a:pt x="76" y="46"/>
                    <a:pt x="77" y="47"/>
                    <a:pt x="79" y="48"/>
                  </a:cubicBezTo>
                  <a:cubicBezTo>
                    <a:pt x="79" y="47"/>
                    <a:pt x="79" y="46"/>
                    <a:pt x="78" y="46"/>
                  </a:cubicBezTo>
                  <a:cubicBezTo>
                    <a:pt x="78" y="45"/>
                    <a:pt x="77" y="44"/>
                    <a:pt x="77" y="44"/>
                  </a:cubicBezTo>
                  <a:cubicBezTo>
                    <a:pt x="76" y="43"/>
                    <a:pt x="75" y="43"/>
                    <a:pt x="75" y="43"/>
                  </a:cubicBezTo>
                  <a:cubicBezTo>
                    <a:pt x="74" y="44"/>
                    <a:pt x="74" y="44"/>
                    <a:pt x="74" y="45"/>
                  </a:cubicBezTo>
                  <a:close/>
                  <a:moveTo>
                    <a:pt x="82" y="56"/>
                  </a:moveTo>
                  <a:cubicBezTo>
                    <a:pt x="82" y="54"/>
                    <a:pt x="82" y="53"/>
                    <a:pt x="82" y="51"/>
                  </a:cubicBezTo>
                  <a:cubicBezTo>
                    <a:pt x="82" y="49"/>
                    <a:pt x="82" y="47"/>
                    <a:pt x="82" y="46"/>
                  </a:cubicBezTo>
                  <a:cubicBezTo>
                    <a:pt x="83" y="46"/>
                    <a:pt x="83" y="46"/>
                    <a:pt x="84" y="47"/>
                  </a:cubicBezTo>
                  <a:cubicBezTo>
                    <a:pt x="84" y="47"/>
                    <a:pt x="84" y="48"/>
                    <a:pt x="84" y="48"/>
                  </a:cubicBezTo>
                  <a:cubicBezTo>
                    <a:pt x="84" y="48"/>
                    <a:pt x="85" y="47"/>
                    <a:pt x="85" y="47"/>
                  </a:cubicBezTo>
                  <a:cubicBezTo>
                    <a:pt x="85" y="47"/>
                    <a:pt x="85" y="47"/>
                    <a:pt x="86" y="48"/>
                  </a:cubicBezTo>
                  <a:cubicBezTo>
                    <a:pt x="86" y="48"/>
                    <a:pt x="87" y="48"/>
                    <a:pt x="87" y="49"/>
                  </a:cubicBezTo>
                  <a:cubicBezTo>
                    <a:pt x="87" y="49"/>
                    <a:pt x="87" y="50"/>
                    <a:pt x="87" y="50"/>
                  </a:cubicBezTo>
                  <a:cubicBezTo>
                    <a:pt x="87" y="50"/>
                    <a:pt x="86" y="49"/>
                    <a:pt x="86" y="49"/>
                  </a:cubicBezTo>
                  <a:cubicBezTo>
                    <a:pt x="85" y="49"/>
                    <a:pt x="85" y="49"/>
                    <a:pt x="85" y="49"/>
                  </a:cubicBezTo>
                  <a:cubicBezTo>
                    <a:pt x="85" y="49"/>
                    <a:pt x="84" y="49"/>
                    <a:pt x="84" y="50"/>
                  </a:cubicBezTo>
                  <a:cubicBezTo>
                    <a:pt x="84" y="50"/>
                    <a:pt x="84" y="51"/>
                    <a:pt x="84" y="51"/>
                  </a:cubicBezTo>
                  <a:cubicBezTo>
                    <a:pt x="84" y="52"/>
                    <a:pt x="84" y="53"/>
                    <a:pt x="84" y="54"/>
                  </a:cubicBezTo>
                  <a:cubicBezTo>
                    <a:pt x="84" y="55"/>
                    <a:pt x="84" y="56"/>
                    <a:pt x="84" y="57"/>
                  </a:cubicBezTo>
                  <a:cubicBezTo>
                    <a:pt x="84" y="56"/>
                    <a:pt x="83" y="56"/>
                    <a:pt x="82" y="5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2" name="Freeform 922"/>
            <p:cNvSpPr>
              <a:spLocks noEditPoints="1"/>
            </p:cNvSpPr>
            <p:nvPr/>
          </p:nvSpPr>
          <p:spPr bwMode="auto">
            <a:xfrm>
              <a:off x="186" y="1339"/>
              <a:ext cx="651" cy="454"/>
            </a:xfrm>
            <a:custGeom>
              <a:avLst/>
              <a:gdLst>
                <a:gd name="T0" fmla="*/ 2147483647 w 66"/>
                <a:gd name="T1" fmla="*/ 2147483647 h 46"/>
                <a:gd name="T2" fmla="*/ 2147483647 w 66"/>
                <a:gd name="T3" fmla="*/ 2147483647 h 46"/>
                <a:gd name="T4" fmla="*/ 2147483647 w 66"/>
                <a:gd name="T5" fmla="*/ 2147483647 h 46"/>
                <a:gd name="T6" fmla="*/ 2147483647 w 66"/>
                <a:gd name="T7" fmla="*/ 2147483647 h 46"/>
                <a:gd name="T8" fmla="*/ 2147483647 w 66"/>
                <a:gd name="T9" fmla="*/ 2147483647 h 46"/>
                <a:gd name="T10" fmla="*/ 2147483647 w 66"/>
                <a:gd name="T11" fmla="*/ 2147483647 h 46"/>
                <a:gd name="T12" fmla="*/ 2147483647 w 66"/>
                <a:gd name="T13" fmla="*/ 2147483647 h 46"/>
                <a:gd name="T14" fmla="*/ 2147483647 w 66"/>
                <a:gd name="T15" fmla="*/ 2147483647 h 46"/>
                <a:gd name="T16" fmla="*/ 2147483647 w 66"/>
                <a:gd name="T17" fmla="*/ 2147483647 h 46"/>
                <a:gd name="T18" fmla="*/ 2147483647 w 66"/>
                <a:gd name="T19" fmla="*/ 2147483647 h 46"/>
                <a:gd name="T20" fmla="*/ 2147483647 w 66"/>
                <a:gd name="T21" fmla="*/ 2147483647 h 46"/>
                <a:gd name="T22" fmla="*/ 2147483647 w 66"/>
                <a:gd name="T23" fmla="*/ 2147483647 h 46"/>
                <a:gd name="T24" fmla="*/ 2147483647 w 66"/>
                <a:gd name="T25" fmla="*/ 2147483647 h 46"/>
                <a:gd name="T26" fmla="*/ 2147483647 w 66"/>
                <a:gd name="T27" fmla="*/ 2147483647 h 46"/>
                <a:gd name="T28" fmla="*/ 2147483647 w 66"/>
                <a:gd name="T29" fmla="*/ 2147483647 h 46"/>
                <a:gd name="T30" fmla="*/ 2147483647 w 66"/>
                <a:gd name="T31" fmla="*/ 2147483647 h 46"/>
                <a:gd name="T32" fmla="*/ 2147483647 w 66"/>
                <a:gd name="T33" fmla="*/ 2147483647 h 46"/>
                <a:gd name="T34" fmla="*/ 2147483647 w 66"/>
                <a:gd name="T35" fmla="*/ 2147483647 h 46"/>
                <a:gd name="T36" fmla="*/ 2147483647 w 66"/>
                <a:gd name="T37" fmla="*/ 2147483647 h 46"/>
                <a:gd name="T38" fmla="*/ 2147483647 w 66"/>
                <a:gd name="T39" fmla="*/ 2147483647 h 46"/>
                <a:gd name="T40" fmla="*/ 2147483647 w 66"/>
                <a:gd name="T41" fmla="*/ 2147483647 h 46"/>
                <a:gd name="T42" fmla="*/ 2147483647 w 66"/>
                <a:gd name="T43" fmla="*/ 2147483647 h 46"/>
                <a:gd name="T44" fmla="*/ 2147483647 w 66"/>
                <a:gd name="T45" fmla="*/ 2147483647 h 46"/>
                <a:gd name="T46" fmla="*/ 2147483647 w 66"/>
                <a:gd name="T47" fmla="*/ 2147483647 h 46"/>
                <a:gd name="T48" fmla="*/ 2147483647 w 66"/>
                <a:gd name="T49" fmla="*/ 2147483647 h 46"/>
                <a:gd name="T50" fmla="*/ 2147483647 w 66"/>
                <a:gd name="T51" fmla="*/ 2147483647 h 46"/>
                <a:gd name="T52" fmla="*/ 2147483647 w 66"/>
                <a:gd name="T53" fmla="*/ 2147483647 h 46"/>
                <a:gd name="T54" fmla="*/ 2147483647 w 66"/>
                <a:gd name="T55" fmla="*/ 2147483647 h 46"/>
                <a:gd name="T56" fmla="*/ 2147483647 w 66"/>
                <a:gd name="T57" fmla="*/ 2147483647 h 46"/>
                <a:gd name="T58" fmla="*/ 2147483647 w 66"/>
                <a:gd name="T59" fmla="*/ 2147483647 h 46"/>
                <a:gd name="T60" fmla="*/ 2147483647 w 66"/>
                <a:gd name="T61" fmla="*/ 2147483647 h 46"/>
                <a:gd name="T62" fmla="*/ 2147483647 w 66"/>
                <a:gd name="T63" fmla="*/ 2147483647 h 46"/>
                <a:gd name="T64" fmla="*/ 2147483647 w 66"/>
                <a:gd name="T65" fmla="*/ 2147483647 h 46"/>
                <a:gd name="T66" fmla="*/ 2147483647 w 66"/>
                <a:gd name="T67" fmla="*/ 2147483647 h 46"/>
                <a:gd name="T68" fmla="*/ 2147483647 w 66"/>
                <a:gd name="T69" fmla="*/ 2147483647 h 46"/>
                <a:gd name="T70" fmla="*/ 2147483647 w 66"/>
                <a:gd name="T71" fmla="*/ 2147483647 h 46"/>
                <a:gd name="T72" fmla="*/ 2147483647 w 66"/>
                <a:gd name="T73" fmla="*/ 2147483647 h 46"/>
                <a:gd name="T74" fmla="*/ 2147483647 w 66"/>
                <a:gd name="T75" fmla="*/ 2147483647 h 46"/>
                <a:gd name="T76" fmla="*/ 2147483647 w 66"/>
                <a:gd name="T77" fmla="*/ 2147483647 h 46"/>
                <a:gd name="T78" fmla="*/ 2147483647 w 66"/>
                <a:gd name="T79" fmla="*/ 2147483647 h 46"/>
                <a:gd name="T80" fmla="*/ 2147483647 w 66"/>
                <a:gd name="T81" fmla="*/ 2147483647 h 46"/>
                <a:gd name="T82" fmla="*/ 2147483647 w 66"/>
                <a:gd name="T83" fmla="*/ 2147483647 h 46"/>
                <a:gd name="T84" fmla="*/ 2147483647 w 66"/>
                <a:gd name="T85" fmla="*/ 2147483647 h 46"/>
                <a:gd name="T86" fmla="*/ 2147483647 w 66"/>
                <a:gd name="T87" fmla="*/ 2147483647 h 46"/>
                <a:gd name="T88" fmla="*/ 2147483647 w 66"/>
                <a:gd name="T89" fmla="*/ 2147483647 h 46"/>
                <a:gd name="T90" fmla="*/ 2147483647 w 66"/>
                <a:gd name="T91" fmla="*/ 2147483647 h 46"/>
                <a:gd name="T92" fmla="*/ 2147483647 w 66"/>
                <a:gd name="T93" fmla="*/ 2147483647 h 46"/>
                <a:gd name="T94" fmla="*/ 2147483647 w 66"/>
                <a:gd name="T95" fmla="*/ 2147483647 h 46"/>
                <a:gd name="T96" fmla="*/ 2147483647 w 66"/>
                <a:gd name="T97" fmla="*/ 2147483647 h 46"/>
                <a:gd name="T98" fmla="*/ 2147483647 w 66"/>
                <a:gd name="T99" fmla="*/ 2147483647 h 46"/>
                <a:gd name="T100" fmla="*/ 2147483647 w 66"/>
                <a:gd name="T101" fmla="*/ 2147483647 h 46"/>
                <a:gd name="T102" fmla="*/ 2147483647 w 66"/>
                <a:gd name="T103" fmla="*/ 2147483647 h 46"/>
                <a:gd name="T104" fmla="*/ 2147483647 w 66"/>
                <a:gd name="T105" fmla="*/ 2147483647 h 46"/>
                <a:gd name="T106" fmla="*/ 2147483647 w 66"/>
                <a:gd name="T107" fmla="*/ 2147483647 h 46"/>
                <a:gd name="T108" fmla="*/ 2147483647 w 66"/>
                <a:gd name="T109" fmla="*/ 2147483647 h 46"/>
                <a:gd name="T110" fmla="*/ 2147483647 w 66"/>
                <a:gd name="T111" fmla="*/ 2147483647 h 46"/>
                <a:gd name="T112" fmla="*/ 2147483647 w 66"/>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
                <a:gd name="T172" fmla="*/ 0 h 46"/>
                <a:gd name="T173" fmla="*/ 66 w 6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 h="46">
                  <a:moveTo>
                    <a:pt x="0" y="4"/>
                  </a:moveTo>
                  <a:cubicBezTo>
                    <a:pt x="0" y="2"/>
                    <a:pt x="0" y="1"/>
                    <a:pt x="1" y="1"/>
                  </a:cubicBezTo>
                  <a:cubicBezTo>
                    <a:pt x="2" y="0"/>
                    <a:pt x="3" y="1"/>
                    <a:pt x="4" y="1"/>
                  </a:cubicBezTo>
                  <a:cubicBezTo>
                    <a:pt x="5" y="2"/>
                    <a:pt x="6" y="3"/>
                    <a:pt x="7" y="4"/>
                  </a:cubicBezTo>
                  <a:cubicBezTo>
                    <a:pt x="7" y="5"/>
                    <a:pt x="8" y="7"/>
                    <a:pt x="8" y="8"/>
                  </a:cubicBezTo>
                  <a:cubicBezTo>
                    <a:pt x="8" y="10"/>
                    <a:pt x="8" y="11"/>
                    <a:pt x="7" y="11"/>
                  </a:cubicBezTo>
                  <a:cubicBezTo>
                    <a:pt x="7" y="12"/>
                    <a:pt x="6" y="12"/>
                    <a:pt x="6" y="12"/>
                  </a:cubicBezTo>
                  <a:cubicBezTo>
                    <a:pt x="5" y="12"/>
                    <a:pt x="4" y="12"/>
                    <a:pt x="4" y="11"/>
                  </a:cubicBezTo>
                  <a:cubicBezTo>
                    <a:pt x="2" y="11"/>
                    <a:pt x="2" y="10"/>
                    <a:pt x="1" y="8"/>
                  </a:cubicBezTo>
                  <a:cubicBezTo>
                    <a:pt x="0" y="7"/>
                    <a:pt x="0" y="6"/>
                    <a:pt x="0" y="4"/>
                  </a:cubicBezTo>
                  <a:close/>
                  <a:moveTo>
                    <a:pt x="1" y="5"/>
                  </a:moveTo>
                  <a:cubicBezTo>
                    <a:pt x="1" y="6"/>
                    <a:pt x="1" y="7"/>
                    <a:pt x="2" y="8"/>
                  </a:cubicBezTo>
                  <a:cubicBezTo>
                    <a:pt x="2" y="9"/>
                    <a:pt x="3" y="10"/>
                    <a:pt x="4" y="10"/>
                  </a:cubicBezTo>
                  <a:cubicBezTo>
                    <a:pt x="4" y="10"/>
                    <a:pt x="5" y="10"/>
                    <a:pt x="6" y="10"/>
                  </a:cubicBezTo>
                  <a:cubicBezTo>
                    <a:pt x="6" y="10"/>
                    <a:pt x="6" y="9"/>
                    <a:pt x="6" y="8"/>
                  </a:cubicBezTo>
                  <a:cubicBezTo>
                    <a:pt x="6" y="6"/>
                    <a:pt x="6" y="5"/>
                    <a:pt x="6" y="5"/>
                  </a:cubicBezTo>
                  <a:cubicBezTo>
                    <a:pt x="5" y="4"/>
                    <a:pt x="4" y="3"/>
                    <a:pt x="4" y="3"/>
                  </a:cubicBezTo>
                  <a:cubicBezTo>
                    <a:pt x="3" y="2"/>
                    <a:pt x="2" y="2"/>
                    <a:pt x="2" y="2"/>
                  </a:cubicBezTo>
                  <a:cubicBezTo>
                    <a:pt x="1" y="3"/>
                    <a:pt x="1" y="4"/>
                    <a:pt x="1" y="5"/>
                  </a:cubicBezTo>
                  <a:close/>
                  <a:moveTo>
                    <a:pt x="10" y="15"/>
                  </a:moveTo>
                  <a:cubicBezTo>
                    <a:pt x="10" y="13"/>
                    <a:pt x="10" y="12"/>
                    <a:pt x="10" y="10"/>
                  </a:cubicBezTo>
                  <a:cubicBezTo>
                    <a:pt x="10" y="9"/>
                    <a:pt x="10" y="8"/>
                    <a:pt x="10" y="6"/>
                  </a:cubicBezTo>
                  <a:cubicBezTo>
                    <a:pt x="9" y="6"/>
                    <a:pt x="9" y="6"/>
                    <a:pt x="9" y="5"/>
                  </a:cubicBezTo>
                  <a:cubicBezTo>
                    <a:pt x="9" y="5"/>
                    <a:pt x="9" y="5"/>
                    <a:pt x="9" y="4"/>
                  </a:cubicBezTo>
                  <a:cubicBezTo>
                    <a:pt x="9" y="4"/>
                    <a:pt x="9" y="5"/>
                    <a:pt x="10" y="5"/>
                  </a:cubicBezTo>
                  <a:cubicBezTo>
                    <a:pt x="10" y="5"/>
                    <a:pt x="10" y="4"/>
                    <a:pt x="10" y="4"/>
                  </a:cubicBezTo>
                  <a:cubicBezTo>
                    <a:pt x="10" y="3"/>
                    <a:pt x="10" y="3"/>
                    <a:pt x="10" y="3"/>
                  </a:cubicBezTo>
                  <a:cubicBezTo>
                    <a:pt x="10" y="2"/>
                    <a:pt x="10" y="2"/>
                    <a:pt x="11" y="2"/>
                  </a:cubicBezTo>
                  <a:cubicBezTo>
                    <a:pt x="11" y="2"/>
                    <a:pt x="12" y="2"/>
                    <a:pt x="12" y="2"/>
                  </a:cubicBezTo>
                  <a:cubicBezTo>
                    <a:pt x="13" y="3"/>
                    <a:pt x="13" y="3"/>
                    <a:pt x="14" y="3"/>
                  </a:cubicBezTo>
                  <a:cubicBezTo>
                    <a:pt x="14" y="4"/>
                    <a:pt x="13" y="4"/>
                    <a:pt x="13" y="5"/>
                  </a:cubicBezTo>
                  <a:cubicBezTo>
                    <a:pt x="13" y="4"/>
                    <a:pt x="13" y="4"/>
                    <a:pt x="13" y="4"/>
                  </a:cubicBezTo>
                  <a:cubicBezTo>
                    <a:pt x="12" y="4"/>
                    <a:pt x="12" y="4"/>
                    <a:pt x="12" y="4"/>
                  </a:cubicBezTo>
                  <a:cubicBezTo>
                    <a:pt x="11" y="4"/>
                    <a:pt x="11" y="4"/>
                    <a:pt x="11" y="5"/>
                  </a:cubicBezTo>
                  <a:cubicBezTo>
                    <a:pt x="11" y="5"/>
                    <a:pt x="11" y="5"/>
                    <a:pt x="11" y="6"/>
                  </a:cubicBezTo>
                  <a:cubicBezTo>
                    <a:pt x="12" y="6"/>
                    <a:pt x="12" y="6"/>
                    <a:pt x="13" y="7"/>
                  </a:cubicBezTo>
                  <a:cubicBezTo>
                    <a:pt x="13" y="7"/>
                    <a:pt x="13" y="8"/>
                    <a:pt x="13" y="8"/>
                  </a:cubicBezTo>
                  <a:cubicBezTo>
                    <a:pt x="12" y="8"/>
                    <a:pt x="12" y="7"/>
                    <a:pt x="11" y="7"/>
                  </a:cubicBezTo>
                  <a:cubicBezTo>
                    <a:pt x="11" y="8"/>
                    <a:pt x="11" y="10"/>
                    <a:pt x="11" y="11"/>
                  </a:cubicBezTo>
                  <a:cubicBezTo>
                    <a:pt x="11" y="13"/>
                    <a:pt x="11" y="14"/>
                    <a:pt x="11" y="16"/>
                  </a:cubicBezTo>
                  <a:cubicBezTo>
                    <a:pt x="11" y="15"/>
                    <a:pt x="10" y="15"/>
                    <a:pt x="10" y="15"/>
                  </a:cubicBezTo>
                  <a:close/>
                  <a:moveTo>
                    <a:pt x="19" y="20"/>
                  </a:moveTo>
                  <a:cubicBezTo>
                    <a:pt x="19" y="18"/>
                    <a:pt x="19" y="17"/>
                    <a:pt x="19" y="15"/>
                  </a:cubicBezTo>
                  <a:cubicBezTo>
                    <a:pt x="19" y="13"/>
                    <a:pt x="19" y="12"/>
                    <a:pt x="19" y="10"/>
                  </a:cubicBezTo>
                  <a:cubicBezTo>
                    <a:pt x="19" y="10"/>
                    <a:pt x="20" y="11"/>
                    <a:pt x="20" y="11"/>
                  </a:cubicBezTo>
                  <a:cubicBezTo>
                    <a:pt x="20" y="11"/>
                    <a:pt x="20" y="12"/>
                    <a:pt x="20" y="12"/>
                  </a:cubicBezTo>
                  <a:cubicBezTo>
                    <a:pt x="21" y="12"/>
                    <a:pt x="21" y="12"/>
                    <a:pt x="21" y="11"/>
                  </a:cubicBezTo>
                  <a:cubicBezTo>
                    <a:pt x="21" y="11"/>
                    <a:pt x="22" y="11"/>
                    <a:pt x="22" y="12"/>
                  </a:cubicBezTo>
                  <a:cubicBezTo>
                    <a:pt x="23" y="12"/>
                    <a:pt x="23" y="12"/>
                    <a:pt x="24" y="13"/>
                  </a:cubicBezTo>
                  <a:cubicBezTo>
                    <a:pt x="23" y="14"/>
                    <a:pt x="23" y="14"/>
                    <a:pt x="23" y="14"/>
                  </a:cubicBezTo>
                  <a:cubicBezTo>
                    <a:pt x="23" y="14"/>
                    <a:pt x="22" y="14"/>
                    <a:pt x="22" y="13"/>
                  </a:cubicBezTo>
                  <a:cubicBezTo>
                    <a:pt x="22" y="13"/>
                    <a:pt x="21" y="13"/>
                    <a:pt x="21" y="13"/>
                  </a:cubicBezTo>
                  <a:cubicBezTo>
                    <a:pt x="21" y="13"/>
                    <a:pt x="21" y="13"/>
                    <a:pt x="21" y="14"/>
                  </a:cubicBezTo>
                  <a:cubicBezTo>
                    <a:pt x="20" y="14"/>
                    <a:pt x="20" y="15"/>
                    <a:pt x="20" y="16"/>
                  </a:cubicBezTo>
                  <a:cubicBezTo>
                    <a:pt x="20" y="16"/>
                    <a:pt x="20" y="17"/>
                    <a:pt x="20" y="18"/>
                  </a:cubicBezTo>
                  <a:cubicBezTo>
                    <a:pt x="20" y="19"/>
                    <a:pt x="20" y="20"/>
                    <a:pt x="20" y="21"/>
                  </a:cubicBezTo>
                  <a:cubicBezTo>
                    <a:pt x="20" y="20"/>
                    <a:pt x="19" y="20"/>
                    <a:pt x="19" y="20"/>
                  </a:cubicBezTo>
                  <a:close/>
                  <a:moveTo>
                    <a:pt x="30" y="23"/>
                  </a:moveTo>
                  <a:cubicBezTo>
                    <a:pt x="31" y="24"/>
                    <a:pt x="31" y="24"/>
                    <a:pt x="32" y="24"/>
                  </a:cubicBezTo>
                  <a:cubicBezTo>
                    <a:pt x="32" y="25"/>
                    <a:pt x="31" y="26"/>
                    <a:pt x="31" y="26"/>
                  </a:cubicBezTo>
                  <a:cubicBezTo>
                    <a:pt x="30" y="26"/>
                    <a:pt x="29" y="26"/>
                    <a:pt x="28" y="25"/>
                  </a:cubicBezTo>
                  <a:cubicBezTo>
                    <a:pt x="27" y="25"/>
                    <a:pt x="26" y="24"/>
                    <a:pt x="25" y="22"/>
                  </a:cubicBezTo>
                  <a:cubicBezTo>
                    <a:pt x="24" y="21"/>
                    <a:pt x="24" y="20"/>
                    <a:pt x="24" y="18"/>
                  </a:cubicBezTo>
                  <a:cubicBezTo>
                    <a:pt x="24" y="16"/>
                    <a:pt x="24" y="15"/>
                    <a:pt x="25" y="15"/>
                  </a:cubicBezTo>
                  <a:cubicBezTo>
                    <a:pt x="26" y="14"/>
                    <a:pt x="27" y="14"/>
                    <a:pt x="28" y="15"/>
                  </a:cubicBezTo>
                  <a:cubicBezTo>
                    <a:pt x="29" y="16"/>
                    <a:pt x="30" y="17"/>
                    <a:pt x="31" y="18"/>
                  </a:cubicBezTo>
                  <a:cubicBezTo>
                    <a:pt x="32" y="19"/>
                    <a:pt x="32" y="21"/>
                    <a:pt x="32" y="23"/>
                  </a:cubicBezTo>
                  <a:cubicBezTo>
                    <a:pt x="32" y="23"/>
                    <a:pt x="32" y="23"/>
                    <a:pt x="32" y="23"/>
                  </a:cubicBezTo>
                  <a:cubicBezTo>
                    <a:pt x="30" y="22"/>
                    <a:pt x="28" y="20"/>
                    <a:pt x="25" y="19"/>
                  </a:cubicBezTo>
                  <a:cubicBezTo>
                    <a:pt x="26" y="20"/>
                    <a:pt x="26" y="21"/>
                    <a:pt x="26" y="22"/>
                  </a:cubicBezTo>
                  <a:cubicBezTo>
                    <a:pt x="27" y="23"/>
                    <a:pt x="27" y="24"/>
                    <a:pt x="28" y="24"/>
                  </a:cubicBezTo>
                  <a:cubicBezTo>
                    <a:pt x="29" y="24"/>
                    <a:pt x="29" y="24"/>
                    <a:pt x="30" y="24"/>
                  </a:cubicBezTo>
                  <a:cubicBezTo>
                    <a:pt x="30" y="24"/>
                    <a:pt x="30" y="24"/>
                    <a:pt x="30" y="23"/>
                  </a:cubicBezTo>
                  <a:close/>
                  <a:moveTo>
                    <a:pt x="26" y="18"/>
                  </a:moveTo>
                  <a:cubicBezTo>
                    <a:pt x="27" y="19"/>
                    <a:pt x="29" y="20"/>
                    <a:pt x="30" y="21"/>
                  </a:cubicBezTo>
                  <a:cubicBezTo>
                    <a:pt x="30" y="20"/>
                    <a:pt x="30" y="19"/>
                    <a:pt x="30" y="19"/>
                  </a:cubicBezTo>
                  <a:cubicBezTo>
                    <a:pt x="29" y="18"/>
                    <a:pt x="29" y="17"/>
                    <a:pt x="28" y="17"/>
                  </a:cubicBezTo>
                  <a:cubicBezTo>
                    <a:pt x="27" y="16"/>
                    <a:pt x="27" y="16"/>
                    <a:pt x="26" y="16"/>
                  </a:cubicBezTo>
                  <a:cubicBezTo>
                    <a:pt x="26" y="17"/>
                    <a:pt x="26" y="17"/>
                    <a:pt x="26" y="18"/>
                  </a:cubicBezTo>
                  <a:close/>
                  <a:moveTo>
                    <a:pt x="40" y="28"/>
                  </a:moveTo>
                  <a:cubicBezTo>
                    <a:pt x="40" y="29"/>
                    <a:pt x="41" y="29"/>
                    <a:pt x="41" y="29"/>
                  </a:cubicBezTo>
                  <a:cubicBezTo>
                    <a:pt x="41" y="30"/>
                    <a:pt x="41" y="31"/>
                    <a:pt x="40" y="31"/>
                  </a:cubicBezTo>
                  <a:cubicBezTo>
                    <a:pt x="39" y="31"/>
                    <a:pt x="38" y="31"/>
                    <a:pt x="37" y="31"/>
                  </a:cubicBezTo>
                  <a:cubicBezTo>
                    <a:pt x="36" y="30"/>
                    <a:pt x="35" y="29"/>
                    <a:pt x="35" y="28"/>
                  </a:cubicBezTo>
                  <a:cubicBezTo>
                    <a:pt x="34" y="26"/>
                    <a:pt x="33" y="25"/>
                    <a:pt x="33" y="23"/>
                  </a:cubicBezTo>
                  <a:cubicBezTo>
                    <a:pt x="33" y="22"/>
                    <a:pt x="34" y="21"/>
                    <a:pt x="34" y="21"/>
                  </a:cubicBezTo>
                  <a:cubicBezTo>
                    <a:pt x="34" y="20"/>
                    <a:pt x="35" y="20"/>
                    <a:pt x="35" y="20"/>
                  </a:cubicBezTo>
                  <a:cubicBezTo>
                    <a:pt x="36" y="20"/>
                    <a:pt x="37" y="20"/>
                    <a:pt x="37" y="21"/>
                  </a:cubicBezTo>
                  <a:cubicBezTo>
                    <a:pt x="38" y="21"/>
                    <a:pt x="39" y="22"/>
                    <a:pt x="40" y="23"/>
                  </a:cubicBezTo>
                  <a:cubicBezTo>
                    <a:pt x="40" y="24"/>
                    <a:pt x="41" y="25"/>
                    <a:pt x="41" y="26"/>
                  </a:cubicBezTo>
                  <a:cubicBezTo>
                    <a:pt x="40" y="25"/>
                    <a:pt x="40" y="25"/>
                    <a:pt x="40" y="25"/>
                  </a:cubicBezTo>
                  <a:cubicBezTo>
                    <a:pt x="39" y="24"/>
                    <a:pt x="39" y="24"/>
                    <a:pt x="39" y="23"/>
                  </a:cubicBezTo>
                  <a:cubicBezTo>
                    <a:pt x="38" y="23"/>
                    <a:pt x="38" y="22"/>
                    <a:pt x="37" y="22"/>
                  </a:cubicBezTo>
                  <a:cubicBezTo>
                    <a:pt x="37" y="21"/>
                    <a:pt x="36" y="21"/>
                    <a:pt x="36" y="22"/>
                  </a:cubicBezTo>
                  <a:cubicBezTo>
                    <a:pt x="35" y="22"/>
                    <a:pt x="35" y="23"/>
                    <a:pt x="35" y="24"/>
                  </a:cubicBezTo>
                  <a:cubicBezTo>
                    <a:pt x="35" y="26"/>
                    <a:pt x="35" y="27"/>
                    <a:pt x="36" y="27"/>
                  </a:cubicBezTo>
                  <a:cubicBezTo>
                    <a:pt x="36" y="28"/>
                    <a:pt x="37" y="29"/>
                    <a:pt x="37" y="29"/>
                  </a:cubicBezTo>
                  <a:cubicBezTo>
                    <a:pt x="38" y="30"/>
                    <a:pt x="38" y="30"/>
                    <a:pt x="39" y="30"/>
                  </a:cubicBezTo>
                  <a:cubicBezTo>
                    <a:pt x="39" y="29"/>
                    <a:pt x="40" y="29"/>
                    <a:pt x="40" y="28"/>
                  </a:cubicBezTo>
                  <a:close/>
                  <a:moveTo>
                    <a:pt x="42" y="28"/>
                  </a:moveTo>
                  <a:cubicBezTo>
                    <a:pt x="42" y="26"/>
                    <a:pt x="42" y="25"/>
                    <a:pt x="43" y="25"/>
                  </a:cubicBezTo>
                  <a:cubicBezTo>
                    <a:pt x="44" y="25"/>
                    <a:pt x="45" y="25"/>
                    <a:pt x="46" y="25"/>
                  </a:cubicBezTo>
                  <a:cubicBezTo>
                    <a:pt x="47" y="26"/>
                    <a:pt x="48" y="27"/>
                    <a:pt x="49" y="28"/>
                  </a:cubicBezTo>
                  <a:cubicBezTo>
                    <a:pt x="50" y="30"/>
                    <a:pt x="50" y="31"/>
                    <a:pt x="50" y="33"/>
                  </a:cubicBezTo>
                  <a:cubicBezTo>
                    <a:pt x="50" y="34"/>
                    <a:pt x="50" y="35"/>
                    <a:pt x="50" y="35"/>
                  </a:cubicBezTo>
                  <a:cubicBezTo>
                    <a:pt x="49" y="36"/>
                    <a:pt x="49" y="36"/>
                    <a:pt x="48" y="36"/>
                  </a:cubicBezTo>
                  <a:cubicBezTo>
                    <a:pt x="47" y="36"/>
                    <a:pt x="47" y="36"/>
                    <a:pt x="46" y="36"/>
                  </a:cubicBezTo>
                  <a:cubicBezTo>
                    <a:pt x="45" y="35"/>
                    <a:pt x="44" y="34"/>
                    <a:pt x="43" y="33"/>
                  </a:cubicBezTo>
                  <a:cubicBezTo>
                    <a:pt x="42" y="31"/>
                    <a:pt x="42" y="30"/>
                    <a:pt x="42" y="28"/>
                  </a:cubicBezTo>
                  <a:close/>
                  <a:moveTo>
                    <a:pt x="43" y="29"/>
                  </a:moveTo>
                  <a:cubicBezTo>
                    <a:pt x="43" y="30"/>
                    <a:pt x="44" y="31"/>
                    <a:pt x="44" y="32"/>
                  </a:cubicBezTo>
                  <a:cubicBezTo>
                    <a:pt x="45" y="33"/>
                    <a:pt x="45" y="34"/>
                    <a:pt x="46" y="34"/>
                  </a:cubicBezTo>
                  <a:cubicBezTo>
                    <a:pt x="47" y="35"/>
                    <a:pt x="47" y="35"/>
                    <a:pt x="48" y="34"/>
                  </a:cubicBezTo>
                  <a:cubicBezTo>
                    <a:pt x="48" y="34"/>
                    <a:pt x="49" y="33"/>
                    <a:pt x="49" y="32"/>
                  </a:cubicBezTo>
                  <a:cubicBezTo>
                    <a:pt x="49" y="31"/>
                    <a:pt x="48" y="30"/>
                    <a:pt x="48" y="29"/>
                  </a:cubicBezTo>
                  <a:cubicBezTo>
                    <a:pt x="47" y="28"/>
                    <a:pt x="47" y="27"/>
                    <a:pt x="46" y="27"/>
                  </a:cubicBezTo>
                  <a:cubicBezTo>
                    <a:pt x="45" y="26"/>
                    <a:pt x="45" y="26"/>
                    <a:pt x="44" y="27"/>
                  </a:cubicBezTo>
                  <a:cubicBezTo>
                    <a:pt x="44" y="27"/>
                    <a:pt x="43" y="28"/>
                    <a:pt x="43" y="29"/>
                  </a:cubicBezTo>
                  <a:close/>
                  <a:moveTo>
                    <a:pt x="52" y="27"/>
                  </a:moveTo>
                  <a:cubicBezTo>
                    <a:pt x="52" y="27"/>
                    <a:pt x="52" y="26"/>
                    <a:pt x="52" y="25"/>
                  </a:cubicBezTo>
                  <a:cubicBezTo>
                    <a:pt x="52" y="26"/>
                    <a:pt x="53" y="26"/>
                    <a:pt x="53" y="26"/>
                  </a:cubicBezTo>
                  <a:cubicBezTo>
                    <a:pt x="53" y="27"/>
                    <a:pt x="53" y="27"/>
                    <a:pt x="53" y="28"/>
                  </a:cubicBezTo>
                  <a:cubicBezTo>
                    <a:pt x="53" y="28"/>
                    <a:pt x="52" y="27"/>
                    <a:pt x="52" y="27"/>
                  </a:cubicBezTo>
                  <a:close/>
                  <a:moveTo>
                    <a:pt x="52" y="39"/>
                  </a:moveTo>
                  <a:cubicBezTo>
                    <a:pt x="52" y="37"/>
                    <a:pt x="52" y="36"/>
                    <a:pt x="52" y="34"/>
                  </a:cubicBezTo>
                  <a:cubicBezTo>
                    <a:pt x="52" y="32"/>
                    <a:pt x="52" y="31"/>
                    <a:pt x="52" y="29"/>
                  </a:cubicBezTo>
                  <a:cubicBezTo>
                    <a:pt x="52" y="29"/>
                    <a:pt x="53" y="30"/>
                    <a:pt x="53" y="30"/>
                  </a:cubicBezTo>
                  <a:cubicBezTo>
                    <a:pt x="53" y="32"/>
                    <a:pt x="53" y="33"/>
                    <a:pt x="53" y="35"/>
                  </a:cubicBezTo>
                  <a:cubicBezTo>
                    <a:pt x="53" y="36"/>
                    <a:pt x="53" y="38"/>
                    <a:pt x="53" y="40"/>
                  </a:cubicBezTo>
                  <a:cubicBezTo>
                    <a:pt x="53" y="39"/>
                    <a:pt x="52" y="39"/>
                    <a:pt x="52" y="39"/>
                  </a:cubicBezTo>
                  <a:close/>
                  <a:moveTo>
                    <a:pt x="56" y="41"/>
                  </a:moveTo>
                  <a:cubicBezTo>
                    <a:pt x="56" y="39"/>
                    <a:pt x="56" y="37"/>
                    <a:pt x="56" y="34"/>
                  </a:cubicBezTo>
                  <a:cubicBezTo>
                    <a:pt x="56" y="32"/>
                    <a:pt x="56" y="30"/>
                    <a:pt x="56" y="27"/>
                  </a:cubicBezTo>
                  <a:cubicBezTo>
                    <a:pt x="56" y="28"/>
                    <a:pt x="57" y="28"/>
                    <a:pt x="57" y="28"/>
                  </a:cubicBezTo>
                  <a:cubicBezTo>
                    <a:pt x="57" y="31"/>
                    <a:pt x="57" y="33"/>
                    <a:pt x="57" y="35"/>
                  </a:cubicBezTo>
                  <a:cubicBezTo>
                    <a:pt x="57" y="37"/>
                    <a:pt x="57" y="40"/>
                    <a:pt x="57" y="42"/>
                  </a:cubicBezTo>
                  <a:cubicBezTo>
                    <a:pt x="57" y="42"/>
                    <a:pt x="56" y="41"/>
                    <a:pt x="56" y="41"/>
                  </a:cubicBezTo>
                  <a:close/>
                  <a:moveTo>
                    <a:pt x="59" y="40"/>
                  </a:moveTo>
                  <a:cubicBezTo>
                    <a:pt x="59" y="40"/>
                    <a:pt x="60" y="40"/>
                    <a:pt x="60" y="41"/>
                  </a:cubicBezTo>
                  <a:cubicBezTo>
                    <a:pt x="60" y="41"/>
                    <a:pt x="61" y="42"/>
                    <a:pt x="61" y="42"/>
                  </a:cubicBezTo>
                  <a:cubicBezTo>
                    <a:pt x="61" y="43"/>
                    <a:pt x="62" y="44"/>
                    <a:pt x="63" y="44"/>
                  </a:cubicBezTo>
                  <a:cubicBezTo>
                    <a:pt x="63" y="44"/>
                    <a:pt x="64" y="44"/>
                    <a:pt x="64" y="44"/>
                  </a:cubicBezTo>
                  <a:cubicBezTo>
                    <a:pt x="65" y="44"/>
                    <a:pt x="65" y="44"/>
                    <a:pt x="65" y="44"/>
                  </a:cubicBezTo>
                  <a:cubicBezTo>
                    <a:pt x="65" y="43"/>
                    <a:pt x="65" y="43"/>
                    <a:pt x="64" y="42"/>
                  </a:cubicBezTo>
                  <a:cubicBezTo>
                    <a:pt x="64" y="42"/>
                    <a:pt x="64" y="42"/>
                    <a:pt x="63" y="41"/>
                  </a:cubicBezTo>
                  <a:cubicBezTo>
                    <a:pt x="62" y="40"/>
                    <a:pt x="61" y="39"/>
                    <a:pt x="60" y="39"/>
                  </a:cubicBezTo>
                  <a:cubicBezTo>
                    <a:pt x="60" y="38"/>
                    <a:pt x="60" y="38"/>
                    <a:pt x="59" y="37"/>
                  </a:cubicBezTo>
                  <a:cubicBezTo>
                    <a:pt x="59" y="37"/>
                    <a:pt x="59" y="36"/>
                    <a:pt x="59" y="36"/>
                  </a:cubicBezTo>
                  <a:cubicBezTo>
                    <a:pt x="59" y="35"/>
                    <a:pt x="59" y="35"/>
                    <a:pt x="59" y="35"/>
                  </a:cubicBezTo>
                  <a:cubicBezTo>
                    <a:pt x="60" y="34"/>
                    <a:pt x="60" y="34"/>
                    <a:pt x="60" y="34"/>
                  </a:cubicBezTo>
                  <a:cubicBezTo>
                    <a:pt x="60" y="34"/>
                    <a:pt x="61" y="34"/>
                    <a:pt x="61" y="34"/>
                  </a:cubicBezTo>
                  <a:cubicBezTo>
                    <a:pt x="62" y="34"/>
                    <a:pt x="62" y="35"/>
                    <a:pt x="62" y="35"/>
                  </a:cubicBezTo>
                  <a:cubicBezTo>
                    <a:pt x="63" y="35"/>
                    <a:pt x="64" y="36"/>
                    <a:pt x="64" y="36"/>
                  </a:cubicBezTo>
                  <a:cubicBezTo>
                    <a:pt x="65" y="37"/>
                    <a:pt x="65" y="37"/>
                    <a:pt x="65" y="38"/>
                  </a:cubicBezTo>
                  <a:cubicBezTo>
                    <a:pt x="66" y="38"/>
                    <a:pt x="66" y="39"/>
                    <a:pt x="66" y="40"/>
                  </a:cubicBezTo>
                  <a:cubicBezTo>
                    <a:pt x="65" y="39"/>
                    <a:pt x="65" y="39"/>
                    <a:pt x="64" y="39"/>
                  </a:cubicBezTo>
                  <a:cubicBezTo>
                    <a:pt x="64" y="38"/>
                    <a:pt x="64" y="38"/>
                    <a:pt x="64" y="37"/>
                  </a:cubicBezTo>
                  <a:cubicBezTo>
                    <a:pt x="64" y="37"/>
                    <a:pt x="63" y="37"/>
                    <a:pt x="63" y="36"/>
                  </a:cubicBezTo>
                  <a:cubicBezTo>
                    <a:pt x="62" y="36"/>
                    <a:pt x="61" y="36"/>
                    <a:pt x="61" y="36"/>
                  </a:cubicBezTo>
                  <a:cubicBezTo>
                    <a:pt x="61" y="36"/>
                    <a:pt x="61" y="36"/>
                    <a:pt x="61" y="36"/>
                  </a:cubicBezTo>
                  <a:cubicBezTo>
                    <a:pt x="61" y="37"/>
                    <a:pt x="61" y="37"/>
                    <a:pt x="61" y="37"/>
                  </a:cubicBezTo>
                  <a:cubicBezTo>
                    <a:pt x="61" y="37"/>
                    <a:pt x="61" y="38"/>
                    <a:pt x="61" y="38"/>
                  </a:cubicBezTo>
                  <a:cubicBezTo>
                    <a:pt x="62" y="38"/>
                    <a:pt x="62" y="38"/>
                    <a:pt x="63" y="39"/>
                  </a:cubicBezTo>
                  <a:cubicBezTo>
                    <a:pt x="64" y="40"/>
                    <a:pt x="65" y="41"/>
                    <a:pt x="65" y="41"/>
                  </a:cubicBezTo>
                  <a:cubicBezTo>
                    <a:pt x="65" y="42"/>
                    <a:pt x="66" y="42"/>
                    <a:pt x="66" y="43"/>
                  </a:cubicBezTo>
                  <a:cubicBezTo>
                    <a:pt x="66" y="43"/>
                    <a:pt x="66" y="44"/>
                    <a:pt x="66" y="44"/>
                  </a:cubicBezTo>
                  <a:cubicBezTo>
                    <a:pt x="66" y="45"/>
                    <a:pt x="66" y="45"/>
                    <a:pt x="66" y="46"/>
                  </a:cubicBezTo>
                  <a:cubicBezTo>
                    <a:pt x="66" y="46"/>
                    <a:pt x="65" y="46"/>
                    <a:pt x="65" y="46"/>
                  </a:cubicBezTo>
                  <a:cubicBezTo>
                    <a:pt x="64" y="46"/>
                    <a:pt x="63" y="46"/>
                    <a:pt x="63" y="45"/>
                  </a:cubicBezTo>
                  <a:cubicBezTo>
                    <a:pt x="62" y="45"/>
                    <a:pt x="61" y="44"/>
                    <a:pt x="60" y="43"/>
                  </a:cubicBezTo>
                  <a:cubicBezTo>
                    <a:pt x="59" y="42"/>
                    <a:pt x="59" y="41"/>
                    <a:pt x="59" y="40"/>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3" name="Freeform 923"/>
            <p:cNvSpPr>
              <a:spLocks noEditPoints="1"/>
            </p:cNvSpPr>
            <p:nvPr/>
          </p:nvSpPr>
          <p:spPr bwMode="auto">
            <a:xfrm>
              <a:off x="3016" y="1181"/>
              <a:ext cx="671" cy="484"/>
            </a:xfrm>
            <a:custGeom>
              <a:avLst/>
              <a:gdLst>
                <a:gd name="T0" fmla="*/ 2147483647 w 68"/>
                <a:gd name="T1" fmla="*/ 2147483647 h 49"/>
                <a:gd name="T2" fmla="*/ 2147483647 w 68"/>
                <a:gd name="T3" fmla="*/ 2147483647 h 49"/>
                <a:gd name="T4" fmla="*/ 2147483647 w 68"/>
                <a:gd name="T5" fmla="*/ 0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2147483647 h 49"/>
                <a:gd name="T26" fmla="*/ 2147483647 w 68"/>
                <a:gd name="T27" fmla="*/ 2147483647 h 49"/>
                <a:gd name="T28" fmla="*/ 2147483647 w 68"/>
                <a:gd name="T29" fmla="*/ 2147483647 h 49"/>
                <a:gd name="T30" fmla="*/ 2147483647 w 68"/>
                <a:gd name="T31" fmla="*/ 2147483647 h 49"/>
                <a:gd name="T32" fmla="*/ 2147483647 w 68"/>
                <a:gd name="T33" fmla="*/ 2147483647 h 49"/>
                <a:gd name="T34" fmla="*/ 2147483647 w 68"/>
                <a:gd name="T35" fmla="*/ 2147483647 h 49"/>
                <a:gd name="T36" fmla="*/ 2147483647 w 68"/>
                <a:gd name="T37" fmla="*/ 2147483647 h 49"/>
                <a:gd name="T38" fmla="*/ 2147483647 w 68"/>
                <a:gd name="T39" fmla="*/ 2147483647 h 49"/>
                <a:gd name="T40" fmla="*/ 2147483647 w 68"/>
                <a:gd name="T41" fmla="*/ 2147483647 h 49"/>
                <a:gd name="T42" fmla="*/ 2147483647 w 68"/>
                <a:gd name="T43" fmla="*/ 2147483647 h 49"/>
                <a:gd name="T44" fmla="*/ 2147483647 w 68"/>
                <a:gd name="T45" fmla="*/ 2147483647 h 49"/>
                <a:gd name="T46" fmla="*/ 2147483647 w 68"/>
                <a:gd name="T47" fmla="*/ 2147483647 h 49"/>
                <a:gd name="T48" fmla="*/ 2147483647 w 68"/>
                <a:gd name="T49" fmla="*/ 2147483647 h 49"/>
                <a:gd name="T50" fmla="*/ 2147483647 w 68"/>
                <a:gd name="T51" fmla="*/ 2147483647 h 49"/>
                <a:gd name="T52" fmla="*/ 2147483647 w 68"/>
                <a:gd name="T53" fmla="*/ 2147483647 h 49"/>
                <a:gd name="T54" fmla="*/ 2147483647 w 68"/>
                <a:gd name="T55" fmla="*/ 2147483647 h 49"/>
                <a:gd name="T56" fmla="*/ 2147483647 w 68"/>
                <a:gd name="T57" fmla="*/ 2147483647 h 49"/>
                <a:gd name="T58" fmla="*/ 2147483647 w 68"/>
                <a:gd name="T59" fmla="*/ 2147483647 h 49"/>
                <a:gd name="T60" fmla="*/ 2147483647 w 68"/>
                <a:gd name="T61" fmla="*/ 2147483647 h 49"/>
                <a:gd name="T62" fmla="*/ 2147483647 w 68"/>
                <a:gd name="T63" fmla="*/ 2147483647 h 49"/>
                <a:gd name="T64" fmla="*/ 2147483647 w 68"/>
                <a:gd name="T65" fmla="*/ 2147483647 h 49"/>
                <a:gd name="T66" fmla="*/ 2147483647 w 68"/>
                <a:gd name="T67" fmla="*/ 2147483647 h 49"/>
                <a:gd name="T68" fmla="*/ 2147483647 w 68"/>
                <a:gd name="T69" fmla="*/ 2147483647 h 49"/>
                <a:gd name="T70" fmla="*/ 2147483647 w 68"/>
                <a:gd name="T71" fmla="*/ 2147483647 h 49"/>
                <a:gd name="T72" fmla="*/ 2147483647 w 68"/>
                <a:gd name="T73" fmla="*/ 2147483647 h 49"/>
                <a:gd name="T74" fmla="*/ 2147483647 w 68"/>
                <a:gd name="T75" fmla="*/ 2147483647 h 49"/>
                <a:gd name="T76" fmla="*/ 2147483647 w 68"/>
                <a:gd name="T77" fmla="*/ 2147483647 h 49"/>
                <a:gd name="T78" fmla="*/ 2147483647 w 68"/>
                <a:gd name="T79" fmla="*/ 2147483647 h 49"/>
                <a:gd name="T80" fmla="*/ 2147483647 w 68"/>
                <a:gd name="T81" fmla="*/ 2147483647 h 49"/>
                <a:gd name="T82" fmla="*/ 2147483647 w 68"/>
                <a:gd name="T83" fmla="*/ 2147483647 h 49"/>
                <a:gd name="T84" fmla="*/ 2147483647 w 68"/>
                <a:gd name="T85" fmla="*/ 2147483647 h 49"/>
                <a:gd name="T86" fmla="*/ 2147483647 w 68"/>
                <a:gd name="T87" fmla="*/ 2147483647 h 49"/>
                <a:gd name="T88" fmla="*/ 2147483647 w 68"/>
                <a:gd name="T89" fmla="*/ 2147483647 h 49"/>
                <a:gd name="T90" fmla="*/ 2147483647 w 68"/>
                <a:gd name="T91" fmla="*/ 2147483647 h 49"/>
                <a:gd name="T92" fmla="*/ 2147483647 w 68"/>
                <a:gd name="T93" fmla="*/ 2147483647 h 49"/>
                <a:gd name="T94" fmla="*/ 2147483647 w 68"/>
                <a:gd name="T95" fmla="*/ 2147483647 h 49"/>
                <a:gd name="T96" fmla="*/ 2147483647 w 68"/>
                <a:gd name="T97" fmla="*/ 2147483647 h 49"/>
                <a:gd name="T98" fmla="*/ 2147483647 w 68"/>
                <a:gd name="T99" fmla="*/ 2147483647 h 49"/>
                <a:gd name="T100" fmla="*/ 2147483647 w 68"/>
                <a:gd name="T101" fmla="*/ 2147483647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8"/>
                <a:gd name="T154" fmla="*/ 0 h 49"/>
                <a:gd name="T155" fmla="*/ 68 w 68"/>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8" h="49">
                  <a:moveTo>
                    <a:pt x="6" y="14"/>
                  </a:moveTo>
                  <a:cubicBezTo>
                    <a:pt x="6" y="14"/>
                    <a:pt x="6" y="13"/>
                    <a:pt x="6" y="13"/>
                  </a:cubicBezTo>
                  <a:cubicBezTo>
                    <a:pt x="5" y="14"/>
                    <a:pt x="5" y="14"/>
                    <a:pt x="4" y="13"/>
                  </a:cubicBezTo>
                  <a:cubicBezTo>
                    <a:pt x="3" y="13"/>
                    <a:pt x="2" y="12"/>
                    <a:pt x="2" y="11"/>
                  </a:cubicBezTo>
                  <a:cubicBezTo>
                    <a:pt x="1" y="10"/>
                    <a:pt x="1" y="10"/>
                    <a:pt x="0" y="9"/>
                  </a:cubicBezTo>
                  <a:cubicBezTo>
                    <a:pt x="0" y="8"/>
                    <a:pt x="0" y="7"/>
                    <a:pt x="0" y="5"/>
                  </a:cubicBezTo>
                  <a:cubicBezTo>
                    <a:pt x="0" y="4"/>
                    <a:pt x="0" y="4"/>
                    <a:pt x="0" y="3"/>
                  </a:cubicBezTo>
                  <a:cubicBezTo>
                    <a:pt x="1" y="2"/>
                    <a:pt x="1" y="2"/>
                    <a:pt x="2" y="2"/>
                  </a:cubicBezTo>
                  <a:cubicBezTo>
                    <a:pt x="2" y="2"/>
                    <a:pt x="3" y="2"/>
                    <a:pt x="4" y="2"/>
                  </a:cubicBezTo>
                  <a:cubicBezTo>
                    <a:pt x="4" y="2"/>
                    <a:pt x="5" y="3"/>
                    <a:pt x="5" y="3"/>
                  </a:cubicBezTo>
                  <a:cubicBezTo>
                    <a:pt x="5" y="4"/>
                    <a:pt x="6" y="4"/>
                    <a:pt x="6" y="5"/>
                  </a:cubicBezTo>
                  <a:cubicBezTo>
                    <a:pt x="6" y="3"/>
                    <a:pt x="6" y="2"/>
                    <a:pt x="6" y="0"/>
                  </a:cubicBezTo>
                  <a:cubicBezTo>
                    <a:pt x="6" y="0"/>
                    <a:pt x="7" y="0"/>
                    <a:pt x="7" y="1"/>
                  </a:cubicBezTo>
                  <a:cubicBezTo>
                    <a:pt x="7" y="3"/>
                    <a:pt x="7" y="5"/>
                    <a:pt x="7" y="8"/>
                  </a:cubicBezTo>
                  <a:cubicBezTo>
                    <a:pt x="7" y="10"/>
                    <a:pt x="7" y="13"/>
                    <a:pt x="7" y="15"/>
                  </a:cubicBezTo>
                  <a:cubicBezTo>
                    <a:pt x="7" y="15"/>
                    <a:pt x="6" y="14"/>
                    <a:pt x="6" y="14"/>
                  </a:cubicBezTo>
                  <a:close/>
                  <a:moveTo>
                    <a:pt x="1" y="6"/>
                  </a:moveTo>
                  <a:cubicBezTo>
                    <a:pt x="1" y="8"/>
                    <a:pt x="2" y="9"/>
                    <a:pt x="2" y="10"/>
                  </a:cubicBezTo>
                  <a:cubicBezTo>
                    <a:pt x="3" y="11"/>
                    <a:pt x="3" y="11"/>
                    <a:pt x="4" y="12"/>
                  </a:cubicBezTo>
                  <a:cubicBezTo>
                    <a:pt x="4" y="12"/>
                    <a:pt x="5" y="12"/>
                    <a:pt x="5" y="12"/>
                  </a:cubicBezTo>
                  <a:cubicBezTo>
                    <a:pt x="6" y="11"/>
                    <a:pt x="6" y="10"/>
                    <a:pt x="6" y="9"/>
                  </a:cubicBezTo>
                  <a:cubicBezTo>
                    <a:pt x="6" y="8"/>
                    <a:pt x="6" y="7"/>
                    <a:pt x="5" y="6"/>
                  </a:cubicBezTo>
                  <a:cubicBezTo>
                    <a:pt x="5" y="5"/>
                    <a:pt x="4" y="4"/>
                    <a:pt x="4" y="4"/>
                  </a:cubicBezTo>
                  <a:cubicBezTo>
                    <a:pt x="3" y="3"/>
                    <a:pt x="2" y="3"/>
                    <a:pt x="2" y="4"/>
                  </a:cubicBezTo>
                  <a:cubicBezTo>
                    <a:pt x="2" y="4"/>
                    <a:pt x="1" y="5"/>
                    <a:pt x="1" y="6"/>
                  </a:cubicBezTo>
                  <a:close/>
                  <a:moveTo>
                    <a:pt x="16" y="16"/>
                  </a:moveTo>
                  <a:cubicBezTo>
                    <a:pt x="16" y="17"/>
                    <a:pt x="17" y="17"/>
                    <a:pt x="17" y="17"/>
                  </a:cubicBezTo>
                  <a:cubicBezTo>
                    <a:pt x="17" y="18"/>
                    <a:pt x="16" y="19"/>
                    <a:pt x="16" y="19"/>
                  </a:cubicBezTo>
                  <a:cubicBezTo>
                    <a:pt x="15" y="19"/>
                    <a:pt x="14" y="19"/>
                    <a:pt x="13" y="19"/>
                  </a:cubicBezTo>
                  <a:cubicBezTo>
                    <a:pt x="12" y="18"/>
                    <a:pt x="11" y="17"/>
                    <a:pt x="10" y="15"/>
                  </a:cubicBezTo>
                  <a:cubicBezTo>
                    <a:pt x="10" y="14"/>
                    <a:pt x="9" y="13"/>
                    <a:pt x="9" y="11"/>
                  </a:cubicBezTo>
                  <a:cubicBezTo>
                    <a:pt x="9" y="9"/>
                    <a:pt x="10" y="8"/>
                    <a:pt x="10" y="7"/>
                  </a:cubicBezTo>
                  <a:cubicBezTo>
                    <a:pt x="11" y="7"/>
                    <a:pt x="12" y="7"/>
                    <a:pt x="13" y="8"/>
                  </a:cubicBezTo>
                  <a:cubicBezTo>
                    <a:pt x="14" y="8"/>
                    <a:pt x="15" y="9"/>
                    <a:pt x="16" y="11"/>
                  </a:cubicBezTo>
                  <a:cubicBezTo>
                    <a:pt x="17" y="12"/>
                    <a:pt x="17" y="14"/>
                    <a:pt x="17" y="15"/>
                  </a:cubicBezTo>
                  <a:cubicBezTo>
                    <a:pt x="17" y="16"/>
                    <a:pt x="17" y="16"/>
                    <a:pt x="17" y="16"/>
                  </a:cubicBezTo>
                  <a:cubicBezTo>
                    <a:pt x="15" y="15"/>
                    <a:pt x="13" y="13"/>
                    <a:pt x="11" y="12"/>
                  </a:cubicBezTo>
                  <a:cubicBezTo>
                    <a:pt x="11" y="13"/>
                    <a:pt x="11" y="14"/>
                    <a:pt x="12" y="15"/>
                  </a:cubicBezTo>
                  <a:cubicBezTo>
                    <a:pt x="12" y="16"/>
                    <a:pt x="13" y="17"/>
                    <a:pt x="13" y="17"/>
                  </a:cubicBezTo>
                  <a:cubicBezTo>
                    <a:pt x="14" y="17"/>
                    <a:pt x="14" y="18"/>
                    <a:pt x="15" y="17"/>
                  </a:cubicBezTo>
                  <a:cubicBezTo>
                    <a:pt x="15" y="17"/>
                    <a:pt x="15" y="17"/>
                    <a:pt x="16" y="16"/>
                  </a:cubicBezTo>
                  <a:close/>
                  <a:moveTo>
                    <a:pt x="11" y="11"/>
                  </a:moveTo>
                  <a:cubicBezTo>
                    <a:pt x="12" y="12"/>
                    <a:pt x="14" y="13"/>
                    <a:pt x="16" y="14"/>
                  </a:cubicBezTo>
                  <a:cubicBezTo>
                    <a:pt x="16" y="13"/>
                    <a:pt x="15" y="12"/>
                    <a:pt x="15" y="11"/>
                  </a:cubicBezTo>
                  <a:cubicBezTo>
                    <a:pt x="15" y="10"/>
                    <a:pt x="14" y="10"/>
                    <a:pt x="13" y="9"/>
                  </a:cubicBezTo>
                  <a:cubicBezTo>
                    <a:pt x="13" y="9"/>
                    <a:pt x="12" y="9"/>
                    <a:pt x="12" y="9"/>
                  </a:cubicBezTo>
                  <a:cubicBezTo>
                    <a:pt x="11" y="9"/>
                    <a:pt x="11" y="10"/>
                    <a:pt x="11" y="11"/>
                  </a:cubicBezTo>
                  <a:close/>
                  <a:moveTo>
                    <a:pt x="22" y="22"/>
                  </a:moveTo>
                  <a:cubicBezTo>
                    <a:pt x="22" y="22"/>
                    <a:pt x="22" y="23"/>
                    <a:pt x="22" y="24"/>
                  </a:cubicBezTo>
                  <a:cubicBezTo>
                    <a:pt x="22" y="23"/>
                    <a:pt x="22" y="23"/>
                    <a:pt x="21" y="23"/>
                  </a:cubicBezTo>
                  <a:cubicBezTo>
                    <a:pt x="21" y="23"/>
                    <a:pt x="20" y="22"/>
                    <a:pt x="20" y="22"/>
                  </a:cubicBezTo>
                  <a:cubicBezTo>
                    <a:pt x="20" y="22"/>
                    <a:pt x="20" y="21"/>
                    <a:pt x="19" y="21"/>
                  </a:cubicBezTo>
                  <a:cubicBezTo>
                    <a:pt x="19" y="21"/>
                    <a:pt x="19" y="20"/>
                    <a:pt x="19" y="19"/>
                  </a:cubicBezTo>
                  <a:cubicBezTo>
                    <a:pt x="19" y="18"/>
                    <a:pt x="19" y="17"/>
                    <a:pt x="19" y="16"/>
                  </a:cubicBezTo>
                  <a:cubicBezTo>
                    <a:pt x="19" y="15"/>
                    <a:pt x="19" y="14"/>
                    <a:pt x="19" y="13"/>
                  </a:cubicBezTo>
                  <a:cubicBezTo>
                    <a:pt x="19" y="13"/>
                    <a:pt x="19" y="12"/>
                    <a:pt x="18" y="12"/>
                  </a:cubicBezTo>
                  <a:cubicBezTo>
                    <a:pt x="18" y="12"/>
                    <a:pt x="18" y="11"/>
                    <a:pt x="18" y="11"/>
                  </a:cubicBezTo>
                  <a:cubicBezTo>
                    <a:pt x="19" y="11"/>
                    <a:pt x="19" y="11"/>
                    <a:pt x="19" y="11"/>
                  </a:cubicBezTo>
                  <a:cubicBezTo>
                    <a:pt x="19" y="11"/>
                    <a:pt x="19" y="10"/>
                    <a:pt x="19" y="9"/>
                  </a:cubicBezTo>
                  <a:cubicBezTo>
                    <a:pt x="20" y="9"/>
                    <a:pt x="20" y="9"/>
                    <a:pt x="21" y="9"/>
                  </a:cubicBezTo>
                  <a:cubicBezTo>
                    <a:pt x="21" y="10"/>
                    <a:pt x="21" y="11"/>
                    <a:pt x="21" y="12"/>
                  </a:cubicBezTo>
                  <a:cubicBezTo>
                    <a:pt x="21" y="13"/>
                    <a:pt x="22" y="13"/>
                    <a:pt x="22" y="13"/>
                  </a:cubicBezTo>
                  <a:cubicBezTo>
                    <a:pt x="22" y="14"/>
                    <a:pt x="22" y="14"/>
                    <a:pt x="22" y="14"/>
                  </a:cubicBezTo>
                  <a:cubicBezTo>
                    <a:pt x="22" y="14"/>
                    <a:pt x="21" y="14"/>
                    <a:pt x="21" y="14"/>
                  </a:cubicBezTo>
                  <a:cubicBezTo>
                    <a:pt x="21" y="15"/>
                    <a:pt x="21" y="16"/>
                    <a:pt x="21" y="17"/>
                  </a:cubicBezTo>
                  <a:cubicBezTo>
                    <a:pt x="21" y="18"/>
                    <a:pt x="21" y="19"/>
                    <a:pt x="21" y="20"/>
                  </a:cubicBezTo>
                  <a:cubicBezTo>
                    <a:pt x="21" y="20"/>
                    <a:pt x="21" y="21"/>
                    <a:pt x="21" y="21"/>
                  </a:cubicBezTo>
                  <a:cubicBezTo>
                    <a:pt x="21" y="21"/>
                    <a:pt x="21" y="21"/>
                    <a:pt x="21" y="21"/>
                  </a:cubicBezTo>
                  <a:cubicBezTo>
                    <a:pt x="21" y="21"/>
                    <a:pt x="21" y="22"/>
                    <a:pt x="22" y="22"/>
                  </a:cubicBezTo>
                  <a:cubicBezTo>
                    <a:pt x="22" y="22"/>
                    <a:pt x="22" y="22"/>
                    <a:pt x="22" y="22"/>
                  </a:cubicBezTo>
                  <a:close/>
                  <a:moveTo>
                    <a:pt x="30" y="24"/>
                  </a:moveTo>
                  <a:cubicBezTo>
                    <a:pt x="30" y="25"/>
                    <a:pt x="31" y="25"/>
                    <a:pt x="31" y="26"/>
                  </a:cubicBezTo>
                  <a:cubicBezTo>
                    <a:pt x="31" y="26"/>
                    <a:pt x="31" y="27"/>
                    <a:pt x="30" y="27"/>
                  </a:cubicBezTo>
                  <a:cubicBezTo>
                    <a:pt x="29" y="27"/>
                    <a:pt x="28" y="27"/>
                    <a:pt x="27" y="27"/>
                  </a:cubicBezTo>
                  <a:cubicBezTo>
                    <a:pt x="26" y="26"/>
                    <a:pt x="25" y="25"/>
                    <a:pt x="24" y="24"/>
                  </a:cubicBezTo>
                  <a:cubicBezTo>
                    <a:pt x="24" y="22"/>
                    <a:pt x="23" y="21"/>
                    <a:pt x="23" y="19"/>
                  </a:cubicBezTo>
                  <a:cubicBezTo>
                    <a:pt x="23" y="17"/>
                    <a:pt x="24" y="16"/>
                    <a:pt x="24" y="16"/>
                  </a:cubicBezTo>
                  <a:cubicBezTo>
                    <a:pt x="25" y="15"/>
                    <a:pt x="26" y="15"/>
                    <a:pt x="27" y="16"/>
                  </a:cubicBezTo>
                  <a:cubicBezTo>
                    <a:pt x="28" y="16"/>
                    <a:pt x="29" y="17"/>
                    <a:pt x="30" y="19"/>
                  </a:cubicBezTo>
                  <a:cubicBezTo>
                    <a:pt x="31" y="20"/>
                    <a:pt x="31" y="22"/>
                    <a:pt x="31" y="23"/>
                  </a:cubicBezTo>
                  <a:cubicBezTo>
                    <a:pt x="31" y="24"/>
                    <a:pt x="31" y="24"/>
                    <a:pt x="31" y="24"/>
                  </a:cubicBezTo>
                  <a:cubicBezTo>
                    <a:pt x="29" y="23"/>
                    <a:pt x="27" y="21"/>
                    <a:pt x="25" y="20"/>
                  </a:cubicBezTo>
                  <a:cubicBezTo>
                    <a:pt x="25" y="21"/>
                    <a:pt x="25" y="22"/>
                    <a:pt x="26" y="23"/>
                  </a:cubicBezTo>
                  <a:cubicBezTo>
                    <a:pt x="26" y="24"/>
                    <a:pt x="27" y="25"/>
                    <a:pt x="27" y="25"/>
                  </a:cubicBezTo>
                  <a:cubicBezTo>
                    <a:pt x="28" y="26"/>
                    <a:pt x="28" y="26"/>
                    <a:pt x="29" y="26"/>
                  </a:cubicBezTo>
                  <a:cubicBezTo>
                    <a:pt x="29" y="25"/>
                    <a:pt x="29" y="25"/>
                    <a:pt x="30" y="24"/>
                  </a:cubicBezTo>
                  <a:close/>
                  <a:moveTo>
                    <a:pt x="25" y="19"/>
                  </a:moveTo>
                  <a:cubicBezTo>
                    <a:pt x="26" y="20"/>
                    <a:pt x="28" y="21"/>
                    <a:pt x="30" y="22"/>
                  </a:cubicBezTo>
                  <a:cubicBezTo>
                    <a:pt x="30" y="21"/>
                    <a:pt x="29" y="20"/>
                    <a:pt x="29" y="19"/>
                  </a:cubicBezTo>
                  <a:cubicBezTo>
                    <a:pt x="29" y="18"/>
                    <a:pt x="28" y="18"/>
                    <a:pt x="27" y="17"/>
                  </a:cubicBezTo>
                  <a:cubicBezTo>
                    <a:pt x="27" y="17"/>
                    <a:pt x="26" y="17"/>
                    <a:pt x="26" y="17"/>
                  </a:cubicBezTo>
                  <a:cubicBezTo>
                    <a:pt x="25" y="17"/>
                    <a:pt x="25" y="18"/>
                    <a:pt x="25" y="19"/>
                  </a:cubicBezTo>
                  <a:close/>
                  <a:moveTo>
                    <a:pt x="39" y="29"/>
                  </a:moveTo>
                  <a:cubicBezTo>
                    <a:pt x="39" y="30"/>
                    <a:pt x="40" y="30"/>
                    <a:pt x="40" y="30"/>
                  </a:cubicBezTo>
                  <a:cubicBezTo>
                    <a:pt x="40" y="31"/>
                    <a:pt x="40" y="32"/>
                    <a:pt x="39" y="32"/>
                  </a:cubicBezTo>
                  <a:cubicBezTo>
                    <a:pt x="38" y="33"/>
                    <a:pt x="38" y="33"/>
                    <a:pt x="37" y="32"/>
                  </a:cubicBezTo>
                  <a:cubicBezTo>
                    <a:pt x="35" y="31"/>
                    <a:pt x="35" y="30"/>
                    <a:pt x="34" y="29"/>
                  </a:cubicBezTo>
                  <a:cubicBezTo>
                    <a:pt x="33" y="28"/>
                    <a:pt x="33" y="26"/>
                    <a:pt x="33" y="24"/>
                  </a:cubicBezTo>
                  <a:cubicBezTo>
                    <a:pt x="33" y="23"/>
                    <a:pt x="33" y="22"/>
                    <a:pt x="33" y="22"/>
                  </a:cubicBezTo>
                  <a:cubicBezTo>
                    <a:pt x="33" y="21"/>
                    <a:pt x="34" y="21"/>
                    <a:pt x="35" y="21"/>
                  </a:cubicBezTo>
                  <a:cubicBezTo>
                    <a:pt x="35" y="21"/>
                    <a:pt x="36" y="21"/>
                    <a:pt x="37" y="21"/>
                  </a:cubicBezTo>
                  <a:cubicBezTo>
                    <a:pt x="38" y="22"/>
                    <a:pt x="38" y="22"/>
                    <a:pt x="39" y="23"/>
                  </a:cubicBezTo>
                  <a:cubicBezTo>
                    <a:pt x="40" y="24"/>
                    <a:pt x="40" y="25"/>
                    <a:pt x="40" y="26"/>
                  </a:cubicBezTo>
                  <a:cubicBezTo>
                    <a:pt x="40" y="26"/>
                    <a:pt x="39" y="26"/>
                    <a:pt x="39" y="26"/>
                  </a:cubicBezTo>
                  <a:cubicBezTo>
                    <a:pt x="39" y="25"/>
                    <a:pt x="38" y="24"/>
                    <a:pt x="38" y="24"/>
                  </a:cubicBezTo>
                  <a:cubicBezTo>
                    <a:pt x="38" y="23"/>
                    <a:pt x="37" y="23"/>
                    <a:pt x="37" y="23"/>
                  </a:cubicBezTo>
                  <a:cubicBezTo>
                    <a:pt x="36" y="22"/>
                    <a:pt x="35" y="22"/>
                    <a:pt x="35" y="23"/>
                  </a:cubicBezTo>
                  <a:cubicBezTo>
                    <a:pt x="34" y="23"/>
                    <a:pt x="34" y="24"/>
                    <a:pt x="34" y="25"/>
                  </a:cubicBezTo>
                  <a:cubicBezTo>
                    <a:pt x="34" y="27"/>
                    <a:pt x="34" y="28"/>
                    <a:pt x="35" y="29"/>
                  </a:cubicBezTo>
                  <a:cubicBezTo>
                    <a:pt x="35" y="29"/>
                    <a:pt x="36" y="30"/>
                    <a:pt x="37" y="31"/>
                  </a:cubicBezTo>
                  <a:cubicBezTo>
                    <a:pt x="37" y="31"/>
                    <a:pt x="38" y="31"/>
                    <a:pt x="38" y="31"/>
                  </a:cubicBezTo>
                  <a:cubicBezTo>
                    <a:pt x="39" y="31"/>
                    <a:pt x="39" y="30"/>
                    <a:pt x="39" y="29"/>
                  </a:cubicBezTo>
                  <a:close/>
                  <a:moveTo>
                    <a:pt x="45" y="35"/>
                  </a:moveTo>
                  <a:cubicBezTo>
                    <a:pt x="45" y="35"/>
                    <a:pt x="45" y="36"/>
                    <a:pt x="45" y="37"/>
                  </a:cubicBezTo>
                  <a:cubicBezTo>
                    <a:pt x="45" y="36"/>
                    <a:pt x="44" y="36"/>
                    <a:pt x="44" y="36"/>
                  </a:cubicBezTo>
                  <a:cubicBezTo>
                    <a:pt x="43" y="36"/>
                    <a:pt x="43" y="35"/>
                    <a:pt x="43" y="35"/>
                  </a:cubicBezTo>
                  <a:cubicBezTo>
                    <a:pt x="42" y="35"/>
                    <a:pt x="42" y="34"/>
                    <a:pt x="42" y="34"/>
                  </a:cubicBezTo>
                  <a:cubicBezTo>
                    <a:pt x="42" y="34"/>
                    <a:pt x="42" y="33"/>
                    <a:pt x="42" y="32"/>
                  </a:cubicBezTo>
                  <a:cubicBezTo>
                    <a:pt x="42" y="31"/>
                    <a:pt x="42" y="30"/>
                    <a:pt x="42" y="29"/>
                  </a:cubicBezTo>
                  <a:cubicBezTo>
                    <a:pt x="42" y="28"/>
                    <a:pt x="42" y="27"/>
                    <a:pt x="42" y="26"/>
                  </a:cubicBezTo>
                  <a:cubicBezTo>
                    <a:pt x="41" y="26"/>
                    <a:pt x="41" y="25"/>
                    <a:pt x="41" y="25"/>
                  </a:cubicBezTo>
                  <a:cubicBezTo>
                    <a:pt x="41" y="25"/>
                    <a:pt x="41" y="24"/>
                    <a:pt x="41" y="24"/>
                  </a:cubicBezTo>
                  <a:cubicBezTo>
                    <a:pt x="41" y="24"/>
                    <a:pt x="41" y="24"/>
                    <a:pt x="42" y="24"/>
                  </a:cubicBezTo>
                  <a:cubicBezTo>
                    <a:pt x="42" y="23"/>
                    <a:pt x="42" y="23"/>
                    <a:pt x="42" y="22"/>
                  </a:cubicBezTo>
                  <a:cubicBezTo>
                    <a:pt x="42" y="22"/>
                    <a:pt x="43" y="22"/>
                    <a:pt x="43" y="22"/>
                  </a:cubicBezTo>
                  <a:cubicBezTo>
                    <a:pt x="43" y="23"/>
                    <a:pt x="43" y="24"/>
                    <a:pt x="43" y="25"/>
                  </a:cubicBezTo>
                  <a:cubicBezTo>
                    <a:pt x="44" y="25"/>
                    <a:pt x="44" y="26"/>
                    <a:pt x="45" y="26"/>
                  </a:cubicBezTo>
                  <a:cubicBezTo>
                    <a:pt x="45" y="27"/>
                    <a:pt x="45" y="27"/>
                    <a:pt x="45" y="27"/>
                  </a:cubicBezTo>
                  <a:cubicBezTo>
                    <a:pt x="44" y="27"/>
                    <a:pt x="44" y="27"/>
                    <a:pt x="43" y="27"/>
                  </a:cubicBezTo>
                  <a:cubicBezTo>
                    <a:pt x="43" y="28"/>
                    <a:pt x="43" y="29"/>
                    <a:pt x="43" y="30"/>
                  </a:cubicBezTo>
                  <a:cubicBezTo>
                    <a:pt x="43" y="31"/>
                    <a:pt x="43" y="32"/>
                    <a:pt x="43" y="33"/>
                  </a:cubicBezTo>
                  <a:cubicBezTo>
                    <a:pt x="43" y="33"/>
                    <a:pt x="43" y="34"/>
                    <a:pt x="43" y="34"/>
                  </a:cubicBezTo>
                  <a:cubicBezTo>
                    <a:pt x="43" y="34"/>
                    <a:pt x="44" y="34"/>
                    <a:pt x="44" y="34"/>
                  </a:cubicBezTo>
                  <a:cubicBezTo>
                    <a:pt x="44" y="34"/>
                    <a:pt x="44" y="34"/>
                    <a:pt x="44" y="35"/>
                  </a:cubicBezTo>
                  <a:cubicBezTo>
                    <a:pt x="44" y="35"/>
                    <a:pt x="45" y="35"/>
                    <a:pt x="45" y="35"/>
                  </a:cubicBezTo>
                  <a:close/>
                  <a:moveTo>
                    <a:pt x="46" y="32"/>
                  </a:moveTo>
                  <a:cubicBezTo>
                    <a:pt x="46" y="30"/>
                    <a:pt x="46" y="29"/>
                    <a:pt x="47" y="28"/>
                  </a:cubicBezTo>
                  <a:cubicBezTo>
                    <a:pt x="48" y="28"/>
                    <a:pt x="49" y="28"/>
                    <a:pt x="50" y="29"/>
                  </a:cubicBezTo>
                  <a:cubicBezTo>
                    <a:pt x="51" y="29"/>
                    <a:pt x="52" y="30"/>
                    <a:pt x="53" y="32"/>
                  </a:cubicBezTo>
                  <a:cubicBezTo>
                    <a:pt x="54" y="33"/>
                    <a:pt x="54" y="35"/>
                    <a:pt x="54" y="36"/>
                  </a:cubicBezTo>
                  <a:cubicBezTo>
                    <a:pt x="54" y="38"/>
                    <a:pt x="54" y="39"/>
                    <a:pt x="54" y="39"/>
                  </a:cubicBezTo>
                  <a:cubicBezTo>
                    <a:pt x="53" y="40"/>
                    <a:pt x="53" y="40"/>
                    <a:pt x="52" y="40"/>
                  </a:cubicBezTo>
                  <a:cubicBezTo>
                    <a:pt x="51" y="40"/>
                    <a:pt x="51" y="40"/>
                    <a:pt x="50" y="40"/>
                  </a:cubicBezTo>
                  <a:cubicBezTo>
                    <a:pt x="49" y="39"/>
                    <a:pt x="48" y="38"/>
                    <a:pt x="47" y="37"/>
                  </a:cubicBezTo>
                  <a:cubicBezTo>
                    <a:pt x="46" y="35"/>
                    <a:pt x="46" y="34"/>
                    <a:pt x="46" y="32"/>
                  </a:cubicBezTo>
                  <a:close/>
                  <a:moveTo>
                    <a:pt x="47" y="33"/>
                  </a:moveTo>
                  <a:cubicBezTo>
                    <a:pt x="47" y="34"/>
                    <a:pt x="48" y="35"/>
                    <a:pt x="48" y="36"/>
                  </a:cubicBezTo>
                  <a:cubicBezTo>
                    <a:pt x="49" y="37"/>
                    <a:pt x="49" y="38"/>
                    <a:pt x="50" y="38"/>
                  </a:cubicBezTo>
                  <a:cubicBezTo>
                    <a:pt x="51" y="39"/>
                    <a:pt x="51" y="39"/>
                    <a:pt x="52" y="38"/>
                  </a:cubicBezTo>
                  <a:cubicBezTo>
                    <a:pt x="52" y="38"/>
                    <a:pt x="52" y="37"/>
                    <a:pt x="52" y="36"/>
                  </a:cubicBezTo>
                  <a:cubicBezTo>
                    <a:pt x="52" y="34"/>
                    <a:pt x="52" y="33"/>
                    <a:pt x="52" y="32"/>
                  </a:cubicBezTo>
                  <a:cubicBezTo>
                    <a:pt x="51" y="31"/>
                    <a:pt x="51" y="31"/>
                    <a:pt x="50" y="30"/>
                  </a:cubicBezTo>
                  <a:cubicBezTo>
                    <a:pt x="49" y="30"/>
                    <a:pt x="49" y="30"/>
                    <a:pt x="48" y="30"/>
                  </a:cubicBezTo>
                  <a:cubicBezTo>
                    <a:pt x="48" y="30"/>
                    <a:pt x="47" y="31"/>
                    <a:pt x="47" y="33"/>
                  </a:cubicBezTo>
                  <a:close/>
                  <a:moveTo>
                    <a:pt x="56" y="43"/>
                  </a:moveTo>
                  <a:cubicBezTo>
                    <a:pt x="56" y="41"/>
                    <a:pt x="56" y="39"/>
                    <a:pt x="56" y="38"/>
                  </a:cubicBezTo>
                  <a:cubicBezTo>
                    <a:pt x="56" y="36"/>
                    <a:pt x="56" y="34"/>
                    <a:pt x="56" y="32"/>
                  </a:cubicBezTo>
                  <a:cubicBezTo>
                    <a:pt x="56" y="33"/>
                    <a:pt x="57" y="33"/>
                    <a:pt x="57" y="33"/>
                  </a:cubicBezTo>
                  <a:cubicBezTo>
                    <a:pt x="57" y="34"/>
                    <a:pt x="57" y="34"/>
                    <a:pt x="57" y="35"/>
                  </a:cubicBezTo>
                  <a:cubicBezTo>
                    <a:pt x="57" y="34"/>
                    <a:pt x="58" y="34"/>
                    <a:pt x="58" y="34"/>
                  </a:cubicBezTo>
                  <a:cubicBezTo>
                    <a:pt x="58" y="34"/>
                    <a:pt x="59" y="34"/>
                    <a:pt x="59" y="34"/>
                  </a:cubicBezTo>
                  <a:cubicBezTo>
                    <a:pt x="60" y="34"/>
                    <a:pt x="60" y="35"/>
                    <a:pt x="61" y="35"/>
                  </a:cubicBezTo>
                  <a:cubicBezTo>
                    <a:pt x="60" y="36"/>
                    <a:pt x="60" y="36"/>
                    <a:pt x="60" y="37"/>
                  </a:cubicBezTo>
                  <a:cubicBezTo>
                    <a:pt x="60" y="36"/>
                    <a:pt x="59" y="36"/>
                    <a:pt x="59" y="36"/>
                  </a:cubicBezTo>
                  <a:cubicBezTo>
                    <a:pt x="59" y="36"/>
                    <a:pt x="58" y="36"/>
                    <a:pt x="58" y="36"/>
                  </a:cubicBezTo>
                  <a:cubicBezTo>
                    <a:pt x="58" y="36"/>
                    <a:pt x="58" y="36"/>
                    <a:pt x="58" y="36"/>
                  </a:cubicBezTo>
                  <a:cubicBezTo>
                    <a:pt x="57" y="37"/>
                    <a:pt x="57" y="37"/>
                    <a:pt x="57" y="38"/>
                  </a:cubicBezTo>
                  <a:cubicBezTo>
                    <a:pt x="57" y="39"/>
                    <a:pt x="57" y="40"/>
                    <a:pt x="57" y="41"/>
                  </a:cubicBezTo>
                  <a:cubicBezTo>
                    <a:pt x="57" y="42"/>
                    <a:pt x="57" y="43"/>
                    <a:pt x="57" y="44"/>
                  </a:cubicBezTo>
                  <a:cubicBezTo>
                    <a:pt x="57" y="43"/>
                    <a:pt x="56" y="43"/>
                    <a:pt x="56" y="43"/>
                  </a:cubicBezTo>
                  <a:close/>
                  <a:moveTo>
                    <a:pt x="61" y="43"/>
                  </a:moveTo>
                  <a:cubicBezTo>
                    <a:pt x="61" y="43"/>
                    <a:pt x="62" y="43"/>
                    <a:pt x="62" y="43"/>
                  </a:cubicBezTo>
                  <a:cubicBezTo>
                    <a:pt x="62" y="44"/>
                    <a:pt x="63" y="45"/>
                    <a:pt x="63" y="45"/>
                  </a:cubicBezTo>
                  <a:cubicBezTo>
                    <a:pt x="63" y="46"/>
                    <a:pt x="64" y="46"/>
                    <a:pt x="65" y="47"/>
                  </a:cubicBezTo>
                  <a:cubicBezTo>
                    <a:pt x="65" y="47"/>
                    <a:pt x="66" y="47"/>
                    <a:pt x="66" y="47"/>
                  </a:cubicBezTo>
                  <a:cubicBezTo>
                    <a:pt x="67" y="47"/>
                    <a:pt x="67" y="47"/>
                    <a:pt x="67" y="46"/>
                  </a:cubicBezTo>
                  <a:cubicBezTo>
                    <a:pt x="67" y="46"/>
                    <a:pt x="67" y="45"/>
                    <a:pt x="66" y="45"/>
                  </a:cubicBezTo>
                  <a:cubicBezTo>
                    <a:pt x="66" y="45"/>
                    <a:pt x="66" y="44"/>
                    <a:pt x="65" y="44"/>
                  </a:cubicBezTo>
                  <a:cubicBezTo>
                    <a:pt x="64" y="43"/>
                    <a:pt x="63" y="42"/>
                    <a:pt x="62" y="41"/>
                  </a:cubicBezTo>
                  <a:cubicBezTo>
                    <a:pt x="62" y="41"/>
                    <a:pt x="62" y="40"/>
                    <a:pt x="61" y="40"/>
                  </a:cubicBezTo>
                  <a:cubicBezTo>
                    <a:pt x="61" y="39"/>
                    <a:pt x="61" y="39"/>
                    <a:pt x="61" y="38"/>
                  </a:cubicBezTo>
                  <a:cubicBezTo>
                    <a:pt x="61" y="38"/>
                    <a:pt x="61" y="37"/>
                    <a:pt x="61" y="37"/>
                  </a:cubicBezTo>
                  <a:cubicBezTo>
                    <a:pt x="62" y="37"/>
                    <a:pt x="62" y="37"/>
                    <a:pt x="62" y="36"/>
                  </a:cubicBezTo>
                  <a:cubicBezTo>
                    <a:pt x="62" y="36"/>
                    <a:pt x="63" y="36"/>
                    <a:pt x="63" y="36"/>
                  </a:cubicBezTo>
                  <a:cubicBezTo>
                    <a:pt x="64" y="37"/>
                    <a:pt x="64" y="37"/>
                    <a:pt x="64" y="37"/>
                  </a:cubicBezTo>
                  <a:cubicBezTo>
                    <a:pt x="65" y="37"/>
                    <a:pt x="66" y="38"/>
                    <a:pt x="66" y="38"/>
                  </a:cubicBezTo>
                  <a:cubicBezTo>
                    <a:pt x="67" y="39"/>
                    <a:pt x="67" y="40"/>
                    <a:pt x="67" y="40"/>
                  </a:cubicBezTo>
                  <a:cubicBezTo>
                    <a:pt x="68" y="41"/>
                    <a:pt x="68" y="41"/>
                    <a:pt x="68" y="42"/>
                  </a:cubicBezTo>
                  <a:cubicBezTo>
                    <a:pt x="67" y="42"/>
                    <a:pt x="67" y="42"/>
                    <a:pt x="66" y="41"/>
                  </a:cubicBezTo>
                  <a:cubicBezTo>
                    <a:pt x="66" y="41"/>
                    <a:pt x="66" y="40"/>
                    <a:pt x="66" y="40"/>
                  </a:cubicBezTo>
                  <a:cubicBezTo>
                    <a:pt x="66" y="39"/>
                    <a:pt x="65" y="39"/>
                    <a:pt x="65" y="39"/>
                  </a:cubicBezTo>
                  <a:cubicBezTo>
                    <a:pt x="64" y="38"/>
                    <a:pt x="63" y="38"/>
                    <a:pt x="63" y="38"/>
                  </a:cubicBezTo>
                  <a:cubicBezTo>
                    <a:pt x="63" y="38"/>
                    <a:pt x="63" y="38"/>
                    <a:pt x="63" y="39"/>
                  </a:cubicBezTo>
                  <a:cubicBezTo>
                    <a:pt x="63" y="39"/>
                    <a:pt x="63" y="39"/>
                    <a:pt x="63" y="40"/>
                  </a:cubicBezTo>
                  <a:cubicBezTo>
                    <a:pt x="63" y="40"/>
                    <a:pt x="63" y="40"/>
                    <a:pt x="63" y="40"/>
                  </a:cubicBezTo>
                  <a:cubicBezTo>
                    <a:pt x="64" y="40"/>
                    <a:pt x="64" y="41"/>
                    <a:pt x="65" y="42"/>
                  </a:cubicBezTo>
                  <a:cubicBezTo>
                    <a:pt x="66" y="42"/>
                    <a:pt x="66" y="43"/>
                    <a:pt x="67" y="44"/>
                  </a:cubicBezTo>
                  <a:cubicBezTo>
                    <a:pt x="67" y="44"/>
                    <a:pt x="68" y="45"/>
                    <a:pt x="68" y="45"/>
                  </a:cubicBezTo>
                  <a:cubicBezTo>
                    <a:pt x="68" y="46"/>
                    <a:pt x="68" y="46"/>
                    <a:pt x="68" y="47"/>
                  </a:cubicBezTo>
                  <a:cubicBezTo>
                    <a:pt x="68" y="47"/>
                    <a:pt x="68" y="48"/>
                    <a:pt x="68" y="48"/>
                  </a:cubicBezTo>
                  <a:cubicBezTo>
                    <a:pt x="68" y="49"/>
                    <a:pt x="67" y="49"/>
                    <a:pt x="67" y="49"/>
                  </a:cubicBezTo>
                  <a:cubicBezTo>
                    <a:pt x="66" y="49"/>
                    <a:pt x="65" y="49"/>
                    <a:pt x="65" y="48"/>
                  </a:cubicBezTo>
                  <a:cubicBezTo>
                    <a:pt x="64" y="47"/>
                    <a:pt x="63" y="47"/>
                    <a:pt x="62" y="46"/>
                  </a:cubicBezTo>
                  <a:cubicBezTo>
                    <a:pt x="61" y="45"/>
                    <a:pt x="61" y="44"/>
                    <a:pt x="61" y="4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4" name="Freeform 924"/>
            <p:cNvSpPr>
              <a:spLocks noEditPoints="1"/>
            </p:cNvSpPr>
            <p:nvPr/>
          </p:nvSpPr>
          <p:spPr bwMode="auto">
            <a:xfrm>
              <a:off x="501" y="846"/>
              <a:ext cx="641" cy="434"/>
            </a:xfrm>
            <a:custGeom>
              <a:avLst/>
              <a:gdLst>
                <a:gd name="T0" fmla="*/ 2147483647 w 65"/>
                <a:gd name="T1" fmla="*/ 2147483647 h 44"/>
                <a:gd name="T2" fmla="*/ 0 w 65"/>
                <a:gd name="T3" fmla="*/ 2147483647 h 44"/>
                <a:gd name="T4" fmla="*/ 2147483647 w 65"/>
                <a:gd name="T5" fmla="*/ 2147483647 h 44"/>
                <a:gd name="T6" fmla="*/ 2147483647 w 65"/>
                <a:gd name="T7" fmla="*/ 2147483647 h 44"/>
                <a:gd name="T8" fmla="*/ 2147483647 w 65"/>
                <a:gd name="T9" fmla="*/ 2147483647 h 44"/>
                <a:gd name="T10" fmla="*/ 2147483647 w 65"/>
                <a:gd name="T11" fmla="*/ 2147483647 h 44"/>
                <a:gd name="T12" fmla="*/ 2147483647 w 65"/>
                <a:gd name="T13" fmla="*/ 2147483647 h 44"/>
                <a:gd name="T14" fmla="*/ 2147483647 w 65"/>
                <a:gd name="T15" fmla="*/ 2147483647 h 44"/>
                <a:gd name="T16" fmla="*/ 2147483647 w 65"/>
                <a:gd name="T17" fmla="*/ 2147483647 h 44"/>
                <a:gd name="T18" fmla="*/ 2147483647 w 65"/>
                <a:gd name="T19" fmla="*/ 2147483647 h 44"/>
                <a:gd name="T20" fmla="*/ 2147483647 w 65"/>
                <a:gd name="T21" fmla="*/ 2147483647 h 44"/>
                <a:gd name="T22" fmla="*/ 2147483647 w 65"/>
                <a:gd name="T23" fmla="*/ 2147483647 h 44"/>
                <a:gd name="T24" fmla="*/ 2147483647 w 65"/>
                <a:gd name="T25" fmla="*/ 2147483647 h 44"/>
                <a:gd name="T26" fmla="*/ 2147483647 w 65"/>
                <a:gd name="T27" fmla="*/ 2147483647 h 44"/>
                <a:gd name="T28" fmla="*/ 2147483647 w 65"/>
                <a:gd name="T29" fmla="*/ 2147483647 h 44"/>
                <a:gd name="T30" fmla="*/ 2147483647 w 65"/>
                <a:gd name="T31" fmla="*/ 2147483647 h 44"/>
                <a:gd name="T32" fmla="*/ 2147483647 w 65"/>
                <a:gd name="T33" fmla="*/ 2147483647 h 44"/>
                <a:gd name="T34" fmla="*/ 2147483647 w 65"/>
                <a:gd name="T35" fmla="*/ 2147483647 h 44"/>
                <a:gd name="T36" fmla="*/ 2147483647 w 65"/>
                <a:gd name="T37" fmla="*/ 2147483647 h 44"/>
                <a:gd name="T38" fmla="*/ 2147483647 w 65"/>
                <a:gd name="T39" fmla="*/ 2147483647 h 44"/>
                <a:gd name="T40" fmla="*/ 2147483647 w 65"/>
                <a:gd name="T41" fmla="*/ 2147483647 h 44"/>
                <a:gd name="T42" fmla="*/ 2147483647 w 65"/>
                <a:gd name="T43" fmla="*/ 2147483647 h 44"/>
                <a:gd name="T44" fmla="*/ 2147483647 w 65"/>
                <a:gd name="T45" fmla="*/ 2147483647 h 44"/>
                <a:gd name="T46" fmla="*/ 2147483647 w 65"/>
                <a:gd name="T47" fmla="*/ 2147483647 h 44"/>
                <a:gd name="T48" fmla="*/ 2147483647 w 65"/>
                <a:gd name="T49" fmla="*/ 2147483647 h 44"/>
                <a:gd name="T50" fmla="*/ 2147483647 w 65"/>
                <a:gd name="T51" fmla="*/ 2147483647 h 44"/>
                <a:gd name="T52" fmla="*/ 2147483647 w 65"/>
                <a:gd name="T53" fmla="*/ 2147483647 h 44"/>
                <a:gd name="T54" fmla="*/ 2147483647 w 65"/>
                <a:gd name="T55" fmla="*/ 2147483647 h 44"/>
                <a:gd name="T56" fmla="*/ 2147483647 w 65"/>
                <a:gd name="T57" fmla="*/ 2147483647 h 44"/>
                <a:gd name="T58" fmla="*/ 2147483647 w 65"/>
                <a:gd name="T59" fmla="*/ 2147483647 h 44"/>
                <a:gd name="T60" fmla="*/ 2147483647 w 65"/>
                <a:gd name="T61" fmla="*/ 2147483647 h 44"/>
                <a:gd name="T62" fmla="*/ 2147483647 w 65"/>
                <a:gd name="T63" fmla="*/ 2147483647 h 44"/>
                <a:gd name="T64" fmla="*/ 2147483647 w 65"/>
                <a:gd name="T65" fmla="*/ 2147483647 h 44"/>
                <a:gd name="T66" fmla="*/ 2147483647 w 65"/>
                <a:gd name="T67" fmla="*/ 2147483647 h 44"/>
                <a:gd name="T68" fmla="*/ 2147483647 w 65"/>
                <a:gd name="T69" fmla="*/ 2147483647 h 44"/>
                <a:gd name="T70" fmla="*/ 2147483647 w 65"/>
                <a:gd name="T71" fmla="*/ 2147483647 h 44"/>
                <a:gd name="T72" fmla="*/ 2147483647 w 65"/>
                <a:gd name="T73" fmla="*/ 2147483647 h 44"/>
                <a:gd name="T74" fmla="*/ 2147483647 w 65"/>
                <a:gd name="T75" fmla="*/ 2147483647 h 44"/>
                <a:gd name="T76" fmla="*/ 2147483647 w 65"/>
                <a:gd name="T77" fmla="*/ 2147483647 h 44"/>
                <a:gd name="T78" fmla="*/ 2147483647 w 65"/>
                <a:gd name="T79" fmla="*/ 2147483647 h 44"/>
                <a:gd name="T80" fmla="*/ 2147483647 w 65"/>
                <a:gd name="T81" fmla="*/ 2147483647 h 44"/>
                <a:gd name="T82" fmla="*/ 2147483647 w 65"/>
                <a:gd name="T83" fmla="*/ 2147483647 h 44"/>
                <a:gd name="T84" fmla="*/ 2147483647 w 65"/>
                <a:gd name="T85" fmla="*/ 2147483647 h 44"/>
                <a:gd name="T86" fmla="*/ 2147483647 w 65"/>
                <a:gd name="T87" fmla="*/ 2147483647 h 44"/>
                <a:gd name="T88" fmla="*/ 2147483647 w 65"/>
                <a:gd name="T89" fmla="*/ 2147483647 h 44"/>
                <a:gd name="T90" fmla="*/ 2147483647 w 65"/>
                <a:gd name="T91" fmla="*/ 2147483647 h 44"/>
                <a:gd name="T92" fmla="*/ 2147483647 w 65"/>
                <a:gd name="T93" fmla="*/ 2147483647 h 44"/>
                <a:gd name="T94" fmla="*/ 2147483647 w 65"/>
                <a:gd name="T95" fmla="*/ 2147483647 h 44"/>
                <a:gd name="T96" fmla="*/ 2147483647 w 65"/>
                <a:gd name="T97" fmla="*/ 2147483647 h 44"/>
                <a:gd name="T98" fmla="*/ 2147483647 w 65"/>
                <a:gd name="T99" fmla="*/ 2147483647 h 44"/>
                <a:gd name="T100" fmla="*/ 2147483647 w 65"/>
                <a:gd name="T101" fmla="*/ 2147483647 h 44"/>
                <a:gd name="T102" fmla="*/ 2147483647 w 65"/>
                <a:gd name="T103" fmla="*/ 2147483647 h 44"/>
                <a:gd name="T104" fmla="*/ 2147483647 w 65"/>
                <a:gd name="T105" fmla="*/ 2147483647 h 44"/>
                <a:gd name="T106" fmla="*/ 2147483647 w 65"/>
                <a:gd name="T107" fmla="*/ 2147483647 h 44"/>
                <a:gd name="T108" fmla="*/ 2147483647 w 65"/>
                <a:gd name="T109" fmla="*/ 2147483647 h 44"/>
                <a:gd name="T110" fmla="*/ 2147483647 w 65"/>
                <a:gd name="T111" fmla="*/ 2147483647 h 44"/>
                <a:gd name="T112" fmla="*/ 2147483647 w 65"/>
                <a:gd name="T113" fmla="*/ 2147483647 h 44"/>
                <a:gd name="T114" fmla="*/ 2147483647 w 65"/>
                <a:gd name="T115" fmla="*/ 2147483647 h 44"/>
                <a:gd name="T116" fmla="*/ 2147483647 w 65"/>
                <a:gd name="T117" fmla="*/ 2147483647 h 44"/>
                <a:gd name="T118" fmla="*/ 2147483647 w 65"/>
                <a:gd name="T119" fmla="*/ 2147483647 h 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
                <a:gd name="T181" fmla="*/ 0 h 44"/>
                <a:gd name="T182" fmla="*/ 65 w 65"/>
                <a:gd name="T183" fmla="*/ 44 h 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 h="44">
                  <a:moveTo>
                    <a:pt x="6" y="8"/>
                  </a:moveTo>
                  <a:cubicBezTo>
                    <a:pt x="6" y="8"/>
                    <a:pt x="7" y="9"/>
                    <a:pt x="7" y="9"/>
                  </a:cubicBezTo>
                  <a:cubicBezTo>
                    <a:pt x="7" y="10"/>
                    <a:pt x="7" y="10"/>
                    <a:pt x="6" y="11"/>
                  </a:cubicBezTo>
                  <a:cubicBezTo>
                    <a:pt x="5" y="11"/>
                    <a:pt x="4" y="11"/>
                    <a:pt x="4" y="10"/>
                  </a:cubicBezTo>
                  <a:cubicBezTo>
                    <a:pt x="2" y="10"/>
                    <a:pt x="1" y="9"/>
                    <a:pt x="1" y="7"/>
                  </a:cubicBezTo>
                  <a:cubicBezTo>
                    <a:pt x="0" y="6"/>
                    <a:pt x="0" y="5"/>
                    <a:pt x="0" y="3"/>
                  </a:cubicBezTo>
                  <a:cubicBezTo>
                    <a:pt x="0" y="2"/>
                    <a:pt x="0" y="1"/>
                    <a:pt x="0" y="1"/>
                  </a:cubicBezTo>
                  <a:cubicBezTo>
                    <a:pt x="0" y="0"/>
                    <a:pt x="1" y="0"/>
                    <a:pt x="1" y="0"/>
                  </a:cubicBezTo>
                  <a:cubicBezTo>
                    <a:pt x="2" y="0"/>
                    <a:pt x="3" y="0"/>
                    <a:pt x="4" y="1"/>
                  </a:cubicBezTo>
                  <a:cubicBezTo>
                    <a:pt x="4" y="1"/>
                    <a:pt x="5" y="2"/>
                    <a:pt x="6" y="3"/>
                  </a:cubicBezTo>
                  <a:cubicBezTo>
                    <a:pt x="6" y="3"/>
                    <a:pt x="7" y="4"/>
                    <a:pt x="7" y="5"/>
                  </a:cubicBezTo>
                  <a:cubicBezTo>
                    <a:pt x="7" y="5"/>
                    <a:pt x="6" y="5"/>
                    <a:pt x="6" y="5"/>
                  </a:cubicBezTo>
                  <a:cubicBezTo>
                    <a:pt x="5" y="4"/>
                    <a:pt x="5" y="4"/>
                    <a:pt x="5" y="3"/>
                  </a:cubicBezTo>
                  <a:cubicBezTo>
                    <a:pt x="5" y="3"/>
                    <a:pt x="4" y="2"/>
                    <a:pt x="4" y="2"/>
                  </a:cubicBezTo>
                  <a:cubicBezTo>
                    <a:pt x="3" y="1"/>
                    <a:pt x="2" y="1"/>
                    <a:pt x="2" y="2"/>
                  </a:cubicBezTo>
                  <a:cubicBezTo>
                    <a:pt x="1" y="2"/>
                    <a:pt x="1" y="3"/>
                    <a:pt x="1" y="4"/>
                  </a:cubicBezTo>
                  <a:cubicBezTo>
                    <a:pt x="1" y="5"/>
                    <a:pt x="1" y="6"/>
                    <a:pt x="2" y="7"/>
                  </a:cubicBezTo>
                  <a:cubicBezTo>
                    <a:pt x="2" y="8"/>
                    <a:pt x="3" y="9"/>
                    <a:pt x="4" y="9"/>
                  </a:cubicBezTo>
                  <a:cubicBezTo>
                    <a:pt x="4" y="9"/>
                    <a:pt x="5" y="9"/>
                    <a:pt x="5" y="9"/>
                  </a:cubicBezTo>
                  <a:cubicBezTo>
                    <a:pt x="5" y="9"/>
                    <a:pt x="6" y="9"/>
                    <a:pt x="6" y="8"/>
                  </a:cubicBezTo>
                  <a:close/>
                  <a:moveTo>
                    <a:pt x="8" y="13"/>
                  </a:moveTo>
                  <a:cubicBezTo>
                    <a:pt x="8" y="11"/>
                    <a:pt x="8" y="9"/>
                    <a:pt x="8" y="6"/>
                  </a:cubicBezTo>
                  <a:cubicBezTo>
                    <a:pt x="8" y="4"/>
                    <a:pt x="8" y="2"/>
                    <a:pt x="8" y="0"/>
                  </a:cubicBezTo>
                  <a:cubicBezTo>
                    <a:pt x="9" y="0"/>
                    <a:pt x="9" y="1"/>
                    <a:pt x="10" y="1"/>
                  </a:cubicBezTo>
                  <a:cubicBezTo>
                    <a:pt x="10" y="2"/>
                    <a:pt x="10" y="2"/>
                    <a:pt x="10" y="3"/>
                  </a:cubicBezTo>
                  <a:cubicBezTo>
                    <a:pt x="10" y="4"/>
                    <a:pt x="10" y="5"/>
                    <a:pt x="10" y="5"/>
                  </a:cubicBezTo>
                  <a:cubicBezTo>
                    <a:pt x="11" y="5"/>
                    <a:pt x="11" y="5"/>
                    <a:pt x="13" y="6"/>
                  </a:cubicBezTo>
                  <a:cubicBezTo>
                    <a:pt x="13" y="6"/>
                    <a:pt x="14" y="6"/>
                    <a:pt x="14" y="7"/>
                  </a:cubicBezTo>
                  <a:cubicBezTo>
                    <a:pt x="15" y="8"/>
                    <a:pt x="15" y="8"/>
                    <a:pt x="15" y="9"/>
                  </a:cubicBezTo>
                  <a:cubicBezTo>
                    <a:pt x="15" y="9"/>
                    <a:pt x="16" y="10"/>
                    <a:pt x="16" y="11"/>
                  </a:cubicBezTo>
                  <a:cubicBezTo>
                    <a:pt x="16" y="12"/>
                    <a:pt x="16" y="13"/>
                    <a:pt x="16" y="14"/>
                  </a:cubicBezTo>
                  <a:cubicBezTo>
                    <a:pt x="16" y="15"/>
                    <a:pt x="16" y="16"/>
                    <a:pt x="16" y="17"/>
                  </a:cubicBezTo>
                  <a:cubicBezTo>
                    <a:pt x="15" y="17"/>
                    <a:pt x="15" y="16"/>
                    <a:pt x="14" y="16"/>
                  </a:cubicBezTo>
                  <a:cubicBezTo>
                    <a:pt x="14" y="15"/>
                    <a:pt x="14" y="14"/>
                    <a:pt x="14" y="13"/>
                  </a:cubicBezTo>
                  <a:cubicBezTo>
                    <a:pt x="14" y="12"/>
                    <a:pt x="14" y="11"/>
                    <a:pt x="14" y="10"/>
                  </a:cubicBezTo>
                  <a:cubicBezTo>
                    <a:pt x="14" y="9"/>
                    <a:pt x="14" y="9"/>
                    <a:pt x="14" y="8"/>
                  </a:cubicBezTo>
                  <a:cubicBezTo>
                    <a:pt x="13" y="8"/>
                    <a:pt x="13" y="7"/>
                    <a:pt x="12" y="7"/>
                  </a:cubicBezTo>
                  <a:cubicBezTo>
                    <a:pt x="12" y="7"/>
                    <a:pt x="11" y="6"/>
                    <a:pt x="11" y="6"/>
                  </a:cubicBezTo>
                  <a:cubicBezTo>
                    <a:pt x="11" y="7"/>
                    <a:pt x="10" y="7"/>
                    <a:pt x="10" y="7"/>
                  </a:cubicBezTo>
                  <a:cubicBezTo>
                    <a:pt x="10" y="7"/>
                    <a:pt x="10" y="8"/>
                    <a:pt x="10" y="9"/>
                  </a:cubicBezTo>
                  <a:cubicBezTo>
                    <a:pt x="10" y="9"/>
                    <a:pt x="10" y="10"/>
                    <a:pt x="10" y="11"/>
                  </a:cubicBezTo>
                  <a:cubicBezTo>
                    <a:pt x="10" y="12"/>
                    <a:pt x="10" y="13"/>
                    <a:pt x="10" y="14"/>
                  </a:cubicBezTo>
                  <a:cubicBezTo>
                    <a:pt x="9" y="13"/>
                    <a:pt x="9" y="13"/>
                    <a:pt x="8" y="13"/>
                  </a:cubicBezTo>
                  <a:close/>
                  <a:moveTo>
                    <a:pt x="23" y="20"/>
                  </a:moveTo>
                  <a:cubicBezTo>
                    <a:pt x="23" y="21"/>
                    <a:pt x="22" y="21"/>
                    <a:pt x="22" y="20"/>
                  </a:cubicBezTo>
                  <a:cubicBezTo>
                    <a:pt x="21" y="20"/>
                    <a:pt x="21" y="20"/>
                    <a:pt x="20" y="20"/>
                  </a:cubicBezTo>
                  <a:cubicBezTo>
                    <a:pt x="19" y="19"/>
                    <a:pt x="19" y="19"/>
                    <a:pt x="18" y="18"/>
                  </a:cubicBezTo>
                  <a:cubicBezTo>
                    <a:pt x="18" y="17"/>
                    <a:pt x="17" y="16"/>
                    <a:pt x="17" y="15"/>
                  </a:cubicBezTo>
                  <a:cubicBezTo>
                    <a:pt x="17" y="15"/>
                    <a:pt x="17" y="15"/>
                    <a:pt x="18" y="14"/>
                  </a:cubicBezTo>
                  <a:cubicBezTo>
                    <a:pt x="18" y="14"/>
                    <a:pt x="18" y="14"/>
                    <a:pt x="18" y="14"/>
                  </a:cubicBezTo>
                  <a:cubicBezTo>
                    <a:pt x="19" y="14"/>
                    <a:pt x="19" y="14"/>
                    <a:pt x="19" y="14"/>
                  </a:cubicBezTo>
                  <a:cubicBezTo>
                    <a:pt x="20" y="14"/>
                    <a:pt x="20" y="14"/>
                    <a:pt x="21" y="15"/>
                  </a:cubicBezTo>
                  <a:cubicBezTo>
                    <a:pt x="22" y="15"/>
                    <a:pt x="23" y="15"/>
                    <a:pt x="23" y="15"/>
                  </a:cubicBezTo>
                  <a:cubicBezTo>
                    <a:pt x="23" y="15"/>
                    <a:pt x="23" y="15"/>
                    <a:pt x="23" y="15"/>
                  </a:cubicBezTo>
                  <a:cubicBezTo>
                    <a:pt x="23" y="14"/>
                    <a:pt x="23" y="14"/>
                    <a:pt x="23" y="13"/>
                  </a:cubicBezTo>
                  <a:cubicBezTo>
                    <a:pt x="23" y="13"/>
                    <a:pt x="22" y="12"/>
                    <a:pt x="21" y="12"/>
                  </a:cubicBezTo>
                  <a:cubicBezTo>
                    <a:pt x="21" y="12"/>
                    <a:pt x="20" y="11"/>
                    <a:pt x="20" y="11"/>
                  </a:cubicBezTo>
                  <a:cubicBezTo>
                    <a:pt x="19" y="12"/>
                    <a:pt x="19" y="12"/>
                    <a:pt x="19" y="12"/>
                  </a:cubicBezTo>
                  <a:cubicBezTo>
                    <a:pt x="18" y="12"/>
                    <a:pt x="18" y="12"/>
                    <a:pt x="18" y="11"/>
                  </a:cubicBezTo>
                  <a:cubicBezTo>
                    <a:pt x="18" y="11"/>
                    <a:pt x="18" y="10"/>
                    <a:pt x="18" y="10"/>
                  </a:cubicBezTo>
                  <a:cubicBezTo>
                    <a:pt x="18" y="10"/>
                    <a:pt x="19" y="10"/>
                    <a:pt x="19" y="10"/>
                  </a:cubicBezTo>
                  <a:cubicBezTo>
                    <a:pt x="20" y="10"/>
                    <a:pt x="21" y="10"/>
                    <a:pt x="21" y="11"/>
                  </a:cubicBezTo>
                  <a:cubicBezTo>
                    <a:pt x="22" y="11"/>
                    <a:pt x="23" y="12"/>
                    <a:pt x="23" y="12"/>
                  </a:cubicBezTo>
                  <a:cubicBezTo>
                    <a:pt x="24" y="13"/>
                    <a:pt x="24" y="13"/>
                    <a:pt x="24" y="13"/>
                  </a:cubicBezTo>
                  <a:cubicBezTo>
                    <a:pt x="25" y="14"/>
                    <a:pt x="25" y="14"/>
                    <a:pt x="25" y="15"/>
                  </a:cubicBezTo>
                  <a:cubicBezTo>
                    <a:pt x="25" y="15"/>
                    <a:pt x="25" y="16"/>
                    <a:pt x="25" y="16"/>
                  </a:cubicBezTo>
                  <a:cubicBezTo>
                    <a:pt x="25" y="17"/>
                    <a:pt x="25" y="18"/>
                    <a:pt x="25" y="18"/>
                  </a:cubicBezTo>
                  <a:cubicBezTo>
                    <a:pt x="25" y="20"/>
                    <a:pt x="25" y="21"/>
                    <a:pt x="25" y="21"/>
                  </a:cubicBezTo>
                  <a:cubicBezTo>
                    <a:pt x="25" y="22"/>
                    <a:pt x="25" y="22"/>
                    <a:pt x="25" y="23"/>
                  </a:cubicBezTo>
                  <a:cubicBezTo>
                    <a:pt x="25" y="22"/>
                    <a:pt x="24" y="22"/>
                    <a:pt x="24" y="22"/>
                  </a:cubicBezTo>
                  <a:cubicBezTo>
                    <a:pt x="24" y="21"/>
                    <a:pt x="24" y="21"/>
                    <a:pt x="23" y="20"/>
                  </a:cubicBezTo>
                  <a:close/>
                  <a:moveTo>
                    <a:pt x="23" y="17"/>
                  </a:moveTo>
                  <a:cubicBezTo>
                    <a:pt x="23" y="17"/>
                    <a:pt x="22" y="16"/>
                    <a:pt x="21" y="16"/>
                  </a:cubicBezTo>
                  <a:cubicBezTo>
                    <a:pt x="20" y="16"/>
                    <a:pt x="20" y="16"/>
                    <a:pt x="20" y="16"/>
                  </a:cubicBezTo>
                  <a:cubicBezTo>
                    <a:pt x="19" y="15"/>
                    <a:pt x="19" y="16"/>
                    <a:pt x="19" y="16"/>
                  </a:cubicBezTo>
                  <a:cubicBezTo>
                    <a:pt x="19" y="16"/>
                    <a:pt x="19" y="16"/>
                    <a:pt x="19" y="16"/>
                  </a:cubicBezTo>
                  <a:cubicBezTo>
                    <a:pt x="19" y="17"/>
                    <a:pt x="19" y="17"/>
                    <a:pt x="19" y="18"/>
                  </a:cubicBezTo>
                  <a:cubicBezTo>
                    <a:pt x="20" y="18"/>
                    <a:pt x="20" y="18"/>
                    <a:pt x="21" y="19"/>
                  </a:cubicBezTo>
                  <a:cubicBezTo>
                    <a:pt x="21" y="19"/>
                    <a:pt x="22" y="19"/>
                    <a:pt x="22" y="19"/>
                  </a:cubicBezTo>
                  <a:cubicBezTo>
                    <a:pt x="23" y="19"/>
                    <a:pt x="23" y="19"/>
                    <a:pt x="23" y="19"/>
                  </a:cubicBezTo>
                  <a:cubicBezTo>
                    <a:pt x="23" y="18"/>
                    <a:pt x="23" y="18"/>
                    <a:pt x="23" y="17"/>
                  </a:cubicBezTo>
                  <a:cubicBezTo>
                    <a:pt x="23" y="17"/>
                    <a:pt x="23" y="17"/>
                    <a:pt x="23" y="17"/>
                  </a:cubicBezTo>
                  <a:close/>
                  <a:moveTo>
                    <a:pt x="27" y="24"/>
                  </a:moveTo>
                  <a:cubicBezTo>
                    <a:pt x="27" y="22"/>
                    <a:pt x="27" y="20"/>
                    <a:pt x="27" y="19"/>
                  </a:cubicBezTo>
                  <a:cubicBezTo>
                    <a:pt x="27" y="17"/>
                    <a:pt x="27" y="16"/>
                    <a:pt x="27" y="14"/>
                  </a:cubicBezTo>
                  <a:cubicBezTo>
                    <a:pt x="28" y="15"/>
                    <a:pt x="28" y="15"/>
                    <a:pt x="29" y="15"/>
                  </a:cubicBezTo>
                  <a:cubicBezTo>
                    <a:pt x="29" y="15"/>
                    <a:pt x="29" y="16"/>
                    <a:pt x="29" y="16"/>
                  </a:cubicBezTo>
                  <a:cubicBezTo>
                    <a:pt x="29" y="16"/>
                    <a:pt x="29" y="16"/>
                    <a:pt x="30" y="16"/>
                  </a:cubicBezTo>
                  <a:cubicBezTo>
                    <a:pt x="30" y="16"/>
                    <a:pt x="31" y="16"/>
                    <a:pt x="31" y="16"/>
                  </a:cubicBezTo>
                  <a:cubicBezTo>
                    <a:pt x="32" y="17"/>
                    <a:pt x="32" y="17"/>
                    <a:pt x="33" y="18"/>
                  </a:cubicBezTo>
                  <a:cubicBezTo>
                    <a:pt x="33" y="18"/>
                    <a:pt x="33" y="19"/>
                    <a:pt x="34" y="19"/>
                  </a:cubicBezTo>
                  <a:cubicBezTo>
                    <a:pt x="34" y="19"/>
                    <a:pt x="35" y="19"/>
                    <a:pt x="36" y="19"/>
                  </a:cubicBezTo>
                  <a:cubicBezTo>
                    <a:pt x="37" y="20"/>
                    <a:pt x="38" y="20"/>
                    <a:pt x="38" y="21"/>
                  </a:cubicBezTo>
                  <a:cubicBezTo>
                    <a:pt x="39" y="22"/>
                    <a:pt x="39" y="23"/>
                    <a:pt x="39" y="24"/>
                  </a:cubicBezTo>
                  <a:cubicBezTo>
                    <a:pt x="39" y="25"/>
                    <a:pt x="39" y="26"/>
                    <a:pt x="39" y="27"/>
                  </a:cubicBezTo>
                  <a:cubicBezTo>
                    <a:pt x="39" y="28"/>
                    <a:pt x="39" y="29"/>
                    <a:pt x="39" y="30"/>
                  </a:cubicBezTo>
                  <a:cubicBezTo>
                    <a:pt x="39" y="30"/>
                    <a:pt x="38" y="30"/>
                    <a:pt x="38" y="30"/>
                  </a:cubicBezTo>
                  <a:cubicBezTo>
                    <a:pt x="38" y="29"/>
                    <a:pt x="38" y="28"/>
                    <a:pt x="38" y="27"/>
                  </a:cubicBezTo>
                  <a:cubicBezTo>
                    <a:pt x="38" y="26"/>
                    <a:pt x="38" y="25"/>
                    <a:pt x="38" y="24"/>
                  </a:cubicBezTo>
                  <a:cubicBezTo>
                    <a:pt x="38" y="23"/>
                    <a:pt x="38" y="23"/>
                    <a:pt x="37" y="22"/>
                  </a:cubicBezTo>
                  <a:cubicBezTo>
                    <a:pt x="37" y="22"/>
                    <a:pt x="37" y="22"/>
                    <a:pt x="37" y="21"/>
                  </a:cubicBezTo>
                  <a:cubicBezTo>
                    <a:pt x="37" y="21"/>
                    <a:pt x="36" y="21"/>
                    <a:pt x="36" y="21"/>
                  </a:cubicBezTo>
                  <a:cubicBezTo>
                    <a:pt x="35" y="20"/>
                    <a:pt x="35" y="20"/>
                    <a:pt x="35" y="20"/>
                  </a:cubicBezTo>
                  <a:cubicBezTo>
                    <a:pt x="34" y="20"/>
                    <a:pt x="34" y="21"/>
                    <a:pt x="34" y="22"/>
                  </a:cubicBezTo>
                  <a:cubicBezTo>
                    <a:pt x="34" y="23"/>
                    <a:pt x="34" y="24"/>
                    <a:pt x="34" y="25"/>
                  </a:cubicBezTo>
                  <a:cubicBezTo>
                    <a:pt x="34" y="26"/>
                    <a:pt x="34" y="27"/>
                    <a:pt x="34" y="27"/>
                  </a:cubicBezTo>
                  <a:cubicBezTo>
                    <a:pt x="33" y="27"/>
                    <a:pt x="33" y="27"/>
                    <a:pt x="32" y="27"/>
                  </a:cubicBezTo>
                  <a:cubicBezTo>
                    <a:pt x="32" y="26"/>
                    <a:pt x="32" y="25"/>
                    <a:pt x="32" y="24"/>
                  </a:cubicBezTo>
                  <a:cubicBezTo>
                    <a:pt x="32" y="23"/>
                    <a:pt x="32" y="22"/>
                    <a:pt x="32" y="21"/>
                  </a:cubicBezTo>
                  <a:cubicBezTo>
                    <a:pt x="32" y="20"/>
                    <a:pt x="32" y="19"/>
                    <a:pt x="32" y="19"/>
                  </a:cubicBezTo>
                  <a:cubicBezTo>
                    <a:pt x="32" y="18"/>
                    <a:pt x="31" y="18"/>
                    <a:pt x="31" y="18"/>
                  </a:cubicBezTo>
                  <a:cubicBezTo>
                    <a:pt x="30" y="17"/>
                    <a:pt x="30" y="17"/>
                    <a:pt x="30" y="17"/>
                  </a:cubicBezTo>
                  <a:cubicBezTo>
                    <a:pt x="29" y="17"/>
                    <a:pt x="29" y="17"/>
                    <a:pt x="29" y="18"/>
                  </a:cubicBezTo>
                  <a:cubicBezTo>
                    <a:pt x="29" y="18"/>
                    <a:pt x="29" y="19"/>
                    <a:pt x="29" y="20"/>
                  </a:cubicBezTo>
                  <a:cubicBezTo>
                    <a:pt x="29" y="20"/>
                    <a:pt x="29" y="21"/>
                    <a:pt x="29" y="22"/>
                  </a:cubicBezTo>
                  <a:cubicBezTo>
                    <a:pt x="29" y="23"/>
                    <a:pt x="29" y="24"/>
                    <a:pt x="29" y="24"/>
                  </a:cubicBezTo>
                  <a:cubicBezTo>
                    <a:pt x="28" y="24"/>
                    <a:pt x="28" y="24"/>
                    <a:pt x="27" y="24"/>
                  </a:cubicBezTo>
                  <a:close/>
                  <a:moveTo>
                    <a:pt x="43" y="33"/>
                  </a:moveTo>
                  <a:cubicBezTo>
                    <a:pt x="42" y="32"/>
                    <a:pt x="42" y="32"/>
                    <a:pt x="41" y="32"/>
                  </a:cubicBezTo>
                  <a:cubicBezTo>
                    <a:pt x="41" y="30"/>
                    <a:pt x="41" y="27"/>
                    <a:pt x="41" y="25"/>
                  </a:cubicBezTo>
                  <a:cubicBezTo>
                    <a:pt x="41" y="23"/>
                    <a:pt x="41" y="21"/>
                    <a:pt x="41" y="19"/>
                  </a:cubicBezTo>
                  <a:cubicBezTo>
                    <a:pt x="42" y="19"/>
                    <a:pt x="42" y="19"/>
                    <a:pt x="43" y="20"/>
                  </a:cubicBezTo>
                  <a:cubicBezTo>
                    <a:pt x="43" y="20"/>
                    <a:pt x="43" y="21"/>
                    <a:pt x="43" y="22"/>
                  </a:cubicBezTo>
                  <a:cubicBezTo>
                    <a:pt x="43" y="23"/>
                    <a:pt x="43" y="24"/>
                    <a:pt x="43" y="24"/>
                  </a:cubicBezTo>
                  <a:cubicBezTo>
                    <a:pt x="43" y="24"/>
                    <a:pt x="44" y="24"/>
                    <a:pt x="45" y="24"/>
                  </a:cubicBezTo>
                  <a:cubicBezTo>
                    <a:pt x="46" y="25"/>
                    <a:pt x="46" y="25"/>
                    <a:pt x="47" y="26"/>
                  </a:cubicBezTo>
                  <a:cubicBezTo>
                    <a:pt x="47" y="26"/>
                    <a:pt x="48" y="27"/>
                    <a:pt x="48" y="27"/>
                  </a:cubicBezTo>
                  <a:cubicBezTo>
                    <a:pt x="48" y="28"/>
                    <a:pt x="49" y="29"/>
                    <a:pt x="49" y="29"/>
                  </a:cubicBezTo>
                  <a:cubicBezTo>
                    <a:pt x="49" y="30"/>
                    <a:pt x="49" y="31"/>
                    <a:pt x="49" y="31"/>
                  </a:cubicBezTo>
                  <a:cubicBezTo>
                    <a:pt x="49" y="33"/>
                    <a:pt x="49" y="34"/>
                    <a:pt x="48" y="34"/>
                  </a:cubicBezTo>
                  <a:cubicBezTo>
                    <a:pt x="47" y="35"/>
                    <a:pt x="46" y="35"/>
                    <a:pt x="45" y="34"/>
                  </a:cubicBezTo>
                  <a:cubicBezTo>
                    <a:pt x="44" y="34"/>
                    <a:pt x="43" y="33"/>
                    <a:pt x="43" y="31"/>
                  </a:cubicBezTo>
                  <a:cubicBezTo>
                    <a:pt x="43" y="32"/>
                    <a:pt x="43" y="32"/>
                    <a:pt x="43" y="33"/>
                  </a:cubicBezTo>
                  <a:close/>
                  <a:moveTo>
                    <a:pt x="43" y="28"/>
                  </a:moveTo>
                  <a:cubicBezTo>
                    <a:pt x="43" y="29"/>
                    <a:pt x="43" y="30"/>
                    <a:pt x="43" y="30"/>
                  </a:cubicBezTo>
                  <a:cubicBezTo>
                    <a:pt x="44" y="32"/>
                    <a:pt x="44" y="32"/>
                    <a:pt x="45" y="33"/>
                  </a:cubicBezTo>
                  <a:cubicBezTo>
                    <a:pt x="46" y="33"/>
                    <a:pt x="46" y="33"/>
                    <a:pt x="47" y="33"/>
                  </a:cubicBezTo>
                  <a:cubicBezTo>
                    <a:pt x="47" y="33"/>
                    <a:pt x="47" y="32"/>
                    <a:pt x="47" y="31"/>
                  </a:cubicBezTo>
                  <a:cubicBezTo>
                    <a:pt x="47" y="29"/>
                    <a:pt x="47" y="28"/>
                    <a:pt x="47" y="27"/>
                  </a:cubicBezTo>
                  <a:cubicBezTo>
                    <a:pt x="46" y="27"/>
                    <a:pt x="46" y="26"/>
                    <a:pt x="45" y="26"/>
                  </a:cubicBezTo>
                  <a:cubicBezTo>
                    <a:pt x="44" y="25"/>
                    <a:pt x="44" y="25"/>
                    <a:pt x="43" y="26"/>
                  </a:cubicBezTo>
                  <a:cubicBezTo>
                    <a:pt x="43" y="26"/>
                    <a:pt x="43" y="27"/>
                    <a:pt x="43" y="28"/>
                  </a:cubicBezTo>
                  <a:close/>
                  <a:moveTo>
                    <a:pt x="57" y="38"/>
                  </a:moveTo>
                  <a:cubicBezTo>
                    <a:pt x="57" y="38"/>
                    <a:pt x="58" y="38"/>
                    <a:pt x="58" y="39"/>
                  </a:cubicBezTo>
                  <a:cubicBezTo>
                    <a:pt x="58" y="40"/>
                    <a:pt x="58" y="40"/>
                    <a:pt x="57" y="40"/>
                  </a:cubicBezTo>
                  <a:cubicBezTo>
                    <a:pt x="56" y="40"/>
                    <a:pt x="56" y="40"/>
                    <a:pt x="55" y="40"/>
                  </a:cubicBezTo>
                  <a:cubicBezTo>
                    <a:pt x="53" y="39"/>
                    <a:pt x="52" y="38"/>
                    <a:pt x="51" y="37"/>
                  </a:cubicBezTo>
                  <a:cubicBezTo>
                    <a:pt x="51" y="35"/>
                    <a:pt x="50" y="34"/>
                    <a:pt x="50" y="32"/>
                  </a:cubicBezTo>
                  <a:cubicBezTo>
                    <a:pt x="50" y="31"/>
                    <a:pt x="51" y="30"/>
                    <a:pt x="51" y="29"/>
                  </a:cubicBezTo>
                  <a:cubicBezTo>
                    <a:pt x="52" y="29"/>
                    <a:pt x="53" y="29"/>
                    <a:pt x="54" y="30"/>
                  </a:cubicBezTo>
                  <a:cubicBezTo>
                    <a:pt x="56" y="30"/>
                    <a:pt x="57" y="31"/>
                    <a:pt x="57" y="33"/>
                  </a:cubicBezTo>
                  <a:cubicBezTo>
                    <a:pt x="58" y="34"/>
                    <a:pt x="59" y="35"/>
                    <a:pt x="59" y="37"/>
                  </a:cubicBezTo>
                  <a:cubicBezTo>
                    <a:pt x="59" y="37"/>
                    <a:pt x="59" y="37"/>
                    <a:pt x="59" y="37"/>
                  </a:cubicBezTo>
                  <a:cubicBezTo>
                    <a:pt x="56" y="36"/>
                    <a:pt x="54" y="35"/>
                    <a:pt x="52" y="34"/>
                  </a:cubicBezTo>
                  <a:cubicBezTo>
                    <a:pt x="52" y="35"/>
                    <a:pt x="52" y="36"/>
                    <a:pt x="53" y="36"/>
                  </a:cubicBezTo>
                  <a:cubicBezTo>
                    <a:pt x="53" y="37"/>
                    <a:pt x="54" y="38"/>
                    <a:pt x="55" y="38"/>
                  </a:cubicBezTo>
                  <a:cubicBezTo>
                    <a:pt x="55" y="39"/>
                    <a:pt x="56" y="39"/>
                    <a:pt x="56" y="39"/>
                  </a:cubicBezTo>
                  <a:cubicBezTo>
                    <a:pt x="56" y="39"/>
                    <a:pt x="57" y="38"/>
                    <a:pt x="57" y="38"/>
                  </a:cubicBezTo>
                  <a:close/>
                  <a:moveTo>
                    <a:pt x="52" y="32"/>
                  </a:moveTo>
                  <a:cubicBezTo>
                    <a:pt x="54" y="33"/>
                    <a:pt x="55" y="34"/>
                    <a:pt x="57" y="35"/>
                  </a:cubicBezTo>
                  <a:cubicBezTo>
                    <a:pt x="57" y="34"/>
                    <a:pt x="57" y="34"/>
                    <a:pt x="56" y="33"/>
                  </a:cubicBezTo>
                  <a:cubicBezTo>
                    <a:pt x="56" y="32"/>
                    <a:pt x="55" y="31"/>
                    <a:pt x="55" y="31"/>
                  </a:cubicBezTo>
                  <a:cubicBezTo>
                    <a:pt x="54" y="31"/>
                    <a:pt x="53" y="31"/>
                    <a:pt x="53" y="31"/>
                  </a:cubicBezTo>
                  <a:cubicBezTo>
                    <a:pt x="52" y="31"/>
                    <a:pt x="52" y="31"/>
                    <a:pt x="52" y="32"/>
                  </a:cubicBezTo>
                  <a:close/>
                  <a:moveTo>
                    <a:pt x="60" y="43"/>
                  </a:moveTo>
                  <a:cubicBezTo>
                    <a:pt x="60" y="41"/>
                    <a:pt x="60" y="40"/>
                    <a:pt x="60" y="38"/>
                  </a:cubicBezTo>
                  <a:cubicBezTo>
                    <a:pt x="60" y="36"/>
                    <a:pt x="60" y="35"/>
                    <a:pt x="60" y="33"/>
                  </a:cubicBezTo>
                  <a:cubicBezTo>
                    <a:pt x="61" y="34"/>
                    <a:pt x="61" y="34"/>
                    <a:pt x="62" y="34"/>
                  </a:cubicBezTo>
                  <a:cubicBezTo>
                    <a:pt x="62" y="35"/>
                    <a:pt x="62" y="35"/>
                    <a:pt x="62" y="36"/>
                  </a:cubicBezTo>
                  <a:cubicBezTo>
                    <a:pt x="62" y="35"/>
                    <a:pt x="62" y="35"/>
                    <a:pt x="63" y="35"/>
                  </a:cubicBezTo>
                  <a:cubicBezTo>
                    <a:pt x="63" y="35"/>
                    <a:pt x="63" y="35"/>
                    <a:pt x="64" y="35"/>
                  </a:cubicBezTo>
                  <a:cubicBezTo>
                    <a:pt x="64" y="35"/>
                    <a:pt x="65" y="36"/>
                    <a:pt x="65" y="36"/>
                  </a:cubicBezTo>
                  <a:cubicBezTo>
                    <a:pt x="65" y="37"/>
                    <a:pt x="65" y="37"/>
                    <a:pt x="65" y="38"/>
                  </a:cubicBezTo>
                  <a:cubicBezTo>
                    <a:pt x="64" y="37"/>
                    <a:pt x="64" y="37"/>
                    <a:pt x="64" y="37"/>
                  </a:cubicBezTo>
                  <a:cubicBezTo>
                    <a:pt x="63" y="36"/>
                    <a:pt x="63" y="36"/>
                    <a:pt x="63" y="36"/>
                  </a:cubicBezTo>
                  <a:cubicBezTo>
                    <a:pt x="62" y="36"/>
                    <a:pt x="62" y="37"/>
                    <a:pt x="62" y="37"/>
                  </a:cubicBezTo>
                  <a:cubicBezTo>
                    <a:pt x="62" y="37"/>
                    <a:pt x="62" y="38"/>
                    <a:pt x="62" y="39"/>
                  </a:cubicBezTo>
                  <a:cubicBezTo>
                    <a:pt x="62" y="39"/>
                    <a:pt x="62" y="40"/>
                    <a:pt x="62" y="41"/>
                  </a:cubicBezTo>
                  <a:cubicBezTo>
                    <a:pt x="62" y="42"/>
                    <a:pt x="62" y="43"/>
                    <a:pt x="62" y="44"/>
                  </a:cubicBezTo>
                  <a:cubicBezTo>
                    <a:pt x="61" y="43"/>
                    <a:pt x="61" y="43"/>
                    <a:pt x="60" y="4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5" name="Freeform 925"/>
            <p:cNvSpPr>
              <a:spLocks noEditPoints="1"/>
            </p:cNvSpPr>
            <p:nvPr/>
          </p:nvSpPr>
          <p:spPr bwMode="auto">
            <a:xfrm>
              <a:off x="422" y="965"/>
              <a:ext cx="691" cy="463"/>
            </a:xfrm>
            <a:custGeom>
              <a:avLst/>
              <a:gdLst>
                <a:gd name="T0" fmla="*/ 0 w 70"/>
                <a:gd name="T1" fmla="*/ 0 h 47"/>
                <a:gd name="T2" fmla="*/ 2147483647 w 70"/>
                <a:gd name="T3" fmla="*/ 2147483647 h 47"/>
                <a:gd name="T4" fmla="*/ 2147483647 w 70"/>
                <a:gd name="T5" fmla="*/ 2147483647 h 47"/>
                <a:gd name="T6" fmla="*/ 2147483647 w 70"/>
                <a:gd name="T7" fmla="*/ 2147483647 h 47"/>
                <a:gd name="T8" fmla="*/ 2147483647 w 70"/>
                <a:gd name="T9" fmla="*/ 2147483647 h 47"/>
                <a:gd name="T10" fmla="*/ 2147483647 w 70"/>
                <a:gd name="T11" fmla="*/ 2147483647 h 47"/>
                <a:gd name="T12" fmla="*/ 2147483647 w 70"/>
                <a:gd name="T13" fmla="*/ 2147483647 h 47"/>
                <a:gd name="T14" fmla="*/ 2147483647 w 70"/>
                <a:gd name="T15" fmla="*/ 2147483647 h 47"/>
                <a:gd name="T16" fmla="*/ 2147483647 w 70"/>
                <a:gd name="T17" fmla="*/ 2147483647 h 47"/>
                <a:gd name="T18" fmla="*/ 2147483647 w 70"/>
                <a:gd name="T19" fmla="*/ 2147483647 h 47"/>
                <a:gd name="T20" fmla="*/ 2147483647 w 70"/>
                <a:gd name="T21" fmla="*/ 2147483647 h 47"/>
                <a:gd name="T22" fmla="*/ 2147483647 w 70"/>
                <a:gd name="T23" fmla="*/ 2147483647 h 47"/>
                <a:gd name="T24" fmla="*/ 2147483647 w 70"/>
                <a:gd name="T25" fmla="*/ 2147483647 h 47"/>
                <a:gd name="T26" fmla="*/ 2147483647 w 70"/>
                <a:gd name="T27" fmla="*/ 2147483647 h 47"/>
                <a:gd name="T28" fmla="*/ 2147483647 w 70"/>
                <a:gd name="T29" fmla="*/ 2147483647 h 47"/>
                <a:gd name="T30" fmla="*/ 2147483647 w 70"/>
                <a:gd name="T31" fmla="*/ 2147483647 h 47"/>
                <a:gd name="T32" fmla="*/ 2147483647 w 70"/>
                <a:gd name="T33" fmla="*/ 2147483647 h 47"/>
                <a:gd name="T34" fmla="*/ 2147483647 w 70"/>
                <a:gd name="T35" fmla="*/ 2147483647 h 47"/>
                <a:gd name="T36" fmla="*/ 2147483647 w 70"/>
                <a:gd name="T37" fmla="*/ 2147483647 h 47"/>
                <a:gd name="T38" fmla="*/ 2147483647 w 70"/>
                <a:gd name="T39" fmla="*/ 2147483647 h 47"/>
                <a:gd name="T40" fmla="*/ 2147483647 w 70"/>
                <a:gd name="T41" fmla="*/ 2147483647 h 47"/>
                <a:gd name="T42" fmla="*/ 2147483647 w 70"/>
                <a:gd name="T43" fmla="*/ 2147483647 h 47"/>
                <a:gd name="T44" fmla="*/ 2147483647 w 70"/>
                <a:gd name="T45" fmla="*/ 2147483647 h 47"/>
                <a:gd name="T46" fmla="*/ 2147483647 w 70"/>
                <a:gd name="T47" fmla="*/ 2147483647 h 47"/>
                <a:gd name="T48" fmla="*/ 2147483647 w 70"/>
                <a:gd name="T49" fmla="*/ 2147483647 h 47"/>
                <a:gd name="T50" fmla="*/ 2147483647 w 70"/>
                <a:gd name="T51" fmla="*/ 2147483647 h 47"/>
                <a:gd name="T52" fmla="*/ 2147483647 w 70"/>
                <a:gd name="T53" fmla="*/ 2147483647 h 47"/>
                <a:gd name="T54" fmla="*/ 2147483647 w 70"/>
                <a:gd name="T55" fmla="*/ 2147483647 h 47"/>
                <a:gd name="T56" fmla="*/ 2147483647 w 70"/>
                <a:gd name="T57" fmla="*/ 2147483647 h 47"/>
                <a:gd name="T58" fmla="*/ 2147483647 w 70"/>
                <a:gd name="T59" fmla="*/ 2147483647 h 47"/>
                <a:gd name="T60" fmla="*/ 2147483647 w 70"/>
                <a:gd name="T61" fmla="*/ 2147483647 h 47"/>
                <a:gd name="T62" fmla="*/ 2147483647 w 70"/>
                <a:gd name="T63" fmla="*/ 2147483647 h 47"/>
                <a:gd name="T64" fmla="*/ 2147483647 w 70"/>
                <a:gd name="T65" fmla="*/ 2147483647 h 47"/>
                <a:gd name="T66" fmla="*/ 2147483647 w 70"/>
                <a:gd name="T67" fmla="*/ 2147483647 h 47"/>
                <a:gd name="T68" fmla="*/ 2147483647 w 70"/>
                <a:gd name="T69" fmla="*/ 2147483647 h 47"/>
                <a:gd name="T70" fmla="*/ 2147483647 w 70"/>
                <a:gd name="T71" fmla="*/ 2147483647 h 47"/>
                <a:gd name="T72" fmla="*/ 2147483647 w 70"/>
                <a:gd name="T73" fmla="*/ 2147483647 h 47"/>
                <a:gd name="T74" fmla="*/ 2147483647 w 70"/>
                <a:gd name="T75" fmla="*/ 2147483647 h 47"/>
                <a:gd name="T76" fmla="*/ 2147483647 w 70"/>
                <a:gd name="T77" fmla="*/ 2147483647 h 47"/>
                <a:gd name="T78" fmla="*/ 2147483647 w 70"/>
                <a:gd name="T79" fmla="*/ 2147483647 h 47"/>
                <a:gd name="T80" fmla="*/ 2147483647 w 70"/>
                <a:gd name="T81" fmla="*/ 2147483647 h 47"/>
                <a:gd name="T82" fmla="*/ 2147483647 w 70"/>
                <a:gd name="T83" fmla="*/ 2147483647 h 47"/>
                <a:gd name="T84" fmla="*/ 2147483647 w 70"/>
                <a:gd name="T85" fmla="*/ 2147483647 h 47"/>
                <a:gd name="T86" fmla="*/ 2147483647 w 70"/>
                <a:gd name="T87" fmla="*/ 2147483647 h 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
                <a:gd name="T133" fmla="*/ 0 h 47"/>
                <a:gd name="T134" fmla="*/ 70 w 70"/>
                <a:gd name="T135" fmla="*/ 47 h 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 h="47">
                  <a:moveTo>
                    <a:pt x="0" y="12"/>
                  </a:moveTo>
                  <a:cubicBezTo>
                    <a:pt x="0" y="10"/>
                    <a:pt x="0" y="8"/>
                    <a:pt x="0" y="6"/>
                  </a:cubicBezTo>
                  <a:cubicBezTo>
                    <a:pt x="0" y="4"/>
                    <a:pt x="0" y="2"/>
                    <a:pt x="0" y="0"/>
                  </a:cubicBezTo>
                  <a:cubicBezTo>
                    <a:pt x="1" y="0"/>
                    <a:pt x="1" y="0"/>
                    <a:pt x="2" y="1"/>
                  </a:cubicBezTo>
                  <a:cubicBezTo>
                    <a:pt x="2" y="1"/>
                    <a:pt x="2" y="2"/>
                    <a:pt x="2" y="3"/>
                  </a:cubicBezTo>
                  <a:cubicBezTo>
                    <a:pt x="2" y="4"/>
                    <a:pt x="2" y="5"/>
                    <a:pt x="2" y="5"/>
                  </a:cubicBezTo>
                  <a:cubicBezTo>
                    <a:pt x="4" y="7"/>
                    <a:pt x="7" y="8"/>
                    <a:pt x="9" y="9"/>
                  </a:cubicBezTo>
                  <a:cubicBezTo>
                    <a:pt x="9" y="8"/>
                    <a:pt x="9" y="7"/>
                    <a:pt x="9" y="7"/>
                  </a:cubicBezTo>
                  <a:cubicBezTo>
                    <a:pt x="9" y="6"/>
                    <a:pt x="9" y="5"/>
                    <a:pt x="9" y="4"/>
                  </a:cubicBezTo>
                  <a:cubicBezTo>
                    <a:pt x="9" y="4"/>
                    <a:pt x="10" y="5"/>
                    <a:pt x="11" y="5"/>
                  </a:cubicBezTo>
                  <a:cubicBezTo>
                    <a:pt x="11" y="7"/>
                    <a:pt x="11" y="9"/>
                    <a:pt x="11" y="11"/>
                  </a:cubicBezTo>
                  <a:cubicBezTo>
                    <a:pt x="11" y="13"/>
                    <a:pt x="11" y="15"/>
                    <a:pt x="11" y="17"/>
                  </a:cubicBezTo>
                  <a:cubicBezTo>
                    <a:pt x="10" y="17"/>
                    <a:pt x="9" y="16"/>
                    <a:pt x="9" y="16"/>
                  </a:cubicBezTo>
                  <a:cubicBezTo>
                    <a:pt x="9" y="15"/>
                    <a:pt x="9" y="14"/>
                    <a:pt x="9" y="13"/>
                  </a:cubicBezTo>
                  <a:cubicBezTo>
                    <a:pt x="9" y="12"/>
                    <a:pt x="9" y="11"/>
                    <a:pt x="9" y="10"/>
                  </a:cubicBezTo>
                  <a:cubicBezTo>
                    <a:pt x="7" y="9"/>
                    <a:pt x="4" y="8"/>
                    <a:pt x="2" y="7"/>
                  </a:cubicBezTo>
                  <a:cubicBezTo>
                    <a:pt x="2" y="8"/>
                    <a:pt x="2" y="9"/>
                    <a:pt x="2" y="10"/>
                  </a:cubicBezTo>
                  <a:cubicBezTo>
                    <a:pt x="2" y="11"/>
                    <a:pt x="2" y="12"/>
                    <a:pt x="2" y="13"/>
                  </a:cubicBezTo>
                  <a:cubicBezTo>
                    <a:pt x="1" y="12"/>
                    <a:pt x="1" y="12"/>
                    <a:pt x="0" y="12"/>
                  </a:cubicBezTo>
                  <a:close/>
                  <a:moveTo>
                    <a:pt x="20" y="19"/>
                  </a:moveTo>
                  <a:cubicBezTo>
                    <a:pt x="20" y="19"/>
                    <a:pt x="21" y="20"/>
                    <a:pt x="21" y="20"/>
                  </a:cubicBezTo>
                  <a:cubicBezTo>
                    <a:pt x="21" y="21"/>
                    <a:pt x="21" y="21"/>
                    <a:pt x="20" y="21"/>
                  </a:cubicBezTo>
                  <a:cubicBezTo>
                    <a:pt x="19" y="22"/>
                    <a:pt x="18" y="21"/>
                    <a:pt x="17" y="21"/>
                  </a:cubicBezTo>
                  <a:cubicBezTo>
                    <a:pt x="16" y="20"/>
                    <a:pt x="15" y="19"/>
                    <a:pt x="14" y="18"/>
                  </a:cubicBezTo>
                  <a:cubicBezTo>
                    <a:pt x="13" y="17"/>
                    <a:pt x="13" y="15"/>
                    <a:pt x="13" y="14"/>
                  </a:cubicBezTo>
                  <a:cubicBezTo>
                    <a:pt x="13" y="12"/>
                    <a:pt x="13" y="12"/>
                    <a:pt x="14" y="11"/>
                  </a:cubicBezTo>
                  <a:cubicBezTo>
                    <a:pt x="15" y="11"/>
                    <a:pt x="16" y="11"/>
                    <a:pt x="17" y="12"/>
                  </a:cubicBezTo>
                  <a:cubicBezTo>
                    <a:pt x="18" y="12"/>
                    <a:pt x="19" y="13"/>
                    <a:pt x="20" y="14"/>
                  </a:cubicBezTo>
                  <a:cubicBezTo>
                    <a:pt x="21" y="16"/>
                    <a:pt x="21" y="17"/>
                    <a:pt x="21" y="18"/>
                  </a:cubicBezTo>
                  <a:cubicBezTo>
                    <a:pt x="21" y="19"/>
                    <a:pt x="21" y="19"/>
                    <a:pt x="21" y="19"/>
                  </a:cubicBezTo>
                  <a:cubicBezTo>
                    <a:pt x="19" y="18"/>
                    <a:pt x="17" y="16"/>
                    <a:pt x="14" y="15"/>
                  </a:cubicBezTo>
                  <a:cubicBezTo>
                    <a:pt x="14" y="16"/>
                    <a:pt x="15" y="17"/>
                    <a:pt x="15" y="18"/>
                  </a:cubicBezTo>
                  <a:cubicBezTo>
                    <a:pt x="16" y="19"/>
                    <a:pt x="16" y="19"/>
                    <a:pt x="17" y="20"/>
                  </a:cubicBezTo>
                  <a:cubicBezTo>
                    <a:pt x="18" y="20"/>
                    <a:pt x="18" y="20"/>
                    <a:pt x="19" y="20"/>
                  </a:cubicBezTo>
                  <a:cubicBezTo>
                    <a:pt x="19" y="20"/>
                    <a:pt x="19" y="20"/>
                    <a:pt x="20" y="19"/>
                  </a:cubicBezTo>
                  <a:close/>
                  <a:moveTo>
                    <a:pt x="14" y="14"/>
                  </a:moveTo>
                  <a:cubicBezTo>
                    <a:pt x="16" y="15"/>
                    <a:pt x="18" y="16"/>
                    <a:pt x="20" y="17"/>
                  </a:cubicBezTo>
                  <a:cubicBezTo>
                    <a:pt x="20" y="16"/>
                    <a:pt x="19" y="15"/>
                    <a:pt x="19" y="15"/>
                  </a:cubicBezTo>
                  <a:cubicBezTo>
                    <a:pt x="19" y="14"/>
                    <a:pt x="18" y="13"/>
                    <a:pt x="17" y="13"/>
                  </a:cubicBezTo>
                  <a:cubicBezTo>
                    <a:pt x="16" y="12"/>
                    <a:pt x="16" y="12"/>
                    <a:pt x="15" y="13"/>
                  </a:cubicBezTo>
                  <a:cubicBezTo>
                    <a:pt x="15" y="13"/>
                    <a:pt x="14" y="13"/>
                    <a:pt x="14" y="14"/>
                  </a:cubicBezTo>
                  <a:close/>
                  <a:moveTo>
                    <a:pt x="34" y="30"/>
                  </a:moveTo>
                  <a:cubicBezTo>
                    <a:pt x="34" y="29"/>
                    <a:pt x="33" y="29"/>
                    <a:pt x="33" y="29"/>
                  </a:cubicBezTo>
                  <a:cubicBezTo>
                    <a:pt x="33" y="27"/>
                    <a:pt x="33" y="26"/>
                    <a:pt x="33" y="24"/>
                  </a:cubicBezTo>
                  <a:cubicBezTo>
                    <a:pt x="33" y="22"/>
                    <a:pt x="33" y="21"/>
                    <a:pt x="33" y="19"/>
                  </a:cubicBezTo>
                  <a:cubicBezTo>
                    <a:pt x="32" y="19"/>
                    <a:pt x="32" y="19"/>
                    <a:pt x="31" y="19"/>
                  </a:cubicBezTo>
                  <a:cubicBezTo>
                    <a:pt x="30" y="19"/>
                    <a:pt x="30" y="19"/>
                    <a:pt x="29" y="19"/>
                  </a:cubicBezTo>
                  <a:cubicBezTo>
                    <a:pt x="29" y="19"/>
                    <a:pt x="29" y="18"/>
                    <a:pt x="29" y="18"/>
                  </a:cubicBezTo>
                  <a:cubicBezTo>
                    <a:pt x="30" y="18"/>
                    <a:pt x="31" y="18"/>
                    <a:pt x="32" y="18"/>
                  </a:cubicBezTo>
                  <a:cubicBezTo>
                    <a:pt x="32" y="18"/>
                    <a:pt x="33" y="17"/>
                    <a:pt x="33" y="17"/>
                  </a:cubicBezTo>
                  <a:cubicBezTo>
                    <a:pt x="33" y="17"/>
                    <a:pt x="34" y="17"/>
                    <a:pt x="34" y="17"/>
                  </a:cubicBezTo>
                  <a:cubicBezTo>
                    <a:pt x="34" y="19"/>
                    <a:pt x="34" y="21"/>
                    <a:pt x="34" y="23"/>
                  </a:cubicBezTo>
                  <a:cubicBezTo>
                    <a:pt x="34" y="26"/>
                    <a:pt x="34" y="28"/>
                    <a:pt x="34" y="30"/>
                  </a:cubicBezTo>
                  <a:close/>
                  <a:moveTo>
                    <a:pt x="45" y="36"/>
                  </a:moveTo>
                  <a:cubicBezTo>
                    <a:pt x="45" y="35"/>
                    <a:pt x="44" y="35"/>
                    <a:pt x="44" y="35"/>
                  </a:cubicBezTo>
                  <a:cubicBezTo>
                    <a:pt x="44" y="33"/>
                    <a:pt x="44" y="31"/>
                    <a:pt x="44" y="29"/>
                  </a:cubicBezTo>
                  <a:cubicBezTo>
                    <a:pt x="44" y="27"/>
                    <a:pt x="44" y="25"/>
                    <a:pt x="44" y="23"/>
                  </a:cubicBezTo>
                  <a:cubicBezTo>
                    <a:pt x="44" y="23"/>
                    <a:pt x="45" y="23"/>
                    <a:pt x="46" y="23"/>
                  </a:cubicBezTo>
                  <a:cubicBezTo>
                    <a:pt x="46" y="24"/>
                    <a:pt x="46" y="25"/>
                    <a:pt x="46" y="26"/>
                  </a:cubicBezTo>
                  <a:cubicBezTo>
                    <a:pt x="46" y="26"/>
                    <a:pt x="46" y="27"/>
                    <a:pt x="46" y="28"/>
                  </a:cubicBezTo>
                  <a:cubicBezTo>
                    <a:pt x="46" y="27"/>
                    <a:pt x="47" y="27"/>
                    <a:pt x="48" y="28"/>
                  </a:cubicBezTo>
                  <a:cubicBezTo>
                    <a:pt x="49" y="28"/>
                    <a:pt x="49" y="29"/>
                    <a:pt x="50" y="29"/>
                  </a:cubicBezTo>
                  <a:cubicBezTo>
                    <a:pt x="50" y="30"/>
                    <a:pt x="51" y="30"/>
                    <a:pt x="51" y="31"/>
                  </a:cubicBezTo>
                  <a:cubicBezTo>
                    <a:pt x="51" y="31"/>
                    <a:pt x="52" y="32"/>
                    <a:pt x="52" y="33"/>
                  </a:cubicBezTo>
                  <a:cubicBezTo>
                    <a:pt x="52" y="33"/>
                    <a:pt x="52" y="34"/>
                    <a:pt x="52" y="35"/>
                  </a:cubicBezTo>
                  <a:cubicBezTo>
                    <a:pt x="52" y="36"/>
                    <a:pt x="52" y="37"/>
                    <a:pt x="51" y="37"/>
                  </a:cubicBezTo>
                  <a:cubicBezTo>
                    <a:pt x="50" y="38"/>
                    <a:pt x="49" y="38"/>
                    <a:pt x="48" y="37"/>
                  </a:cubicBezTo>
                  <a:cubicBezTo>
                    <a:pt x="47" y="37"/>
                    <a:pt x="46" y="36"/>
                    <a:pt x="45" y="34"/>
                  </a:cubicBezTo>
                  <a:cubicBezTo>
                    <a:pt x="45" y="35"/>
                    <a:pt x="45" y="35"/>
                    <a:pt x="45" y="36"/>
                  </a:cubicBezTo>
                  <a:close/>
                  <a:moveTo>
                    <a:pt x="45" y="31"/>
                  </a:moveTo>
                  <a:cubicBezTo>
                    <a:pt x="45" y="32"/>
                    <a:pt x="46" y="33"/>
                    <a:pt x="46" y="34"/>
                  </a:cubicBezTo>
                  <a:cubicBezTo>
                    <a:pt x="46" y="35"/>
                    <a:pt x="47" y="35"/>
                    <a:pt x="48" y="36"/>
                  </a:cubicBezTo>
                  <a:cubicBezTo>
                    <a:pt x="49" y="36"/>
                    <a:pt x="49" y="36"/>
                    <a:pt x="50" y="36"/>
                  </a:cubicBezTo>
                  <a:cubicBezTo>
                    <a:pt x="50" y="36"/>
                    <a:pt x="51" y="35"/>
                    <a:pt x="51" y="34"/>
                  </a:cubicBezTo>
                  <a:cubicBezTo>
                    <a:pt x="51" y="33"/>
                    <a:pt x="50" y="32"/>
                    <a:pt x="50" y="31"/>
                  </a:cubicBezTo>
                  <a:cubicBezTo>
                    <a:pt x="49" y="30"/>
                    <a:pt x="49" y="30"/>
                    <a:pt x="48" y="29"/>
                  </a:cubicBezTo>
                  <a:cubicBezTo>
                    <a:pt x="47" y="29"/>
                    <a:pt x="47" y="29"/>
                    <a:pt x="46" y="29"/>
                  </a:cubicBezTo>
                  <a:cubicBezTo>
                    <a:pt x="46" y="29"/>
                    <a:pt x="45" y="30"/>
                    <a:pt x="45" y="31"/>
                  </a:cubicBezTo>
                  <a:close/>
                  <a:moveTo>
                    <a:pt x="61" y="42"/>
                  </a:moveTo>
                  <a:cubicBezTo>
                    <a:pt x="60" y="43"/>
                    <a:pt x="59" y="43"/>
                    <a:pt x="59" y="43"/>
                  </a:cubicBezTo>
                  <a:cubicBezTo>
                    <a:pt x="58" y="42"/>
                    <a:pt x="58" y="42"/>
                    <a:pt x="57" y="42"/>
                  </a:cubicBezTo>
                  <a:cubicBezTo>
                    <a:pt x="56" y="41"/>
                    <a:pt x="55" y="41"/>
                    <a:pt x="55" y="40"/>
                  </a:cubicBezTo>
                  <a:cubicBezTo>
                    <a:pt x="54" y="39"/>
                    <a:pt x="54" y="38"/>
                    <a:pt x="54" y="38"/>
                  </a:cubicBezTo>
                  <a:cubicBezTo>
                    <a:pt x="54" y="37"/>
                    <a:pt x="54" y="37"/>
                    <a:pt x="54" y="37"/>
                  </a:cubicBezTo>
                  <a:cubicBezTo>
                    <a:pt x="54" y="36"/>
                    <a:pt x="55" y="36"/>
                    <a:pt x="55" y="36"/>
                  </a:cubicBezTo>
                  <a:cubicBezTo>
                    <a:pt x="55" y="36"/>
                    <a:pt x="56" y="36"/>
                    <a:pt x="56" y="36"/>
                  </a:cubicBezTo>
                  <a:cubicBezTo>
                    <a:pt x="56" y="36"/>
                    <a:pt x="57" y="37"/>
                    <a:pt x="58" y="37"/>
                  </a:cubicBezTo>
                  <a:cubicBezTo>
                    <a:pt x="59" y="37"/>
                    <a:pt x="60" y="38"/>
                    <a:pt x="60" y="38"/>
                  </a:cubicBezTo>
                  <a:cubicBezTo>
                    <a:pt x="60" y="38"/>
                    <a:pt x="60" y="38"/>
                    <a:pt x="60" y="38"/>
                  </a:cubicBezTo>
                  <a:cubicBezTo>
                    <a:pt x="60" y="37"/>
                    <a:pt x="60" y="36"/>
                    <a:pt x="60" y="36"/>
                  </a:cubicBezTo>
                  <a:cubicBezTo>
                    <a:pt x="60" y="35"/>
                    <a:pt x="59" y="35"/>
                    <a:pt x="58" y="34"/>
                  </a:cubicBezTo>
                  <a:cubicBezTo>
                    <a:pt x="57" y="34"/>
                    <a:pt x="57" y="34"/>
                    <a:pt x="56" y="34"/>
                  </a:cubicBezTo>
                  <a:cubicBezTo>
                    <a:pt x="56" y="34"/>
                    <a:pt x="56" y="34"/>
                    <a:pt x="56" y="35"/>
                  </a:cubicBezTo>
                  <a:cubicBezTo>
                    <a:pt x="55" y="34"/>
                    <a:pt x="55" y="34"/>
                    <a:pt x="54" y="34"/>
                  </a:cubicBezTo>
                  <a:cubicBezTo>
                    <a:pt x="54" y="33"/>
                    <a:pt x="54" y="33"/>
                    <a:pt x="55" y="33"/>
                  </a:cubicBezTo>
                  <a:cubicBezTo>
                    <a:pt x="55" y="32"/>
                    <a:pt x="56" y="32"/>
                    <a:pt x="56" y="33"/>
                  </a:cubicBezTo>
                  <a:cubicBezTo>
                    <a:pt x="57" y="33"/>
                    <a:pt x="58" y="33"/>
                    <a:pt x="58" y="33"/>
                  </a:cubicBezTo>
                  <a:cubicBezTo>
                    <a:pt x="59" y="34"/>
                    <a:pt x="60" y="34"/>
                    <a:pt x="60" y="35"/>
                  </a:cubicBezTo>
                  <a:cubicBezTo>
                    <a:pt x="61" y="35"/>
                    <a:pt x="61" y="36"/>
                    <a:pt x="61" y="36"/>
                  </a:cubicBezTo>
                  <a:cubicBezTo>
                    <a:pt x="62" y="36"/>
                    <a:pt x="62" y="37"/>
                    <a:pt x="62" y="37"/>
                  </a:cubicBezTo>
                  <a:cubicBezTo>
                    <a:pt x="62" y="38"/>
                    <a:pt x="62" y="38"/>
                    <a:pt x="62" y="39"/>
                  </a:cubicBezTo>
                  <a:cubicBezTo>
                    <a:pt x="62" y="39"/>
                    <a:pt x="62" y="40"/>
                    <a:pt x="62" y="41"/>
                  </a:cubicBezTo>
                  <a:cubicBezTo>
                    <a:pt x="62" y="42"/>
                    <a:pt x="62" y="43"/>
                    <a:pt x="62" y="43"/>
                  </a:cubicBezTo>
                  <a:cubicBezTo>
                    <a:pt x="62" y="44"/>
                    <a:pt x="62" y="44"/>
                    <a:pt x="63" y="45"/>
                  </a:cubicBezTo>
                  <a:cubicBezTo>
                    <a:pt x="62" y="44"/>
                    <a:pt x="61" y="44"/>
                    <a:pt x="61" y="44"/>
                  </a:cubicBezTo>
                  <a:cubicBezTo>
                    <a:pt x="61" y="43"/>
                    <a:pt x="61" y="43"/>
                    <a:pt x="61" y="42"/>
                  </a:cubicBezTo>
                  <a:close/>
                  <a:moveTo>
                    <a:pt x="60" y="39"/>
                  </a:moveTo>
                  <a:cubicBezTo>
                    <a:pt x="60" y="39"/>
                    <a:pt x="59" y="39"/>
                    <a:pt x="58" y="38"/>
                  </a:cubicBezTo>
                  <a:cubicBezTo>
                    <a:pt x="57" y="38"/>
                    <a:pt x="57" y="38"/>
                    <a:pt x="56" y="38"/>
                  </a:cubicBezTo>
                  <a:cubicBezTo>
                    <a:pt x="56" y="38"/>
                    <a:pt x="56" y="38"/>
                    <a:pt x="56" y="38"/>
                  </a:cubicBezTo>
                  <a:cubicBezTo>
                    <a:pt x="56" y="38"/>
                    <a:pt x="55" y="38"/>
                    <a:pt x="55" y="38"/>
                  </a:cubicBezTo>
                  <a:cubicBezTo>
                    <a:pt x="55" y="39"/>
                    <a:pt x="56" y="39"/>
                    <a:pt x="56" y="40"/>
                  </a:cubicBezTo>
                  <a:cubicBezTo>
                    <a:pt x="56" y="40"/>
                    <a:pt x="57" y="41"/>
                    <a:pt x="57" y="41"/>
                  </a:cubicBezTo>
                  <a:cubicBezTo>
                    <a:pt x="58" y="41"/>
                    <a:pt x="59" y="41"/>
                    <a:pt x="59" y="41"/>
                  </a:cubicBezTo>
                  <a:cubicBezTo>
                    <a:pt x="60" y="41"/>
                    <a:pt x="60" y="41"/>
                    <a:pt x="60" y="41"/>
                  </a:cubicBezTo>
                  <a:cubicBezTo>
                    <a:pt x="60" y="41"/>
                    <a:pt x="60" y="40"/>
                    <a:pt x="60" y="40"/>
                  </a:cubicBezTo>
                  <a:cubicBezTo>
                    <a:pt x="60" y="39"/>
                    <a:pt x="60" y="39"/>
                    <a:pt x="60" y="39"/>
                  </a:cubicBezTo>
                  <a:close/>
                  <a:moveTo>
                    <a:pt x="65" y="46"/>
                  </a:moveTo>
                  <a:cubicBezTo>
                    <a:pt x="65" y="44"/>
                    <a:pt x="65" y="43"/>
                    <a:pt x="65" y="41"/>
                  </a:cubicBezTo>
                  <a:cubicBezTo>
                    <a:pt x="65" y="40"/>
                    <a:pt x="65" y="38"/>
                    <a:pt x="65" y="37"/>
                  </a:cubicBezTo>
                  <a:cubicBezTo>
                    <a:pt x="65" y="37"/>
                    <a:pt x="66" y="37"/>
                    <a:pt x="66" y="38"/>
                  </a:cubicBezTo>
                  <a:cubicBezTo>
                    <a:pt x="66" y="38"/>
                    <a:pt x="66" y="39"/>
                    <a:pt x="66" y="39"/>
                  </a:cubicBezTo>
                  <a:cubicBezTo>
                    <a:pt x="66" y="39"/>
                    <a:pt x="67" y="38"/>
                    <a:pt x="67" y="38"/>
                  </a:cubicBezTo>
                  <a:cubicBezTo>
                    <a:pt x="67" y="38"/>
                    <a:pt x="68" y="38"/>
                    <a:pt x="68" y="39"/>
                  </a:cubicBezTo>
                  <a:cubicBezTo>
                    <a:pt x="69" y="39"/>
                    <a:pt x="69" y="39"/>
                    <a:pt x="70" y="40"/>
                  </a:cubicBezTo>
                  <a:cubicBezTo>
                    <a:pt x="70" y="40"/>
                    <a:pt x="70" y="41"/>
                    <a:pt x="69" y="41"/>
                  </a:cubicBezTo>
                  <a:cubicBezTo>
                    <a:pt x="69" y="41"/>
                    <a:pt x="69" y="40"/>
                    <a:pt x="68" y="40"/>
                  </a:cubicBezTo>
                  <a:cubicBezTo>
                    <a:pt x="68" y="40"/>
                    <a:pt x="67" y="40"/>
                    <a:pt x="67" y="40"/>
                  </a:cubicBezTo>
                  <a:cubicBezTo>
                    <a:pt x="67" y="40"/>
                    <a:pt x="67" y="40"/>
                    <a:pt x="67" y="40"/>
                  </a:cubicBezTo>
                  <a:cubicBezTo>
                    <a:pt x="66" y="41"/>
                    <a:pt x="66" y="41"/>
                    <a:pt x="66" y="42"/>
                  </a:cubicBezTo>
                  <a:cubicBezTo>
                    <a:pt x="66" y="43"/>
                    <a:pt x="66" y="44"/>
                    <a:pt x="66" y="44"/>
                  </a:cubicBezTo>
                  <a:cubicBezTo>
                    <a:pt x="66" y="45"/>
                    <a:pt x="66" y="46"/>
                    <a:pt x="66" y="47"/>
                  </a:cubicBezTo>
                  <a:cubicBezTo>
                    <a:pt x="66" y="46"/>
                    <a:pt x="65" y="46"/>
                    <a:pt x="65" y="4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6" name="Freeform 926"/>
            <p:cNvSpPr>
              <a:spLocks noEditPoints="1"/>
            </p:cNvSpPr>
            <p:nvPr/>
          </p:nvSpPr>
          <p:spPr bwMode="auto">
            <a:xfrm>
              <a:off x="353" y="2118"/>
              <a:ext cx="395" cy="365"/>
            </a:xfrm>
            <a:custGeom>
              <a:avLst/>
              <a:gdLst>
                <a:gd name="T0" fmla="*/ 0 w 40"/>
                <a:gd name="T1" fmla="*/ 2147483647 h 37"/>
                <a:gd name="T2" fmla="*/ 0 w 40"/>
                <a:gd name="T3" fmla="*/ 0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2147483647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2147483647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2147483647 h 37"/>
                <a:gd name="T50" fmla="*/ 2147483647 w 40"/>
                <a:gd name="T51" fmla="*/ 2147483647 h 37"/>
                <a:gd name="T52" fmla="*/ 2147483647 w 40"/>
                <a:gd name="T53" fmla="*/ 2147483647 h 37"/>
                <a:gd name="T54" fmla="*/ 2147483647 w 40"/>
                <a:gd name="T55" fmla="*/ 2147483647 h 37"/>
                <a:gd name="T56" fmla="*/ 2147483647 w 40"/>
                <a:gd name="T57" fmla="*/ 2147483647 h 37"/>
                <a:gd name="T58" fmla="*/ 2147483647 w 40"/>
                <a:gd name="T59" fmla="*/ 2147483647 h 37"/>
                <a:gd name="T60" fmla="*/ 2147483647 w 40"/>
                <a:gd name="T61" fmla="*/ 2147483647 h 37"/>
                <a:gd name="T62" fmla="*/ 2147483647 w 40"/>
                <a:gd name="T63" fmla="*/ 2147483647 h 37"/>
                <a:gd name="T64" fmla="*/ 2147483647 w 40"/>
                <a:gd name="T65" fmla="*/ 2147483647 h 37"/>
                <a:gd name="T66" fmla="*/ 2147483647 w 40"/>
                <a:gd name="T67" fmla="*/ 2147483647 h 37"/>
                <a:gd name="T68" fmla="*/ 2147483647 w 40"/>
                <a:gd name="T69" fmla="*/ 2147483647 h 37"/>
                <a:gd name="T70" fmla="*/ 2147483647 w 40"/>
                <a:gd name="T71" fmla="*/ 2147483647 h 37"/>
                <a:gd name="T72" fmla="*/ 2147483647 w 40"/>
                <a:gd name="T73" fmla="*/ 2147483647 h 37"/>
                <a:gd name="T74" fmla="*/ 2147483647 w 40"/>
                <a:gd name="T75" fmla="*/ 2147483647 h 37"/>
                <a:gd name="T76" fmla="*/ 2147483647 w 40"/>
                <a:gd name="T77" fmla="*/ 2147483647 h 37"/>
                <a:gd name="T78" fmla="*/ 2147483647 w 40"/>
                <a:gd name="T79" fmla="*/ 2147483647 h 37"/>
                <a:gd name="T80" fmla="*/ 2147483647 w 40"/>
                <a:gd name="T81" fmla="*/ 2147483647 h 37"/>
                <a:gd name="T82" fmla="*/ 2147483647 w 40"/>
                <a:gd name="T83" fmla="*/ 2147483647 h 37"/>
                <a:gd name="T84" fmla="*/ 2147483647 w 40"/>
                <a:gd name="T85" fmla="*/ 2147483647 h 37"/>
                <a:gd name="T86" fmla="*/ 2147483647 w 40"/>
                <a:gd name="T87" fmla="*/ 2147483647 h 37"/>
                <a:gd name="T88" fmla="*/ 2147483647 w 40"/>
                <a:gd name="T89" fmla="*/ 2147483647 h 37"/>
                <a:gd name="T90" fmla="*/ 2147483647 w 40"/>
                <a:gd name="T91" fmla="*/ 2147483647 h 37"/>
                <a:gd name="T92" fmla="*/ 2147483647 w 40"/>
                <a:gd name="T93" fmla="*/ 2147483647 h 37"/>
                <a:gd name="T94" fmla="*/ 2147483647 w 40"/>
                <a:gd name="T95" fmla="*/ 2147483647 h 37"/>
                <a:gd name="T96" fmla="*/ 2147483647 w 40"/>
                <a:gd name="T97" fmla="*/ 2147483647 h 37"/>
                <a:gd name="T98" fmla="*/ 2147483647 w 40"/>
                <a:gd name="T99" fmla="*/ 2147483647 h 37"/>
                <a:gd name="T100" fmla="*/ 2147483647 w 40"/>
                <a:gd name="T101" fmla="*/ 2147483647 h 37"/>
                <a:gd name="T102" fmla="*/ 2147483647 w 40"/>
                <a:gd name="T103" fmla="*/ 2147483647 h 37"/>
                <a:gd name="T104" fmla="*/ 2147483647 w 40"/>
                <a:gd name="T105" fmla="*/ 2147483647 h 37"/>
                <a:gd name="T106" fmla="*/ 2147483647 w 40"/>
                <a:gd name="T107" fmla="*/ 2147483647 h 37"/>
                <a:gd name="T108" fmla="*/ 2147483647 w 40"/>
                <a:gd name="T109" fmla="*/ 2147483647 h 37"/>
                <a:gd name="T110" fmla="*/ 2147483647 w 40"/>
                <a:gd name="T111" fmla="*/ 2147483647 h 37"/>
                <a:gd name="T112" fmla="*/ 2147483647 w 40"/>
                <a:gd name="T113" fmla="*/ 2147483647 h 37"/>
                <a:gd name="T114" fmla="*/ 2147483647 w 40"/>
                <a:gd name="T115" fmla="*/ 2147483647 h 37"/>
                <a:gd name="T116" fmla="*/ 2147483647 w 40"/>
                <a:gd name="T117" fmla="*/ 2147483647 h 37"/>
                <a:gd name="T118" fmla="*/ 2147483647 w 40"/>
                <a:gd name="T119" fmla="*/ 2147483647 h 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37"/>
                <a:gd name="T182" fmla="*/ 40 w 40"/>
                <a:gd name="T183" fmla="*/ 37 h 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37">
                  <a:moveTo>
                    <a:pt x="1" y="15"/>
                  </a:moveTo>
                  <a:cubicBezTo>
                    <a:pt x="1" y="15"/>
                    <a:pt x="1" y="14"/>
                    <a:pt x="0" y="14"/>
                  </a:cubicBezTo>
                  <a:cubicBezTo>
                    <a:pt x="0" y="12"/>
                    <a:pt x="0" y="9"/>
                    <a:pt x="0" y="7"/>
                  </a:cubicBezTo>
                  <a:cubicBezTo>
                    <a:pt x="0" y="5"/>
                    <a:pt x="0" y="2"/>
                    <a:pt x="0" y="0"/>
                  </a:cubicBezTo>
                  <a:cubicBezTo>
                    <a:pt x="1" y="0"/>
                    <a:pt x="1" y="0"/>
                    <a:pt x="2" y="1"/>
                  </a:cubicBezTo>
                  <a:cubicBezTo>
                    <a:pt x="2" y="2"/>
                    <a:pt x="2" y="2"/>
                    <a:pt x="2" y="3"/>
                  </a:cubicBezTo>
                  <a:cubicBezTo>
                    <a:pt x="2" y="4"/>
                    <a:pt x="2" y="5"/>
                    <a:pt x="2" y="6"/>
                  </a:cubicBezTo>
                  <a:cubicBezTo>
                    <a:pt x="2" y="5"/>
                    <a:pt x="3" y="5"/>
                    <a:pt x="4" y="6"/>
                  </a:cubicBezTo>
                  <a:cubicBezTo>
                    <a:pt x="4" y="6"/>
                    <a:pt x="5" y="6"/>
                    <a:pt x="5" y="7"/>
                  </a:cubicBezTo>
                  <a:cubicBezTo>
                    <a:pt x="6" y="8"/>
                    <a:pt x="6" y="8"/>
                    <a:pt x="7" y="9"/>
                  </a:cubicBezTo>
                  <a:cubicBezTo>
                    <a:pt x="7" y="9"/>
                    <a:pt x="7" y="10"/>
                    <a:pt x="7" y="11"/>
                  </a:cubicBezTo>
                  <a:cubicBezTo>
                    <a:pt x="8" y="12"/>
                    <a:pt x="8" y="12"/>
                    <a:pt x="8" y="13"/>
                  </a:cubicBezTo>
                  <a:cubicBezTo>
                    <a:pt x="8" y="15"/>
                    <a:pt x="7" y="16"/>
                    <a:pt x="7" y="17"/>
                  </a:cubicBezTo>
                  <a:cubicBezTo>
                    <a:pt x="6" y="17"/>
                    <a:pt x="5" y="17"/>
                    <a:pt x="4" y="17"/>
                  </a:cubicBezTo>
                  <a:cubicBezTo>
                    <a:pt x="3" y="16"/>
                    <a:pt x="2" y="15"/>
                    <a:pt x="1" y="14"/>
                  </a:cubicBezTo>
                  <a:cubicBezTo>
                    <a:pt x="1" y="14"/>
                    <a:pt x="1" y="14"/>
                    <a:pt x="1" y="15"/>
                  </a:cubicBezTo>
                  <a:close/>
                  <a:moveTo>
                    <a:pt x="1" y="10"/>
                  </a:moveTo>
                  <a:cubicBezTo>
                    <a:pt x="1" y="11"/>
                    <a:pt x="2" y="12"/>
                    <a:pt x="2" y="13"/>
                  </a:cubicBezTo>
                  <a:cubicBezTo>
                    <a:pt x="2" y="14"/>
                    <a:pt x="3" y="15"/>
                    <a:pt x="4" y="15"/>
                  </a:cubicBezTo>
                  <a:cubicBezTo>
                    <a:pt x="4" y="15"/>
                    <a:pt x="5" y="15"/>
                    <a:pt x="5" y="15"/>
                  </a:cubicBezTo>
                  <a:cubicBezTo>
                    <a:pt x="6" y="15"/>
                    <a:pt x="6" y="14"/>
                    <a:pt x="6" y="12"/>
                  </a:cubicBezTo>
                  <a:cubicBezTo>
                    <a:pt x="6" y="11"/>
                    <a:pt x="6" y="10"/>
                    <a:pt x="5" y="9"/>
                  </a:cubicBezTo>
                  <a:cubicBezTo>
                    <a:pt x="5" y="8"/>
                    <a:pt x="4" y="7"/>
                    <a:pt x="4" y="7"/>
                  </a:cubicBezTo>
                  <a:cubicBezTo>
                    <a:pt x="3" y="7"/>
                    <a:pt x="3" y="7"/>
                    <a:pt x="2" y="7"/>
                  </a:cubicBezTo>
                  <a:cubicBezTo>
                    <a:pt x="2" y="8"/>
                    <a:pt x="1" y="8"/>
                    <a:pt x="1" y="10"/>
                  </a:cubicBezTo>
                  <a:close/>
                  <a:moveTo>
                    <a:pt x="15" y="20"/>
                  </a:moveTo>
                  <a:cubicBezTo>
                    <a:pt x="16" y="20"/>
                    <a:pt x="16" y="20"/>
                    <a:pt x="17" y="21"/>
                  </a:cubicBezTo>
                  <a:cubicBezTo>
                    <a:pt x="17" y="22"/>
                    <a:pt x="16" y="22"/>
                    <a:pt x="16" y="22"/>
                  </a:cubicBezTo>
                  <a:cubicBezTo>
                    <a:pt x="15" y="23"/>
                    <a:pt x="14" y="22"/>
                    <a:pt x="13" y="22"/>
                  </a:cubicBezTo>
                  <a:cubicBezTo>
                    <a:pt x="12" y="21"/>
                    <a:pt x="11" y="20"/>
                    <a:pt x="10" y="19"/>
                  </a:cubicBezTo>
                  <a:cubicBezTo>
                    <a:pt x="9" y="17"/>
                    <a:pt x="9" y="16"/>
                    <a:pt x="9" y="14"/>
                  </a:cubicBezTo>
                  <a:cubicBezTo>
                    <a:pt x="9" y="12"/>
                    <a:pt x="9" y="11"/>
                    <a:pt x="10" y="11"/>
                  </a:cubicBezTo>
                  <a:cubicBezTo>
                    <a:pt x="11" y="10"/>
                    <a:pt x="12" y="10"/>
                    <a:pt x="13" y="11"/>
                  </a:cubicBezTo>
                  <a:cubicBezTo>
                    <a:pt x="14" y="12"/>
                    <a:pt x="15" y="13"/>
                    <a:pt x="16" y="14"/>
                  </a:cubicBezTo>
                  <a:cubicBezTo>
                    <a:pt x="17" y="15"/>
                    <a:pt x="17" y="17"/>
                    <a:pt x="17" y="19"/>
                  </a:cubicBezTo>
                  <a:cubicBezTo>
                    <a:pt x="17" y="19"/>
                    <a:pt x="17" y="19"/>
                    <a:pt x="17" y="19"/>
                  </a:cubicBezTo>
                  <a:cubicBezTo>
                    <a:pt x="15" y="18"/>
                    <a:pt x="13" y="17"/>
                    <a:pt x="10" y="15"/>
                  </a:cubicBezTo>
                  <a:cubicBezTo>
                    <a:pt x="10" y="17"/>
                    <a:pt x="11" y="18"/>
                    <a:pt x="11" y="18"/>
                  </a:cubicBezTo>
                  <a:cubicBezTo>
                    <a:pt x="12" y="19"/>
                    <a:pt x="12" y="20"/>
                    <a:pt x="13" y="20"/>
                  </a:cubicBezTo>
                  <a:cubicBezTo>
                    <a:pt x="14" y="21"/>
                    <a:pt x="14" y="21"/>
                    <a:pt x="14" y="21"/>
                  </a:cubicBezTo>
                  <a:cubicBezTo>
                    <a:pt x="15" y="21"/>
                    <a:pt x="15" y="20"/>
                    <a:pt x="15" y="20"/>
                  </a:cubicBezTo>
                  <a:close/>
                  <a:moveTo>
                    <a:pt x="11" y="14"/>
                  </a:moveTo>
                  <a:cubicBezTo>
                    <a:pt x="12" y="15"/>
                    <a:pt x="14" y="16"/>
                    <a:pt x="15" y="17"/>
                  </a:cubicBezTo>
                  <a:cubicBezTo>
                    <a:pt x="15" y="16"/>
                    <a:pt x="15" y="15"/>
                    <a:pt x="15" y="14"/>
                  </a:cubicBezTo>
                  <a:cubicBezTo>
                    <a:pt x="14" y="14"/>
                    <a:pt x="14" y="13"/>
                    <a:pt x="13" y="12"/>
                  </a:cubicBezTo>
                  <a:cubicBezTo>
                    <a:pt x="12" y="12"/>
                    <a:pt x="12" y="12"/>
                    <a:pt x="11" y="12"/>
                  </a:cubicBezTo>
                  <a:cubicBezTo>
                    <a:pt x="11" y="13"/>
                    <a:pt x="11" y="13"/>
                    <a:pt x="11" y="14"/>
                  </a:cubicBezTo>
                  <a:close/>
                  <a:moveTo>
                    <a:pt x="24" y="27"/>
                  </a:moveTo>
                  <a:cubicBezTo>
                    <a:pt x="24" y="27"/>
                    <a:pt x="23" y="27"/>
                    <a:pt x="23" y="27"/>
                  </a:cubicBezTo>
                  <a:cubicBezTo>
                    <a:pt x="22" y="27"/>
                    <a:pt x="22" y="27"/>
                    <a:pt x="21" y="27"/>
                  </a:cubicBezTo>
                  <a:cubicBezTo>
                    <a:pt x="20" y="26"/>
                    <a:pt x="20" y="25"/>
                    <a:pt x="19" y="24"/>
                  </a:cubicBezTo>
                  <a:cubicBezTo>
                    <a:pt x="19" y="24"/>
                    <a:pt x="18" y="23"/>
                    <a:pt x="18" y="22"/>
                  </a:cubicBezTo>
                  <a:cubicBezTo>
                    <a:pt x="18" y="21"/>
                    <a:pt x="18" y="21"/>
                    <a:pt x="19" y="21"/>
                  </a:cubicBezTo>
                  <a:cubicBezTo>
                    <a:pt x="19" y="20"/>
                    <a:pt x="19" y="20"/>
                    <a:pt x="19" y="20"/>
                  </a:cubicBezTo>
                  <a:cubicBezTo>
                    <a:pt x="20" y="20"/>
                    <a:pt x="20" y="20"/>
                    <a:pt x="20" y="20"/>
                  </a:cubicBezTo>
                  <a:cubicBezTo>
                    <a:pt x="21" y="20"/>
                    <a:pt x="21" y="20"/>
                    <a:pt x="22" y="21"/>
                  </a:cubicBezTo>
                  <a:cubicBezTo>
                    <a:pt x="23" y="21"/>
                    <a:pt x="24" y="21"/>
                    <a:pt x="24" y="21"/>
                  </a:cubicBezTo>
                  <a:cubicBezTo>
                    <a:pt x="24" y="21"/>
                    <a:pt x="24" y="21"/>
                    <a:pt x="24" y="21"/>
                  </a:cubicBezTo>
                  <a:cubicBezTo>
                    <a:pt x="24" y="20"/>
                    <a:pt x="24" y="20"/>
                    <a:pt x="24" y="19"/>
                  </a:cubicBezTo>
                  <a:cubicBezTo>
                    <a:pt x="24" y="19"/>
                    <a:pt x="23" y="18"/>
                    <a:pt x="22" y="18"/>
                  </a:cubicBezTo>
                  <a:cubicBezTo>
                    <a:pt x="22" y="17"/>
                    <a:pt x="21" y="17"/>
                    <a:pt x="21" y="17"/>
                  </a:cubicBezTo>
                  <a:cubicBezTo>
                    <a:pt x="20" y="17"/>
                    <a:pt x="20" y="18"/>
                    <a:pt x="20" y="18"/>
                  </a:cubicBezTo>
                  <a:cubicBezTo>
                    <a:pt x="19" y="18"/>
                    <a:pt x="19" y="18"/>
                    <a:pt x="19" y="17"/>
                  </a:cubicBezTo>
                  <a:cubicBezTo>
                    <a:pt x="19" y="17"/>
                    <a:pt x="19" y="16"/>
                    <a:pt x="19" y="16"/>
                  </a:cubicBezTo>
                  <a:cubicBezTo>
                    <a:pt x="19" y="16"/>
                    <a:pt x="20" y="16"/>
                    <a:pt x="20" y="16"/>
                  </a:cubicBezTo>
                  <a:cubicBezTo>
                    <a:pt x="21" y="16"/>
                    <a:pt x="22" y="16"/>
                    <a:pt x="22" y="16"/>
                  </a:cubicBezTo>
                  <a:cubicBezTo>
                    <a:pt x="23" y="17"/>
                    <a:pt x="24" y="17"/>
                    <a:pt x="24" y="18"/>
                  </a:cubicBezTo>
                  <a:cubicBezTo>
                    <a:pt x="25" y="18"/>
                    <a:pt x="25" y="19"/>
                    <a:pt x="25" y="19"/>
                  </a:cubicBezTo>
                  <a:cubicBezTo>
                    <a:pt x="26" y="20"/>
                    <a:pt x="26" y="20"/>
                    <a:pt x="26" y="21"/>
                  </a:cubicBezTo>
                  <a:cubicBezTo>
                    <a:pt x="26" y="21"/>
                    <a:pt x="26" y="21"/>
                    <a:pt x="26" y="22"/>
                  </a:cubicBezTo>
                  <a:cubicBezTo>
                    <a:pt x="26" y="23"/>
                    <a:pt x="26" y="24"/>
                    <a:pt x="26" y="25"/>
                  </a:cubicBezTo>
                  <a:cubicBezTo>
                    <a:pt x="26" y="26"/>
                    <a:pt x="26" y="27"/>
                    <a:pt x="26" y="28"/>
                  </a:cubicBezTo>
                  <a:cubicBezTo>
                    <a:pt x="26" y="28"/>
                    <a:pt x="26" y="29"/>
                    <a:pt x="26" y="29"/>
                  </a:cubicBezTo>
                  <a:cubicBezTo>
                    <a:pt x="26" y="29"/>
                    <a:pt x="25" y="29"/>
                    <a:pt x="25" y="28"/>
                  </a:cubicBezTo>
                  <a:cubicBezTo>
                    <a:pt x="25" y="28"/>
                    <a:pt x="25" y="27"/>
                    <a:pt x="24" y="27"/>
                  </a:cubicBezTo>
                  <a:close/>
                  <a:moveTo>
                    <a:pt x="24" y="23"/>
                  </a:moveTo>
                  <a:cubicBezTo>
                    <a:pt x="24" y="23"/>
                    <a:pt x="23" y="23"/>
                    <a:pt x="22" y="22"/>
                  </a:cubicBezTo>
                  <a:cubicBezTo>
                    <a:pt x="21" y="22"/>
                    <a:pt x="21" y="22"/>
                    <a:pt x="21" y="22"/>
                  </a:cubicBezTo>
                  <a:cubicBezTo>
                    <a:pt x="20" y="22"/>
                    <a:pt x="20" y="22"/>
                    <a:pt x="20" y="22"/>
                  </a:cubicBezTo>
                  <a:cubicBezTo>
                    <a:pt x="20" y="22"/>
                    <a:pt x="20" y="22"/>
                    <a:pt x="20" y="23"/>
                  </a:cubicBezTo>
                  <a:cubicBezTo>
                    <a:pt x="20" y="23"/>
                    <a:pt x="20" y="24"/>
                    <a:pt x="20" y="24"/>
                  </a:cubicBezTo>
                  <a:cubicBezTo>
                    <a:pt x="21" y="25"/>
                    <a:pt x="21" y="25"/>
                    <a:pt x="22" y="25"/>
                  </a:cubicBezTo>
                  <a:cubicBezTo>
                    <a:pt x="22" y="26"/>
                    <a:pt x="23" y="26"/>
                    <a:pt x="23" y="26"/>
                  </a:cubicBezTo>
                  <a:cubicBezTo>
                    <a:pt x="24" y="26"/>
                    <a:pt x="24" y="26"/>
                    <a:pt x="24" y="25"/>
                  </a:cubicBezTo>
                  <a:cubicBezTo>
                    <a:pt x="24" y="25"/>
                    <a:pt x="24" y="24"/>
                    <a:pt x="24" y="24"/>
                  </a:cubicBezTo>
                  <a:cubicBezTo>
                    <a:pt x="24" y="23"/>
                    <a:pt x="24" y="23"/>
                    <a:pt x="24" y="23"/>
                  </a:cubicBezTo>
                  <a:close/>
                  <a:moveTo>
                    <a:pt x="28" y="30"/>
                  </a:moveTo>
                  <a:cubicBezTo>
                    <a:pt x="28" y="29"/>
                    <a:pt x="28" y="27"/>
                    <a:pt x="28" y="25"/>
                  </a:cubicBezTo>
                  <a:cubicBezTo>
                    <a:pt x="28" y="23"/>
                    <a:pt x="28" y="22"/>
                    <a:pt x="28" y="20"/>
                  </a:cubicBezTo>
                  <a:cubicBezTo>
                    <a:pt x="29" y="20"/>
                    <a:pt x="29" y="20"/>
                    <a:pt x="29" y="21"/>
                  </a:cubicBezTo>
                  <a:cubicBezTo>
                    <a:pt x="29" y="21"/>
                    <a:pt x="29" y="22"/>
                    <a:pt x="29" y="22"/>
                  </a:cubicBezTo>
                  <a:cubicBezTo>
                    <a:pt x="30" y="22"/>
                    <a:pt x="30" y="22"/>
                    <a:pt x="31" y="21"/>
                  </a:cubicBezTo>
                  <a:cubicBezTo>
                    <a:pt x="31" y="21"/>
                    <a:pt x="32" y="22"/>
                    <a:pt x="32" y="22"/>
                  </a:cubicBezTo>
                  <a:cubicBezTo>
                    <a:pt x="33" y="22"/>
                    <a:pt x="33" y="23"/>
                    <a:pt x="34" y="23"/>
                  </a:cubicBezTo>
                  <a:cubicBezTo>
                    <a:pt x="34" y="24"/>
                    <a:pt x="34" y="24"/>
                    <a:pt x="35" y="25"/>
                  </a:cubicBezTo>
                  <a:cubicBezTo>
                    <a:pt x="35" y="24"/>
                    <a:pt x="36" y="24"/>
                    <a:pt x="37" y="25"/>
                  </a:cubicBezTo>
                  <a:cubicBezTo>
                    <a:pt x="38" y="25"/>
                    <a:pt x="39" y="26"/>
                    <a:pt x="39" y="27"/>
                  </a:cubicBezTo>
                  <a:cubicBezTo>
                    <a:pt x="40" y="28"/>
                    <a:pt x="40" y="29"/>
                    <a:pt x="40" y="30"/>
                  </a:cubicBezTo>
                  <a:cubicBezTo>
                    <a:pt x="40" y="31"/>
                    <a:pt x="40" y="32"/>
                    <a:pt x="40" y="34"/>
                  </a:cubicBezTo>
                  <a:cubicBezTo>
                    <a:pt x="40" y="35"/>
                    <a:pt x="40" y="36"/>
                    <a:pt x="40" y="37"/>
                  </a:cubicBezTo>
                  <a:cubicBezTo>
                    <a:pt x="40" y="37"/>
                    <a:pt x="39" y="37"/>
                    <a:pt x="39" y="36"/>
                  </a:cubicBezTo>
                  <a:cubicBezTo>
                    <a:pt x="39" y="35"/>
                    <a:pt x="39" y="34"/>
                    <a:pt x="39" y="33"/>
                  </a:cubicBezTo>
                  <a:cubicBezTo>
                    <a:pt x="39" y="32"/>
                    <a:pt x="39" y="31"/>
                    <a:pt x="39" y="30"/>
                  </a:cubicBezTo>
                  <a:cubicBezTo>
                    <a:pt x="39" y="29"/>
                    <a:pt x="39" y="28"/>
                    <a:pt x="38" y="28"/>
                  </a:cubicBezTo>
                  <a:cubicBezTo>
                    <a:pt x="38" y="28"/>
                    <a:pt x="38" y="27"/>
                    <a:pt x="38" y="27"/>
                  </a:cubicBezTo>
                  <a:cubicBezTo>
                    <a:pt x="38" y="27"/>
                    <a:pt x="37" y="26"/>
                    <a:pt x="37" y="26"/>
                  </a:cubicBezTo>
                  <a:cubicBezTo>
                    <a:pt x="36" y="26"/>
                    <a:pt x="36" y="26"/>
                    <a:pt x="35" y="26"/>
                  </a:cubicBezTo>
                  <a:cubicBezTo>
                    <a:pt x="35" y="26"/>
                    <a:pt x="35" y="27"/>
                    <a:pt x="35" y="28"/>
                  </a:cubicBezTo>
                  <a:cubicBezTo>
                    <a:pt x="35" y="29"/>
                    <a:pt x="35" y="30"/>
                    <a:pt x="35" y="31"/>
                  </a:cubicBezTo>
                  <a:cubicBezTo>
                    <a:pt x="35" y="32"/>
                    <a:pt x="35" y="33"/>
                    <a:pt x="35" y="34"/>
                  </a:cubicBezTo>
                  <a:cubicBezTo>
                    <a:pt x="34" y="34"/>
                    <a:pt x="34" y="34"/>
                    <a:pt x="33" y="33"/>
                  </a:cubicBezTo>
                  <a:cubicBezTo>
                    <a:pt x="33" y="32"/>
                    <a:pt x="33" y="31"/>
                    <a:pt x="33" y="30"/>
                  </a:cubicBezTo>
                  <a:cubicBezTo>
                    <a:pt x="33" y="29"/>
                    <a:pt x="33" y="28"/>
                    <a:pt x="33" y="27"/>
                  </a:cubicBezTo>
                  <a:cubicBezTo>
                    <a:pt x="33" y="26"/>
                    <a:pt x="33" y="25"/>
                    <a:pt x="33" y="25"/>
                  </a:cubicBezTo>
                  <a:cubicBezTo>
                    <a:pt x="33" y="24"/>
                    <a:pt x="32" y="24"/>
                    <a:pt x="32" y="23"/>
                  </a:cubicBezTo>
                  <a:cubicBezTo>
                    <a:pt x="31" y="23"/>
                    <a:pt x="31" y="23"/>
                    <a:pt x="31" y="23"/>
                  </a:cubicBezTo>
                  <a:cubicBezTo>
                    <a:pt x="30" y="23"/>
                    <a:pt x="30" y="23"/>
                    <a:pt x="30" y="24"/>
                  </a:cubicBezTo>
                  <a:cubicBezTo>
                    <a:pt x="30" y="24"/>
                    <a:pt x="30" y="25"/>
                    <a:pt x="30" y="26"/>
                  </a:cubicBezTo>
                  <a:cubicBezTo>
                    <a:pt x="30" y="27"/>
                    <a:pt x="30" y="28"/>
                    <a:pt x="30" y="28"/>
                  </a:cubicBezTo>
                  <a:cubicBezTo>
                    <a:pt x="30" y="29"/>
                    <a:pt x="30" y="30"/>
                    <a:pt x="30" y="31"/>
                  </a:cubicBezTo>
                  <a:cubicBezTo>
                    <a:pt x="29" y="31"/>
                    <a:pt x="29" y="31"/>
                    <a:pt x="28" y="30"/>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7" name="Freeform 927"/>
            <p:cNvSpPr>
              <a:spLocks noEditPoints="1"/>
            </p:cNvSpPr>
            <p:nvPr/>
          </p:nvSpPr>
          <p:spPr bwMode="auto">
            <a:xfrm>
              <a:off x="3204" y="373"/>
              <a:ext cx="927" cy="661"/>
            </a:xfrm>
            <a:custGeom>
              <a:avLst/>
              <a:gdLst>
                <a:gd name="T0" fmla="*/ 0 w 94"/>
                <a:gd name="T1" fmla="*/ 2147483647 h 67"/>
                <a:gd name="T2" fmla="*/ 2147483647 w 94"/>
                <a:gd name="T3" fmla="*/ 2147483647 h 67"/>
                <a:gd name="T4" fmla="*/ 2147483647 w 94"/>
                <a:gd name="T5" fmla="*/ 2147483647 h 67"/>
                <a:gd name="T6" fmla="*/ 2147483647 w 94"/>
                <a:gd name="T7" fmla="*/ 2147483647 h 67"/>
                <a:gd name="T8" fmla="*/ 2147483647 w 94"/>
                <a:gd name="T9" fmla="*/ 2147483647 h 67"/>
                <a:gd name="T10" fmla="*/ 2147483647 w 94"/>
                <a:gd name="T11" fmla="*/ 2147483647 h 67"/>
                <a:gd name="T12" fmla="*/ 2147483647 w 94"/>
                <a:gd name="T13" fmla="*/ 2147483647 h 67"/>
                <a:gd name="T14" fmla="*/ 2147483647 w 94"/>
                <a:gd name="T15" fmla="*/ 2147483647 h 67"/>
                <a:gd name="T16" fmla="*/ 2147483647 w 94"/>
                <a:gd name="T17" fmla="*/ 2147483647 h 67"/>
                <a:gd name="T18" fmla="*/ 2147483647 w 94"/>
                <a:gd name="T19" fmla="*/ 2147483647 h 67"/>
                <a:gd name="T20" fmla="*/ 2147483647 w 94"/>
                <a:gd name="T21" fmla="*/ 2147483647 h 67"/>
                <a:gd name="T22" fmla="*/ 2147483647 w 94"/>
                <a:gd name="T23" fmla="*/ 2147483647 h 67"/>
                <a:gd name="T24" fmla="*/ 2147483647 w 94"/>
                <a:gd name="T25" fmla="*/ 2147483647 h 67"/>
                <a:gd name="T26" fmla="*/ 2147483647 w 94"/>
                <a:gd name="T27" fmla="*/ 2147483647 h 67"/>
                <a:gd name="T28" fmla="*/ 2147483647 w 94"/>
                <a:gd name="T29" fmla="*/ 2147483647 h 67"/>
                <a:gd name="T30" fmla="*/ 2147483647 w 94"/>
                <a:gd name="T31" fmla="*/ 2147483647 h 67"/>
                <a:gd name="T32" fmla="*/ 2147483647 w 94"/>
                <a:gd name="T33" fmla="*/ 2147483647 h 67"/>
                <a:gd name="T34" fmla="*/ 2147483647 w 94"/>
                <a:gd name="T35" fmla="*/ 2147483647 h 67"/>
                <a:gd name="T36" fmla="*/ 2147483647 w 94"/>
                <a:gd name="T37" fmla="*/ 2147483647 h 67"/>
                <a:gd name="T38" fmla="*/ 2147483647 w 94"/>
                <a:gd name="T39" fmla="*/ 2147483647 h 67"/>
                <a:gd name="T40" fmla="*/ 2147483647 w 94"/>
                <a:gd name="T41" fmla="*/ 2147483647 h 67"/>
                <a:gd name="T42" fmla="*/ 2147483647 w 94"/>
                <a:gd name="T43" fmla="*/ 2147483647 h 67"/>
                <a:gd name="T44" fmla="*/ 2147483647 w 94"/>
                <a:gd name="T45" fmla="*/ 2147483647 h 67"/>
                <a:gd name="T46" fmla="*/ 2147483647 w 94"/>
                <a:gd name="T47" fmla="*/ 2147483647 h 67"/>
                <a:gd name="T48" fmla="*/ 2147483647 w 94"/>
                <a:gd name="T49" fmla="*/ 2147483647 h 67"/>
                <a:gd name="T50" fmla="*/ 2147483647 w 94"/>
                <a:gd name="T51" fmla="*/ 2147483647 h 67"/>
                <a:gd name="T52" fmla="*/ 2147483647 w 94"/>
                <a:gd name="T53" fmla="*/ 2147483647 h 67"/>
                <a:gd name="T54" fmla="*/ 2147483647 w 94"/>
                <a:gd name="T55" fmla="*/ 2147483647 h 67"/>
                <a:gd name="T56" fmla="*/ 2147483647 w 94"/>
                <a:gd name="T57" fmla="*/ 2147483647 h 67"/>
                <a:gd name="T58" fmla="*/ 2147483647 w 94"/>
                <a:gd name="T59" fmla="*/ 2147483647 h 67"/>
                <a:gd name="T60" fmla="*/ 2147483647 w 94"/>
                <a:gd name="T61" fmla="*/ 2147483647 h 67"/>
                <a:gd name="T62" fmla="*/ 2147483647 w 94"/>
                <a:gd name="T63" fmla="*/ 2147483647 h 67"/>
                <a:gd name="T64" fmla="*/ 2147483647 w 94"/>
                <a:gd name="T65" fmla="*/ 2147483647 h 67"/>
                <a:gd name="T66" fmla="*/ 2147483647 w 94"/>
                <a:gd name="T67" fmla="*/ 2147483647 h 67"/>
                <a:gd name="T68" fmla="*/ 2147483647 w 94"/>
                <a:gd name="T69" fmla="*/ 2147483647 h 67"/>
                <a:gd name="T70" fmla="*/ 2147483647 w 94"/>
                <a:gd name="T71" fmla="*/ 2147483647 h 67"/>
                <a:gd name="T72" fmla="*/ 2147483647 w 94"/>
                <a:gd name="T73" fmla="*/ 2147483647 h 67"/>
                <a:gd name="T74" fmla="*/ 2147483647 w 94"/>
                <a:gd name="T75" fmla="*/ 2147483647 h 67"/>
                <a:gd name="T76" fmla="*/ 2147483647 w 94"/>
                <a:gd name="T77" fmla="*/ 2147483647 h 67"/>
                <a:gd name="T78" fmla="*/ 2147483647 w 94"/>
                <a:gd name="T79" fmla="*/ 2147483647 h 67"/>
                <a:gd name="T80" fmla="*/ 2147483647 w 94"/>
                <a:gd name="T81" fmla="*/ 2147483647 h 67"/>
                <a:gd name="T82" fmla="*/ 2147483647 w 94"/>
                <a:gd name="T83" fmla="*/ 2147483647 h 67"/>
                <a:gd name="T84" fmla="*/ 2147483647 w 94"/>
                <a:gd name="T85" fmla="*/ 2147483647 h 67"/>
                <a:gd name="T86" fmla="*/ 2147483647 w 94"/>
                <a:gd name="T87" fmla="*/ 2147483647 h 67"/>
                <a:gd name="T88" fmla="*/ 2147483647 w 94"/>
                <a:gd name="T89" fmla="*/ 2147483647 h 67"/>
                <a:gd name="T90" fmla="*/ 2147483647 w 94"/>
                <a:gd name="T91" fmla="*/ 2147483647 h 67"/>
                <a:gd name="T92" fmla="*/ 2147483647 w 94"/>
                <a:gd name="T93" fmla="*/ 2147483647 h 67"/>
                <a:gd name="T94" fmla="*/ 2147483647 w 94"/>
                <a:gd name="T95" fmla="*/ 2147483647 h 67"/>
                <a:gd name="T96" fmla="*/ 2147483647 w 94"/>
                <a:gd name="T97" fmla="*/ 2147483647 h 67"/>
                <a:gd name="T98" fmla="*/ 2147483647 w 94"/>
                <a:gd name="T99" fmla="*/ 2147483647 h 67"/>
                <a:gd name="T100" fmla="*/ 2147483647 w 94"/>
                <a:gd name="T101" fmla="*/ 2147483647 h 67"/>
                <a:gd name="T102" fmla="*/ 2147483647 w 94"/>
                <a:gd name="T103" fmla="*/ 2147483647 h 67"/>
                <a:gd name="T104" fmla="*/ 2147483647 w 94"/>
                <a:gd name="T105" fmla="*/ 2147483647 h 67"/>
                <a:gd name="T106" fmla="*/ 2147483647 w 94"/>
                <a:gd name="T107" fmla="*/ 2147483647 h 67"/>
                <a:gd name="T108" fmla="*/ 2147483647 w 94"/>
                <a:gd name="T109" fmla="*/ 2147483647 h 67"/>
                <a:gd name="T110" fmla="*/ 2147483647 w 94"/>
                <a:gd name="T111" fmla="*/ 2147483647 h 67"/>
                <a:gd name="T112" fmla="*/ 2147483647 w 94"/>
                <a:gd name="T113" fmla="*/ 2147483647 h 67"/>
                <a:gd name="T114" fmla="*/ 2147483647 w 94"/>
                <a:gd name="T115" fmla="*/ 2147483647 h 67"/>
                <a:gd name="T116" fmla="*/ 2147483647 w 94"/>
                <a:gd name="T117" fmla="*/ 2147483647 h 67"/>
                <a:gd name="T118" fmla="*/ 2147483647 w 94"/>
                <a:gd name="T119" fmla="*/ 2147483647 h 67"/>
                <a:gd name="T120" fmla="*/ 2147483647 w 94"/>
                <a:gd name="T121" fmla="*/ 2147483647 h 67"/>
                <a:gd name="T122" fmla="*/ 2147483647 w 94"/>
                <a:gd name="T123" fmla="*/ 2147483647 h 67"/>
                <a:gd name="T124" fmla="*/ 2147483647 w 94"/>
                <a:gd name="T125" fmla="*/ 2147483647 h 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
                <a:gd name="T190" fmla="*/ 0 h 67"/>
                <a:gd name="T191" fmla="*/ 94 w 94"/>
                <a:gd name="T192" fmla="*/ 67 h 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 h="67">
                  <a:moveTo>
                    <a:pt x="4" y="17"/>
                  </a:moveTo>
                  <a:cubicBezTo>
                    <a:pt x="4" y="15"/>
                    <a:pt x="4" y="12"/>
                    <a:pt x="4" y="10"/>
                  </a:cubicBezTo>
                  <a:cubicBezTo>
                    <a:pt x="4" y="8"/>
                    <a:pt x="4" y="6"/>
                    <a:pt x="4" y="4"/>
                  </a:cubicBezTo>
                  <a:cubicBezTo>
                    <a:pt x="3" y="3"/>
                    <a:pt x="1" y="3"/>
                    <a:pt x="0" y="2"/>
                  </a:cubicBezTo>
                  <a:cubicBezTo>
                    <a:pt x="0" y="1"/>
                    <a:pt x="0" y="1"/>
                    <a:pt x="0" y="0"/>
                  </a:cubicBezTo>
                  <a:cubicBezTo>
                    <a:pt x="3" y="2"/>
                    <a:pt x="6" y="4"/>
                    <a:pt x="10" y="6"/>
                  </a:cubicBezTo>
                  <a:cubicBezTo>
                    <a:pt x="10" y="6"/>
                    <a:pt x="10" y="7"/>
                    <a:pt x="10" y="7"/>
                  </a:cubicBezTo>
                  <a:cubicBezTo>
                    <a:pt x="8" y="6"/>
                    <a:pt x="7" y="6"/>
                    <a:pt x="6" y="5"/>
                  </a:cubicBezTo>
                  <a:cubicBezTo>
                    <a:pt x="6" y="7"/>
                    <a:pt x="6" y="9"/>
                    <a:pt x="6" y="11"/>
                  </a:cubicBezTo>
                  <a:cubicBezTo>
                    <a:pt x="6" y="13"/>
                    <a:pt x="6" y="15"/>
                    <a:pt x="6" y="18"/>
                  </a:cubicBezTo>
                  <a:cubicBezTo>
                    <a:pt x="5" y="17"/>
                    <a:pt x="5" y="17"/>
                    <a:pt x="4" y="17"/>
                  </a:cubicBezTo>
                  <a:close/>
                  <a:moveTo>
                    <a:pt x="15" y="20"/>
                  </a:moveTo>
                  <a:cubicBezTo>
                    <a:pt x="16" y="20"/>
                    <a:pt x="16" y="20"/>
                    <a:pt x="17" y="21"/>
                  </a:cubicBezTo>
                  <a:cubicBezTo>
                    <a:pt x="16" y="22"/>
                    <a:pt x="16" y="22"/>
                    <a:pt x="15" y="22"/>
                  </a:cubicBezTo>
                  <a:cubicBezTo>
                    <a:pt x="15" y="23"/>
                    <a:pt x="14" y="23"/>
                    <a:pt x="13" y="22"/>
                  </a:cubicBezTo>
                  <a:cubicBezTo>
                    <a:pt x="12" y="21"/>
                    <a:pt x="11" y="20"/>
                    <a:pt x="10" y="19"/>
                  </a:cubicBezTo>
                  <a:cubicBezTo>
                    <a:pt x="9" y="17"/>
                    <a:pt x="9" y="16"/>
                    <a:pt x="9" y="14"/>
                  </a:cubicBezTo>
                  <a:cubicBezTo>
                    <a:pt x="9" y="12"/>
                    <a:pt x="9" y="11"/>
                    <a:pt x="10" y="11"/>
                  </a:cubicBezTo>
                  <a:cubicBezTo>
                    <a:pt x="11" y="10"/>
                    <a:pt x="12" y="10"/>
                    <a:pt x="13" y="11"/>
                  </a:cubicBezTo>
                  <a:cubicBezTo>
                    <a:pt x="14" y="12"/>
                    <a:pt x="15" y="13"/>
                    <a:pt x="16" y="14"/>
                  </a:cubicBezTo>
                  <a:cubicBezTo>
                    <a:pt x="16" y="15"/>
                    <a:pt x="17" y="17"/>
                    <a:pt x="17" y="19"/>
                  </a:cubicBezTo>
                  <a:cubicBezTo>
                    <a:pt x="17" y="19"/>
                    <a:pt x="17" y="19"/>
                    <a:pt x="17" y="19"/>
                  </a:cubicBezTo>
                  <a:cubicBezTo>
                    <a:pt x="15" y="18"/>
                    <a:pt x="12" y="17"/>
                    <a:pt x="10" y="15"/>
                  </a:cubicBezTo>
                  <a:cubicBezTo>
                    <a:pt x="10" y="17"/>
                    <a:pt x="11" y="18"/>
                    <a:pt x="11" y="19"/>
                  </a:cubicBezTo>
                  <a:cubicBezTo>
                    <a:pt x="12" y="19"/>
                    <a:pt x="12" y="20"/>
                    <a:pt x="13" y="20"/>
                  </a:cubicBezTo>
                  <a:cubicBezTo>
                    <a:pt x="13" y="21"/>
                    <a:pt x="14" y="21"/>
                    <a:pt x="14" y="21"/>
                  </a:cubicBezTo>
                  <a:cubicBezTo>
                    <a:pt x="15" y="21"/>
                    <a:pt x="15" y="20"/>
                    <a:pt x="15" y="20"/>
                  </a:cubicBezTo>
                  <a:close/>
                  <a:moveTo>
                    <a:pt x="10" y="14"/>
                  </a:moveTo>
                  <a:cubicBezTo>
                    <a:pt x="12" y="15"/>
                    <a:pt x="14" y="16"/>
                    <a:pt x="15" y="17"/>
                  </a:cubicBezTo>
                  <a:cubicBezTo>
                    <a:pt x="15" y="16"/>
                    <a:pt x="15" y="15"/>
                    <a:pt x="15" y="15"/>
                  </a:cubicBezTo>
                  <a:cubicBezTo>
                    <a:pt x="14" y="14"/>
                    <a:pt x="14" y="13"/>
                    <a:pt x="13" y="12"/>
                  </a:cubicBezTo>
                  <a:cubicBezTo>
                    <a:pt x="12" y="12"/>
                    <a:pt x="12" y="12"/>
                    <a:pt x="11" y="12"/>
                  </a:cubicBezTo>
                  <a:cubicBezTo>
                    <a:pt x="11" y="13"/>
                    <a:pt x="10" y="13"/>
                    <a:pt x="10" y="14"/>
                  </a:cubicBezTo>
                  <a:close/>
                  <a:moveTo>
                    <a:pt x="19" y="25"/>
                  </a:moveTo>
                  <a:cubicBezTo>
                    <a:pt x="19" y="23"/>
                    <a:pt x="19" y="22"/>
                    <a:pt x="19" y="20"/>
                  </a:cubicBezTo>
                  <a:cubicBezTo>
                    <a:pt x="19" y="18"/>
                    <a:pt x="19" y="16"/>
                    <a:pt x="19" y="15"/>
                  </a:cubicBezTo>
                  <a:cubicBezTo>
                    <a:pt x="19" y="15"/>
                    <a:pt x="19" y="15"/>
                    <a:pt x="20" y="15"/>
                  </a:cubicBezTo>
                  <a:cubicBezTo>
                    <a:pt x="20" y="16"/>
                    <a:pt x="20" y="16"/>
                    <a:pt x="20" y="17"/>
                  </a:cubicBezTo>
                  <a:cubicBezTo>
                    <a:pt x="20" y="16"/>
                    <a:pt x="21" y="16"/>
                    <a:pt x="21" y="16"/>
                  </a:cubicBezTo>
                  <a:cubicBezTo>
                    <a:pt x="21" y="16"/>
                    <a:pt x="22" y="16"/>
                    <a:pt x="23" y="17"/>
                  </a:cubicBezTo>
                  <a:cubicBezTo>
                    <a:pt x="23" y="17"/>
                    <a:pt x="24" y="17"/>
                    <a:pt x="24" y="18"/>
                  </a:cubicBezTo>
                  <a:cubicBezTo>
                    <a:pt x="25" y="19"/>
                    <a:pt x="25" y="19"/>
                    <a:pt x="25" y="20"/>
                  </a:cubicBezTo>
                  <a:cubicBezTo>
                    <a:pt x="26" y="19"/>
                    <a:pt x="27" y="19"/>
                    <a:pt x="28" y="20"/>
                  </a:cubicBezTo>
                  <a:cubicBezTo>
                    <a:pt x="29" y="20"/>
                    <a:pt x="29" y="21"/>
                    <a:pt x="30" y="22"/>
                  </a:cubicBezTo>
                  <a:cubicBezTo>
                    <a:pt x="30" y="22"/>
                    <a:pt x="30" y="23"/>
                    <a:pt x="30" y="25"/>
                  </a:cubicBezTo>
                  <a:cubicBezTo>
                    <a:pt x="30" y="26"/>
                    <a:pt x="30" y="27"/>
                    <a:pt x="30" y="28"/>
                  </a:cubicBezTo>
                  <a:cubicBezTo>
                    <a:pt x="30" y="29"/>
                    <a:pt x="30" y="31"/>
                    <a:pt x="30" y="32"/>
                  </a:cubicBezTo>
                  <a:cubicBezTo>
                    <a:pt x="30" y="31"/>
                    <a:pt x="29" y="31"/>
                    <a:pt x="29" y="31"/>
                  </a:cubicBezTo>
                  <a:cubicBezTo>
                    <a:pt x="29" y="30"/>
                    <a:pt x="29" y="29"/>
                    <a:pt x="29" y="28"/>
                  </a:cubicBezTo>
                  <a:cubicBezTo>
                    <a:pt x="29" y="27"/>
                    <a:pt x="29" y="25"/>
                    <a:pt x="29" y="24"/>
                  </a:cubicBezTo>
                  <a:cubicBezTo>
                    <a:pt x="29" y="24"/>
                    <a:pt x="29" y="23"/>
                    <a:pt x="29" y="23"/>
                  </a:cubicBezTo>
                  <a:cubicBezTo>
                    <a:pt x="29" y="22"/>
                    <a:pt x="29" y="22"/>
                    <a:pt x="28" y="22"/>
                  </a:cubicBezTo>
                  <a:cubicBezTo>
                    <a:pt x="28" y="21"/>
                    <a:pt x="28" y="21"/>
                    <a:pt x="27" y="21"/>
                  </a:cubicBezTo>
                  <a:cubicBezTo>
                    <a:pt x="27" y="21"/>
                    <a:pt x="26" y="21"/>
                    <a:pt x="26" y="21"/>
                  </a:cubicBezTo>
                  <a:cubicBezTo>
                    <a:pt x="25" y="21"/>
                    <a:pt x="25" y="22"/>
                    <a:pt x="25" y="23"/>
                  </a:cubicBezTo>
                  <a:cubicBezTo>
                    <a:pt x="25" y="24"/>
                    <a:pt x="25" y="25"/>
                    <a:pt x="25" y="26"/>
                  </a:cubicBezTo>
                  <a:cubicBezTo>
                    <a:pt x="25" y="27"/>
                    <a:pt x="25" y="28"/>
                    <a:pt x="25" y="29"/>
                  </a:cubicBezTo>
                  <a:cubicBezTo>
                    <a:pt x="25" y="29"/>
                    <a:pt x="24" y="28"/>
                    <a:pt x="24" y="28"/>
                  </a:cubicBezTo>
                  <a:cubicBezTo>
                    <a:pt x="24" y="27"/>
                    <a:pt x="24" y="26"/>
                    <a:pt x="24" y="25"/>
                  </a:cubicBezTo>
                  <a:cubicBezTo>
                    <a:pt x="24" y="23"/>
                    <a:pt x="24" y="22"/>
                    <a:pt x="24" y="21"/>
                  </a:cubicBezTo>
                  <a:cubicBezTo>
                    <a:pt x="24" y="20"/>
                    <a:pt x="24" y="20"/>
                    <a:pt x="23" y="19"/>
                  </a:cubicBezTo>
                  <a:cubicBezTo>
                    <a:pt x="23" y="19"/>
                    <a:pt x="23" y="18"/>
                    <a:pt x="22" y="18"/>
                  </a:cubicBezTo>
                  <a:cubicBezTo>
                    <a:pt x="22" y="18"/>
                    <a:pt x="21" y="18"/>
                    <a:pt x="21" y="18"/>
                  </a:cubicBezTo>
                  <a:cubicBezTo>
                    <a:pt x="21" y="18"/>
                    <a:pt x="20" y="18"/>
                    <a:pt x="20" y="18"/>
                  </a:cubicBezTo>
                  <a:cubicBezTo>
                    <a:pt x="20" y="19"/>
                    <a:pt x="20" y="19"/>
                    <a:pt x="20" y="20"/>
                  </a:cubicBezTo>
                  <a:cubicBezTo>
                    <a:pt x="20" y="22"/>
                    <a:pt x="20" y="24"/>
                    <a:pt x="20" y="26"/>
                  </a:cubicBezTo>
                  <a:cubicBezTo>
                    <a:pt x="20" y="26"/>
                    <a:pt x="19" y="25"/>
                    <a:pt x="19" y="25"/>
                  </a:cubicBezTo>
                  <a:close/>
                  <a:moveTo>
                    <a:pt x="33" y="37"/>
                  </a:moveTo>
                  <a:cubicBezTo>
                    <a:pt x="33" y="35"/>
                    <a:pt x="33" y="32"/>
                    <a:pt x="33" y="30"/>
                  </a:cubicBezTo>
                  <a:cubicBezTo>
                    <a:pt x="33" y="27"/>
                    <a:pt x="33" y="25"/>
                    <a:pt x="33" y="23"/>
                  </a:cubicBezTo>
                  <a:cubicBezTo>
                    <a:pt x="33" y="23"/>
                    <a:pt x="34" y="23"/>
                    <a:pt x="34" y="23"/>
                  </a:cubicBezTo>
                  <a:cubicBezTo>
                    <a:pt x="34" y="24"/>
                    <a:pt x="34" y="24"/>
                    <a:pt x="34" y="25"/>
                  </a:cubicBezTo>
                  <a:cubicBezTo>
                    <a:pt x="34" y="24"/>
                    <a:pt x="35" y="24"/>
                    <a:pt x="35" y="24"/>
                  </a:cubicBezTo>
                  <a:cubicBezTo>
                    <a:pt x="35" y="24"/>
                    <a:pt x="36" y="24"/>
                    <a:pt x="37" y="25"/>
                  </a:cubicBezTo>
                  <a:cubicBezTo>
                    <a:pt x="37" y="25"/>
                    <a:pt x="38" y="26"/>
                    <a:pt x="38" y="26"/>
                  </a:cubicBezTo>
                  <a:cubicBezTo>
                    <a:pt x="39" y="27"/>
                    <a:pt x="40" y="28"/>
                    <a:pt x="40" y="29"/>
                  </a:cubicBezTo>
                  <a:cubicBezTo>
                    <a:pt x="40" y="30"/>
                    <a:pt x="40" y="31"/>
                    <a:pt x="40" y="32"/>
                  </a:cubicBezTo>
                  <a:cubicBezTo>
                    <a:pt x="40" y="33"/>
                    <a:pt x="40" y="34"/>
                    <a:pt x="40" y="35"/>
                  </a:cubicBezTo>
                  <a:cubicBezTo>
                    <a:pt x="39" y="35"/>
                    <a:pt x="39" y="36"/>
                    <a:pt x="38" y="36"/>
                  </a:cubicBezTo>
                  <a:cubicBezTo>
                    <a:pt x="38" y="36"/>
                    <a:pt x="37" y="36"/>
                    <a:pt x="36" y="35"/>
                  </a:cubicBezTo>
                  <a:cubicBezTo>
                    <a:pt x="36" y="35"/>
                    <a:pt x="35" y="35"/>
                    <a:pt x="35" y="34"/>
                  </a:cubicBezTo>
                  <a:cubicBezTo>
                    <a:pt x="35" y="34"/>
                    <a:pt x="34" y="33"/>
                    <a:pt x="34" y="33"/>
                  </a:cubicBezTo>
                  <a:cubicBezTo>
                    <a:pt x="34" y="35"/>
                    <a:pt x="34" y="36"/>
                    <a:pt x="34" y="38"/>
                  </a:cubicBezTo>
                  <a:cubicBezTo>
                    <a:pt x="34" y="38"/>
                    <a:pt x="33" y="37"/>
                    <a:pt x="33" y="37"/>
                  </a:cubicBezTo>
                  <a:close/>
                  <a:moveTo>
                    <a:pt x="34" y="29"/>
                  </a:moveTo>
                  <a:cubicBezTo>
                    <a:pt x="34" y="30"/>
                    <a:pt x="34" y="31"/>
                    <a:pt x="35" y="32"/>
                  </a:cubicBezTo>
                  <a:cubicBezTo>
                    <a:pt x="35" y="33"/>
                    <a:pt x="36" y="34"/>
                    <a:pt x="36" y="34"/>
                  </a:cubicBezTo>
                  <a:cubicBezTo>
                    <a:pt x="37" y="34"/>
                    <a:pt x="38" y="34"/>
                    <a:pt x="38" y="34"/>
                  </a:cubicBezTo>
                  <a:cubicBezTo>
                    <a:pt x="38" y="34"/>
                    <a:pt x="39" y="33"/>
                    <a:pt x="39" y="31"/>
                  </a:cubicBezTo>
                  <a:cubicBezTo>
                    <a:pt x="39" y="30"/>
                    <a:pt x="38" y="29"/>
                    <a:pt x="38" y="28"/>
                  </a:cubicBezTo>
                  <a:cubicBezTo>
                    <a:pt x="38" y="27"/>
                    <a:pt x="37" y="26"/>
                    <a:pt x="36" y="26"/>
                  </a:cubicBezTo>
                  <a:cubicBezTo>
                    <a:pt x="36" y="26"/>
                    <a:pt x="35" y="26"/>
                    <a:pt x="35" y="26"/>
                  </a:cubicBezTo>
                  <a:cubicBezTo>
                    <a:pt x="34" y="26"/>
                    <a:pt x="34" y="27"/>
                    <a:pt x="34" y="29"/>
                  </a:cubicBezTo>
                  <a:close/>
                  <a:moveTo>
                    <a:pt x="48" y="39"/>
                  </a:moveTo>
                  <a:cubicBezTo>
                    <a:pt x="49" y="39"/>
                    <a:pt x="49" y="39"/>
                    <a:pt x="50" y="40"/>
                  </a:cubicBezTo>
                  <a:cubicBezTo>
                    <a:pt x="49" y="41"/>
                    <a:pt x="49" y="41"/>
                    <a:pt x="48" y="41"/>
                  </a:cubicBezTo>
                  <a:cubicBezTo>
                    <a:pt x="48" y="42"/>
                    <a:pt x="47" y="41"/>
                    <a:pt x="46" y="41"/>
                  </a:cubicBezTo>
                  <a:cubicBezTo>
                    <a:pt x="44" y="40"/>
                    <a:pt x="43" y="39"/>
                    <a:pt x="43" y="38"/>
                  </a:cubicBezTo>
                  <a:cubicBezTo>
                    <a:pt x="42" y="36"/>
                    <a:pt x="42" y="35"/>
                    <a:pt x="42" y="33"/>
                  </a:cubicBezTo>
                  <a:cubicBezTo>
                    <a:pt x="42" y="31"/>
                    <a:pt x="42" y="30"/>
                    <a:pt x="43" y="30"/>
                  </a:cubicBezTo>
                  <a:cubicBezTo>
                    <a:pt x="43" y="29"/>
                    <a:pt x="44" y="29"/>
                    <a:pt x="46" y="30"/>
                  </a:cubicBezTo>
                  <a:cubicBezTo>
                    <a:pt x="47" y="31"/>
                    <a:pt x="48" y="32"/>
                    <a:pt x="49" y="33"/>
                  </a:cubicBezTo>
                  <a:cubicBezTo>
                    <a:pt x="49" y="34"/>
                    <a:pt x="50" y="36"/>
                    <a:pt x="50" y="38"/>
                  </a:cubicBezTo>
                  <a:cubicBezTo>
                    <a:pt x="50" y="38"/>
                    <a:pt x="50" y="38"/>
                    <a:pt x="50" y="38"/>
                  </a:cubicBezTo>
                  <a:cubicBezTo>
                    <a:pt x="47" y="37"/>
                    <a:pt x="45" y="36"/>
                    <a:pt x="43" y="34"/>
                  </a:cubicBezTo>
                  <a:cubicBezTo>
                    <a:pt x="43" y="35"/>
                    <a:pt x="43" y="37"/>
                    <a:pt x="44" y="37"/>
                  </a:cubicBezTo>
                  <a:cubicBezTo>
                    <a:pt x="44" y="38"/>
                    <a:pt x="45" y="39"/>
                    <a:pt x="46" y="39"/>
                  </a:cubicBezTo>
                  <a:cubicBezTo>
                    <a:pt x="46" y="40"/>
                    <a:pt x="47" y="40"/>
                    <a:pt x="47" y="40"/>
                  </a:cubicBezTo>
                  <a:cubicBezTo>
                    <a:pt x="48" y="40"/>
                    <a:pt x="48" y="39"/>
                    <a:pt x="48" y="39"/>
                  </a:cubicBezTo>
                  <a:close/>
                  <a:moveTo>
                    <a:pt x="43" y="33"/>
                  </a:moveTo>
                  <a:cubicBezTo>
                    <a:pt x="45" y="34"/>
                    <a:pt x="46" y="35"/>
                    <a:pt x="48" y="36"/>
                  </a:cubicBezTo>
                  <a:cubicBezTo>
                    <a:pt x="48" y="35"/>
                    <a:pt x="48" y="34"/>
                    <a:pt x="47" y="33"/>
                  </a:cubicBezTo>
                  <a:cubicBezTo>
                    <a:pt x="47" y="32"/>
                    <a:pt x="46" y="32"/>
                    <a:pt x="46" y="31"/>
                  </a:cubicBezTo>
                  <a:cubicBezTo>
                    <a:pt x="45" y="31"/>
                    <a:pt x="44" y="31"/>
                    <a:pt x="44" y="31"/>
                  </a:cubicBezTo>
                  <a:cubicBezTo>
                    <a:pt x="43" y="31"/>
                    <a:pt x="43" y="32"/>
                    <a:pt x="43" y="33"/>
                  </a:cubicBezTo>
                  <a:close/>
                  <a:moveTo>
                    <a:pt x="51" y="44"/>
                  </a:moveTo>
                  <a:cubicBezTo>
                    <a:pt x="51" y="42"/>
                    <a:pt x="51" y="40"/>
                    <a:pt x="51" y="39"/>
                  </a:cubicBezTo>
                  <a:cubicBezTo>
                    <a:pt x="51" y="37"/>
                    <a:pt x="51" y="35"/>
                    <a:pt x="51" y="33"/>
                  </a:cubicBezTo>
                  <a:cubicBezTo>
                    <a:pt x="52" y="34"/>
                    <a:pt x="52" y="34"/>
                    <a:pt x="53" y="34"/>
                  </a:cubicBezTo>
                  <a:cubicBezTo>
                    <a:pt x="53" y="35"/>
                    <a:pt x="53" y="35"/>
                    <a:pt x="53" y="36"/>
                  </a:cubicBezTo>
                  <a:cubicBezTo>
                    <a:pt x="53" y="35"/>
                    <a:pt x="53" y="35"/>
                    <a:pt x="54" y="35"/>
                  </a:cubicBezTo>
                  <a:cubicBezTo>
                    <a:pt x="54" y="35"/>
                    <a:pt x="54" y="35"/>
                    <a:pt x="55" y="35"/>
                  </a:cubicBezTo>
                  <a:cubicBezTo>
                    <a:pt x="55" y="35"/>
                    <a:pt x="56" y="36"/>
                    <a:pt x="56" y="37"/>
                  </a:cubicBezTo>
                  <a:cubicBezTo>
                    <a:pt x="56" y="37"/>
                    <a:pt x="56" y="37"/>
                    <a:pt x="56" y="38"/>
                  </a:cubicBezTo>
                  <a:cubicBezTo>
                    <a:pt x="55" y="37"/>
                    <a:pt x="55" y="37"/>
                    <a:pt x="55" y="37"/>
                  </a:cubicBezTo>
                  <a:cubicBezTo>
                    <a:pt x="54" y="37"/>
                    <a:pt x="54" y="37"/>
                    <a:pt x="54" y="37"/>
                  </a:cubicBezTo>
                  <a:cubicBezTo>
                    <a:pt x="53" y="37"/>
                    <a:pt x="53" y="37"/>
                    <a:pt x="53" y="37"/>
                  </a:cubicBezTo>
                  <a:cubicBezTo>
                    <a:pt x="53" y="38"/>
                    <a:pt x="53" y="39"/>
                    <a:pt x="53" y="39"/>
                  </a:cubicBezTo>
                  <a:cubicBezTo>
                    <a:pt x="53" y="41"/>
                    <a:pt x="53" y="43"/>
                    <a:pt x="53" y="45"/>
                  </a:cubicBezTo>
                  <a:cubicBezTo>
                    <a:pt x="52" y="44"/>
                    <a:pt x="52" y="44"/>
                    <a:pt x="51" y="44"/>
                  </a:cubicBezTo>
                  <a:close/>
                  <a:moveTo>
                    <a:pt x="63" y="49"/>
                  </a:moveTo>
                  <a:cubicBezTo>
                    <a:pt x="62" y="49"/>
                    <a:pt x="62" y="50"/>
                    <a:pt x="61" y="49"/>
                  </a:cubicBezTo>
                  <a:cubicBezTo>
                    <a:pt x="61" y="49"/>
                    <a:pt x="60" y="49"/>
                    <a:pt x="60" y="49"/>
                  </a:cubicBezTo>
                  <a:cubicBezTo>
                    <a:pt x="59" y="48"/>
                    <a:pt x="58" y="48"/>
                    <a:pt x="57" y="47"/>
                  </a:cubicBezTo>
                  <a:cubicBezTo>
                    <a:pt x="57" y="46"/>
                    <a:pt x="57" y="45"/>
                    <a:pt x="57" y="44"/>
                  </a:cubicBezTo>
                  <a:cubicBezTo>
                    <a:pt x="57" y="44"/>
                    <a:pt x="57" y="43"/>
                    <a:pt x="57" y="43"/>
                  </a:cubicBezTo>
                  <a:cubicBezTo>
                    <a:pt x="57" y="43"/>
                    <a:pt x="57" y="42"/>
                    <a:pt x="58" y="42"/>
                  </a:cubicBezTo>
                  <a:cubicBezTo>
                    <a:pt x="58" y="42"/>
                    <a:pt x="58" y="42"/>
                    <a:pt x="59" y="42"/>
                  </a:cubicBezTo>
                  <a:cubicBezTo>
                    <a:pt x="59" y="42"/>
                    <a:pt x="60" y="43"/>
                    <a:pt x="60" y="43"/>
                  </a:cubicBezTo>
                  <a:cubicBezTo>
                    <a:pt x="61" y="43"/>
                    <a:pt x="62" y="44"/>
                    <a:pt x="63" y="44"/>
                  </a:cubicBezTo>
                  <a:cubicBezTo>
                    <a:pt x="63" y="44"/>
                    <a:pt x="63" y="43"/>
                    <a:pt x="63" y="43"/>
                  </a:cubicBezTo>
                  <a:cubicBezTo>
                    <a:pt x="63" y="43"/>
                    <a:pt x="63" y="42"/>
                    <a:pt x="62" y="42"/>
                  </a:cubicBezTo>
                  <a:cubicBezTo>
                    <a:pt x="62" y="41"/>
                    <a:pt x="61" y="40"/>
                    <a:pt x="61" y="40"/>
                  </a:cubicBezTo>
                  <a:cubicBezTo>
                    <a:pt x="60" y="40"/>
                    <a:pt x="59" y="39"/>
                    <a:pt x="59" y="40"/>
                  </a:cubicBezTo>
                  <a:cubicBezTo>
                    <a:pt x="59" y="40"/>
                    <a:pt x="59" y="40"/>
                    <a:pt x="58" y="41"/>
                  </a:cubicBezTo>
                  <a:cubicBezTo>
                    <a:pt x="58" y="40"/>
                    <a:pt x="57" y="40"/>
                    <a:pt x="57" y="40"/>
                  </a:cubicBezTo>
                  <a:cubicBezTo>
                    <a:pt x="57" y="39"/>
                    <a:pt x="57" y="38"/>
                    <a:pt x="58" y="38"/>
                  </a:cubicBezTo>
                  <a:cubicBezTo>
                    <a:pt x="58" y="38"/>
                    <a:pt x="58" y="38"/>
                    <a:pt x="59" y="38"/>
                  </a:cubicBezTo>
                  <a:cubicBezTo>
                    <a:pt x="59" y="38"/>
                    <a:pt x="60" y="38"/>
                    <a:pt x="61" y="39"/>
                  </a:cubicBezTo>
                  <a:cubicBezTo>
                    <a:pt x="62" y="39"/>
                    <a:pt x="62" y="40"/>
                    <a:pt x="63" y="40"/>
                  </a:cubicBezTo>
                  <a:cubicBezTo>
                    <a:pt x="63" y="40"/>
                    <a:pt x="64" y="41"/>
                    <a:pt x="64" y="41"/>
                  </a:cubicBezTo>
                  <a:cubicBezTo>
                    <a:pt x="64" y="42"/>
                    <a:pt x="64" y="42"/>
                    <a:pt x="64" y="43"/>
                  </a:cubicBezTo>
                  <a:cubicBezTo>
                    <a:pt x="64" y="43"/>
                    <a:pt x="64" y="44"/>
                    <a:pt x="64" y="45"/>
                  </a:cubicBezTo>
                  <a:cubicBezTo>
                    <a:pt x="64" y="45"/>
                    <a:pt x="64" y="46"/>
                    <a:pt x="64" y="47"/>
                  </a:cubicBezTo>
                  <a:cubicBezTo>
                    <a:pt x="64" y="49"/>
                    <a:pt x="64" y="50"/>
                    <a:pt x="64" y="50"/>
                  </a:cubicBezTo>
                  <a:cubicBezTo>
                    <a:pt x="64" y="51"/>
                    <a:pt x="65" y="51"/>
                    <a:pt x="65" y="52"/>
                  </a:cubicBezTo>
                  <a:cubicBezTo>
                    <a:pt x="64" y="51"/>
                    <a:pt x="64" y="51"/>
                    <a:pt x="63" y="51"/>
                  </a:cubicBezTo>
                  <a:cubicBezTo>
                    <a:pt x="63" y="50"/>
                    <a:pt x="63" y="50"/>
                    <a:pt x="63" y="49"/>
                  </a:cubicBezTo>
                  <a:close/>
                  <a:moveTo>
                    <a:pt x="63" y="45"/>
                  </a:moveTo>
                  <a:cubicBezTo>
                    <a:pt x="62" y="45"/>
                    <a:pt x="61" y="45"/>
                    <a:pt x="60" y="44"/>
                  </a:cubicBezTo>
                  <a:cubicBezTo>
                    <a:pt x="60" y="44"/>
                    <a:pt x="59" y="44"/>
                    <a:pt x="59" y="44"/>
                  </a:cubicBezTo>
                  <a:cubicBezTo>
                    <a:pt x="59" y="44"/>
                    <a:pt x="59" y="44"/>
                    <a:pt x="58" y="44"/>
                  </a:cubicBezTo>
                  <a:cubicBezTo>
                    <a:pt x="58" y="44"/>
                    <a:pt x="58" y="45"/>
                    <a:pt x="58" y="45"/>
                  </a:cubicBezTo>
                  <a:cubicBezTo>
                    <a:pt x="58" y="45"/>
                    <a:pt x="58" y="46"/>
                    <a:pt x="59" y="46"/>
                  </a:cubicBezTo>
                  <a:cubicBezTo>
                    <a:pt x="59" y="47"/>
                    <a:pt x="59" y="47"/>
                    <a:pt x="60" y="48"/>
                  </a:cubicBezTo>
                  <a:cubicBezTo>
                    <a:pt x="61" y="48"/>
                    <a:pt x="61" y="48"/>
                    <a:pt x="62" y="48"/>
                  </a:cubicBezTo>
                  <a:cubicBezTo>
                    <a:pt x="62" y="48"/>
                    <a:pt x="62" y="48"/>
                    <a:pt x="63" y="47"/>
                  </a:cubicBezTo>
                  <a:cubicBezTo>
                    <a:pt x="63" y="47"/>
                    <a:pt x="63" y="47"/>
                    <a:pt x="63" y="46"/>
                  </a:cubicBezTo>
                  <a:cubicBezTo>
                    <a:pt x="63" y="46"/>
                    <a:pt x="63" y="45"/>
                    <a:pt x="63" y="45"/>
                  </a:cubicBezTo>
                  <a:close/>
                  <a:moveTo>
                    <a:pt x="70" y="53"/>
                  </a:moveTo>
                  <a:cubicBezTo>
                    <a:pt x="70" y="54"/>
                    <a:pt x="70" y="54"/>
                    <a:pt x="70" y="55"/>
                  </a:cubicBezTo>
                  <a:cubicBezTo>
                    <a:pt x="70" y="55"/>
                    <a:pt x="69" y="54"/>
                    <a:pt x="69" y="54"/>
                  </a:cubicBezTo>
                  <a:cubicBezTo>
                    <a:pt x="68" y="54"/>
                    <a:pt x="68" y="53"/>
                    <a:pt x="68" y="53"/>
                  </a:cubicBezTo>
                  <a:cubicBezTo>
                    <a:pt x="67" y="53"/>
                    <a:pt x="67" y="52"/>
                    <a:pt x="67" y="52"/>
                  </a:cubicBezTo>
                  <a:cubicBezTo>
                    <a:pt x="67" y="52"/>
                    <a:pt x="67" y="51"/>
                    <a:pt x="67" y="50"/>
                  </a:cubicBezTo>
                  <a:cubicBezTo>
                    <a:pt x="67" y="49"/>
                    <a:pt x="67" y="48"/>
                    <a:pt x="67" y="47"/>
                  </a:cubicBezTo>
                  <a:cubicBezTo>
                    <a:pt x="67" y="46"/>
                    <a:pt x="67" y="45"/>
                    <a:pt x="67" y="44"/>
                  </a:cubicBezTo>
                  <a:cubicBezTo>
                    <a:pt x="67" y="43"/>
                    <a:pt x="66" y="43"/>
                    <a:pt x="66" y="43"/>
                  </a:cubicBezTo>
                  <a:cubicBezTo>
                    <a:pt x="66" y="43"/>
                    <a:pt x="66" y="42"/>
                    <a:pt x="66" y="42"/>
                  </a:cubicBezTo>
                  <a:cubicBezTo>
                    <a:pt x="66" y="42"/>
                    <a:pt x="67" y="42"/>
                    <a:pt x="67" y="42"/>
                  </a:cubicBezTo>
                  <a:cubicBezTo>
                    <a:pt x="67" y="41"/>
                    <a:pt x="67" y="41"/>
                    <a:pt x="67" y="40"/>
                  </a:cubicBezTo>
                  <a:cubicBezTo>
                    <a:pt x="67" y="40"/>
                    <a:pt x="68" y="40"/>
                    <a:pt x="68" y="40"/>
                  </a:cubicBezTo>
                  <a:cubicBezTo>
                    <a:pt x="68" y="41"/>
                    <a:pt x="68" y="42"/>
                    <a:pt x="68" y="43"/>
                  </a:cubicBezTo>
                  <a:cubicBezTo>
                    <a:pt x="69" y="43"/>
                    <a:pt x="69" y="44"/>
                    <a:pt x="70" y="44"/>
                  </a:cubicBezTo>
                  <a:cubicBezTo>
                    <a:pt x="70" y="45"/>
                    <a:pt x="70" y="45"/>
                    <a:pt x="70" y="45"/>
                  </a:cubicBezTo>
                  <a:cubicBezTo>
                    <a:pt x="69" y="45"/>
                    <a:pt x="69" y="45"/>
                    <a:pt x="68" y="45"/>
                  </a:cubicBezTo>
                  <a:cubicBezTo>
                    <a:pt x="68" y="46"/>
                    <a:pt x="68" y="47"/>
                    <a:pt x="68" y="48"/>
                  </a:cubicBezTo>
                  <a:cubicBezTo>
                    <a:pt x="68" y="49"/>
                    <a:pt x="68" y="50"/>
                    <a:pt x="68" y="51"/>
                  </a:cubicBezTo>
                  <a:cubicBezTo>
                    <a:pt x="68" y="51"/>
                    <a:pt x="68" y="52"/>
                    <a:pt x="69" y="52"/>
                  </a:cubicBezTo>
                  <a:cubicBezTo>
                    <a:pt x="69" y="52"/>
                    <a:pt x="69" y="52"/>
                    <a:pt x="69" y="52"/>
                  </a:cubicBezTo>
                  <a:cubicBezTo>
                    <a:pt x="69" y="52"/>
                    <a:pt x="69" y="53"/>
                    <a:pt x="69" y="53"/>
                  </a:cubicBezTo>
                  <a:cubicBezTo>
                    <a:pt x="69" y="53"/>
                    <a:pt x="70" y="53"/>
                    <a:pt x="70" y="53"/>
                  </a:cubicBezTo>
                  <a:close/>
                  <a:moveTo>
                    <a:pt x="77" y="59"/>
                  </a:moveTo>
                  <a:cubicBezTo>
                    <a:pt x="77" y="58"/>
                    <a:pt x="77" y="58"/>
                    <a:pt x="77" y="57"/>
                  </a:cubicBezTo>
                  <a:cubicBezTo>
                    <a:pt x="77" y="58"/>
                    <a:pt x="76" y="58"/>
                    <a:pt x="74" y="57"/>
                  </a:cubicBezTo>
                  <a:cubicBezTo>
                    <a:pt x="74" y="57"/>
                    <a:pt x="73" y="57"/>
                    <a:pt x="73" y="56"/>
                  </a:cubicBezTo>
                  <a:cubicBezTo>
                    <a:pt x="73" y="56"/>
                    <a:pt x="72" y="55"/>
                    <a:pt x="72" y="55"/>
                  </a:cubicBezTo>
                  <a:cubicBezTo>
                    <a:pt x="72" y="54"/>
                    <a:pt x="72" y="54"/>
                    <a:pt x="71" y="53"/>
                  </a:cubicBezTo>
                  <a:cubicBezTo>
                    <a:pt x="71" y="53"/>
                    <a:pt x="71" y="52"/>
                    <a:pt x="71" y="51"/>
                  </a:cubicBezTo>
                  <a:cubicBezTo>
                    <a:pt x="71" y="50"/>
                    <a:pt x="71" y="49"/>
                    <a:pt x="71" y="48"/>
                  </a:cubicBezTo>
                  <a:cubicBezTo>
                    <a:pt x="71" y="47"/>
                    <a:pt x="71" y="46"/>
                    <a:pt x="71" y="45"/>
                  </a:cubicBezTo>
                  <a:cubicBezTo>
                    <a:pt x="72" y="45"/>
                    <a:pt x="72" y="45"/>
                    <a:pt x="73" y="46"/>
                  </a:cubicBezTo>
                  <a:cubicBezTo>
                    <a:pt x="73" y="47"/>
                    <a:pt x="73" y="48"/>
                    <a:pt x="73" y="49"/>
                  </a:cubicBezTo>
                  <a:cubicBezTo>
                    <a:pt x="73" y="50"/>
                    <a:pt x="73" y="51"/>
                    <a:pt x="73" y="52"/>
                  </a:cubicBezTo>
                  <a:cubicBezTo>
                    <a:pt x="73" y="53"/>
                    <a:pt x="73" y="53"/>
                    <a:pt x="73" y="54"/>
                  </a:cubicBezTo>
                  <a:cubicBezTo>
                    <a:pt x="73" y="54"/>
                    <a:pt x="73" y="55"/>
                    <a:pt x="74" y="55"/>
                  </a:cubicBezTo>
                  <a:cubicBezTo>
                    <a:pt x="74" y="55"/>
                    <a:pt x="74" y="56"/>
                    <a:pt x="75" y="56"/>
                  </a:cubicBezTo>
                  <a:cubicBezTo>
                    <a:pt x="75" y="56"/>
                    <a:pt x="76" y="56"/>
                    <a:pt x="76" y="56"/>
                  </a:cubicBezTo>
                  <a:cubicBezTo>
                    <a:pt x="76" y="56"/>
                    <a:pt x="77" y="56"/>
                    <a:pt x="77" y="56"/>
                  </a:cubicBezTo>
                  <a:cubicBezTo>
                    <a:pt x="77" y="55"/>
                    <a:pt x="77" y="55"/>
                    <a:pt x="77" y="54"/>
                  </a:cubicBezTo>
                  <a:cubicBezTo>
                    <a:pt x="77" y="53"/>
                    <a:pt x="77" y="52"/>
                    <a:pt x="77" y="51"/>
                  </a:cubicBezTo>
                  <a:cubicBezTo>
                    <a:pt x="77" y="50"/>
                    <a:pt x="77" y="49"/>
                    <a:pt x="77" y="48"/>
                  </a:cubicBezTo>
                  <a:cubicBezTo>
                    <a:pt x="78" y="48"/>
                    <a:pt x="78" y="49"/>
                    <a:pt x="79" y="49"/>
                  </a:cubicBezTo>
                  <a:cubicBezTo>
                    <a:pt x="79" y="51"/>
                    <a:pt x="79" y="53"/>
                    <a:pt x="79" y="54"/>
                  </a:cubicBezTo>
                  <a:cubicBezTo>
                    <a:pt x="79" y="56"/>
                    <a:pt x="79" y="58"/>
                    <a:pt x="79" y="60"/>
                  </a:cubicBezTo>
                  <a:cubicBezTo>
                    <a:pt x="78" y="59"/>
                    <a:pt x="78" y="59"/>
                    <a:pt x="77" y="59"/>
                  </a:cubicBezTo>
                  <a:close/>
                  <a:moveTo>
                    <a:pt x="81" y="61"/>
                  </a:moveTo>
                  <a:cubicBezTo>
                    <a:pt x="81" y="59"/>
                    <a:pt x="81" y="57"/>
                    <a:pt x="81" y="56"/>
                  </a:cubicBezTo>
                  <a:cubicBezTo>
                    <a:pt x="81" y="54"/>
                    <a:pt x="81" y="52"/>
                    <a:pt x="81" y="50"/>
                  </a:cubicBezTo>
                  <a:cubicBezTo>
                    <a:pt x="81" y="51"/>
                    <a:pt x="82" y="51"/>
                    <a:pt x="82" y="51"/>
                  </a:cubicBezTo>
                  <a:cubicBezTo>
                    <a:pt x="82" y="52"/>
                    <a:pt x="82" y="52"/>
                    <a:pt x="82" y="53"/>
                  </a:cubicBezTo>
                  <a:cubicBezTo>
                    <a:pt x="83" y="52"/>
                    <a:pt x="83" y="52"/>
                    <a:pt x="83" y="52"/>
                  </a:cubicBezTo>
                  <a:cubicBezTo>
                    <a:pt x="84" y="52"/>
                    <a:pt x="84" y="52"/>
                    <a:pt x="84" y="52"/>
                  </a:cubicBezTo>
                  <a:cubicBezTo>
                    <a:pt x="85" y="52"/>
                    <a:pt x="85" y="53"/>
                    <a:pt x="86" y="53"/>
                  </a:cubicBezTo>
                  <a:cubicBezTo>
                    <a:pt x="86" y="54"/>
                    <a:pt x="85" y="54"/>
                    <a:pt x="85" y="55"/>
                  </a:cubicBezTo>
                  <a:cubicBezTo>
                    <a:pt x="85" y="54"/>
                    <a:pt x="85" y="54"/>
                    <a:pt x="84" y="54"/>
                  </a:cubicBezTo>
                  <a:cubicBezTo>
                    <a:pt x="84" y="54"/>
                    <a:pt x="84" y="54"/>
                    <a:pt x="83" y="54"/>
                  </a:cubicBezTo>
                  <a:cubicBezTo>
                    <a:pt x="83" y="54"/>
                    <a:pt x="83" y="54"/>
                    <a:pt x="83" y="54"/>
                  </a:cubicBezTo>
                  <a:cubicBezTo>
                    <a:pt x="83" y="55"/>
                    <a:pt x="82" y="56"/>
                    <a:pt x="82" y="56"/>
                  </a:cubicBezTo>
                  <a:cubicBezTo>
                    <a:pt x="82" y="58"/>
                    <a:pt x="82" y="60"/>
                    <a:pt x="82" y="62"/>
                  </a:cubicBezTo>
                  <a:cubicBezTo>
                    <a:pt x="82" y="61"/>
                    <a:pt x="81" y="61"/>
                    <a:pt x="81" y="61"/>
                  </a:cubicBezTo>
                  <a:close/>
                  <a:moveTo>
                    <a:pt x="93" y="64"/>
                  </a:moveTo>
                  <a:cubicBezTo>
                    <a:pt x="93" y="65"/>
                    <a:pt x="94" y="65"/>
                    <a:pt x="94" y="65"/>
                  </a:cubicBezTo>
                  <a:cubicBezTo>
                    <a:pt x="94" y="66"/>
                    <a:pt x="94" y="67"/>
                    <a:pt x="93" y="67"/>
                  </a:cubicBezTo>
                  <a:cubicBezTo>
                    <a:pt x="92" y="67"/>
                    <a:pt x="92" y="67"/>
                    <a:pt x="90" y="67"/>
                  </a:cubicBezTo>
                  <a:cubicBezTo>
                    <a:pt x="89" y="66"/>
                    <a:pt x="88" y="65"/>
                    <a:pt x="87" y="63"/>
                  </a:cubicBezTo>
                  <a:cubicBezTo>
                    <a:pt x="87" y="62"/>
                    <a:pt x="86" y="60"/>
                    <a:pt x="86" y="59"/>
                  </a:cubicBezTo>
                  <a:cubicBezTo>
                    <a:pt x="86" y="57"/>
                    <a:pt x="87" y="56"/>
                    <a:pt x="87" y="55"/>
                  </a:cubicBezTo>
                  <a:cubicBezTo>
                    <a:pt x="88" y="55"/>
                    <a:pt x="89" y="55"/>
                    <a:pt x="90" y="56"/>
                  </a:cubicBezTo>
                  <a:cubicBezTo>
                    <a:pt x="92" y="56"/>
                    <a:pt x="93" y="57"/>
                    <a:pt x="93" y="59"/>
                  </a:cubicBezTo>
                  <a:cubicBezTo>
                    <a:pt x="94" y="60"/>
                    <a:pt x="94" y="62"/>
                    <a:pt x="94" y="63"/>
                  </a:cubicBezTo>
                  <a:cubicBezTo>
                    <a:pt x="94" y="63"/>
                    <a:pt x="94" y="64"/>
                    <a:pt x="94" y="64"/>
                  </a:cubicBezTo>
                  <a:cubicBezTo>
                    <a:pt x="92" y="63"/>
                    <a:pt x="90" y="61"/>
                    <a:pt x="88" y="60"/>
                  </a:cubicBezTo>
                  <a:cubicBezTo>
                    <a:pt x="88" y="61"/>
                    <a:pt x="88" y="62"/>
                    <a:pt x="89" y="63"/>
                  </a:cubicBezTo>
                  <a:cubicBezTo>
                    <a:pt x="89" y="64"/>
                    <a:pt x="90" y="65"/>
                    <a:pt x="90" y="65"/>
                  </a:cubicBezTo>
                  <a:cubicBezTo>
                    <a:pt x="91" y="65"/>
                    <a:pt x="92" y="66"/>
                    <a:pt x="92" y="65"/>
                  </a:cubicBezTo>
                  <a:cubicBezTo>
                    <a:pt x="92" y="65"/>
                    <a:pt x="93" y="65"/>
                    <a:pt x="93" y="64"/>
                  </a:cubicBezTo>
                  <a:close/>
                  <a:moveTo>
                    <a:pt x="88" y="59"/>
                  </a:moveTo>
                  <a:cubicBezTo>
                    <a:pt x="90" y="60"/>
                    <a:pt x="91" y="60"/>
                    <a:pt x="93" y="61"/>
                  </a:cubicBezTo>
                  <a:cubicBezTo>
                    <a:pt x="93" y="61"/>
                    <a:pt x="93" y="60"/>
                    <a:pt x="92" y="59"/>
                  </a:cubicBezTo>
                  <a:cubicBezTo>
                    <a:pt x="92" y="58"/>
                    <a:pt x="91" y="57"/>
                    <a:pt x="90" y="57"/>
                  </a:cubicBezTo>
                  <a:cubicBezTo>
                    <a:pt x="90" y="57"/>
                    <a:pt x="89" y="57"/>
                    <a:pt x="89" y="57"/>
                  </a:cubicBezTo>
                  <a:cubicBezTo>
                    <a:pt x="88" y="57"/>
                    <a:pt x="88" y="58"/>
                    <a:pt x="88" y="59"/>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8" name="Freeform 928"/>
            <p:cNvSpPr>
              <a:spLocks noEditPoints="1"/>
            </p:cNvSpPr>
            <p:nvPr/>
          </p:nvSpPr>
          <p:spPr bwMode="auto">
            <a:xfrm>
              <a:off x="4259" y="1004"/>
              <a:ext cx="98" cy="158"/>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2147483647 h 16"/>
                <a:gd name="T10" fmla="*/ 0 w 10"/>
                <a:gd name="T11" fmla="*/ 2147483647 h 16"/>
                <a:gd name="T12" fmla="*/ 0 w 10"/>
                <a:gd name="T13" fmla="*/ 2147483647 h 16"/>
                <a:gd name="T14" fmla="*/ 0 w 10"/>
                <a:gd name="T15" fmla="*/ 2147483647 h 16"/>
                <a:gd name="T16" fmla="*/ 2147483647 w 10"/>
                <a:gd name="T17" fmla="*/ 0 h 16"/>
                <a:gd name="T18" fmla="*/ 2147483647 w 10"/>
                <a:gd name="T19" fmla="*/ 2147483647 h 16"/>
                <a:gd name="T20" fmla="*/ 2147483647 w 10"/>
                <a:gd name="T21" fmla="*/ 2147483647 h 16"/>
                <a:gd name="T22" fmla="*/ 2147483647 w 10"/>
                <a:gd name="T23" fmla="*/ 2147483647 h 16"/>
                <a:gd name="T24" fmla="*/ 2147483647 w 10"/>
                <a:gd name="T25" fmla="*/ 2147483647 h 16"/>
                <a:gd name="T26" fmla="*/ 2147483647 w 10"/>
                <a:gd name="T27" fmla="*/ 2147483647 h 16"/>
                <a:gd name="T28" fmla="*/ 2147483647 w 10"/>
                <a:gd name="T29" fmla="*/ 2147483647 h 16"/>
                <a:gd name="T30" fmla="*/ 2147483647 w 10"/>
                <a:gd name="T31" fmla="*/ 2147483647 h 16"/>
                <a:gd name="T32" fmla="*/ 2147483647 w 10"/>
                <a:gd name="T33" fmla="*/ 2147483647 h 16"/>
                <a:gd name="T34" fmla="*/ 2147483647 w 10"/>
                <a:gd name="T35" fmla="*/ 2147483647 h 16"/>
                <a:gd name="T36" fmla="*/ 2147483647 w 10"/>
                <a:gd name="T37" fmla="*/ 2147483647 h 16"/>
                <a:gd name="T38" fmla="*/ 2147483647 w 10"/>
                <a:gd name="T39" fmla="*/ 2147483647 h 16"/>
                <a:gd name="T40" fmla="*/ 2147483647 w 10"/>
                <a:gd name="T41" fmla="*/ 2147483647 h 16"/>
                <a:gd name="T42" fmla="*/ 2147483647 w 10"/>
                <a:gd name="T43" fmla="*/ 2147483647 h 16"/>
                <a:gd name="T44" fmla="*/ 2147483647 w 10"/>
                <a:gd name="T45" fmla="*/ 2147483647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
                <a:gd name="T70" fmla="*/ 0 h 16"/>
                <a:gd name="T71" fmla="*/ 10 w 10"/>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 h="16">
                  <a:moveTo>
                    <a:pt x="9" y="12"/>
                  </a:moveTo>
                  <a:cubicBezTo>
                    <a:pt x="9" y="13"/>
                    <a:pt x="10" y="13"/>
                    <a:pt x="10" y="13"/>
                  </a:cubicBezTo>
                  <a:cubicBezTo>
                    <a:pt x="10" y="15"/>
                    <a:pt x="9" y="16"/>
                    <a:pt x="8" y="16"/>
                  </a:cubicBezTo>
                  <a:cubicBezTo>
                    <a:pt x="8" y="16"/>
                    <a:pt x="6" y="16"/>
                    <a:pt x="5" y="15"/>
                  </a:cubicBezTo>
                  <a:cubicBezTo>
                    <a:pt x="4" y="15"/>
                    <a:pt x="3" y="14"/>
                    <a:pt x="2" y="13"/>
                  </a:cubicBezTo>
                  <a:cubicBezTo>
                    <a:pt x="1" y="12"/>
                    <a:pt x="1" y="10"/>
                    <a:pt x="0" y="9"/>
                  </a:cubicBezTo>
                  <a:cubicBezTo>
                    <a:pt x="0" y="8"/>
                    <a:pt x="0" y="6"/>
                    <a:pt x="0" y="5"/>
                  </a:cubicBezTo>
                  <a:cubicBezTo>
                    <a:pt x="0" y="3"/>
                    <a:pt x="0" y="2"/>
                    <a:pt x="0" y="1"/>
                  </a:cubicBezTo>
                  <a:cubicBezTo>
                    <a:pt x="1" y="1"/>
                    <a:pt x="2" y="0"/>
                    <a:pt x="2" y="0"/>
                  </a:cubicBezTo>
                  <a:cubicBezTo>
                    <a:pt x="3" y="0"/>
                    <a:pt x="4" y="0"/>
                    <a:pt x="5" y="1"/>
                  </a:cubicBezTo>
                  <a:cubicBezTo>
                    <a:pt x="6" y="2"/>
                    <a:pt x="7" y="2"/>
                    <a:pt x="8" y="4"/>
                  </a:cubicBezTo>
                  <a:cubicBezTo>
                    <a:pt x="9" y="5"/>
                    <a:pt x="10" y="6"/>
                    <a:pt x="10" y="8"/>
                  </a:cubicBezTo>
                  <a:cubicBezTo>
                    <a:pt x="9" y="7"/>
                    <a:pt x="9" y="7"/>
                    <a:pt x="8" y="7"/>
                  </a:cubicBezTo>
                  <a:cubicBezTo>
                    <a:pt x="8" y="6"/>
                    <a:pt x="8" y="5"/>
                    <a:pt x="7" y="4"/>
                  </a:cubicBezTo>
                  <a:cubicBezTo>
                    <a:pt x="7" y="4"/>
                    <a:pt x="6" y="3"/>
                    <a:pt x="5" y="2"/>
                  </a:cubicBezTo>
                  <a:cubicBezTo>
                    <a:pt x="4" y="2"/>
                    <a:pt x="4" y="2"/>
                    <a:pt x="3" y="2"/>
                  </a:cubicBezTo>
                  <a:cubicBezTo>
                    <a:pt x="2" y="2"/>
                    <a:pt x="2" y="3"/>
                    <a:pt x="2" y="3"/>
                  </a:cubicBezTo>
                  <a:cubicBezTo>
                    <a:pt x="2" y="4"/>
                    <a:pt x="1" y="5"/>
                    <a:pt x="1" y="6"/>
                  </a:cubicBezTo>
                  <a:cubicBezTo>
                    <a:pt x="1" y="7"/>
                    <a:pt x="2" y="8"/>
                    <a:pt x="2" y="9"/>
                  </a:cubicBezTo>
                  <a:cubicBezTo>
                    <a:pt x="2" y="10"/>
                    <a:pt x="3" y="11"/>
                    <a:pt x="3" y="12"/>
                  </a:cubicBezTo>
                  <a:cubicBezTo>
                    <a:pt x="4" y="13"/>
                    <a:pt x="4" y="13"/>
                    <a:pt x="5" y="14"/>
                  </a:cubicBezTo>
                  <a:cubicBezTo>
                    <a:pt x="6" y="14"/>
                    <a:pt x="7" y="14"/>
                    <a:pt x="7" y="14"/>
                  </a:cubicBezTo>
                  <a:cubicBezTo>
                    <a:pt x="8" y="14"/>
                    <a:pt x="8" y="13"/>
                    <a:pt x="9" y="1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9" name="Freeform 929"/>
            <p:cNvSpPr>
              <a:spLocks noEditPoints="1"/>
            </p:cNvSpPr>
            <p:nvPr/>
          </p:nvSpPr>
          <p:spPr bwMode="auto">
            <a:xfrm>
              <a:off x="4190" y="965"/>
              <a:ext cx="49" cy="88"/>
            </a:xfrm>
            <a:custGeom>
              <a:avLst/>
              <a:gdLst>
                <a:gd name="T0" fmla="*/ 2147483647 w 5"/>
                <a:gd name="T1" fmla="*/ 2147483647 h 9"/>
                <a:gd name="T2" fmla="*/ 2147483647 w 5"/>
                <a:gd name="T3" fmla="*/ 2147483647 h 9"/>
                <a:gd name="T4" fmla="*/ 2147483647 w 5"/>
                <a:gd name="T5" fmla="*/ 2147483647 h 9"/>
                <a:gd name="T6" fmla="*/ 2147483647 w 5"/>
                <a:gd name="T7" fmla="*/ 2147483647 h 9"/>
                <a:gd name="T8" fmla="*/ 2147483647 w 5"/>
                <a:gd name="T9" fmla="*/ 2147483647 h 9"/>
                <a:gd name="T10" fmla="*/ 2147483647 w 5"/>
                <a:gd name="T11" fmla="*/ 2147483647 h 9"/>
                <a:gd name="T12" fmla="*/ 2147483647 w 5"/>
                <a:gd name="T13" fmla="*/ 2147483647 h 9"/>
                <a:gd name="T14" fmla="*/ 0 w 5"/>
                <a:gd name="T15" fmla="*/ 2147483647 h 9"/>
                <a:gd name="T16" fmla="*/ 0 w 5"/>
                <a:gd name="T17" fmla="*/ 2147483647 h 9"/>
                <a:gd name="T18" fmla="*/ 0 w 5"/>
                <a:gd name="T19" fmla="*/ 2147483647 h 9"/>
                <a:gd name="T20" fmla="*/ 2147483647 w 5"/>
                <a:gd name="T21" fmla="*/ 0 h 9"/>
                <a:gd name="T22" fmla="*/ 2147483647 w 5"/>
                <a:gd name="T23" fmla="*/ 0 h 9"/>
                <a:gd name="T24" fmla="*/ 2147483647 w 5"/>
                <a:gd name="T25" fmla="*/ 2147483647 h 9"/>
                <a:gd name="T26" fmla="*/ 2147483647 w 5"/>
                <a:gd name="T27" fmla="*/ 2147483647 h 9"/>
                <a:gd name="T28" fmla="*/ 2147483647 w 5"/>
                <a:gd name="T29" fmla="*/ 2147483647 h 9"/>
                <a:gd name="T30" fmla="*/ 2147483647 w 5"/>
                <a:gd name="T31" fmla="*/ 2147483647 h 9"/>
                <a:gd name="T32" fmla="*/ 2147483647 w 5"/>
                <a:gd name="T33" fmla="*/ 2147483647 h 9"/>
                <a:gd name="T34" fmla="*/ 2147483647 w 5"/>
                <a:gd name="T35" fmla="*/ 2147483647 h 9"/>
                <a:gd name="T36" fmla="*/ 2147483647 w 5"/>
                <a:gd name="T37" fmla="*/ 0 h 9"/>
                <a:gd name="T38" fmla="*/ 2147483647 w 5"/>
                <a:gd name="T39" fmla="*/ 0 h 9"/>
                <a:gd name="T40" fmla="*/ 2147483647 w 5"/>
                <a:gd name="T41" fmla="*/ 2147483647 h 9"/>
                <a:gd name="T42" fmla="*/ 2147483647 w 5"/>
                <a:gd name="T43" fmla="*/ 2147483647 h 9"/>
                <a:gd name="T44" fmla="*/ 2147483647 w 5"/>
                <a:gd name="T45" fmla="*/ 2147483647 h 9"/>
                <a:gd name="T46" fmla="*/ 2147483647 w 5"/>
                <a:gd name="T47" fmla="*/ 2147483647 h 9"/>
                <a:gd name="T48" fmla="*/ 2147483647 w 5"/>
                <a:gd name="T49" fmla="*/ 2147483647 h 9"/>
                <a:gd name="T50" fmla="*/ 2147483647 w 5"/>
                <a:gd name="T51" fmla="*/ 2147483647 h 9"/>
                <a:gd name="T52" fmla="*/ 2147483647 w 5"/>
                <a:gd name="T53" fmla="*/ 2147483647 h 9"/>
                <a:gd name="T54" fmla="*/ 2147483647 w 5"/>
                <a:gd name="T55" fmla="*/ 2147483647 h 9"/>
                <a:gd name="T56" fmla="*/ 2147483647 w 5"/>
                <a:gd name="T57" fmla="*/ 2147483647 h 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
                <a:gd name="T88" fmla="*/ 0 h 9"/>
                <a:gd name="T89" fmla="*/ 5 w 5"/>
                <a:gd name="T90" fmla="*/ 9 h 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 h="9">
                  <a:moveTo>
                    <a:pt x="5" y="5"/>
                  </a:moveTo>
                  <a:cubicBezTo>
                    <a:pt x="5" y="6"/>
                    <a:pt x="4" y="7"/>
                    <a:pt x="4" y="7"/>
                  </a:cubicBezTo>
                  <a:cubicBezTo>
                    <a:pt x="4" y="8"/>
                    <a:pt x="4" y="8"/>
                    <a:pt x="4" y="8"/>
                  </a:cubicBezTo>
                  <a:cubicBezTo>
                    <a:pt x="4" y="8"/>
                    <a:pt x="3" y="8"/>
                    <a:pt x="3" y="8"/>
                  </a:cubicBezTo>
                  <a:cubicBezTo>
                    <a:pt x="3" y="9"/>
                    <a:pt x="3" y="8"/>
                    <a:pt x="2" y="8"/>
                  </a:cubicBezTo>
                  <a:cubicBezTo>
                    <a:pt x="2" y="8"/>
                    <a:pt x="2" y="8"/>
                    <a:pt x="1" y="7"/>
                  </a:cubicBezTo>
                  <a:cubicBezTo>
                    <a:pt x="1" y="7"/>
                    <a:pt x="1" y="7"/>
                    <a:pt x="1" y="6"/>
                  </a:cubicBezTo>
                  <a:cubicBezTo>
                    <a:pt x="1" y="6"/>
                    <a:pt x="0" y="5"/>
                    <a:pt x="0" y="5"/>
                  </a:cubicBezTo>
                  <a:cubicBezTo>
                    <a:pt x="0" y="4"/>
                    <a:pt x="0" y="4"/>
                    <a:pt x="0" y="3"/>
                  </a:cubicBezTo>
                  <a:cubicBezTo>
                    <a:pt x="0" y="2"/>
                    <a:pt x="0" y="1"/>
                    <a:pt x="0" y="1"/>
                  </a:cubicBezTo>
                  <a:cubicBezTo>
                    <a:pt x="1" y="0"/>
                    <a:pt x="1" y="0"/>
                    <a:pt x="1" y="0"/>
                  </a:cubicBezTo>
                  <a:cubicBezTo>
                    <a:pt x="2" y="0"/>
                    <a:pt x="2" y="0"/>
                    <a:pt x="2" y="0"/>
                  </a:cubicBezTo>
                  <a:cubicBezTo>
                    <a:pt x="3" y="0"/>
                    <a:pt x="3" y="0"/>
                    <a:pt x="3" y="1"/>
                  </a:cubicBezTo>
                  <a:cubicBezTo>
                    <a:pt x="4" y="2"/>
                    <a:pt x="4" y="2"/>
                    <a:pt x="4" y="3"/>
                  </a:cubicBezTo>
                  <a:cubicBezTo>
                    <a:pt x="4" y="4"/>
                    <a:pt x="5" y="4"/>
                    <a:pt x="5" y="5"/>
                  </a:cubicBezTo>
                  <a:close/>
                  <a:moveTo>
                    <a:pt x="3" y="4"/>
                  </a:moveTo>
                  <a:cubicBezTo>
                    <a:pt x="3" y="3"/>
                    <a:pt x="3" y="2"/>
                    <a:pt x="3" y="2"/>
                  </a:cubicBezTo>
                  <a:cubicBezTo>
                    <a:pt x="3" y="1"/>
                    <a:pt x="3" y="1"/>
                    <a:pt x="3" y="1"/>
                  </a:cubicBezTo>
                  <a:cubicBezTo>
                    <a:pt x="3" y="1"/>
                    <a:pt x="3" y="0"/>
                    <a:pt x="2" y="0"/>
                  </a:cubicBezTo>
                  <a:cubicBezTo>
                    <a:pt x="2" y="0"/>
                    <a:pt x="2" y="0"/>
                    <a:pt x="2" y="0"/>
                  </a:cubicBezTo>
                  <a:cubicBezTo>
                    <a:pt x="2" y="0"/>
                    <a:pt x="2" y="0"/>
                    <a:pt x="2" y="1"/>
                  </a:cubicBezTo>
                  <a:cubicBezTo>
                    <a:pt x="2" y="1"/>
                    <a:pt x="2" y="1"/>
                    <a:pt x="2" y="2"/>
                  </a:cubicBezTo>
                  <a:cubicBezTo>
                    <a:pt x="2" y="3"/>
                    <a:pt x="2" y="3"/>
                    <a:pt x="2" y="4"/>
                  </a:cubicBezTo>
                  <a:cubicBezTo>
                    <a:pt x="2" y="6"/>
                    <a:pt x="2" y="6"/>
                    <a:pt x="2" y="7"/>
                  </a:cubicBezTo>
                  <a:cubicBezTo>
                    <a:pt x="2" y="7"/>
                    <a:pt x="2" y="7"/>
                    <a:pt x="2" y="8"/>
                  </a:cubicBezTo>
                  <a:cubicBezTo>
                    <a:pt x="2" y="8"/>
                    <a:pt x="2" y="8"/>
                    <a:pt x="2" y="8"/>
                  </a:cubicBezTo>
                  <a:cubicBezTo>
                    <a:pt x="3" y="8"/>
                    <a:pt x="3" y="8"/>
                    <a:pt x="3" y="8"/>
                  </a:cubicBezTo>
                  <a:cubicBezTo>
                    <a:pt x="3" y="8"/>
                    <a:pt x="3" y="7"/>
                    <a:pt x="3" y="7"/>
                  </a:cubicBezTo>
                  <a:cubicBezTo>
                    <a:pt x="3" y="6"/>
                    <a:pt x="3" y="5"/>
                    <a:pt x="3" y="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0" name="Freeform 930"/>
            <p:cNvSpPr>
              <a:spLocks noEditPoints="1"/>
            </p:cNvSpPr>
            <p:nvPr/>
          </p:nvSpPr>
          <p:spPr bwMode="auto">
            <a:xfrm>
              <a:off x="353" y="383"/>
              <a:ext cx="829" cy="532"/>
            </a:xfrm>
            <a:custGeom>
              <a:avLst/>
              <a:gdLst>
                <a:gd name="T0" fmla="*/ 2147483647 w 84"/>
                <a:gd name="T1" fmla="*/ 2147483647 h 54"/>
                <a:gd name="T2" fmla="*/ 0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2147483647 h 54"/>
                <a:gd name="T12" fmla="*/ 2147483647 w 84"/>
                <a:gd name="T13" fmla="*/ 2147483647 h 54"/>
                <a:gd name="T14" fmla="*/ 2147483647 w 84"/>
                <a:gd name="T15" fmla="*/ 2147483647 h 54"/>
                <a:gd name="T16" fmla="*/ 2147483647 w 84"/>
                <a:gd name="T17" fmla="*/ 2147483647 h 54"/>
                <a:gd name="T18" fmla="*/ 2147483647 w 84"/>
                <a:gd name="T19" fmla="*/ 2147483647 h 54"/>
                <a:gd name="T20" fmla="*/ 2147483647 w 84"/>
                <a:gd name="T21" fmla="*/ 2147483647 h 54"/>
                <a:gd name="T22" fmla="*/ 2147483647 w 84"/>
                <a:gd name="T23" fmla="*/ 2147483647 h 54"/>
                <a:gd name="T24" fmla="*/ 2147483647 w 84"/>
                <a:gd name="T25" fmla="*/ 2147483647 h 54"/>
                <a:gd name="T26" fmla="*/ 2147483647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2147483647 w 84"/>
                <a:gd name="T41" fmla="*/ 2147483647 h 54"/>
                <a:gd name="T42" fmla="*/ 2147483647 w 84"/>
                <a:gd name="T43" fmla="*/ 2147483647 h 54"/>
                <a:gd name="T44" fmla="*/ 2147483647 w 84"/>
                <a:gd name="T45" fmla="*/ 2147483647 h 54"/>
                <a:gd name="T46" fmla="*/ 2147483647 w 84"/>
                <a:gd name="T47" fmla="*/ 2147483647 h 54"/>
                <a:gd name="T48" fmla="*/ 2147483647 w 84"/>
                <a:gd name="T49" fmla="*/ 2147483647 h 54"/>
                <a:gd name="T50" fmla="*/ 2147483647 w 84"/>
                <a:gd name="T51" fmla="*/ 2147483647 h 54"/>
                <a:gd name="T52" fmla="*/ 2147483647 w 84"/>
                <a:gd name="T53" fmla="*/ 2147483647 h 54"/>
                <a:gd name="T54" fmla="*/ 2147483647 w 84"/>
                <a:gd name="T55" fmla="*/ 2147483647 h 54"/>
                <a:gd name="T56" fmla="*/ 2147483647 w 84"/>
                <a:gd name="T57" fmla="*/ 2147483647 h 54"/>
                <a:gd name="T58" fmla="*/ 2147483647 w 84"/>
                <a:gd name="T59" fmla="*/ 2147483647 h 54"/>
                <a:gd name="T60" fmla="*/ 2147483647 w 84"/>
                <a:gd name="T61" fmla="*/ 2147483647 h 54"/>
                <a:gd name="T62" fmla="*/ 2147483647 w 84"/>
                <a:gd name="T63" fmla="*/ 2147483647 h 54"/>
                <a:gd name="T64" fmla="*/ 2147483647 w 84"/>
                <a:gd name="T65" fmla="*/ 2147483647 h 54"/>
                <a:gd name="T66" fmla="*/ 2147483647 w 84"/>
                <a:gd name="T67" fmla="*/ 2147483647 h 54"/>
                <a:gd name="T68" fmla="*/ 2147483647 w 84"/>
                <a:gd name="T69" fmla="*/ 2147483647 h 54"/>
                <a:gd name="T70" fmla="*/ 2147483647 w 84"/>
                <a:gd name="T71" fmla="*/ 2147483647 h 54"/>
                <a:gd name="T72" fmla="*/ 2147483647 w 84"/>
                <a:gd name="T73" fmla="*/ 2147483647 h 54"/>
                <a:gd name="T74" fmla="*/ 2147483647 w 84"/>
                <a:gd name="T75" fmla="*/ 2147483647 h 54"/>
                <a:gd name="T76" fmla="*/ 2147483647 w 84"/>
                <a:gd name="T77" fmla="*/ 2147483647 h 54"/>
                <a:gd name="T78" fmla="*/ 2147483647 w 84"/>
                <a:gd name="T79" fmla="*/ 2147483647 h 54"/>
                <a:gd name="T80" fmla="*/ 2147483647 w 84"/>
                <a:gd name="T81" fmla="*/ 2147483647 h 54"/>
                <a:gd name="T82" fmla="*/ 2147483647 w 84"/>
                <a:gd name="T83" fmla="*/ 2147483647 h 54"/>
                <a:gd name="T84" fmla="*/ 2147483647 w 84"/>
                <a:gd name="T85" fmla="*/ 2147483647 h 54"/>
                <a:gd name="T86" fmla="*/ 2147483647 w 84"/>
                <a:gd name="T87" fmla="*/ 2147483647 h 54"/>
                <a:gd name="T88" fmla="*/ 2147483647 w 84"/>
                <a:gd name="T89" fmla="*/ 2147483647 h 54"/>
                <a:gd name="T90" fmla="*/ 2147483647 w 84"/>
                <a:gd name="T91" fmla="*/ 2147483647 h 54"/>
                <a:gd name="T92" fmla="*/ 2147483647 w 84"/>
                <a:gd name="T93" fmla="*/ 2147483647 h 54"/>
                <a:gd name="T94" fmla="*/ 2147483647 w 84"/>
                <a:gd name="T95" fmla="*/ 2147483647 h 54"/>
                <a:gd name="T96" fmla="*/ 2147483647 w 84"/>
                <a:gd name="T97" fmla="*/ 2147483647 h 54"/>
                <a:gd name="T98" fmla="*/ 2147483647 w 84"/>
                <a:gd name="T99" fmla="*/ 2147483647 h 54"/>
                <a:gd name="T100" fmla="*/ 2147483647 w 84"/>
                <a:gd name="T101" fmla="*/ 2147483647 h 54"/>
                <a:gd name="T102" fmla="*/ 2147483647 w 84"/>
                <a:gd name="T103" fmla="*/ 2147483647 h 54"/>
                <a:gd name="T104" fmla="*/ 2147483647 w 84"/>
                <a:gd name="T105" fmla="*/ 2147483647 h 54"/>
                <a:gd name="T106" fmla="*/ 2147483647 w 84"/>
                <a:gd name="T107" fmla="*/ 2147483647 h 54"/>
                <a:gd name="T108" fmla="*/ 2147483647 w 84"/>
                <a:gd name="T109" fmla="*/ 2147483647 h 54"/>
                <a:gd name="T110" fmla="*/ 2147483647 w 84"/>
                <a:gd name="T111" fmla="*/ 2147483647 h 54"/>
                <a:gd name="T112" fmla="*/ 2147483647 w 84"/>
                <a:gd name="T113" fmla="*/ 2147483647 h 54"/>
                <a:gd name="T114" fmla="*/ 2147483647 w 84"/>
                <a:gd name="T115" fmla="*/ 2147483647 h 54"/>
                <a:gd name="T116" fmla="*/ 2147483647 w 84"/>
                <a:gd name="T117" fmla="*/ 2147483647 h 54"/>
                <a:gd name="T118" fmla="*/ 2147483647 w 84"/>
                <a:gd name="T119" fmla="*/ 2147483647 h 54"/>
                <a:gd name="T120" fmla="*/ 2147483647 w 84"/>
                <a:gd name="T121" fmla="*/ 2147483647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4"/>
                <a:gd name="T184" fmla="*/ 0 h 54"/>
                <a:gd name="T185" fmla="*/ 84 w 84"/>
                <a:gd name="T186" fmla="*/ 54 h 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4" h="54">
                  <a:moveTo>
                    <a:pt x="6" y="15"/>
                  </a:moveTo>
                  <a:cubicBezTo>
                    <a:pt x="6" y="14"/>
                    <a:pt x="6" y="13"/>
                    <a:pt x="6" y="13"/>
                  </a:cubicBezTo>
                  <a:cubicBezTo>
                    <a:pt x="6" y="12"/>
                    <a:pt x="6" y="11"/>
                    <a:pt x="6" y="10"/>
                  </a:cubicBezTo>
                  <a:cubicBezTo>
                    <a:pt x="6" y="11"/>
                    <a:pt x="5" y="11"/>
                    <a:pt x="5" y="11"/>
                  </a:cubicBezTo>
                  <a:cubicBezTo>
                    <a:pt x="4" y="11"/>
                    <a:pt x="4" y="11"/>
                    <a:pt x="3" y="10"/>
                  </a:cubicBezTo>
                  <a:cubicBezTo>
                    <a:pt x="2" y="10"/>
                    <a:pt x="2" y="9"/>
                    <a:pt x="1" y="7"/>
                  </a:cubicBezTo>
                  <a:cubicBezTo>
                    <a:pt x="0" y="6"/>
                    <a:pt x="0" y="5"/>
                    <a:pt x="0" y="3"/>
                  </a:cubicBezTo>
                  <a:cubicBezTo>
                    <a:pt x="0" y="2"/>
                    <a:pt x="0" y="2"/>
                    <a:pt x="0" y="1"/>
                  </a:cubicBezTo>
                  <a:cubicBezTo>
                    <a:pt x="0" y="0"/>
                    <a:pt x="1" y="0"/>
                    <a:pt x="1" y="0"/>
                  </a:cubicBezTo>
                  <a:cubicBezTo>
                    <a:pt x="2" y="0"/>
                    <a:pt x="3" y="0"/>
                    <a:pt x="3" y="1"/>
                  </a:cubicBezTo>
                  <a:cubicBezTo>
                    <a:pt x="4" y="1"/>
                    <a:pt x="5" y="2"/>
                    <a:pt x="6" y="4"/>
                  </a:cubicBezTo>
                  <a:cubicBezTo>
                    <a:pt x="6" y="3"/>
                    <a:pt x="6" y="3"/>
                    <a:pt x="6" y="2"/>
                  </a:cubicBezTo>
                  <a:cubicBezTo>
                    <a:pt x="6" y="3"/>
                    <a:pt x="7" y="3"/>
                    <a:pt x="7" y="3"/>
                  </a:cubicBezTo>
                  <a:cubicBezTo>
                    <a:pt x="7" y="5"/>
                    <a:pt x="7" y="7"/>
                    <a:pt x="7" y="9"/>
                  </a:cubicBezTo>
                  <a:cubicBezTo>
                    <a:pt x="7" y="12"/>
                    <a:pt x="7" y="14"/>
                    <a:pt x="7" y="16"/>
                  </a:cubicBezTo>
                  <a:cubicBezTo>
                    <a:pt x="7" y="15"/>
                    <a:pt x="6" y="15"/>
                    <a:pt x="6" y="15"/>
                  </a:cubicBezTo>
                  <a:close/>
                  <a:moveTo>
                    <a:pt x="1" y="4"/>
                  </a:moveTo>
                  <a:cubicBezTo>
                    <a:pt x="1" y="5"/>
                    <a:pt x="1" y="6"/>
                    <a:pt x="2" y="7"/>
                  </a:cubicBezTo>
                  <a:cubicBezTo>
                    <a:pt x="2" y="8"/>
                    <a:pt x="3" y="9"/>
                    <a:pt x="4" y="9"/>
                  </a:cubicBezTo>
                  <a:cubicBezTo>
                    <a:pt x="4" y="9"/>
                    <a:pt x="5" y="9"/>
                    <a:pt x="5" y="9"/>
                  </a:cubicBezTo>
                  <a:cubicBezTo>
                    <a:pt x="6" y="9"/>
                    <a:pt x="6" y="8"/>
                    <a:pt x="6" y="7"/>
                  </a:cubicBezTo>
                  <a:cubicBezTo>
                    <a:pt x="6" y="6"/>
                    <a:pt x="6" y="5"/>
                    <a:pt x="5" y="4"/>
                  </a:cubicBezTo>
                  <a:cubicBezTo>
                    <a:pt x="5" y="3"/>
                    <a:pt x="4" y="2"/>
                    <a:pt x="3" y="2"/>
                  </a:cubicBezTo>
                  <a:cubicBezTo>
                    <a:pt x="3" y="2"/>
                    <a:pt x="2" y="2"/>
                    <a:pt x="2" y="2"/>
                  </a:cubicBezTo>
                  <a:cubicBezTo>
                    <a:pt x="1" y="2"/>
                    <a:pt x="1" y="3"/>
                    <a:pt x="1" y="4"/>
                  </a:cubicBezTo>
                  <a:close/>
                  <a:moveTo>
                    <a:pt x="15" y="17"/>
                  </a:moveTo>
                  <a:cubicBezTo>
                    <a:pt x="15" y="16"/>
                    <a:pt x="15" y="16"/>
                    <a:pt x="15" y="16"/>
                  </a:cubicBezTo>
                  <a:cubicBezTo>
                    <a:pt x="15" y="16"/>
                    <a:pt x="14" y="16"/>
                    <a:pt x="12" y="15"/>
                  </a:cubicBezTo>
                  <a:cubicBezTo>
                    <a:pt x="12" y="15"/>
                    <a:pt x="11" y="15"/>
                    <a:pt x="11" y="14"/>
                  </a:cubicBezTo>
                  <a:cubicBezTo>
                    <a:pt x="11" y="14"/>
                    <a:pt x="10" y="13"/>
                    <a:pt x="10" y="13"/>
                  </a:cubicBezTo>
                  <a:cubicBezTo>
                    <a:pt x="10" y="13"/>
                    <a:pt x="10" y="12"/>
                    <a:pt x="10" y="12"/>
                  </a:cubicBezTo>
                  <a:cubicBezTo>
                    <a:pt x="10" y="11"/>
                    <a:pt x="9" y="11"/>
                    <a:pt x="9" y="10"/>
                  </a:cubicBezTo>
                  <a:cubicBezTo>
                    <a:pt x="9" y="9"/>
                    <a:pt x="9" y="8"/>
                    <a:pt x="9" y="7"/>
                  </a:cubicBezTo>
                  <a:cubicBezTo>
                    <a:pt x="9" y="6"/>
                    <a:pt x="9" y="5"/>
                    <a:pt x="9" y="4"/>
                  </a:cubicBezTo>
                  <a:cubicBezTo>
                    <a:pt x="10" y="5"/>
                    <a:pt x="10" y="5"/>
                    <a:pt x="11" y="5"/>
                  </a:cubicBezTo>
                  <a:cubicBezTo>
                    <a:pt x="11" y="6"/>
                    <a:pt x="11" y="7"/>
                    <a:pt x="11" y="8"/>
                  </a:cubicBezTo>
                  <a:cubicBezTo>
                    <a:pt x="11" y="9"/>
                    <a:pt x="11" y="9"/>
                    <a:pt x="11" y="10"/>
                  </a:cubicBezTo>
                  <a:cubicBezTo>
                    <a:pt x="11" y="11"/>
                    <a:pt x="11" y="12"/>
                    <a:pt x="11" y="12"/>
                  </a:cubicBezTo>
                  <a:cubicBezTo>
                    <a:pt x="11" y="12"/>
                    <a:pt x="11" y="13"/>
                    <a:pt x="12" y="13"/>
                  </a:cubicBezTo>
                  <a:cubicBezTo>
                    <a:pt x="12" y="14"/>
                    <a:pt x="12" y="14"/>
                    <a:pt x="13" y="14"/>
                  </a:cubicBezTo>
                  <a:cubicBezTo>
                    <a:pt x="13" y="15"/>
                    <a:pt x="14" y="15"/>
                    <a:pt x="14" y="15"/>
                  </a:cubicBezTo>
                  <a:cubicBezTo>
                    <a:pt x="14" y="15"/>
                    <a:pt x="15" y="14"/>
                    <a:pt x="15" y="14"/>
                  </a:cubicBezTo>
                  <a:cubicBezTo>
                    <a:pt x="15" y="14"/>
                    <a:pt x="15" y="13"/>
                    <a:pt x="15" y="13"/>
                  </a:cubicBezTo>
                  <a:cubicBezTo>
                    <a:pt x="15" y="12"/>
                    <a:pt x="15" y="11"/>
                    <a:pt x="15" y="10"/>
                  </a:cubicBezTo>
                  <a:cubicBezTo>
                    <a:pt x="15" y="9"/>
                    <a:pt x="15" y="8"/>
                    <a:pt x="15" y="8"/>
                  </a:cubicBezTo>
                  <a:cubicBezTo>
                    <a:pt x="16" y="8"/>
                    <a:pt x="16" y="8"/>
                    <a:pt x="17" y="8"/>
                  </a:cubicBezTo>
                  <a:cubicBezTo>
                    <a:pt x="17" y="10"/>
                    <a:pt x="17" y="11"/>
                    <a:pt x="17" y="13"/>
                  </a:cubicBezTo>
                  <a:cubicBezTo>
                    <a:pt x="17" y="15"/>
                    <a:pt x="17" y="16"/>
                    <a:pt x="17" y="18"/>
                  </a:cubicBezTo>
                  <a:cubicBezTo>
                    <a:pt x="16" y="17"/>
                    <a:pt x="16" y="17"/>
                    <a:pt x="15" y="17"/>
                  </a:cubicBezTo>
                  <a:close/>
                  <a:moveTo>
                    <a:pt x="25" y="21"/>
                  </a:moveTo>
                  <a:cubicBezTo>
                    <a:pt x="24" y="21"/>
                    <a:pt x="24" y="21"/>
                    <a:pt x="23" y="21"/>
                  </a:cubicBezTo>
                  <a:cubicBezTo>
                    <a:pt x="22" y="21"/>
                    <a:pt x="22" y="21"/>
                    <a:pt x="21" y="21"/>
                  </a:cubicBezTo>
                  <a:cubicBezTo>
                    <a:pt x="20" y="20"/>
                    <a:pt x="20" y="19"/>
                    <a:pt x="19" y="19"/>
                  </a:cubicBezTo>
                  <a:cubicBezTo>
                    <a:pt x="19" y="18"/>
                    <a:pt x="18" y="17"/>
                    <a:pt x="18" y="16"/>
                  </a:cubicBezTo>
                  <a:cubicBezTo>
                    <a:pt x="18" y="16"/>
                    <a:pt x="18" y="15"/>
                    <a:pt x="19" y="15"/>
                  </a:cubicBezTo>
                  <a:cubicBezTo>
                    <a:pt x="19" y="15"/>
                    <a:pt x="19" y="15"/>
                    <a:pt x="19" y="15"/>
                  </a:cubicBezTo>
                  <a:cubicBezTo>
                    <a:pt x="20" y="15"/>
                    <a:pt x="20" y="15"/>
                    <a:pt x="21" y="15"/>
                  </a:cubicBezTo>
                  <a:cubicBezTo>
                    <a:pt x="21" y="15"/>
                    <a:pt x="21" y="15"/>
                    <a:pt x="22" y="15"/>
                  </a:cubicBezTo>
                  <a:cubicBezTo>
                    <a:pt x="23" y="16"/>
                    <a:pt x="24" y="16"/>
                    <a:pt x="24" y="16"/>
                  </a:cubicBezTo>
                  <a:cubicBezTo>
                    <a:pt x="24" y="16"/>
                    <a:pt x="24" y="16"/>
                    <a:pt x="24" y="16"/>
                  </a:cubicBezTo>
                  <a:cubicBezTo>
                    <a:pt x="24" y="15"/>
                    <a:pt x="24" y="15"/>
                    <a:pt x="24" y="14"/>
                  </a:cubicBezTo>
                  <a:cubicBezTo>
                    <a:pt x="24" y="14"/>
                    <a:pt x="23" y="13"/>
                    <a:pt x="22" y="13"/>
                  </a:cubicBezTo>
                  <a:cubicBezTo>
                    <a:pt x="22" y="12"/>
                    <a:pt x="21" y="12"/>
                    <a:pt x="21" y="12"/>
                  </a:cubicBezTo>
                  <a:cubicBezTo>
                    <a:pt x="20" y="12"/>
                    <a:pt x="20" y="13"/>
                    <a:pt x="20" y="13"/>
                  </a:cubicBezTo>
                  <a:cubicBezTo>
                    <a:pt x="20" y="13"/>
                    <a:pt x="19" y="13"/>
                    <a:pt x="19" y="12"/>
                  </a:cubicBezTo>
                  <a:cubicBezTo>
                    <a:pt x="19" y="12"/>
                    <a:pt x="19" y="11"/>
                    <a:pt x="19" y="11"/>
                  </a:cubicBezTo>
                  <a:cubicBezTo>
                    <a:pt x="20" y="11"/>
                    <a:pt x="20" y="11"/>
                    <a:pt x="21" y="11"/>
                  </a:cubicBezTo>
                  <a:cubicBezTo>
                    <a:pt x="21" y="11"/>
                    <a:pt x="22" y="11"/>
                    <a:pt x="23" y="12"/>
                  </a:cubicBezTo>
                  <a:cubicBezTo>
                    <a:pt x="23" y="12"/>
                    <a:pt x="24" y="13"/>
                    <a:pt x="24" y="13"/>
                  </a:cubicBezTo>
                  <a:cubicBezTo>
                    <a:pt x="25" y="13"/>
                    <a:pt x="25" y="14"/>
                    <a:pt x="25" y="14"/>
                  </a:cubicBezTo>
                  <a:cubicBezTo>
                    <a:pt x="26" y="15"/>
                    <a:pt x="26" y="15"/>
                    <a:pt x="26" y="16"/>
                  </a:cubicBezTo>
                  <a:cubicBezTo>
                    <a:pt x="26" y="16"/>
                    <a:pt x="26" y="16"/>
                    <a:pt x="26" y="17"/>
                  </a:cubicBezTo>
                  <a:cubicBezTo>
                    <a:pt x="26" y="18"/>
                    <a:pt x="26" y="18"/>
                    <a:pt x="26" y="19"/>
                  </a:cubicBezTo>
                  <a:cubicBezTo>
                    <a:pt x="26" y="21"/>
                    <a:pt x="26" y="22"/>
                    <a:pt x="26" y="22"/>
                  </a:cubicBezTo>
                  <a:cubicBezTo>
                    <a:pt x="26" y="22"/>
                    <a:pt x="26" y="23"/>
                    <a:pt x="26" y="23"/>
                  </a:cubicBezTo>
                  <a:cubicBezTo>
                    <a:pt x="26" y="23"/>
                    <a:pt x="25" y="23"/>
                    <a:pt x="25" y="22"/>
                  </a:cubicBezTo>
                  <a:cubicBezTo>
                    <a:pt x="25" y="22"/>
                    <a:pt x="25" y="22"/>
                    <a:pt x="25" y="21"/>
                  </a:cubicBezTo>
                  <a:close/>
                  <a:moveTo>
                    <a:pt x="24" y="18"/>
                  </a:moveTo>
                  <a:cubicBezTo>
                    <a:pt x="24" y="17"/>
                    <a:pt x="23" y="17"/>
                    <a:pt x="22" y="17"/>
                  </a:cubicBezTo>
                  <a:cubicBezTo>
                    <a:pt x="21" y="16"/>
                    <a:pt x="21" y="16"/>
                    <a:pt x="21" y="16"/>
                  </a:cubicBezTo>
                  <a:cubicBezTo>
                    <a:pt x="20" y="16"/>
                    <a:pt x="20" y="16"/>
                    <a:pt x="20" y="16"/>
                  </a:cubicBezTo>
                  <a:cubicBezTo>
                    <a:pt x="20" y="17"/>
                    <a:pt x="20" y="17"/>
                    <a:pt x="20" y="17"/>
                  </a:cubicBezTo>
                  <a:cubicBezTo>
                    <a:pt x="20" y="18"/>
                    <a:pt x="20" y="18"/>
                    <a:pt x="20" y="18"/>
                  </a:cubicBezTo>
                  <a:cubicBezTo>
                    <a:pt x="21" y="19"/>
                    <a:pt x="21" y="19"/>
                    <a:pt x="22" y="20"/>
                  </a:cubicBezTo>
                  <a:cubicBezTo>
                    <a:pt x="22" y="20"/>
                    <a:pt x="23" y="20"/>
                    <a:pt x="23" y="20"/>
                  </a:cubicBezTo>
                  <a:cubicBezTo>
                    <a:pt x="24" y="20"/>
                    <a:pt x="24" y="20"/>
                    <a:pt x="24" y="20"/>
                  </a:cubicBezTo>
                  <a:cubicBezTo>
                    <a:pt x="24" y="19"/>
                    <a:pt x="24" y="19"/>
                    <a:pt x="24" y="18"/>
                  </a:cubicBezTo>
                  <a:cubicBezTo>
                    <a:pt x="24" y="18"/>
                    <a:pt x="24" y="18"/>
                    <a:pt x="24" y="18"/>
                  </a:cubicBezTo>
                  <a:close/>
                  <a:moveTo>
                    <a:pt x="28" y="24"/>
                  </a:moveTo>
                  <a:cubicBezTo>
                    <a:pt x="28" y="23"/>
                    <a:pt x="28" y="21"/>
                    <a:pt x="28" y="20"/>
                  </a:cubicBezTo>
                  <a:cubicBezTo>
                    <a:pt x="28" y="18"/>
                    <a:pt x="28" y="17"/>
                    <a:pt x="28" y="15"/>
                  </a:cubicBezTo>
                  <a:cubicBezTo>
                    <a:pt x="29" y="15"/>
                    <a:pt x="29" y="16"/>
                    <a:pt x="30" y="16"/>
                  </a:cubicBezTo>
                  <a:cubicBezTo>
                    <a:pt x="30" y="16"/>
                    <a:pt x="30" y="17"/>
                    <a:pt x="30" y="17"/>
                  </a:cubicBezTo>
                  <a:cubicBezTo>
                    <a:pt x="30" y="17"/>
                    <a:pt x="30" y="17"/>
                    <a:pt x="31" y="17"/>
                  </a:cubicBezTo>
                  <a:cubicBezTo>
                    <a:pt x="31" y="17"/>
                    <a:pt x="31" y="17"/>
                    <a:pt x="32" y="17"/>
                  </a:cubicBezTo>
                  <a:cubicBezTo>
                    <a:pt x="32" y="17"/>
                    <a:pt x="33" y="18"/>
                    <a:pt x="33" y="18"/>
                  </a:cubicBezTo>
                  <a:cubicBezTo>
                    <a:pt x="33" y="19"/>
                    <a:pt x="33" y="19"/>
                    <a:pt x="33" y="19"/>
                  </a:cubicBezTo>
                  <a:cubicBezTo>
                    <a:pt x="32" y="19"/>
                    <a:pt x="32" y="19"/>
                    <a:pt x="31" y="18"/>
                  </a:cubicBezTo>
                  <a:cubicBezTo>
                    <a:pt x="31" y="18"/>
                    <a:pt x="31" y="18"/>
                    <a:pt x="31" y="18"/>
                  </a:cubicBezTo>
                  <a:cubicBezTo>
                    <a:pt x="30" y="18"/>
                    <a:pt x="30" y="18"/>
                    <a:pt x="30" y="19"/>
                  </a:cubicBezTo>
                  <a:cubicBezTo>
                    <a:pt x="30" y="19"/>
                    <a:pt x="30" y="20"/>
                    <a:pt x="30" y="20"/>
                  </a:cubicBezTo>
                  <a:cubicBezTo>
                    <a:pt x="30" y="21"/>
                    <a:pt x="30" y="22"/>
                    <a:pt x="30" y="23"/>
                  </a:cubicBezTo>
                  <a:cubicBezTo>
                    <a:pt x="30" y="24"/>
                    <a:pt x="30" y="24"/>
                    <a:pt x="30" y="25"/>
                  </a:cubicBezTo>
                  <a:cubicBezTo>
                    <a:pt x="29" y="25"/>
                    <a:pt x="29" y="25"/>
                    <a:pt x="28" y="24"/>
                  </a:cubicBezTo>
                  <a:close/>
                  <a:moveTo>
                    <a:pt x="37" y="28"/>
                  </a:moveTo>
                  <a:cubicBezTo>
                    <a:pt x="37" y="29"/>
                    <a:pt x="37" y="29"/>
                    <a:pt x="37" y="30"/>
                  </a:cubicBezTo>
                  <a:cubicBezTo>
                    <a:pt x="37" y="29"/>
                    <a:pt x="37" y="29"/>
                    <a:pt x="36" y="29"/>
                  </a:cubicBezTo>
                  <a:cubicBezTo>
                    <a:pt x="36" y="29"/>
                    <a:pt x="35" y="28"/>
                    <a:pt x="35" y="28"/>
                  </a:cubicBezTo>
                  <a:cubicBezTo>
                    <a:pt x="35" y="28"/>
                    <a:pt x="35" y="27"/>
                    <a:pt x="34" y="27"/>
                  </a:cubicBezTo>
                  <a:cubicBezTo>
                    <a:pt x="34" y="27"/>
                    <a:pt x="34" y="26"/>
                    <a:pt x="34" y="25"/>
                  </a:cubicBezTo>
                  <a:cubicBezTo>
                    <a:pt x="34" y="24"/>
                    <a:pt x="34" y="23"/>
                    <a:pt x="34" y="22"/>
                  </a:cubicBezTo>
                  <a:cubicBezTo>
                    <a:pt x="34" y="22"/>
                    <a:pt x="34" y="21"/>
                    <a:pt x="34" y="20"/>
                  </a:cubicBezTo>
                  <a:cubicBezTo>
                    <a:pt x="34" y="20"/>
                    <a:pt x="33" y="19"/>
                    <a:pt x="33" y="19"/>
                  </a:cubicBezTo>
                  <a:cubicBezTo>
                    <a:pt x="33" y="19"/>
                    <a:pt x="33" y="18"/>
                    <a:pt x="33" y="18"/>
                  </a:cubicBezTo>
                  <a:cubicBezTo>
                    <a:pt x="33" y="18"/>
                    <a:pt x="34" y="18"/>
                    <a:pt x="34" y="19"/>
                  </a:cubicBezTo>
                  <a:cubicBezTo>
                    <a:pt x="34" y="18"/>
                    <a:pt x="34" y="17"/>
                    <a:pt x="34" y="16"/>
                  </a:cubicBezTo>
                  <a:cubicBezTo>
                    <a:pt x="35" y="16"/>
                    <a:pt x="35" y="16"/>
                    <a:pt x="36" y="16"/>
                  </a:cubicBezTo>
                  <a:cubicBezTo>
                    <a:pt x="36" y="17"/>
                    <a:pt x="36" y="18"/>
                    <a:pt x="36" y="19"/>
                  </a:cubicBezTo>
                  <a:cubicBezTo>
                    <a:pt x="36" y="20"/>
                    <a:pt x="37" y="20"/>
                    <a:pt x="37" y="20"/>
                  </a:cubicBezTo>
                  <a:cubicBezTo>
                    <a:pt x="37" y="21"/>
                    <a:pt x="37" y="21"/>
                    <a:pt x="37" y="21"/>
                  </a:cubicBezTo>
                  <a:cubicBezTo>
                    <a:pt x="37" y="21"/>
                    <a:pt x="36" y="21"/>
                    <a:pt x="36" y="21"/>
                  </a:cubicBezTo>
                  <a:cubicBezTo>
                    <a:pt x="36" y="22"/>
                    <a:pt x="36" y="22"/>
                    <a:pt x="36" y="23"/>
                  </a:cubicBezTo>
                  <a:cubicBezTo>
                    <a:pt x="36" y="24"/>
                    <a:pt x="36" y="25"/>
                    <a:pt x="36" y="26"/>
                  </a:cubicBezTo>
                  <a:cubicBezTo>
                    <a:pt x="36" y="26"/>
                    <a:pt x="36" y="27"/>
                    <a:pt x="36" y="27"/>
                  </a:cubicBezTo>
                  <a:cubicBezTo>
                    <a:pt x="36" y="27"/>
                    <a:pt x="36" y="27"/>
                    <a:pt x="36" y="27"/>
                  </a:cubicBezTo>
                  <a:cubicBezTo>
                    <a:pt x="36" y="28"/>
                    <a:pt x="36" y="28"/>
                    <a:pt x="37" y="28"/>
                  </a:cubicBezTo>
                  <a:cubicBezTo>
                    <a:pt x="37" y="28"/>
                    <a:pt x="37" y="28"/>
                    <a:pt x="37" y="28"/>
                  </a:cubicBezTo>
                  <a:close/>
                  <a:moveTo>
                    <a:pt x="38" y="30"/>
                  </a:moveTo>
                  <a:cubicBezTo>
                    <a:pt x="38" y="29"/>
                    <a:pt x="38" y="29"/>
                    <a:pt x="38" y="29"/>
                  </a:cubicBezTo>
                  <a:cubicBezTo>
                    <a:pt x="39" y="28"/>
                    <a:pt x="40" y="27"/>
                    <a:pt x="41" y="27"/>
                  </a:cubicBezTo>
                  <a:cubicBezTo>
                    <a:pt x="42" y="26"/>
                    <a:pt x="43" y="26"/>
                    <a:pt x="43" y="25"/>
                  </a:cubicBezTo>
                  <a:cubicBezTo>
                    <a:pt x="43" y="25"/>
                    <a:pt x="42" y="24"/>
                    <a:pt x="42" y="24"/>
                  </a:cubicBezTo>
                  <a:cubicBezTo>
                    <a:pt x="41" y="23"/>
                    <a:pt x="39" y="23"/>
                    <a:pt x="38" y="22"/>
                  </a:cubicBezTo>
                  <a:cubicBezTo>
                    <a:pt x="38" y="22"/>
                    <a:pt x="38" y="21"/>
                    <a:pt x="38" y="21"/>
                  </a:cubicBezTo>
                  <a:cubicBezTo>
                    <a:pt x="41" y="22"/>
                    <a:pt x="43" y="24"/>
                    <a:pt x="45" y="25"/>
                  </a:cubicBezTo>
                  <a:cubicBezTo>
                    <a:pt x="45" y="25"/>
                    <a:pt x="45" y="26"/>
                    <a:pt x="45" y="26"/>
                  </a:cubicBezTo>
                  <a:cubicBezTo>
                    <a:pt x="45" y="27"/>
                    <a:pt x="44" y="27"/>
                    <a:pt x="43" y="28"/>
                  </a:cubicBezTo>
                  <a:cubicBezTo>
                    <a:pt x="42" y="28"/>
                    <a:pt x="41" y="29"/>
                    <a:pt x="41" y="29"/>
                  </a:cubicBezTo>
                  <a:cubicBezTo>
                    <a:pt x="40" y="29"/>
                    <a:pt x="40" y="29"/>
                    <a:pt x="40" y="30"/>
                  </a:cubicBezTo>
                  <a:cubicBezTo>
                    <a:pt x="40" y="30"/>
                    <a:pt x="41" y="30"/>
                    <a:pt x="42" y="31"/>
                  </a:cubicBezTo>
                  <a:cubicBezTo>
                    <a:pt x="43" y="31"/>
                    <a:pt x="44" y="32"/>
                    <a:pt x="46" y="33"/>
                  </a:cubicBezTo>
                  <a:cubicBezTo>
                    <a:pt x="46" y="33"/>
                    <a:pt x="46" y="34"/>
                    <a:pt x="46" y="34"/>
                  </a:cubicBezTo>
                  <a:cubicBezTo>
                    <a:pt x="43" y="33"/>
                    <a:pt x="40" y="31"/>
                    <a:pt x="38" y="30"/>
                  </a:cubicBezTo>
                  <a:close/>
                  <a:moveTo>
                    <a:pt x="52" y="38"/>
                  </a:moveTo>
                  <a:cubicBezTo>
                    <a:pt x="52" y="37"/>
                    <a:pt x="52" y="36"/>
                    <a:pt x="52" y="34"/>
                  </a:cubicBezTo>
                  <a:cubicBezTo>
                    <a:pt x="52" y="33"/>
                    <a:pt x="52" y="31"/>
                    <a:pt x="52" y="30"/>
                  </a:cubicBezTo>
                  <a:cubicBezTo>
                    <a:pt x="52" y="30"/>
                    <a:pt x="51" y="30"/>
                    <a:pt x="51" y="29"/>
                  </a:cubicBezTo>
                  <a:cubicBezTo>
                    <a:pt x="51" y="29"/>
                    <a:pt x="51" y="29"/>
                    <a:pt x="51" y="28"/>
                  </a:cubicBezTo>
                  <a:cubicBezTo>
                    <a:pt x="51" y="28"/>
                    <a:pt x="52" y="29"/>
                    <a:pt x="52" y="29"/>
                  </a:cubicBezTo>
                  <a:cubicBezTo>
                    <a:pt x="52" y="29"/>
                    <a:pt x="52" y="28"/>
                    <a:pt x="52" y="28"/>
                  </a:cubicBezTo>
                  <a:cubicBezTo>
                    <a:pt x="52" y="27"/>
                    <a:pt x="52" y="27"/>
                    <a:pt x="52" y="27"/>
                  </a:cubicBezTo>
                  <a:cubicBezTo>
                    <a:pt x="53" y="26"/>
                    <a:pt x="53" y="26"/>
                    <a:pt x="53" y="26"/>
                  </a:cubicBezTo>
                  <a:cubicBezTo>
                    <a:pt x="54" y="26"/>
                    <a:pt x="54" y="26"/>
                    <a:pt x="55" y="27"/>
                  </a:cubicBezTo>
                  <a:cubicBezTo>
                    <a:pt x="55" y="27"/>
                    <a:pt x="56" y="27"/>
                    <a:pt x="56" y="28"/>
                  </a:cubicBezTo>
                  <a:cubicBezTo>
                    <a:pt x="56" y="28"/>
                    <a:pt x="56" y="28"/>
                    <a:pt x="56" y="29"/>
                  </a:cubicBezTo>
                  <a:cubicBezTo>
                    <a:pt x="56" y="29"/>
                    <a:pt x="55" y="28"/>
                    <a:pt x="55" y="28"/>
                  </a:cubicBezTo>
                  <a:cubicBezTo>
                    <a:pt x="55" y="28"/>
                    <a:pt x="54" y="28"/>
                    <a:pt x="54" y="28"/>
                  </a:cubicBezTo>
                  <a:cubicBezTo>
                    <a:pt x="54" y="28"/>
                    <a:pt x="54" y="28"/>
                    <a:pt x="54" y="29"/>
                  </a:cubicBezTo>
                  <a:cubicBezTo>
                    <a:pt x="54" y="29"/>
                    <a:pt x="54" y="29"/>
                    <a:pt x="54" y="30"/>
                  </a:cubicBezTo>
                  <a:cubicBezTo>
                    <a:pt x="54" y="30"/>
                    <a:pt x="55" y="30"/>
                    <a:pt x="56" y="31"/>
                  </a:cubicBezTo>
                  <a:cubicBezTo>
                    <a:pt x="56" y="31"/>
                    <a:pt x="56" y="32"/>
                    <a:pt x="56" y="32"/>
                  </a:cubicBezTo>
                  <a:cubicBezTo>
                    <a:pt x="55" y="32"/>
                    <a:pt x="54" y="31"/>
                    <a:pt x="54" y="31"/>
                  </a:cubicBezTo>
                  <a:cubicBezTo>
                    <a:pt x="54" y="32"/>
                    <a:pt x="54" y="34"/>
                    <a:pt x="54" y="35"/>
                  </a:cubicBezTo>
                  <a:cubicBezTo>
                    <a:pt x="54" y="36"/>
                    <a:pt x="54" y="38"/>
                    <a:pt x="54" y="39"/>
                  </a:cubicBezTo>
                  <a:cubicBezTo>
                    <a:pt x="53" y="39"/>
                    <a:pt x="53" y="38"/>
                    <a:pt x="52" y="38"/>
                  </a:cubicBezTo>
                  <a:close/>
                  <a:moveTo>
                    <a:pt x="57" y="30"/>
                  </a:moveTo>
                  <a:cubicBezTo>
                    <a:pt x="57" y="29"/>
                    <a:pt x="57" y="29"/>
                    <a:pt x="57" y="28"/>
                  </a:cubicBezTo>
                  <a:cubicBezTo>
                    <a:pt x="57" y="28"/>
                    <a:pt x="58" y="28"/>
                    <a:pt x="58" y="29"/>
                  </a:cubicBezTo>
                  <a:cubicBezTo>
                    <a:pt x="58" y="29"/>
                    <a:pt x="58" y="30"/>
                    <a:pt x="58" y="31"/>
                  </a:cubicBezTo>
                  <a:cubicBezTo>
                    <a:pt x="58" y="30"/>
                    <a:pt x="57" y="30"/>
                    <a:pt x="57" y="30"/>
                  </a:cubicBezTo>
                  <a:close/>
                  <a:moveTo>
                    <a:pt x="57" y="41"/>
                  </a:moveTo>
                  <a:cubicBezTo>
                    <a:pt x="57" y="39"/>
                    <a:pt x="57" y="38"/>
                    <a:pt x="57" y="36"/>
                  </a:cubicBezTo>
                  <a:cubicBezTo>
                    <a:pt x="57" y="35"/>
                    <a:pt x="57" y="33"/>
                    <a:pt x="57" y="31"/>
                  </a:cubicBezTo>
                  <a:cubicBezTo>
                    <a:pt x="57" y="32"/>
                    <a:pt x="58" y="32"/>
                    <a:pt x="58" y="32"/>
                  </a:cubicBezTo>
                  <a:cubicBezTo>
                    <a:pt x="58" y="34"/>
                    <a:pt x="58" y="35"/>
                    <a:pt x="58" y="37"/>
                  </a:cubicBezTo>
                  <a:cubicBezTo>
                    <a:pt x="58" y="39"/>
                    <a:pt x="58" y="40"/>
                    <a:pt x="58" y="42"/>
                  </a:cubicBezTo>
                  <a:cubicBezTo>
                    <a:pt x="58" y="41"/>
                    <a:pt x="57" y="41"/>
                    <a:pt x="57" y="41"/>
                  </a:cubicBezTo>
                  <a:close/>
                  <a:moveTo>
                    <a:pt x="60" y="43"/>
                  </a:moveTo>
                  <a:cubicBezTo>
                    <a:pt x="60" y="41"/>
                    <a:pt x="60" y="39"/>
                    <a:pt x="60" y="36"/>
                  </a:cubicBezTo>
                  <a:cubicBezTo>
                    <a:pt x="60" y="34"/>
                    <a:pt x="60" y="32"/>
                    <a:pt x="60" y="30"/>
                  </a:cubicBezTo>
                  <a:cubicBezTo>
                    <a:pt x="61" y="30"/>
                    <a:pt x="61" y="31"/>
                    <a:pt x="62" y="31"/>
                  </a:cubicBezTo>
                  <a:cubicBezTo>
                    <a:pt x="62" y="33"/>
                    <a:pt x="62" y="35"/>
                    <a:pt x="62" y="37"/>
                  </a:cubicBezTo>
                  <a:cubicBezTo>
                    <a:pt x="62" y="40"/>
                    <a:pt x="62" y="42"/>
                    <a:pt x="62" y="44"/>
                  </a:cubicBezTo>
                  <a:cubicBezTo>
                    <a:pt x="61" y="43"/>
                    <a:pt x="61" y="43"/>
                    <a:pt x="60" y="43"/>
                  </a:cubicBezTo>
                  <a:close/>
                  <a:moveTo>
                    <a:pt x="68" y="46"/>
                  </a:moveTo>
                  <a:cubicBezTo>
                    <a:pt x="68" y="46"/>
                    <a:pt x="68" y="47"/>
                    <a:pt x="68" y="47"/>
                  </a:cubicBezTo>
                  <a:cubicBezTo>
                    <a:pt x="67" y="47"/>
                    <a:pt x="67" y="47"/>
                    <a:pt x="67" y="47"/>
                  </a:cubicBezTo>
                  <a:cubicBezTo>
                    <a:pt x="66" y="46"/>
                    <a:pt x="66" y="46"/>
                    <a:pt x="65" y="46"/>
                  </a:cubicBezTo>
                  <a:cubicBezTo>
                    <a:pt x="65" y="45"/>
                    <a:pt x="65" y="45"/>
                    <a:pt x="65" y="45"/>
                  </a:cubicBezTo>
                  <a:cubicBezTo>
                    <a:pt x="65" y="44"/>
                    <a:pt x="65" y="44"/>
                    <a:pt x="65" y="43"/>
                  </a:cubicBezTo>
                  <a:cubicBezTo>
                    <a:pt x="65" y="42"/>
                    <a:pt x="65" y="41"/>
                    <a:pt x="65" y="40"/>
                  </a:cubicBezTo>
                  <a:cubicBezTo>
                    <a:pt x="65" y="39"/>
                    <a:pt x="65" y="38"/>
                    <a:pt x="65" y="37"/>
                  </a:cubicBezTo>
                  <a:cubicBezTo>
                    <a:pt x="64" y="37"/>
                    <a:pt x="64" y="37"/>
                    <a:pt x="64" y="37"/>
                  </a:cubicBezTo>
                  <a:cubicBezTo>
                    <a:pt x="64" y="36"/>
                    <a:pt x="64" y="36"/>
                    <a:pt x="64" y="35"/>
                  </a:cubicBezTo>
                  <a:cubicBezTo>
                    <a:pt x="64" y="36"/>
                    <a:pt x="64" y="36"/>
                    <a:pt x="65" y="36"/>
                  </a:cubicBezTo>
                  <a:cubicBezTo>
                    <a:pt x="65" y="35"/>
                    <a:pt x="65" y="34"/>
                    <a:pt x="65" y="34"/>
                  </a:cubicBezTo>
                  <a:cubicBezTo>
                    <a:pt x="65" y="34"/>
                    <a:pt x="66" y="34"/>
                    <a:pt x="66" y="34"/>
                  </a:cubicBezTo>
                  <a:cubicBezTo>
                    <a:pt x="66" y="35"/>
                    <a:pt x="66" y="36"/>
                    <a:pt x="66" y="37"/>
                  </a:cubicBezTo>
                  <a:cubicBezTo>
                    <a:pt x="67" y="37"/>
                    <a:pt x="67" y="37"/>
                    <a:pt x="68" y="38"/>
                  </a:cubicBezTo>
                  <a:cubicBezTo>
                    <a:pt x="68" y="38"/>
                    <a:pt x="68" y="39"/>
                    <a:pt x="68" y="39"/>
                  </a:cubicBezTo>
                  <a:cubicBezTo>
                    <a:pt x="67" y="39"/>
                    <a:pt x="67" y="38"/>
                    <a:pt x="66" y="38"/>
                  </a:cubicBezTo>
                  <a:cubicBezTo>
                    <a:pt x="66" y="39"/>
                    <a:pt x="66" y="40"/>
                    <a:pt x="66" y="41"/>
                  </a:cubicBezTo>
                  <a:cubicBezTo>
                    <a:pt x="66" y="42"/>
                    <a:pt x="66" y="43"/>
                    <a:pt x="66" y="44"/>
                  </a:cubicBezTo>
                  <a:cubicBezTo>
                    <a:pt x="66" y="44"/>
                    <a:pt x="66" y="44"/>
                    <a:pt x="66" y="44"/>
                  </a:cubicBezTo>
                  <a:cubicBezTo>
                    <a:pt x="66" y="45"/>
                    <a:pt x="66" y="45"/>
                    <a:pt x="66" y="45"/>
                  </a:cubicBezTo>
                  <a:cubicBezTo>
                    <a:pt x="67" y="45"/>
                    <a:pt x="67" y="45"/>
                    <a:pt x="67" y="45"/>
                  </a:cubicBezTo>
                  <a:cubicBezTo>
                    <a:pt x="67" y="45"/>
                    <a:pt x="67" y="46"/>
                    <a:pt x="68" y="46"/>
                  </a:cubicBezTo>
                  <a:close/>
                  <a:moveTo>
                    <a:pt x="75" y="48"/>
                  </a:moveTo>
                  <a:cubicBezTo>
                    <a:pt x="76" y="49"/>
                    <a:pt x="76" y="49"/>
                    <a:pt x="77" y="50"/>
                  </a:cubicBezTo>
                  <a:cubicBezTo>
                    <a:pt x="77" y="50"/>
                    <a:pt x="76" y="51"/>
                    <a:pt x="75" y="51"/>
                  </a:cubicBezTo>
                  <a:cubicBezTo>
                    <a:pt x="75" y="51"/>
                    <a:pt x="74" y="51"/>
                    <a:pt x="73" y="50"/>
                  </a:cubicBezTo>
                  <a:cubicBezTo>
                    <a:pt x="72" y="50"/>
                    <a:pt x="71" y="49"/>
                    <a:pt x="70" y="47"/>
                  </a:cubicBezTo>
                  <a:cubicBezTo>
                    <a:pt x="69" y="46"/>
                    <a:pt x="69" y="45"/>
                    <a:pt x="69" y="43"/>
                  </a:cubicBezTo>
                  <a:cubicBezTo>
                    <a:pt x="69" y="41"/>
                    <a:pt x="69" y="40"/>
                    <a:pt x="70" y="40"/>
                  </a:cubicBezTo>
                  <a:cubicBezTo>
                    <a:pt x="71" y="40"/>
                    <a:pt x="72" y="40"/>
                    <a:pt x="73" y="40"/>
                  </a:cubicBezTo>
                  <a:cubicBezTo>
                    <a:pt x="74" y="41"/>
                    <a:pt x="75" y="42"/>
                    <a:pt x="76" y="43"/>
                  </a:cubicBezTo>
                  <a:cubicBezTo>
                    <a:pt x="77" y="45"/>
                    <a:pt x="77" y="46"/>
                    <a:pt x="77" y="48"/>
                  </a:cubicBezTo>
                  <a:cubicBezTo>
                    <a:pt x="77" y="48"/>
                    <a:pt x="77" y="48"/>
                    <a:pt x="77" y="48"/>
                  </a:cubicBezTo>
                  <a:cubicBezTo>
                    <a:pt x="75" y="47"/>
                    <a:pt x="72" y="46"/>
                    <a:pt x="70" y="44"/>
                  </a:cubicBezTo>
                  <a:cubicBezTo>
                    <a:pt x="70" y="45"/>
                    <a:pt x="71" y="46"/>
                    <a:pt x="71" y="47"/>
                  </a:cubicBezTo>
                  <a:cubicBezTo>
                    <a:pt x="72" y="48"/>
                    <a:pt x="72" y="49"/>
                    <a:pt x="73" y="49"/>
                  </a:cubicBezTo>
                  <a:cubicBezTo>
                    <a:pt x="73" y="49"/>
                    <a:pt x="74" y="49"/>
                    <a:pt x="74" y="49"/>
                  </a:cubicBezTo>
                  <a:cubicBezTo>
                    <a:pt x="75" y="49"/>
                    <a:pt x="75" y="49"/>
                    <a:pt x="75" y="48"/>
                  </a:cubicBezTo>
                  <a:close/>
                  <a:moveTo>
                    <a:pt x="70" y="43"/>
                  </a:moveTo>
                  <a:cubicBezTo>
                    <a:pt x="72" y="44"/>
                    <a:pt x="74" y="45"/>
                    <a:pt x="75" y="46"/>
                  </a:cubicBezTo>
                  <a:cubicBezTo>
                    <a:pt x="75" y="45"/>
                    <a:pt x="75" y="44"/>
                    <a:pt x="75" y="44"/>
                  </a:cubicBezTo>
                  <a:cubicBezTo>
                    <a:pt x="74" y="43"/>
                    <a:pt x="74" y="42"/>
                    <a:pt x="73" y="42"/>
                  </a:cubicBezTo>
                  <a:cubicBezTo>
                    <a:pt x="72" y="41"/>
                    <a:pt x="72" y="41"/>
                    <a:pt x="71" y="42"/>
                  </a:cubicBezTo>
                  <a:cubicBezTo>
                    <a:pt x="71" y="42"/>
                    <a:pt x="70" y="42"/>
                    <a:pt x="70" y="43"/>
                  </a:cubicBezTo>
                  <a:close/>
                  <a:moveTo>
                    <a:pt x="79" y="53"/>
                  </a:moveTo>
                  <a:cubicBezTo>
                    <a:pt x="79" y="52"/>
                    <a:pt x="79" y="50"/>
                    <a:pt x="79" y="49"/>
                  </a:cubicBezTo>
                  <a:cubicBezTo>
                    <a:pt x="79" y="47"/>
                    <a:pt x="79" y="46"/>
                    <a:pt x="79" y="44"/>
                  </a:cubicBezTo>
                  <a:cubicBezTo>
                    <a:pt x="79" y="44"/>
                    <a:pt x="80" y="45"/>
                    <a:pt x="80" y="45"/>
                  </a:cubicBezTo>
                  <a:cubicBezTo>
                    <a:pt x="80" y="45"/>
                    <a:pt x="80" y="46"/>
                    <a:pt x="80" y="46"/>
                  </a:cubicBezTo>
                  <a:cubicBezTo>
                    <a:pt x="80" y="46"/>
                    <a:pt x="81" y="46"/>
                    <a:pt x="81" y="46"/>
                  </a:cubicBezTo>
                  <a:cubicBezTo>
                    <a:pt x="81" y="46"/>
                    <a:pt x="82" y="46"/>
                    <a:pt x="82" y="46"/>
                  </a:cubicBezTo>
                  <a:cubicBezTo>
                    <a:pt x="83" y="46"/>
                    <a:pt x="83" y="47"/>
                    <a:pt x="84" y="47"/>
                  </a:cubicBezTo>
                  <a:cubicBezTo>
                    <a:pt x="83" y="48"/>
                    <a:pt x="83" y="48"/>
                    <a:pt x="83" y="48"/>
                  </a:cubicBezTo>
                  <a:cubicBezTo>
                    <a:pt x="83" y="48"/>
                    <a:pt x="82" y="48"/>
                    <a:pt x="82" y="47"/>
                  </a:cubicBezTo>
                  <a:cubicBezTo>
                    <a:pt x="82" y="47"/>
                    <a:pt x="81" y="47"/>
                    <a:pt x="81" y="47"/>
                  </a:cubicBezTo>
                  <a:cubicBezTo>
                    <a:pt x="81" y="47"/>
                    <a:pt x="81" y="47"/>
                    <a:pt x="81" y="48"/>
                  </a:cubicBezTo>
                  <a:cubicBezTo>
                    <a:pt x="80" y="48"/>
                    <a:pt x="80" y="49"/>
                    <a:pt x="80" y="49"/>
                  </a:cubicBezTo>
                  <a:cubicBezTo>
                    <a:pt x="80" y="50"/>
                    <a:pt x="80" y="51"/>
                    <a:pt x="80" y="52"/>
                  </a:cubicBezTo>
                  <a:cubicBezTo>
                    <a:pt x="80" y="53"/>
                    <a:pt x="80" y="54"/>
                    <a:pt x="80" y="54"/>
                  </a:cubicBezTo>
                  <a:cubicBezTo>
                    <a:pt x="80" y="54"/>
                    <a:pt x="79" y="54"/>
                    <a:pt x="79" y="5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1" name="Freeform 931"/>
            <p:cNvSpPr>
              <a:spLocks noEditPoints="1"/>
            </p:cNvSpPr>
            <p:nvPr/>
          </p:nvSpPr>
          <p:spPr bwMode="auto">
            <a:xfrm>
              <a:off x="1882" y="3440"/>
              <a:ext cx="542" cy="424"/>
            </a:xfrm>
            <a:custGeom>
              <a:avLst/>
              <a:gdLst>
                <a:gd name="T0" fmla="*/ 0 w 55"/>
                <a:gd name="T1" fmla="*/ 0 h 43"/>
                <a:gd name="T2" fmla="*/ 2147483647 w 55"/>
                <a:gd name="T3" fmla="*/ 2147483647 h 43"/>
                <a:gd name="T4" fmla="*/ 2147483647 w 55"/>
                <a:gd name="T5" fmla="*/ 2147483647 h 43"/>
                <a:gd name="T6" fmla="*/ 2147483647 w 55"/>
                <a:gd name="T7" fmla="*/ 2147483647 h 43"/>
                <a:gd name="T8" fmla="*/ 2147483647 w 55"/>
                <a:gd name="T9" fmla="*/ 2147483647 h 43"/>
                <a:gd name="T10" fmla="*/ 2147483647 w 55"/>
                <a:gd name="T11" fmla="*/ 2147483647 h 43"/>
                <a:gd name="T12" fmla="*/ 2147483647 w 55"/>
                <a:gd name="T13" fmla="*/ 2147483647 h 43"/>
                <a:gd name="T14" fmla="*/ 2147483647 w 55"/>
                <a:gd name="T15" fmla="*/ 2147483647 h 43"/>
                <a:gd name="T16" fmla="*/ 2147483647 w 55"/>
                <a:gd name="T17" fmla="*/ 2147483647 h 43"/>
                <a:gd name="T18" fmla="*/ 2147483647 w 55"/>
                <a:gd name="T19" fmla="*/ 2147483647 h 43"/>
                <a:gd name="T20" fmla="*/ 2147483647 w 55"/>
                <a:gd name="T21" fmla="*/ 2147483647 h 43"/>
                <a:gd name="T22" fmla="*/ 2147483647 w 55"/>
                <a:gd name="T23" fmla="*/ 2147483647 h 43"/>
                <a:gd name="T24" fmla="*/ 2147483647 w 55"/>
                <a:gd name="T25" fmla="*/ 2147483647 h 43"/>
                <a:gd name="T26" fmla="*/ 2147483647 w 55"/>
                <a:gd name="T27" fmla="*/ 2147483647 h 43"/>
                <a:gd name="T28" fmla="*/ 2147483647 w 55"/>
                <a:gd name="T29" fmla="*/ 2147483647 h 43"/>
                <a:gd name="T30" fmla="*/ 2147483647 w 55"/>
                <a:gd name="T31" fmla="*/ 2147483647 h 43"/>
                <a:gd name="T32" fmla="*/ 2147483647 w 55"/>
                <a:gd name="T33" fmla="*/ 2147483647 h 43"/>
                <a:gd name="T34" fmla="*/ 2147483647 w 55"/>
                <a:gd name="T35" fmla="*/ 2147483647 h 43"/>
                <a:gd name="T36" fmla="*/ 2147483647 w 55"/>
                <a:gd name="T37" fmla="*/ 2147483647 h 43"/>
                <a:gd name="T38" fmla="*/ 2147483647 w 55"/>
                <a:gd name="T39" fmla="*/ 2147483647 h 43"/>
                <a:gd name="T40" fmla="*/ 2147483647 w 55"/>
                <a:gd name="T41" fmla="*/ 2147483647 h 43"/>
                <a:gd name="T42" fmla="*/ 2147483647 w 55"/>
                <a:gd name="T43" fmla="*/ 2147483647 h 43"/>
                <a:gd name="T44" fmla="*/ 2147483647 w 55"/>
                <a:gd name="T45" fmla="*/ 2147483647 h 43"/>
                <a:gd name="T46" fmla="*/ 2147483647 w 55"/>
                <a:gd name="T47" fmla="*/ 2147483647 h 43"/>
                <a:gd name="T48" fmla="*/ 2147483647 w 55"/>
                <a:gd name="T49" fmla="*/ 2147483647 h 43"/>
                <a:gd name="T50" fmla="*/ 2147483647 w 55"/>
                <a:gd name="T51" fmla="*/ 2147483647 h 43"/>
                <a:gd name="T52" fmla="*/ 2147483647 w 55"/>
                <a:gd name="T53" fmla="*/ 2147483647 h 43"/>
                <a:gd name="T54" fmla="*/ 2147483647 w 55"/>
                <a:gd name="T55" fmla="*/ 2147483647 h 43"/>
                <a:gd name="T56" fmla="*/ 2147483647 w 55"/>
                <a:gd name="T57" fmla="*/ 2147483647 h 43"/>
                <a:gd name="T58" fmla="*/ 2147483647 w 55"/>
                <a:gd name="T59" fmla="*/ 2147483647 h 43"/>
                <a:gd name="T60" fmla="*/ 2147483647 w 55"/>
                <a:gd name="T61" fmla="*/ 2147483647 h 43"/>
                <a:gd name="T62" fmla="*/ 2147483647 w 55"/>
                <a:gd name="T63" fmla="*/ 2147483647 h 43"/>
                <a:gd name="T64" fmla="*/ 2147483647 w 55"/>
                <a:gd name="T65" fmla="*/ 2147483647 h 43"/>
                <a:gd name="T66" fmla="*/ 2147483647 w 55"/>
                <a:gd name="T67" fmla="*/ 2147483647 h 43"/>
                <a:gd name="T68" fmla="*/ 2147483647 w 55"/>
                <a:gd name="T69" fmla="*/ 2147483647 h 43"/>
                <a:gd name="T70" fmla="*/ 2147483647 w 55"/>
                <a:gd name="T71" fmla="*/ 2147483647 h 43"/>
                <a:gd name="T72" fmla="*/ 2147483647 w 55"/>
                <a:gd name="T73" fmla="*/ 2147483647 h 43"/>
                <a:gd name="T74" fmla="*/ 2147483647 w 55"/>
                <a:gd name="T75" fmla="*/ 2147483647 h 43"/>
                <a:gd name="T76" fmla="*/ 2147483647 w 55"/>
                <a:gd name="T77" fmla="*/ 2147483647 h 43"/>
                <a:gd name="T78" fmla="*/ 2147483647 w 55"/>
                <a:gd name="T79" fmla="*/ 2147483647 h 43"/>
                <a:gd name="T80" fmla="*/ 2147483647 w 55"/>
                <a:gd name="T81" fmla="*/ 2147483647 h 43"/>
                <a:gd name="T82" fmla="*/ 2147483647 w 55"/>
                <a:gd name="T83" fmla="*/ 2147483647 h 43"/>
                <a:gd name="T84" fmla="*/ 2147483647 w 55"/>
                <a:gd name="T85" fmla="*/ 2147483647 h 43"/>
                <a:gd name="T86" fmla="*/ 2147483647 w 55"/>
                <a:gd name="T87" fmla="*/ 2147483647 h 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
                <a:gd name="T133" fmla="*/ 0 h 43"/>
                <a:gd name="T134" fmla="*/ 55 w 55"/>
                <a:gd name="T135" fmla="*/ 43 h 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 h="43">
                  <a:moveTo>
                    <a:pt x="0" y="13"/>
                  </a:moveTo>
                  <a:cubicBezTo>
                    <a:pt x="0" y="11"/>
                    <a:pt x="0" y="8"/>
                    <a:pt x="0" y="6"/>
                  </a:cubicBezTo>
                  <a:cubicBezTo>
                    <a:pt x="0" y="4"/>
                    <a:pt x="0" y="2"/>
                    <a:pt x="0" y="0"/>
                  </a:cubicBezTo>
                  <a:cubicBezTo>
                    <a:pt x="2" y="2"/>
                    <a:pt x="5" y="3"/>
                    <a:pt x="8" y="5"/>
                  </a:cubicBezTo>
                  <a:cubicBezTo>
                    <a:pt x="8" y="5"/>
                    <a:pt x="8" y="6"/>
                    <a:pt x="8" y="6"/>
                  </a:cubicBezTo>
                  <a:cubicBezTo>
                    <a:pt x="5" y="5"/>
                    <a:pt x="3" y="4"/>
                    <a:pt x="1" y="2"/>
                  </a:cubicBezTo>
                  <a:cubicBezTo>
                    <a:pt x="1" y="4"/>
                    <a:pt x="1" y="5"/>
                    <a:pt x="1" y="6"/>
                  </a:cubicBezTo>
                  <a:cubicBezTo>
                    <a:pt x="3" y="7"/>
                    <a:pt x="5" y="8"/>
                    <a:pt x="7" y="10"/>
                  </a:cubicBezTo>
                  <a:cubicBezTo>
                    <a:pt x="7" y="10"/>
                    <a:pt x="7" y="11"/>
                    <a:pt x="7" y="11"/>
                  </a:cubicBezTo>
                  <a:cubicBezTo>
                    <a:pt x="5" y="10"/>
                    <a:pt x="3" y="9"/>
                    <a:pt x="1" y="8"/>
                  </a:cubicBezTo>
                  <a:cubicBezTo>
                    <a:pt x="1" y="9"/>
                    <a:pt x="1" y="10"/>
                    <a:pt x="1" y="11"/>
                  </a:cubicBezTo>
                  <a:cubicBezTo>
                    <a:pt x="1" y="12"/>
                    <a:pt x="1" y="13"/>
                    <a:pt x="1" y="14"/>
                  </a:cubicBezTo>
                  <a:cubicBezTo>
                    <a:pt x="1" y="13"/>
                    <a:pt x="0" y="13"/>
                    <a:pt x="0" y="13"/>
                  </a:cubicBezTo>
                  <a:close/>
                  <a:moveTo>
                    <a:pt x="9" y="7"/>
                  </a:moveTo>
                  <a:cubicBezTo>
                    <a:pt x="9" y="7"/>
                    <a:pt x="9" y="6"/>
                    <a:pt x="9" y="6"/>
                  </a:cubicBezTo>
                  <a:cubicBezTo>
                    <a:pt x="10" y="6"/>
                    <a:pt x="10" y="6"/>
                    <a:pt x="11" y="7"/>
                  </a:cubicBezTo>
                  <a:cubicBezTo>
                    <a:pt x="11" y="7"/>
                    <a:pt x="11" y="8"/>
                    <a:pt x="11" y="8"/>
                  </a:cubicBezTo>
                  <a:cubicBezTo>
                    <a:pt x="10" y="8"/>
                    <a:pt x="10" y="8"/>
                    <a:pt x="9" y="7"/>
                  </a:cubicBezTo>
                  <a:close/>
                  <a:moveTo>
                    <a:pt x="9" y="18"/>
                  </a:moveTo>
                  <a:cubicBezTo>
                    <a:pt x="9" y="17"/>
                    <a:pt x="9" y="15"/>
                    <a:pt x="9" y="14"/>
                  </a:cubicBezTo>
                  <a:cubicBezTo>
                    <a:pt x="9" y="12"/>
                    <a:pt x="9" y="11"/>
                    <a:pt x="9" y="9"/>
                  </a:cubicBezTo>
                  <a:cubicBezTo>
                    <a:pt x="10" y="9"/>
                    <a:pt x="10" y="10"/>
                    <a:pt x="11" y="10"/>
                  </a:cubicBezTo>
                  <a:cubicBezTo>
                    <a:pt x="11" y="12"/>
                    <a:pt x="11" y="13"/>
                    <a:pt x="11" y="15"/>
                  </a:cubicBezTo>
                  <a:cubicBezTo>
                    <a:pt x="11" y="16"/>
                    <a:pt x="11" y="18"/>
                    <a:pt x="11" y="19"/>
                  </a:cubicBezTo>
                  <a:cubicBezTo>
                    <a:pt x="10" y="19"/>
                    <a:pt x="10" y="19"/>
                    <a:pt x="9" y="18"/>
                  </a:cubicBezTo>
                  <a:close/>
                  <a:moveTo>
                    <a:pt x="13" y="20"/>
                  </a:moveTo>
                  <a:cubicBezTo>
                    <a:pt x="13" y="18"/>
                    <a:pt x="13" y="16"/>
                    <a:pt x="13" y="14"/>
                  </a:cubicBezTo>
                  <a:cubicBezTo>
                    <a:pt x="13" y="12"/>
                    <a:pt x="13" y="10"/>
                    <a:pt x="13" y="8"/>
                  </a:cubicBezTo>
                  <a:cubicBezTo>
                    <a:pt x="14" y="8"/>
                    <a:pt x="14" y="8"/>
                    <a:pt x="15" y="9"/>
                  </a:cubicBezTo>
                  <a:cubicBezTo>
                    <a:pt x="15" y="11"/>
                    <a:pt x="15" y="13"/>
                    <a:pt x="15" y="15"/>
                  </a:cubicBezTo>
                  <a:cubicBezTo>
                    <a:pt x="15" y="17"/>
                    <a:pt x="15" y="19"/>
                    <a:pt x="15" y="21"/>
                  </a:cubicBezTo>
                  <a:cubicBezTo>
                    <a:pt x="14" y="21"/>
                    <a:pt x="14" y="21"/>
                    <a:pt x="13" y="20"/>
                  </a:cubicBezTo>
                  <a:close/>
                  <a:moveTo>
                    <a:pt x="20" y="23"/>
                  </a:moveTo>
                  <a:cubicBezTo>
                    <a:pt x="20" y="24"/>
                    <a:pt x="20" y="24"/>
                    <a:pt x="20" y="25"/>
                  </a:cubicBezTo>
                  <a:cubicBezTo>
                    <a:pt x="20" y="24"/>
                    <a:pt x="20" y="24"/>
                    <a:pt x="19" y="24"/>
                  </a:cubicBezTo>
                  <a:cubicBezTo>
                    <a:pt x="19" y="24"/>
                    <a:pt x="18" y="23"/>
                    <a:pt x="18" y="23"/>
                  </a:cubicBezTo>
                  <a:cubicBezTo>
                    <a:pt x="18" y="23"/>
                    <a:pt x="18" y="22"/>
                    <a:pt x="17" y="22"/>
                  </a:cubicBezTo>
                  <a:cubicBezTo>
                    <a:pt x="17" y="22"/>
                    <a:pt x="17" y="21"/>
                    <a:pt x="17" y="20"/>
                  </a:cubicBezTo>
                  <a:cubicBezTo>
                    <a:pt x="17" y="19"/>
                    <a:pt x="17" y="18"/>
                    <a:pt x="17" y="17"/>
                  </a:cubicBezTo>
                  <a:cubicBezTo>
                    <a:pt x="17" y="17"/>
                    <a:pt x="17" y="16"/>
                    <a:pt x="17" y="15"/>
                  </a:cubicBezTo>
                  <a:cubicBezTo>
                    <a:pt x="17" y="15"/>
                    <a:pt x="17" y="14"/>
                    <a:pt x="16" y="14"/>
                  </a:cubicBezTo>
                  <a:cubicBezTo>
                    <a:pt x="16" y="14"/>
                    <a:pt x="16" y="13"/>
                    <a:pt x="16" y="13"/>
                  </a:cubicBezTo>
                  <a:cubicBezTo>
                    <a:pt x="17" y="13"/>
                    <a:pt x="17" y="13"/>
                    <a:pt x="17" y="14"/>
                  </a:cubicBezTo>
                  <a:cubicBezTo>
                    <a:pt x="17" y="13"/>
                    <a:pt x="17" y="12"/>
                    <a:pt x="17" y="11"/>
                  </a:cubicBezTo>
                  <a:cubicBezTo>
                    <a:pt x="18" y="11"/>
                    <a:pt x="18" y="11"/>
                    <a:pt x="19" y="11"/>
                  </a:cubicBezTo>
                  <a:cubicBezTo>
                    <a:pt x="19" y="12"/>
                    <a:pt x="19" y="13"/>
                    <a:pt x="19" y="14"/>
                  </a:cubicBezTo>
                  <a:cubicBezTo>
                    <a:pt x="19" y="15"/>
                    <a:pt x="20" y="15"/>
                    <a:pt x="20" y="15"/>
                  </a:cubicBezTo>
                  <a:cubicBezTo>
                    <a:pt x="20" y="16"/>
                    <a:pt x="20" y="16"/>
                    <a:pt x="20" y="17"/>
                  </a:cubicBezTo>
                  <a:cubicBezTo>
                    <a:pt x="20" y="16"/>
                    <a:pt x="19" y="16"/>
                    <a:pt x="19" y="16"/>
                  </a:cubicBezTo>
                  <a:cubicBezTo>
                    <a:pt x="19" y="17"/>
                    <a:pt x="19" y="17"/>
                    <a:pt x="19" y="18"/>
                  </a:cubicBezTo>
                  <a:cubicBezTo>
                    <a:pt x="19" y="19"/>
                    <a:pt x="19" y="20"/>
                    <a:pt x="19" y="21"/>
                  </a:cubicBezTo>
                  <a:cubicBezTo>
                    <a:pt x="19" y="22"/>
                    <a:pt x="19" y="22"/>
                    <a:pt x="19" y="22"/>
                  </a:cubicBezTo>
                  <a:cubicBezTo>
                    <a:pt x="19" y="22"/>
                    <a:pt x="19" y="22"/>
                    <a:pt x="19" y="22"/>
                  </a:cubicBezTo>
                  <a:cubicBezTo>
                    <a:pt x="19" y="23"/>
                    <a:pt x="19" y="23"/>
                    <a:pt x="20" y="23"/>
                  </a:cubicBezTo>
                  <a:cubicBezTo>
                    <a:pt x="20" y="23"/>
                    <a:pt x="20" y="23"/>
                    <a:pt x="20" y="23"/>
                  </a:cubicBezTo>
                  <a:close/>
                  <a:moveTo>
                    <a:pt x="28" y="26"/>
                  </a:moveTo>
                  <a:cubicBezTo>
                    <a:pt x="28" y="26"/>
                    <a:pt x="29" y="27"/>
                    <a:pt x="29" y="27"/>
                  </a:cubicBezTo>
                  <a:cubicBezTo>
                    <a:pt x="29" y="28"/>
                    <a:pt x="29" y="28"/>
                    <a:pt x="28" y="28"/>
                  </a:cubicBezTo>
                  <a:cubicBezTo>
                    <a:pt x="27" y="29"/>
                    <a:pt x="26" y="28"/>
                    <a:pt x="25" y="28"/>
                  </a:cubicBezTo>
                  <a:cubicBezTo>
                    <a:pt x="24" y="27"/>
                    <a:pt x="23" y="26"/>
                    <a:pt x="22" y="25"/>
                  </a:cubicBezTo>
                  <a:cubicBezTo>
                    <a:pt x="22" y="23"/>
                    <a:pt x="21" y="22"/>
                    <a:pt x="21" y="21"/>
                  </a:cubicBezTo>
                  <a:cubicBezTo>
                    <a:pt x="21" y="19"/>
                    <a:pt x="22" y="18"/>
                    <a:pt x="22" y="18"/>
                  </a:cubicBezTo>
                  <a:cubicBezTo>
                    <a:pt x="23" y="17"/>
                    <a:pt x="24" y="17"/>
                    <a:pt x="25" y="18"/>
                  </a:cubicBezTo>
                  <a:cubicBezTo>
                    <a:pt x="26" y="19"/>
                    <a:pt x="27" y="20"/>
                    <a:pt x="28" y="21"/>
                  </a:cubicBezTo>
                  <a:cubicBezTo>
                    <a:pt x="29" y="22"/>
                    <a:pt x="29" y="24"/>
                    <a:pt x="29" y="25"/>
                  </a:cubicBezTo>
                  <a:cubicBezTo>
                    <a:pt x="29" y="25"/>
                    <a:pt x="29" y="25"/>
                    <a:pt x="29" y="26"/>
                  </a:cubicBezTo>
                  <a:cubicBezTo>
                    <a:pt x="27" y="24"/>
                    <a:pt x="25" y="23"/>
                    <a:pt x="23" y="22"/>
                  </a:cubicBezTo>
                  <a:cubicBezTo>
                    <a:pt x="23" y="23"/>
                    <a:pt x="23" y="24"/>
                    <a:pt x="24" y="25"/>
                  </a:cubicBezTo>
                  <a:cubicBezTo>
                    <a:pt x="24" y="25"/>
                    <a:pt x="25" y="26"/>
                    <a:pt x="25" y="26"/>
                  </a:cubicBezTo>
                  <a:cubicBezTo>
                    <a:pt x="26" y="27"/>
                    <a:pt x="26" y="27"/>
                    <a:pt x="27" y="27"/>
                  </a:cubicBezTo>
                  <a:cubicBezTo>
                    <a:pt x="27" y="27"/>
                    <a:pt x="27" y="26"/>
                    <a:pt x="28" y="26"/>
                  </a:cubicBezTo>
                  <a:close/>
                  <a:moveTo>
                    <a:pt x="23" y="21"/>
                  </a:moveTo>
                  <a:cubicBezTo>
                    <a:pt x="24" y="21"/>
                    <a:pt x="26" y="22"/>
                    <a:pt x="28" y="23"/>
                  </a:cubicBezTo>
                  <a:cubicBezTo>
                    <a:pt x="28" y="23"/>
                    <a:pt x="27" y="22"/>
                    <a:pt x="27" y="21"/>
                  </a:cubicBezTo>
                  <a:cubicBezTo>
                    <a:pt x="27" y="20"/>
                    <a:pt x="26" y="20"/>
                    <a:pt x="25" y="19"/>
                  </a:cubicBezTo>
                  <a:cubicBezTo>
                    <a:pt x="25" y="19"/>
                    <a:pt x="24" y="19"/>
                    <a:pt x="24" y="19"/>
                  </a:cubicBezTo>
                  <a:cubicBezTo>
                    <a:pt x="23" y="19"/>
                    <a:pt x="23" y="20"/>
                    <a:pt x="23" y="21"/>
                  </a:cubicBezTo>
                  <a:close/>
                  <a:moveTo>
                    <a:pt x="31" y="31"/>
                  </a:moveTo>
                  <a:cubicBezTo>
                    <a:pt x="31" y="29"/>
                    <a:pt x="31" y="28"/>
                    <a:pt x="31" y="26"/>
                  </a:cubicBezTo>
                  <a:cubicBezTo>
                    <a:pt x="31" y="25"/>
                    <a:pt x="31" y="23"/>
                    <a:pt x="31" y="22"/>
                  </a:cubicBezTo>
                  <a:cubicBezTo>
                    <a:pt x="31" y="22"/>
                    <a:pt x="32" y="22"/>
                    <a:pt x="32" y="22"/>
                  </a:cubicBezTo>
                  <a:cubicBezTo>
                    <a:pt x="32" y="23"/>
                    <a:pt x="32" y="23"/>
                    <a:pt x="32" y="24"/>
                  </a:cubicBezTo>
                  <a:cubicBezTo>
                    <a:pt x="33" y="23"/>
                    <a:pt x="33" y="23"/>
                    <a:pt x="33" y="23"/>
                  </a:cubicBezTo>
                  <a:cubicBezTo>
                    <a:pt x="34" y="23"/>
                    <a:pt x="34" y="23"/>
                    <a:pt x="34" y="23"/>
                  </a:cubicBezTo>
                  <a:cubicBezTo>
                    <a:pt x="35" y="23"/>
                    <a:pt x="35" y="24"/>
                    <a:pt x="36" y="25"/>
                  </a:cubicBezTo>
                  <a:cubicBezTo>
                    <a:pt x="36" y="25"/>
                    <a:pt x="35" y="25"/>
                    <a:pt x="35" y="26"/>
                  </a:cubicBezTo>
                  <a:cubicBezTo>
                    <a:pt x="35" y="25"/>
                    <a:pt x="35" y="25"/>
                    <a:pt x="34" y="25"/>
                  </a:cubicBezTo>
                  <a:cubicBezTo>
                    <a:pt x="34" y="25"/>
                    <a:pt x="34" y="25"/>
                    <a:pt x="33" y="25"/>
                  </a:cubicBezTo>
                  <a:cubicBezTo>
                    <a:pt x="33" y="25"/>
                    <a:pt x="33" y="25"/>
                    <a:pt x="33" y="25"/>
                  </a:cubicBezTo>
                  <a:cubicBezTo>
                    <a:pt x="33" y="26"/>
                    <a:pt x="33" y="26"/>
                    <a:pt x="33" y="27"/>
                  </a:cubicBezTo>
                  <a:cubicBezTo>
                    <a:pt x="33" y="28"/>
                    <a:pt x="33" y="28"/>
                    <a:pt x="33" y="29"/>
                  </a:cubicBezTo>
                  <a:cubicBezTo>
                    <a:pt x="33" y="30"/>
                    <a:pt x="33" y="31"/>
                    <a:pt x="33" y="32"/>
                  </a:cubicBezTo>
                  <a:cubicBezTo>
                    <a:pt x="32" y="31"/>
                    <a:pt x="32" y="31"/>
                    <a:pt x="31" y="31"/>
                  </a:cubicBezTo>
                  <a:close/>
                  <a:moveTo>
                    <a:pt x="41" y="32"/>
                  </a:moveTo>
                  <a:cubicBezTo>
                    <a:pt x="41" y="30"/>
                    <a:pt x="41" y="29"/>
                    <a:pt x="42" y="29"/>
                  </a:cubicBezTo>
                  <a:cubicBezTo>
                    <a:pt x="43" y="29"/>
                    <a:pt x="44" y="29"/>
                    <a:pt x="45" y="29"/>
                  </a:cubicBezTo>
                  <a:cubicBezTo>
                    <a:pt x="46" y="30"/>
                    <a:pt x="47" y="31"/>
                    <a:pt x="48" y="32"/>
                  </a:cubicBezTo>
                  <a:cubicBezTo>
                    <a:pt x="49" y="34"/>
                    <a:pt x="49" y="35"/>
                    <a:pt x="49" y="36"/>
                  </a:cubicBezTo>
                  <a:cubicBezTo>
                    <a:pt x="49" y="38"/>
                    <a:pt x="49" y="39"/>
                    <a:pt x="49" y="39"/>
                  </a:cubicBezTo>
                  <a:cubicBezTo>
                    <a:pt x="48" y="39"/>
                    <a:pt x="48" y="40"/>
                    <a:pt x="47" y="40"/>
                  </a:cubicBezTo>
                  <a:cubicBezTo>
                    <a:pt x="47" y="40"/>
                    <a:pt x="46" y="40"/>
                    <a:pt x="45" y="39"/>
                  </a:cubicBezTo>
                  <a:cubicBezTo>
                    <a:pt x="44" y="38"/>
                    <a:pt x="43" y="37"/>
                    <a:pt x="42" y="36"/>
                  </a:cubicBezTo>
                  <a:cubicBezTo>
                    <a:pt x="41" y="35"/>
                    <a:pt x="41" y="33"/>
                    <a:pt x="41" y="32"/>
                  </a:cubicBezTo>
                  <a:close/>
                  <a:moveTo>
                    <a:pt x="42" y="33"/>
                  </a:moveTo>
                  <a:cubicBezTo>
                    <a:pt x="42" y="34"/>
                    <a:pt x="43" y="35"/>
                    <a:pt x="43" y="36"/>
                  </a:cubicBezTo>
                  <a:cubicBezTo>
                    <a:pt x="44" y="37"/>
                    <a:pt x="44" y="37"/>
                    <a:pt x="45" y="38"/>
                  </a:cubicBezTo>
                  <a:cubicBezTo>
                    <a:pt x="46" y="38"/>
                    <a:pt x="46" y="38"/>
                    <a:pt x="47" y="38"/>
                  </a:cubicBezTo>
                  <a:cubicBezTo>
                    <a:pt x="47" y="38"/>
                    <a:pt x="48" y="37"/>
                    <a:pt x="48" y="36"/>
                  </a:cubicBezTo>
                  <a:cubicBezTo>
                    <a:pt x="48" y="35"/>
                    <a:pt x="47" y="33"/>
                    <a:pt x="47" y="33"/>
                  </a:cubicBezTo>
                  <a:cubicBezTo>
                    <a:pt x="46" y="32"/>
                    <a:pt x="46" y="31"/>
                    <a:pt x="45" y="31"/>
                  </a:cubicBezTo>
                  <a:cubicBezTo>
                    <a:pt x="44" y="30"/>
                    <a:pt x="44" y="30"/>
                    <a:pt x="43" y="30"/>
                  </a:cubicBezTo>
                  <a:cubicBezTo>
                    <a:pt x="43" y="31"/>
                    <a:pt x="42" y="32"/>
                    <a:pt x="42" y="33"/>
                  </a:cubicBezTo>
                  <a:close/>
                  <a:moveTo>
                    <a:pt x="51" y="42"/>
                  </a:moveTo>
                  <a:cubicBezTo>
                    <a:pt x="51" y="41"/>
                    <a:pt x="51" y="40"/>
                    <a:pt x="51" y="38"/>
                  </a:cubicBezTo>
                  <a:cubicBezTo>
                    <a:pt x="51" y="37"/>
                    <a:pt x="51" y="36"/>
                    <a:pt x="51" y="34"/>
                  </a:cubicBezTo>
                  <a:cubicBezTo>
                    <a:pt x="51" y="34"/>
                    <a:pt x="50" y="34"/>
                    <a:pt x="50" y="34"/>
                  </a:cubicBezTo>
                  <a:cubicBezTo>
                    <a:pt x="50" y="33"/>
                    <a:pt x="50" y="33"/>
                    <a:pt x="50" y="32"/>
                  </a:cubicBezTo>
                  <a:cubicBezTo>
                    <a:pt x="50" y="33"/>
                    <a:pt x="51" y="33"/>
                    <a:pt x="51" y="33"/>
                  </a:cubicBezTo>
                  <a:cubicBezTo>
                    <a:pt x="51" y="33"/>
                    <a:pt x="51" y="33"/>
                    <a:pt x="51" y="32"/>
                  </a:cubicBezTo>
                  <a:cubicBezTo>
                    <a:pt x="51" y="32"/>
                    <a:pt x="51" y="31"/>
                    <a:pt x="52" y="31"/>
                  </a:cubicBezTo>
                  <a:cubicBezTo>
                    <a:pt x="52" y="31"/>
                    <a:pt x="52" y="30"/>
                    <a:pt x="52" y="30"/>
                  </a:cubicBezTo>
                  <a:cubicBezTo>
                    <a:pt x="53" y="30"/>
                    <a:pt x="53" y="30"/>
                    <a:pt x="54" y="31"/>
                  </a:cubicBezTo>
                  <a:cubicBezTo>
                    <a:pt x="54" y="31"/>
                    <a:pt x="55" y="31"/>
                    <a:pt x="55" y="32"/>
                  </a:cubicBezTo>
                  <a:cubicBezTo>
                    <a:pt x="55" y="32"/>
                    <a:pt x="55" y="33"/>
                    <a:pt x="55" y="33"/>
                  </a:cubicBezTo>
                  <a:cubicBezTo>
                    <a:pt x="55" y="33"/>
                    <a:pt x="54" y="33"/>
                    <a:pt x="54" y="32"/>
                  </a:cubicBezTo>
                  <a:cubicBezTo>
                    <a:pt x="54" y="32"/>
                    <a:pt x="53" y="32"/>
                    <a:pt x="53" y="32"/>
                  </a:cubicBezTo>
                  <a:cubicBezTo>
                    <a:pt x="53" y="32"/>
                    <a:pt x="53" y="33"/>
                    <a:pt x="53" y="33"/>
                  </a:cubicBezTo>
                  <a:cubicBezTo>
                    <a:pt x="53" y="33"/>
                    <a:pt x="53" y="34"/>
                    <a:pt x="53" y="34"/>
                  </a:cubicBezTo>
                  <a:cubicBezTo>
                    <a:pt x="53" y="34"/>
                    <a:pt x="54" y="35"/>
                    <a:pt x="55" y="35"/>
                  </a:cubicBezTo>
                  <a:cubicBezTo>
                    <a:pt x="55" y="35"/>
                    <a:pt x="55" y="36"/>
                    <a:pt x="55" y="36"/>
                  </a:cubicBezTo>
                  <a:cubicBezTo>
                    <a:pt x="54" y="36"/>
                    <a:pt x="53" y="36"/>
                    <a:pt x="53" y="35"/>
                  </a:cubicBezTo>
                  <a:cubicBezTo>
                    <a:pt x="53" y="37"/>
                    <a:pt x="53" y="38"/>
                    <a:pt x="53" y="39"/>
                  </a:cubicBezTo>
                  <a:cubicBezTo>
                    <a:pt x="53" y="41"/>
                    <a:pt x="53" y="42"/>
                    <a:pt x="53" y="43"/>
                  </a:cubicBezTo>
                  <a:cubicBezTo>
                    <a:pt x="52" y="43"/>
                    <a:pt x="52" y="43"/>
                    <a:pt x="51" y="4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2" name="Freeform 932"/>
            <p:cNvSpPr>
              <a:spLocks noEditPoints="1"/>
            </p:cNvSpPr>
            <p:nvPr/>
          </p:nvSpPr>
          <p:spPr bwMode="auto">
            <a:xfrm>
              <a:off x="2158" y="3992"/>
              <a:ext cx="59" cy="98"/>
            </a:xfrm>
            <a:custGeom>
              <a:avLst/>
              <a:gdLst>
                <a:gd name="T0" fmla="*/ 0 w 6"/>
                <a:gd name="T1" fmla="*/ 2147483647 h 10"/>
                <a:gd name="T2" fmla="*/ 2147483647 w 6"/>
                <a:gd name="T3" fmla="*/ 0 h 10"/>
                <a:gd name="T4" fmla="*/ 2147483647 w 6"/>
                <a:gd name="T5" fmla="*/ 2147483647 h 10"/>
                <a:gd name="T6" fmla="*/ 2147483647 w 6"/>
                <a:gd name="T7" fmla="*/ 2147483647 h 10"/>
                <a:gd name="T8" fmla="*/ 2147483647 w 6"/>
                <a:gd name="T9" fmla="*/ 2147483647 h 10"/>
                <a:gd name="T10" fmla="*/ 2147483647 w 6"/>
                <a:gd name="T11" fmla="*/ 2147483647 h 10"/>
                <a:gd name="T12" fmla="*/ 2147483647 w 6"/>
                <a:gd name="T13" fmla="*/ 2147483647 h 10"/>
                <a:gd name="T14" fmla="*/ 2147483647 w 6"/>
                <a:gd name="T15" fmla="*/ 2147483647 h 10"/>
                <a:gd name="T16" fmla="*/ 2147483647 w 6"/>
                <a:gd name="T17" fmla="*/ 2147483647 h 10"/>
                <a:gd name="T18" fmla="*/ 0 w 6"/>
                <a:gd name="T19" fmla="*/ 2147483647 h 10"/>
                <a:gd name="T20" fmla="*/ 2147483647 w 6"/>
                <a:gd name="T21" fmla="*/ 2147483647 h 10"/>
                <a:gd name="T22" fmla="*/ 2147483647 w 6"/>
                <a:gd name="T23" fmla="*/ 2147483647 h 10"/>
                <a:gd name="T24" fmla="*/ 2147483647 w 6"/>
                <a:gd name="T25" fmla="*/ 2147483647 h 10"/>
                <a:gd name="T26" fmla="*/ 2147483647 w 6"/>
                <a:gd name="T27" fmla="*/ 2147483647 h 10"/>
                <a:gd name="T28" fmla="*/ 2147483647 w 6"/>
                <a:gd name="T29" fmla="*/ 2147483647 h 10"/>
                <a:gd name="T30" fmla="*/ 2147483647 w 6"/>
                <a:gd name="T31" fmla="*/ 2147483647 h 10"/>
                <a:gd name="T32" fmla="*/ 2147483647 w 6"/>
                <a:gd name="T33" fmla="*/ 2147483647 h 10"/>
                <a:gd name="T34" fmla="*/ 2147483647 w 6"/>
                <a:gd name="T35" fmla="*/ 2147483647 h 10"/>
                <a:gd name="T36" fmla="*/ 2147483647 w 6"/>
                <a:gd name="T37" fmla="*/ 2147483647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10"/>
                <a:gd name="T59" fmla="*/ 6 w 6"/>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10">
                  <a:moveTo>
                    <a:pt x="0" y="3"/>
                  </a:moveTo>
                  <a:cubicBezTo>
                    <a:pt x="0" y="2"/>
                    <a:pt x="0" y="1"/>
                    <a:pt x="1" y="0"/>
                  </a:cubicBezTo>
                  <a:cubicBezTo>
                    <a:pt x="1" y="0"/>
                    <a:pt x="2" y="0"/>
                    <a:pt x="3" y="1"/>
                  </a:cubicBezTo>
                  <a:cubicBezTo>
                    <a:pt x="4" y="1"/>
                    <a:pt x="5" y="2"/>
                    <a:pt x="5" y="3"/>
                  </a:cubicBezTo>
                  <a:cubicBezTo>
                    <a:pt x="6" y="4"/>
                    <a:pt x="6" y="6"/>
                    <a:pt x="6" y="7"/>
                  </a:cubicBezTo>
                  <a:cubicBezTo>
                    <a:pt x="6" y="8"/>
                    <a:pt x="6" y="9"/>
                    <a:pt x="6" y="9"/>
                  </a:cubicBezTo>
                  <a:cubicBezTo>
                    <a:pt x="6" y="10"/>
                    <a:pt x="5" y="10"/>
                    <a:pt x="5" y="10"/>
                  </a:cubicBezTo>
                  <a:cubicBezTo>
                    <a:pt x="4" y="10"/>
                    <a:pt x="4" y="10"/>
                    <a:pt x="3" y="9"/>
                  </a:cubicBezTo>
                  <a:cubicBezTo>
                    <a:pt x="2" y="9"/>
                    <a:pt x="1" y="8"/>
                    <a:pt x="1" y="7"/>
                  </a:cubicBezTo>
                  <a:cubicBezTo>
                    <a:pt x="0" y="6"/>
                    <a:pt x="0" y="5"/>
                    <a:pt x="0" y="3"/>
                  </a:cubicBezTo>
                  <a:close/>
                  <a:moveTo>
                    <a:pt x="1" y="4"/>
                  </a:moveTo>
                  <a:cubicBezTo>
                    <a:pt x="1" y="5"/>
                    <a:pt x="1" y="6"/>
                    <a:pt x="2" y="7"/>
                  </a:cubicBezTo>
                  <a:cubicBezTo>
                    <a:pt x="2" y="7"/>
                    <a:pt x="2" y="8"/>
                    <a:pt x="3" y="8"/>
                  </a:cubicBezTo>
                  <a:cubicBezTo>
                    <a:pt x="4" y="9"/>
                    <a:pt x="4" y="9"/>
                    <a:pt x="4" y="8"/>
                  </a:cubicBezTo>
                  <a:cubicBezTo>
                    <a:pt x="5" y="8"/>
                    <a:pt x="5" y="7"/>
                    <a:pt x="5" y="6"/>
                  </a:cubicBezTo>
                  <a:cubicBezTo>
                    <a:pt x="5" y="5"/>
                    <a:pt x="5" y="4"/>
                    <a:pt x="4" y="4"/>
                  </a:cubicBezTo>
                  <a:cubicBezTo>
                    <a:pt x="4" y="3"/>
                    <a:pt x="4" y="2"/>
                    <a:pt x="3" y="2"/>
                  </a:cubicBezTo>
                  <a:cubicBezTo>
                    <a:pt x="2" y="2"/>
                    <a:pt x="2" y="2"/>
                    <a:pt x="2" y="2"/>
                  </a:cubicBezTo>
                  <a:cubicBezTo>
                    <a:pt x="1" y="2"/>
                    <a:pt x="1" y="3"/>
                    <a:pt x="1" y="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3" name="Freeform 933"/>
            <p:cNvSpPr>
              <a:spLocks noEditPoints="1"/>
            </p:cNvSpPr>
            <p:nvPr/>
          </p:nvSpPr>
          <p:spPr bwMode="auto">
            <a:xfrm>
              <a:off x="1852" y="3854"/>
              <a:ext cx="484" cy="365"/>
            </a:xfrm>
            <a:custGeom>
              <a:avLst/>
              <a:gdLst>
                <a:gd name="T0" fmla="*/ 2147483647 w 49"/>
                <a:gd name="T1" fmla="*/ 2147483647 h 37"/>
                <a:gd name="T2" fmla="*/ 2147483647 w 49"/>
                <a:gd name="T3" fmla="*/ 0 h 37"/>
                <a:gd name="T4" fmla="*/ 2147483647 w 49"/>
                <a:gd name="T5" fmla="*/ 2147483647 h 37"/>
                <a:gd name="T6" fmla="*/ 2147483647 w 49"/>
                <a:gd name="T7" fmla="*/ 2147483647 h 37"/>
                <a:gd name="T8" fmla="*/ 2147483647 w 49"/>
                <a:gd name="T9" fmla="*/ 2147483647 h 37"/>
                <a:gd name="T10" fmla="*/ 2147483647 w 49"/>
                <a:gd name="T11" fmla="*/ 2147483647 h 37"/>
                <a:gd name="T12" fmla="*/ 2147483647 w 49"/>
                <a:gd name="T13" fmla="*/ 2147483647 h 37"/>
                <a:gd name="T14" fmla="*/ 2147483647 w 49"/>
                <a:gd name="T15" fmla="*/ 2147483647 h 37"/>
                <a:gd name="T16" fmla="*/ 2147483647 w 49"/>
                <a:gd name="T17" fmla="*/ 2147483647 h 37"/>
                <a:gd name="T18" fmla="*/ 2147483647 w 49"/>
                <a:gd name="T19" fmla="*/ 2147483647 h 37"/>
                <a:gd name="T20" fmla="*/ 2147483647 w 49"/>
                <a:gd name="T21" fmla="*/ 2147483647 h 37"/>
                <a:gd name="T22" fmla="*/ 2147483647 w 49"/>
                <a:gd name="T23" fmla="*/ 2147483647 h 37"/>
                <a:gd name="T24" fmla="*/ 2147483647 w 49"/>
                <a:gd name="T25" fmla="*/ 2147483647 h 37"/>
                <a:gd name="T26" fmla="*/ 2147483647 w 49"/>
                <a:gd name="T27" fmla="*/ 2147483647 h 37"/>
                <a:gd name="T28" fmla="*/ 2147483647 w 49"/>
                <a:gd name="T29" fmla="*/ 2147483647 h 37"/>
                <a:gd name="T30" fmla="*/ 2147483647 w 49"/>
                <a:gd name="T31" fmla="*/ 2147483647 h 37"/>
                <a:gd name="T32" fmla="*/ 2147483647 w 49"/>
                <a:gd name="T33" fmla="*/ 2147483647 h 37"/>
                <a:gd name="T34" fmla="*/ 2147483647 w 49"/>
                <a:gd name="T35" fmla="*/ 2147483647 h 37"/>
                <a:gd name="T36" fmla="*/ 2147483647 w 49"/>
                <a:gd name="T37" fmla="*/ 2147483647 h 37"/>
                <a:gd name="T38" fmla="*/ 2147483647 w 49"/>
                <a:gd name="T39" fmla="*/ 2147483647 h 37"/>
                <a:gd name="T40" fmla="*/ 2147483647 w 49"/>
                <a:gd name="T41" fmla="*/ 2147483647 h 37"/>
                <a:gd name="T42" fmla="*/ 2147483647 w 49"/>
                <a:gd name="T43" fmla="*/ 2147483647 h 37"/>
                <a:gd name="T44" fmla="*/ 2147483647 w 49"/>
                <a:gd name="T45" fmla="*/ 2147483647 h 37"/>
                <a:gd name="T46" fmla="*/ 2147483647 w 49"/>
                <a:gd name="T47" fmla="*/ 2147483647 h 37"/>
                <a:gd name="T48" fmla="*/ 2147483647 w 49"/>
                <a:gd name="T49" fmla="*/ 2147483647 h 37"/>
                <a:gd name="T50" fmla="*/ 2147483647 w 49"/>
                <a:gd name="T51" fmla="*/ 2147483647 h 37"/>
                <a:gd name="T52" fmla="*/ 2147483647 w 49"/>
                <a:gd name="T53" fmla="*/ 2147483647 h 37"/>
                <a:gd name="T54" fmla="*/ 2147483647 w 49"/>
                <a:gd name="T55" fmla="*/ 2147483647 h 37"/>
                <a:gd name="T56" fmla="*/ 2147483647 w 49"/>
                <a:gd name="T57" fmla="*/ 2147483647 h 37"/>
                <a:gd name="T58" fmla="*/ 2147483647 w 49"/>
                <a:gd name="T59" fmla="*/ 2147483647 h 37"/>
                <a:gd name="T60" fmla="*/ 2147483647 w 49"/>
                <a:gd name="T61" fmla="*/ 2147483647 h 37"/>
                <a:gd name="T62" fmla="*/ 2147483647 w 49"/>
                <a:gd name="T63" fmla="*/ 2147483647 h 37"/>
                <a:gd name="T64" fmla="*/ 2147483647 w 49"/>
                <a:gd name="T65" fmla="*/ 2147483647 h 37"/>
                <a:gd name="T66" fmla="*/ 2147483647 w 49"/>
                <a:gd name="T67" fmla="*/ 2147483647 h 37"/>
                <a:gd name="T68" fmla="*/ 2147483647 w 49"/>
                <a:gd name="T69" fmla="*/ 2147483647 h 37"/>
                <a:gd name="T70" fmla="*/ 2147483647 w 49"/>
                <a:gd name="T71" fmla="*/ 2147483647 h 37"/>
                <a:gd name="T72" fmla="*/ 2147483647 w 49"/>
                <a:gd name="T73" fmla="*/ 2147483647 h 37"/>
                <a:gd name="T74" fmla="*/ 2147483647 w 49"/>
                <a:gd name="T75" fmla="*/ 2147483647 h 37"/>
                <a:gd name="T76" fmla="*/ 2147483647 w 49"/>
                <a:gd name="T77" fmla="*/ 2147483647 h 37"/>
                <a:gd name="T78" fmla="*/ 2147483647 w 49"/>
                <a:gd name="T79" fmla="*/ 2147483647 h 37"/>
                <a:gd name="T80" fmla="*/ 2147483647 w 49"/>
                <a:gd name="T81" fmla="*/ 2147483647 h 37"/>
                <a:gd name="T82" fmla="*/ 2147483647 w 49"/>
                <a:gd name="T83" fmla="*/ 2147483647 h 37"/>
                <a:gd name="T84" fmla="*/ 2147483647 w 49"/>
                <a:gd name="T85" fmla="*/ 2147483647 h 37"/>
                <a:gd name="T86" fmla="*/ 2147483647 w 49"/>
                <a:gd name="T87" fmla="*/ 2147483647 h 37"/>
                <a:gd name="T88" fmla="*/ 2147483647 w 49"/>
                <a:gd name="T89" fmla="*/ 2147483647 h 37"/>
                <a:gd name="T90" fmla="*/ 2147483647 w 49"/>
                <a:gd name="T91" fmla="*/ 2147483647 h 37"/>
                <a:gd name="T92" fmla="*/ 2147483647 w 49"/>
                <a:gd name="T93" fmla="*/ 2147483647 h 37"/>
                <a:gd name="T94" fmla="*/ 2147483647 w 49"/>
                <a:gd name="T95" fmla="*/ 2147483647 h 37"/>
                <a:gd name="T96" fmla="*/ 2147483647 w 49"/>
                <a:gd name="T97" fmla="*/ 2147483647 h 37"/>
                <a:gd name="T98" fmla="*/ 2147483647 w 49"/>
                <a:gd name="T99" fmla="*/ 2147483647 h 37"/>
                <a:gd name="T100" fmla="*/ 2147483647 w 49"/>
                <a:gd name="T101" fmla="*/ 2147483647 h 37"/>
                <a:gd name="T102" fmla="*/ 2147483647 w 49"/>
                <a:gd name="T103" fmla="*/ 2147483647 h 37"/>
                <a:gd name="T104" fmla="*/ 2147483647 w 49"/>
                <a:gd name="T105" fmla="*/ 2147483647 h 37"/>
                <a:gd name="T106" fmla="*/ 2147483647 w 49"/>
                <a:gd name="T107" fmla="*/ 2147483647 h 37"/>
                <a:gd name="T108" fmla="*/ 2147483647 w 49"/>
                <a:gd name="T109" fmla="*/ 2147483647 h 37"/>
                <a:gd name="T110" fmla="*/ 2147483647 w 49"/>
                <a:gd name="T111" fmla="*/ 2147483647 h 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
                <a:gd name="T169" fmla="*/ 0 h 37"/>
                <a:gd name="T170" fmla="*/ 49 w 49"/>
                <a:gd name="T171" fmla="*/ 37 h 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 h="37">
                  <a:moveTo>
                    <a:pt x="3" y="5"/>
                  </a:moveTo>
                  <a:cubicBezTo>
                    <a:pt x="2" y="5"/>
                    <a:pt x="2" y="4"/>
                    <a:pt x="1" y="3"/>
                  </a:cubicBezTo>
                  <a:cubicBezTo>
                    <a:pt x="1" y="3"/>
                    <a:pt x="1" y="2"/>
                    <a:pt x="1" y="2"/>
                  </a:cubicBezTo>
                  <a:cubicBezTo>
                    <a:pt x="1" y="1"/>
                    <a:pt x="1" y="0"/>
                    <a:pt x="2" y="0"/>
                  </a:cubicBezTo>
                  <a:cubicBezTo>
                    <a:pt x="2" y="0"/>
                    <a:pt x="3" y="0"/>
                    <a:pt x="4" y="0"/>
                  </a:cubicBezTo>
                  <a:cubicBezTo>
                    <a:pt x="5" y="1"/>
                    <a:pt x="6" y="2"/>
                    <a:pt x="7" y="3"/>
                  </a:cubicBezTo>
                  <a:cubicBezTo>
                    <a:pt x="7" y="4"/>
                    <a:pt x="8" y="5"/>
                    <a:pt x="8" y="6"/>
                  </a:cubicBezTo>
                  <a:cubicBezTo>
                    <a:pt x="8" y="6"/>
                    <a:pt x="8" y="7"/>
                    <a:pt x="7" y="7"/>
                  </a:cubicBezTo>
                  <a:cubicBezTo>
                    <a:pt x="7" y="7"/>
                    <a:pt x="7" y="7"/>
                    <a:pt x="6" y="7"/>
                  </a:cubicBezTo>
                  <a:cubicBezTo>
                    <a:pt x="7" y="8"/>
                    <a:pt x="7" y="9"/>
                    <a:pt x="8" y="9"/>
                  </a:cubicBezTo>
                  <a:cubicBezTo>
                    <a:pt x="8" y="10"/>
                    <a:pt x="8" y="11"/>
                    <a:pt x="8" y="12"/>
                  </a:cubicBezTo>
                  <a:cubicBezTo>
                    <a:pt x="8" y="13"/>
                    <a:pt x="8" y="13"/>
                    <a:pt x="7" y="14"/>
                  </a:cubicBezTo>
                  <a:cubicBezTo>
                    <a:pt x="6" y="14"/>
                    <a:pt x="6" y="14"/>
                    <a:pt x="4" y="13"/>
                  </a:cubicBezTo>
                  <a:cubicBezTo>
                    <a:pt x="3" y="13"/>
                    <a:pt x="2" y="12"/>
                    <a:pt x="1" y="10"/>
                  </a:cubicBezTo>
                  <a:cubicBezTo>
                    <a:pt x="1" y="9"/>
                    <a:pt x="0" y="8"/>
                    <a:pt x="0" y="7"/>
                  </a:cubicBezTo>
                  <a:cubicBezTo>
                    <a:pt x="0" y="6"/>
                    <a:pt x="1" y="6"/>
                    <a:pt x="1" y="5"/>
                  </a:cubicBezTo>
                  <a:cubicBezTo>
                    <a:pt x="1" y="5"/>
                    <a:pt x="2" y="5"/>
                    <a:pt x="3" y="5"/>
                  </a:cubicBezTo>
                  <a:close/>
                  <a:moveTo>
                    <a:pt x="2" y="2"/>
                  </a:moveTo>
                  <a:cubicBezTo>
                    <a:pt x="2" y="3"/>
                    <a:pt x="3" y="4"/>
                    <a:pt x="3" y="4"/>
                  </a:cubicBezTo>
                  <a:cubicBezTo>
                    <a:pt x="3" y="5"/>
                    <a:pt x="4" y="5"/>
                    <a:pt x="4" y="6"/>
                  </a:cubicBezTo>
                  <a:cubicBezTo>
                    <a:pt x="5" y="6"/>
                    <a:pt x="5" y="6"/>
                    <a:pt x="6" y="6"/>
                  </a:cubicBezTo>
                  <a:cubicBezTo>
                    <a:pt x="6" y="6"/>
                    <a:pt x="6" y="5"/>
                    <a:pt x="6" y="5"/>
                  </a:cubicBezTo>
                  <a:cubicBezTo>
                    <a:pt x="6" y="4"/>
                    <a:pt x="6" y="4"/>
                    <a:pt x="6" y="3"/>
                  </a:cubicBezTo>
                  <a:cubicBezTo>
                    <a:pt x="5" y="2"/>
                    <a:pt x="5" y="2"/>
                    <a:pt x="4" y="2"/>
                  </a:cubicBezTo>
                  <a:cubicBezTo>
                    <a:pt x="4" y="1"/>
                    <a:pt x="3" y="1"/>
                    <a:pt x="3" y="1"/>
                  </a:cubicBezTo>
                  <a:cubicBezTo>
                    <a:pt x="3" y="2"/>
                    <a:pt x="2" y="2"/>
                    <a:pt x="2" y="2"/>
                  </a:cubicBezTo>
                  <a:close/>
                  <a:moveTo>
                    <a:pt x="2" y="8"/>
                  </a:moveTo>
                  <a:cubicBezTo>
                    <a:pt x="2" y="8"/>
                    <a:pt x="2" y="9"/>
                    <a:pt x="2" y="9"/>
                  </a:cubicBezTo>
                  <a:cubicBezTo>
                    <a:pt x="2" y="10"/>
                    <a:pt x="3" y="10"/>
                    <a:pt x="3" y="11"/>
                  </a:cubicBezTo>
                  <a:cubicBezTo>
                    <a:pt x="3" y="11"/>
                    <a:pt x="4" y="12"/>
                    <a:pt x="4" y="12"/>
                  </a:cubicBezTo>
                  <a:cubicBezTo>
                    <a:pt x="5" y="12"/>
                    <a:pt x="6" y="12"/>
                    <a:pt x="6" y="12"/>
                  </a:cubicBezTo>
                  <a:cubicBezTo>
                    <a:pt x="7" y="12"/>
                    <a:pt x="7" y="12"/>
                    <a:pt x="7" y="11"/>
                  </a:cubicBezTo>
                  <a:cubicBezTo>
                    <a:pt x="7" y="10"/>
                    <a:pt x="7" y="9"/>
                    <a:pt x="6" y="9"/>
                  </a:cubicBezTo>
                  <a:cubicBezTo>
                    <a:pt x="6" y="8"/>
                    <a:pt x="5" y="7"/>
                    <a:pt x="4" y="7"/>
                  </a:cubicBezTo>
                  <a:cubicBezTo>
                    <a:pt x="4" y="6"/>
                    <a:pt x="3" y="6"/>
                    <a:pt x="3" y="7"/>
                  </a:cubicBezTo>
                  <a:cubicBezTo>
                    <a:pt x="2" y="7"/>
                    <a:pt x="2" y="7"/>
                    <a:pt x="2" y="8"/>
                  </a:cubicBezTo>
                  <a:close/>
                  <a:moveTo>
                    <a:pt x="10" y="10"/>
                  </a:moveTo>
                  <a:cubicBezTo>
                    <a:pt x="10" y="8"/>
                    <a:pt x="10" y="7"/>
                    <a:pt x="10" y="6"/>
                  </a:cubicBezTo>
                  <a:cubicBezTo>
                    <a:pt x="10" y="6"/>
                    <a:pt x="11" y="5"/>
                    <a:pt x="11" y="5"/>
                  </a:cubicBezTo>
                  <a:cubicBezTo>
                    <a:pt x="12" y="5"/>
                    <a:pt x="13" y="5"/>
                    <a:pt x="14" y="6"/>
                  </a:cubicBezTo>
                  <a:cubicBezTo>
                    <a:pt x="14" y="6"/>
                    <a:pt x="15" y="6"/>
                    <a:pt x="15" y="7"/>
                  </a:cubicBezTo>
                  <a:cubicBezTo>
                    <a:pt x="16" y="8"/>
                    <a:pt x="16" y="8"/>
                    <a:pt x="17" y="9"/>
                  </a:cubicBezTo>
                  <a:cubicBezTo>
                    <a:pt x="17" y="10"/>
                    <a:pt x="17" y="10"/>
                    <a:pt x="17" y="11"/>
                  </a:cubicBezTo>
                  <a:cubicBezTo>
                    <a:pt x="17" y="12"/>
                    <a:pt x="18" y="13"/>
                    <a:pt x="18" y="14"/>
                  </a:cubicBezTo>
                  <a:cubicBezTo>
                    <a:pt x="18" y="16"/>
                    <a:pt x="17" y="17"/>
                    <a:pt x="17" y="18"/>
                  </a:cubicBezTo>
                  <a:cubicBezTo>
                    <a:pt x="17" y="18"/>
                    <a:pt x="16" y="19"/>
                    <a:pt x="16" y="19"/>
                  </a:cubicBezTo>
                  <a:cubicBezTo>
                    <a:pt x="15" y="19"/>
                    <a:pt x="15" y="19"/>
                    <a:pt x="14" y="19"/>
                  </a:cubicBezTo>
                  <a:cubicBezTo>
                    <a:pt x="12" y="18"/>
                    <a:pt x="12" y="17"/>
                    <a:pt x="11" y="16"/>
                  </a:cubicBezTo>
                  <a:cubicBezTo>
                    <a:pt x="11" y="15"/>
                    <a:pt x="10" y="14"/>
                    <a:pt x="10" y="13"/>
                  </a:cubicBezTo>
                  <a:cubicBezTo>
                    <a:pt x="10" y="12"/>
                    <a:pt x="10" y="11"/>
                    <a:pt x="10" y="10"/>
                  </a:cubicBezTo>
                  <a:close/>
                  <a:moveTo>
                    <a:pt x="11" y="11"/>
                  </a:moveTo>
                  <a:cubicBezTo>
                    <a:pt x="11" y="12"/>
                    <a:pt x="11" y="13"/>
                    <a:pt x="11" y="13"/>
                  </a:cubicBezTo>
                  <a:cubicBezTo>
                    <a:pt x="12" y="14"/>
                    <a:pt x="12" y="15"/>
                    <a:pt x="12" y="15"/>
                  </a:cubicBezTo>
                  <a:cubicBezTo>
                    <a:pt x="12" y="16"/>
                    <a:pt x="13" y="17"/>
                    <a:pt x="14" y="17"/>
                  </a:cubicBezTo>
                  <a:cubicBezTo>
                    <a:pt x="14" y="18"/>
                    <a:pt x="15" y="18"/>
                    <a:pt x="15" y="17"/>
                  </a:cubicBezTo>
                  <a:cubicBezTo>
                    <a:pt x="16" y="17"/>
                    <a:pt x="16" y="17"/>
                    <a:pt x="16" y="16"/>
                  </a:cubicBezTo>
                  <a:cubicBezTo>
                    <a:pt x="16" y="15"/>
                    <a:pt x="16" y="15"/>
                    <a:pt x="16" y="13"/>
                  </a:cubicBezTo>
                  <a:cubicBezTo>
                    <a:pt x="16" y="12"/>
                    <a:pt x="16" y="12"/>
                    <a:pt x="16" y="11"/>
                  </a:cubicBezTo>
                  <a:cubicBezTo>
                    <a:pt x="16" y="10"/>
                    <a:pt x="16" y="9"/>
                    <a:pt x="15" y="9"/>
                  </a:cubicBezTo>
                  <a:cubicBezTo>
                    <a:pt x="15" y="8"/>
                    <a:pt x="14" y="7"/>
                    <a:pt x="14" y="7"/>
                  </a:cubicBezTo>
                  <a:cubicBezTo>
                    <a:pt x="13" y="7"/>
                    <a:pt x="12" y="7"/>
                    <a:pt x="12" y="7"/>
                  </a:cubicBezTo>
                  <a:cubicBezTo>
                    <a:pt x="12" y="7"/>
                    <a:pt x="12" y="8"/>
                    <a:pt x="11" y="8"/>
                  </a:cubicBezTo>
                  <a:cubicBezTo>
                    <a:pt x="11" y="9"/>
                    <a:pt x="11" y="10"/>
                    <a:pt x="11" y="11"/>
                  </a:cubicBezTo>
                  <a:close/>
                  <a:moveTo>
                    <a:pt x="19" y="15"/>
                  </a:moveTo>
                  <a:cubicBezTo>
                    <a:pt x="19" y="14"/>
                    <a:pt x="19" y="13"/>
                    <a:pt x="20" y="12"/>
                  </a:cubicBezTo>
                  <a:cubicBezTo>
                    <a:pt x="20" y="11"/>
                    <a:pt x="20" y="11"/>
                    <a:pt x="21" y="10"/>
                  </a:cubicBezTo>
                  <a:cubicBezTo>
                    <a:pt x="21" y="10"/>
                    <a:pt x="22" y="10"/>
                    <a:pt x="23" y="11"/>
                  </a:cubicBezTo>
                  <a:cubicBezTo>
                    <a:pt x="24" y="11"/>
                    <a:pt x="24" y="12"/>
                    <a:pt x="25" y="12"/>
                  </a:cubicBezTo>
                  <a:cubicBezTo>
                    <a:pt x="25" y="13"/>
                    <a:pt x="26" y="14"/>
                    <a:pt x="26" y="14"/>
                  </a:cubicBezTo>
                  <a:cubicBezTo>
                    <a:pt x="26" y="15"/>
                    <a:pt x="27" y="16"/>
                    <a:pt x="27" y="17"/>
                  </a:cubicBezTo>
                  <a:cubicBezTo>
                    <a:pt x="27" y="17"/>
                    <a:pt x="27" y="18"/>
                    <a:pt x="27" y="20"/>
                  </a:cubicBezTo>
                  <a:cubicBezTo>
                    <a:pt x="27" y="21"/>
                    <a:pt x="27" y="22"/>
                    <a:pt x="27" y="23"/>
                  </a:cubicBezTo>
                  <a:cubicBezTo>
                    <a:pt x="26" y="24"/>
                    <a:pt x="26" y="24"/>
                    <a:pt x="25" y="24"/>
                  </a:cubicBezTo>
                  <a:cubicBezTo>
                    <a:pt x="25" y="25"/>
                    <a:pt x="24" y="24"/>
                    <a:pt x="23" y="24"/>
                  </a:cubicBezTo>
                  <a:cubicBezTo>
                    <a:pt x="22" y="23"/>
                    <a:pt x="21" y="22"/>
                    <a:pt x="20" y="21"/>
                  </a:cubicBezTo>
                  <a:cubicBezTo>
                    <a:pt x="20" y="20"/>
                    <a:pt x="20" y="19"/>
                    <a:pt x="19" y="18"/>
                  </a:cubicBezTo>
                  <a:cubicBezTo>
                    <a:pt x="19" y="17"/>
                    <a:pt x="19" y="16"/>
                    <a:pt x="19" y="15"/>
                  </a:cubicBezTo>
                  <a:close/>
                  <a:moveTo>
                    <a:pt x="21" y="16"/>
                  </a:moveTo>
                  <a:cubicBezTo>
                    <a:pt x="21" y="17"/>
                    <a:pt x="21" y="18"/>
                    <a:pt x="21" y="19"/>
                  </a:cubicBezTo>
                  <a:cubicBezTo>
                    <a:pt x="21" y="20"/>
                    <a:pt x="21" y="20"/>
                    <a:pt x="21" y="21"/>
                  </a:cubicBezTo>
                  <a:cubicBezTo>
                    <a:pt x="22" y="22"/>
                    <a:pt x="22" y="22"/>
                    <a:pt x="23" y="23"/>
                  </a:cubicBezTo>
                  <a:cubicBezTo>
                    <a:pt x="24" y="23"/>
                    <a:pt x="24" y="23"/>
                    <a:pt x="25" y="23"/>
                  </a:cubicBezTo>
                  <a:cubicBezTo>
                    <a:pt x="25" y="22"/>
                    <a:pt x="25" y="22"/>
                    <a:pt x="25" y="21"/>
                  </a:cubicBezTo>
                  <a:cubicBezTo>
                    <a:pt x="25" y="21"/>
                    <a:pt x="25" y="20"/>
                    <a:pt x="25" y="19"/>
                  </a:cubicBezTo>
                  <a:cubicBezTo>
                    <a:pt x="25" y="18"/>
                    <a:pt x="25" y="17"/>
                    <a:pt x="25" y="16"/>
                  </a:cubicBezTo>
                  <a:cubicBezTo>
                    <a:pt x="25" y="15"/>
                    <a:pt x="25" y="15"/>
                    <a:pt x="25" y="14"/>
                  </a:cubicBezTo>
                  <a:cubicBezTo>
                    <a:pt x="24" y="13"/>
                    <a:pt x="24" y="13"/>
                    <a:pt x="23" y="12"/>
                  </a:cubicBezTo>
                  <a:cubicBezTo>
                    <a:pt x="22" y="12"/>
                    <a:pt x="22" y="12"/>
                    <a:pt x="21" y="12"/>
                  </a:cubicBezTo>
                  <a:cubicBezTo>
                    <a:pt x="21" y="12"/>
                    <a:pt x="21" y="13"/>
                    <a:pt x="21" y="14"/>
                  </a:cubicBezTo>
                  <a:cubicBezTo>
                    <a:pt x="21" y="14"/>
                    <a:pt x="21" y="15"/>
                    <a:pt x="21" y="16"/>
                  </a:cubicBezTo>
                  <a:close/>
                  <a:moveTo>
                    <a:pt x="47" y="33"/>
                  </a:moveTo>
                  <a:cubicBezTo>
                    <a:pt x="48" y="34"/>
                    <a:pt x="48" y="34"/>
                    <a:pt x="49" y="35"/>
                  </a:cubicBezTo>
                  <a:cubicBezTo>
                    <a:pt x="49" y="36"/>
                    <a:pt x="48" y="36"/>
                    <a:pt x="47" y="37"/>
                  </a:cubicBezTo>
                  <a:cubicBezTo>
                    <a:pt x="46" y="37"/>
                    <a:pt x="45" y="37"/>
                    <a:pt x="44" y="36"/>
                  </a:cubicBezTo>
                  <a:cubicBezTo>
                    <a:pt x="42" y="35"/>
                    <a:pt x="41" y="34"/>
                    <a:pt x="41" y="33"/>
                  </a:cubicBezTo>
                  <a:cubicBezTo>
                    <a:pt x="40" y="32"/>
                    <a:pt x="39" y="31"/>
                    <a:pt x="39" y="30"/>
                  </a:cubicBezTo>
                  <a:cubicBezTo>
                    <a:pt x="38" y="28"/>
                    <a:pt x="38" y="27"/>
                    <a:pt x="38" y="26"/>
                  </a:cubicBezTo>
                  <a:cubicBezTo>
                    <a:pt x="38" y="25"/>
                    <a:pt x="38" y="24"/>
                    <a:pt x="39" y="23"/>
                  </a:cubicBezTo>
                  <a:cubicBezTo>
                    <a:pt x="39" y="22"/>
                    <a:pt x="40" y="22"/>
                    <a:pt x="41" y="22"/>
                  </a:cubicBezTo>
                  <a:cubicBezTo>
                    <a:pt x="42" y="22"/>
                    <a:pt x="43" y="22"/>
                    <a:pt x="44" y="23"/>
                  </a:cubicBezTo>
                  <a:cubicBezTo>
                    <a:pt x="45" y="23"/>
                    <a:pt x="46" y="24"/>
                    <a:pt x="47" y="25"/>
                  </a:cubicBezTo>
                  <a:cubicBezTo>
                    <a:pt x="48" y="27"/>
                    <a:pt x="48" y="28"/>
                    <a:pt x="49" y="29"/>
                  </a:cubicBezTo>
                  <a:cubicBezTo>
                    <a:pt x="48" y="29"/>
                    <a:pt x="48" y="29"/>
                    <a:pt x="47" y="29"/>
                  </a:cubicBezTo>
                  <a:cubicBezTo>
                    <a:pt x="47" y="28"/>
                    <a:pt x="46" y="27"/>
                    <a:pt x="46" y="26"/>
                  </a:cubicBezTo>
                  <a:cubicBezTo>
                    <a:pt x="45" y="25"/>
                    <a:pt x="45" y="25"/>
                    <a:pt x="44" y="24"/>
                  </a:cubicBezTo>
                  <a:cubicBezTo>
                    <a:pt x="43" y="24"/>
                    <a:pt x="42" y="23"/>
                    <a:pt x="41" y="24"/>
                  </a:cubicBezTo>
                  <a:cubicBezTo>
                    <a:pt x="41" y="24"/>
                    <a:pt x="40" y="24"/>
                    <a:pt x="40" y="25"/>
                  </a:cubicBezTo>
                  <a:cubicBezTo>
                    <a:pt x="40" y="25"/>
                    <a:pt x="40" y="26"/>
                    <a:pt x="40" y="27"/>
                  </a:cubicBezTo>
                  <a:cubicBezTo>
                    <a:pt x="40" y="28"/>
                    <a:pt x="40" y="29"/>
                    <a:pt x="40" y="30"/>
                  </a:cubicBezTo>
                  <a:cubicBezTo>
                    <a:pt x="40" y="31"/>
                    <a:pt x="41" y="32"/>
                    <a:pt x="42" y="33"/>
                  </a:cubicBezTo>
                  <a:cubicBezTo>
                    <a:pt x="42" y="33"/>
                    <a:pt x="43" y="34"/>
                    <a:pt x="44" y="34"/>
                  </a:cubicBezTo>
                  <a:cubicBezTo>
                    <a:pt x="45" y="35"/>
                    <a:pt x="45" y="35"/>
                    <a:pt x="46" y="35"/>
                  </a:cubicBezTo>
                  <a:cubicBezTo>
                    <a:pt x="47" y="35"/>
                    <a:pt x="47" y="34"/>
                    <a:pt x="47" y="3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4" name="Freeform 934"/>
            <p:cNvSpPr>
              <a:spLocks noEditPoints="1"/>
            </p:cNvSpPr>
            <p:nvPr/>
          </p:nvSpPr>
          <p:spPr bwMode="auto">
            <a:xfrm>
              <a:off x="1872" y="3647"/>
              <a:ext cx="621" cy="434"/>
            </a:xfrm>
            <a:custGeom>
              <a:avLst/>
              <a:gdLst>
                <a:gd name="T0" fmla="*/ 2147483647 w 63"/>
                <a:gd name="T1" fmla="*/ 2147483647 h 44"/>
                <a:gd name="T2" fmla="*/ 0 w 63"/>
                <a:gd name="T3" fmla="*/ 2147483647 h 44"/>
                <a:gd name="T4" fmla="*/ 2147483647 w 63"/>
                <a:gd name="T5" fmla="*/ 2147483647 h 44"/>
                <a:gd name="T6" fmla="*/ 2147483647 w 63"/>
                <a:gd name="T7" fmla="*/ 2147483647 h 44"/>
                <a:gd name="T8" fmla="*/ 2147483647 w 63"/>
                <a:gd name="T9" fmla="*/ 2147483647 h 44"/>
                <a:gd name="T10" fmla="*/ 2147483647 w 63"/>
                <a:gd name="T11" fmla="*/ 2147483647 h 44"/>
                <a:gd name="T12" fmla="*/ 2147483647 w 63"/>
                <a:gd name="T13" fmla="*/ 2147483647 h 44"/>
                <a:gd name="T14" fmla="*/ 2147483647 w 63"/>
                <a:gd name="T15" fmla="*/ 2147483647 h 44"/>
                <a:gd name="T16" fmla="*/ 2147483647 w 63"/>
                <a:gd name="T17" fmla="*/ 2147483647 h 44"/>
                <a:gd name="T18" fmla="*/ 2147483647 w 63"/>
                <a:gd name="T19" fmla="*/ 2147483647 h 44"/>
                <a:gd name="T20" fmla="*/ 2147483647 w 63"/>
                <a:gd name="T21" fmla="*/ 2147483647 h 44"/>
                <a:gd name="T22" fmla="*/ 2147483647 w 63"/>
                <a:gd name="T23" fmla="*/ 2147483647 h 44"/>
                <a:gd name="T24" fmla="*/ 2147483647 w 63"/>
                <a:gd name="T25" fmla="*/ 2147483647 h 44"/>
                <a:gd name="T26" fmla="*/ 2147483647 w 63"/>
                <a:gd name="T27" fmla="*/ 2147483647 h 44"/>
                <a:gd name="T28" fmla="*/ 2147483647 w 63"/>
                <a:gd name="T29" fmla="*/ 2147483647 h 44"/>
                <a:gd name="T30" fmla="*/ 2147483647 w 63"/>
                <a:gd name="T31" fmla="*/ 2147483647 h 44"/>
                <a:gd name="T32" fmla="*/ 2147483647 w 63"/>
                <a:gd name="T33" fmla="*/ 2147483647 h 44"/>
                <a:gd name="T34" fmla="*/ 2147483647 w 63"/>
                <a:gd name="T35" fmla="*/ 2147483647 h 44"/>
                <a:gd name="T36" fmla="*/ 2147483647 w 63"/>
                <a:gd name="T37" fmla="*/ 2147483647 h 44"/>
                <a:gd name="T38" fmla="*/ 2147483647 w 63"/>
                <a:gd name="T39" fmla="*/ 2147483647 h 44"/>
                <a:gd name="T40" fmla="*/ 2147483647 w 63"/>
                <a:gd name="T41" fmla="*/ 2147483647 h 44"/>
                <a:gd name="T42" fmla="*/ 2147483647 w 63"/>
                <a:gd name="T43" fmla="*/ 2147483647 h 44"/>
                <a:gd name="T44" fmla="*/ 2147483647 w 63"/>
                <a:gd name="T45" fmla="*/ 2147483647 h 44"/>
                <a:gd name="T46" fmla="*/ 2147483647 w 63"/>
                <a:gd name="T47" fmla="*/ 2147483647 h 44"/>
                <a:gd name="T48" fmla="*/ 2147483647 w 63"/>
                <a:gd name="T49" fmla="*/ 2147483647 h 44"/>
                <a:gd name="T50" fmla="*/ 2147483647 w 63"/>
                <a:gd name="T51" fmla="*/ 2147483647 h 44"/>
                <a:gd name="T52" fmla="*/ 2147483647 w 63"/>
                <a:gd name="T53" fmla="*/ 2147483647 h 44"/>
                <a:gd name="T54" fmla="*/ 2147483647 w 63"/>
                <a:gd name="T55" fmla="*/ 2147483647 h 44"/>
                <a:gd name="T56" fmla="*/ 2147483647 w 63"/>
                <a:gd name="T57" fmla="*/ 2147483647 h 44"/>
                <a:gd name="T58" fmla="*/ 2147483647 w 63"/>
                <a:gd name="T59" fmla="*/ 2147483647 h 44"/>
                <a:gd name="T60" fmla="*/ 2147483647 w 63"/>
                <a:gd name="T61" fmla="*/ 2147483647 h 44"/>
                <a:gd name="T62" fmla="*/ 2147483647 w 63"/>
                <a:gd name="T63" fmla="*/ 2147483647 h 44"/>
                <a:gd name="T64" fmla="*/ 2147483647 w 63"/>
                <a:gd name="T65" fmla="*/ 2147483647 h 44"/>
                <a:gd name="T66" fmla="*/ 2147483647 w 63"/>
                <a:gd name="T67" fmla="*/ 2147483647 h 44"/>
                <a:gd name="T68" fmla="*/ 2147483647 w 63"/>
                <a:gd name="T69" fmla="*/ 2147483647 h 44"/>
                <a:gd name="T70" fmla="*/ 2147483647 w 63"/>
                <a:gd name="T71" fmla="*/ 2147483647 h 44"/>
                <a:gd name="T72" fmla="*/ 2147483647 w 63"/>
                <a:gd name="T73" fmla="*/ 2147483647 h 44"/>
                <a:gd name="T74" fmla="*/ 2147483647 w 63"/>
                <a:gd name="T75" fmla="*/ 2147483647 h 44"/>
                <a:gd name="T76" fmla="*/ 2147483647 w 63"/>
                <a:gd name="T77" fmla="*/ 2147483647 h 44"/>
                <a:gd name="T78" fmla="*/ 2147483647 w 63"/>
                <a:gd name="T79" fmla="*/ 2147483647 h 44"/>
                <a:gd name="T80" fmla="*/ 2147483647 w 63"/>
                <a:gd name="T81" fmla="*/ 2147483647 h 44"/>
                <a:gd name="T82" fmla="*/ 2147483647 w 63"/>
                <a:gd name="T83" fmla="*/ 2147483647 h 44"/>
                <a:gd name="T84" fmla="*/ 2147483647 w 63"/>
                <a:gd name="T85" fmla="*/ 2147483647 h 44"/>
                <a:gd name="T86" fmla="*/ 2147483647 w 63"/>
                <a:gd name="T87" fmla="*/ 2147483647 h 44"/>
                <a:gd name="T88" fmla="*/ 2147483647 w 63"/>
                <a:gd name="T89" fmla="*/ 2147483647 h 44"/>
                <a:gd name="T90" fmla="*/ 2147483647 w 63"/>
                <a:gd name="T91" fmla="*/ 2147483647 h 44"/>
                <a:gd name="T92" fmla="*/ 2147483647 w 63"/>
                <a:gd name="T93" fmla="*/ 2147483647 h 44"/>
                <a:gd name="T94" fmla="*/ 2147483647 w 63"/>
                <a:gd name="T95" fmla="*/ 2147483647 h 44"/>
                <a:gd name="T96" fmla="*/ 2147483647 w 63"/>
                <a:gd name="T97" fmla="*/ 2147483647 h 44"/>
                <a:gd name="T98" fmla="*/ 2147483647 w 63"/>
                <a:gd name="T99" fmla="*/ 2147483647 h 44"/>
                <a:gd name="T100" fmla="*/ 2147483647 w 63"/>
                <a:gd name="T101" fmla="*/ 2147483647 h 44"/>
                <a:gd name="T102" fmla="*/ 2147483647 w 63"/>
                <a:gd name="T103" fmla="*/ 2147483647 h 44"/>
                <a:gd name="T104" fmla="*/ 2147483647 w 63"/>
                <a:gd name="T105" fmla="*/ 2147483647 h 44"/>
                <a:gd name="T106" fmla="*/ 2147483647 w 63"/>
                <a:gd name="T107" fmla="*/ 2147483647 h 44"/>
                <a:gd name="T108" fmla="*/ 2147483647 w 63"/>
                <a:gd name="T109" fmla="*/ 2147483647 h 44"/>
                <a:gd name="T110" fmla="*/ 2147483647 w 63"/>
                <a:gd name="T111" fmla="*/ 2147483647 h 44"/>
                <a:gd name="T112" fmla="*/ 2147483647 w 63"/>
                <a:gd name="T113" fmla="*/ 2147483647 h 44"/>
                <a:gd name="T114" fmla="*/ 2147483647 w 63"/>
                <a:gd name="T115" fmla="*/ 2147483647 h 44"/>
                <a:gd name="T116" fmla="*/ 2147483647 w 63"/>
                <a:gd name="T117" fmla="*/ 2147483647 h 44"/>
                <a:gd name="T118" fmla="*/ 2147483647 w 63"/>
                <a:gd name="T119" fmla="*/ 2147483647 h 44"/>
                <a:gd name="T120" fmla="*/ 2147483647 w 63"/>
                <a:gd name="T121" fmla="*/ 2147483647 h 44"/>
                <a:gd name="T122" fmla="*/ 2147483647 w 63"/>
                <a:gd name="T123" fmla="*/ 2147483647 h 44"/>
                <a:gd name="T124" fmla="*/ 2147483647 w 63"/>
                <a:gd name="T125" fmla="*/ 2147483647 h 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
                <a:gd name="T190" fmla="*/ 0 h 44"/>
                <a:gd name="T191" fmla="*/ 63 w 63"/>
                <a:gd name="T192" fmla="*/ 44 h 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 h="44">
                  <a:moveTo>
                    <a:pt x="6" y="11"/>
                  </a:moveTo>
                  <a:cubicBezTo>
                    <a:pt x="5" y="11"/>
                    <a:pt x="5" y="11"/>
                    <a:pt x="4" y="11"/>
                  </a:cubicBezTo>
                  <a:cubicBezTo>
                    <a:pt x="4" y="11"/>
                    <a:pt x="3" y="11"/>
                    <a:pt x="3" y="10"/>
                  </a:cubicBezTo>
                  <a:cubicBezTo>
                    <a:pt x="2" y="10"/>
                    <a:pt x="1" y="9"/>
                    <a:pt x="1" y="8"/>
                  </a:cubicBezTo>
                  <a:cubicBezTo>
                    <a:pt x="0" y="8"/>
                    <a:pt x="0" y="7"/>
                    <a:pt x="0" y="6"/>
                  </a:cubicBezTo>
                  <a:cubicBezTo>
                    <a:pt x="0" y="6"/>
                    <a:pt x="0" y="5"/>
                    <a:pt x="0" y="5"/>
                  </a:cubicBezTo>
                  <a:cubicBezTo>
                    <a:pt x="0" y="5"/>
                    <a:pt x="1" y="5"/>
                    <a:pt x="1" y="4"/>
                  </a:cubicBezTo>
                  <a:cubicBezTo>
                    <a:pt x="1" y="4"/>
                    <a:pt x="1" y="4"/>
                    <a:pt x="2" y="5"/>
                  </a:cubicBezTo>
                  <a:cubicBezTo>
                    <a:pt x="2" y="5"/>
                    <a:pt x="3" y="5"/>
                    <a:pt x="3" y="5"/>
                  </a:cubicBezTo>
                  <a:cubicBezTo>
                    <a:pt x="4" y="6"/>
                    <a:pt x="5" y="6"/>
                    <a:pt x="6" y="6"/>
                  </a:cubicBezTo>
                  <a:cubicBezTo>
                    <a:pt x="6" y="6"/>
                    <a:pt x="6" y="6"/>
                    <a:pt x="6" y="6"/>
                  </a:cubicBezTo>
                  <a:cubicBezTo>
                    <a:pt x="6" y="5"/>
                    <a:pt x="6" y="4"/>
                    <a:pt x="5" y="4"/>
                  </a:cubicBezTo>
                  <a:cubicBezTo>
                    <a:pt x="5" y="3"/>
                    <a:pt x="4" y="3"/>
                    <a:pt x="4" y="3"/>
                  </a:cubicBezTo>
                  <a:cubicBezTo>
                    <a:pt x="3" y="2"/>
                    <a:pt x="3" y="2"/>
                    <a:pt x="2" y="2"/>
                  </a:cubicBezTo>
                  <a:cubicBezTo>
                    <a:pt x="2" y="2"/>
                    <a:pt x="2" y="2"/>
                    <a:pt x="1" y="3"/>
                  </a:cubicBezTo>
                  <a:cubicBezTo>
                    <a:pt x="1" y="3"/>
                    <a:pt x="0" y="2"/>
                    <a:pt x="0" y="2"/>
                  </a:cubicBezTo>
                  <a:cubicBezTo>
                    <a:pt x="0" y="1"/>
                    <a:pt x="0" y="1"/>
                    <a:pt x="1" y="1"/>
                  </a:cubicBezTo>
                  <a:cubicBezTo>
                    <a:pt x="1" y="1"/>
                    <a:pt x="1" y="0"/>
                    <a:pt x="2" y="1"/>
                  </a:cubicBezTo>
                  <a:cubicBezTo>
                    <a:pt x="3" y="1"/>
                    <a:pt x="3" y="1"/>
                    <a:pt x="4" y="1"/>
                  </a:cubicBezTo>
                  <a:cubicBezTo>
                    <a:pt x="5" y="2"/>
                    <a:pt x="5" y="2"/>
                    <a:pt x="6" y="3"/>
                  </a:cubicBezTo>
                  <a:cubicBezTo>
                    <a:pt x="6" y="3"/>
                    <a:pt x="7" y="4"/>
                    <a:pt x="7" y="4"/>
                  </a:cubicBezTo>
                  <a:cubicBezTo>
                    <a:pt x="7" y="4"/>
                    <a:pt x="7" y="5"/>
                    <a:pt x="7" y="5"/>
                  </a:cubicBezTo>
                  <a:cubicBezTo>
                    <a:pt x="7" y="6"/>
                    <a:pt x="7" y="6"/>
                    <a:pt x="7" y="7"/>
                  </a:cubicBezTo>
                  <a:cubicBezTo>
                    <a:pt x="7" y="7"/>
                    <a:pt x="7" y="8"/>
                    <a:pt x="7" y="9"/>
                  </a:cubicBezTo>
                  <a:cubicBezTo>
                    <a:pt x="7" y="10"/>
                    <a:pt x="7" y="11"/>
                    <a:pt x="7" y="12"/>
                  </a:cubicBezTo>
                  <a:cubicBezTo>
                    <a:pt x="7" y="12"/>
                    <a:pt x="8" y="13"/>
                    <a:pt x="8" y="13"/>
                  </a:cubicBezTo>
                  <a:cubicBezTo>
                    <a:pt x="7" y="13"/>
                    <a:pt x="7" y="12"/>
                    <a:pt x="6" y="12"/>
                  </a:cubicBezTo>
                  <a:cubicBezTo>
                    <a:pt x="6" y="12"/>
                    <a:pt x="6" y="11"/>
                    <a:pt x="6" y="11"/>
                  </a:cubicBezTo>
                  <a:close/>
                  <a:moveTo>
                    <a:pt x="6" y="7"/>
                  </a:moveTo>
                  <a:cubicBezTo>
                    <a:pt x="5" y="7"/>
                    <a:pt x="4" y="7"/>
                    <a:pt x="3" y="6"/>
                  </a:cubicBezTo>
                  <a:cubicBezTo>
                    <a:pt x="3" y="6"/>
                    <a:pt x="2" y="6"/>
                    <a:pt x="2" y="6"/>
                  </a:cubicBezTo>
                  <a:cubicBezTo>
                    <a:pt x="2" y="6"/>
                    <a:pt x="2" y="6"/>
                    <a:pt x="2" y="6"/>
                  </a:cubicBezTo>
                  <a:cubicBezTo>
                    <a:pt x="1" y="6"/>
                    <a:pt x="1" y="7"/>
                    <a:pt x="1" y="7"/>
                  </a:cubicBezTo>
                  <a:cubicBezTo>
                    <a:pt x="1" y="7"/>
                    <a:pt x="1" y="8"/>
                    <a:pt x="2" y="8"/>
                  </a:cubicBezTo>
                  <a:cubicBezTo>
                    <a:pt x="2" y="9"/>
                    <a:pt x="3" y="9"/>
                    <a:pt x="3" y="9"/>
                  </a:cubicBezTo>
                  <a:cubicBezTo>
                    <a:pt x="4" y="10"/>
                    <a:pt x="4" y="10"/>
                    <a:pt x="5" y="10"/>
                  </a:cubicBezTo>
                  <a:cubicBezTo>
                    <a:pt x="5" y="10"/>
                    <a:pt x="5" y="10"/>
                    <a:pt x="6" y="9"/>
                  </a:cubicBezTo>
                  <a:cubicBezTo>
                    <a:pt x="6" y="9"/>
                    <a:pt x="6" y="9"/>
                    <a:pt x="6" y="8"/>
                  </a:cubicBezTo>
                  <a:cubicBezTo>
                    <a:pt x="6" y="8"/>
                    <a:pt x="6" y="7"/>
                    <a:pt x="6" y="7"/>
                  </a:cubicBezTo>
                  <a:close/>
                  <a:moveTo>
                    <a:pt x="16" y="15"/>
                  </a:moveTo>
                  <a:cubicBezTo>
                    <a:pt x="16" y="15"/>
                    <a:pt x="17" y="15"/>
                    <a:pt x="17" y="16"/>
                  </a:cubicBezTo>
                  <a:cubicBezTo>
                    <a:pt x="17" y="16"/>
                    <a:pt x="16" y="17"/>
                    <a:pt x="16" y="17"/>
                  </a:cubicBezTo>
                  <a:cubicBezTo>
                    <a:pt x="15" y="17"/>
                    <a:pt x="14" y="17"/>
                    <a:pt x="13" y="16"/>
                  </a:cubicBezTo>
                  <a:cubicBezTo>
                    <a:pt x="12" y="16"/>
                    <a:pt x="11" y="15"/>
                    <a:pt x="10" y="13"/>
                  </a:cubicBezTo>
                  <a:cubicBezTo>
                    <a:pt x="9" y="12"/>
                    <a:pt x="9" y="11"/>
                    <a:pt x="9" y="9"/>
                  </a:cubicBezTo>
                  <a:cubicBezTo>
                    <a:pt x="9" y="8"/>
                    <a:pt x="9" y="7"/>
                    <a:pt x="10" y="6"/>
                  </a:cubicBezTo>
                  <a:cubicBezTo>
                    <a:pt x="11" y="6"/>
                    <a:pt x="12" y="6"/>
                    <a:pt x="13" y="7"/>
                  </a:cubicBezTo>
                  <a:cubicBezTo>
                    <a:pt x="14" y="7"/>
                    <a:pt x="15" y="8"/>
                    <a:pt x="16" y="10"/>
                  </a:cubicBezTo>
                  <a:cubicBezTo>
                    <a:pt x="17" y="11"/>
                    <a:pt x="17" y="12"/>
                    <a:pt x="17" y="14"/>
                  </a:cubicBezTo>
                  <a:cubicBezTo>
                    <a:pt x="17" y="14"/>
                    <a:pt x="17" y="14"/>
                    <a:pt x="17" y="14"/>
                  </a:cubicBezTo>
                  <a:cubicBezTo>
                    <a:pt x="15" y="13"/>
                    <a:pt x="13" y="12"/>
                    <a:pt x="11" y="10"/>
                  </a:cubicBezTo>
                  <a:cubicBezTo>
                    <a:pt x="11" y="12"/>
                    <a:pt x="11" y="12"/>
                    <a:pt x="11" y="13"/>
                  </a:cubicBezTo>
                  <a:cubicBezTo>
                    <a:pt x="12" y="14"/>
                    <a:pt x="13" y="15"/>
                    <a:pt x="13" y="15"/>
                  </a:cubicBezTo>
                  <a:cubicBezTo>
                    <a:pt x="14" y="15"/>
                    <a:pt x="14" y="16"/>
                    <a:pt x="15" y="15"/>
                  </a:cubicBezTo>
                  <a:cubicBezTo>
                    <a:pt x="15" y="15"/>
                    <a:pt x="15" y="15"/>
                    <a:pt x="16" y="15"/>
                  </a:cubicBezTo>
                  <a:close/>
                  <a:moveTo>
                    <a:pt x="11" y="9"/>
                  </a:moveTo>
                  <a:cubicBezTo>
                    <a:pt x="12" y="10"/>
                    <a:pt x="14" y="11"/>
                    <a:pt x="16" y="12"/>
                  </a:cubicBezTo>
                  <a:cubicBezTo>
                    <a:pt x="15" y="11"/>
                    <a:pt x="15" y="10"/>
                    <a:pt x="15" y="10"/>
                  </a:cubicBezTo>
                  <a:cubicBezTo>
                    <a:pt x="15" y="9"/>
                    <a:pt x="14" y="8"/>
                    <a:pt x="13" y="8"/>
                  </a:cubicBezTo>
                  <a:cubicBezTo>
                    <a:pt x="12" y="8"/>
                    <a:pt x="12" y="7"/>
                    <a:pt x="11" y="8"/>
                  </a:cubicBezTo>
                  <a:cubicBezTo>
                    <a:pt x="11" y="8"/>
                    <a:pt x="11" y="8"/>
                    <a:pt x="11" y="9"/>
                  </a:cubicBezTo>
                  <a:close/>
                  <a:moveTo>
                    <a:pt x="19" y="19"/>
                  </a:moveTo>
                  <a:cubicBezTo>
                    <a:pt x="19" y="18"/>
                    <a:pt x="19" y="16"/>
                    <a:pt x="19" y="15"/>
                  </a:cubicBezTo>
                  <a:cubicBezTo>
                    <a:pt x="19" y="13"/>
                    <a:pt x="19" y="12"/>
                    <a:pt x="19" y="10"/>
                  </a:cubicBezTo>
                  <a:cubicBezTo>
                    <a:pt x="19" y="10"/>
                    <a:pt x="20" y="11"/>
                    <a:pt x="20" y="11"/>
                  </a:cubicBezTo>
                  <a:cubicBezTo>
                    <a:pt x="20" y="11"/>
                    <a:pt x="20" y="12"/>
                    <a:pt x="20" y="12"/>
                  </a:cubicBezTo>
                  <a:cubicBezTo>
                    <a:pt x="21" y="12"/>
                    <a:pt x="21" y="12"/>
                    <a:pt x="21" y="12"/>
                  </a:cubicBezTo>
                  <a:cubicBezTo>
                    <a:pt x="21" y="12"/>
                    <a:pt x="22" y="12"/>
                    <a:pt x="22" y="12"/>
                  </a:cubicBezTo>
                  <a:cubicBezTo>
                    <a:pt x="23" y="12"/>
                    <a:pt x="23" y="13"/>
                    <a:pt x="24" y="13"/>
                  </a:cubicBezTo>
                  <a:cubicBezTo>
                    <a:pt x="23" y="14"/>
                    <a:pt x="23" y="14"/>
                    <a:pt x="23" y="14"/>
                  </a:cubicBezTo>
                  <a:cubicBezTo>
                    <a:pt x="23" y="14"/>
                    <a:pt x="22" y="14"/>
                    <a:pt x="22" y="13"/>
                  </a:cubicBezTo>
                  <a:cubicBezTo>
                    <a:pt x="22" y="13"/>
                    <a:pt x="21" y="13"/>
                    <a:pt x="21" y="13"/>
                  </a:cubicBezTo>
                  <a:cubicBezTo>
                    <a:pt x="21" y="13"/>
                    <a:pt x="21" y="13"/>
                    <a:pt x="21" y="14"/>
                  </a:cubicBezTo>
                  <a:cubicBezTo>
                    <a:pt x="20" y="14"/>
                    <a:pt x="20" y="15"/>
                    <a:pt x="20" y="15"/>
                  </a:cubicBezTo>
                  <a:cubicBezTo>
                    <a:pt x="20" y="16"/>
                    <a:pt x="20" y="17"/>
                    <a:pt x="20" y="18"/>
                  </a:cubicBezTo>
                  <a:cubicBezTo>
                    <a:pt x="20" y="19"/>
                    <a:pt x="20" y="20"/>
                    <a:pt x="20" y="20"/>
                  </a:cubicBezTo>
                  <a:cubicBezTo>
                    <a:pt x="20" y="20"/>
                    <a:pt x="19" y="20"/>
                    <a:pt x="19" y="19"/>
                  </a:cubicBezTo>
                  <a:close/>
                  <a:moveTo>
                    <a:pt x="24" y="18"/>
                  </a:moveTo>
                  <a:cubicBezTo>
                    <a:pt x="24" y="16"/>
                    <a:pt x="24" y="15"/>
                    <a:pt x="25" y="15"/>
                  </a:cubicBezTo>
                  <a:cubicBezTo>
                    <a:pt x="26" y="14"/>
                    <a:pt x="27" y="15"/>
                    <a:pt x="28" y="15"/>
                  </a:cubicBezTo>
                  <a:cubicBezTo>
                    <a:pt x="29" y="16"/>
                    <a:pt x="30" y="17"/>
                    <a:pt x="31" y="18"/>
                  </a:cubicBezTo>
                  <a:cubicBezTo>
                    <a:pt x="32" y="19"/>
                    <a:pt x="32" y="21"/>
                    <a:pt x="32" y="22"/>
                  </a:cubicBezTo>
                  <a:cubicBezTo>
                    <a:pt x="32" y="24"/>
                    <a:pt x="32" y="24"/>
                    <a:pt x="32" y="25"/>
                  </a:cubicBezTo>
                  <a:cubicBezTo>
                    <a:pt x="31" y="25"/>
                    <a:pt x="31" y="26"/>
                    <a:pt x="30" y="26"/>
                  </a:cubicBezTo>
                  <a:cubicBezTo>
                    <a:pt x="30" y="26"/>
                    <a:pt x="29" y="25"/>
                    <a:pt x="28" y="25"/>
                  </a:cubicBezTo>
                  <a:cubicBezTo>
                    <a:pt x="27" y="24"/>
                    <a:pt x="26" y="23"/>
                    <a:pt x="25" y="22"/>
                  </a:cubicBezTo>
                  <a:cubicBezTo>
                    <a:pt x="24" y="21"/>
                    <a:pt x="24" y="19"/>
                    <a:pt x="24" y="18"/>
                  </a:cubicBezTo>
                  <a:close/>
                  <a:moveTo>
                    <a:pt x="26" y="19"/>
                  </a:moveTo>
                  <a:cubicBezTo>
                    <a:pt x="26" y="20"/>
                    <a:pt x="26" y="21"/>
                    <a:pt x="26" y="22"/>
                  </a:cubicBezTo>
                  <a:cubicBezTo>
                    <a:pt x="27" y="23"/>
                    <a:pt x="27" y="23"/>
                    <a:pt x="28" y="24"/>
                  </a:cubicBezTo>
                  <a:cubicBezTo>
                    <a:pt x="29" y="24"/>
                    <a:pt x="29" y="24"/>
                    <a:pt x="30" y="24"/>
                  </a:cubicBezTo>
                  <a:cubicBezTo>
                    <a:pt x="30" y="24"/>
                    <a:pt x="31" y="23"/>
                    <a:pt x="31" y="22"/>
                  </a:cubicBezTo>
                  <a:cubicBezTo>
                    <a:pt x="31" y="20"/>
                    <a:pt x="30" y="19"/>
                    <a:pt x="30" y="18"/>
                  </a:cubicBezTo>
                  <a:cubicBezTo>
                    <a:pt x="29" y="18"/>
                    <a:pt x="29" y="17"/>
                    <a:pt x="28" y="17"/>
                  </a:cubicBezTo>
                  <a:cubicBezTo>
                    <a:pt x="27" y="16"/>
                    <a:pt x="27" y="16"/>
                    <a:pt x="26" y="16"/>
                  </a:cubicBezTo>
                  <a:cubicBezTo>
                    <a:pt x="26" y="17"/>
                    <a:pt x="26" y="17"/>
                    <a:pt x="26" y="19"/>
                  </a:cubicBezTo>
                  <a:close/>
                  <a:moveTo>
                    <a:pt x="33" y="25"/>
                  </a:moveTo>
                  <a:cubicBezTo>
                    <a:pt x="34" y="25"/>
                    <a:pt x="34" y="25"/>
                    <a:pt x="35" y="26"/>
                  </a:cubicBezTo>
                  <a:cubicBezTo>
                    <a:pt x="35" y="26"/>
                    <a:pt x="35" y="27"/>
                    <a:pt x="36" y="27"/>
                  </a:cubicBezTo>
                  <a:cubicBezTo>
                    <a:pt x="36" y="28"/>
                    <a:pt x="36" y="28"/>
                    <a:pt x="37" y="29"/>
                  </a:cubicBezTo>
                  <a:cubicBezTo>
                    <a:pt x="38" y="29"/>
                    <a:pt x="38" y="29"/>
                    <a:pt x="39" y="29"/>
                  </a:cubicBezTo>
                  <a:cubicBezTo>
                    <a:pt x="39" y="29"/>
                    <a:pt x="39" y="29"/>
                    <a:pt x="39" y="29"/>
                  </a:cubicBezTo>
                  <a:cubicBezTo>
                    <a:pt x="39" y="28"/>
                    <a:pt x="39" y="28"/>
                    <a:pt x="39" y="27"/>
                  </a:cubicBezTo>
                  <a:cubicBezTo>
                    <a:pt x="39" y="27"/>
                    <a:pt x="38" y="27"/>
                    <a:pt x="37" y="26"/>
                  </a:cubicBezTo>
                  <a:cubicBezTo>
                    <a:pt x="36" y="25"/>
                    <a:pt x="35" y="24"/>
                    <a:pt x="35" y="24"/>
                  </a:cubicBezTo>
                  <a:cubicBezTo>
                    <a:pt x="35" y="24"/>
                    <a:pt x="34" y="23"/>
                    <a:pt x="34" y="23"/>
                  </a:cubicBezTo>
                  <a:cubicBezTo>
                    <a:pt x="34" y="22"/>
                    <a:pt x="34" y="22"/>
                    <a:pt x="34" y="21"/>
                  </a:cubicBezTo>
                  <a:cubicBezTo>
                    <a:pt x="34" y="21"/>
                    <a:pt x="34" y="20"/>
                    <a:pt x="34" y="20"/>
                  </a:cubicBezTo>
                  <a:cubicBezTo>
                    <a:pt x="34" y="20"/>
                    <a:pt x="34" y="20"/>
                    <a:pt x="35" y="20"/>
                  </a:cubicBezTo>
                  <a:cubicBezTo>
                    <a:pt x="35" y="20"/>
                    <a:pt x="35" y="20"/>
                    <a:pt x="36" y="20"/>
                  </a:cubicBezTo>
                  <a:cubicBezTo>
                    <a:pt x="36" y="20"/>
                    <a:pt x="36" y="20"/>
                    <a:pt x="37" y="20"/>
                  </a:cubicBezTo>
                  <a:cubicBezTo>
                    <a:pt x="38" y="21"/>
                    <a:pt x="38" y="21"/>
                    <a:pt x="39" y="22"/>
                  </a:cubicBezTo>
                  <a:cubicBezTo>
                    <a:pt x="39" y="22"/>
                    <a:pt x="40" y="23"/>
                    <a:pt x="40" y="23"/>
                  </a:cubicBezTo>
                  <a:cubicBezTo>
                    <a:pt x="40" y="24"/>
                    <a:pt x="40" y="24"/>
                    <a:pt x="40" y="25"/>
                  </a:cubicBezTo>
                  <a:cubicBezTo>
                    <a:pt x="40" y="25"/>
                    <a:pt x="39" y="24"/>
                    <a:pt x="39" y="24"/>
                  </a:cubicBezTo>
                  <a:cubicBezTo>
                    <a:pt x="39" y="24"/>
                    <a:pt x="39" y="23"/>
                    <a:pt x="38" y="23"/>
                  </a:cubicBezTo>
                  <a:cubicBezTo>
                    <a:pt x="38" y="22"/>
                    <a:pt x="38" y="22"/>
                    <a:pt x="37" y="22"/>
                  </a:cubicBezTo>
                  <a:cubicBezTo>
                    <a:pt x="36" y="21"/>
                    <a:pt x="36" y="21"/>
                    <a:pt x="36" y="21"/>
                  </a:cubicBezTo>
                  <a:cubicBezTo>
                    <a:pt x="35" y="21"/>
                    <a:pt x="35" y="21"/>
                    <a:pt x="35" y="22"/>
                  </a:cubicBezTo>
                  <a:cubicBezTo>
                    <a:pt x="35" y="22"/>
                    <a:pt x="35" y="22"/>
                    <a:pt x="35" y="22"/>
                  </a:cubicBezTo>
                  <a:cubicBezTo>
                    <a:pt x="35" y="23"/>
                    <a:pt x="36" y="23"/>
                    <a:pt x="36" y="23"/>
                  </a:cubicBezTo>
                  <a:cubicBezTo>
                    <a:pt x="36" y="23"/>
                    <a:pt x="36" y="24"/>
                    <a:pt x="37" y="24"/>
                  </a:cubicBezTo>
                  <a:cubicBezTo>
                    <a:pt x="38" y="25"/>
                    <a:pt x="39" y="26"/>
                    <a:pt x="39" y="26"/>
                  </a:cubicBezTo>
                  <a:cubicBezTo>
                    <a:pt x="40" y="27"/>
                    <a:pt x="40" y="27"/>
                    <a:pt x="40" y="28"/>
                  </a:cubicBezTo>
                  <a:cubicBezTo>
                    <a:pt x="41" y="28"/>
                    <a:pt x="41" y="29"/>
                    <a:pt x="41" y="29"/>
                  </a:cubicBezTo>
                  <a:cubicBezTo>
                    <a:pt x="41" y="30"/>
                    <a:pt x="41" y="30"/>
                    <a:pt x="40" y="31"/>
                  </a:cubicBezTo>
                  <a:cubicBezTo>
                    <a:pt x="40" y="31"/>
                    <a:pt x="40" y="31"/>
                    <a:pt x="39" y="31"/>
                  </a:cubicBezTo>
                  <a:cubicBezTo>
                    <a:pt x="38" y="31"/>
                    <a:pt x="38" y="31"/>
                    <a:pt x="37" y="30"/>
                  </a:cubicBezTo>
                  <a:cubicBezTo>
                    <a:pt x="36" y="30"/>
                    <a:pt x="35" y="29"/>
                    <a:pt x="35" y="28"/>
                  </a:cubicBezTo>
                  <a:cubicBezTo>
                    <a:pt x="34" y="27"/>
                    <a:pt x="34" y="26"/>
                    <a:pt x="33" y="25"/>
                  </a:cubicBezTo>
                  <a:close/>
                  <a:moveTo>
                    <a:pt x="42" y="28"/>
                  </a:moveTo>
                  <a:cubicBezTo>
                    <a:pt x="42" y="26"/>
                    <a:pt x="42" y="25"/>
                    <a:pt x="43" y="25"/>
                  </a:cubicBezTo>
                  <a:cubicBezTo>
                    <a:pt x="44" y="25"/>
                    <a:pt x="45" y="25"/>
                    <a:pt x="46" y="26"/>
                  </a:cubicBezTo>
                  <a:cubicBezTo>
                    <a:pt x="47" y="26"/>
                    <a:pt x="48" y="27"/>
                    <a:pt x="49" y="28"/>
                  </a:cubicBezTo>
                  <a:cubicBezTo>
                    <a:pt x="50" y="30"/>
                    <a:pt x="50" y="31"/>
                    <a:pt x="50" y="33"/>
                  </a:cubicBezTo>
                  <a:cubicBezTo>
                    <a:pt x="50" y="34"/>
                    <a:pt x="50" y="35"/>
                    <a:pt x="50" y="35"/>
                  </a:cubicBezTo>
                  <a:cubicBezTo>
                    <a:pt x="49" y="36"/>
                    <a:pt x="49" y="36"/>
                    <a:pt x="48" y="36"/>
                  </a:cubicBezTo>
                  <a:cubicBezTo>
                    <a:pt x="48" y="36"/>
                    <a:pt x="47" y="36"/>
                    <a:pt x="46" y="35"/>
                  </a:cubicBezTo>
                  <a:cubicBezTo>
                    <a:pt x="45" y="35"/>
                    <a:pt x="44" y="34"/>
                    <a:pt x="43" y="32"/>
                  </a:cubicBezTo>
                  <a:cubicBezTo>
                    <a:pt x="42" y="31"/>
                    <a:pt x="42" y="30"/>
                    <a:pt x="42" y="28"/>
                  </a:cubicBezTo>
                  <a:close/>
                  <a:moveTo>
                    <a:pt x="43" y="29"/>
                  </a:moveTo>
                  <a:cubicBezTo>
                    <a:pt x="43" y="30"/>
                    <a:pt x="44" y="31"/>
                    <a:pt x="44" y="32"/>
                  </a:cubicBezTo>
                  <a:cubicBezTo>
                    <a:pt x="45" y="33"/>
                    <a:pt x="45" y="34"/>
                    <a:pt x="46" y="34"/>
                  </a:cubicBezTo>
                  <a:cubicBezTo>
                    <a:pt x="47" y="34"/>
                    <a:pt x="47" y="35"/>
                    <a:pt x="48" y="34"/>
                  </a:cubicBezTo>
                  <a:cubicBezTo>
                    <a:pt x="48" y="34"/>
                    <a:pt x="49" y="33"/>
                    <a:pt x="49" y="32"/>
                  </a:cubicBezTo>
                  <a:cubicBezTo>
                    <a:pt x="49" y="31"/>
                    <a:pt x="48" y="30"/>
                    <a:pt x="48" y="29"/>
                  </a:cubicBezTo>
                  <a:cubicBezTo>
                    <a:pt x="47" y="28"/>
                    <a:pt x="47" y="27"/>
                    <a:pt x="46" y="27"/>
                  </a:cubicBezTo>
                  <a:cubicBezTo>
                    <a:pt x="45" y="26"/>
                    <a:pt x="45" y="26"/>
                    <a:pt x="44" y="27"/>
                  </a:cubicBezTo>
                  <a:cubicBezTo>
                    <a:pt x="44" y="27"/>
                    <a:pt x="43" y="28"/>
                    <a:pt x="43" y="29"/>
                  </a:cubicBezTo>
                  <a:close/>
                  <a:moveTo>
                    <a:pt x="52" y="39"/>
                  </a:moveTo>
                  <a:cubicBezTo>
                    <a:pt x="52" y="36"/>
                    <a:pt x="52" y="34"/>
                    <a:pt x="52" y="32"/>
                  </a:cubicBezTo>
                  <a:cubicBezTo>
                    <a:pt x="52" y="30"/>
                    <a:pt x="52" y="28"/>
                    <a:pt x="52" y="26"/>
                  </a:cubicBezTo>
                  <a:cubicBezTo>
                    <a:pt x="52" y="26"/>
                    <a:pt x="53" y="26"/>
                    <a:pt x="53" y="26"/>
                  </a:cubicBezTo>
                  <a:cubicBezTo>
                    <a:pt x="53" y="29"/>
                    <a:pt x="53" y="31"/>
                    <a:pt x="53" y="33"/>
                  </a:cubicBezTo>
                  <a:cubicBezTo>
                    <a:pt x="53" y="35"/>
                    <a:pt x="53" y="37"/>
                    <a:pt x="53" y="39"/>
                  </a:cubicBezTo>
                  <a:cubicBezTo>
                    <a:pt x="53" y="39"/>
                    <a:pt x="52" y="39"/>
                    <a:pt x="52" y="39"/>
                  </a:cubicBezTo>
                  <a:close/>
                  <a:moveTo>
                    <a:pt x="55" y="38"/>
                  </a:moveTo>
                  <a:cubicBezTo>
                    <a:pt x="56" y="38"/>
                    <a:pt x="56" y="38"/>
                    <a:pt x="57" y="38"/>
                  </a:cubicBezTo>
                  <a:cubicBezTo>
                    <a:pt x="57" y="39"/>
                    <a:pt x="57" y="39"/>
                    <a:pt x="57" y="40"/>
                  </a:cubicBezTo>
                  <a:cubicBezTo>
                    <a:pt x="58" y="41"/>
                    <a:pt x="58" y="41"/>
                    <a:pt x="59" y="41"/>
                  </a:cubicBezTo>
                  <a:cubicBezTo>
                    <a:pt x="60" y="42"/>
                    <a:pt x="60" y="42"/>
                    <a:pt x="61" y="42"/>
                  </a:cubicBezTo>
                  <a:cubicBezTo>
                    <a:pt x="61" y="42"/>
                    <a:pt x="61" y="42"/>
                    <a:pt x="61" y="41"/>
                  </a:cubicBezTo>
                  <a:cubicBezTo>
                    <a:pt x="61" y="41"/>
                    <a:pt x="61" y="40"/>
                    <a:pt x="61" y="40"/>
                  </a:cubicBezTo>
                  <a:cubicBezTo>
                    <a:pt x="60" y="40"/>
                    <a:pt x="60" y="39"/>
                    <a:pt x="59" y="39"/>
                  </a:cubicBezTo>
                  <a:cubicBezTo>
                    <a:pt x="58" y="38"/>
                    <a:pt x="57" y="37"/>
                    <a:pt x="57" y="37"/>
                  </a:cubicBezTo>
                  <a:cubicBezTo>
                    <a:pt x="56" y="36"/>
                    <a:pt x="56" y="36"/>
                    <a:pt x="56" y="35"/>
                  </a:cubicBezTo>
                  <a:cubicBezTo>
                    <a:pt x="56" y="35"/>
                    <a:pt x="55" y="34"/>
                    <a:pt x="55" y="34"/>
                  </a:cubicBezTo>
                  <a:cubicBezTo>
                    <a:pt x="55" y="33"/>
                    <a:pt x="56" y="33"/>
                    <a:pt x="56" y="33"/>
                  </a:cubicBezTo>
                  <a:cubicBezTo>
                    <a:pt x="56" y="32"/>
                    <a:pt x="56" y="32"/>
                    <a:pt x="56" y="32"/>
                  </a:cubicBezTo>
                  <a:cubicBezTo>
                    <a:pt x="57" y="32"/>
                    <a:pt x="57" y="32"/>
                    <a:pt x="57" y="32"/>
                  </a:cubicBezTo>
                  <a:cubicBezTo>
                    <a:pt x="58" y="32"/>
                    <a:pt x="58" y="33"/>
                    <a:pt x="59" y="33"/>
                  </a:cubicBezTo>
                  <a:cubicBezTo>
                    <a:pt x="59" y="33"/>
                    <a:pt x="60" y="34"/>
                    <a:pt x="61" y="34"/>
                  </a:cubicBezTo>
                  <a:cubicBezTo>
                    <a:pt x="61" y="35"/>
                    <a:pt x="62" y="35"/>
                    <a:pt x="62" y="36"/>
                  </a:cubicBezTo>
                  <a:cubicBezTo>
                    <a:pt x="62" y="36"/>
                    <a:pt x="62" y="37"/>
                    <a:pt x="62" y="37"/>
                  </a:cubicBezTo>
                  <a:cubicBezTo>
                    <a:pt x="62" y="37"/>
                    <a:pt x="61" y="37"/>
                    <a:pt x="61" y="37"/>
                  </a:cubicBezTo>
                  <a:cubicBezTo>
                    <a:pt x="61" y="36"/>
                    <a:pt x="61" y="36"/>
                    <a:pt x="60" y="35"/>
                  </a:cubicBezTo>
                  <a:cubicBezTo>
                    <a:pt x="60" y="35"/>
                    <a:pt x="59" y="34"/>
                    <a:pt x="59" y="34"/>
                  </a:cubicBezTo>
                  <a:cubicBezTo>
                    <a:pt x="58" y="34"/>
                    <a:pt x="58" y="34"/>
                    <a:pt x="57" y="34"/>
                  </a:cubicBezTo>
                  <a:cubicBezTo>
                    <a:pt x="57" y="34"/>
                    <a:pt x="57" y="34"/>
                    <a:pt x="57" y="34"/>
                  </a:cubicBezTo>
                  <a:cubicBezTo>
                    <a:pt x="57" y="34"/>
                    <a:pt x="57" y="35"/>
                    <a:pt x="57" y="35"/>
                  </a:cubicBezTo>
                  <a:cubicBezTo>
                    <a:pt x="57" y="35"/>
                    <a:pt x="57" y="35"/>
                    <a:pt x="58" y="36"/>
                  </a:cubicBezTo>
                  <a:cubicBezTo>
                    <a:pt x="58" y="36"/>
                    <a:pt x="58" y="36"/>
                    <a:pt x="59" y="37"/>
                  </a:cubicBezTo>
                  <a:cubicBezTo>
                    <a:pt x="60" y="38"/>
                    <a:pt x="61" y="38"/>
                    <a:pt x="61" y="39"/>
                  </a:cubicBezTo>
                  <a:cubicBezTo>
                    <a:pt x="62" y="39"/>
                    <a:pt x="62" y="40"/>
                    <a:pt x="62" y="40"/>
                  </a:cubicBezTo>
                  <a:cubicBezTo>
                    <a:pt x="63" y="41"/>
                    <a:pt x="63" y="41"/>
                    <a:pt x="63" y="42"/>
                  </a:cubicBezTo>
                  <a:cubicBezTo>
                    <a:pt x="63" y="42"/>
                    <a:pt x="62" y="43"/>
                    <a:pt x="62" y="43"/>
                  </a:cubicBezTo>
                  <a:cubicBezTo>
                    <a:pt x="62" y="43"/>
                    <a:pt x="61" y="44"/>
                    <a:pt x="61" y="43"/>
                  </a:cubicBezTo>
                  <a:cubicBezTo>
                    <a:pt x="60" y="43"/>
                    <a:pt x="60" y="43"/>
                    <a:pt x="59" y="43"/>
                  </a:cubicBezTo>
                  <a:cubicBezTo>
                    <a:pt x="58" y="42"/>
                    <a:pt x="57" y="41"/>
                    <a:pt x="56" y="40"/>
                  </a:cubicBezTo>
                  <a:cubicBezTo>
                    <a:pt x="56" y="40"/>
                    <a:pt x="55" y="39"/>
                    <a:pt x="55" y="38"/>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5" name="Freeform 935"/>
            <p:cNvSpPr>
              <a:spLocks noEditPoints="1"/>
            </p:cNvSpPr>
            <p:nvPr/>
          </p:nvSpPr>
          <p:spPr bwMode="auto">
            <a:xfrm>
              <a:off x="3894" y="1359"/>
              <a:ext cx="315" cy="256"/>
            </a:xfrm>
            <a:custGeom>
              <a:avLst/>
              <a:gdLst>
                <a:gd name="T0" fmla="*/ 0 w 32"/>
                <a:gd name="T1" fmla="*/ 2147483647 h 26"/>
                <a:gd name="T2" fmla="*/ 2147483647 w 32"/>
                <a:gd name="T3" fmla="*/ 2147483647 h 26"/>
                <a:gd name="T4" fmla="*/ 2147483647 w 32"/>
                <a:gd name="T5" fmla="*/ 2147483647 h 26"/>
                <a:gd name="T6" fmla="*/ 2147483647 w 32"/>
                <a:gd name="T7" fmla="*/ 2147483647 h 26"/>
                <a:gd name="T8" fmla="*/ 2147483647 w 32"/>
                <a:gd name="T9" fmla="*/ 2147483647 h 26"/>
                <a:gd name="T10" fmla="*/ 2147483647 w 32"/>
                <a:gd name="T11" fmla="*/ 2147483647 h 26"/>
                <a:gd name="T12" fmla="*/ 2147483647 w 32"/>
                <a:gd name="T13" fmla="*/ 0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2147483647 w 32"/>
                <a:gd name="T29" fmla="*/ 2147483647 h 26"/>
                <a:gd name="T30" fmla="*/ 2147483647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2147483647 w 32"/>
                <a:gd name="T41" fmla="*/ 2147483647 h 26"/>
                <a:gd name="T42" fmla="*/ 2147483647 w 32"/>
                <a:gd name="T43" fmla="*/ 2147483647 h 26"/>
                <a:gd name="T44" fmla="*/ 2147483647 w 32"/>
                <a:gd name="T45" fmla="*/ 2147483647 h 26"/>
                <a:gd name="T46" fmla="*/ 2147483647 w 32"/>
                <a:gd name="T47" fmla="*/ 2147483647 h 26"/>
                <a:gd name="T48" fmla="*/ 2147483647 w 32"/>
                <a:gd name="T49" fmla="*/ 2147483647 h 26"/>
                <a:gd name="T50" fmla="*/ 2147483647 w 32"/>
                <a:gd name="T51" fmla="*/ 2147483647 h 26"/>
                <a:gd name="T52" fmla="*/ 2147483647 w 32"/>
                <a:gd name="T53" fmla="*/ 2147483647 h 26"/>
                <a:gd name="T54" fmla="*/ 2147483647 w 32"/>
                <a:gd name="T55" fmla="*/ 2147483647 h 26"/>
                <a:gd name="T56" fmla="*/ 2147483647 w 32"/>
                <a:gd name="T57" fmla="*/ 2147483647 h 26"/>
                <a:gd name="T58" fmla="*/ 2147483647 w 32"/>
                <a:gd name="T59" fmla="*/ 2147483647 h 26"/>
                <a:gd name="T60" fmla="*/ 2147483647 w 32"/>
                <a:gd name="T61" fmla="*/ 2147483647 h 26"/>
                <a:gd name="T62" fmla="*/ 2147483647 w 32"/>
                <a:gd name="T63" fmla="*/ 2147483647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26"/>
                <a:gd name="T98" fmla="*/ 32 w 32"/>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26">
                  <a:moveTo>
                    <a:pt x="0" y="4"/>
                  </a:moveTo>
                  <a:cubicBezTo>
                    <a:pt x="0" y="3"/>
                    <a:pt x="0" y="3"/>
                    <a:pt x="0" y="2"/>
                  </a:cubicBezTo>
                  <a:cubicBezTo>
                    <a:pt x="2" y="3"/>
                    <a:pt x="3" y="4"/>
                    <a:pt x="5" y="5"/>
                  </a:cubicBezTo>
                  <a:cubicBezTo>
                    <a:pt x="5" y="5"/>
                    <a:pt x="5" y="6"/>
                    <a:pt x="5" y="7"/>
                  </a:cubicBezTo>
                  <a:cubicBezTo>
                    <a:pt x="3" y="6"/>
                    <a:pt x="2" y="5"/>
                    <a:pt x="0" y="4"/>
                  </a:cubicBezTo>
                  <a:close/>
                  <a:moveTo>
                    <a:pt x="11" y="15"/>
                  </a:moveTo>
                  <a:cubicBezTo>
                    <a:pt x="11" y="15"/>
                    <a:pt x="10" y="14"/>
                    <a:pt x="10" y="14"/>
                  </a:cubicBezTo>
                  <a:cubicBezTo>
                    <a:pt x="10" y="12"/>
                    <a:pt x="10" y="10"/>
                    <a:pt x="10" y="8"/>
                  </a:cubicBezTo>
                  <a:cubicBezTo>
                    <a:pt x="10" y="6"/>
                    <a:pt x="10" y="5"/>
                    <a:pt x="10" y="3"/>
                  </a:cubicBezTo>
                  <a:cubicBezTo>
                    <a:pt x="9" y="3"/>
                    <a:pt x="9" y="3"/>
                    <a:pt x="8" y="3"/>
                  </a:cubicBezTo>
                  <a:cubicBezTo>
                    <a:pt x="8" y="3"/>
                    <a:pt x="7" y="3"/>
                    <a:pt x="7" y="3"/>
                  </a:cubicBezTo>
                  <a:cubicBezTo>
                    <a:pt x="7" y="3"/>
                    <a:pt x="7" y="2"/>
                    <a:pt x="7" y="1"/>
                  </a:cubicBezTo>
                  <a:cubicBezTo>
                    <a:pt x="8" y="1"/>
                    <a:pt x="8" y="1"/>
                    <a:pt x="9" y="1"/>
                  </a:cubicBezTo>
                  <a:cubicBezTo>
                    <a:pt x="10" y="1"/>
                    <a:pt x="10" y="0"/>
                    <a:pt x="10" y="0"/>
                  </a:cubicBezTo>
                  <a:cubicBezTo>
                    <a:pt x="11" y="0"/>
                    <a:pt x="11" y="0"/>
                    <a:pt x="11" y="0"/>
                  </a:cubicBezTo>
                  <a:cubicBezTo>
                    <a:pt x="11" y="3"/>
                    <a:pt x="11" y="5"/>
                    <a:pt x="11" y="8"/>
                  </a:cubicBezTo>
                  <a:cubicBezTo>
                    <a:pt x="11" y="10"/>
                    <a:pt x="11" y="12"/>
                    <a:pt x="11" y="15"/>
                  </a:cubicBezTo>
                  <a:close/>
                  <a:moveTo>
                    <a:pt x="15" y="10"/>
                  </a:moveTo>
                  <a:cubicBezTo>
                    <a:pt x="15" y="8"/>
                    <a:pt x="15" y="7"/>
                    <a:pt x="16" y="6"/>
                  </a:cubicBezTo>
                  <a:cubicBezTo>
                    <a:pt x="16" y="5"/>
                    <a:pt x="16" y="5"/>
                    <a:pt x="17" y="4"/>
                  </a:cubicBezTo>
                  <a:cubicBezTo>
                    <a:pt x="17" y="4"/>
                    <a:pt x="18" y="4"/>
                    <a:pt x="19" y="5"/>
                  </a:cubicBezTo>
                  <a:cubicBezTo>
                    <a:pt x="20" y="5"/>
                    <a:pt x="20" y="6"/>
                    <a:pt x="21" y="6"/>
                  </a:cubicBezTo>
                  <a:cubicBezTo>
                    <a:pt x="21" y="7"/>
                    <a:pt x="22" y="8"/>
                    <a:pt x="22" y="8"/>
                  </a:cubicBezTo>
                  <a:cubicBezTo>
                    <a:pt x="22" y="9"/>
                    <a:pt x="22" y="10"/>
                    <a:pt x="23" y="11"/>
                  </a:cubicBezTo>
                  <a:cubicBezTo>
                    <a:pt x="23" y="12"/>
                    <a:pt x="23" y="13"/>
                    <a:pt x="23" y="14"/>
                  </a:cubicBezTo>
                  <a:cubicBezTo>
                    <a:pt x="23" y="16"/>
                    <a:pt x="23" y="17"/>
                    <a:pt x="23" y="18"/>
                  </a:cubicBezTo>
                  <a:cubicBezTo>
                    <a:pt x="22" y="19"/>
                    <a:pt x="22" y="20"/>
                    <a:pt x="21" y="20"/>
                  </a:cubicBezTo>
                  <a:cubicBezTo>
                    <a:pt x="21" y="20"/>
                    <a:pt x="20" y="20"/>
                    <a:pt x="19" y="19"/>
                  </a:cubicBezTo>
                  <a:cubicBezTo>
                    <a:pt x="18" y="19"/>
                    <a:pt x="17" y="18"/>
                    <a:pt x="16" y="16"/>
                  </a:cubicBezTo>
                  <a:cubicBezTo>
                    <a:pt x="16" y="16"/>
                    <a:pt x="16" y="15"/>
                    <a:pt x="15" y="14"/>
                  </a:cubicBezTo>
                  <a:cubicBezTo>
                    <a:pt x="15" y="12"/>
                    <a:pt x="15" y="11"/>
                    <a:pt x="15" y="10"/>
                  </a:cubicBezTo>
                  <a:close/>
                  <a:moveTo>
                    <a:pt x="17" y="11"/>
                  </a:moveTo>
                  <a:cubicBezTo>
                    <a:pt x="17" y="13"/>
                    <a:pt x="17" y="15"/>
                    <a:pt x="17" y="16"/>
                  </a:cubicBezTo>
                  <a:cubicBezTo>
                    <a:pt x="18" y="17"/>
                    <a:pt x="18" y="18"/>
                    <a:pt x="19" y="18"/>
                  </a:cubicBezTo>
                  <a:cubicBezTo>
                    <a:pt x="20" y="18"/>
                    <a:pt x="20" y="18"/>
                    <a:pt x="21" y="18"/>
                  </a:cubicBezTo>
                  <a:cubicBezTo>
                    <a:pt x="21" y="17"/>
                    <a:pt x="21" y="16"/>
                    <a:pt x="21" y="14"/>
                  </a:cubicBezTo>
                  <a:cubicBezTo>
                    <a:pt x="21" y="11"/>
                    <a:pt x="21" y="9"/>
                    <a:pt x="21" y="8"/>
                  </a:cubicBezTo>
                  <a:cubicBezTo>
                    <a:pt x="20" y="7"/>
                    <a:pt x="20" y="7"/>
                    <a:pt x="19" y="6"/>
                  </a:cubicBezTo>
                  <a:cubicBezTo>
                    <a:pt x="18" y="6"/>
                    <a:pt x="18" y="6"/>
                    <a:pt x="17" y="6"/>
                  </a:cubicBezTo>
                  <a:cubicBezTo>
                    <a:pt x="17" y="7"/>
                    <a:pt x="17" y="7"/>
                    <a:pt x="17" y="8"/>
                  </a:cubicBezTo>
                  <a:cubicBezTo>
                    <a:pt x="17" y="9"/>
                    <a:pt x="17" y="10"/>
                    <a:pt x="17" y="11"/>
                  </a:cubicBezTo>
                  <a:close/>
                  <a:moveTo>
                    <a:pt x="24" y="15"/>
                  </a:moveTo>
                  <a:cubicBezTo>
                    <a:pt x="24" y="14"/>
                    <a:pt x="25" y="12"/>
                    <a:pt x="25" y="11"/>
                  </a:cubicBezTo>
                  <a:cubicBezTo>
                    <a:pt x="25" y="11"/>
                    <a:pt x="26" y="10"/>
                    <a:pt x="26" y="10"/>
                  </a:cubicBezTo>
                  <a:cubicBezTo>
                    <a:pt x="27" y="10"/>
                    <a:pt x="27" y="10"/>
                    <a:pt x="28" y="10"/>
                  </a:cubicBezTo>
                  <a:cubicBezTo>
                    <a:pt x="29" y="11"/>
                    <a:pt x="30" y="11"/>
                    <a:pt x="30" y="12"/>
                  </a:cubicBezTo>
                  <a:cubicBezTo>
                    <a:pt x="31" y="12"/>
                    <a:pt x="31" y="13"/>
                    <a:pt x="31" y="14"/>
                  </a:cubicBezTo>
                  <a:cubicBezTo>
                    <a:pt x="32" y="14"/>
                    <a:pt x="32" y="15"/>
                    <a:pt x="32" y="16"/>
                  </a:cubicBezTo>
                  <a:cubicBezTo>
                    <a:pt x="32" y="17"/>
                    <a:pt x="32" y="18"/>
                    <a:pt x="32" y="20"/>
                  </a:cubicBezTo>
                  <a:cubicBezTo>
                    <a:pt x="32" y="22"/>
                    <a:pt x="32" y="23"/>
                    <a:pt x="32" y="24"/>
                  </a:cubicBezTo>
                  <a:cubicBezTo>
                    <a:pt x="32" y="25"/>
                    <a:pt x="31" y="25"/>
                    <a:pt x="31" y="25"/>
                  </a:cubicBezTo>
                  <a:cubicBezTo>
                    <a:pt x="30" y="26"/>
                    <a:pt x="29" y="25"/>
                    <a:pt x="28" y="25"/>
                  </a:cubicBezTo>
                  <a:cubicBezTo>
                    <a:pt x="27" y="24"/>
                    <a:pt x="26" y="23"/>
                    <a:pt x="26" y="22"/>
                  </a:cubicBezTo>
                  <a:cubicBezTo>
                    <a:pt x="25" y="21"/>
                    <a:pt x="25" y="20"/>
                    <a:pt x="25" y="19"/>
                  </a:cubicBezTo>
                  <a:cubicBezTo>
                    <a:pt x="25" y="18"/>
                    <a:pt x="24" y="17"/>
                    <a:pt x="24" y="15"/>
                  </a:cubicBezTo>
                  <a:close/>
                  <a:moveTo>
                    <a:pt x="26" y="16"/>
                  </a:moveTo>
                  <a:cubicBezTo>
                    <a:pt x="26" y="19"/>
                    <a:pt x="26" y="20"/>
                    <a:pt x="27" y="21"/>
                  </a:cubicBezTo>
                  <a:cubicBezTo>
                    <a:pt x="27" y="22"/>
                    <a:pt x="28" y="23"/>
                    <a:pt x="28" y="23"/>
                  </a:cubicBezTo>
                  <a:cubicBezTo>
                    <a:pt x="29" y="24"/>
                    <a:pt x="30" y="24"/>
                    <a:pt x="30" y="23"/>
                  </a:cubicBezTo>
                  <a:cubicBezTo>
                    <a:pt x="31" y="23"/>
                    <a:pt x="31" y="21"/>
                    <a:pt x="31" y="19"/>
                  </a:cubicBezTo>
                  <a:cubicBezTo>
                    <a:pt x="31" y="17"/>
                    <a:pt x="31" y="15"/>
                    <a:pt x="30" y="14"/>
                  </a:cubicBezTo>
                  <a:cubicBezTo>
                    <a:pt x="30" y="13"/>
                    <a:pt x="29" y="12"/>
                    <a:pt x="28" y="12"/>
                  </a:cubicBezTo>
                  <a:cubicBezTo>
                    <a:pt x="28" y="11"/>
                    <a:pt x="27" y="11"/>
                    <a:pt x="27" y="12"/>
                  </a:cubicBezTo>
                  <a:cubicBezTo>
                    <a:pt x="26" y="12"/>
                    <a:pt x="26" y="13"/>
                    <a:pt x="26" y="13"/>
                  </a:cubicBezTo>
                  <a:cubicBezTo>
                    <a:pt x="26" y="14"/>
                    <a:pt x="26" y="15"/>
                    <a:pt x="26" y="1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6" name="Freeform 936"/>
            <p:cNvSpPr>
              <a:spLocks noEditPoints="1"/>
            </p:cNvSpPr>
            <p:nvPr/>
          </p:nvSpPr>
          <p:spPr bwMode="auto">
            <a:xfrm>
              <a:off x="3292" y="1763"/>
              <a:ext cx="227" cy="207"/>
            </a:xfrm>
            <a:custGeom>
              <a:avLst/>
              <a:gdLst>
                <a:gd name="T0" fmla="*/ 0 w 23"/>
                <a:gd name="T1" fmla="*/ 2147483647 h 21"/>
                <a:gd name="T2" fmla="*/ 0 w 23"/>
                <a:gd name="T3" fmla="*/ 2147483647 h 21"/>
                <a:gd name="T4" fmla="*/ 2147483647 w 23"/>
                <a:gd name="T5" fmla="*/ 2147483647 h 21"/>
                <a:gd name="T6" fmla="*/ 2147483647 w 23"/>
                <a:gd name="T7" fmla="*/ 2147483647 h 21"/>
                <a:gd name="T8" fmla="*/ 0 w 23"/>
                <a:gd name="T9" fmla="*/ 2147483647 h 21"/>
                <a:gd name="T10" fmla="*/ 2147483647 w 23"/>
                <a:gd name="T11" fmla="*/ 2147483647 h 21"/>
                <a:gd name="T12" fmla="*/ 2147483647 w 23"/>
                <a:gd name="T13" fmla="*/ 2147483647 h 21"/>
                <a:gd name="T14" fmla="*/ 2147483647 w 23"/>
                <a:gd name="T15" fmla="*/ 2147483647 h 21"/>
                <a:gd name="T16" fmla="*/ 2147483647 w 23"/>
                <a:gd name="T17" fmla="*/ 2147483647 h 21"/>
                <a:gd name="T18" fmla="*/ 2147483647 w 23"/>
                <a:gd name="T19" fmla="*/ 2147483647 h 21"/>
                <a:gd name="T20" fmla="*/ 2147483647 w 23"/>
                <a:gd name="T21" fmla="*/ 2147483647 h 21"/>
                <a:gd name="T22" fmla="*/ 2147483647 w 23"/>
                <a:gd name="T23" fmla="*/ 2147483647 h 21"/>
                <a:gd name="T24" fmla="*/ 2147483647 w 23"/>
                <a:gd name="T25" fmla="*/ 2147483647 h 21"/>
                <a:gd name="T26" fmla="*/ 2147483647 w 23"/>
                <a:gd name="T27" fmla="*/ 2147483647 h 21"/>
                <a:gd name="T28" fmla="*/ 2147483647 w 23"/>
                <a:gd name="T29" fmla="*/ 2147483647 h 21"/>
                <a:gd name="T30" fmla="*/ 2147483647 w 23"/>
                <a:gd name="T31" fmla="*/ 2147483647 h 21"/>
                <a:gd name="T32" fmla="*/ 2147483647 w 23"/>
                <a:gd name="T33" fmla="*/ 2147483647 h 21"/>
                <a:gd name="T34" fmla="*/ 2147483647 w 23"/>
                <a:gd name="T35" fmla="*/ 0 h 21"/>
                <a:gd name="T36" fmla="*/ 2147483647 w 23"/>
                <a:gd name="T37" fmla="*/ 2147483647 h 21"/>
                <a:gd name="T38" fmla="*/ 2147483647 w 23"/>
                <a:gd name="T39" fmla="*/ 2147483647 h 21"/>
                <a:gd name="T40" fmla="*/ 2147483647 w 23"/>
                <a:gd name="T41" fmla="*/ 2147483647 h 21"/>
                <a:gd name="T42" fmla="*/ 2147483647 w 23"/>
                <a:gd name="T43" fmla="*/ 2147483647 h 21"/>
                <a:gd name="T44" fmla="*/ 2147483647 w 23"/>
                <a:gd name="T45" fmla="*/ 2147483647 h 21"/>
                <a:gd name="T46" fmla="*/ 2147483647 w 23"/>
                <a:gd name="T47" fmla="*/ 2147483647 h 21"/>
                <a:gd name="T48" fmla="*/ 2147483647 w 23"/>
                <a:gd name="T49" fmla="*/ 2147483647 h 21"/>
                <a:gd name="T50" fmla="*/ 2147483647 w 23"/>
                <a:gd name="T51" fmla="*/ 2147483647 h 21"/>
                <a:gd name="T52" fmla="*/ 2147483647 w 23"/>
                <a:gd name="T53" fmla="*/ 2147483647 h 21"/>
                <a:gd name="T54" fmla="*/ 2147483647 w 23"/>
                <a:gd name="T55" fmla="*/ 2147483647 h 21"/>
                <a:gd name="T56" fmla="*/ 2147483647 w 23"/>
                <a:gd name="T57" fmla="*/ 2147483647 h 21"/>
                <a:gd name="T58" fmla="*/ 2147483647 w 23"/>
                <a:gd name="T59" fmla="*/ 2147483647 h 21"/>
                <a:gd name="T60" fmla="*/ 2147483647 w 23"/>
                <a:gd name="T61" fmla="*/ 2147483647 h 21"/>
                <a:gd name="T62" fmla="*/ 2147483647 w 23"/>
                <a:gd name="T63" fmla="*/ 2147483647 h 21"/>
                <a:gd name="T64" fmla="*/ 2147483647 w 23"/>
                <a:gd name="T65" fmla="*/ 2147483647 h 21"/>
                <a:gd name="T66" fmla="*/ 2147483647 w 23"/>
                <a:gd name="T67" fmla="*/ 2147483647 h 21"/>
                <a:gd name="T68" fmla="*/ 2147483647 w 23"/>
                <a:gd name="T69" fmla="*/ 2147483647 h 21"/>
                <a:gd name="T70" fmla="*/ 2147483647 w 23"/>
                <a:gd name="T71" fmla="*/ 2147483647 h 21"/>
                <a:gd name="T72" fmla="*/ 2147483647 w 23"/>
                <a:gd name="T73" fmla="*/ 2147483647 h 21"/>
                <a:gd name="T74" fmla="*/ 2147483647 w 23"/>
                <a:gd name="T75" fmla="*/ 2147483647 h 21"/>
                <a:gd name="T76" fmla="*/ 2147483647 w 23"/>
                <a:gd name="T77" fmla="*/ 2147483647 h 21"/>
                <a:gd name="T78" fmla="*/ 2147483647 w 23"/>
                <a:gd name="T79" fmla="*/ 2147483647 h 21"/>
                <a:gd name="T80" fmla="*/ 2147483647 w 23"/>
                <a:gd name="T81" fmla="*/ 2147483647 h 21"/>
                <a:gd name="T82" fmla="*/ 2147483647 w 23"/>
                <a:gd name="T83" fmla="*/ 2147483647 h 21"/>
                <a:gd name="T84" fmla="*/ 2147483647 w 23"/>
                <a:gd name="T85" fmla="*/ 2147483647 h 21"/>
                <a:gd name="T86" fmla="*/ 2147483647 w 23"/>
                <a:gd name="T87" fmla="*/ 2147483647 h 21"/>
                <a:gd name="T88" fmla="*/ 2147483647 w 23"/>
                <a:gd name="T89" fmla="*/ 2147483647 h 21"/>
                <a:gd name="T90" fmla="*/ 2147483647 w 23"/>
                <a:gd name="T91" fmla="*/ 2147483647 h 21"/>
                <a:gd name="T92" fmla="*/ 2147483647 w 23"/>
                <a:gd name="T93" fmla="*/ 2147483647 h 21"/>
                <a:gd name="T94" fmla="*/ 2147483647 w 23"/>
                <a:gd name="T95" fmla="*/ 2147483647 h 21"/>
                <a:gd name="T96" fmla="*/ 2147483647 w 23"/>
                <a:gd name="T97" fmla="*/ 2147483647 h 21"/>
                <a:gd name="T98" fmla="*/ 2147483647 w 23"/>
                <a:gd name="T99" fmla="*/ 2147483647 h 21"/>
                <a:gd name="T100" fmla="*/ 2147483647 w 23"/>
                <a:gd name="T101" fmla="*/ 2147483647 h 21"/>
                <a:gd name="T102" fmla="*/ 2147483647 w 23"/>
                <a:gd name="T103" fmla="*/ 2147483647 h 21"/>
                <a:gd name="T104" fmla="*/ 2147483647 w 23"/>
                <a:gd name="T105" fmla="*/ 2147483647 h 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
                <a:gd name="T160" fmla="*/ 0 h 21"/>
                <a:gd name="T161" fmla="*/ 23 w 23"/>
                <a:gd name="T162" fmla="*/ 21 h 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 h="21">
                  <a:moveTo>
                    <a:pt x="0" y="5"/>
                  </a:moveTo>
                  <a:cubicBezTo>
                    <a:pt x="0" y="5"/>
                    <a:pt x="0" y="4"/>
                    <a:pt x="0" y="4"/>
                  </a:cubicBezTo>
                  <a:cubicBezTo>
                    <a:pt x="2" y="4"/>
                    <a:pt x="3" y="5"/>
                    <a:pt x="5" y="6"/>
                  </a:cubicBezTo>
                  <a:cubicBezTo>
                    <a:pt x="5" y="7"/>
                    <a:pt x="5" y="7"/>
                    <a:pt x="5" y="8"/>
                  </a:cubicBezTo>
                  <a:cubicBezTo>
                    <a:pt x="3" y="7"/>
                    <a:pt x="2" y="6"/>
                    <a:pt x="0" y="5"/>
                  </a:cubicBezTo>
                  <a:close/>
                  <a:moveTo>
                    <a:pt x="6" y="9"/>
                  </a:moveTo>
                  <a:cubicBezTo>
                    <a:pt x="6" y="9"/>
                    <a:pt x="7" y="10"/>
                    <a:pt x="7" y="10"/>
                  </a:cubicBezTo>
                  <a:cubicBezTo>
                    <a:pt x="7" y="11"/>
                    <a:pt x="8" y="12"/>
                    <a:pt x="8" y="12"/>
                  </a:cubicBezTo>
                  <a:cubicBezTo>
                    <a:pt x="9" y="13"/>
                    <a:pt x="9" y="14"/>
                    <a:pt x="10" y="14"/>
                  </a:cubicBezTo>
                  <a:cubicBezTo>
                    <a:pt x="10" y="14"/>
                    <a:pt x="11" y="14"/>
                    <a:pt x="11" y="14"/>
                  </a:cubicBezTo>
                  <a:cubicBezTo>
                    <a:pt x="12" y="14"/>
                    <a:pt x="12" y="13"/>
                    <a:pt x="12" y="12"/>
                  </a:cubicBezTo>
                  <a:cubicBezTo>
                    <a:pt x="12" y="11"/>
                    <a:pt x="12" y="10"/>
                    <a:pt x="11" y="9"/>
                  </a:cubicBezTo>
                  <a:cubicBezTo>
                    <a:pt x="11" y="8"/>
                    <a:pt x="10" y="8"/>
                    <a:pt x="10" y="7"/>
                  </a:cubicBezTo>
                  <a:cubicBezTo>
                    <a:pt x="9" y="7"/>
                    <a:pt x="9" y="7"/>
                    <a:pt x="8" y="7"/>
                  </a:cubicBezTo>
                  <a:cubicBezTo>
                    <a:pt x="8" y="7"/>
                    <a:pt x="8" y="7"/>
                    <a:pt x="7" y="7"/>
                  </a:cubicBezTo>
                  <a:cubicBezTo>
                    <a:pt x="7" y="7"/>
                    <a:pt x="7" y="7"/>
                    <a:pt x="6" y="6"/>
                  </a:cubicBezTo>
                  <a:cubicBezTo>
                    <a:pt x="6" y="5"/>
                    <a:pt x="6" y="4"/>
                    <a:pt x="7" y="3"/>
                  </a:cubicBezTo>
                  <a:cubicBezTo>
                    <a:pt x="7" y="2"/>
                    <a:pt x="7" y="1"/>
                    <a:pt x="7" y="0"/>
                  </a:cubicBezTo>
                  <a:cubicBezTo>
                    <a:pt x="9" y="1"/>
                    <a:pt x="11" y="2"/>
                    <a:pt x="13" y="3"/>
                  </a:cubicBezTo>
                  <a:cubicBezTo>
                    <a:pt x="13" y="4"/>
                    <a:pt x="13" y="4"/>
                    <a:pt x="13" y="5"/>
                  </a:cubicBezTo>
                  <a:cubicBezTo>
                    <a:pt x="12" y="4"/>
                    <a:pt x="10" y="3"/>
                    <a:pt x="8" y="2"/>
                  </a:cubicBezTo>
                  <a:cubicBezTo>
                    <a:pt x="8" y="3"/>
                    <a:pt x="8" y="4"/>
                    <a:pt x="8" y="5"/>
                  </a:cubicBezTo>
                  <a:cubicBezTo>
                    <a:pt x="8" y="5"/>
                    <a:pt x="9" y="5"/>
                    <a:pt x="10" y="6"/>
                  </a:cubicBezTo>
                  <a:cubicBezTo>
                    <a:pt x="11" y="6"/>
                    <a:pt x="12" y="7"/>
                    <a:pt x="13" y="9"/>
                  </a:cubicBezTo>
                  <a:cubicBezTo>
                    <a:pt x="13" y="10"/>
                    <a:pt x="14" y="11"/>
                    <a:pt x="14" y="13"/>
                  </a:cubicBezTo>
                  <a:cubicBezTo>
                    <a:pt x="14" y="14"/>
                    <a:pt x="13" y="15"/>
                    <a:pt x="13" y="15"/>
                  </a:cubicBezTo>
                  <a:cubicBezTo>
                    <a:pt x="12" y="16"/>
                    <a:pt x="11" y="16"/>
                    <a:pt x="10" y="15"/>
                  </a:cubicBezTo>
                  <a:cubicBezTo>
                    <a:pt x="9" y="15"/>
                    <a:pt x="8" y="14"/>
                    <a:pt x="7" y="13"/>
                  </a:cubicBezTo>
                  <a:cubicBezTo>
                    <a:pt x="6" y="12"/>
                    <a:pt x="6" y="10"/>
                    <a:pt x="6" y="9"/>
                  </a:cubicBezTo>
                  <a:close/>
                  <a:moveTo>
                    <a:pt x="15" y="11"/>
                  </a:moveTo>
                  <a:cubicBezTo>
                    <a:pt x="15" y="9"/>
                    <a:pt x="15" y="8"/>
                    <a:pt x="16" y="7"/>
                  </a:cubicBezTo>
                  <a:cubicBezTo>
                    <a:pt x="16" y="6"/>
                    <a:pt x="16" y="6"/>
                    <a:pt x="17" y="6"/>
                  </a:cubicBezTo>
                  <a:cubicBezTo>
                    <a:pt x="17" y="5"/>
                    <a:pt x="18" y="6"/>
                    <a:pt x="19" y="6"/>
                  </a:cubicBezTo>
                  <a:cubicBezTo>
                    <a:pt x="20" y="6"/>
                    <a:pt x="20" y="7"/>
                    <a:pt x="21" y="8"/>
                  </a:cubicBezTo>
                  <a:cubicBezTo>
                    <a:pt x="21" y="8"/>
                    <a:pt x="22" y="9"/>
                    <a:pt x="22" y="10"/>
                  </a:cubicBezTo>
                  <a:cubicBezTo>
                    <a:pt x="22" y="10"/>
                    <a:pt x="23" y="11"/>
                    <a:pt x="23" y="12"/>
                  </a:cubicBezTo>
                  <a:cubicBezTo>
                    <a:pt x="23" y="13"/>
                    <a:pt x="23" y="14"/>
                    <a:pt x="23" y="16"/>
                  </a:cubicBezTo>
                  <a:cubicBezTo>
                    <a:pt x="23" y="17"/>
                    <a:pt x="23" y="19"/>
                    <a:pt x="23" y="20"/>
                  </a:cubicBezTo>
                  <a:cubicBezTo>
                    <a:pt x="22" y="20"/>
                    <a:pt x="22" y="21"/>
                    <a:pt x="21" y="21"/>
                  </a:cubicBezTo>
                  <a:cubicBezTo>
                    <a:pt x="21" y="21"/>
                    <a:pt x="20" y="21"/>
                    <a:pt x="19" y="21"/>
                  </a:cubicBezTo>
                  <a:cubicBezTo>
                    <a:pt x="18" y="20"/>
                    <a:pt x="17" y="19"/>
                    <a:pt x="16" y="18"/>
                  </a:cubicBezTo>
                  <a:cubicBezTo>
                    <a:pt x="16" y="17"/>
                    <a:pt x="16" y="16"/>
                    <a:pt x="15" y="15"/>
                  </a:cubicBezTo>
                  <a:cubicBezTo>
                    <a:pt x="15" y="14"/>
                    <a:pt x="15" y="13"/>
                    <a:pt x="15" y="11"/>
                  </a:cubicBezTo>
                  <a:close/>
                  <a:moveTo>
                    <a:pt x="17" y="12"/>
                  </a:moveTo>
                  <a:cubicBezTo>
                    <a:pt x="17" y="14"/>
                    <a:pt x="17" y="16"/>
                    <a:pt x="17" y="17"/>
                  </a:cubicBezTo>
                  <a:cubicBezTo>
                    <a:pt x="18" y="18"/>
                    <a:pt x="18" y="19"/>
                    <a:pt x="19" y="19"/>
                  </a:cubicBezTo>
                  <a:cubicBezTo>
                    <a:pt x="20" y="20"/>
                    <a:pt x="20" y="20"/>
                    <a:pt x="21" y="19"/>
                  </a:cubicBezTo>
                  <a:cubicBezTo>
                    <a:pt x="21" y="19"/>
                    <a:pt x="21" y="17"/>
                    <a:pt x="21" y="15"/>
                  </a:cubicBezTo>
                  <a:cubicBezTo>
                    <a:pt x="21" y="12"/>
                    <a:pt x="21" y="11"/>
                    <a:pt x="21" y="10"/>
                  </a:cubicBezTo>
                  <a:cubicBezTo>
                    <a:pt x="20" y="9"/>
                    <a:pt x="20" y="8"/>
                    <a:pt x="19" y="8"/>
                  </a:cubicBezTo>
                  <a:cubicBezTo>
                    <a:pt x="18" y="7"/>
                    <a:pt x="18" y="7"/>
                    <a:pt x="17" y="8"/>
                  </a:cubicBezTo>
                  <a:cubicBezTo>
                    <a:pt x="17" y="8"/>
                    <a:pt x="17" y="8"/>
                    <a:pt x="17" y="9"/>
                  </a:cubicBezTo>
                  <a:cubicBezTo>
                    <a:pt x="17" y="10"/>
                    <a:pt x="17" y="11"/>
                    <a:pt x="17" y="1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7" name="Freeform 937"/>
            <p:cNvSpPr>
              <a:spLocks noEditPoints="1"/>
            </p:cNvSpPr>
            <p:nvPr/>
          </p:nvSpPr>
          <p:spPr bwMode="auto">
            <a:xfrm>
              <a:off x="2730" y="2128"/>
              <a:ext cx="69" cy="158"/>
            </a:xfrm>
            <a:custGeom>
              <a:avLst/>
              <a:gdLst>
                <a:gd name="T0" fmla="*/ 0 w 7"/>
                <a:gd name="T1" fmla="*/ 2147483647 h 16"/>
                <a:gd name="T2" fmla="*/ 0 w 7"/>
                <a:gd name="T3" fmla="*/ 2147483647 h 16"/>
                <a:gd name="T4" fmla="*/ 2147483647 w 7"/>
                <a:gd name="T5" fmla="*/ 0 h 16"/>
                <a:gd name="T6" fmla="*/ 2147483647 w 7"/>
                <a:gd name="T7" fmla="*/ 2147483647 h 16"/>
                <a:gd name="T8" fmla="*/ 2147483647 w 7"/>
                <a:gd name="T9" fmla="*/ 2147483647 h 16"/>
                <a:gd name="T10" fmla="*/ 2147483647 w 7"/>
                <a:gd name="T11" fmla="*/ 2147483647 h 16"/>
                <a:gd name="T12" fmla="*/ 2147483647 w 7"/>
                <a:gd name="T13" fmla="*/ 2147483647 h 16"/>
                <a:gd name="T14" fmla="*/ 2147483647 w 7"/>
                <a:gd name="T15" fmla="*/ 2147483647 h 16"/>
                <a:gd name="T16" fmla="*/ 2147483647 w 7"/>
                <a:gd name="T17" fmla="*/ 2147483647 h 16"/>
                <a:gd name="T18" fmla="*/ 2147483647 w 7"/>
                <a:gd name="T19" fmla="*/ 2147483647 h 16"/>
                <a:gd name="T20" fmla="*/ 2147483647 w 7"/>
                <a:gd name="T21" fmla="*/ 2147483647 h 16"/>
                <a:gd name="T22" fmla="*/ 2147483647 w 7"/>
                <a:gd name="T23" fmla="*/ 2147483647 h 16"/>
                <a:gd name="T24" fmla="*/ 0 w 7"/>
                <a:gd name="T25" fmla="*/ 2147483647 h 16"/>
                <a:gd name="T26" fmla="*/ 0 w 7"/>
                <a:gd name="T27" fmla="*/ 2147483647 h 16"/>
                <a:gd name="T28" fmla="*/ 2147483647 w 7"/>
                <a:gd name="T29" fmla="*/ 2147483647 h 16"/>
                <a:gd name="T30" fmla="*/ 2147483647 w 7"/>
                <a:gd name="T31" fmla="*/ 2147483647 h 16"/>
                <a:gd name="T32" fmla="*/ 2147483647 w 7"/>
                <a:gd name="T33" fmla="*/ 2147483647 h 16"/>
                <a:gd name="T34" fmla="*/ 2147483647 w 7"/>
                <a:gd name="T35" fmla="*/ 2147483647 h 16"/>
                <a:gd name="T36" fmla="*/ 2147483647 w 7"/>
                <a:gd name="T37" fmla="*/ 2147483647 h 16"/>
                <a:gd name="T38" fmla="*/ 2147483647 w 7"/>
                <a:gd name="T39" fmla="*/ 2147483647 h 16"/>
                <a:gd name="T40" fmla="*/ 2147483647 w 7"/>
                <a:gd name="T41" fmla="*/ 2147483647 h 16"/>
                <a:gd name="T42" fmla="*/ 2147483647 w 7"/>
                <a:gd name="T43" fmla="*/ 2147483647 h 16"/>
                <a:gd name="T44" fmla="*/ 2147483647 w 7"/>
                <a:gd name="T45" fmla="*/ 2147483647 h 16"/>
                <a:gd name="T46" fmla="*/ 2147483647 w 7"/>
                <a:gd name="T47" fmla="*/ 2147483647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16"/>
                <a:gd name="T74" fmla="*/ 7 w 7"/>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16">
                  <a:moveTo>
                    <a:pt x="0" y="6"/>
                  </a:moveTo>
                  <a:cubicBezTo>
                    <a:pt x="0" y="4"/>
                    <a:pt x="0" y="3"/>
                    <a:pt x="0" y="2"/>
                  </a:cubicBezTo>
                  <a:cubicBezTo>
                    <a:pt x="0" y="1"/>
                    <a:pt x="1" y="1"/>
                    <a:pt x="1" y="0"/>
                  </a:cubicBezTo>
                  <a:cubicBezTo>
                    <a:pt x="2" y="0"/>
                    <a:pt x="3" y="0"/>
                    <a:pt x="4" y="1"/>
                  </a:cubicBezTo>
                  <a:cubicBezTo>
                    <a:pt x="4" y="1"/>
                    <a:pt x="5" y="2"/>
                    <a:pt x="5" y="2"/>
                  </a:cubicBezTo>
                  <a:cubicBezTo>
                    <a:pt x="6" y="3"/>
                    <a:pt x="6" y="3"/>
                    <a:pt x="6" y="4"/>
                  </a:cubicBezTo>
                  <a:cubicBezTo>
                    <a:pt x="7" y="5"/>
                    <a:pt x="7" y="6"/>
                    <a:pt x="7" y="7"/>
                  </a:cubicBezTo>
                  <a:cubicBezTo>
                    <a:pt x="7" y="8"/>
                    <a:pt x="7" y="9"/>
                    <a:pt x="7" y="10"/>
                  </a:cubicBezTo>
                  <a:cubicBezTo>
                    <a:pt x="7" y="12"/>
                    <a:pt x="7" y="13"/>
                    <a:pt x="7" y="14"/>
                  </a:cubicBezTo>
                  <a:cubicBezTo>
                    <a:pt x="7" y="15"/>
                    <a:pt x="6" y="16"/>
                    <a:pt x="6" y="16"/>
                  </a:cubicBezTo>
                  <a:cubicBezTo>
                    <a:pt x="5" y="16"/>
                    <a:pt x="4" y="16"/>
                    <a:pt x="4" y="15"/>
                  </a:cubicBezTo>
                  <a:cubicBezTo>
                    <a:pt x="2" y="15"/>
                    <a:pt x="2" y="14"/>
                    <a:pt x="1" y="12"/>
                  </a:cubicBezTo>
                  <a:cubicBezTo>
                    <a:pt x="0" y="12"/>
                    <a:pt x="0" y="11"/>
                    <a:pt x="0" y="10"/>
                  </a:cubicBezTo>
                  <a:cubicBezTo>
                    <a:pt x="0" y="8"/>
                    <a:pt x="0" y="7"/>
                    <a:pt x="0" y="6"/>
                  </a:cubicBezTo>
                  <a:close/>
                  <a:moveTo>
                    <a:pt x="1" y="7"/>
                  </a:moveTo>
                  <a:cubicBezTo>
                    <a:pt x="1" y="9"/>
                    <a:pt x="1" y="11"/>
                    <a:pt x="2" y="12"/>
                  </a:cubicBezTo>
                  <a:cubicBezTo>
                    <a:pt x="2" y="13"/>
                    <a:pt x="3" y="14"/>
                    <a:pt x="4" y="14"/>
                  </a:cubicBezTo>
                  <a:cubicBezTo>
                    <a:pt x="4" y="14"/>
                    <a:pt x="5" y="14"/>
                    <a:pt x="5" y="14"/>
                  </a:cubicBezTo>
                  <a:cubicBezTo>
                    <a:pt x="6" y="13"/>
                    <a:pt x="6" y="12"/>
                    <a:pt x="6" y="9"/>
                  </a:cubicBezTo>
                  <a:cubicBezTo>
                    <a:pt x="6" y="7"/>
                    <a:pt x="6" y="5"/>
                    <a:pt x="5" y="4"/>
                  </a:cubicBezTo>
                  <a:cubicBezTo>
                    <a:pt x="5" y="3"/>
                    <a:pt x="4" y="3"/>
                    <a:pt x="4" y="2"/>
                  </a:cubicBezTo>
                  <a:cubicBezTo>
                    <a:pt x="3" y="2"/>
                    <a:pt x="2" y="2"/>
                    <a:pt x="2" y="2"/>
                  </a:cubicBezTo>
                  <a:cubicBezTo>
                    <a:pt x="2" y="3"/>
                    <a:pt x="1" y="3"/>
                    <a:pt x="1" y="4"/>
                  </a:cubicBezTo>
                  <a:cubicBezTo>
                    <a:pt x="1" y="5"/>
                    <a:pt x="1" y="6"/>
                    <a:pt x="1" y="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8" name="Freeform 938"/>
            <p:cNvSpPr>
              <a:spLocks noEditPoints="1"/>
            </p:cNvSpPr>
            <p:nvPr/>
          </p:nvSpPr>
          <p:spPr bwMode="auto">
            <a:xfrm>
              <a:off x="2257" y="2375"/>
              <a:ext cx="167" cy="207"/>
            </a:xfrm>
            <a:custGeom>
              <a:avLst/>
              <a:gdLst>
                <a:gd name="T0" fmla="*/ 0 w 17"/>
                <a:gd name="T1" fmla="*/ 2147483647 h 21"/>
                <a:gd name="T2" fmla="*/ 2147483647 w 17"/>
                <a:gd name="T3" fmla="*/ 2147483647 h 21"/>
                <a:gd name="T4" fmla="*/ 2147483647 w 17"/>
                <a:gd name="T5" fmla="*/ 2147483647 h 21"/>
                <a:gd name="T6" fmla="*/ 2147483647 w 17"/>
                <a:gd name="T7" fmla="*/ 2147483647 h 21"/>
                <a:gd name="T8" fmla="*/ 2147483647 w 17"/>
                <a:gd name="T9" fmla="*/ 2147483647 h 21"/>
                <a:gd name="T10" fmla="*/ 2147483647 w 17"/>
                <a:gd name="T11" fmla="*/ 2147483647 h 21"/>
                <a:gd name="T12" fmla="*/ 2147483647 w 17"/>
                <a:gd name="T13" fmla="*/ 2147483647 h 21"/>
                <a:gd name="T14" fmla="*/ 2147483647 w 17"/>
                <a:gd name="T15" fmla="*/ 2147483647 h 21"/>
                <a:gd name="T16" fmla="*/ 2147483647 w 17"/>
                <a:gd name="T17" fmla="*/ 2147483647 h 21"/>
                <a:gd name="T18" fmla="*/ 2147483647 w 17"/>
                <a:gd name="T19" fmla="*/ 2147483647 h 21"/>
                <a:gd name="T20" fmla="*/ 2147483647 w 17"/>
                <a:gd name="T21" fmla="*/ 2147483647 h 21"/>
                <a:gd name="T22" fmla="*/ 2147483647 w 17"/>
                <a:gd name="T23" fmla="*/ 2147483647 h 21"/>
                <a:gd name="T24" fmla="*/ 2147483647 w 17"/>
                <a:gd name="T25" fmla="*/ 2147483647 h 21"/>
                <a:gd name="T26" fmla="*/ 2147483647 w 17"/>
                <a:gd name="T27" fmla="*/ 2147483647 h 21"/>
                <a:gd name="T28" fmla="*/ 2147483647 w 17"/>
                <a:gd name="T29" fmla="*/ 2147483647 h 21"/>
                <a:gd name="T30" fmla="*/ 2147483647 w 17"/>
                <a:gd name="T31" fmla="*/ 2147483647 h 21"/>
                <a:gd name="T32" fmla="*/ 2147483647 w 17"/>
                <a:gd name="T33" fmla="*/ 2147483647 h 21"/>
                <a:gd name="T34" fmla="*/ 0 w 17"/>
                <a:gd name="T35" fmla="*/ 2147483647 h 21"/>
                <a:gd name="T36" fmla="*/ 2147483647 w 17"/>
                <a:gd name="T37" fmla="*/ 0 h 21"/>
                <a:gd name="T38" fmla="*/ 2147483647 w 17"/>
                <a:gd name="T39" fmla="*/ 0 h 21"/>
                <a:gd name="T40" fmla="*/ 2147483647 w 17"/>
                <a:gd name="T41" fmla="*/ 2147483647 h 21"/>
                <a:gd name="T42" fmla="*/ 2147483647 w 17"/>
                <a:gd name="T43" fmla="*/ 2147483647 h 21"/>
                <a:gd name="T44" fmla="*/ 2147483647 w 17"/>
                <a:gd name="T45" fmla="*/ 2147483647 h 21"/>
                <a:gd name="T46" fmla="*/ 2147483647 w 17"/>
                <a:gd name="T47" fmla="*/ 2147483647 h 21"/>
                <a:gd name="T48" fmla="*/ 2147483647 w 17"/>
                <a:gd name="T49" fmla="*/ 2147483647 h 21"/>
                <a:gd name="T50" fmla="*/ 2147483647 w 17"/>
                <a:gd name="T51" fmla="*/ 2147483647 h 21"/>
                <a:gd name="T52" fmla="*/ 2147483647 w 17"/>
                <a:gd name="T53" fmla="*/ 2147483647 h 21"/>
                <a:gd name="T54" fmla="*/ 2147483647 w 17"/>
                <a:gd name="T55" fmla="*/ 2147483647 h 21"/>
                <a:gd name="T56" fmla="*/ 2147483647 w 17"/>
                <a:gd name="T57" fmla="*/ 2147483647 h 21"/>
                <a:gd name="T58" fmla="*/ 2147483647 w 17"/>
                <a:gd name="T59" fmla="*/ 2147483647 h 21"/>
                <a:gd name="T60" fmla="*/ 0 w 17"/>
                <a:gd name="T61" fmla="*/ 2147483647 h 21"/>
                <a:gd name="T62" fmla="*/ 2147483647 w 17"/>
                <a:gd name="T63" fmla="*/ 2147483647 h 21"/>
                <a:gd name="T64" fmla="*/ 2147483647 w 17"/>
                <a:gd name="T65" fmla="*/ 2147483647 h 21"/>
                <a:gd name="T66" fmla="*/ 2147483647 w 17"/>
                <a:gd name="T67" fmla="*/ 2147483647 h 21"/>
                <a:gd name="T68" fmla="*/ 2147483647 w 17"/>
                <a:gd name="T69" fmla="*/ 2147483647 h 21"/>
                <a:gd name="T70" fmla="*/ 2147483647 w 17"/>
                <a:gd name="T71" fmla="*/ 2147483647 h 21"/>
                <a:gd name="T72" fmla="*/ 2147483647 w 17"/>
                <a:gd name="T73" fmla="*/ 2147483647 h 21"/>
                <a:gd name="T74" fmla="*/ 2147483647 w 17"/>
                <a:gd name="T75" fmla="*/ 2147483647 h 21"/>
                <a:gd name="T76" fmla="*/ 2147483647 w 17"/>
                <a:gd name="T77" fmla="*/ 2147483647 h 21"/>
                <a:gd name="T78" fmla="*/ 2147483647 w 17"/>
                <a:gd name="T79" fmla="*/ 2147483647 h 21"/>
                <a:gd name="T80" fmla="*/ 2147483647 w 17"/>
                <a:gd name="T81" fmla="*/ 2147483647 h 21"/>
                <a:gd name="T82" fmla="*/ 2147483647 w 17"/>
                <a:gd name="T83" fmla="*/ 2147483647 h 21"/>
                <a:gd name="T84" fmla="*/ 2147483647 w 17"/>
                <a:gd name="T85" fmla="*/ 2147483647 h 21"/>
                <a:gd name="T86" fmla="*/ 2147483647 w 17"/>
                <a:gd name="T87" fmla="*/ 2147483647 h 21"/>
                <a:gd name="T88" fmla="*/ 2147483647 w 17"/>
                <a:gd name="T89" fmla="*/ 2147483647 h 21"/>
                <a:gd name="T90" fmla="*/ 2147483647 w 17"/>
                <a:gd name="T91" fmla="*/ 2147483647 h 21"/>
                <a:gd name="T92" fmla="*/ 2147483647 w 17"/>
                <a:gd name="T93" fmla="*/ 2147483647 h 21"/>
                <a:gd name="T94" fmla="*/ 2147483647 w 17"/>
                <a:gd name="T95" fmla="*/ 2147483647 h 21"/>
                <a:gd name="T96" fmla="*/ 2147483647 w 17"/>
                <a:gd name="T97" fmla="*/ 2147483647 h 21"/>
                <a:gd name="T98" fmla="*/ 2147483647 w 17"/>
                <a:gd name="T99" fmla="*/ 2147483647 h 21"/>
                <a:gd name="T100" fmla="*/ 2147483647 w 17"/>
                <a:gd name="T101" fmla="*/ 2147483647 h 21"/>
                <a:gd name="T102" fmla="*/ 2147483647 w 17"/>
                <a:gd name="T103" fmla="*/ 2147483647 h 21"/>
                <a:gd name="T104" fmla="*/ 2147483647 w 17"/>
                <a:gd name="T105" fmla="*/ 2147483647 h 21"/>
                <a:gd name="T106" fmla="*/ 2147483647 w 17"/>
                <a:gd name="T107" fmla="*/ 2147483647 h 21"/>
                <a:gd name="T108" fmla="*/ 2147483647 w 17"/>
                <a:gd name="T109" fmla="*/ 2147483647 h 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
                <a:gd name="T166" fmla="*/ 0 h 21"/>
                <a:gd name="T167" fmla="*/ 17 w 17"/>
                <a:gd name="T168" fmla="*/ 21 h 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 h="21">
                  <a:moveTo>
                    <a:pt x="0" y="9"/>
                  </a:moveTo>
                  <a:cubicBezTo>
                    <a:pt x="0" y="9"/>
                    <a:pt x="1" y="9"/>
                    <a:pt x="1" y="9"/>
                  </a:cubicBezTo>
                  <a:cubicBezTo>
                    <a:pt x="1" y="10"/>
                    <a:pt x="1" y="11"/>
                    <a:pt x="2" y="12"/>
                  </a:cubicBezTo>
                  <a:cubicBezTo>
                    <a:pt x="2" y="13"/>
                    <a:pt x="3" y="13"/>
                    <a:pt x="3" y="14"/>
                  </a:cubicBezTo>
                  <a:cubicBezTo>
                    <a:pt x="4" y="14"/>
                    <a:pt x="5" y="14"/>
                    <a:pt x="5" y="14"/>
                  </a:cubicBezTo>
                  <a:cubicBezTo>
                    <a:pt x="6" y="13"/>
                    <a:pt x="6" y="13"/>
                    <a:pt x="6" y="12"/>
                  </a:cubicBezTo>
                  <a:cubicBezTo>
                    <a:pt x="6" y="11"/>
                    <a:pt x="6" y="10"/>
                    <a:pt x="5" y="10"/>
                  </a:cubicBezTo>
                  <a:cubicBezTo>
                    <a:pt x="5" y="9"/>
                    <a:pt x="4" y="8"/>
                    <a:pt x="3" y="8"/>
                  </a:cubicBezTo>
                  <a:cubicBezTo>
                    <a:pt x="3" y="8"/>
                    <a:pt x="3" y="8"/>
                    <a:pt x="2" y="7"/>
                  </a:cubicBezTo>
                  <a:cubicBezTo>
                    <a:pt x="2" y="7"/>
                    <a:pt x="3" y="6"/>
                    <a:pt x="3" y="6"/>
                  </a:cubicBezTo>
                  <a:cubicBezTo>
                    <a:pt x="3" y="6"/>
                    <a:pt x="3" y="6"/>
                    <a:pt x="3" y="6"/>
                  </a:cubicBezTo>
                  <a:cubicBezTo>
                    <a:pt x="3" y="7"/>
                    <a:pt x="4" y="7"/>
                    <a:pt x="5" y="7"/>
                  </a:cubicBezTo>
                  <a:cubicBezTo>
                    <a:pt x="5" y="6"/>
                    <a:pt x="5" y="6"/>
                    <a:pt x="5" y="5"/>
                  </a:cubicBezTo>
                  <a:cubicBezTo>
                    <a:pt x="5" y="5"/>
                    <a:pt x="5" y="4"/>
                    <a:pt x="5" y="3"/>
                  </a:cubicBezTo>
                  <a:cubicBezTo>
                    <a:pt x="4" y="3"/>
                    <a:pt x="4" y="2"/>
                    <a:pt x="3" y="2"/>
                  </a:cubicBezTo>
                  <a:cubicBezTo>
                    <a:pt x="3" y="1"/>
                    <a:pt x="2" y="1"/>
                    <a:pt x="2" y="2"/>
                  </a:cubicBezTo>
                  <a:cubicBezTo>
                    <a:pt x="2" y="2"/>
                    <a:pt x="1" y="2"/>
                    <a:pt x="1" y="3"/>
                  </a:cubicBezTo>
                  <a:cubicBezTo>
                    <a:pt x="1" y="3"/>
                    <a:pt x="0" y="2"/>
                    <a:pt x="0" y="2"/>
                  </a:cubicBezTo>
                  <a:cubicBezTo>
                    <a:pt x="0" y="1"/>
                    <a:pt x="0" y="0"/>
                    <a:pt x="1" y="0"/>
                  </a:cubicBezTo>
                  <a:cubicBezTo>
                    <a:pt x="2" y="0"/>
                    <a:pt x="2" y="0"/>
                    <a:pt x="3" y="0"/>
                  </a:cubicBezTo>
                  <a:cubicBezTo>
                    <a:pt x="4" y="1"/>
                    <a:pt x="5" y="1"/>
                    <a:pt x="5" y="2"/>
                  </a:cubicBezTo>
                  <a:cubicBezTo>
                    <a:pt x="6" y="3"/>
                    <a:pt x="6" y="3"/>
                    <a:pt x="6" y="4"/>
                  </a:cubicBezTo>
                  <a:cubicBezTo>
                    <a:pt x="7" y="5"/>
                    <a:pt x="7" y="5"/>
                    <a:pt x="7" y="6"/>
                  </a:cubicBezTo>
                  <a:cubicBezTo>
                    <a:pt x="7" y="7"/>
                    <a:pt x="7" y="7"/>
                    <a:pt x="6" y="8"/>
                  </a:cubicBezTo>
                  <a:cubicBezTo>
                    <a:pt x="6" y="8"/>
                    <a:pt x="6" y="8"/>
                    <a:pt x="5" y="8"/>
                  </a:cubicBezTo>
                  <a:cubicBezTo>
                    <a:pt x="6" y="9"/>
                    <a:pt x="6" y="9"/>
                    <a:pt x="7" y="10"/>
                  </a:cubicBezTo>
                  <a:cubicBezTo>
                    <a:pt x="7" y="11"/>
                    <a:pt x="7" y="12"/>
                    <a:pt x="7" y="13"/>
                  </a:cubicBezTo>
                  <a:cubicBezTo>
                    <a:pt x="7" y="14"/>
                    <a:pt x="7" y="15"/>
                    <a:pt x="6" y="15"/>
                  </a:cubicBezTo>
                  <a:cubicBezTo>
                    <a:pt x="5" y="16"/>
                    <a:pt x="4" y="16"/>
                    <a:pt x="3" y="15"/>
                  </a:cubicBezTo>
                  <a:cubicBezTo>
                    <a:pt x="2" y="14"/>
                    <a:pt x="1" y="14"/>
                    <a:pt x="1" y="12"/>
                  </a:cubicBezTo>
                  <a:cubicBezTo>
                    <a:pt x="0" y="11"/>
                    <a:pt x="0" y="10"/>
                    <a:pt x="0" y="9"/>
                  </a:cubicBezTo>
                  <a:close/>
                  <a:moveTo>
                    <a:pt x="9" y="14"/>
                  </a:moveTo>
                  <a:cubicBezTo>
                    <a:pt x="9" y="14"/>
                    <a:pt x="10" y="15"/>
                    <a:pt x="10" y="15"/>
                  </a:cubicBezTo>
                  <a:cubicBezTo>
                    <a:pt x="10" y="16"/>
                    <a:pt x="11" y="17"/>
                    <a:pt x="11" y="17"/>
                  </a:cubicBezTo>
                  <a:cubicBezTo>
                    <a:pt x="12" y="18"/>
                    <a:pt x="12" y="19"/>
                    <a:pt x="13" y="19"/>
                  </a:cubicBezTo>
                  <a:cubicBezTo>
                    <a:pt x="13" y="19"/>
                    <a:pt x="14" y="19"/>
                    <a:pt x="15" y="19"/>
                  </a:cubicBezTo>
                  <a:cubicBezTo>
                    <a:pt x="15" y="19"/>
                    <a:pt x="15" y="18"/>
                    <a:pt x="15" y="17"/>
                  </a:cubicBezTo>
                  <a:cubicBezTo>
                    <a:pt x="15" y="16"/>
                    <a:pt x="15" y="15"/>
                    <a:pt x="15" y="14"/>
                  </a:cubicBezTo>
                  <a:cubicBezTo>
                    <a:pt x="14" y="13"/>
                    <a:pt x="13" y="13"/>
                    <a:pt x="13" y="12"/>
                  </a:cubicBezTo>
                  <a:cubicBezTo>
                    <a:pt x="12" y="12"/>
                    <a:pt x="12" y="12"/>
                    <a:pt x="11" y="12"/>
                  </a:cubicBezTo>
                  <a:cubicBezTo>
                    <a:pt x="11" y="12"/>
                    <a:pt x="11" y="12"/>
                    <a:pt x="10" y="12"/>
                  </a:cubicBezTo>
                  <a:cubicBezTo>
                    <a:pt x="10" y="12"/>
                    <a:pt x="10" y="12"/>
                    <a:pt x="9" y="11"/>
                  </a:cubicBezTo>
                  <a:cubicBezTo>
                    <a:pt x="9" y="10"/>
                    <a:pt x="9" y="9"/>
                    <a:pt x="10" y="8"/>
                  </a:cubicBezTo>
                  <a:cubicBezTo>
                    <a:pt x="10" y="7"/>
                    <a:pt x="10" y="6"/>
                    <a:pt x="10" y="5"/>
                  </a:cubicBezTo>
                  <a:cubicBezTo>
                    <a:pt x="12" y="6"/>
                    <a:pt x="14" y="7"/>
                    <a:pt x="16" y="8"/>
                  </a:cubicBezTo>
                  <a:cubicBezTo>
                    <a:pt x="16" y="9"/>
                    <a:pt x="16" y="9"/>
                    <a:pt x="16" y="10"/>
                  </a:cubicBezTo>
                  <a:cubicBezTo>
                    <a:pt x="15" y="9"/>
                    <a:pt x="13" y="8"/>
                    <a:pt x="11" y="7"/>
                  </a:cubicBezTo>
                  <a:cubicBezTo>
                    <a:pt x="11" y="8"/>
                    <a:pt x="11" y="9"/>
                    <a:pt x="11" y="10"/>
                  </a:cubicBezTo>
                  <a:cubicBezTo>
                    <a:pt x="12" y="10"/>
                    <a:pt x="12" y="10"/>
                    <a:pt x="13" y="11"/>
                  </a:cubicBezTo>
                  <a:cubicBezTo>
                    <a:pt x="14" y="11"/>
                    <a:pt x="15" y="12"/>
                    <a:pt x="16" y="14"/>
                  </a:cubicBezTo>
                  <a:cubicBezTo>
                    <a:pt x="16" y="15"/>
                    <a:pt x="17" y="16"/>
                    <a:pt x="17" y="18"/>
                  </a:cubicBezTo>
                  <a:cubicBezTo>
                    <a:pt x="17" y="19"/>
                    <a:pt x="16" y="20"/>
                    <a:pt x="16" y="20"/>
                  </a:cubicBezTo>
                  <a:cubicBezTo>
                    <a:pt x="15" y="21"/>
                    <a:pt x="14" y="21"/>
                    <a:pt x="13" y="20"/>
                  </a:cubicBezTo>
                  <a:cubicBezTo>
                    <a:pt x="12" y="20"/>
                    <a:pt x="11" y="19"/>
                    <a:pt x="10" y="18"/>
                  </a:cubicBezTo>
                  <a:cubicBezTo>
                    <a:pt x="9" y="17"/>
                    <a:pt x="9" y="15"/>
                    <a:pt x="9" y="1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9" name="Freeform 939"/>
            <p:cNvSpPr>
              <a:spLocks noEditPoints="1"/>
            </p:cNvSpPr>
            <p:nvPr/>
          </p:nvSpPr>
          <p:spPr bwMode="auto">
            <a:xfrm>
              <a:off x="4525" y="1024"/>
              <a:ext cx="316" cy="256"/>
            </a:xfrm>
            <a:custGeom>
              <a:avLst/>
              <a:gdLst>
                <a:gd name="T0" fmla="*/ 0 w 32"/>
                <a:gd name="T1" fmla="*/ 2147483647 h 26"/>
                <a:gd name="T2" fmla="*/ 2147483647 w 32"/>
                <a:gd name="T3" fmla="*/ 2147483647 h 26"/>
                <a:gd name="T4" fmla="*/ 2147483647 w 32"/>
                <a:gd name="T5" fmla="*/ 2147483647 h 26"/>
                <a:gd name="T6" fmla="*/ 2147483647 w 32"/>
                <a:gd name="T7" fmla="*/ 2147483647 h 26"/>
                <a:gd name="T8" fmla="*/ 2147483647 w 32"/>
                <a:gd name="T9" fmla="*/ 2147483647 h 26"/>
                <a:gd name="T10" fmla="*/ 2147483647 w 32"/>
                <a:gd name="T11" fmla="*/ 2147483647 h 26"/>
                <a:gd name="T12" fmla="*/ 2147483647 w 32"/>
                <a:gd name="T13" fmla="*/ 0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2147483647 w 32"/>
                <a:gd name="T29" fmla="*/ 2147483647 h 26"/>
                <a:gd name="T30" fmla="*/ 2147483647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2147483647 w 32"/>
                <a:gd name="T41" fmla="*/ 2147483647 h 26"/>
                <a:gd name="T42" fmla="*/ 2147483647 w 32"/>
                <a:gd name="T43" fmla="*/ 2147483647 h 26"/>
                <a:gd name="T44" fmla="*/ 2147483647 w 32"/>
                <a:gd name="T45" fmla="*/ 2147483647 h 26"/>
                <a:gd name="T46" fmla="*/ 2147483647 w 32"/>
                <a:gd name="T47" fmla="*/ 2147483647 h 26"/>
                <a:gd name="T48" fmla="*/ 2147483647 w 32"/>
                <a:gd name="T49" fmla="*/ 2147483647 h 26"/>
                <a:gd name="T50" fmla="*/ 2147483647 w 32"/>
                <a:gd name="T51" fmla="*/ 2147483647 h 26"/>
                <a:gd name="T52" fmla="*/ 2147483647 w 32"/>
                <a:gd name="T53" fmla="*/ 2147483647 h 26"/>
                <a:gd name="T54" fmla="*/ 2147483647 w 32"/>
                <a:gd name="T55" fmla="*/ 2147483647 h 26"/>
                <a:gd name="T56" fmla="*/ 2147483647 w 32"/>
                <a:gd name="T57" fmla="*/ 2147483647 h 26"/>
                <a:gd name="T58" fmla="*/ 2147483647 w 32"/>
                <a:gd name="T59" fmla="*/ 2147483647 h 26"/>
                <a:gd name="T60" fmla="*/ 2147483647 w 32"/>
                <a:gd name="T61" fmla="*/ 2147483647 h 26"/>
                <a:gd name="T62" fmla="*/ 2147483647 w 32"/>
                <a:gd name="T63" fmla="*/ 2147483647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26"/>
                <a:gd name="T98" fmla="*/ 32 w 32"/>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26">
                  <a:moveTo>
                    <a:pt x="0" y="4"/>
                  </a:moveTo>
                  <a:cubicBezTo>
                    <a:pt x="0" y="4"/>
                    <a:pt x="0" y="3"/>
                    <a:pt x="0" y="3"/>
                  </a:cubicBezTo>
                  <a:cubicBezTo>
                    <a:pt x="2" y="3"/>
                    <a:pt x="3" y="4"/>
                    <a:pt x="5" y="5"/>
                  </a:cubicBezTo>
                  <a:cubicBezTo>
                    <a:pt x="5" y="6"/>
                    <a:pt x="5" y="6"/>
                    <a:pt x="5" y="7"/>
                  </a:cubicBezTo>
                  <a:cubicBezTo>
                    <a:pt x="3" y="6"/>
                    <a:pt x="2" y="5"/>
                    <a:pt x="0" y="4"/>
                  </a:cubicBezTo>
                  <a:close/>
                  <a:moveTo>
                    <a:pt x="11" y="15"/>
                  </a:moveTo>
                  <a:cubicBezTo>
                    <a:pt x="11" y="15"/>
                    <a:pt x="10" y="15"/>
                    <a:pt x="10" y="14"/>
                  </a:cubicBezTo>
                  <a:cubicBezTo>
                    <a:pt x="10" y="12"/>
                    <a:pt x="10" y="11"/>
                    <a:pt x="10" y="9"/>
                  </a:cubicBezTo>
                  <a:cubicBezTo>
                    <a:pt x="10" y="7"/>
                    <a:pt x="10" y="5"/>
                    <a:pt x="10" y="3"/>
                  </a:cubicBezTo>
                  <a:cubicBezTo>
                    <a:pt x="9" y="3"/>
                    <a:pt x="9" y="3"/>
                    <a:pt x="8" y="4"/>
                  </a:cubicBezTo>
                  <a:cubicBezTo>
                    <a:pt x="8" y="4"/>
                    <a:pt x="7" y="4"/>
                    <a:pt x="7" y="4"/>
                  </a:cubicBezTo>
                  <a:cubicBezTo>
                    <a:pt x="7" y="3"/>
                    <a:pt x="7" y="2"/>
                    <a:pt x="7" y="2"/>
                  </a:cubicBezTo>
                  <a:cubicBezTo>
                    <a:pt x="8" y="2"/>
                    <a:pt x="8" y="2"/>
                    <a:pt x="9" y="1"/>
                  </a:cubicBezTo>
                  <a:cubicBezTo>
                    <a:pt x="10" y="1"/>
                    <a:pt x="10" y="1"/>
                    <a:pt x="10" y="0"/>
                  </a:cubicBezTo>
                  <a:cubicBezTo>
                    <a:pt x="11" y="0"/>
                    <a:pt x="11" y="1"/>
                    <a:pt x="11" y="1"/>
                  </a:cubicBezTo>
                  <a:cubicBezTo>
                    <a:pt x="11" y="3"/>
                    <a:pt x="11" y="6"/>
                    <a:pt x="11" y="8"/>
                  </a:cubicBezTo>
                  <a:cubicBezTo>
                    <a:pt x="11" y="10"/>
                    <a:pt x="11" y="13"/>
                    <a:pt x="11" y="15"/>
                  </a:cubicBezTo>
                  <a:close/>
                  <a:moveTo>
                    <a:pt x="15" y="14"/>
                  </a:moveTo>
                  <a:cubicBezTo>
                    <a:pt x="16" y="14"/>
                    <a:pt x="16" y="14"/>
                    <a:pt x="17" y="14"/>
                  </a:cubicBezTo>
                  <a:cubicBezTo>
                    <a:pt x="17" y="15"/>
                    <a:pt x="17" y="16"/>
                    <a:pt x="17" y="17"/>
                  </a:cubicBezTo>
                  <a:cubicBezTo>
                    <a:pt x="18" y="18"/>
                    <a:pt x="18" y="18"/>
                    <a:pt x="19" y="18"/>
                  </a:cubicBezTo>
                  <a:cubicBezTo>
                    <a:pt x="20" y="19"/>
                    <a:pt x="20" y="19"/>
                    <a:pt x="21" y="18"/>
                  </a:cubicBezTo>
                  <a:cubicBezTo>
                    <a:pt x="21" y="18"/>
                    <a:pt x="22" y="17"/>
                    <a:pt x="22" y="16"/>
                  </a:cubicBezTo>
                  <a:cubicBezTo>
                    <a:pt x="22" y="15"/>
                    <a:pt x="21" y="14"/>
                    <a:pt x="21" y="14"/>
                  </a:cubicBezTo>
                  <a:cubicBezTo>
                    <a:pt x="20" y="13"/>
                    <a:pt x="20" y="12"/>
                    <a:pt x="19" y="12"/>
                  </a:cubicBezTo>
                  <a:cubicBezTo>
                    <a:pt x="18" y="11"/>
                    <a:pt x="18" y="11"/>
                    <a:pt x="18" y="11"/>
                  </a:cubicBezTo>
                  <a:cubicBezTo>
                    <a:pt x="17" y="11"/>
                    <a:pt x="17" y="11"/>
                    <a:pt x="17" y="12"/>
                  </a:cubicBezTo>
                  <a:cubicBezTo>
                    <a:pt x="16" y="11"/>
                    <a:pt x="16" y="11"/>
                    <a:pt x="15" y="11"/>
                  </a:cubicBezTo>
                  <a:cubicBezTo>
                    <a:pt x="16" y="10"/>
                    <a:pt x="16" y="8"/>
                    <a:pt x="16" y="7"/>
                  </a:cubicBezTo>
                  <a:cubicBezTo>
                    <a:pt x="16" y="6"/>
                    <a:pt x="16" y="5"/>
                    <a:pt x="17" y="4"/>
                  </a:cubicBezTo>
                  <a:cubicBezTo>
                    <a:pt x="19" y="5"/>
                    <a:pt x="21" y="6"/>
                    <a:pt x="23" y="7"/>
                  </a:cubicBezTo>
                  <a:cubicBezTo>
                    <a:pt x="23" y="8"/>
                    <a:pt x="23" y="9"/>
                    <a:pt x="23" y="9"/>
                  </a:cubicBezTo>
                  <a:cubicBezTo>
                    <a:pt x="21" y="8"/>
                    <a:pt x="19" y="7"/>
                    <a:pt x="18" y="6"/>
                  </a:cubicBezTo>
                  <a:cubicBezTo>
                    <a:pt x="18" y="8"/>
                    <a:pt x="17" y="9"/>
                    <a:pt x="17" y="10"/>
                  </a:cubicBezTo>
                  <a:cubicBezTo>
                    <a:pt x="18" y="10"/>
                    <a:pt x="19" y="10"/>
                    <a:pt x="19" y="10"/>
                  </a:cubicBezTo>
                  <a:cubicBezTo>
                    <a:pt x="20" y="11"/>
                    <a:pt x="21" y="12"/>
                    <a:pt x="22" y="13"/>
                  </a:cubicBezTo>
                  <a:cubicBezTo>
                    <a:pt x="23" y="14"/>
                    <a:pt x="23" y="16"/>
                    <a:pt x="23" y="17"/>
                  </a:cubicBezTo>
                  <a:cubicBezTo>
                    <a:pt x="23" y="18"/>
                    <a:pt x="23" y="19"/>
                    <a:pt x="22" y="20"/>
                  </a:cubicBezTo>
                  <a:cubicBezTo>
                    <a:pt x="21" y="21"/>
                    <a:pt x="20" y="21"/>
                    <a:pt x="19" y="20"/>
                  </a:cubicBezTo>
                  <a:cubicBezTo>
                    <a:pt x="18" y="19"/>
                    <a:pt x="17" y="18"/>
                    <a:pt x="16" y="17"/>
                  </a:cubicBezTo>
                  <a:cubicBezTo>
                    <a:pt x="16" y="16"/>
                    <a:pt x="15" y="15"/>
                    <a:pt x="15" y="14"/>
                  </a:cubicBezTo>
                  <a:close/>
                  <a:moveTo>
                    <a:pt x="24" y="16"/>
                  </a:moveTo>
                  <a:cubicBezTo>
                    <a:pt x="24" y="14"/>
                    <a:pt x="25" y="13"/>
                    <a:pt x="25" y="12"/>
                  </a:cubicBezTo>
                  <a:cubicBezTo>
                    <a:pt x="25" y="11"/>
                    <a:pt x="26" y="10"/>
                    <a:pt x="26" y="10"/>
                  </a:cubicBezTo>
                  <a:cubicBezTo>
                    <a:pt x="27" y="10"/>
                    <a:pt x="28" y="10"/>
                    <a:pt x="28" y="11"/>
                  </a:cubicBezTo>
                  <a:cubicBezTo>
                    <a:pt x="29" y="11"/>
                    <a:pt x="30" y="11"/>
                    <a:pt x="30" y="12"/>
                  </a:cubicBezTo>
                  <a:cubicBezTo>
                    <a:pt x="31" y="13"/>
                    <a:pt x="31" y="13"/>
                    <a:pt x="31" y="14"/>
                  </a:cubicBezTo>
                  <a:cubicBezTo>
                    <a:pt x="32" y="15"/>
                    <a:pt x="32" y="16"/>
                    <a:pt x="32" y="17"/>
                  </a:cubicBezTo>
                  <a:cubicBezTo>
                    <a:pt x="32" y="18"/>
                    <a:pt x="32" y="19"/>
                    <a:pt x="32" y="20"/>
                  </a:cubicBezTo>
                  <a:cubicBezTo>
                    <a:pt x="32" y="22"/>
                    <a:pt x="32" y="23"/>
                    <a:pt x="32" y="24"/>
                  </a:cubicBezTo>
                  <a:cubicBezTo>
                    <a:pt x="32" y="25"/>
                    <a:pt x="31" y="25"/>
                    <a:pt x="31" y="26"/>
                  </a:cubicBezTo>
                  <a:cubicBezTo>
                    <a:pt x="30" y="26"/>
                    <a:pt x="29" y="26"/>
                    <a:pt x="28" y="25"/>
                  </a:cubicBezTo>
                  <a:cubicBezTo>
                    <a:pt x="27" y="25"/>
                    <a:pt x="26" y="24"/>
                    <a:pt x="26" y="22"/>
                  </a:cubicBezTo>
                  <a:cubicBezTo>
                    <a:pt x="25" y="21"/>
                    <a:pt x="25" y="20"/>
                    <a:pt x="25" y="19"/>
                  </a:cubicBezTo>
                  <a:cubicBezTo>
                    <a:pt x="25" y="18"/>
                    <a:pt x="24" y="17"/>
                    <a:pt x="24" y="16"/>
                  </a:cubicBezTo>
                  <a:close/>
                  <a:moveTo>
                    <a:pt x="26" y="17"/>
                  </a:moveTo>
                  <a:cubicBezTo>
                    <a:pt x="26" y="19"/>
                    <a:pt x="26" y="21"/>
                    <a:pt x="27" y="22"/>
                  </a:cubicBezTo>
                  <a:cubicBezTo>
                    <a:pt x="27" y="23"/>
                    <a:pt x="28" y="23"/>
                    <a:pt x="28" y="24"/>
                  </a:cubicBezTo>
                  <a:cubicBezTo>
                    <a:pt x="29" y="24"/>
                    <a:pt x="30" y="24"/>
                    <a:pt x="30" y="24"/>
                  </a:cubicBezTo>
                  <a:cubicBezTo>
                    <a:pt x="31" y="23"/>
                    <a:pt x="31" y="22"/>
                    <a:pt x="31" y="19"/>
                  </a:cubicBezTo>
                  <a:cubicBezTo>
                    <a:pt x="31" y="17"/>
                    <a:pt x="31" y="15"/>
                    <a:pt x="30" y="14"/>
                  </a:cubicBezTo>
                  <a:cubicBezTo>
                    <a:pt x="30" y="13"/>
                    <a:pt x="29" y="12"/>
                    <a:pt x="28" y="12"/>
                  </a:cubicBezTo>
                  <a:cubicBezTo>
                    <a:pt x="28" y="12"/>
                    <a:pt x="27" y="12"/>
                    <a:pt x="27" y="12"/>
                  </a:cubicBezTo>
                  <a:cubicBezTo>
                    <a:pt x="27" y="12"/>
                    <a:pt x="26" y="13"/>
                    <a:pt x="26" y="14"/>
                  </a:cubicBezTo>
                  <a:cubicBezTo>
                    <a:pt x="26" y="14"/>
                    <a:pt x="26" y="15"/>
                    <a:pt x="26" y="1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80" name="Freeform 940"/>
            <p:cNvSpPr>
              <a:spLocks noEditPoints="1"/>
            </p:cNvSpPr>
            <p:nvPr/>
          </p:nvSpPr>
          <p:spPr bwMode="auto">
            <a:xfrm>
              <a:off x="5058" y="728"/>
              <a:ext cx="325" cy="256"/>
            </a:xfrm>
            <a:custGeom>
              <a:avLst/>
              <a:gdLst>
                <a:gd name="T0" fmla="*/ 0 w 33"/>
                <a:gd name="T1" fmla="*/ 2147483647 h 26"/>
                <a:gd name="T2" fmla="*/ 2147483647 w 33"/>
                <a:gd name="T3" fmla="*/ 2147483647 h 26"/>
                <a:gd name="T4" fmla="*/ 2147483647 w 33"/>
                <a:gd name="T5" fmla="*/ 2147483647 h 26"/>
                <a:gd name="T6" fmla="*/ 2147483647 w 33"/>
                <a:gd name="T7" fmla="*/ 2147483647 h 26"/>
                <a:gd name="T8" fmla="*/ 2147483647 w 33"/>
                <a:gd name="T9" fmla="*/ 2147483647 h 26"/>
                <a:gd name="T10" fmla="*/ 2147483647 w 33"/>
                <a:gd name="T11" fmla="*/ 2147483647 h 26"/>
                <a:gd name="T12" fmla="*/ 2147483647 w 33"/>
                <a:gd name="T13" fmla="*/ 0 h 26"/>
                <a:gd name="T14" fmla="*/ 2147483647 w 33"/>
                <a:gd name="T15" fmla="*/ 2147483647 h 26"/>
                <a:gd name="T16" fmla="*/ 2147483647 w 33"/>
                <a:gd name="T17" fmla="*/ 2147483647 h 26"/>
                <a:gd name="T18" fmla="*/ 2147483647 w 33"/>
                <a:gd name="T19" fmla="*/ 2147483647 h 26"/>
                <a:gd name="T20" fmla="*/ 2147483647 w 33"/>
                <a:gd name="T21" fmla="*/ 2147483647 h 26"/>
                <a:gd name="T22" fmla="*/ 2147483647 w 33"/>
                <a:gd name="T23" fmla="*/ 2147483647 h 26"/>
                <a:gd name="T24" fmla="*/ 2147483647 w 33"/>
                <a:gd name="T25" fmla="*/ 2147483647 h 26"/>
                <a:gd name="T26" fmla="*/ 2147483647 w 33"/>
                <a:gd name="T27" fmla="*/ 2147483647 h 26"/>
                <a:gd name="T28" fmla="*/ 2147483647 w 33"/>
                <a:gd name="T29" fmla="*/ 2147483647 h 26"/>
                <a:gd name="T30" fmla="*/ 2147483647 w 33"/>
                <a:gd name="T31" fmla="*/ 2147483647 h 26"/>
                <a:gd name="T32" fmla="*/ 2147483647 w 33"/>
                <a:gd name="T33" fmla="*/ 2147483647 h 26"/>
                <a:gd name="T34" fmla="*/ 2147483647 w 33"/>
                <a:gd name="T35" fmla="*/ 2147483647 h 26"/>
                <a:gd name="T36" fmla="*/ 2147483647 w 33"/>
                <a:gd name="T37" fmla="*/ 2147483647 h 26"/>
                <a:gd name="T38" fmla="*/ 2147483647 w 33"/>
                <a:gd name="T39" fmla="*/ 2147483647 h 26"/>
                <a:gd name="T40" fmla="*/ 2147483647 w 33"/>
                <a:gd name="T41" fmla="*/ 2147483647 h 26"/>
                <a:gd name="T42" fmla="*/ 2147483647 w 33"/>
                <a:gd name="T43" fmla="*/ 2147483647 h 26"/>
                <a:gd name="T44" fmla="*/ 2147483647 w 33"/>
                <a:gd name="T45" fmla="*/ 2147483647 h 26"/>
                <a:gd name="T46" fmla="*/ 2147483647 w 33"/>
                <a:gd name="T47" fmla="*/ 2147483647 h 26"/>
                <a:gd name="T48" fmla="*/ 2147483647 w 33"/>
                <a:gd name="T49" fmla="*/ 2147483647 h 26"/>
                <a:gd name="T50" fmla="*/ 2147483647 w 33"/>
                <a:gd name="T51" fmla="*/ 2147483647 h 26"/>
                <a:gd name="T52" fmla="*/ 2147483647 w 33"/>
                <a:gd name="T53" fmla="*/ 2147483647 h 26"/>
                <a:gd name="T54" fmla="*/ 2147483647 w 33"/>
                <a:gd name="T55" fmla="*/ 2147483647 h 26"/>
                <a:gd name="T56" fmla="*/ 2147483647 w 33"/>
                <a:gd name="T57" fmla="*/ 2147483647 h 26"/>
                <a:gd name="T58" fmla="*/ 2147483647 w 33"/>
                <a:gd name="T59" fmla="*/ 2147483647 h 26"/>
                <a:gd name="T60" fmla="*/ 2147483647 w 33"/>
                <a:gd name="T61" fmla="*/ 2147483647 h 26"/>
                <a:gd name="T62" fmla="*/ 2147483647 w 33"/>
                <a:gd name="T63" fmla="*/ 2147483647 h 26"/>
                <a:gd name="T64" fmla="*/ 2147483647 w 33"/>
                <a:gd name="T65" fmla="*/ 2147483647 h 26"/>
                <a:gd name="T66" fmla="*/ 2147483647 w 33"/>
                <a:gd name="T67" fmla="*/ 2147483647 h 26"/>
                <a:gd name="T68" fmla="*/ 2147483647 w 33"/>
                <a:gd name="T69" fmla="*/ 2147483647 h 26"/>
                <a:gd name="T70" fmla="*/ 2147483647 w 33"/>
                <a:gd name="T71" fmla="*/ 2147483647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26"/>
                <a:gd name="T110" fmla="*/ 33 w 33"/>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26">
                  <a:moveTo>
                    <a:pt x="0" y="4"/>
                  </a:moveTo>
                  <a:cubicBezTo>
                    <a:pt x="0" y="4"/>
                    <a:pt x="0" y="3"/>
                    <a:pt x="0" y="3"/>
                  </a:cubicBezTo>
                  <a:cubicBezTo>
                    <a:pt x="2" y="4"/>
                    <a:pt x="3" y="4"/>
                    <a:pt x="5" y="5"/>
                  </a:cubicBezTo>
                  <a:cubicBezTo>
                    <a:pt x="5" y="6"/>
                    <a:pt x="5" y="6"/>
                    <a:pt x="5" y="7"/>
                  </a:cubicBezTo>
                  <a:cubicBezTo>
                    <a:pt x="3" y="6"/>
                    <a:pt x="2" y="5"/>
                    <a:pt x="0" y="4"/>
                  </a:cubicBezTo>
                  <a:close/>
                  <a:moveTo>
                    <a:pt x="11" y="15"/>
                  </a:moveTo>
                  <a:cubicBezTo>
                    <a:pt x="11" y="15"/>
                    <a:pt x="10" y="15"/>
                    <a:pt x="10" y="14"/>
                  </a:cubicBezTo>
                  <a:cubicBezTo>
                    <a:pt x="10" y="13"/>
                    <a:pt x="10" y="11"/>
                    <a:pt x="10" y="9"/>
                  </a:cubicBezTo>
                  <a:cubicBezTo>
                    <a:pt x="10" y="7"/>
                    <a:pt x="10" y="5"/>
                    <a:pt x="10" y="3"/>
                  </a:cubicBezTo>
                  <a:cubicBezTo>
                    <a:pt x="10" y="3"/>
                    <a:pt x="9" y="4"/>
                    <a:pt x="9" y="4"/>
                  </a:cubicBezTo>
                  <a:cubicBezTo>
                    <a:pt x="8" y="4"/>
                    <a:pt x="8" y="4"/>
                    <a:pt x="7" y="4"/>
                  </a:cubicBezTo>
                  <a:cubicBezTo>
                    <a:pt x="7" y="3"/>
                    <a:pt x="7" y="2"/>
                    <a:pt x="7" y="2"/>
                  </a:cubicBezTo>
                  <a:cubicBezTo>
                    <a:pt x="8" y="2"/>
                    <a:pt x="9" y="2"/>
                    <a:pt x="9" y="1"/>
                  </a:cubicBezTo>
                  <a:cubicBezTo>
                    <a:pt x="10" y="1"/>
                    <a:pt x="10" y="1"/>
                    <a:pt x="11" y="0"/>
                  </a:cubicBezTo>
                  <a:cubicBezTo>
                    <a:pt x="11" y="0"/>
                    <a:pt x="11" y="1"/>
                    <a:pt x="11" y="1"/>
                  </a:cubicBezTo>
                  <a:cubicBezTo>
                    <a:pt x="11" y="3"/>
                    <a:pt x="11" y="6"/>
                    <a:pt x="11" y="8"/>
                  </a:cubicBezTo>
                  <a:cubicBezTo>
                    <a:pt x="11" y="10"/>
                    <a:pt x="11" y="13"/>
                    <a:pt x="11" y="15"/>
                  </a:cubicBezTo>
                  <a:close/>
                  <a:moveTo>
                    <a:pt x="15" y="14"/>
                  </a:moveTo>
                  <a:cubicBezTo>
                    <a:pt x="16" y="14"/>
                    <a:pt x="16" y="15"/>
                    <a:pt x="17" y="15"/>
                  </a:cubicBezTo>
                  <a:cubicBezTo>
                    <a:pt x="17" y="16"/>
                    <a:pt x="17" y="16"/>
                    <a:pt x="18" y="17"/>
                  </a:cubicBezTo>
                  <a:cubicBezTo>
                    <a:pt x="18" y="18"/>
                    <a:pt x="18" y="18"/>
                    <a:pt x="19" y="18"/>
                  </a:cubicBezTo>
                  <a:cubicBezTo>
                    <a:pt x="19" y="19"/>
                    <a:pt x="20" y="19"/>
                    <a:pt x="20" y="19"/>
                  </a:cubicBezTo>
                  <a:cubicBezTo>
                    <a:pt x="20" y="19"/>
                    <a:pt x="21" y="18"/>
                    <a:pt x="21" y="18"/>
                  </a:cubicBezTo>
                  <a:cubicBezTo>
                    <a:pt x="21" y="18"/>
                    <a:pt x="21" y="17"/>
                    <a:pt x="22" y="17"/>
                  </a:cubicBezTo>
                  <a:cubicBezTo>
                    <a:pt x="22" y="16"/>
                    <a:pt x="22" y="15"/>
                    <a:pt x="22" y="15"/>
                  </a:cubicBezTo>
                  <a:cubicBezTo>
                    <a:pt x="22" y="15"/>
                    <a:pt x="22" y="15"/>
                    <a:pt x="22" y="14"/>
                  </a:cubicBezTo>
                  <a:cubicBezTo>
                    <a:pt x="21" y="15"/>
                    <a:pt x="21" y="15"/>
                    <a:pt x="20" y="15"/>
                  </a:cubicBezTo>
                  <a:cubicBezTo>
                    <a:pt x="20" y="15"/>
                    <a:pt x="19" y="15"/>
                    <a:pt x="19" y="15"/>
                  </a:cubicBezTo>
                  <a:cubicBezTo>
                    <a:pt x="18" y="14"/>
                    <a:pt x="17" y="13"/>
                    <a:pt x="16" y="12"/>
                  </a:cubicBezTo>
                  <a:cubicBezTo>
                    <a:pt x="16" y="11"/>
                    <a:pt x="15" y="9"/>
                    <a:pt x="15" y="8"/>
                  </a:cubicBezTo>
                  <a:cubicBezTo>
                    <a:pt x="15" y="6"/>
                    <a:pt x="16" y="5"/>
                    <a:pt x="16" y="5"/>
                  </a:cubicBezTo>
                  <a:cubicBezTo>
                    <a:pt x="17" y="5"/>
                    <a:pt x="18" y="5"/>
                    <a:pt x="19" y="5"/>
                  </a:cubicBezTo>
                  <a:cubicBezTo>
                    <a:pt x="20" y="6"/>
                    <a:pt x="21" y="6"/>
                    <a:pt x="21" y="7"/>
                  </a:cubicBezTo>
                  <a:cubicBezTo>
                    <a:pt x="22" y="8"/>
                    <a:pt x="22" y="9"/>
                    <a:pt x="23" y="10"/>
                  </a:cubicBezTo>
                  <a:cubicBezTo>
                    <a:pt x="23" y="11"/>
                    <a:pt x="23" y="13"/>
                    <a:pt x="23" y="15"/>
                  </a:cubicBezTo>
                  <a:cubicBezTo>
                    <a:pt x="23" y="16"/>
                    <a:pt x="23" y="18"/>
                    <a:pt x="23" y="19"/>
                  </a:cubicBezTo>
                  <a:cubicBezTo>
                    <a:pt x="22" y="20"/>
                    <a:pt x="22" y="20"/>
                    <a:pt x="21" y="20"/>
                  </a:cubicBezTo>
                  <a:cubicBezTo>
                    <a:pt x="21" y="20"/>
                    <a:pt x="20" y="20"/>
                    <a:pt x="19" y="20"/>
                  </a:cubicBezTo>
                  <a:cubicBezTo>
                    <a:pt x="18" y="19"/>
                    <a:pt x="17" y="18"/>
                    <a:pt x="17" y="17"/>
                  </a:cubicBezTo>
                  <a:cubicBezTo>
                    <a:pt x="16" y="17"/>
                    <a:pt x="16" y="15"/>
                    <a:pt x="15" y="14"/>
                  </a:cubicBezTo>
                  <a:close/>
                  <a:moveTo>
                    <a:pt x="22" y="11"/>
                  </a:moveTo>
                  <a:cubicBezTo>
                    <a:pt x="22" y="10"/>
                    <a:pt x="21" y="9"/>
                    <a:pt x="21" y="9"/>
                  </a:cubicBezTo>
                  <a:cubicBezTo>
                    <a:pt x="20" y="8"/>
                    <a:pt x="20" y="7"/>
                    <a:pt x="19" y="7"/>
                  </a:cubicBezTo>
                  <a:cubicBezTo>
                    <a:pt x="19" y="6"/>
                    <a:pt x="18" y="6"/>
                    <a:pt x="18" y="7"/>
                  </a:cubicBezTo>
                  <a:cubicBezTo>
                    <a:pt x="17" y="7"/>
                    <a:pt x="17" y="8"/>
                    <a:pt x="17" y="9"/>
                  </a:cubicBezTo>
                  <a:cubicBezTo>
                    <a:pt x="17" y="10"/>
                    <a:pt x="17" y="11"/>
                    <a:pt x="17" y="11"/>
                  </a:cubicBezTo>
                  <a:cubicBezTo>
                    <a:pt x="18" y="12"/>
                    <a:pt x="19" y="13"/>
                    <a:pt x="19" y="13"/>
                  </a:cubicBezTo>
                  <a:cubicBezTo>
                    <a:pt x="20" y="14"/>
                    <a:pt x="20" y="14"/>
                    <a:pt x="21" y="13"/>
                  </a:cubicBezTo>
                  <a:cubicBezTo>
                    <a:pt x="21" y="13"/>
                    <a:pt x="22" y="12"/>
                    <a:pt x="22" y="11"/>
                  </a:cubicBezTo>
                  <a:close/>
                  <a:moveTo>
                    <a:pt x="25" y="16"/>
                  </a:moveTo>
                  <a:cubicBezTo>
                    <a:pt x="25" y="14"/>
                    <a:pt x="25" y="13"/>
                    <a:pt x="25" y="12"/>
                  </a:cubicBezTo>
                  <a:cubicBezTo>
                    <a:pt x="25" y="11"/>
                    <a:pt x="26" y="10"/>
                    <a:pt x="26" y="10"/>
                  </a:cubicBezTo>
                  <a:cubicBezTo>
                    <a:pt x="27" y="10"/>
                    <a:pt x="28" y="10"/>
                    <a:pt x="29" y="11"/>
                  </a:cubicBezTo>
                  <a:cubicBezTo>
                    <a:pt x="29" y="11"/>
                    <a:pt x="30" y="12"/>
                    <a:pt x="30" y="12"/>
                  </a:cubicBezTo>
                  <a:cubicBezTo>
                    <a:pt x="31" y="13"/>
                    <a:pt x="31" y="13"/>
                    <a:pt x="32" y="14"/>
                  </a:cubicBezTo>
                  <a:cubicBezTo>
                    <a:pt x="32" y="15"/>
                    <a:pt x="32" y="16"/>
                    <a:pt x="32" y="17"/>
                  </a:cubicBezTo>
                  <a:cubicBezTo>
                    <a:pt x="32" y="18"/>
                    <a:pt x="33" y="19"/>
                    <a:pt x="33" y="20"/>
                  </a:cubicBezTo>
                  <a:cubicBezTo>
                    <a:pt x="33" y="22"/>
                    <a:pt x="32" y="23"/>
                    <a:pt x="32" y="24"/>
                  </a:cubicBezTo>
                  <a:cubicBezTo>
                    <a:pt x="32" y="25"/>
                    <a:pt x="31" y="26"/>
                    <a:pt x="31" y="26"/>
                  </a:cubicBezTo>
                  <a:cubicBezTo>
                    <a:pt x="30" y="26"/>
                    <a:pt x="29" y="26"/>
                    <a:pt x="29" y="25"/>
                  </a:cubicBezTo>
                  <a:cubicBezTo>
                    <a:pt x="27" y="25"/>
                    <a:pt x="26" y="24"/>
                    <a:pt x="26" y="22"/>
                  </a:cubicBezTo>
                  <a:cubicBezTo>
                    <a:pt x="25" y="21"/>
                    <a:pt x="25" y="20"/>
                    <a:pt x="25" y="19"/>
                  </a:cubicBezTo>
                  <a:cubicBezTo>
                    <a:pt x="25" y="18"/>
                    <a:pt x="25" y="17"/>
                    <a:pt x="25" y="16"/>
                  </a:cubicBezTo>
                  <a:close/>
                  <a:moveTo>
                    <a:pt x="26" y="17"/>
                  </a:moveTo>
                  <a:cubicBezTo>
                    <a:pt x="26" y="19"/>
                    <a:pt x="26" y="21"/>
                    <a:pt x="27" y="22"/>
                  </a:cubicBezTo>
                  <a:cubicBezTo>
                    <a:pt x="27" y="23"/>
                    <a:pt x="28" y="23"/>
                    <a:pt x="29" y="24"/>
                  </a:cubicBezTo>
                  <a:cubicBezTo>
                    <a:pt x="29" y="24"/>
                    <a:pt x="30" y="24"/>
                    <a:pt x="30" y="24"/>
                  </a:cubicBezTo>
                  <a:cubicBezTo>
                    <a:pt x="31" y="23"/>
                    <a:pt x="31" y="22"/>
                    <a:pt x="31" y="19"/>
                  </a:cubicBezTo>
                  <a:cubicBezTo>
                    <a:pt x="31" y="17"/>
                    <a:pt x="31" y="15"/>
                    <a:pt x="30" y="14"/>
                  </a:cubicBezTo>
                  <a:cubicBezTo>
                    <a:pt x="30" y="13"/>
                    <a:pt x="29" y="13"/>
                    <a:pt x="29" y="12"/>
                  </a:cubicBezTo>
                  <a:cubicBezTo>
                    <a:pt x="28" y="12"/>
                    <a:pt x="27" y="12"/>
                    <a:pt x="27" y="12"/>
                  </a:cubicBezTo>
                  <a:cubicBezTo>
                    <a:pt x="27" y="12"/>
                    <a:pt x="26" y="13"/>
                    <a:pt x="26" y="14"/>
                  </a:cubicBezTo>
                  <a:cubicBezTo>
                    <a:pt x="26" y="14"/>
                    <a:pt x="26" y="15"/>
                    <a:pt x="26" y="1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81" name="Line 941"/>
            <p:cNvSpPr>
              <a:spLocks noChangeShapeType="1"/>
            </p:cNvSpPr>
            <p:nvPr/>
          </p:nvSpPr>
          <p:spPr bwMode="auto">
            <a:xfrm flipV="1">
              <a:off x="2316" y="1103"/>
              <a:ext cx="2919" cy="1656"/>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2" name="Line 942"/>
            <p:cNvSpPr>
              <a:spLocks noChangeShapeType="1"/>
            </p:cNvSpPr>
            <p:nvPr/>
          </p:nvSpPr>
          <p:spPr bwMode="auto">
            <a:xfrm>
              <a:off x="5235" y="95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3" name="Line 943"/>
            <p:cNvSpPr>
              <a:spLocks noChangeShapeType="1"/>
            </p:cNvSpPr>
            <p:nvPr/>
          </p:nvSpPr>
          <p:spPr bwMode="auto">
            <a:xfrm>
              <a:off x="4712" y="1250"/>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4" name="Line 944"/>
            <p:cNvSpPr>
              <a:spLocks noChangeShapeType="1"/>
            </p:cNvSpPr>
            <p:nvPr/>
          </p:nvSpPr>
          <p:spPr bwMode="auto">
            <a:xfrm>
              <a:off x="4062" y="161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5" name="Line 945"/>
            <p:cNvSpPr>
              <a:spLocks noChangeShapeType="1"/>
            </p:cNvSpPr>
            <p:nvPr/>
          </p:nvSpPr>
          <p:spPr bwMode="auto">
            <a:xfrm>
              <a:off x="3421" y="1990"/>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6" name="Line 946"/>
            <p:cNvSpPr>
              <a:spLocks noChangeShapeType="1"/>
            </p:cNvSpPr>
            <p:nvPr/>
          </p:nvSpPr>
          <p:spPr bwMode="auto">
            <a:xfrm>
              <a:off x="2770" y="235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7" name="Line 947"/>
            <p:cNvSpPr>
              <a:spLocks noChangeShapeType="1"/>
            </p:cNvSpPr>
            <p:nvPr/>
          </p:nvSpPr>
          <p:spPr bwMode="auto">
            <a:xfrm>
              <a:off x="2316" y="2621"/>
              <a:ext cx="1" cy="13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8" name="Freeform 948"/>
            <p:cNvSpPr>
              <a:spLocks/>
            </p:cNvSpPr>
            <p:nvPr/>
          </p:nvSpPr>
          <p:spPr bwMode="auto">
            <a:xfrm>
              <a:off x="1961" y="3006"/>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89" name="Freeform 949"/>
            <p:cNvSpPr>
              <a:spLocks noEditPoints="1"/>
            </p:cNvSpPr>
            <p:nvPr/>
          </p:nvSpPr>
          <p:spPr bwMode="auto">
            <a:xfrm>
              <a:off x="1951" y="3006"/>
              <a:ext cx="207" cy="118"/>
            </a:xfrm>
            <a:custGeom>
              <a:avLst/>
              <a:gdLst>
                <a:gd name="T0" fmla="*/ 2147483647 w 21"/>
                <a:gd name="T1" fmla="*/ 2147483647 h 12"/>
                <a:gd name="T2" fmla="*/ 2147483647 w 21"/>
                <a:gd name="T3" fmla="*/ 0 h 12"/>
                <a:gd name="T4" fmla="*/ 2147483647 w 21"/>
                <a:gd name="T5" fmla="*/ 0 h 12"/>
                <a:gd name="T6" fmla="*/ 2147483647 w 21"/>
                <a:gd name="T7" fmla="*/ 0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2147483647 w 21"/>
                <a:gd name="T21" fmla="*/ 2147483647 h 12"/>
                <a:gd name="T22" fmla="*/ 0 w 21"/>
                <a:gd name="T23" fmla="*/ 2147483647 h 12"/>
                <a:gd name="T24" fmla="*/ 2147483647 w 21"/>
                <a:gd name="T25" fmla="*/ 2147483647 h 12"/>
                <a:gd name="T26" fmla="*/ 2147483647 w 21"/>
                <a:gd name="T27" fmla="*/ 0 h 12"/>
                <a:gd name="T28" fmla="*/ 2147483647 w 21"/>
                <a:gd name="T29" fmla="*/ 2147483647 h 12"/>
                <a:gd name="T30" fmla="*/ 2147483647 w 21"/>
                <a:gd name="T31" fmla="*/ 2147483647 h 12"/>
                <a:gd name="T32" fmla="*/ 2147483647 w 21"/>
                <a:gd name="T33" fmla="*/ 2147483647 h 12"/>
                <a:gd name="T34" fmla="*/ 2147483647 w 21"/>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2"/>
                <a:gd name="T56" fmla="*/ 21 w 21"/>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2">
                  <a:moveTo>
                    <a:pt x="1" y="4"/>
                  </a:moveTo>
                  <a:lnTo>
                    <a:pt x="9" y="0"/>
                  </a:lnTo>
                  <a:lnTo>
                    <a:pt x="20" y="7"/>
                  </a:lnTo>
                  <a:lnTo>
                    <a:pt x="21" y="7"/>
                  </a:lnTo>
                  <a:lnTo>
                    <a:pt x="20" y="7"/>
                  </a:lnTo>
                  <a:lnTo>
                    <a:pt x="12" y="12"/>
                  </a:lnTo>
                  <a:lnTo>
                    <a:pt x="1" y="5"/>
                  </a:lnTo>
                  <a:lnTo>
                    <a:pt x="0" y="5"/>
                  </a:lnTo>
                  <a:lnTo>
                    <a:pt x="1" y="4"/>
                  </a:lnTo>
                  <a:close/>
                  <a:moveTo>
                    <a:pt x="9" y="0"/>
                  </a:moveTo>
                  <a:lnTo>
                    <a:pt x="1" y="5"/>
                  </a:lnTo>
                  <a:lnTo>
                    <a:pt x="12" y="11"/>
                  </a:lnTo>
                  <a:lnTo>
                    <a:pt x="19" y="7"/>
                  </a:lnTo>
                  <a:lnTo>
                    <a:pt x="9" y="0"/>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0" name="Freeform 950"/>
            <p:cNvSpPr>
              <a:spLocks/>
            </p:cNvSpPr>
            <p:nvPr/>
          </p:nvSpPr>
          <p:spPr bwMode="auto">
            <a:xfrm>
              <a:off x="1961" y="2996"/>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1" name="Freeform 951"/>
            <p:cNvSpPr>
              <a:spLocks noEditPoints="1"/>
            </p:cNvSpPr>
            <p:nvPr/>
          </p:nvSpPr>
          <p:spPr bwMode="auto">
            <a:xfrm>
              <a:off x="1951" y="2986"/>
              <a:ext cx="207" cy="118"/>
            </a:xfrm>
            <a:custGeom>
              <a:avLst/>
              <a:gdLst>
                <a:gd name="T0" fmla="*/ 2147483647 w 21"/>
                <a:gd name="T1" fmla="*/ 2147483647 h 12"/>
                <a:gd name="T2" fmla="*/ 2147483647 w 21"/>
                <a:gd name="T3" fmla="*/ 0 h 12"/>
                <a:gd name="T4" fmla="*/ 2147483647 w 21"/>
                <a:gd name="T5" fmla="*/ 0 h 12"/>
                <a:gd name="T6" fmla="*/ 2147483647 w 21"/>
                <a:gd name="T7" fmla="*/ 0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2147483647 w 21"/>
                <a:gd name="T21" fmla="*/ 2147483647 h 12"/>
                <a:gd name="T22" fmla="*/ 0 w 21"/>
                <a:gd name="T23" fmla="*/ 2147483647 h 12"/>
                <a:gd name="T24" fmla="*/ 2147483647 w 21"/>
                <a:gd name="T25" fmla="*/ 2147483647 h 12"/>
                <a:gd name="T26" fmla="*/ 2147483647 w 21"/>
                <a:gd name="T27" fmla="*/ 2147483647 h 12"/>
                <a:gd name="T28" fmla="*/ 2147483647 w 21"/>
                <a:gd name="T29" fmla="*/ 2147483647 h 12"/>
                <a:gd name="T30" fmla="*/ 2147483647 w 21"/>
                <a:gd name="T31" fmla="*/ 2147483647 h 12"/>
                <a:gd name="T32" fmla="*/ 2147483647 w 21"/>
                <a:gd name="T33" fmla="*/ 2147483647 h 12"/>
                <a:gd name="T34" fmla="*/ 2147483647 w 21"/>
                <a:gd name="T35" fmla="*/ 2147483647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2"/>
                <a:gd name="T56" fmla="*/ 21 w 21"/>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2">
                  <a:moveTo>
                    <a:pt x="1" y="5"/>
                  </a:moveTo>
                  <a:lnTo>
                    <a:pt x="9" y="0"/>
                  </a:lnTo>
                  <a:lnTo>
                    <a:pt x="20" y="7"/>
                  </a:lnTo>
                  <a:lnTo>
                    <a:pt x="21" y="7"/>
                  </a:lnTo>
                  <a:lnTo>
                    <a:pt x="20" y="7"/>
                  </a:lnTo>
                  <a:lnTo>
                    <a:pt x="12" y="12"/>
                  </a:lnTo>
                  <a:lnTo>
                    <a:pt x="1" y="5"/>
                  </a:lnTo>
                  <a:lnTo>
                    <a:pt x="0" y="5"/>
                  </a:lnTo>
                  <a:lnTo>
                    <a:pt x="1" y="5"/>
                  </a:lnTo>
                  <a:close/>
                  <a:moveTo>
                    <a:pt x="9" y="1"/>
                  </a:moveTo>
                  <a:lnTo>
                    <a:pt x="2" y="5"/>
                  </a:lnTo>
                  <a:lnTo>
                    <a:pt x="12" y="11"/>
                  </a:lnTo>
                  <a:lnTo>
                    <a:pt x="20" y="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2" name="Freeform 952"/>
            <p:cNvSpPr>
              <a:spLocks/>
            </p:cNvSpPr>
            <p:nvPr/>
          </p:nvSpPr>
          <p:spPr bwMode="auto">
            <a:xfrm>
              <a:off x="1793" y="3144"/>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6"/>
                  </a:moveTo>
                  <a:lnTo>
                    <a:pt x="10" y="0"/>
                  </a:lnTo>
                  <a:lnTo>
                    <a:pt x="24" y="8"/>
                  </a:lnTo>
                  <a:lnTo>
                    <a:pt x="14" y="14"/>
                  </a:lnTo>
                  <a:lnTo>
                    <a:pt x="0" y="6"/>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3" name="Freeform 953"/>
            <p:cNvSpPr>
              <a:spLocks/>
            </p:cNvSpPr>
            <p:nvPr/>
          </p:nvSpPr>
          <p:spPr bwMode="auto">
            <a:xfrm>
              <a:off x="1793" y="3144"/>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6"/>
                  </a:moveTo>
                  <a:lnTo>
                    <a:pt x="10" y="0"/>
                  </a:lnTo>
                  <a:lnTo>
                    <a:pt x="24" y="8"/>
                  </a:lnTo>
                  <a:lnTo>
                    <a:pt x="14" y="14"/>
                  </a:lnTo>
                  <a:lnTo>
                    <a:pt x="0" y="6"/>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4" name="Freeform 954"/>
            <p:cNvSpPr>
              <a:spLocks/>
            </p:cNvSpPr>
            <p:nvPr/>
          </p:nvSpPr>
          <p:spPr bwMode="auto">
            <a:xfrm>
              <a:off x="1793" y="3055"/>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5"/>
                  </a:moveTo>
                  <a:lnTo>
                    <a:pt x="9" y="0"/>
                  </a:lnTo>
                  <a:lnTo>
                    <a:pt x="9" y="9"/>
                  </a:lnTo>
                  <a:lnTo>
                    <a:pt x="0" y="15"/>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5" name="Freeform 955"/>
            <p:cNvSpPr>
              <a:spLocks/>
            </p:cNvSpPr>
            <p:nvPr/>
          </p:nvSpPr>
          <p:spPr bwMode="auto">
            <a:xfrm>
              <a:off x="1793" y="3055"/>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5"/>
                  </a:moveTo>
                  <a:lnTo>
                    <a:pt x="9" y="0"/>
                  </a:lnTo>
                  <a:lnTo>
                    <a:pt x="9"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6" name="Freeform 956"/>
            <p:cNvSpPr>
              <a:spLocks/>
            </p:cNvSpPr>
            <p:nvPr/>
          </p:nvSpPr>
          <p:spPr bwMode="auto">
            <a:xfrm>
              <a:off x="1931" y="3134"/>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6"/>
                  </a:moveTo>
                  <a:lnTo>
                    <a:pt x="9" y="0"/>
                  </a:lnTo>
                  <a:lnTo>
                    <a:pt x="9" y="9"/>
                  </a:lnTo>
                  <a:lnTo>
                    <a:pt x="0" y="15"/>
                  </a:lnTo>
                  <a:lnTo>
                    <a:pt x="0" y="6"/>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7" name="Freeform 957"/>
            <p:cNvSpPr>
              <a:spLocks/>
            </p:cNvSpPr>
            <p:nvPr/>
          </p:nvSpPr>
          <p:spPr bwMode="auto">
            <a:xfrm>
              <a:off x="1931" y="3134"/>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6"/>
                  </a:moveTo>
                  <a:lnTo>
                    <a:pt x="9" y="0"/>
                  </a:lnTo>
                  <a:lnTo>
                    <a:pt x="9" y="9"/>
                  </a:lnTo>
                  <a:lnTo>
                    <a:pt x="0" y="15"/>
                  </a:lnTo>
                  <a:lnTo>
                    <a:pt x="0" y="6"/>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8" name="Freeform 958"/>
            <p:cNvSpPr>
              <a:spLocks/>
            </p:cNvSpPr>
            <p:nvPr/>
          </p:nvSpPr>
          <p:spPr bwMode="auto">
            <a:xfrm>
              <a:off x="1793" y="3055"/>
              <a:ext cx="227"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9" y="0"/>
                  </a:lnTo>
                  <a:lnTo>
                    <a:pt x="23" y="8"/>
                  </a:lnTo>
                  <a:lnTo>
                    <a:pt x="14" y="14"/>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9" name="Freeform 959"/>
            <p:cNvSpPr>
              <a:spLocks/>
            </p:cNvSpPr>
            <p:nvPr/>
          </p:nvSpPr>
          <p:spPr bwMode="auto">
            <a:xfrm>
              <a:off x="1793" y="3055"/>
              <a:ext cx="227"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9" y="0"/>
                  </a:lnTo>
                  <a:lnTo>
                    <a:pt x="23"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0" name="Freeform 960"/>
            <p:cNvSpPr>
              <a:spLocks/>
            </p:cNvSpPr>
            <p:nvPr/>
          </p:nvSpPr>
          <p:spPr bwMode="auto">
            <a:xfrm>
              <a:off x="1695" y="3203"/>
              <a:ext cx="226"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10" y="0"/>
                  </a:lnTo>
                  <a:lnTo>
                    <a:pt x="23" y="8"/>
                  </a:lnTo>
                  <a:lnTo>
                    <a:pt x="14" y="14"/>
                  </a:lnTo>
                  <a:lnTo>
                    <a:pt x="0" y="5"/>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1" name="Freeform 961"/>
            <p:cNvSpPr>
              <a:spLocks/>
            </p:cNvSpPr>
            <p:nvPr/>
          </p:nvSpPr>
          <p:spPr bwMode="auto">
            <a:xfrm>
              <a:off x="1695" y="3203"/>
              <a:ext cx="226"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10" y="0"/>
                  </a:lnTo>
                  <a:lnTo>
                    <a:pt x="23"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2" name="Freeform 962"/>
            <p:cNvSpPr>
              <a:spLocks/>
            </p:cNvSpPr>
            <p:nvPr/>
          </p:nvSpPr>
          <p:spPr bwMode="auto">
            <a:xfrm>
              <a:off x="1685" y="3114"/>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3" name="Freeform 963"/>
            <p:cNvSpPr>
              <a:spLocks/>
            </p:cNvSpPr>
            <p:nvPr/>
          </p:nvSpPr>
          <p:spPr bwMode="auto">
            <a:xfrm>
              <a:off x="1685" y="3114"/>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4" name="Freeform 964"/>
            <p:cNvSpPr>
              <a:spLocks/>
            </p:cNvSpPr>
            <p:nvPr/>
          </p:nvSpPr>
          <p:spPr bwMode="auto">
            <a:xfrm>
              <a:off x="1823" y="3193"/>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5" name="Freeform 965"/>
            <p:cNvSpPr>
              <a:spLocks/>
            </p:cNvSpPr>
            <p:nvPr/>
          </p:nvSpPr>
          <p:spPr bwMode="auto">
            <a:xfrm>
              <a:off x="1823" y="3193"/>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6" name="Freeform 966"/>
            <p:cNvSpPr>
              <a:spLocks/>
            </p:cNvSpPr>
            <p:nvPr/>
          </p:nvSpPr>
          <p:spPr bwMode="auto">
            <a:xfrm>
              <a:off x="1685" y="3114"/>
              <a:ext cx="236" cy="128"/>
            </a:xfrm>
            <a:custGeom>
              <a:avLst/>
              <a:gdLst>
                <a:gd name="T0" fmla="*/ 0 w 24"/>
                <a:gd name="T1" fmla="*/ 2147483647 h 13"/>
                <a:gd name="T2" fmla="*/ 2147483647 w 24"/>
                <a:gd name="T3" fmla="*/ 0 h 13"/>
                <a:gd name="T4" fmla="*/ 2147483647 w 24"/>
                <a:gd name="T5" fmla="*/ 2147483647 h 13"/>
                <a:gd name="T6" fmla="*/ 2147483647 w 24"/>
                <a:gd name="T7" fmla="*/ 2147483647 h 13"/>
                <a:gd name="T8" fmla="*/ 0 w 24"/>
                <a:gd name="T9" fmla="*/ 2147483647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5"/>
                  </a:moveTo>
                  <a:lnTo>
                    <a:pt x="10" y="0"/>
                  </a:lnTo>
                  <a:lnTo>
                    <a:pt x="24" y="8"/>
                  </a:lnTo>
                  <a:lnTo>
                    <a:pt x="14" y="13"/>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7" name="Freeform 967"/>
            <p:cNvSpPr>
              <a:spLocks/>
            </p:cNvSpPr>
            <p:nvPr/>
          </p:nvSpPr>
          <p:spPr bwMode="auto">
            <a:xfrm>
              <a:off x="1685" y="3114"/>
              <a:ext cx="236" cy="128"/>
            </a:xfrm>
            <a:custGeom>
              <a:avLst/>
              <a:gdLst>
                <a:gd name="T0" fmla="*/ 0 w 24"/>
                <a:gd name="T1" fmla="*/ 2147483647 h 13"/>
                <a:gd name="T2" fmla="*/ 2147483647 w 24"/>
                <a:gd name="T3" fmla="*/ 0 h 13"/>
                <a:gd name="T4" fmla="*/ 2147483647 w 24"/>
                <a:gd name="T5" fmla="*/ 2147483647 h 13"/>
                <a:gd name="T6" fmla="*/ 2147483647 w 24"/>
                <a:gd name="T7" fmla="*/ 2147483647 h 13"/>
                <a:gd name="T8" fmla="*/ 0 w 24"/>
                <a:gd name="T9" fmla="*/ 2147483647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5"/>
                  </a:moveTo>
                  <a:lnTo>
                    <a:pt x="10" y="0"/>
                  </a:lnTo>
                  <a:lnTo>
                    <a:pt x="24" y="8"/>
                  </a:lnTo>
                  <a:lnTo>
                    <a:pt x="14" y="13"/>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8" name="Freeform 968"/>
            <p:cNvSpPr>
              <a:spLocks/>
            </p:cNvSpPr>
            <p:nvPr/>
          </p:nvSpPr>
          <p:spPr bwMode="auto">
            <a:xfrm>
              <a:off x="1586" y="3262"/>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5"/>
                  </a:moveTo>
                  <a:lnTo>
                    <a:pt x="10" y="0"/>
                  </a:lnTo>
                  <a:lnTo>
                    <a:pt x="24" y="8"/>
                  </a:lnTo>
                  <a:lnTo>
                    <a:pt x="14" y="14"/>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9" name="Freeform 969"/>
            <p:cNvSpPr>
              <a:spLocks/>
            </p:cNvSpPr>
            <p:nvPr/>
          </p:nvSpPr>
          <p:spPr bwMode="auto">
            <a:xfrm>
              <a:off x="1586" y="3262"/>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5"/>
                  </a:moveTo>
                  <a:lnTo>
                    <a:pt x="10" y="0"/>
                  </a:lnTo>
                  <a:lnTo>
                    <a:pt x="24"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0" name="Freeform 970"/>
            <p:cNvSpPr>
              <a:spLocks/>
            </p:cNvSpPr>
            <p:nvPr/>
          </p:nvSpPr>
          <p:spPr bwMode="auto">
            <a:xfrm>
              <a:off x="1586" y="3173"/>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2" name="Freeform 972"/>
            <p:cNvSpPr>
              <a:spLocks/>
            </p:cNvSpPr>
            <p:nvPr/>
          </p:nvSpPr>
          <p:spPr bwMode="auto">
            <a:xfrm>
              <a:off x="1724" y="3252"/>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3" name="Freeform 973"/>
            <p:cNvSpPr>
              <a:spLocks/>
            </p:cNvSpPr>
            <p:nvPr/>
          </p:nvSpPr>
          <p:spPr bwMode="auto">
            <a:xfrm>
              <a:off x="1724" y="3252"/>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4" name="Freeform 974"/>
            <p:cNvSpPr>
              <a:spLocks/>
            </p:cNvSpPr>
            <p:nvPr/>
          </p:nvSpPr>
          <p:spPr bwMode="auto">
            <a:xfrm>
              <a:off x="1586" y="3173"/>
              <a:ext cx="227" cy="129"/>
            </a:xfrm>
            <a:custGeom>
              <a:avLst/>
              <a:gdLst>
                <a:gd name="T0" fmla="*/ 0 w 23"/>
                <a:gd name="T1" fmla="*/ 2147483647 h 13"/>
                <a:gd name="T2" fmla="*/ 2147483647 w 23"/>
                <a:gd name="T3" fmla="*/ 0 h 13"/>
                <a:gd name="T4" fmla="*/ 2147483647 w 23"/>
                <a:gd name="T5" fmla="*/ 2147483647 h 13"/>
                <a:gd name="T6" fmla="*/ 2147483647 w 23"/>
                <a:gd name="T7" fmla="*/ 2147483647 h 13"/>
                <a:gd name="T8" fmla="*/ 0 w 23"/>
                <a:gd name="T9" fmla="*/ 2147483647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5"/>
                  </a:moveTo>
                  <a:lnTo>
                    <a:pt x="10" y="0"/>
                  </a:lnTo>
                  <a:lnTo>
                    <a:pt x="23" y="8"/>
                  </a:lnTo>
                  <a:lnTo>
                    <a:pt x="14" y="13"/>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5" name="Freeform 975"/>
            <p:cNvSpPr>
              <a:spLocks/>
            </p:cNvSpPr>
            <p:nvPr/>
          </p:nvSpPr>
          <p:spPr bwMode="auto">
            <a:xfrm>
              <a:off x="1586" y="3173"/>
              <a:ext cx="227" cy="129"/>
            </a:xfrm>
            <a:custGeom>
              <a:avLst/>
              <a:gdLst>
                <a:gd name="T0" fmla="*/ 0 w 23"/>
                <a:gd name="T1" fmla="*/ 2147483647 h 13"/>
                <a:gd name="T2" fmla="*/ 2147483647 w 23"/>
                <a:gd name="T3" fmla="*/ 0 h 13"/>
                <a:gd name="T4" fmla="*/ 2147483647 w 23"/>
                <a:gd name="T5" fmla="*/ 2147483647 h 13"/>
                <a:gd name="T6" fmla="*/ 2147483647 w 23"/>
                <a:gd name="T7" fmla="*/ 2147483647 h 13"/>
                <a:gd name="T8" fmla="*/ 0 w 23"/>
                <a:gd name="T9" fmla="*/ 2147483647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5"/>
                  </a:moveTo>
                  <a:lnTo>
                    <a:pt x="10" y="0"/>
                  </a:lnTo>
                  <a:lnTo>
                    <a:pt x="23" y="8"/>
                  </a:lnTo>
                  <a:lnTo>
                    <a:pt x="14" y="13"/>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6" name="Line 976"/>
            <p:cNvSpPr>
              <a:spLocks noChangeShapeType="1"/>
            </p:cNvSpPr>
            <p:nvPr/>
          </p:nvSpPr>
          <p:spPr bwMode="auto">
            <a:xfrm flipV="1">
              <a:off x="1507" y="1744"/>
              <a:ext cx="138" cy="49"/>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17" name="Freeform 977"/>
            <p:cNvSpPr>
              <a:spLocks/>
            </p:cNvSpPr>
            <p:nvPr/>
          </p:nvSpPr>
          <p:spPr bwMode="auto">
            <a:xfrm>
              <a:off x="680" y="3635"/>
              <a:ext cx="345" cy="207"/>
            </a:xfrm>
            <a:custGeom>
              <a:avLst/>
              <a:gdLst>
                <a:gd name="T0" fmla="*/ 2147483647 w 35"/>
                <a:gd name="T1" fmla="*/ 2147483647 h 21"/>
                <a:gd name="T2" fmla="*/ 2147483647 w 35"/>
                <a:gd name="T3" fmla="*/ 2147483647 h 21"/>
                <a:gd name="T4" fmla="*/ 0 w 35"/>
                <a:gd name="T5" fmla="*/ 2147483647 h 21"/>
                <a:gd name="T6" fmla="*/ 2147483647 w 35"/>
                <a:gd name="T7" fmla="*/ 0 h 21"/>
                <a:gd name="T8" fmla="*/ 2147483647 w 35"/>
                <a:gd name="T9" fmla="*/ 2147483647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35" y="1"/>
                  </a:moveTo>
                  <a:lnTo>
                    <a:pt x="1" y="21"/>
                  </a:lnTo>
                  <a:lnTo>
                    <a:pt x="0" y="19"/>
                  </a:lnTo>
                  <a:lnTo>
                    <a:pt x="34" y="0"/>
                  </a:lnTo>
                  <a:lnTo>
                    <a:pt x="35" y="1"/>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8" name="Freeform 978"/>
            <p:cNvSpPr>
              <a:spLocks/>
            </p:cNvSpPr>
            <p:nvPr/>
          </p:nvSpPr>
          <p:spPr bwMode="auto">
            <a:xfrm>
              <a:off x="1359" y="2858"/>
              <a:ext cx="89" cy="138"/>
            </a:xfrm>
            <a:custGeom>
              <a:avLst/>
              <a:gdLst>
                <a:gd name="T0" fmla="*/ 20 w 89"/>
                <a:gd name="T1" fmla="*/ 138 h 138"/>
                <a:gd name="T2" fmla="*/ 0 w 89"/>
                <a:gd name="T3" fmla="*/ 108 h 138"/>
                <a:gd name="T4" fmla="*/ 69 w 89"/>
                <a:gd name="T5" fmla="*/ 0 h 138"/>
                <a:gd name="T6" fmla="*/ 89 w 89"/>
                <a:gd name="T7" fmla="*/ 10 h 138"/>
                <a:gd name="T8" fmla="*/ 30 w 89"/>
                <a:gd name="T9" fmla="*/ 128 h 138"/>
                <a:gd name="T10" fmla="*/ 20 w 89"/>
                <a:gd name="T11" fmla="*/ 108 h 138"/>
                <a:gd name="T12" fmla="*/ 20 w 89"/>
                <a:gd name="T13" fmla="*/ 138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20" y="138"/>
                  </a:moveTo>
                  <a:lnTo>
                    <a:pt x="0" y="108"/>
                  </a:lnTo>
                  <a:lnTo>
                    <a:pt x="69" y="0"/>
                  </a:lnTo>
                  <a:lnTo>
                    <a:pt x="89" y="10"/>
                  </a:lnTo>
                  <a:lnTo>
                    <a:pt x="30" y="128"/>
                  </a:lnTo>
                  <a:lnTo>
                    <a:pt x="20" y="108"/>
                  </a:lnTo>
                  <a:lnTo>
                    <a:pt x="20" y="13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9" name="Freeform 979"/>
            <p:cNvSpPr>
              <a:spLocks/>
            </p:cNvSpPr>
            <p:nvPr/>
          </p:nvSpPr>
          <p:spPr bwMode="auto">
            <a:xfrm>
              <a:off x="1349" y="2966"/>
              <a:ext cx="30" cy="30"/>
            </a:xfrm>
            <a:custGeom>
              <a:avLst/>
              <a:gdLst>
                <a:gd name="T0" fmla="*/ 30 w 30"/>
                <a:gd name="T1" fmla="*/ 30 h 30"/>
                <a:gd name="T2" fmla="*/ 0 w 30"/>
                <a:gd name="T3" fmla="*/ 20 h 30"/>
                <a:gd name="T4" fmla="*/ 10 w 30"/>
                <a:gd name="T5" fmla="*/ 0 h 30"/>
                <a:gd name="T6" fmla="*/ 30 w 30"/>
                <a:gd name="T7" fmla="*/ 3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30" y="30"/>
                  </a:moveTo>
                  <a:lnTo>
                    <a:pt x="0" y="20"/>
                  </a:lnTo>
                  <a:lnTo>
                    <a:pt x="10" y="0"/>
                  </a:lnTo>
                  <a:lnTo>
                    <a:pt x="30" y="3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2" name="Freeform 982"/>
            <p:cNvSpPr>
              <a:spLocks/>
            </p:cNvSpPr>
            <p:nvPr/>
          </p:nvSpPr>
          <p:spPr bwMode="auto">
            <a:xfrm>
              <a:off x="2158" y="2917"/>
              <a:ext cx="89" cy="138"/>
            </a:xfrm>
            <a:custGeom>
              <a:avLst/>
              <a:gdLst>
                <a:gd name="T0" fmla="*/ 79 w 89"/>
                <a:gd name="T1" fmla="*/ 0 h 138"/>
                <a:gd name="T2" fmla="*/ 89 w 89"/>
                <a:gd name="T3" fmla="*/ 20 h 138"/>
                <a:gd name="T4" fmla="*/ 30 w 89"/>
                <a:gd name="T5" fmla="*/ 138 h 138"/>
                <a:gd name="T6" fmla="*/ 0 w 89"/>
                <a:gd name="T7" fmla="*/ 128 h 138"/>
                <a:gd name="T8" fmla="*/ 59 w 89"/>
                <a:gd name="T9" fmla="*/ 10 h 138"/>
                <a:gd name="T10" fmla="*/ 79 w 89"/>
                <a:gd name="T11" fmla="*/ 30 h 138"/>
                <a:gd name="T12" fmla="*/ 79 w 89"/>
                <a:gd name="T13" fmla="*/ 0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79" y="0"/>
                  </a:moveTo>
                  <a:lnTo>
                    <a:pt x="89" y="20"/>
                  </a:lnTo>
                  <a:lnTo>
                    <a:pt x="30" y="138"/>
                  </a:lnTo>
                  <a:lnTo>
                    <a:pt x="0" y="128"/>
                  </a:lnTo>
                  <a:lnTo>
                    <a:pt x="59" y="10"/>
                  </a:lnTo>
                  <a:lnTo>
                    <a:pt x="79" y="30"/>
                  </a:lnTo>
                  <a:lnTo>
                    <a:pt x="79"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3" name="Freeform 983"/>
            <p:cNvSpPr>
              <a:spLocks/>
            </p:cNvSpPr>
            <p:nvPr/>
          </p:nvSpPr>
          <p:spPr bwMode="auto">
            <a:xfrm>
              <a:off x="2237" y="2917"/>
              <a:ext cx="20" cy="20"/>
            </a:xfrm>
            <a:custGeom>
              <a:avLst/>
              <a:gdLst>
                <a:gd name="T0" fmla="*/ 0 w 20"/>
                <a:gd name="T1" fmla="*/ 0 h 20"/>
                <a:gd name="T2" fmla="*/ 20 w 20"/>
                <a:gd name="T3" fmla="*/ 10 h 20"/>
                <a:gd name="T4" fmla="*/ 10 w 20"/>
                <a:gd name="T5" fmla="*/ 20 h 20"/>
                <a:gd name="T6" fmla="*/ 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0" y="0"/>
                  </a:moveTo>
                  <a:lnTo>
                    <a:pt x="20" y="10"/>
                  </a:lnTo>
                  <a:lnTo>
                    <a:pt x="10" y="20"/>
                  </a:lnTo>
                  <a:lnTo>
                    <a:pt x="0"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4" name="Freeform 984"/>
            <p:cNvSpPr>
              <a:spLocks/>
            </p:cNvSpPr>
            <p:nvPr/>
          </p:nvSpPr>
          <p:spPr bwMode="auto">
            <a:xfrm>
              <a:off x="2099" y="2917"/>
              <a:ext cx="138" cy="30"/>
            </a:xfrm>
            <a:custGeom>
              <a:avLst/>
              <a:gdLst>
                <a:gd name="T0" fmla="*/ 0 w 138"/>
                <a:gd name="T1" fmla="*/ 10 h 30"/>
                <a:gd name="T2" fmla="*/ 0 w 138"/>
                <a:gd name="T3" fmla="*/ 0 h 30"/>
                <a:gd name="T4" fmla="*/ 138 w 138"/>
                <a:gd name="T5" fmla="*/ 0 h 30"/>
                <a:gd name="T6" fmla="*/ 138 w 138"/>
                <a:gd name="T7" fmla="*/ 30 h 30"/>
                <a:gd name="T8" fmla="*/ 0 w 138"/>
                <a:gd name="T9" fmla="*/ 20 h 30"/>
                <a:gd name="T10" fmla="*/ 0 w 138"/>
                <a:gd name="T11" fmla="*/ 10 h 30"/>
                <a:gd name="T12" fmla="*/ 0 60000 65536"/>
                <a:gd name="T13" fmla="*/ 0 60000 65536"/>
                <a:gd name="T14" fmla="*/ 0 60000 65536"/>
                <a:gd name="T15" fmla="*/ 0 60000 65536"/>
                <a:gd name="T16" fmla="*/ 0 60000 65536"/>
                <a:gd name="T17" fmla="*/ 0 60000 65536"/>
                <a:gd name="T18" fmla="*/ 0 w 138"/>
                <a:gd name="T19" fmla="*/ 0 h 30"/>
                <a:gd name="T20" fmla="*/ 138 w 13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38" h="30">
                  <a:moveTo>
                    <a:pt x="0" y="10"/>
                  </a:moveTo>
                  <a:lnTo>
                    <a:pt x="0" y="0"/>
                  </a:lnTo>
                  <a:lnTo>
                    <a:pt x="138" y="0"/>
                  </a:lnTo>
                  <a:lnTo>
                    <a:pt x="138" y="30"/>
                  </a:lnTo>
                  <a:lnTo>
                    <a:pt x="0" y="20"/>
                  </a:lnTo>
                  <a:lnTo>
                    <a:pt x="0" y="1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5" name="Freeform 985"/>
            <p:cNvSpPr>
              <a:spLocks/>
            </p:cNvSpPr>
            <p:nvPr/>
          </p:nvSpPr>
          <p:spPr bwMode="auto">
            <a:xfrm>
              <a:off x="2010" y="2937"/>
              <a:ext cx="207" cy="128"/>
            </a:xfrm>
            <a:custGeom>
              <a:avLst/>
              <a:gdLst>
                <a:gd name="T0" fmla="*/ 10 w 207"/>
                <a:gd name="T1" fmla="*/ 128 h 128"/>
                <a:gd name="T2" fmla="*/ 207 w 207"/>
                <a:gd name="T3" fmla="*/ 19 h 128"/>
                <a:gd name="T4" fmla="*/ 197 w 207"/>
                <a:gd name="T5" fmla="*/ 0 h 128"/>
                <a:gd name="T6" fmla="*/ 0 w 207"/>
                <a:gd name="T7" fmla="*/ 108 h 128"/>
                <a:gd name="T8" fmla="*/ 10 w 207"/>
                <a:gd name="T9" fmla="*/ 128 h 128"/>
                <a:gd name="T10" fmla="*/ 0 60000 65536"/>
                <a:gd name="T11" fmla="*/ 0 60000 65536"/>
                <a:gd name="T12" fmla="*/ 0 60000 65536"/>
                <a:gd name="T13" fmla="*/ 0 60000 65536"/>
                <a:gd name="T14" fmla="*/ 0 60000 65536"/>
                <a:gd name="T15" fmla="*/ 0 w 207"/>
                <a:gd name="T16" fmla="*/ 0 h 128"/>
                <a:gd name="T17" fmla="*/ 207 w 207"/>
                <a:gd name="T18" fmla="*/ 128 h 128"/>
              </a:gdLst>
              <a:ahLst/>
              <a:cxnLst>
                <a:cxn ang="T10">
                  <a:pos x="T0" y="T1"/>
                </a:cxn>
                <a:cxn ang="T11">
                  <a:pos x="T2" y="T3"/>
                </a:cxn>
                <a:cxn ang="T12">
                  <a:pos x="T4" y="T5"/>
                </a:cxn>
                <a:cxn ang="T13">
                  <a:pos x="T6" y="T7"/>
                </a:cxn>
                <a:cxn ang="T14">
                  <a:pos x="T8" y="T9"/>
                </a:cxn>
              </a:cxnLst>
              <a:rect l="T15" t="T16" r="T17" b="T18"/>
              <a:pathLst>
                <a:path w="207" h="128">
                  <a:moveTo>
                    <a:pt x="10" y="128"/>
                  </a:moveTo>
                  <a:lnTo>
                    <a:pt x="207" y="19"/>
                  </a:lnTo>
                  <a:lnTo>
                    <a:pt x="197" y="0"/>
                  </a:lnTo>
                  <a:lnTo>
                    <a:pt x="0" y="108"/>
                  </a:lnTo>
                  <a:lnTo>
                    <a:pt x="10" y="12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6" name="Freeform 986"/>
            <p:cNvSpPr>
              <a:spLocks/>
            </p:cNvSpPr>
            <p:nvPr/>
          </p:nvSpPr>
          <p:spPr bwMode="auto">
            <a:xfrm>
              <a:off x="5383" y="1093"/>
              <a:ext cx="89" cy="138"/>
            </a:xfrm>
            <a:custGeom>
              <a:avLst/>
              <a:gdLst>
                <a:gd name="T0" fmla="*/ 79 w 89"/>
                <a:gd name="T1" fmla="*/ 0 h 138"/>
                <a:gd name="T2" fmla="*/ 89 w 89"/>
                <a:gd name="T3" fmla="*/ 19 h 138"/>
                <a:gd name="T4" fmla="*/ 30 w 89"/>
                <a:gd name="T5" fmla="*/ 138 h 138"/>
                <a:gd name="T6" fmla="*/ 0 w 89"/>
                <a:gd name="T7" fmla="*/ 128 h 138"/>
                <a:gd name="T8" fmla="*/ 59 w 89"/>
                <a:gd name="T9" fmla="*/ 10 h 138"/>
                <a:gd name="T10" fmla="*/ 79 w 89"/>
                <a:gd name="T11" fmla="*/ 29 h 138"/>
                <a:gd name="T12" fmla="*/ 79 w 89"/>
                <a:gd name="T13" fmla="*/ 0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79" y="0"/>
                  </a:moveTo>
                  <a:lnTo>
                    <a:pt x="89" y="19"/>
                  </a:lnTo>
                  <a:lnTo>
                    <a:pt x="30" y="138"/>
                  </a:lnTo>
                  <a:lnTo>
                    <a:pt x="0" y="128"/>
                  </a:lnTo>
                  <a:lnTo>
                    <a:pt x="59" y="10"/>
                  </a:lnTo>
                  <a:lnTo>
                    <a:pt x="79" y="29"/>
                  </a:lnTo>
                  <a:lnTo>
                    <a:pt x="79"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7" name="Freeform 987"/>
            <p:cNvSpPr>
              <a:spLocks/>
            </p:cNvSpPr>
            <p:nvPr/>
          </p:nvSpPr>
          <p:spPr bwMode="auto">
            <a:xfrm>
              <a:off x="5462" y="1093"/>
              <a:ext cx="20" cy="19"/>
            </a:xfrm>
            <a:custGeom>
              <a:avLst/>
              <a:gdLst>
                <a:gd name="T0" fmla="*/ 0 w 20"/>
                <a:gd name="T1" fmla="*/ 0 h 19"/>
                <a:gd name="T2" fmla="*/ 20 w 20"/>
                <a:gd name="T3" fmla="*/ 0 h 19"/>
                <a:gd name="T4" fmla="*/ 10 w 20"/>
                <a:gd name="T5" fmla="*/ 19 h 19"/>
                <a:gd name="T6" fmla="*/ 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0" y="0"/>
                  </a:moveTo>
                  <a:lnTo>
                    <a:pt x="20" y="0"/>
                  </a:lnTo>
                  <a:lnTo>
                    <a:pt x="10" y="19"/>
                  </a:lnTo>
                  <a:lnTo>
                    <a:pt x="0"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8" name="Freeform 988"/>
            <p:cNvSpPr>
              <a:spLocks/>
            </p:cNvSpPr>
            <p:nvPr/>
          </p:nvSpPr>
          <p:spPr bwMode="auto">
            <a:xfrm>
              <a:off x="5324" y="1083"/>
              <a:ext cx="138" cy="39"/>
            </a:xfrm>
            <a:custGeom>
              <a:avLst/>
              <a:gdLst>
                <a:gd name="T0" fmla="*/ 0 w 138"/>
                <a:gd name="T1" fmla="*/ 20 h 39"/>
                <a:gd name="T2" fmla="*/ 0 w 138"/>
                <a:gd name="T3" fmla="*/ 0 h 39"/>
                <a:gd name="T4" fmla="*/ 138 w 138"/>
                <a:gd name="T5" fmla="*/ 10 h 39"/>
                <a:gd name="T6" fmla="*/ 138 w 138"/>
                <a:gd name="T7" fmla="*/ 39 h 39"/>
                <a:gd name="T8" fmla="*/ 0 w 138"/>
                <a:gd name="T9" fmla="*/ 29 h 39"/>
                <a:gd name="T10" fmla="*/ 0 w 138"/>
                <a:gd name="T11" fmla="*/ 20 h 39"/>
                <a:gd name="T12" fmla="*/ 0 60000 65536"/>
                <a:gd name="T13" fmla="*/ 0 60000 65536"/>
                <a:gd name="T14" fmla="*/ 0 60000 65536"/>
                <a:gd name="T15" fmla="*/ 0 60000 65536"/>
                <a:gd name="T16" fmla="*/ 0 60000 65536"/>
                <a:gd name="T17" fmla="*/ 0 60000 65536"/>
                <a:gd name="T18" fmla="*/ 0 w 138"/>
                <a:gd name="T19" fmla="*/ 0 h 39"/>
                <a:gd name="T20" fmla="*/ 138 w 138"/>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38" h="39">
                  <a:moveTo>
                    <a:pt x="0" y="20"/>
                  </a:moveTo>
                  <a:lnTo>
                    <a:pt x="0" y="0"/>
                  </a:lnTo>
                  <a:lnTo>
                    <a:pt x="138" y="10"/>
                  </a:lnTo>
                  <a:lnTo>
                    <a:pt x="138" y="39"/>
                  </a:lnTo>
                  <a:lnTo>
                    <a:pt x="0" y="29"/>
                  </a:lnTo>
                  <a:lnTo>
                    <a:pt x="0" y="2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9" name="Freeform 989"/>
            <p:cNvSpPr>
              <a:spLocks/>
            </p:cNvSpPr>
            <p:nvPr/>
          </p:nvSpPr>
          <p:spPr bwMode="auto">
            <a:xfrm>
              <a:off x="5235" y="1103"/>
              <a:ext cx="207" cy="138"/>
            </a:xfrm>
            <a:custGeom>
              <a:avLst/>
              <a:gdLst>
                <a:gd name="T0" fmla="*/ 10 w 207"/>
                <a:gd name="T1" fmla="*/ 138 h 138"/>
                <a:gd name="T2" fmla="*/ 207 w 207"/>
                <a:gd name="T3" fmla="*/ 29 h 138"/>
                <a:gd name="T4" fmla="*/ 197 w 207"/>
                <a:gd name="T5" fmla="*/ 0 h 138"/>
                <a:gd name="T6" fmla="*/ 0 w 207"/>
                <a:gd name="T7" fmla="*/ 118 h 138"/>
                <a:gd name="T8" fmla="*/ 10 w 207"/>
                <a:gd name="T9" fmla="*/ 138 h 138"/>
                <a:gd name="T10" fmla="*/ 0 60000 65536"/>
                <a:gd name="T11" fmla="*/ 0 60000 65536"/>
                <a:gd name="T12" fmla="*/ 0 60000 65536"/>
                <a:gd name="T13" fmla="*/ 0 60000 65536"/>
                <a:gd name="T14" fmla="*/ 0 60000 65536"/>
                <a:gd name="T15" fmla="*/ 0 w 207"/>
                <a:gd name="T16" fmla="*/ 0 h 138"/>
                <a:gd name="T17" fmla="*/ 207 w 207"/>
                <a:gd name="T18" fmla="*/ 138 h 138"/>
              </a:gdLst>
              <a:ahLst/>
              <a:cxnLst>
                <a:cxn ang="T10">
                  <a:pos x="T0" y="T1"/>
                </a:cxn>
                <a:cxn ang="T11">
                  <a:pos x="T2" y="T3"/>
                </a:cxn>
                <a:cxn ang="T12">
                  <a:pos x="T4" y="T5"/>
                </a:cxn>
                <a:cxn ang="T13">
                  <a:pos x="T6" y="T7"/>
                </a:cxn>
                <a:cxn ang="T14">
                  <a:pos x="T8" y="T9"/>
                </a:cxn>
              </a:cxnLst>
              <a:rect l="T15" t="T16" r="T17" b="T18"/>
              <a:pathLst>
                <a:path w="207" h="138">
                  <a:moveTo>
                    <a:pt x="10" y="138"/>
                  </a:moveTo>
                  <a:lnTo>
                    <a:pt x="207" y="29"/>
                  </a:lnTo>
                  <a:lnTo>
                    <a:pt x="197" y="0"/>
                  </a:lnTo>
                  <a:lnTo>
                    <a:pt x="0" y="118"/>
                  </a:lnTo>
                  <a:lnTo>
                    <a:pt x="10" y="13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grpSp>
      <p:pic>
        <p:nvPicPr>
          <p:cNvPr id="317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4030663"/>
            <a:ext cx="251936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475" y="2066925"/>
            <a:ext cx="206851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4270375"/>
            <a:ext cx="250031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AutoShape 234"/>
          <p:cNvSpPr>
            <a:spLocks noChangeAspect="1" noChangeArrowheads="1"/>
          </p:cNvSpPr>
          <p:nvPr/>
        </p:nvSpPr>
        <p:spPr bwMode="auto">
          <a:xfrm>
            <a:off x="153988" y="576263"/>
            <a:ext cx="856932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 name="Прямоугольник 2"/>
          <p:cNvSpPr/>
          <p:nvPr/>
        </p:nvSpPr>
        <p:spPr>
          <a:xfrm>
            <a:off x="-98524" y="-32094"/>
            <a:ext cx="4651474" cy="3269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3" name="Прямоугольник 352"/>
          <p:cNvSpPr/>
          <p:nvPr/>
        </p:nvSpPr>
        <p:spPr>
          <a:xfrm>
            <a:off x="-108737" y="3223868"/>
            <a:ext cx="3526624" cy="1313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4" name="Прямоугольник 353"/>
          <p:cNvSpPr/>
          <p:nvPr/>
        </p:nvSpPr>
        <p:spPr>
          <a:xfrm>
            <a:off x="-79372" y="4509120"/>
            <a:ext cx="2595555" cy="2337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5" name="Прямоугольник 354"/>
          <p:cNvSpPr/>
          <p:nvPr/>
        </p:nvSpPr>
        <p:spPr>
          <a:xfrm>
            <a:off x="2950693" y="5392564"/>
            <a:ext cx="1602257" cy="14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7" name="TextBox 356"/>
          <p:cNvSpPr txBox="1"/>
          <p:nvPr/>
        </p:nvSpPr>
        <p:spPr>
          <a:xfrm>
            <a:off x="266875" y="932527"/>
            <a:ext cx="3513037" cy="1200329"/>
          </a:xfrm>
          <a:prstGeom prst="rect">
            <a:avLst/>
          </a:prstGeom>
          <a:noFill/>
        </p:spPr>
        <p:txBody>
          <a:bodyPr wrap="square" rtlCol="0">
            <a:spAutoFit/>
          </a:bodyPr>
          <a:lstStyle/>
          <a:p>
            <a:r>
              <a:rPr lang="en-US" sz="2400" b="1" dirty="0">
                <a:solidFill>
                  <a:srgbClr val="0070C0"/>
                </a:solidFill>
                <a:latin typeface="Comic Sans MS" panose="030F0702030302020204" pitchFamily="66" charset="0"/>
              </a:rPr>
              <a:t>Thermal adsorption of </a:t>
            </a:r>
          </a:p>
          <a:p>
            <a:r>
              <a:rPr lang="en-US" sz="2400" b="1" dirty="0">
                <a:solidFill>
                  <a:srgbClr val="0070C0"/>
                </a:solidFill>
                <a:latin typeface="Comic Sans MS" panose="030F0702030302020204" pitchFamily="66" charset="0"/>
              </a:rPr>
              <a:t>elements 114-117 </a:t>
            </a:r>
          </a:p>
          <a:p>
            <a:r>
              <a:rPr lang="en-US" sz="2400" b="1" dirty="0">
                <a:solidFill>
                  <a:srgbClr val="0070C0"/>
                </a:solidFill>
                <a:latin typeface="Comic Sans MS" panose="030F0702030302020204" pitchFamily="66" charset="0"/>
              </a:rPr>
              <a:t>on the Au-surface</a:t>
            </a:r>
            <a:endParaRPr lang="ru-RU" sz="2400" b="1" dirty="0">
              <a:solidFill>
                <a:srgbClr val="0070C0"/>
              </a:solidFill>
              <a:latin typeface="Comic Sans MS" panose="030F0702030302020204" pitchFamily="66" charset="0"/>
            </a:endParaRPr>
          </a:p>
        </p:txBody>
      </p:sp>
      <p:sp>
        <p:nvSpPr>
          <p:cNvPr id="358" name="TextBox 357"/>
          <p:cNvSpPr txBox="1"/>
          <p:nvPr/>
        </p:nvSpPr>
        <p:spPr>
          <a:xfrm>
            <a:off x="2878137" y="5388582"/>
            <a:ext cx="2755900" cy="1107996"/>
          </a:xfrm>
          <a:prstGeom prst="rect">
            <a:avLst/>
          </a:prstGeom>
          <a:noFill/>
        </p:spPr>
        <p:txBody>
          <a:bodyPr wrap="square" rtlCol="0">
            <a:spAutoFit/>
          </a:bodyPr>
          <a:lstStyle/>
          <a:p>
            <a:r>
              <a:rPr lang="en-US" sz="2200" b="1" dirty="0">
                <a:solidFill>
                  <a:schemeClr val="accent2">
                    <a:lumMod val="75000"/>
                  </a:schemeClr>
                </a:solidFill>
                <a:latin typeface="Comic Sans MS" panose="030F0702030302020204" pitchFamily="66" charset="0"/>
                <a:cs typeface="Arial" panose="020B0604020202020204" pitchFamily="34" charset="0"/>
              </a:rPr>
              <a:t>1-3 cm</a:t>
            </a:r>
            <a:r>
              <a:rPr lang="en-US" sz="2200" b="1" baseline="30000" dirty="0">
                <a:solidFill>
                  <a:schemeClr val="accent2">
                    <a:lumMod val="75000"/>
                  </a:schemeClr>
                </a:solidFill>
                <a:latin typeface="Comic Sans MS" panose="030F0702030302020204" pitchFamily="66" charset="0"/>
                <a:cs typeface="Arial" panose="020B0604020202020204" pitchFamily="34" charset="0"/>
              </a:rPr>
              <a:t>3</a:t>
            </a:r>
          </a:p>
          <a:p>
            <a:r>
              <a:rPr lang="en-US" sz="2200" b="1" baseline="30000" dirty="0">
                <a:solidFill>
                  <a:schemeClr val="accent2">
                    <a:lumMod val="75000"/>
                  </a:schemeClr>
                </a:solidFill>
                <a:latin typeface="Comic Sans MS" panose="030F0702030302020204" pitchFamily="66" charset="0"/>
                <a:cs typeface="Arial" panose="020B0604020202020204" pitchFamily="34" charset="0"/>
              </a:rPr>
              <a:t> </a:t>
            </a:r>
            <a:r>
              <a:rPr lang="en-US" sz="2200" b="1" dirty="0">
                <a:solidFill>
                  <a:schemeClr val="accent2">
                    <a:lumMod val="75000"/>
                  </a:schemeClr>
                </a:solidFill>
                <a:latin typeface="Comic Sans MS" panose="030F0702030302020204" pitchFamily="66" charset="0"/>
                <a:cs typeface="Arial" panose="020B0604020202020204" pitchFamily="34" charset="0"/>
              </a:rPr>
              <a:t>He-filled </a:t>
            </a:r>
          </a:p>
          <a:p>
            <a:r>
              <a:rPr lang="en-US" sz="2200" b="1" dirty="0">
                <a:solidFill>
                  <a:schemeClr val="accent2">
                    <a:lumMod val="75000"/>
                  </a:schemeClr>
                </a:solidFill>
                <a:latin typeface="Comic Sans MS" panose="030F0702030302020204" pitchFamily="66" charset="0"/>
                <a:cs typeface="Arial" panose="020B0604020202020204" pitchFamily="34" charset="0"/>
              </a:rPr>
              <a:t>stopping chamber</a:t>
            </a:r>
            <a:endParaRPr lang="ru-RU" sz="2200" b="1" dirty="0">
              <a:solidFill>
                <a:schemeClr val="accent2">
                  <a:lumMod val="75000"/>
                </a:schemeClr>
              </a:solidFill>
              <a:latin typeface="Comic Sans MS" panose="030F0702030302020204" pitchFamily="66" charset="0"/>
              <a:cs typeface="Arial" panose="020B0604020202020204" pitchFamily="34" charset="0"/>
            </a:endParaRPr>
          </a:p>
        </p:txBody>
      </p:sp>
      <p:sp>
        <p:nvSpPr>
          <p:cNvPr id="359" name="TextBox 358"/>
          <p:cNvSpPr txBox="1"/>
          <p:nvPr/>
        </p:nvSpPr>
        <p:spPr>
          <a:xfrm rot="19835133">
            <a:off x="377986" y="5694070"/>
            <a:ext cx="2299424" cy="430887"/>
          </a:xfrm>
          <a:prstGeom prst="rect">
            <a:avLst/>
          </a:prstGeom>
          <a:solidFill>
            <a:schemeClr val="bg1"/>
          </a:solidFill>
        </p:spPr>
        <p:txBody>
          <a:bodyPr wrap="square" rtlCol="0">
            <a:spAutoFit/>
          </a:bodyPr>
          <a:lstStyle/>
          <a:p>
            <a:pPr algn="r"/>
            <a:r>
              <a:rPr lang="en-US" sz="2200" b="1" dirty="0">
                <a:solidFill>
                  <a:schemeClr val="accent2">
                    <a:lumMod val="75000"/>
                  </a:schemeClr>
                </a:solidFill>
                <a:latin typeface="Comic Sans MS" panose="030F0702030302020204" pitchFamily="66" charset="0"/>
                <a:cs typeface="Arial" panose="020B0604020202020204" pitchFamily="34" charset="0"/>
              </a:rPr>
              <a:t>from GASSOL</a:t>
            </a:r>
            <a:endParaRPr lang="ru-RU" sz="2200" b="1" dirty="0">
              <a:solidFill>
                <a:schemeClr val="accent2">
                  <a:lumMod val="75000"/>
                </a:schemeClr>
              </a:solidFill>
              <a:latin typeface="Comic Sans MS" panose="030F0702030302020204" pitchFamily="66" charset="0"/>
              <a:cs typeface="Arial" panose="020B0604020202020204" pitchFamily="34" charset="0"/>
            </a:endParaRPr>
          </a:p>
        </p:txBody>
      </p:sp>
      <p:grpSp>
        <p:nvGrpSpPr>
          <p:cNvPr id="360" name="Группа 359"/>
          <p:cNvGrpSpPr/>
          <p:nvPr/>
        </p:nvGrpSpPr>
        <p:grpSpPr>
          <a:xfrm>
            <a:off x="395536" y="5013176"/>
            <a:ext cx="1379064" cy="901863"/>
            <a:chOff x="70273" y="4687377"/>
            <a:chExt cx="1379064" cy="901863"/>
          </a:xfrm>
        </p:grpSpPr>
        <p:sp>
          <p:nvSpPr>
            <p:cNvPr id="361" name="TextBox 60"/>
            <p:cNvSpPr txBox="1">
              <a:spLocks noChangeArrowheads="1"/>
            </p:cNvSpPr>
            <p:nvPr/>
          </p:nvSpPr>
          <p:spPr bwMode="auto">
            <a:xfrm>
              <a:off x="905598" y="4687377"/>
              <a:ext cx="543739" cy="461665"/>
            </a:xfrm>
            <a:prstGeom prst="rect">
              <a:avLst/>
            </a:prstGeom>
            <a:solidFill>
              <a:schemeClr val="bg1"/>
            </a:solidFill>
            <a:ln>
              <a:noFill/>
            </a:ln>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ru-RU" sz="2400" b="1" dirty="0" err="1">
                  <a:solidFill>
                    <a:srgbClr val="0070C0"/>
                  </a:solidFill>
                  <a:latin typeface="Comic Sans MS" panose="030F0702030302020204" pitchFamily="66" charset="0"/>
                </a:rPr>
                <a:t>Rn</a:t>
              </a:r>
              <a:endParaRPr lang="de-DE" altLang="ru-RU" sz="2400" b="1" dirty="0">
                <a:solidFill>
                  <a:srgbClr val="0070C0"/>
                </a:solidFill>
                <a:latin typeface="Comic Sans MS" panose="030F0702030302020204" pitchFamily="66" charset="0"/>
              </a:endParaRPr>
            </a:p>
          </p:txBody>
        </p:sp>
        <p:sp>
          <p:nvSpPr>
            <p:cNvPr id="362" name="Прямоугольник 80"/>
            <p:cNvSpPr>
              <a:spLocks noChangeArrowheads="1"/>
            </p:cNvSpPr>
            <p:nvPr/>
          </p:nvSpPr>
          <p:spPr bwMode="auto">
            <a:xfrm>
              <a:off x="70273" y="5127575"/>
              <a:ext cx="941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ru-RU" sz="2400" dirty="0">
                  <a:solidFill>
                    <a:srgbClr val="000000"/>
                  </a:solidFill>
                  <a:latin typeface="Comic Sans MS" panose="030F0702030302020204" pitchFamily="66" charset="0"/>
                </a:rPr>
                <a:t> </a:t>
              </a:r>
              <a:r>
                <a:rPr lang="de-DE" altLang="ru-RU" sz="2400" b="1" dirty="0" err="1">
                  <a:solidFill>
                    <a:srgbClr val="000000"/>
                  </a:solidFill>
                  <a:latin typeface="Comic Sans MS" panose="030F0702030302020204" pitchFamily="66" charset="0"/>
                </a:rPr>
                <a:t>Hg</a:t>
              </a:r>
              <a:r>
                <a:rPr lang="de-DE" altLang="ru-RU" sz="2400" b="1" dirty="0">
                  <a:solidFill>
                    <a:srgbClr val="000000"/>
                  </a:solidFill>
                  <a:latin typeface="Comic Sans MS" panose="030F0702030302020204" pitchFamily="66" charset="0"/>
                </a:rPr>
                <a:t>  </a:t>
              </a:r>
              <a:endParaRPr lang="ru-RU" altLang="ru-RU" sz="2400" dirty="0">
                <a:latin typeface="Comic Sans MS" panose="030F0702030302020204" pitchFamily="66" charset="0"/>
              </a:endParaRPr>
            </a:p>
          </p:txBody>
        </p:sp>
        <p:sp>
          <p:nvSpPr>
            <p:cNvPr id="363" name="Прямоугольник 80"/>
            <p:cNvSpPr>
              <a:spLocks noChangeArrowheads="1"/>
            </p:cNvSpPr>
            <p:nvPr/>
          </p:nvSpPr>
          <p:spPr bwMode="auto">
            <a:xfrm>
              <a:off x="307339" y="4925967"/>
              <a:ext cx="917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ru-RU" sz="2400" dirty="0">
                  <a:solidFill>
                    <a:srgbClr val="000000"/>
                  </a:solidFill>
                  <a:latin typeface="Comic Sans MS" panose="030F0702030302020204" pitchFamily="66" charset="0"/>
                </a:rPr>
                <a:t> </a:t>
              </a:r>
              <a:r>
                <a:rPr lang="de-DE" altLang="ru-RU" sz="2400" b="1" dirty="0">
                  <a:solidFill>
                    <a:srgbClr val="FF0000"/>
                  </a:solidFill>
                  <a:latin typeface="Comic Sans MS" panose="030F0702030302020204" pitchFamily="66" charset="0"/>
                </a:rPr>
                <a:t>SHE</a:t>
              </a:r>
              <a:endParaRPr lang="ru-RU" altLang="ru-RU" sz="2400" dirty="0">
                <a:solidFill>
                  <a:srgbClr val="FF0000"/>
                </a:solidFill>
                <a:latin typeface="Comic Sans MS" panose="030F0702030302020204" pitchFamily="66" charset="0"/>
              </a:endParaRPr>
            </a:p>
          </p:txBody>
        </p:sp>
      </p:grpSp>
      <p:sp>
        <p:nvSpPr>
          <p:cNvPr id="364" name="TextBox 363"/>
          <p:cNvSpPr txBox="1"/>
          <p:nvPr/>
        </p:nvSpPr>
        <p:spPr>
          <a:xfrm>
            <a:off x="6264401" y="3848216"/>
            <a:ext cx="2403222" cy="769441"/>
          </a:xfrm>
          <a:prstGeom prst="rect">
            <a:avLst/>
          </a:prstGeom>
          <a:noFill/>
        </p:spPr>
        <p:txBody>
          <a:bodyPr wrap="none" rtlCol="0">
            <a:spAutoFit/>
          </a:bodyPr>
          <a:lstStyle/>
          <a:p>
            <a:pPr algn="r"/>
            <a:r>
              <a:rPr lang="en-US" sz="2200" dirty="0">
                <a:latin typeface="Clarendon BT" panose="02040704040505020204" pitchFamily="18" charset="0"/>
              </a:rPr>
              <a:t>COLD </a:t>
            </a:r>
          </a:p>
          <a:p>
            <a:pPr algn="r"/>
            <a:r>
              <a:rPr lang="en-US" sz="2200" dirty="0">
                <a:latin typeface="Clarendon BT" panose="02040704040505020204" pitchFamily="18" charset="0"/>
              </a:rPr>
              <a:t>new setup (PSI)</a:t>
            </a:r>
            <a:endParaRPr lang="ru-RU" sz="2200" dirty="0"/>
          </a:p>
        </p:txBody>
      </p:sp>
      <p:cxnSp>
        <p:nvCxnSpPr>
          <p:cNvPr id="365" name="Прямая соединительная линия 364"/>
          <p:cNvCxnSpPr/>
          <p:nvPr/>
        </p:nvCxnSpPr>
        <p:spPr>
          <a:xfrm>
            <a:off x="2769375" y="4436373"/>
            <a:ext cx="1527" cy="648811"/>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6" name="TextBox 365"/>
          <p:cNvSpPr txBox="1"/>
          <p:nvPr/>
        </p:nvSpPr>
        <p:spPr>
          <a:xfrm>
            <a:off x="2304266" y="4006805"/>
            <a:ext cx="936475" cy="430887"/>
          </a:xfrm>
          <a:prstGeom prst="rect">
            <a:avLst/>
          </a:prstGeom>
          <a:noFill/>
        </p:spPr>
        <p:txBody>
          <a:bodyPr wrap="none" rtlCol="0">
            <a:spAutoFit/>
          </a:bodyPr>
          <a:lstStyle/>
          <a:p>
            <a:r>
              <a:rPr lang="en-US" sz="2200" b="1" dirty="0">
                <a:solidFill>
                  <a:srgbClr val="0070C0"/>
                </a:solidFill>
                <a:latin typeface="Arial" panose="020B0604020202020204" pitchFamily="34" charset="0"/>
                <a:cs typeface="Arial" panose="020B0604020202020204" pitchFamily="34" charset="0"/>
              </a:rPr>
              <a:t>He/</a:t>
            </a:r>
            <a:r>
              <a:rPr lang="en-US" sz="2200" b="1" dirty="0" err="1">
                <a:solidFill>
                  <a:srgbClr val="0070C0"/>
                </a:solidFill>
                <a:latin typeface="Arial" panose="020B0604020202020204" pitchFamily="34" charset="0"/>
                <a:cs typeface="Arial" panose="020B0604020202020204" pitchFamily="34" charset="0"/>
              </a:rPr>
              <a:t>Ar</a:t>
            </a:r>
            <a:endParaRPr lang="ru-RU" sz="22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757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5E-6 -1.04533E-6 L 0.29358 -0.23242 " pathEditMode="relative" rAng="0" ptsTypes="AA">
                                      <p:cBhvr>
                                        <p:cTn id="6" dur="3000" fill="hold"/>
                                        <p:tgtEl>
                                          <p:spTgt spid="68619"/>
                                        </p:tgtEl>
                                        <p:attrNameLst>
                                          <p:attrName>ppt_x</p:attrName>
                                          <p:attrName>ppt_y</p:attrName>
                                        </p:attrNameLst>
                                      </p:cBhvr>
                                      <p:rCtr x="14670" y="-116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tx2">
              <a:lumMod val="20000"/>
              <a:lumOff val="80000"/>
            </a:schemeClr>
          </a:solidFill>
          <a:scene3d>
            <a:camera prst="orthographicFront"/>
            <a:lightRig rig="threePt" dir="t"/>
          </a:scene3d>
          <a:sp3d>
            <a:bevelT prst="convex"/>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 name="Прямоугольник 4"/>
          <p:cNvSpPr>
            <a:spLocks noChangeArrowheads="1"/>
          </p:cNvSpPr>
          <p:nvPr/>
        </p:nvSpPr>
        <p:spPr bwMode="auto">
          <a:xfrm>
            <a:off x="1187624" y="620688"/>
            <a:ext cx="7204944" cy="4524315"/>
          </a:xfrm>
          <a:prstGeom prst="rect">
            <a:avLst/>
          </a:prstGeom>
          <a:noFill/>
          <a:ln w="3175" algn="ctr">
            <a:noFill/>
            <a:round/>
            <a:headEnd/>
            <a:tailEnd/>
          </a:ln>
        </p:spPr>
        <p:txBody>
          <a:bodyPr wrap="square">
            <a:spAutoFit/>
          </a:bodyPr>
          <a:lstStyle/>
          <a:p>
            <a:pPr algn="ctr">
              <a:defRPr/>
            </a:pPr>
            <a:r>
              <a:rPr lang="ru-RU" sz="3200" b="1" dirty="0" smtClean="0">
                <a:latin typeface="Comic Sans MS" panose="030F0702030302020204" pitchFamily="66" charset="0"/>
                <a:cs typeface="Arial" charset="0"/>
              </a:rPr>
              <a:t>Сегодня, в</a:t>
            </a:r>
            <a:r>
              <a:rPr lang="en-US" sz="3200" b="1" dirty="0" smtClean="0">
                <a:latin typeface="Comic Sans MS" panose="030F0702030302020204" pitchFamily="66" charset="0"/>
                <a:cs typeface="Arial" charset="0"/>
              </a:rPr>
              <a:t> 16:50</a:t>
            </a:r>
            <a:endParaRPr lang="ru-RU" sz="3200" b="1" dirty="0" smtClean="0">
              <a:latin typeface="Comic Sans MS" panose="030F0702030302020204" pitchFamily="66" charset="0"/>
              <a:cs typeface="Arial" charset="0"/>
            </a:endParaRPr>
          </a:p>
          <a:p>
            <a:pPr algn="ctr">
              <a:defRPr/>
            </a:pPr>
            <a:r>
              <a:rPr lang="ru-RU" sz="3200" b="1" dirty="0" smtClean="0">
                <a:latin typeface="Comic Sans MS" panose="030F0702030302020204" pitchFamily="66" charset="0"/>
                <a:cs typeface="Arial" charset="0"/>
              </a:rPr>
              <a:t>после перерыва на кофе </a:t>
            </a:r>
          </a:p>
          <a:p>
            <a:pPr algn="ctr">
              <a:defRPr/>
            </a:pPr>
            <a:endParaRPr lang="ru-RU" sz="3200" b="1" dirty="0">
              <a:latin typeface="Comic Sans MS" panose="030F0702030302020204" pitchFamily="66" charset="0"/>
              <a:cs typeface="Arial" charset="0"/>
            </a:endParaRPr>
          </a:p>
          <a:p>
            <a:pPr algn="ctr">
              <a:defRPr/>
            </a:pPr>
            <a:r>
              <a:rPr lang="ru-RU" sz="3200" b="1" dirty="0" smtClean="0">
                <a:latin typeface="Comic Sans MS" panose="030F0702030302020204" pitchFamily="66" charset="0"/>
                <a:cs typeface="Arial" charset="0"/>
              </a:rPr>
              <a:t>Доклад проф. А.А. </a:t>
            </a:r>
            <a:r>
              <a:rPr lang="ru-RU" sz="3200" b="1" dirty="0" err="1" smtClean="0">
                <a:latin typeface="Comic Sans MS" panose="030F0702030302020204" pitchFamily="66" charset="0"/>
                <a:cs typeface="Arial" charset="0"/>
              </a:rPr>
              <a:t>Лутовинова</a:t>
            </a:r>
            <a:endParaRPr lang="ru-RU" sz="3200" b="1" dirty="0" smtClean="0">
              <a:latin typeface="Comic Sans MS" panose="030F0702030302020204" pitchFamily="66" charset="0"/>
              <a:cs typeface="Arial" charset="0"/>
            </a:endParaRPr>
          </a:p>
          <a:p>
            <a:pPr algn="ctr">
              <a:defRPr/>
            </a:pPr>
            <a:r>
              <a:rPr lang="ru-RU" sz="3200" b="1" dirty="0" smtClean="0">
                <a:latin typeface="Comic Sans MS" panose="030F0702030302020204" pitchFamily="66" charset="0"/>
                <a:cs typeface="Arial" charset="0"/>
              </a:rPr>
              <a:t> </a:t>
            </a:r>
          </a:p>
          <a:p>
            <a:pPr algn="ctr">
              <a:defRPr/>
            </a:pPr>
            <a:r>
              <a:rPr lang="ru-RU" sz="3200" b="1" dirty="0" smtClean="0">
                <a:latin typeface="Comic Sans MS" panose="030F0702030302020204" pitchFamily="66" charset="0"/>
                <a:cs typeface="Arial" charset="0"/>
              </a:rPr>
              <a:t>заместителя директора</a:t>
            </a:r>
          </a:p>
          <a:p>
            <a:pPr algn="ctr">
              <a:defRPr/>
            </a:pPr>
            <a:r>
              <a:rPr lang="ru-RU" sz="3200" b="1" dirty="0" smtClean="0">
                <a:latin typeface="Comic Sans MS" panose="030F0702030302020204" pitchFamily="66" charset="0"/>
                <a:cs typeface="Arial" charset="0"/>
              </a:rPr>
              <a:t>Института космических исследований РАН </a:t>
            </a:r>
            <a:endParaRPr lang="ru-RU" sz="3200" b="1" dirty="0">
              <a:latin typeface="Comic Sans MS" panose="030F0702030302020204" pitchFamily="66" charset="0"/>
              <a:cs typeface="Arial" charset="0"/>
            </a:endParaRPr>
          </a:p>
          <a:p>
            <a:pPr algn="ctr">
              <a:defRPr/>
            </a:pPr>
            <a:endParaRPr lang="ru-RU" sz="3200" b="1" dirty="0">
              <a:latin typeface="Comic Sans MS" panose="030F0702030302020204" pitchFamily="66" charset="0"/>
              <a:cs typeface="Arial" charset="0"/>
            </a:endParaRPr>
          </a:p>
        </p:txBody>
      </p:sp>
    </p:spTree>
    <p:extLst>
      <p:ext uri="{BB962C8B-B14F-4D97-AF65-F5344CB8AC3E}">
        <p14:creationId xmlns:p14="http://schemas.microsoft.com/office/powerpoint/2010/main" val="34560854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0" y="-44796"/>
            <a:ext cx="9202899" cy="707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13349" y="5661248"/>
            <a:ext cx="5335115" cy="707886"/>
          </a:xfrm>
          <a:prstGeom prst="rect">
            <a:avLst/>
          </a:prstGeom>
          <a:noFill/>
        </p:spPr>
        <p:txBody>
          <a:bodyPr wrap="none" rtlCol="0">
            <a:spAutoFit/>
          </a:bodyPr>
          <a:lstStyle/>
          <a:p>
            <a:r>
              <a:rPr lang="en-GB" sz="4000" b="1" dirty="0">
                <a:solidFill>
                  <a:schemeClr val="tx2">
                    <a:lumMod val="20000"/>
                    <a:lumOff val="80000"/>
                  </a:schemeClr>
                </a:solidFill>
                <a:latin typeface="Comic Sans MS" panose="030F0702030302020204" pitchFamily="66" charset="0"/>
              </a:rPr>
              <a:t>Map of the Universe</a:t>
            </a:r>
            <a:endParaRPr lang="ru-RU" sz="4000" b="1" dirty="0">
              <a:solidFill>
                <a:schemeClr val="tx2">
                  <a:lumMod val="20000"/>
                  <a:lumOff val="80000"/>
                </a:schemeClr>
              </a:solidFill>
              <a:latin typeface="Comic Sans MS" panose="030F0702030302020204" pitchFamily="66" charset="0"/>
            </a:endParaRPr>
          </a:p>
        </p:txBody>
      </p:sp>
      <p:sp>
        <p:nvSpPr>
          <p:cNvPr id="9" name="TextBox 8"/>
          <p:cNvSpPr txBox="1"/>
          <p:nvPr/>
        </p:nvSpPr>
        <p:spPr>
          <a:xfrm>
            <a:off x="179240" y="260648"/>
            <a:ext cx="2751073" cy="830997"/>
          </a:xfrm>
          <a:prstGeom prst="rect">
            <a:avLst/>
          </a:prstGeom>
          <a:noFill/>
        </p:spPr>
        <p:txBody>
          <a:bodyPr wrap="none" rtlCol="0">
            <a:spAutoFit/>
          </a:bodyPr>
          <a:lstStyle/>
          <a:p>
            <a:pPr algn="r"/>
            <a:r>
              <a:rPr lang="ru-RU" sz="2400" b="1" dirty="0">
                <a:solidFill>
                  <a:srgbClr val="FFFF00"/>
                </a:solidFill>
                <a:latin typeface="Comic Sans MS" panose="030F0702030302020204" pitchFamily="66" charset="0"/>
              </a:rPr>
              <a:t>А.А. </a:t>
            </a:r>
            <a:r>
              <a:rPr lang="ru-RU" sz="2400" b="1" dirty="0" err="1">
                <a:solidFill>
                  <a:srgbClr val="FFFF00"/>
                </a:solidFill>
                <a:latin typeface="Comic Sans MS" panose="030F0702030302020204" pitchFamily="66" charset="0"/>
              </a:rPr>
              <a:t>Лутовинов</a:t>
            </a:r>
            <a:r>
              <a:rPr lang="ru-RU" sz="2400" b="1" dirty="0">
                <a:solidFill>
                  <a:srgbClr val="FFFF00"/>
                </a:solidFill>
                <a:latin typeface="Comic Sans MS" panose="030F0702030302020204" pitchFamily="66" charset="0"/>
              </a:rPr>
              <a:t> </a:t>
            </a:r>
          </a:p>
          <a:p>
            <a:pPr algn="r"/>
            <a:r>
              <a:rPr lang="ru-RU" sz="2400" b="1" dirty="0">
                <a:solidFill>
                  <a:srgbClr val="FFFF00"/>
                </a:solidFill>
                <a:latin typeface="Comic Sans MS" panose="030F0702030302020204" pitchFamily="66" charset="0"/>
              </a:rPr>
              <a:t>ИКИ РАН</a:t>
            </a:r>
          </a:p>
        </p:txBody>
      </p:sp>
    </p:spTree>
    <p:extLst>
      <p:ext uri="{BB962C8B-B14F-4D97-AF65-F5344CB8AC3E}">
        <p14:creationId xmlns:p14="http://schemas.microsoft.com/office/powerpoint/2010/main" val="39551156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accent6">
              <a:lumMod val="40000"/>
              <a:lumOff val="60000"/>
            </a:schemeClr>
          </a:solidFill>
          <a:scene3d>
            <a:camera prst="orthographicFront"/>
            <a:lightRig rig="threePt" dir="t"/>
          </a:scene3d>
          <a:sp3d>
            <a:bevelT prst="convex"/>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 name="Прямоугольник 4"/>
          <p:cNvSpPr>
            <a:spLocks noChangeArrowheads="1"/>
          </p:cNvSpPr>
          <p:nvPr/>
        </p:nvSpPr>
        <p:spPr bwMode="auto">
          <a:xfrm>
            <a:off x="1403648" y="1052736"/>
            <a:ext cx="6624736" cy="1569660"/>
          </a:xfrm>
          <a:prstGeom prst="rect">
            <a:avLst/>
          </a:prstGeom>
          <a:noFill/>
          <a:ln w="3175" algn="ctr">
            <a:noFill/>
            <a:round/>
            <a:headEnd/>
            <a:tailEnd/>
          </a:ln>
        </p:spPr>
        <p:txBody>
          <a:bodyPr wrap="square">
            <a:spAutoFit/>
          </a:bodyPr>
          <a:lstStyle/>
          <a:p>
            <a:pPr algn="ctr">
              <a:defRPr/>
            </a:pPr>
            <a:r>
              <a:rPr lang="en-GB" sz="3200" b="1" dirty="0">
                <a:latin typeface="Comic Sans MS" panose="030F0702030302020204" pitchFamily="66" charset="0"/>
              </a:rPr>
              <a:t>Massive Transfer Reactions</a:t>
            </a:r>
          </a:p>
          <a:p>
            <a:pPr algn="ctr">
              <a:defRPr/>
            </a:pPr>
            <a:endParaRPr lang="en-GB" sz="3200" b="1" dirty="0">
              <a:latin typeface="Comic Sans MS" panose="030F0702030302020204" pitchFamily="66" charset="0"/>
            </a:endParaRPr>
          </a:p>
          <a:p>
            <a:pPr algn="ctr">
              <a:defRPr/>
            </a:pPr>
            <a:r>
              <a:rPr lang="en-GB" sz="3600" b="1" baseline="30000" dirty="0">
                <a:latin typeface="Comic Sans MS" panose="030F0702030302020204" pitchFamily="66" charset="0"/>
              </a:rPr>
              <a:t>238</a:t>
            </a:r>
            <a:r>
              <a:rPr lang="en-GB" sz="3200" b="1" dirty="0">
                <a:latin typeface="Comic Sans MS" panose="030F0702030302020204" pitchFamily="66" charset="0"/>
              </a:rPr>
              <a:t>U + </a:t>
            </a:r>
            <a:r>
              <a:rPr lang="en-GB" sz="3600" b="1" baseline="30000" dirty="0">
                <a:latin typeface="Comic Sans MS" panose="030F0702030302020204" pitchFamily="66" charset="0"/>
              </a:rPr>
              <a:t>238</a:t>
            </a:r>
            <a:r>
              <a:rPr lang="en-GB" sz="3200" b="1" dirty="0">
                <a:latin typeface="Comic Sans MS" panose="030F0702030302020204" pitchFamily="66" charset="0"/>
              </a:rPr>
              <a:t>U, </a:t>
            </a:r>
            <a:r>
              <a:rPr lang="en-GB" sz="3600" b="1" baseline="30000" dirty="0">
                <a:latin typeface="Comic Sans MS" panose="030F0702030302020204" pitchFamily="66" charset="0"/>
              </a:rPr>
              <a:t>248</a:t>
            </a:r>
            <a:r>
              <a:rPr lang="en-GB" sz="3200" b="1" dirty="0">
                <a:latin typeface="Comic Sans MS" panose="030F0702030302020204" pitchFamily="66" charset="0"/>
              </a:rPr>
              <a:t>Cm </a:t>
            </a:r>
            <a:endParaRPr lang="en-US" sz="3200" b="1" dirty="0">
              <a:latin typeface="Comic Sans MS" panose="030F0702030302020204" pitchFamily="66" charset="0"/>
              <a:cs typeface="Arial" charset="0"/>
            </a:endParaRPr>
          </a:p>
        </p:txBody>
      </p:sp>
    </p:spTree>
    <p:extLst>
      <p:ext uri="{BB962C8B-B14F-4D97-AF65-F5344CB8AC3E}">
        <p14:creationId xmlns:p14="http://schemas.microsoft.com/office/powerpoint/2010/main" val="6027275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Группа 20"/>
          <p:cNvGrpSpPr/>
          <p:nvPr/>
        </p:nvGrpSpPr>
        <p:grpSpPr>
          <a:xfrm rot="618162">
            <a:off x="76412" y="377333"/>
            <a:ext cx="3443466" cy="2435574"/>
            <a:chOff x="1031491" y="470993"/>
            <a:chExt cx="3443466" cy="2435574"/>
          </a:xfrm>
        </p:grpSpPr>
        <p:cxnSp>
          <p:nvCxnSpPr>
            <p:cNvPr id="3" name="Прямая соединительная линия 2"/>
            <p:cNvCxnSpPr/>
            <p:nvPr/>
          </p:nvCxnSpPr>
          <p:spPr>
            <a:xfrm flipV="1">
              <a:off x="1031491" y="470993"/>
              <a:ext cx="3443466" cy="2435574"/>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1" name="Овал 10"/>
            <p:cNvSpPr/>
            <p:nvPr/>
          </p:nvSpPr>
          <p:spPr>
            <a:xfrm rot="350444">
              <a:off x="3223408" y="878125"/>
              <a:ext cx="521773" cy="661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8" name="Прямая соединительная линия 27"/>
            <p:cNvCxnSpPr/>
            <p:nvPr/>
          </p:nvCxnSpPr>
          <p:spPr>
            <a:xfrm flipH="1">
              <a:off x="2956530" y="1357136"/>
              <a:ext cx="280109" cy="202857"/>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Овал 79"/>
            <p:cNvSpPr/>
            <p:nvPr/>
          </p:nvSpPr>
          <p:spPr>
            <a:xfrm rot="19477928">
              <a:off x="2070373" y="1613830"/>
              <a:ext cx="521773" cy="661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1" name="Прямая соединительная линия 80"/>
            <p:cNvCxnSpPr/>
            <p:nvPr/>
          </p:nvCxnSpPr>
          <p:spPr>
            <a:xfrm flipV="1">
              <a:off x="2575371" y="1644051"/>
              <a:ext cx="235910" cy="177633"/>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6" name="TextBox 85"/>
          <p:cNvSpPr txBox="1"/>
          <p:nvPr/>
        </p:nvSpPr>
        <p:spPr>
          <a:xfrm>
            <a:off x="197885" y="1509561"/>
            <a:ext cx="784189" cy="523220"/>
          </a:xfrm>
          <a:prstGeom prst="rect">
            <a:avLst/>
          </a:prstGeom>
          <a:noFill/>
        </p:spPr>
        <p:txBody>
          <a:bodyPr wrap="none" rtlCol="0">
            <a:spAutoFit/>
          </a:bodyPr>
          <a:lstStyle/>
          <a:p>
            <a:r>
              <a:rPr lang="en-US" sz="2800" baseline="30000" dirty="0">
                <a:solidFill>
                  <a:schemeClr val="tx1">
                    <a:lumMod val="95000"/>
                    <a:lumOff val="5000"/>
                  </a:schemeClr>
                </a:solidFill>
              </a:rPr>
              <a:t>238</a:t>
            </a:r>
            <a:r>
              <a:rPr lang="en-US" sz="2800" dirty="0">
                <a:solidFill>
                  <a:schemeClr val="tx1">
                    <a:lumMod val="95000"/>
                    <a:lumOff val="5000"/>
                  </a:schemeClr>
                </a:solidFill>
              </a:rPr>
              <a:t>U</a:t>
            </a:r>
            <a:endParaRPr lang="ru-RU" sz="2800" dirty="0">
              <a:solidFill>
                <a:schemeClr val="tx1">
                  <a:lumMod val="95000"/>
                  <a:lumOff val="5000"/>
                </a:schemeClr>
              </a:solidFill>
            </a:endParaRPr>
          </a:p>
        </p:txBody>
      </p:sp>
      <p:sp>
        <p:nvSpPr>
          <p:cNvPr id="64" name="TextBox 63"/>
          <p:cNvSpPr txBox="1"/>
          <p:nvPr/>
        </p:nvSpPr>
        <p:spPr>
          <a:xfrm>
            <a:off x="2925729" y="986312"/>
            <a:ext cx="784189" cy="523220"/>
          </a:xfrm>
          <a:prstGeom prst="rect">
            <a:avLst/>
          </a:prstGeom>
          <a:noFill/>
        </p:spPr>
        <p:txBody>
          <a:bodyPr wrap="none" rtlCol="0">
            <a:spAutoFit/>
          </a:bodyPr>
          <a:lstStyle/>
          <a:p>
            <a:r>
              <a:rPr lang="en-US" sz="2800" baseline="30000" dirty="0">
                <a:solidFill>
                  <a:schemeClr val="tx1">
                    <a:lumMod val="95000"/>
                    <a:lumOff val="5000"/>
                  </a:schemeClr>
                </a:solidFill>
              </a:rPr>
              <a:t>238</a:t>
            </a:r>
            <a:r>
              <a:rPr lang="en-US" sz="2800" dirty="0">
                <a:solidFill>
                  <a:schemeClr val="tx1">
                    <a:lumMod val="95000"/>
                    <a:lumOff val="5000"/>
                  </a:schemeClr>
                </a:solidFill>
              </a:rPr>
              <a:t>U</a:t>
            </a:r>
            <a:endParaRPr lang="ru-RU" sz="2800" dirty="0">
              <a:solidFill>
                <a:schemeClr val="tx1">
                  <a:lumMod val="95000"/>
                  <a:lumOff val="5000"/>
                </a:schemeClr>
              </a:solidFill>
            </a:endParaRPr>
          </a:p>
        </p:txBody>
      </p:sp>
      <p:sp>
        <p:nvSpPr>
          <p:cNvPr id="25" name="Прямоугольник 24"/>
          <p:cNvSpPr/>
          <p:nvPr/>
        </p:nvSpPr>
        <p:spPr>
          <a:xfrm>
            <a:off x="3560388" y="974387"/>
            <a:ext cx="1027845" cy="523220"/>
          </a:xfrm>
          <a:prstGeom prst="rect">
            <a:avLst/>
          </a:prstGeom>
        </p:spPr>
        <p:txBody>
          <a:bodyPr wrap="none">
            <a:spAutoFit/>
          </a:bodyPr>
          <a:lstStyle/>
          <a:p>
            <a:pPr lvl="0"/>
            <a:r>
              <a:rPr lang="en-US" sz="2800" b="1" baseline="30000" dirty="0">
                <a:solidFill>
                  <a:schemeClr val="tx2"/>
                </a:solidFill>
              </a:rPr>
              <a:t>248</a:t>
            </a:r>
            <a:r>
              <a:rPr lang="en-US" sz="2800" b="1" dirty="0">
                <a:solidFill>
                  <a:schemeClr val="tx2"/>
                </a:solidFill>
              </a:rPr>
              <a:t>Cm</a:t>
            </a:r>
            <a:endParaRPr lang="ru-RU" sz="2800" b="1" dirty="0">
              <a:solidFill>
                <a:schemeClr val="tx2"/>
              </a:solidFill>
            </a:endParaRPr>
          </a:p>
        </p:txBody>
      </p:sp>
      <p:grpSp>
        <p:nvGrpSpPr>
          <p:cNvPr id="44" name="Группа 43"/>
          <p:cNvGrpSpPr/>
          <p:nvPr/>
        </p:nvGrpSpPr>
        <p:grpSpPr>
          <a:xfrm>
            <a:off x="899592" y="1916832"/>
            <a:ext cx="3242865" cy="1507958"/>
            <a:chOff x="1878920" y="2044800"/>
            <a:chExt cx="3242865" cy="1507958"/>
          </a:xfrm>
        </p:grpSpPr>
        <p:grpSp>
          <p:nvGrpSpPr>
            <p:cNvPr id="27" name="Группа 26"/>
            <p:cNvGrpSpPr/>
            <p:nvPr/>
          </p:nvGrpSpPr>
          <p:grpSpPr>
            <a:xfrm>
              <a:off x="1878920" y="2044800"/>
              <a:ext cx="3242865" cy="1507958"/>
              <a:chOff x="2257935" y="2044800"/>
              <a:chExt cx="3242865" cy="1507958"/>
            </a:xfrm>
          </p:grpSpPr>
          <p:cxnSp>
            <p:nvCxnSpPr>
              <p:cNvPr id="55" name="Прямая соединительная линия 54"/>
              <p:cNvCxnSpPr/>
              <p:nvPr/>
            </p:nvCxnSpPr>
            <p:spPr>
              <a:xfrm flipV="1">
                <a:off x="2288791" y="2044800"/>
                <a:ext cx="3212009" cy="1507958"/>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6" name="Овал 55"/>
              <p:cNvSpPr/>
              <p:nvPr/>
            </p:nvSpPr>
            <p:spPr>
              <a:xfrm rot="968606">
                <a:off x="3969567" y="2276268"/>
                <a:ext cx="521773" cy="6611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Овал 57"/>
              <p:cNvSpPr/>
              <p:nvPr/>
            </p:nvSpPr>
            <p:spPr>
              <a:xfrm rot="20096090">
                <a:off x="3478794" y="2507995"/>
                <a:ext cx="521773" cy="6611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TextBox 64"/>
              <p:cNvSpPr txBox="1"/>
              <p:nvPr/>
            </p:nvSpPr>
            <p:spPr>
              <a:xfrm>
                <a:off x="2257935" y="2486016"/>
                <a:ext cx="1048685" cy="892552"/>
              </a:xfrm>
              <a:prstGeom prst="rect">
                <a:avLst/>
              </a:prstGeom>
              <a:solidFill>
                <a:schemeClr val="bg1"/>
              </a:solidFill>
            </p:spPr>
            <p:txBody>
              <a:bodyPr wrap="none" rtlCol="0">
                <a:spAutoFit/>
              </a:bodyPr>
              <a:lstStyle/>
              <a:p>
                <a:r>
                  <a:rPr lang="en-US" sz="2600" dirty="0"/>
                  <a:t>Z</a:t>
                </a:r>
                <a:r>
                  <a:rPr lang="ru-RU" sz="2600" dirty="0"/>
                  <a:t>=184</a:t>
                </a:r>
                <a:endParaRPr lang="en-US" sz="2600" dirty="0"/>
              </a:p>
              <a:p>
                <a:r>
                  <a:rPr lang="en-US" sz="2600" dirty="0"/>
                  <a:t>A=476</a:t>
                </a:r>
                <a:endParaRPr lang="ru-RU" sz="2600" dirty="0"/>
              </a:p>
            </p:txBody>
          </p:sp>
        </p:grpSp>
        <p:sp>
          <p:nvSpPr>
            <p:cNvPr id="43" name="Овал 42"/>
            <p:cNvSpPr/>
            <p:nvPr/>
          </p:nvSpPr>
          <p:spPr>
            <a:xfrm>
              <a:off x="3437201" y="2557717"/>
              <a:ext cx="340246" cy="28086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 name="TextBox 3"/>
          <p:cNvSpPr txBox="1"/>
          <p:nvPr/>
        </p:nvSpPr>
        <p:spPr>
          <a:xfrm>
            <a:off x="60016" y="116632"/>
            <a:ext cx="8935459" cy="430887"/>
          </a:xfrm>
          <a:prstGeom prst="rect">
            <a:avLst/>
          </a:prstGeom>
          <a:noFill/>
        </p:spPr>
        <p:txBody>
          <a:bodyPr wrap="none" rtlCol="0">
            <a:spAutoFit/>
          </a:bodyPr>
          <a:lstStyle/>
          <a:p>
            <a:r>
              <a:rPr lang="en-US" sz="2200" dirty="0">
                <a:effectLst>
                  <a:outerShdw blurRad="38100" dist="38100" dir="2700000" algn="tl">
                    <a:srgbClr val="000000">
                      <a:alpha val="43137"/>
                    </a:srgbClr>
                  </a:outerShdw>
                </a:effectLst>
                <a:latin typeface="Comic Sans MS" panose="030F0702030302020204" pitchFamily="66" charset="0"/>
              </a:rPr>
              <a:t>Massive</a:t>
            </a:r>
            <a:r>
              <a:rPr lang="en-US" sz="2200" dirty="0">
                <a:effectLst>
                  <a:outerShdw blurRad="38100" dist="38100" dir="2700000" algn="tl">
                    <a:srgbClr val="000000">
                      <a:alpha val="43137"/>
                    </a:srgbClr>
                  </a:outerShdw>
                </a:effectLst>
              </a:rPr>
              <a:t> </a:t>
            </a:r>
            <a:r>
              <a:rPr lang="en-US" sz="2200" dirty="0">
                <a:effectLst>
                  <a:outerShdw blurRad="38100" dist="38100" dir="2700000" algn="tl">
                    <a:srgbClr val="000000">
                      <a:alpha val="43137"/>
                    </a:srgbClr>
                  </a:outerShdw>
                </a:effectLst>
                <a:latin typeface="Comic Sans MS" panose="030F0702030302020204" pitchFamily="66" charset="0"/>
              </a:rPr>
              <a:t>nucleon transfers in the interaction of the heaviest nuclei</a:t>
            </a:r>
            <a:endParaRPr lang="ru-RU" sz="2200" dirty="0">
              <a:effectLst>
                <a:outerShdw blurRad="38100" dist="38100" dir="2700000" algn="tl">
                  <a:srgbClr val="000000">
                    <a:alpha val="43137"/>
                  </a:srgbClr>
                </a:outerShdw>
              </a:effectLst>
              <a:latin typeface="Comic Sans MS" panose="030F0702030302020204" pitchFamily="66" charset="0"/>
            </a:endParaRPr>
          </a:p>
        </p:txBody>
      </p:sp>
      <p:grpSp>
        <p:nvGrpSpPr>
          <p:cNvPr id="19" name="Группа 18"/>
          <p:cNvGrpSpPr/>
          <p:nvPr/>
        </p:nvGrpSpPr>
        <p:grpSpPr>
          <a:xfrm>
            <a:off x="3261456" y="1638215"/>
            <a:ext cx="5649216" cy="3476486"/>
            <a:chOff x="3261456" y="1249475"/>
            <a:chExt cx="5649216" cy="3476486"/>
          </a:xfrm>
        </p:grpSpPr>
        <p:grpSp>
          <p:nvGrpSpPr>
            <p:cNvPr id="31" name="Группа 30"/>
            <p:cNvGrpSpPr/>
            <p:nvPr/>
          </p:nvGrpSpPr>
          <p:grpSpPr>
            <a:xfrm>
              <a:off x="5089537" y="1249475"/>
              <a:ext cx="3082863" cy="3422825"/>
              <a:chOff x="6044616" y="1249475"/>
              <a:chExt cx="3082863" cy="3422825"/>
            </a:xfrm>
          </p:grpSpPr>
          <p:cxnSp>
            <p:nvCxnSpPr>
              <p:cNvPr id="63" name="Прямая соединительная линия 62"/>
              <p:cNvCxnSpPr>
                <a:endCxn id="66" idx="1"/>
              </p:cNvCxnSpPr>
              <p:nvPr/>
            </p:nvCxnSpPr>
            <p:spPr>
              <a:xfrm rot="19121529">
                <a:off x="6295795" y="3212779"/>
                <a:ext cx="1028710" cy="1181666"/>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flipV="1">
                <a:off x="6044616" y="2424628"/>
                <a:ext cx="404272" cy="1033456"/>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rot="19121529" flipV="1">
                <a:off x="6401699" y="1921727"/>
                <a:ext cx="432048" cy="221371"/>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rot="19121529">
                <a:off x="8162152" y="3786504"/>
                <a:ext cx="404764" cy="426092"/>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Овал 65"/>
              <p:cNvSpPr/>
              <p:nvPr/>
            </p:nvSpPr>
            <p:spPr>
              <a:xfrm rot="19121529">
                <a:off x="7586027" y="3680262"/>
                <a:ext cx="486616" cy="4866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Овал 66"/>
              <p:cNvSpPr/>
              <p:nvPr/>
            </p:nvSpPr>
            <p:spPr>
              <a:xfrm rot="19121529">
                <a:off x="6168757" y="2209588"/>
                <a:ext cx="486616" cy="4866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8" name="Группа 67"/>
              <p:cNvGrpSpPr/>
              <p:nvPr/>
            </p:nvGrpSpPr>
            <p:grpSpPr>
              <a:xfrm rot="19121529">
                <a:off x="6471485" y="1249475"/>
                <a:ext cx="504056" cy="1152128"/>
                <a:chOff x="539552" y="4653136"/>
                <a:chExt cx="504056" cy="1152128"/>
              </a:xfrm>
            </p:grpSpPr>
            <p:cxnSp>
              <p:nvCxnSpPr>
                <p:cNvPr id="47" name="Прямая соединительная линия 46"/>
                <p:cNvCxnSpPr/>
                <p:nvPr/>
              </p:nvCxnSpPr>
              <p:spPr>
                <a:xfrm>
                  <a:off x="539552" y="4658314"/>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1043608" y="5013176"/>
                  <a:ext cx="0" cy="7918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flipH="1" flipV="1">
                  <a:off x="539552" y="5447686"/>
                  <a:ext cx="504056" cy="3575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H="1" flipV="1">
                  <a:off x="539552" y="4653136"/>
                  <a:ext cx="504056" cy="36004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4" name="Группа 73"/>
              <p:cNvGrpSpPr/>
              <p:nvPr/>
            </p:nvGrpSpPr>
            <p:grpSpPr>
              <a:xfrm rot="19121529">
                <a:off x="8393511" y="3400270"/>
                <a:ext cx="504056" cy="1156365"/>
                <a:chOff x="539552" y="2845982"/>
                <a:chExt cx="504056" cy="1156365"/>
              </a:xfrm>
            </p:grpSpPr>
            <p:cxnSp>
              <p:nvCxnSpPr>
                <p:cNvPr id="75" name="Прямая соединительная линия 74"/>
                <p:cNvCxnSpPr/>
                <p:nvPr/>
              </p:nvCxnSpPr>
              <p:spPr>
                <a:xfrm>
                  <a:off x="539552" y="3212976"/>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a:off x="1043608" y="2863727"/>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flipH="1">
                  <a:off x="539552" y="3645024"/>
                  <a:ext cx="504056" cy="3573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flipH="1">
                  <a:off x="539552" y="2845982"/>
                  <a:ext cx="504056" cy="366994"/>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6830819" y="1350623"/>
                <a:ext cx="471604" cy="523220"/>
              </a:xfrm>
              <a:prstGeom prst="rect">
                <a:avLst/>
              </a:prstGeom>
              <a:solidFill>
                <a:schemeClr val="bg1"/>
              </a:solidFill>
            </p:spPr>
            <p:txBody>
              <a:bodyPr wrap="none" rtlCol="0">
                <a:spAutoFit/>
              </a:bodyPr>
              <a:lstStyle/>
              <a:p>
                <a:r>
                  <a:rPr lang="en-US" sz="2800" dirty="0">
                    <a:solidFill>
                      <a:schemeClr val="tx1">
                        <a:lumMod val="95000"/>
                        <a:lumOff val="5000"/>
                      </a:schemeClr>
                    </a:solidFill>
                  </a:rPr>
                  <a:t>F</a:t>
                </a:r>
                <a:r>
                  <a:rPr lang="en-US" sz="2800" baseline="-25000" dirty="0">
                    <a:solidFill>
                      <a:schemeClr val="tx1">
                        <a:lumMod val="95000"/>
                        <a:lumOff val="5000"/>
                      </a:schemeClr>
                    </a:solidFill>
                  </a:rPr>
                  <a:t>1</a:t>
                </a:r>
                <a:endParaRPr lang="ru-RU" sz="2800" baseline="-25000" dirty="0">
                  <a:solidFill>
                    <a:schemeClr val="tx1">
                      <a:lumMod val="95000"/>
                      <a:lumOff val="5000"/>
                    </a:schemeClr>
                  </a:solidFill>
                </a:endParaRPr>
              </a:p>
            </p:txBody>
          </p:sp>
          <p:sp>
            <p:nvSpPr>
              <p:cNvPr id="83" name="TextBox 82"/>
              <p:cNvSpPr txBox="1"/>
              <p:nvPr/>
            </p:nvSpPr>
            <p:spPr>
              <a:xfrm>
                <a:off x="8655875" y="4149080"/>
                <a:ext cx="471604" cy="523220"/>
              </a:xfrm>
              <a:prstGeom prst="rect">
                <a:avLst/>
              </a:prstGeom>
              <a:solidFill>
                <a:schemeClr val="bg1"/>
              </a:solidFill>
            </p:spPr>
            <p:txBody>
              <a:bodyPr wrap="none" rtlCol="0">
                <a:spAutoFit/>
              </a:bodyPr>
              <a:lstStyle/>
              <a:p>
                <a:r>
                  <a:rPr lang="en-US" sz="2800" dirty="0">
                    <a:solidFill>
                      <a:schemeClr val="tx1">
                        <a:lumMod val="95000"/>
                        <a:lumOff val="5000"/>
                      </a:schemeClr>
                    </a:solidFill>
                  </a:rPr>
                  <a:t>F</a:t>
                </a:r>
                <a:r>
                  <a:rPr lang="en-US" sz="2800" baseline="-25000" dirty="0">
                    <a:solidFill>
                      <a:schemeClr val="tx1">
                        <a:lumMod val="95000"/>
                        <a:lumOff val="5000"/>
                      </a:schemeClr>
                    </a:solidFill>
                  </a:rPr>
                  <a:t>2</a:t>
                </a:r>
                <a:endParaRPr lang="ru-RU" sz="2800" baseline="-25000" dirty="0">
                  <a:solidFill>
                    <a:schemeClr val="tx1">
                      <a:lumMod val="95000"/>
                      <a:lumOff val="5000"/>
                    </a:schemeClr>
                  </a:solidFill>
                </a:endParaRPr>
              </a:p>
            </p:txBody>
          </p:sp>
        </p:grpSp>
        <p:grpSp>
          <p:nvGrpSpPr>
            <p:cNvPr id="6" name="Группа 5"/>
            <p:cNvGrpSpPr/>
            <p:nvPr/>
          </p:nvGrpSpPr>
          <p:grpSpPr>
            <a:xfrm>
              <a:off x="3261456" y="2216879"/>
              <a:ext cx="5649216" cy="2509082"/>
              <a:chOff x="3261456" y="2216879"/>
              <a:chExt cx="5649216" cy="2509082"/>
            </a:xfrm>
          </p:grpSpPr>
          <p:sp>
            <p:nvSpPr>
              <p:cNvPr id="2" name="TextBox 1"/>
              <p:cNvSpPr txBox="1"/>
              <p:nvPr/>
            </p:nvSpPr>
            <p:spPr>
              <a:xfrm>
                <a:off x="5847809" y="2216879"/>
                <a:ext cx="3062863" cy="1200329"/>
              </a:xfrm>
              <a:prstGeom prst="rect">
                <a:avLst/>
              </a:prstGeom>
              <a:noFill/>
            </p:spPr>
            <p:txBody>
              <a:bodyPr wrap="square" rtlCol="0">
                <a:spAutoFit/>
              </a:bodyPr>
              <a:lstStyle/>
              <a:p>
                <a:pPr algn="r"/>
                <a:r>
                  <a:rPr lang="en-US" sz="2400" dirty="0">
                    <a:solidFill>
                      <a:schemeClr val="tx1">
                        <a:lumMod val="95000"/>
                        <a:lumOff val="5000"/>
                      </a:schemeClr>
                    </a:solidFill>
                  </a:rPr>
                  <a:t>New detector array </a:t>
                </a:r>
                <a:endParaRPr lang="ru-RU" sz="2400" dirty="0">
                  <a:solidFill>
                    <a:schemeClr val="tx1">
                      <a:lumMod val="95000"/>
                      <a:lumOff val="5000"/>
                    </a:schemeClr>
                  </a:solidFill>
                </a:endParaRPr>
              </a:p>
              <a:p>
                <a:pPr algn="r"/>
                <a:r>
                  <a:rPr lang="en-US" sz="2400" dirty="0">
                    <a:solidFill>
                      <a:schemeClr val="tx1">
                        <a:lumMod val="95000"/>
                        <a:lumOff val="5000"/>
                      </a:schemeClr>
                    </a:solidFill>
                  </a:rPr>
                  <a:t>will be able to identify </a:t>
                </a:r>
                <a:endParaRPr lang="ru-RU" sz="2400" dirty="0">
                  <a:solidFill>
                    <a:schemeClr val="tx1">
                      <a:lumMod val="95000"/>
                      <a:lumOff val="5000"/>
                    </a:schemeClr>
                  </a:solidFill>
                </a:endParaRPr>
              </a:p>
              <a:p>
                <a:pPr algn="r"/>
                <a:r>
                  <a:rPr lang="en-US" sz="2400" dirty="0">
                    <a:solidFill>
                      <a:schemeClr val="tx1">
                        <a:lumMod val="95000"/>
                        <a:lumOff val="5000"/>
                      </a:schemeClr>
                    </a:solidFill>
                  </a:rPr>
                  <a:t>a three-prong star </a:t>
                </a:r>
                <a:endParaRPr lang="ru-RU" sz="2200" dirty="0">
                  <a:solidFill>
                    <a:schemeClr val="tx1">
                      <a:lumMod val="95000"/>
                      <a:lumOff val="5000"/>
                    </a:schemeClr>
                  </a:solidFill>
                </a:endParaRPr>
              </a:p>
            </p:txBody>
          </p:sp>
          <p:sp>
            <p:nvSpPr>
              <p:cNvPr id="5" name="TextBox 4"/>
              <p:cNvSpPr txBox="1"/>
              <p:nvPr/>
            </p:nvSpPr>
            <p:spPr>
              <a:xfrm>
                <a:off x="3261456" y="4264296"/>
                <a:ext cx="38504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Clarendon Blk BT" panose="02040905050505020204" pitchFamily="18" charset="0"/>
                  </a:rPr>
                  <a:t>1</a:t>
                </a:r>
                <a:endParaRPr lang="ru-RU" sz="24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57" name="TextBox 56"/>
              <p:cNvSpPr txBox="1"/>
              <p:nvPr/>
            </p:nvSpPr>
            <p:spPr>
              <a:xfrm>
                <a:off x="5281771" y="2222063"/>
                <a:ext cx="38504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Clarendon Blk BT" panose="02040905050505020204" pitchFamily="18" charset="0"/>
                  </a:rPr>
                  <a:t>2</a:t>
                </a:r>
                <a:endParaRPr lang="ru-RU" sz="24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59" name="TextBox 58"/>
              <p:cNvSpPr txBox="1"/>
              <p:nvPr/>
            </p:nvSpPr>
            <p:spPr>
              <a:xfrm>
                <a:off x="6681832" y="3673023"/>
                <a:ext cx="38504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Clarendon Blk BT" panose="02040905050505020204" pitchFamily="18" charset="0"/>
                  </a:rPr>
                  <a:t>3</a:t>
                </a:r>
                <a:endParaRPr lang="ru-RU" sz="24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grpSp>
      </p:grpSp>
      <p:grpSp>
        <p:nvGrpSpPr>
          <p:cNvPr id="18" name="Группа 17"/>
          <p:cNvGrpSpPr/>
          <p:nvPr/>
        </p:nvGrpSpPr>
        <p:grpSpPr>
          <a:xfrm>
            <a:off x="2124110" y="3518232"/>
            <a:ext cx="5830076" cy="2770183"/>
            <a:chOff x="2124110" y="3129492"/>
            <a:chExt cx="5830076" cy="2770183"/>
          </a:xfrm>
        </p:grpSpPr>
        <p:grpSp>
          <p:nvGrpSpPr>
            <p:cNvPr id="15" name="Группа 14"/>
            <p:cNvGrpSpPr/>
            <p:nvPr/>
          </p:nvGrpSpPr>
          <p:grpSpPr>
            <a:xfrm>
              <a:off x="2124110" y="3129492"/>
              <a:ext cx="5830076" cy="2770183"/>
              <a:chOff x="2124110" y="3129492"/>
              <a:chExt cx="5830076" cy="2770183"/>
            </a:xfrm>
          </p:grpSpPr>
          <p:grpSp>
            <p:nvGrpSpPr>
              <p:cNvPr id="32" name="Группа 31"/>
              <p:cNvGrpSpPr/>
              <p:nvPr/>
            </p:nvGrpSpPr>
            <p:grpSpPr>
              <a:xfrm>
                <a:off x="2124110" y="3129492"/>
                <a:ext cx="3857367" cy="2325294"/>
                <a:chOff x="3132222" y="3129492"/>
                <a:chExt cx="3857367" cy="2325294"/>
              </a:xfrm>
            </p:grpSpPr>
            <p:cxnSp>
              <p:nvCxnSpPr>
                <p:cNvPr id="7" name="Прямая соединительная линия 6"/>
                <p:cNvCxnSpPr/>
                <p:nvPr/>
              </p:nvCxnSpPr>
              <p:spPr>
                <a:xfrm flipV="1">
                  <a:off x="3132222" y="3223400"/>
                  <a:ext cx="3857367" cy="1957406"/>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8" name="Овал 7"/>
                <p:cNvSpPr/>
                <p:nvPr/>
              </p:nvSpPr>
              <p:spPr>
                <a:xfrm rot="16999457">
                  <a:off x="4221683" y="4269228"/>
                  <a:ext cx="478133" cy="468619"/>
                </a:xfrm>
                <a:prstGeom prst="ellipse">
                  <a:avLst/>
                </a:prstGeom>
                <a:solidFill>
                  <a:schemeClr val="accent6">
                    <a:lumMod val="75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22" name="Прямая соединительная линия 21"/>
                <p:cNvCxnSpPr>
                  <a:stCxn id="8" idx="1"/>
                </p:cNvCxnSpPr>
                <p:nvPr/>
              </p:nvCxnSpPr>
              <p:spPr>
                <a:xfrm rot="19121529" flipH="1" flipV="1">
                  <a:off x="3727104" y="4675515"/>
                  <a:ext cx="550678" cy="155425"/>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2" name="Группа 61"/>
                <p:cNvGrpSpPr/>
                <p:nvPr/>
              </p:nvGrpSpPr>
              <p:grpSpPr>
                <a:xfrm rot="19121529">
                  <a:off x="3492290" y="4298421"/>
                  <a:ext cx="504056" cy="1156365"/>
                  <a:chOff x="539552" y="2845982"/>
                  <a:chExt cx="504056" cy="1156365"/>
                </a:xfrm>
              </p:grpSpPr>
              <p:cxnSp>
                <p:nvCxnSpPr>
                  <p:cNvPr id="16" name="Прямая соединительная линия 15"/>
                  <p:cNvCxnSpPr/>
                  <p:nvPr/>
                </p:nvCxnSpPr>
                <p:spPr>
                  <a:xfrm>
                    <a:off x="539552" y="3212976"/>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1043608" y="2863727"/>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H="1">
                    <a:off x="539552" y="3645024"/>
                    <a:ext cx="504056" cy="3573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flipH="1">
                    <a:off x="539552" y="2845982"/>
                    <a:ext cx="504056" cy="366994"/>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42" name="Прямая соединительная линия 41"/>
                <p:cNvCxnSpPr/>
                <p:nvPr/>
              </p:nvCxnSpPr>
              <p:spPr>
                <a:xfrm rot="19121529">
                  <a:off x="6174726" y="3419426"/>
                  <a:ext cx="550678" cy="155425"/>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519535" y="3788574"/>
                  <a:ext cx="925253" cy="523220"/>
                </a:xfrm>
                <a:prstGeom prst="rect">
                  <a:avLst/>
                </a:prstGeom>
                <a:noFill/>
              </p:spPr>
              <p:txBody>
                <a:bodyPr wrap="none" rtlCol="0">
                  <a:spAutoFit/>
                </a:bodyPr>
                <a:lstStyle/>
                <a:p>
                  <a:r>
                    <a:rPr lang="en-US" sz="2800" baseline="30000" dirty="0">
                      <a:solidFill>
                        <a:schemeClr val="tx1">
                          <a:lumMod val="95000"/>
                          <a:lumOff val="5000"/>
                        </a:schemeClr>
                      </a:solidFill>
                    </a:rPr>
                    <a:t>2</a:t>
                  </a:r>
                  <a:r>
                    <a:rPr lang="ru-RU" sz="2800" baseline="30000" dirty="0">
                      <a:solidFill>
                        <a:schemeClr val="tx1">
                          <a:lumMod val="95000"/>
                          <a:lumOff val="5000"/>
                        </a:schemeClr>
                      </a:solidFill>
                    </a:rPr>
                    <a:t>0</a:t>
                  </a:r>
                  <a:r>
                    <a:rPr lang="en-US" sz="2800" baseline="30000" dirty="0">
                      <a:solidFill>
                        <a:schemeClr val="tx1">
                          <a:lumMod val="95000"/>
                          <a:lumOff val="5000"/>
                        </a:schemeClr>
                      </a:solidFill>
                    </a:rPr>
                    <a:t>8</a:t>
                  </a:r>
                  <a:r>
                    <a:rPr lang="en-US" sz="2800" dirty="0">
                      <a:solidFill>
                        <a:schemeClr val="tx1">
                          <a:lumMod val="95000"/>
                          <a:lumOff val="5000"/>
                        </a:schemeClr>
                      </a:solidFill>
                    </a:rPr>
                    <a:t>Pb</a:t>
                  </a:r>
                  <a:endParaRPr lang="ru-RU" sz="2800" dirty="0">
                    <a:solidFill>
                      <a:schemeClr val="tx1">
                        <a:lumMod val="95000"/>
                        <a:lumOff val="5000"/>
                      </a:schemeClr>
                    </a:solidFill>
                  </a:endParaRPr>
                </a:p>
              </p:txBody>
            </p:sp>
            <p:sp>
              <p:nvSpPr>
                <p:cNvPr id="73" name="TextBox 72"/>
                <p:cNvSpPr txBox="1"/>
                <p:nvPr/>
              </p:nvSpPr>
              <p:spPr>
                <a:xfrm>
                  <a:off x="4756083" y="3129492"/>
                  <a:ext cx="1151276" cy="523220"/>
                </a:xfrm>
                <a:prstGeom prst="rect">
                  <a:avLst/>
                </a:prstGeom>
                <a:noFill/>
              </p:spPr>
              <p:txBody>
                <a:bodyPr wrap="none" rtlCol="0">
                  <a:spAutoFit/>
                </a:bodyPr>
                <a:lstStyle/>
                <a:p>
                  <a:pPr algn="ctr"/>
                  <a:r>
                    <a:rPr lang="en-US" sz="2800" baseline="30000" dirty="0">
                      <a:solidFill>
                        <a:schemeClr val="tx1">
                          <a:lumMod val="95000"/>
                          <a:lumOff val="5000"/>
                        </a:schemeClr>
                      </a:solidFill>
                    </a:rPr>
                    <a:t>268</a:t>
                  </a:r>
                  <a:r>
                    <a:rPr lang="en-US" sz="2800" dirty="0">
                      <a:solidFill>
                        <a:schemeClr val="tx1">
                          <a:lumMod val="95000"/>
                          <a:lumOff val="5000"/>
                        </a:schemeClr>
                      </a:solidFill>
                    </a:rPr>
                    <a:t>No*</a:t>
                  </a:r>
                </a:p>
              </p:txBody>
            </p:sp>
            <p:sp>
              <p:nvSpPr>
                <p:cNvPr id="9" name="Овал 8"/>
                <p:cNvSpPr/>
                <p:nvPr/>
              </p:nvSpPr>
              <p:spPr>
                <a:xfrm rot="14579060">
                  <a:off x="5699990" y="3345881"/>
                  <a:ext cx="557855" cy="7461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7" name="Овал 86"/>
              <p:cNvSpPr/>
              <p:nvPr/>
            </p:nvSpPr>
            <p:spPr>
              <a:xfrm rot="19477928">
                <a:off x="4680309" y="4700707"/>
                <a:ext cx="622897" cy="6577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9" name="Прямая соединительная линия 88"/>
              <p:cNvCxnSpPr/>
              <p:nvPr/>
            </p:nvCxnSpPr>
            <p:spPr>
              <a:xfrm>
                <a:off x="4921363" y="4071523"/>
                <a:ext cx="0" cy="17026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4930456" y="4285438"/>
                <a:ext cx="0" cy="17026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a:off x="4942361" y="4486904"/>
                <a:ext cx="0" cy="17026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5068856" y="4176126"/>
                <a:ext cx="2885330" cy="1723549"/>
              </a:xfrm>
              <a:prstGeom prst="rect">
                <a:avLst/>
              </a:prstGeom>
              <a:noFill/>
            </p:spPr>
            <p:txBody>
              <a:bodyPr wrap="square" rtlCol="0">
                <a:spAutoFit/>
              </a:bodyPr>
              <a:lstStyle/>
              <a:p>
                <a:r>
                  <a:rPr lang="en-US" b="1" dirty="0">
                    <a:solidFill>
                      <a:schemeClr val="tx1">
                        <a:lumMod val="95000"/>
                        <a:lumOff val="5000"/>
                      </a:schemeClr>
                    </a:solidFill>
                  </a:rPr>
                  <a:t>Neutrons</a:t>
                </a:r>
              </a:p>
              <a:p>
                <a:endParaRPr lang="en-US" b="1" dirty="0">
                  <a:solidFill>
                    <a:schemeClr val="tx1">
                      <a:lumMod val="95000"/>
                      <a:lumOff val="5000"/>
                    </a:schemeClr>
                  </a:solidFill>
                </a:endParaRPr>
              </a:p>
              <a:p>
                <a:r>
                  <a:rPr lang="en-US" b="1" dirty="0">
                    <a:solidFill>
                      <a:schemeClr val="tx1">
                        <a:lumMod val="95000"/>
                        <a:lumOff val="5000"/>
                      </a:schemeClr>
                    </a:solidFill>
                  </a:rPr>
                  <a:t>           </a:t>
                </a:r>
                <a:r>
                  <a:rPr lang="en-US" sz="2200" b="1" dirty="0">
                    <a:solidFill>
                      <a:schemeClr val="accent4">
                        <a:lumMod val="50000"/>
                      </a:schemeClr>
                    </a:solidFill>
                  </a:rPr>
                  <a:t>New ECA-28 GHz</a:t>
                </a:r>
              </a:p>
              <a:p>
                <a:r>
                  <a:rPr lang="en-US" sz="2200" b="1" dirty="0">
                    <a:solidFill>
                      <a:schemeClr val="accent4">
                        <a:lumMod val="50000"/>
                      </a:schemeClr>
                    </a:solidFill>
                  </a:rPr>
                  <a:t>                    Ion source</a:t>
                </a:r>
              </a:p>
              <a:p>
                <a:r>
                  <a:rPr lang="en-US" sz="2600" dirty="0">
                    <a:solidFill>
                      <a:schemeClr val="tx1">
                        <a:lumMod val="95000"/>
                        <a:lumOff val="5000"/>
                      </a:schemeClr>
                    </a:solidFill>
                  </a:rPr>
                  <a:t>EVR</a:t>
                </a:r>
                <a:endParaRPr lang="en-US" sz="2600" b="1" dirty="0">
                  <a:solidFill>
                    <a:schemeClr val="tx1">
                      <a:lumMod val="95000"/>
                      <a:lumOff val="5000"/>
                    </a:schemeClr>
                  </a:solidFill>
                </a:endParaRPr>
              </a:p>
            </p:txBody>
          </p:sp>
          <p:sp>
            <p:nvSpPr>
              <p:cNvPr id="14" name="TextBox 13"/>
              <p:cNvSpPr txBox="1"/>
              <p:nvPr/>
            </p:nvSpPr>
            <p:spPr>
              <a:xfrm>
                <a:off x="4681908" y="4770449"/>
                <a:ext cx="625492" cy="461665"/>
              </a:xfrm>
              <a:prstGeom prst="rect">
                <a:avLst/>
              </a:prstGeom>
              <a:noFill/>
            </p:spPr>
            <p:txBody>
              <a:bodyPr wrap="none" rtlCol="0">
                <a:spAutoFit/>
              </a:bodyPr>
              <a:lstStyle/>
              <a:p>
                <a:r>
                  <a:rPr lang="en-US" sz="2400" dirty="0">
                    <a:latin typeface="Clarendon Blk BT" panose="02040905050505020204" pitchFamily="18" charset="0"/>
                  </a:rPr>
                  <a:t>No</a:t>
                </a:r>
                <a:endParaRPr lang="ru-RU" sz="2400" dirty="0"/>
              </a:p>
            </p:txBody>
          </p:sp>
        </p:grpSp>
        <p:sp>
          <p:nvSpPr>
            <p:cNvPr id="17" name="TextBox 16"/>
            <p:cNvSpPr txBox="1"/>
            <p:nvPr/>
          </p:nvSpPr>
          <p:spPr>
            <a:xfrm>
              <a:off x="3236438" y="4263479"/>
              <a:ext cx="385042" cy="461665"/>
            </a:xfrm>
            <a:prstGeom prst="rect">
              <a:avLst/>
            </a:prstGeom>
            <a:noFill/>
          </p:spPr>
          <p:txBody>
            <a:bodyPr wrap="none" rtlCol="0">
              <a:spAutoFit/>
            </a:bodyPr>
            <a:lstStyle/>
            <a:p>
              <a:r>
                <a:rPr lang="en-US" sz="2400" b="1" dirty="0">
                  <a:solidFill>
                    <a:schemeClr val="bg1"/>
                  </a:solidFill>
                  <a:latin typeface="Clarendon Blk BT" panose="02040905050505020204" pitchFamily="18" charset="0"/>
                </a:rPr>
                <a:t>1</a:t>
              </a:r>
              <a:endParaRPr lang="ru-RU" sz="2400" b="1" dirty="0">
                <a:solidFill>
                  <a:schemeClr val="bg1"/>
                </a:solidFill>
              </a:endParaRPr>
            </a:p>
          </p:txBody>
        </p:sp>
      </p:grpSp>
      <p:grpSp>
        <p:nvGrpSpPr>
          <p:cNvPr id="34" name="Группа 33"/>
          <p:cNvGrpSpPr/>
          <p:nvPr/>
        </p:nvGrpSpPr>
        <p:grpSpPr>
          <a:xfrm>
            <a:off x="3995937" y="3120601"/>
            <a:ext cx="2115605" cy="1531618"/>
            <a:chOff x="3995937" y="3120601"/>
            <a:chExt cx="2115605" cy="1531618"/>
          </a:xfrm>
        </p:grpSpPr>
        <p:cxnSp>
          <p:nvCxnSpPr>
            <p:cNvPr id="12" name="Прямая соединительная линия 11"/>
            <p:cNvCxnSpPr/>
            <p:nvPr/>
          </p:nvCxnSpPr>
          <p:spPr>
            <a:xfrm flipV="1">
              <a:off x="4954841" y="3120601"/>
              <a:ext cx="457854" cy="971722"/>
            </a:xfrm>
            <a:prstGeom prst="line">
              <a:avLst/>
            </a:prstGeom>
            <a:ln w="762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a:off x="4970805" y="4094662"/>
              <a:ext cx="1140737" cy="126426"/>
            </a:xfrm>
            <a:prstGeom prst="line">
              <a:avLst/>
            </a:prstGeom>
            <a:ln w="762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flipH="1">
              <a:off x="3995937" y="4076319"/>
              <a:ext cx="995820" cy="575900"/>
            </a:xfrm>
            <a:prstGeom prst="line">
              <a:avLst/>
            </a:prstGeom>
            <a:ln w="762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6725799" y="908537"/>
            <a:ext cx="2111797" cy="369332"/>
          </a:xfrm>
          <a:prstGeom prst="rect">
            <a:avLst/>
          </a:prstGeom>
          <a:solidFill>
            <a:srgbClr val="FFFF00"/>
          </a:solidFill>
        </p:spPr>
        <p:txBody>
          <a:bodyPr wrap="none" rtlCol="0">
            <a:spAutoFit/>
          </a:bodyPr>
          <a:lstStyle/>
          <a:p>
            <a:pPr algn="r"/>
            <a:r>
              <a:rPr lang="ru-RU" b="1" dirty="0"/>
              <a:t>Г.Н. </a:t>
            </a:r>
            <a:r>
              <a:rPr lang="ru-RU" b="1" dirty="0" err="1"/>
              <a:t>Княжева</a:t>
            </a:r>
            <a:r>
              <a:rPr lang="ru-RU" b="1" dirty="0"/>
              <a:t> ОИЯИ</a:t>
            </a:r>
          </a:p>
        </p:txBody>
      </p:sp>
      <p:sp>
        <p:nvSpPr>
          <p:cNvPr id="88" name="TextBox 87"/>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106189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Grp="1" noChangeAspect="1"/>
          </p:cNvGraphicFramePr>
          <p:nvPr>
            <p:ph sz="half" idx="1"/>
            <p:extLst>
              <p:ext uri="{D42A27DB-BD31-4B8C-83A1-F6EECF244321}">
                <p14:modId xmlns:p14="http://schemas.microsoft.com/office/powerpoint/2010/main" val="3644700443"/>
              </p:ext>
            </p:extLst>
          </p:nvPr>
        </p:nvGraphicFramePr>
        <p:xfrm>
          <a:off x="208384" y="1225086"/>
          <a:ext cx="6019800" cy="4492625"/>
        </p:xfrm>
        <a:graphic>
          <a:graphicData uri="http://schemas.openxmlformats.org/presentationml/2006/ole">
            <mc:AlternateContent xmlns:mc="http://schemas.openxmlformats.org/markup-compatibility/2006">
              <mc:Choice xmlns:v="urn:schemas-microsoft-com:vml" Requires="v">
                <p:oleObj spid="_x0000_s53290" name="CorelDRAW" r:id="rId4" imgW="4910760" imgH="3664800" progId="">
                  <p:embed/>
                </p:oleObj>
              </mc:Choice>
              <mc:Fallback>
                <p:oleObj name="CorelDRAW" r:id="rId4" imgW="4910760" imgH="3664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84" y="1225086"/>
                        <a:ext cx="6019800" cy="449262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2051" name="Line 12"/>
          <p:cNvSpPr>
            <a:spLocks noChangeShapeType="1"/>
          </p:cNvSpPr>
          <p:nvPr/>
        </p:nvSpPr>
        <p:spPr bwMode="auto">
          <a:xfrm>
            <a:off x="-355600" y="5368013"/>
            <a:ext cx="0" cy="0"/>
          </a:xfrm>
          <a:prstGeom prst="line">
            <a:avLst/>
          </a:prstGeom>
          <a:noFill/>
          <a:ln w="9525">
            <a:noFill/>
            <a:round/>
            <a:headEnd/>
            <a:tailEnd/>
          </a:ln>
        </p:spPr>
        <p:txBody>
          <a:bodyPr>
            <a:spAutoFit/>
          </a:bodyPr>
          <a:lstStyle/>
          <a:p>
            <a:endParaRPr lang="ru-RU" dirty="0"/>
          </a:p>
        </p:txBody>
      </p:sp>
      <p:sp>
        <p:nvSpPr>
          <p:cNvPr id="2052" name="TextBox 13"/>
          <p:cNvSpPr txBox="1">
            <a:spLocks noChangeArrowheads="1"/>
          </p:cNvSpPr>
          <p:nvPr/>
        </p:nvSpPr>
        <p:spPr bwMode="auto">
          <a:xfrm>
            <a:off x="5873104" y="404664"/>
            <a:ext cx="2731344" cy="461665"/>
          </a:xfrm>
          <a:prstGeom prst="rect">
            <a:avLst/>
          </a:prstGeom>
          <a:noFill/>
          <a:ln w="9525">
            <a:noFill/>
            <a:miter lim="800000"/>
            <a:headEnd/>
            <a:tailEnd/>
          </a:ln>
        </p:spPr>
        <p:txBody>
          <a:bodyPr wrap="square">
            <a:spAutoFit/>
          </a:bodyPr>
          <a:lstStyle/>
          <a:p>
            <a:pPr algn="r"/>
            <a:r>
              <a:rPr lang="en-US" sz="2400" dirty="0">
                <a:latin typeface="Clarendon Blk BT" panose="02040905050505020204" pitchFamily="18" charset="0"/>
              </a:rPr>
              <a:t>Nuclear fission</a:t>
            </a:r>
            <a:endParaRPr lang="ru-RU" sz="2400" dirty="0">
              <a:solidFill>
                <a:srgbClr val="3333FF"/>
              </a:solidFill>
              <a:latin typeface="Calibri" pitchFamily="34" charset="0"/>
            </a:endParaRPr>
          </a:p>
        </p:txBody>
      </p:sp>
      <p:cxnSp>
        <p:nvCxnSpPr>
          <p:cNvPr id="22" name="Прямая соединительная линия 21"/>
          <p:cNvCxnSpPr/>
          <p:nvPr/>
        </p:nvCxnSpPr>
        <p:spPr bwMode="auto">
          <a:xfrm>
            <a:off x="3471863" y="2503872"/>
            <a:ext cx="33337" cy="129540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54" name="TextBox 26"/>
          <p:cNvSpPr txBox="1">
            <a:spLocks noChangeArrowheads="1"/>
          </p:cNvSpPr>
          <p:nvPr/>
        </p:nvSpPr>
        <p:spPr bwMode="auto">
          <a:xfrm>
            <a:off x="2892666" y="3071349"/>
            <a:ext cx="1195387" cy="400050"/>
          </a:xfrm>
          <a:prstGeom prst="rect">
            <a:avLst/>
          </a:prstGeom>
          <a:solidFill>
            <a:schemeClr val="bg1"/>
          </a:solidFill>
          <a:ln w="9525">
            <a:noFill/>
            <a:miter lim="800000"/>
            <a:headEnd/>
            <a:tailEnd/>
          </a:ln>
        </p:spPr>
        <p:txBody>
          <a:bodyPr wrap="none">
            <a:spAutoFit/>
          </a:bodyPr>
          <a:lstStyle/>
          <a:p>
            <a:r>
              <a:rPr lang="en-US" sz="2000" dirty="0">
                <a:latin typeface="Calibri" pitchFamily="34" charset="0"/>
              </a:rPr>
              <a:t>B</a:t>
            </a:r>
            <a:r>
              <a:rPr lang="en-US" baseline="-25000" dirty="0">
                <a:latin typeface="Calibri" pitchFamily="34" charset="0"/>
              </a:rPr>
              <a:t>f</a:t>
            </a:r>
            <a:r>
              <a:rPr lang="en-US" sz="2000" dirty="0">
                <a:latin typeface="Calibri" pitchFamily="34" charset="0"/>
              </a:rPr>
              <a:t>=6 </a:t>
            </a:r>
            <a:r>
              <a:rPr lang="en-US" sz="2000" dirty="0" err="1">
                <a:latin typeface="Calibri" pitchFamily="34" charset="0"/>
              </a:rPr>
              <a:t>MeV</a:t>
            </a:r>
            <a:endParaRPr lang="ru-RU" sz="2000" dirty="0">
              <a:latin typeface="Calibri" pitchFamily="34" charset="0"/>
            </a:endParaRPr>
          </a:p>
        </p:txBody>
      </p:sp>
      <p:cxnSp>
        <p:nvCxnSpPr>
          <p:cNvPr id="31" name="Прямая соединительная линия 30"/>
          <p:cNvCxnSpPr/>
          <p:nvPr/>
        </p:nvCxnSpPr>
        <p:spPr>
          <a:xfrm>
            <a:off x="895350" y="3526513"/>
            <a:ext cx="2994025" cy="158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 name="Группа 14"/>
          <p:cNvGrpSpPr>
            <a:grpSpLocks/>
          </p:cNvGrpSpPr>
          <p:nvPr/>
        </p:nvGrpSpPr>
        <p:grpSpPr bwMode="auto">
          <a:xfrm>
            <a:off x="864867" y="3776122"/>
            <a:ext cx="3733800" cy="1962150"/>
            <a:chOff x="870614" y="3058653"/>
            <a:chExt cx="3733800" cy="1963300"/>
          </a:xfrm>
          <a:solidFill>
            <a:schemeClr val="bg1"/>
          </a:solidFill>
        </p:grpSpPr>
        <p:grpSp>
          <p:nvGrpSpPr>
            <p:cNvPr id="3" name="Группа 43"/>
            <p:cNvGrpSpPr>
              <a:grpSpLocks/>
            </p:cNvGrpSpPr>
            <p:nvPr/>
          </p:nvGrpSpPr>
          <p:grpSpPr bwMode="auto">
            <a:xfrm>
              <a:off x="870614" y="3058653"/>
              <a:ext cx="3733800" cy="1963300"/>
              <a:chOff x="1219200" y="4038600"/>
              <a:chExt cx="3733800" cy="1962614"/>
            </a:xfrm>
            <a:grpFill/>
          </p:grpSpPr>
          <p:grpSp>
            <p:nvGrpSpPr>
              <p:cNvPr id="4" name="Группа 41"/>
              <p:cNvGrpSpPr>
                <a:grpSpLocks/>
              </p:cNvGrpSpPr>
              <p:nvPr/>
            </p:nvGrpSpPr>
            <p:grpSpPr bwMode="auto">
              <a:xfrm>
                <a:off x="1219200" y="4038600"/>
                <a:ext cx="3733800" cy="1676400"/>
                <a:chOff x="1219200" y="4038600"/>
                <a:chExt cx="3733800" cy="1676400"/>
              </a:xfrm>
              <a:grpFill/>
            </p:grpSpPr>
            <p:pic>
              <p:nvPicPr>
                <p:cNvPr id="4124" name="Picture 27"/>
                <p:cNvPicPr>
                  <a:picLocks noChangeAspect="1" noChangeArrowheads="1"/>
                </p:cNvPicPr>
                <p:nvPr/>
              </p:nvPicPr>
              <p:blipFill>
                <a:blip r:embed="rId6" cstate="print"/>
                <a:srcRect/>
                <a:stretch>
                  <a:fillRect/>
                </a:stretch>
              </p:blipFill>
              <p:spPr bwMode="auto">
                <a:xfrm>
                  <a:off x="1219200" y="4038600"/>
                  <a:ext cx="3733800" cy="1676400"/>
                </a:xfrm>
                <a:prstGeom prst="rect">
                  <a:avLst/>
                </a:prstGeom>
                <a:grpFill/>
                <a:ln w="9525">
                  <a:noFill/>
                  <a:miter lim="800000"/>
                  <a:headEnd/>
                  <a:tailEnd/>
                </a:ln>
              </p:spPr>
            </p:pic>
            <p:sp>
              <p:nvSpPr>
                <p:cNvPr id="4125" name="TextBox 40"/>
                <p:cNvSpPr txBox="1">
                  <a:spLocks noChangeArrowheads="1"/>
                </p:cNvSpPr>
                <p:nvPr/>
              </p:nvSpPr>
              <p:spPr bwMode="auto">
                <a:xfrm>
                  <a:off x="2307225" y="4397422"/>
                  <a:ext cx="875561" cy="399970"/>
                </a:xfrm>
                <a:prstGeom prst="rect">
                  <a:avLst/>
                </a:prstGeom>
                <a:grpFill/>
                <a:ln w="9525">
                  <a:noFill/>
                  <a:miter lim="800000"/>
                  <a:headEnd/>
                  <a:tailEnd/>
                </a:ln>
              </p:spPr>
              <p:txBody>
                <a:bodyPr wrap="none">
                  <a:spAutoFit/>
                </a:bodyPr>
                <a:lstStyle/>
                <a:p>
                  <a:pPr>
                    <a:defRPr/>
                  </a:pPr>
                  <a:r>
                    <a:rPr lang="en-US" sz="2000" b="1" dirty="0">
                      <a:solidFill>
                        <a:srgbClr val="C00000"/>
                      </a:solidFill>
                      <a:latin typeface="Calibri" pitchFamily="34" charset="0"/>
                      <a:cs typeface="Arial" pitchFamily="34" charset="0"/>
                    </a:rPr>
                    <a:t>10</a:t>
                  </a:r>
                  <a:r>
                    <a:rPr lang="en-US" sz="2400" b="1" baseline="30000" dirty="0">
                      <a:solidFill>
                        <a:srgbClr val="C00000"/>
                      </a:solidFill>
                      <a:latin typeface="Calibri" pitchFamily="34" charset="0"/>
                      <a:cs typeface="Arial" pitchFamily="34" charset="0"/>
                    </a:rPr>
                    <a:t>-19</a:t>
                  </a:r>
                  <a:r>
                    <a:rPr lang="en-US" sz="2000" b="1" dirty="0">
                      <a:solidFill>
                        <a:srgbClr val="C00000"/>
                      </a:solidFill>
                      <a:latin typeface="Calibri" pitchFamily="34" charset="0"/>
                      <a:cs typeface="Arial" pitchFamily="34" charset="0"/>
                    </a:rPr>
                    <a:t> s</a:t>
                  </a:r>
                  <a:endParaRPr lang="ru-RU" sz="2000" b="1" dirty="0">
                    <a:solidFill>
                      <a:srgbClr val="C00000"/>
                    </a:solidFill>
                    <a:latin typeface="Calibri" pitchFamily="34" charset="0"/>
                    <a:cs typeface="Arial" pitchFamily="34" charset="0"/>
                  </a:endParaRPr>
                </a:p>
              </p:txBody>
            </p:sp>
          </p:grpSp>
          <p:sp>
            <p:nvSpPr>
              <p:cNvPr id="4123" name="TextBox 42"/>
              <p:cNvSpPr txBox="1">
                <a:spLocks noChangeArrowheads="1"/>
              </p:cNvSpPr>
              <p:nvPr/>
            </p:nvSpPr>
            <p:spPr bwMode="auto">
              <a:xfrm>
                <a:off x="3841130" y="5601244"/>
                <a:ext cx="824265" cy="399970"/>
              </a:xfrm>
              <a:prstGeom prst="rect">
                <a:avLst/>
              </a:prstGeom>
              <a:grpFill/>
              <a:ln w="9525">
                <a:noFill/>
                <a:miter lim="800000"/>
                <a:headEnd/>
                <a:tailEnd/>
              </a:ln>
            </p:spPr>
            <p:txBody>
              <a:bodyPr wrap="none">
                <a:spAutoFit/>
              </a:bodyPr>
              <a:lstStyle/>
              <a:p>
                <a:pPr>
                  <a:defRPr/>
                </a:pPr>
                <a:r>
                  <a:rPr lang="en-US" sz="2000" b="1">
                    <a:solidFill>
                      <a:srgbClr val="C00000"/>
                    </a:solidFill>
                    <a:latin typeface="Calibri" pitchFamily="34" charset="0"/>
                    <a:cs typeface="Arial" pitchFamily="34" charset="0"/>
                  </a:rPr>
                  <a:t>Z≥100</a:t>
                </a:r>
                <a:endParaRPr lang="ru-RU" sz="2000" b="1">
                  <a:solidFill>
                    <a:srgbClr val="C00000"/>
                  </a:solidFill>
                  <a:latin typeface="Calibri" pitchFamily="34" charset="0"/>
                  <a:cs typeface="Arial" pitchFamily="34" charset="0"/>
                </a:endParaRPr>
              </a:p>
            </p:txBody>
          </p:sp>
        </p:grpSp>
        <p:sp>
          <p:nvSpPr>
            <p:cNvPr id="4121" name="TextBox 26"/>
            <p:cNvSpPr txBox="1">
              <a:spLocks noChangeArrowheads="1"/>
            </p:cNvSpPr>
            <p:nvPr/>
          </p:nvSpPr>
          <p:spPr bwMode="auto">
            <a:xfrm>
              <a:off x="3060496" y="3285628"/>
              <a:ext cx="652743" cy="400110"/>
            </a:xfrm>
            <a:prstGeom prst="rect">
              <a:avLst/>
            </a:prstGeom>
            <a:grpFill/>
            <a:ln w="9525">
              <a:noFill/>
              <a:miter lim="800000"/>
              <a:headEnd/>
              <a:tailEnd/>
            </a:ln>
          </p:spPr>
          <p:txBody>
            <a:bodyPr wrap="none">
              <a:spAutoFit/>
            </a:bodyPr>
            <a:lstStyle/>
            <a:p>
              <a:pPr>
                <a:defRPr/>
              </a:pPr>
              <a:r>
                <a:rPr lang="en-US" sz="2000" b="1">
                  <a:solidFill>
                    <a:srgbClr val="C00000"/>
                  </a:solidFill>
                  <a:latin typeface="Calibri" pitchFamily="34" charset="0"/>
                  <a:cs typeface="Arial" pitchFamily="34" charset="0"/>
                </a:rPr>
                <a:t>B</a:t>
              </a:r>
              <a:r>
                <a:rPr lang="en-US" sz="2400" b="1" baseline="-25000">
                  <a:solidFill>
                    <a:srgbClr val="C00000"/>
                  </a:solidFill>
                  <a:latin typeface="Calibri" pitchFamily="34" charset="0"/>
                  <a:cs typeface="Arial" pitchFamily="34" charset="0"/>
                </a:rPr>
                <a:t>f</a:t>
              </a:r>
              <a:r>
                <a:rPr lang="en-US" sz="2000" b="1">
                  <a:solidFill>
                    <a:srgbClr val="C00000"/>
                  </a:solidFill>
                  <a:latin typeface="Calibri" pitchFamily="34" charset="0"/>
                  <a:cs typeface="Arial" pitchFamily="34" charset="0"/>
                </a:rPr>
                <a:t>=0</a:t>
              </a:r>
              <a:endParaRPr lang="ru-RU" sz="2000" b="1">
                <a:solidFill>
                  <a:srgbClr val="C00000"/>
                </a:solidFill>
                <a:latin typeface="Calibri" pitchFamily="34" charset="0"/>
                <a:cs typeface="Arial" pitchFamily="34" charset="0"/>
              </a:endParaRPr>
            </a:p>
          </p:txBody>
        </p:sp>
      </p:grpSp>
      <p:cxnSp>
        <p:nvCxnSpPr>
          <p:cNvPr id="16" name="Прямая соединительная линия 15"/>
          <p:cNvCxnSpPr/>
          <p:nvPr/>
        </p:nvCxnSpPr>
        <p:spPr bwMode="auto">
          <a:xfrm>
            <a:off x="903288" y="3810154"/>
            <a:ext cx="4167187" cy="47625"/>
          </a:xfrm>
          <a:prstGeom prst="line">
            <a:avLst/>
          </a:prstGeom>
          <a:ln w="38100">
            <a:solidFill>
              <a:srgbClr val="1508B8"/>
            </a:solidFill>
            <a:prstDash val="dash"/>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2059" name="Text Box 4"/>
          <p:cNvSpPr txBox="1">
            <a:spLocks noChangeArrowheads="1"/>
          </p:cNvSpPr>
          <p:nvPr/>
        </p:nvSpPr>
        <p:spPr bwMode="auto">
          <a:xfrm>
            <a:off x="1509477" y="1904088"/>
            <a:ext cx="705321" cy="400752"/>
          </a:xfrm>
          <a:prstGeom prst="rect">
            <a:avLst/>
          </a:prstGeom>
          <a:solidFill>
            <a:schemeClr val="bg1"/>
          </a:solidFill>
          <a:ln w="9525">
            <a:noFill/>
            <a:miter lim="800000"/>
            <a:headEnd type="none" w="sm" len="sm"/>
            <a:tailEnd type="none" w="sm" len="sm"/>
          </a:ln>
        </p:spPr>
        <p:txBody>
          <a:bodyPr wrap="none" lIns="92075" tIns="46038" rIns="92075" bIns="46038">
            <a:spAutoFit/>
          </a:bodyPr>
          <a:lstStyle/>
          <a:p>
            <a:pPr algn="ctr" eaLnBrk="0" hangingPunct="0"/>
            <a:r>
              <a:rPr lang="en-US" sz="2000" b="1" dirty="0">
                <a:latin typeface="Calibri" pitchFamily="34" charset="0"/>
              </a:rPr>
              <a:t>1939</a:t>
            </a:r>
          </a:p>
        </p:txBody>
      </p:sp>
      <p:grpSp>
        <p:nvGrpSpPr>
          <p:cNvPr id="6" name="Группа 31"/>
          <p:cNvGrpSpPr>
            <a:grpSpLocks/>
          </p:cNvGrpSpPr>
          <p:nvPr/>
        </p:nvGrpSpPr>
        <p:grpSpPr bwMode="auto">
          <a:xfrm>
            <a:off x="4371974" y="2132856"/>
            <a:ext cx="4505326" cy="4032994"/>
            <a:chOff x="4371974" y="2132856"/>
            <a:chExt cx="4505326" cy="4032994"/>
          </a:xfrm>
        </p:grpSpPr>
        <p:grpSp>
          <p:nvGrpSpPr>
            <p:cNvPr id="7" name="Группа 29"/>
            <p:cNvGrpSpPr>
              <a:grpSpLocks/>
            </p:cNvGrpSpPr>
            <p:nvPr/>
          </p:nvGrpSpPr>
          <p:grpSpPr bwMode="auto">
            <a:xfrm>
              <a:off x="4371974" y="2659063"/>
              <a:ext cx="4505326" cy="3506787"/>
              <a:chOff x="4371800" y="1956106"/>
              <a:chExt cx="4505501" cy="3507129"/>
            </a:xfrm>
          </p:grpSpPr>
          <p:grpSp>
            <p:nvGrpSpPr>
              <p:cNvPr id="8" name="Группа 17"/>
              <p:cNvGrpSpPr>
                <a:grpSpLocks/>
              </p:cNvGrpSpPr>
              <p:nvPr/>
            </p:nvGrpSpPr>
            <p:grpSpPr bwMode="auto">
              <a:xfrm>
                <a:off x="4371800" y="2956564"/>
                <a:ext cx="2696592" cy="708976"/>
                <a:chOff x="4371475" y="2956743"/>
                <a:chExt cx="2696341" cy="709269"/>
              </a:xfrm>
            </p:grpSpPr>
            <p:sp>
              <p:nvSpPr>
                <p:cNvPr id="2070" name="TextBox 19"/>
                <p:cNvSpPr txBox="1">
                  <a:spLocks noChangeArrowheads="1"/>
                </p:cNvSpPr>
                <p:nvPr/>
              </p:nvSpPr>
              <p:spPr bwMode="auto">
                <a:xfrm>
                  <a:off x="5075519" y="2956743"/>
                  <a:ext cx="1992297" cy="400315"/>
                </a:xfrm>
                <a:prstGeom prst="rect">
                  <a:avLst/>
                </a:prstGeom>
                <a:solidFill>
                  <a:schemeClr val="bg1"/>
                </a:solidFill>
                <a:ln w="9525">
                  <a:noFill/>
                  <a:miter lim="800000"/>
                  <a:headEnd/>
                  <a:tailEnd/>
                </a:ln>
              </p:spPr>
              <p:txBody>
                <a:bodyPr wrap="none">
                  <a:spAutoFit/>
                </a:bodyPr>
                <a:lstStyle/>
                <a:p>
                  <a:r>
                    <a:rPr lang="en-US" sz="2000" b="1" dirty="0">
                      <a:solidFill>
                        <a:srgbClr val="993300"/>
                      </a:solidFill>
                      <a:latin typeface="Calibri" pitchFamily="34" charset="0"/>
                    </a:rPr>
                    <a:t>10</a:t>
                  </a:r>
                  <a:r>
                    <a:rPr lang="en-US" sz="2400" b="1" baseline="30000" dirty="0">
                      <a:solidFill>
                        <a:srgbClr val="993300"/>
                      </a:solidFill>
                      <a:latin typeface="Calibri" pitchFamily="34" charset="0"/>
                    </a:rPr>
                    <a:t>16 </a:t>
                  </a:r>
                  <a:r>
                    <a:rPr lang="en-US" sz="2000" b="1" dirty="0">
                      <a:solidFill>
                        <a:srgbClr val="993300"/>
                      </a:solidFill>
                      <a:latin typeface="Calibri" pitchFamily="34" charset="0"/>
                    </a:rPr>
                    <a:t>years</a:t>
                  </a:r>
                  <a:r>
                    <a:rPr lang="ru-RU" sz="2000" b="1" dirty="0">
                      <a:solidFill>
                        <a:srgbClr val="993300"/>
                      </a:solidFill>
                      <a:latin typeface="Calibri" pitchFamily="34" charset="0"/>
                    </a:rPr>
                    <a:t>  (</a:t>
                  </a:r>
                  <a:r>
                    <a:rPr lang="en-US" sz="2000" b="1" dirty="0">
                      <a:solidFill>
                        <a:srgbClr val="993300"/>
                      </a:solidFill>
                      <a:latin typeface="Calibri" pitchFamily="34" charset="0"/>
                    </a:rPr>
                    <a:t>exp.)</a:t>
                  </a:r>
                  <a:endParaRPr lang="ru-RU" sz="2000" b="1" dirty="0">
                    <a:solidFill>
                      <a:srgbClr val="993300"/>
                    </a:solidFill>
                    <a:latin typeface="Calibri" pitchFamily="34" charset="0"/>
                  </a:endParaRPr>
                </a:p>
              </p:txBody>
            </p:sp>
            <p:sp>
              <p:nvSpPr>
                <p:cNvPr id="2071" name="TextBox 15"/>
                <p:cNvSpPr txBox="1">
                  <a:spLocks noChangeArrowheads="1"/>
                </p:cNvSpPr>
                <p:nvPr/>
              </p:nvSpPr>
              <p:spPr bwMode="auto">
                <a:xfrm>
                  <a:off x="4371475" y="3235125"/>
                  <a:ext cx="2590734" cy="430887"/>
                </a:xfrm>
                <a:prstGeom prst="rect">
                  <a:avLst/>
                </a:prstGeom>
                <a:noFill/>
                <a:ln w="9525">
                  <a:noFill/>
                  <a:miter lim="800000"/>
                  <a:headEnd/>
                  <a:tailEnd/>
                </a:ln>
              </p:spPr>
              <p:txBody>
                <a:bodyPr>
                  <a:spAutoFit/>
                </a:bodyPr>
                <a:lstStyle/>
                <a:p>
                  <a:endParaRPr lang="en-US" sz="2200">
                    <a:solidFill>
                      <a:srgbClr val="993300"/>
                    </a:solidFill>
                    <a:latin typeface="Calibri" pitchFamily="34" charset="0"/>
                  </a:endParaRPr>
                </a:p>
              </p:txBody>
            </p:sp>
          </p:grpSp>
          <p:grpSp>
            <p:nvGrpSpPr>
              <p:cNvPr id="9" name="Группа 16"/>
              <p:cNvGrpSpPr>
                <a:grpSpLocks/>
              </p:cNvGrpSpPr>
              <p:nvPr/>
            </p:nvGrpSpPr>
            <p:grpSpPr bwMode="auto">
              <a:xfrm>
                <a:off x="5614710" y="1956106"/>
                <a:ext cx="3262591" cy="3507129"/>
                <a:chOff x="4556750" y="1905000"/>
                <a:chExt cx="4320550" cy="4724400"/>
              </a:xfrm>
            </p:grpSpPr>
            <p:sp>
              <p:nvSpPr>
                <p:cNvPr id="2066" name="TextBox 15"/>
                <p:cNvSpPr txBox="1">
                  <a:spLocks noChangeArrowheads="1"/>
                </p:cNvSpPr>
                <p:nvPr/>
              </p:nvSpPr>
              <p:spPr bwMode="auto">
                <a:xfrm>
                  <a:off x="4556750" y="6062932"/>
                  <a:ext cx="2433419" cy="497570"/>
                </a:xfrm>
                <a:prstGeom prst="rect">
                  <a:avLst/>
                </a:prstGeom>
                <a:noFill/>
                <a:ln w="9525">
                  <a:noFill/>
                  <a:miter lim="800000"/>
                  <a:headEnd/>
                  <a:tailEnd/>
                </a:ln>
              </p:spPr>
              <p:txBody>
                <a:bodyPr wrap="square">
                  <a:spAutoFit/>
                </a:bodyPr>
                <a:lstStyle/>
                <a:p>
                  <a:r>
                    <a:rPr lang="en-US" b="1" dirty="0">
                      <a:solidFill>
                        <a:srgbClr val="0000FF"/>
                      </a:solidFill>
                      <a:latin typeface="Calibri" pitchFamily="34" charset="0"/>
                    </a:rPr>
                    <a:t>K.A. </a:t>
                  </a:r>
                  <a:r>
                    <a:rPr lang="en-US" b="1" dirty="0" err="1">
                      <a:solidFill>
                        <a:srgbClr val="0000FF"/>
                      </a:solidFill>
                      <a:latin typeface="Calibri" pitchFamily="34" charset="0"/>
                    </a:rPr>
                    <a:t>Petrzhak</a:t>
                  </a:r>
                  <a:endParaRPr lang="en-US" b="1" dirty="0">
                    <a:solidFill>
                      <a:srgbClr val="0000FF"/>
                    </a:solidFill>
                    <a:latin typeface="Calibri" pitchFamily="34" charset="0"/>
                  </a:endParaRPr>
                </a:p>
              </p:txBody>
            </p:sp>
            <p:sp>
              <p:nvSpPr>
                <p:cNvPr id="2067" name="TextBox 15"/>
                <p:cNvSpPr txBox="1">
                  <a:spLocks noChangeArrowheads="1"/>
                </p:cNvSpPr>
                <p:nvPr/>
              </p:nvSpPr>
              <p:spPr bwMode="auto">
                <a:xfrm>
                  <a:off x="5464381" y="2069915"/>
                  <a:ext cx="1811873" cy="497570"/>
                </a:xfrm>
                <a:prstGeom prst="rect">
                  <a:avLst/>
                </a:prstGeom>
                <a:noFill/>
                <a:ln w="9525">
                  <a:noFill/>
                  <a:miter lim="800000"/>
                  <a:headEnd/>
                  <a:tailEnd/>
                </a:ln>
              </p:spPr>
              <p:txBody>
                <a:bodyPr>
                  <a:spAutoFit/>
                </a:bodyPr>
                <a:lstStyle/>
                <a:p>
                  <a:r>
                    <a:rPr lang="en-US" b="1" dirty="0">
                      <a:solidFill>
                        <a:srgbClr val="0000FF"/>
                      </a:solidFill>
                      <a:latin typeface="Calibri" pitchFamily="34" charset="0"/>
                    </a:rPr>
                    <a:t>G.N. </a:t>
                  </a:r>
                  <a:r>
                    <a:rPr lang="en-US" b="1" dirty="0" err="1">
                      <a:solidFill>
                        <a:srgbClr val="0000FF"/>
                      </a:solidFill>
                      <a:latin typeface="Calibri" pitchFamily="34" charset="0"/>
                    </a:rPr>
                    <a:t>Flerov</a:t>
                  </a:r>
                  <a:endParaRPr lang="en-US" b="1" dirty="0">
                    <a:solidFill>
                      <a:srgbClr val="0000FF"/>
                    </a:solidFill>
                    <a:latin typeface="Calibri" pitchFamily="34" charset="0"/>
                  </a:endParaRPr>
                </a:p>
              </p:txBody>
            </p:sp>
            <p:pic>
              <p:nvPicPr>
                <p:cNvPr id="2068" name="Picture 2"/>
                <p:cNvPicPr>
                  <a:picLocks noChangeAspect="1" noChangeArrowheads="1"/>
                </p:cNvPicPr>
                <p:nvPr/>
              </p:nvPicPr>
              <p:blipFill>
                <a:blip r:embed="rId7" cstate="print"/>
                <a:srcRect/>
                <a:stretch>
                  <a:fillRect/>
                </a:stretch>
              </p:blipFill>
              <p:spPr bwMode="auto">
                <a:xfrm>
                  <a:off x="7371616" y="1905000"/>
                  <a:ext cx="1427623" cy="2192627"/>
                </a:xfrm>
                <a:prstGeom prst="rect">
                  <a:avLst/>
                </a:prstGeom>
                <a:noFill/>
                <a:ln w="9525">
                  <a:noFill/>
                  <a:miter lim="800000"/>
                  <a:headEnd/>
                  <a:tailEnd/>
                </a:ln>
              </p:spPr>
            </p:pic>
            <p:pic>
              <p:nvPicPr>
                <p:cNvPr id="2069" name="Picture 3"/>
                <p:cNvPicPr>
                  <a:picLocks noChangeAspect="1" noChangeArrowheads="1"/>
                </p:cNvPicPr>
                <p:nvPr/>
              </p:nvPicPr>
              <p:blipFill>
                <a:blip r:embed="rId8" cstate="print"/>
                <a:srcRect/>
                <a:stretch>
                  <a:fillRect/>
                </a:stretch>
              </p:blipFill>
              <p:spPr bwMode="auto">
                <a:xfrm>
                  <a:off x="6613497" y="4191000"/>
                  <a:ext cx="2263803" cy="2438400"/>
                </a:xfrm>
                <a:prstGeom prst="rect">
                  <a:avLst/>
                </a:prstGeom>
                <a:noFill/>
                <a:ln w="9525">
                  <a:noFill/>
                  <a:miter lim="800000"/>
                  <a:headEnd/>
                  <a:tailEnd/>
                </a:ln>
              </p:spPr>
            </p:pic>
          </p:grpSp>
        </p:grpSp>
        <p:sp>
          <p:nvSpPr>
            <p:cNvPr id="2063" name="Text Box 4"/>
            <p:cNvSpPr txBox="1">
              <a:spLocks noChangeArrowheads="1"/>
            </p:cNvSpPr>
            <p:nvPr/>
          </p:nvSpPr>
          <p:spPr bwMode="auto">
            <a:xfrm>
              <a:off x="6779578" y="2132856"/>
              <a:ext cx="706438" cy="401637"/>
            </a:xfrm>
            <a:prstGeom prst="rect">
              <a:avLst/>
            </a:prstGeom>
            <a:solidFill>
              <a:schemeClr val="bg1"/>
            </a:solidFill>
            <a:ln w="9525">
              <a:noFill/>
              <a:miter lim="800000"/>
              <a:headEnd type="none" w="sm" len="sm"/>
              <a:tailEnd type="none" w="sm" len="sm"/>
            </a:ln>
          </p:spPr>
          <p:txBody>
            <a:bodyPr wrap="none" lIns="92075" tIns="46038" rIns="92075" bIns="46038">
              <a:spAutoFit/>
            </a:bodyPr>
            <a:lstStyle/>
            <a:p>
              <a:pPr algn="ctr" eaLnBrk="0" hangingPunct="0"/>
              <a:r>
                <a:rPr lang="en-US" sz="2000" b="1" dirty="0">
                  <a:latin typeface="Calibri" pitchFamily="34" charset="0"/>
                </a:rPr>
                <a:t>1940</a:t>
              </a:r>
            </a:p>
          </p:txBody>
        </p:sp>
      </p:grpSp>
      <p:grpSp>
        <p:nvGrpSpPr>
          <p:cNvPr id="42" name="Группа 41"/>
          <p:cNvGrpSpPr/>
          <p:nvPr/>
        </p:nvGrpSpPr>
        <p:grpSpPr>
          <a:xfrm>
            <a:off x="1142490" y="0"/>
            <a:ext cx="2493004" cy="1906207"/>
            <a:chOff x="1142490" y="0"/>
            <a:chExt cx="2493004" cy="1906207"/>
          </a:xfrm>
        </p:grpSpPr>
        <p:pic>
          <p:nvPicPr>
            <p:cNvPr id="38" name="Picture 35" descr="http://cache.boston.com/resize/bonzai-fba/Globe_Photo/2008/04/14/1208225710_1380/539w.jpg"/>
            <p:cNvPicPr>
              <a:picLocks noChangeAspect="1" noChangeArrowheads="1"/>
            </p:cNvPicPr>
            <p:nvPr/>
          </p:nvPicPr>
          <p:blipFill>
            <a:blip r:embed="rId9" cstate="print"/>
            <a:srcRect/>
            <a:stretch>
              <a:fillRect/>
            </a:stretch>
          </p:blipFill>
          <p:spPr bwMode="auto">
            <a:xfrm>
              <a:off x="2031450" y="56876"/>
              <a:ext cx="1532438" cy="1472937"/>
            </a:xfrm>
            <a:prstGeom prst="rect">
              <a:avLst/>
            </a:prstGeom>
            <a:noFill/>
            <a:ln w="9525">
              <a:noFill/>
              <a:miter lim="800000"/>
              <a:headEnd/>
              <a:tailEnd/>
            </a:ln>
          </p:spPr>
        </p:pic>
        <p:pic>
          <p:nvPicPr>
            <p:cNvPr id="35" name="Picture 8" descr="Niels_Bohr.jpg (280×396)"/>
            <p:cNvPicPr>
              <a:picLocks noChangeAspect="1" noChangeArrowheads="1"/>
            </p:cNvPicPr>
            <p:nvPr/>
          </p:nvPicPr>
          <p:blipFill>
            <a:blip r:embed="rId10" cstate="print"/>
            <a:srcRect/>
            <a:stretch>
              <a:fillRect/>
            </a:stretch>
          </p:blipFill>
          <p:spPr bwMode="auto">
            <a:xfrm>
              <a:off x="1142490" y="44625"/>
              <a:ext cx="1149986" cy="1479620"/>
            </a:xfrm>
            <a:prstGeom prst="rect">
              <a:avLst/>
            </a:prstGeom>
            <a:noFill/>
            <a:ln w="9525">
              <a:noFill/>
              <a:miter lim="800000"/>
              <a:headEnd/>
              <a:tailEnd/>
            </a:ln>
          </p:spPr>
        </p:pic>
        <p:sp>
          <p:nvSpPr>
            <p:cNvPr id="36" name="TextBox 33"/>
            <p:cNvSpPr txBox="1">
              <a:spLocks noChangeArrowheads="1"/>
            </p:cNvSpPr>
            <p:nvPr/>
          </p:nvSpPr>
          <p:spPr bwMode="auto">
            <a:xfrm>
              <a:off x="1165645" y="1535046"/>
              <a:ext cx="909223" cy="369332"/>
            </a:xfrm>
            <a:prstGeom prst="rect">
              <a:avLst/>
            </a:prstGeom>
            <a:noFill/>
            <a:ln w="9525">
              <a:noFill/>
              <a:miter lim="800000"/>
              <a:headEnd/>
              <a:tailEnd/>
            </a:ln>
          </p:spPr>
          <p:txBody>
            <a:bodyPr wrap="none">
              <a:spAutoFit/>
            </a:bodyPr>
            <a:lstStyle/>
            <a:p>
              <a:r>
                <a:rPr lang="en-US" b="1" dirty="0">
                  <a:solidFill>
                    <a:srgbClr val="0000FF"/>
                  </a:solidFill>
                  <a:latin typeface="Calibri" pitchFamily="34" charset="0"/>
                </a:rPr>
                <a:t>N. Bohr</a:t>
              </a:r>
              <a:endParaRPr lang="ru-RU" b="1" dirty="0">
                <a:solidFill>
                  <a:srgbClr val="0000FF"/>
                </a:solidFill>
                <a:latin typeface="Calibri" pitchFamily="34" charset="0"/>
              </a:endParaRPr>
            </a:p>
          </p:txBody>
        </p:sp>
        <p:sp>
          <p:nvSpPr>
            <p:cNvPr id="37" name="TextBox 34"/>
            <p:cNvSpPr txBox="1">
              <a:spLocks noChangeArrowheads="1"/>
            </p:cNvSpPr>
            <p:nvPr/>
          </p:nvSpPr>
          <p:spPr bwMode="auto">
            <a:xfrm>
              <a:off x="2240497" y="1536875"/>
              <a:ext cx="1394997" cy="369332"/>
            </a:xfrm>
            <a:prstGeom prst="rect">
              <a:avLst/>
            </a:prstGeom>
            <a:noFill/>
            <a:ln w="9525">
              <a:noFill/>
              <a:miter lim="800000"/>
              <a:headEnd/>
              <a:tailEnd/>
            </a:ln>
          </p:spPr>
          <p:txBody>
            <a:bodyPr wrap="none">
              <a:spAutoFit/>
            </a:bodyPr>
            <a:lstStyle/>
            <a:p>
              <a:r>
                <a:rPr lang="en-US" b="1" dirty="0">
                  <a:solidFill>
                    <a:srgbClr val="0000FF"/>
                  </a:solidFill>
                  <a:latin typeface="Calibri" pitchFamily="34" charset="0"/>
                </a:rPr>
                <a:t>J.A. Wheeler</a:t>
              </a:r>
              <a:endParaRPr lang="ru-RU" b="1" dirty="0">
                <a:solidFill>
                  <a:srgbClr val="0000FF"/>
                </a:solidFill>
                <a:latin typeface="Calibri" pitchFamily="34" charset="0"/>
              </a:endParaRPr>
            </a:p>
          </p:txBody>
        </p:sp>
        <p:cxnSp>
          <p:nvCxnSpPr>
            <p:cNvPr id="41" name="Прямая соединительная линия 40"/>
            <p:cNvCxnSpPr/>
            <p:nvPr/>
          </p:nvCxnSpPr>
          <p:spPr>
            <a:xfrm>
              <a:off x="2339752" y="0"/>
              <a:ext cx="0" cy="1628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15932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1564729"/>
            <a:ext cx="629602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98662" y="4413797"/>
            <a:ext cx="715260" cy="400110"/>
          </a:xfrm>
          <a:prstGeom prst="rect">
            <a:avLst/>
          </a:prstGeom>
          <a:noFill/>
        </p:spPr>
        <p:txBody>
          <a:bodyPr wrap="none" rtlCol="0">
            <a:spAutoFit/>
          </a:bodyPr>
          <a:lstStyle/>
          <a:p>
            <a:r>
              <a:rPr lang="en-US" sz="2000" b="1" dirty="0"/>
              <a:t>10</a:t>
            </a:r>
            <a:r>
              <a:rPr lang="en-US" sz="2400" b="1" baseline="30000" dirty="0"/>
              <a:t>-12</a:t>
            </a:r>
            <a:endParaRPr lang="ru-RU" sz="2400" b="1" baseline="30000" dirty="0"/>
          </a:p>
        </p:txBody>
      </p:sp>
      <p:sp>
        <p:nvSpPr>
          <p:cNvPr id="10" name="TextBox 9"/>
          <p:cNvSpPr txBox="1"/>
          <p:nvPr/>
        </p:nvSpPr>
        <p:spPr>
          <a:xfrm>
            <a:off x="1483966" y="5277893"/>
            <a:ext cx="715260" cy="400110"/>
          </a:xfrm>
          <a:prstGeom prst="rect">
            <a:avLst/>
          </a:prstGeom>
          <a:noFill/>
        </p:spPr>
        <p:txBody>
          <a:bodyPr wrap="none" rtlCol="0">
            <a:spAutoFit/>
          </a:bodyPr>
          <a:lstStyle/>
          <a:p>
            <a:r>
              <a:rPr lang="en-US" sz="2000" b="1" dirty="0"/>
              <a:t>10</a:t>
            </a:r>
            <a:r>
              <a:rPr lang="en-US" sz="2400" b="1" baseline="30000" dirty="0"/>
              <a:t>-15</a:t>
            </a:r>
            <a:endParaRPr lang="ru-RU" sz="2400" b="1" baseline="30000" dirty="0"/>
          </a:p>
        </p:txBody>
      </p:sp>
      <p:sp>
        <p:nvSpPr>
          <p:cNvPr id="7" name="Прямоугольник 6"/>
          <p:cNvSpPr/>
          <p:nvPr/>
        </p:nvSpPr>
        <p:spPr>
          <a:xfrm>
            <a:off x="1423988" y="2469581"/>
            <a:ext cx="195684" cy="187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1575487" y="3600109"/>
            <a:ext cx="611065" cy="400110"/>
          </a:xfrm>
          <a:prstGeom prst="rect">
            <a:avLst/>
          </a:prstGeom>
          <a:noFill/>
        </p:spPr>
        <p:txBody>
          <a:bodyPr wrap="none" rtlCol="0">
            <a:spAutoFit/>
          </a:bodyPr>
          <a:lstStyle/>
          <a:p>
            <a:r>
              <a:rPr lang="en-US" sz="2000" b="1" dirty="0"/>
              <a:t>10</a:t>
            </a:r>
            <a:r>
              <a:rPr lang="en-US" sz="2400" b="1" baseline="30000" dirty="0"/>
              <a:t>-9</a:t>
            </a:r>
            <a:endParaRPr lang="ru-RU" sz="2400" b="1" baseline="30000" dirty="0"/>
          </a:p>
        </p:txBody>
      </p:sp>
      <p:sp>
        <p:nvSpPr>
          <p:cNvPr id="13" name="TextBox 12"/>
          <p:cNvSpPr txBox="1"/>
          <p:nvPr/>
        </p:nvSpPr>
        <p:spPr>
          <a:xfrm>
            <a:off x="1568977" y="2755468"/>
            <a:ext cx="611065" cy="400110"/>
          </a:xfrm>
          <a:prstGeom prst="rect">
            <a:avLst/>
          </a:prstGeom>
          <a:noFill/>
        </p:spPr>
        <p:txBody>
          <a:bodyPr wrap="none" rtlCol="0">
            <a:spAutoFit/>
          </a:bodyPr>
          <a:lstStyle/>
          <a:p>
            <a:r>
              <a:rPr lang="en-US" sz="2000" b="1" dirty="0"/>
              <a:t>10</a:t>
            </a:r>
            <a:r>
              <a:rPr lang="en-US" sz="2400" b="1" baseline="30000" dirty="0"/>
              <a:t>-6</a:t>
            </a:r>
            <a:endParaRPr lang="ru-RU" sz="2400" b="1" baseline="30000" dirty="0"/>
          </a:p>
        </p:txBody>
      </p:sp>
      <p:sp>
        <p:nvSpPr>
          <p:cNvPr id="14" name="TextBox 13"/>
          <p:cNvSpPr txBox="1"/>
          <p:nvPr/>
        </p:nvSpPr>
        <p:spPr>
          <a:xfrm>
            <a:off x="1578637" y="1905422"/>
            <a:ext cx="611065" cy="400110"/>
          </a:xfrm>
          <a:prstGeom prst="rect">
            <a:avLst/>
          </a:prstGeom>
          <a:noFill/>
        </p:spPr>
        <p:txBody>
          <a:bodyPr wrap="none" rtlCol="0">
            <a:spAutoFit/>
          </a:bodyPr>
          <a:lstStyle/>
          <a:p>
            <a:r>
              <a:rPr lang="en-US" sz="2000" b="1" dirty="0"/>
              <a:t>10</a:t>
            </a:r>
            <a:r>
              <a:rPr lang="en-US" sz="2400" b="1" baseline="30000" dirty="0"/>
              <a:t>-3</a:t>
            </a:r>
            <a:endParaRPr lang="ru-RU" sz="2400" b="1" baseline="30000" dirty="0"/>
          </a:p>
        </p:txBody>
      </p:sp>
      <p:sp>
        <p:nvSpPr>
          <p:cNvPr id="8" name="TextBox 7"/>
          <p:cNvSpPr txBox="1"/>
          <p:nvPr/>
        </p:nvSpPr>
        <p:spPr>
          <a:xfrm rot="16200000">
            <a:off x="303414" y="3385477"/>
            <a:ext cx="2078326" cy="353943"/>
          </a:xfrm>
          <a:prstGeom prst="rect">
            <a:avLst/>
          </a:prstGeom>
          <a:noFill/>
        </p:spPr>
        <p:txBody>
          <a:bodyPr wrap="none" rtlCol="0">
            <a:spAutoFit/>
          </a:bodyPr>
          <a:lstStyle/>
          <a:p>
            <a:r>
              <a:rPr lang="en-US" sz="1700" b="1" dirty="0"/>
              <a:t>cross</a:t>
            </a:r>
            <a:r>
              <a:rPr lang="en-US" sz="1700" dirty="0"/>
              <a:t> </a:t>
            </a:r>
            <a:r>
              <a:rPr lang="en-US" sz="1700" b="1" dirty="0"/>
              <a:t>section  (barns)</a:t>
            </a:r>
            <a:endParaRPr lang="ru-RU" sz="1700" b="1" dirty="0"/>
          </a:p>
        </p:txBody>
      </p:sp>
      <p:sp>
        <p:nvSpPr>
          <p:cNvPr id="9" name="TextBox 8"/>
          <p:cNvSpPr txBox="1"/>
          <p:nvPr/>
        </p:nvSpPr>
        <p:spPr>
          <a:xfrm>
            <a:off x="3819037" y="2284915"/>
            <a:ext cx="774571" cy="369332"/>
          </a:xfrm>
          <a:prstGeom prst="rect">
            <a:avLst/>
          </a:prstGeom>
          <a:solidFill>
            <a:schemeClr val="bg1"/>
          </a:solidFill>
        </p:spPr>
        <p:txBody>
          <a:bodyPr wrap="none" rtlCol="0">
            <a:spAutoFit/>
          </a:bodyPr>
          <a:lstStyle/>
          <a:p>
            <a:r>
              <a:rPr lang="en-US" b="1" dirty="0"/>
              <a:t>exited</a:t>
            </a:r>
            <a:endParaRPr lang="ru-RU" b="1" dirty="0"/>
          </a:p>
        </p:txBody>
      </p:sp>
      <p:sp>
        <p:nvSpPr>
          <p:cNvPr id="17" name="TextBox 16"/>
          <p:cNvSpPr txBox="1"/>
          <p:nvPr/>
        </p:nvSpPr>
        <p:spPr>
          <a:xfrm>
            <a:off x="2411760" y="3717032"/>
            <a:ext cx="700705" cy="369332"/>
          </a:xfrm>
          <a:prstGeom prst="rect">
            <a:avLst/>
          </a:prstGeom>
          <a:solidFill>
            <a:schemeClr val="bg1"/>
          </a:solidFill>
        </p:spPr>
        <p:txBody>
          <a:bodyPr wrap="none" rtlCol="0">
            <a:spAutoFit/>
          </a:bodyPr>
          <a:lstStyle/>
          <a:p>
            <a:r>
              <a:rPr lang="en-US" b="1" dirty="0"/>
              <a:t>EVR’s</a:t>
            </a:r>
            <a:endParaRPr lang="ru-RU" b="1" dirty="0"/>
          </a:p>
        </p:txBody>
      </p:sp>
      <p:sp>
        <p:nvSpPr>
          <p:cNvPr id="18" name="TextBox 17"/>
          <p:cNvSpPr txBox="1"/>
          <p:nvPr/>
        </p:nvSpPr>
        <p:spPr>
          <a:xfrm>
            <a:off x="6821765" y="2109541"/>
            <a:ext cx="774571" cy="369332"/>
          </a:xfrm>
          <a:prstGeom prst="rect">
            <a:avLst/>
          </a:prstGeom>
          <a:solidFill>
            <a:schemeClr val="bg1"/>
          </a:solidFill>
        </p:spPr>
        <p:txBody>
          <a:bodyPr wrap="none" rtlCol="0">
            <a:spAutoFit/>
          </a:bodyPr>
          <a:lstStyle/>
          <a:p>
            <a:r>
              <a:rPr lang="en-US" b="1" dirty="0"/>
              <a:t>exited</a:t>
            </a:r>
            <a:endParaRPr lang="ru-RU" b="1" dirty="0"/>
          </a:p>
        </p:txBody>
      </p:sp>
      <p:sp>
        <p:nvSpPr>
          <p:cNvPr id="19" name="TextBox 18"/>
          <p:cNvSpPr txBox="1"/>
          <p:nvPr/>
        </p:nvSpPr>
        <p:spPr>
          <a:xfrm>
            <a:off x="5364088" y="2924944"/>
            <a:ext cx="700705" cy="369332"/>
          </a:xfrm>
          <a:prstGeom prst="rect">
            <a:avLst/>
          </a:prstGeom>
          <a:solidFill>
            <a:schemeClr val="bg1"/>
          </a:solidFill>
        </p:spPr>
        <p:txBody>
          <a:bodyPr wrap="none" rtlCol="0">
            <a:spAutoFit/>
          </a:bodyPr>
          <a:lstStyle/>
          <a:p>
            <a:r>
              <a:rPr lang="en-US" b="1" dirty="0"/>
              <a:t>EVR’s</a:t>
            </a:r>
            <a:endParaRPr lang="ru-RU" b="1" dirty="0"/>
          </a:p>
        </p:txBody>
      </p:sp>
      <p:sp>
        <p:nvSpPr>
          <p:cNvPr id="11" name="TextBox 10"/>
          <p:cNvSpPr txBox="1"/>
          <p:nvPr/>
        </p:nvSpPr>
        <p:spPr>
          <a:xfrm>
            <a:off x="2160774" y="1164619"/>
            <a:ext cx="1378519" cy="400110"/>
          </a:xfrm>
          <a:prstGeom prst="rect">
            <a:avLst/>
          </a:prstGeom>
          <a:noFill/>
        </p:spPr>
        <p:txBody>
          <a:bodyPr wrap="none" rtlCol="0">
            <a:spAutoFit/>
          </a:bodyPr>
          <a:lstStyle/>
          <a:p>
            <a:r>
              <a:rPr lang="en-US" sz="2400" b="1" baseline="30000" dirty="0"/>
              <a:t>238</a:t>
            </a:r>
            <a:r>
              <a:rPr lang="en-US" sz="2000" b="1" dirty="0"/>
              <a:t>U-target</a:t>
            </a:r>
            <a:endParaRPr lang="ru-RU" sz="2000" b="1" dirty="0"/>
          </a:p>
        </p:txBody>
      </p:sp>
      <p:sp>
        <p:nvSpPr>
          <p:cNvPr id="21" name="TextBox 20"/>
          <p:cNvSpPr txBox="1"/>
          <p:nvPr/>
        </p:nvSpPr>
        <p:spPr>
          <a:xfrm>
            <a:off x="4860032" y="1137336"/>
            <a:ext cx="1556452" cy="400110"/>
          </a:xfrm>
          <a:prstGeom prst="rect">
            <a:avLst/>
          </a:prstGeom>
          <a:noFill/>
        </p:spPr>
        <p:txBody>
          <a:bodyPr wrap="none" rtlCol="0">
            <a:spAutoFit/>
          </a:bodyPr>
          <a:lstStyle/>
          <a:p>
            <a:r>
              <a:rPr lang="en-US" sz="2400" b="1" baseline="30000" dirty="0"/>
              <a:t>248</a:t>
            </a:r>
            <a:r>
              <a:rPr lang="en-US" sz="2000" b="1" dirty="0"/>
              <a:t>Cm-target</a:t>
            </a:r>
            <a:endParaRPr lang="ru-RU" sz="2000" b="1" dirty="0"/>
          </a:p>
        </p:txBody>
      </p:sp>
      <p:sp>
        <p:nvSpPr>
          <p:cNvPr id="15" name="TextBox 14"/>
          <p:cNvSpPr txBox="1"/>
          <p:nvPr/>
        </p:nvSpPr>
        <p:spPr>
          <a:xfrm>
            <a:off x="402452" y="425644"/>
            <a:ext cx="7125092" cy="369332"/>
          </a:xfrm>
          <a:prstGeom prst="rect">
            <a:avLst/>
          </a:prstGeom>
          <a:noFill/>
        </p:spPr>
        <p:txBody>
          <a:bodyPr wrap="none" rtlCol="0">
            <a:spAutoFit/>
          </a:bodyPr>
          <a:lstStyle/>
          <a:p>
            <a:r>
              <a:rPr lang="en-US" dirty="0">
                <a:latin typeface="Arial Black" panose="020B0A04020102020204" pitchFamily="34" charset="0"/>
                <a:ea typeface="Cambria" panose="02040503050406030204" pitchFamily="18" charset="0"/>
              </a:rPr>
              <a:t>Nobelium isotopes produced by </a:t>
            </a:r>
            <a:r>
              <a:rPr lang="en-US" sz="2000" baseline="30000" dirty="0">
                <a:latin typeface="Arial Black" panose="020B0A04020102020204" pitchFamily="34" charset="0"/>
                <a:ea typeface="Cambria" panose="02040503050406030204" pitchFamily="18" charset="0"/>
              </a:rPr>
              <a:t>238</a:t>
            </a:r>
            <a:r>
              <a:rPr lang="en-US" dirty="0">
                <a:latin typeface="Arial Black" panose="020B0A04020102020204" pitchFamily="34" charset="0"/>
                <a:ea typeface="Cambria" panose="02040503050406030204" pitchFamily="18" charset="0"/>
              </a:rPr>
              <a:t>U induced reactions</a:t>
            </a:r>
            <a:endParaRPr lang="ru-RU" dirty="0">
              <a:latin typeface="Arial Black" panose="020B0A04020102020204" pitchFamily="34" charset="0"/>
              <a:ea typeface="Cambria" panose="02040503050406030204" pitchFamily="18" charset="0"/>
            </a:endParaRPr>
          </a:p>
        </p:txBody>
      </p:sp>
      <p:sp>
        <p:nvSpPr>
          <p:cNvPr id="24" name="TextBox 23"/>
          <p:cNvSpPr txBox="1"/>
          <p:nvPr/>
        </p:nvSpPr>
        <p:spPr>
          <a:xfrm>
            <a:off x="5314323" y="764704"/>
            <a:ext cx="2760436" cy="307777"/>
          </a:xfrm>
          <a:prstGeom prst="rect">
            <a:avLst/>
          </a:prstGeom>
          <a:noFill/>
        </p:spPr>
        <p:txBody>
          <a:bodyPr wrap="none" rtlCol="0">
            <a:spAutoFit/>
          </a:bodyPr>
          <a:lstStyle/>
          <a:p>
            <a:r>
              <a:rPr lang="en-US" sz="1400" b="1" dirty="0">
                <a:solidFill>
                  <a:srgbClr val="0070C0"/>
                </a:solidFill>
              </a:rPr>
              <a:t>by A.V. </a:t>
            </a:r>
            <a:r>
              <a:rPr lang="en-US" sz="1400" b="1" dirty="0" err="1">
                <a:solidFill>
                  <a:srgbClr val="0070C0"/>
                </a:solidFill>
              </a:rPr>
              <a:t>Karpov</a:t>
            </a:r>
            <a:r>
              <a:rPr lang="en-US" sz="1400" b="1" dirty="0">
                <a:solidFill>
                  <a:srgbClr val="0070C0"/>
                </a:solidFill>
              </a:rPr>
              <a:t> and V.V. </a:t>
            </a:r>
            <a:r>
              <a:rPr lang="en-US" sz="1400" b="1" dirty="0" err="1">
                <a:solidFill>
                  <a:srgbClr val="0070C0"/>
                </a:solidFill>
              </a:rPr>
              <a:t>Saiko</a:t>
            </a:r>
            <a:r>
              <a:rPr lang="en-US" sz="1400" b="1" dirty="0">
                <a:solidFill>
                  <a:srgbClr val="0070C0"/>
                </a:solidFill>
              </a:rPr>
              <a:t>, 2020</a:t>
            </a:r>
            <a:endParaRPr lang="ru-RU" sz="1400" b="1" dirty="0">
              <a:solidFill>
                <a:srgbClr val="0070C0"/>
              </a:solidFill>
            </a:endParaRPr>
          </a:p>
        </p:txBody>
      </p:sp>
      <p:grpSp>
        <p:nvGrpSpPr>
          <p:cNvPr id="22531" name="Группа 22530"/>
          <p:cNvGrpSpPr/>
          <p:nvPr/>
        </p:nvGrpSpPr>
        <p:grpSpPr>
          <a:xfrm>
            <a:off x="2796188" y="5277893"/>
            <a:ext cx="689196" cy="251260"/>
            <a:chOff x="2796188" y="5157192"/>
            <a:chExt cx="689196" cy="371961"/>
          </a:xfrm>
        </p:grpSpPr>
        <p:cxnSp>
          <p:nvCxnSpPr>
            <p:cNvPr id="5" name="Прямая со стрелкой 4"/>
            <p:cNvCxnSpPr/>
            <p:nvPr/>
          </p:nvCxnSpPr>
          <p:spPr>
            <a:xfrm>
              <a:off x="2796188" y="5157192"/>
              <a:ext cx="0"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3485384" y="5169113"/>
              <a:ext cx="0"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26" name="Прямая со стрелкой 25"/>
          <p:cNvCxnSpPr/>
          <p:nvPr/>
        </p:nvCxnSpPr>
        <p:spPr>
          <a:xfrm>
            <a:off x="5759773" y="5229200"/>
            <a:ext cx="1" cy="3023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6440182" y="5277893"/>
            <a:ext cx="8788" cy="2655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65889" y="4945978"/>
            <a:ext cx="769763" cy="353943"/>
          </a:xfrm>
          <a:prstGeom prst="rect">
            <a:avLst/>
          </a:prstGeom>
          <a:solidFill>
            <a:schemeClr val="bg1"/>
          </a:solidFill>
        </p:spPr>
        <p:txBody>
          <a:bodyPr wrap="none" rtlCol="0">
            <a:spAutoFit/>
          </a:bodyPr>
          <a:lstStyle/>
          <a:p>
            <a:r>
              <a:rPr lang="en-US" sz="1700" b="1" dirty="0">
                <a:solidFill>
                  <a:schemeClr val="tx1">
                    <a:lumMod val="95000"/>
                    <a:lumOff val="5000"/>
                  </a:schemeClr>
                </a:solidFill>
              </a:rPr>
              <a:t>N=152</a:t>
            </a:r>
            <a:endParaRPr lang="ru-RU" sz="1700" b="1" dirty="0">
              <a:solidFill>
                <a:schemeClr val="tx1">
                  <a:lumMod val="95000"/>
                  <a:lumOff val="5000"/>
                </a:schemeClr>
              </a:solidFill>
            </a:endParaRPr>
          </a:p>
        </p:txBody>
      </p:sp>
      <p:sp>
        <p:nvSpPr>
          <p:cNvPr id="29" name="TextBox 28"/>
          <p:cNvSpPr txBox="1"/>
          <p:nvPr/>
        </p:nvSpPr>
        <p:spPr>
          <a:xfrm>
            <a:off x="6114213" y="4945994"/>
            <a:ext cx="769763" cy="353943"/>
          </a:xfrm>
          <a:prstGeom prst="rect">
            <a:avLst/>
          </a:prstGeom>
          <a:solidFill>
            <a:schemeClr val="bg1"/>
          </a:solidFill>
        </p:spPr>
        <p:txBody>
          <a:bodyPr wrap="none" rtlCol="0">
            <a:spAutoFit/>
          </a:bodyPr>
          <a:lstStyle/>
          <a:p>
            <a:r>
              <a:rPr lang="en-US" sz="1700" b="1" dirty="0">
                <a:solidFill>
                  <a:schemeClr val="tx1">
                    <a:lumMod val="95000"/>
                    <a:lumOff val="5000"/>
                  </a:schemeClr>
                </a:solidFill>
              </a:rPr>
              <a:t>N=162</a:t>
            </a:r>
            <a:endParaRPr lang="ru-RU" sz="1700" b="1" dirty="0">
              <a:solidFill>
                <a:schemeClr val="tx1">
                  <a:lumMod val="95000"/>
                  <a:lumOff val="5000"/>
                </a:schemeClr>
              </a:solidFill>
            </a:endParaRPr>
          </a:p>
        </p:txBody>
      </p:sp>
      <p:sp>
        <p:nvSpPr>
          <p:cNvPr id="28" name="TextBox 27"/>
          <p:cNvSpPr txBox="1"/>
          <p:nvPr/>
        </p:nvSpPr>
        <p:spPr>
          <a:xfrm>
            <a:off x="6660232" y="1115452"/>
            <a:ext cx="1911934" cy="369332"/>
          </a:xfrm>
          <a:prstGeom prst="rect">
            <a:avLst/>
          </a:prstGeom>
          <a:solidFill>
            <a:srgbClr val="FFFF00"/>
          </a:solidFill>
        </p:spPr>
        <p:txBody>
          <a:bodyPr wrap="none" rtlCol="0">
            <a:spAutoFit/>
          </a:bodyPr>
          <a:lstStyle/>
          <a:p>
            <a:pPr algn="r"/>
            <a:r>
              <a:rPr lang="ru-RU" b="1" dirty="0"/>
              <a:t>В.В. Сайко  ОИЯИ</a:t>
            </a:r>
          </a:p>
        </p:txBody>
      </p:sp>
      <p:sp>
        <p:nvSpPr>
          <p:cNvPr id="30" name="TextBox 29"/>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11487493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2342417677"/>
              </p:ext>
            </p:extLst>
          </p:nvPr>
        </p:nvGraphicFramePr>
        <p:xfrm>
          <a:off x="1267588" y="1271164"/>
          <a:ext cx="5737572" cy="4129723"/>
        </p:xfrm>
        <a:graphic>
          <a:graphicData uri="http://schemas.openxmlformats.org/presentationml/2006/ole">
            <mc:AlternateContent xmlns:mc="http://schemas.openxmlformats.org/markup-compatibility/2006">
              <mc:Choice xmlns:v="urn:schemas-microsoft-com:vml" Requires="v">
                <p:oleObj spid="_x0000_s33918" name="CorelDRAW" r:id="rId3" imgW="6577367" imgH="4733597" progId="CorelDraw.Graphic.21">
                  <p:embed/>
                </p:oleObj>
              </mc:Choice>
              <mc:Fallback>
                <p:oleObj name="CorelDRAW" r:id="rId3" imgW="6577367" imgH="4733597" progId="CorelDraw.Graphic.21">
                  <p:embed/>
                  <p:pic>
                    <p:nvPicPr>
                      <p:cNvPr id="0" name=""/>
                      <p:cNvPicPr/>
                      <p:nvPr/>
                    </p:nvPicPr>
                    <p:blipFill>
                      <a:blip r:embed="rId4"/>
                      <a:stretch>
                        <a:fillRect/>
                      </a:stretch>
                    </p:blipFill>
                    <p:spPr>
                      <a:xfrm>
                        <a:off x="1267588" y="1271164"/>
                        <a:ext cx="5737572" cy="4129723"/>
                      </a:xfrm>
                      <a:prstGeom prst="rect">
                        <a:avLst/>
                      </a:prstGeom>
                    </p:spPr>
                  </p:pic>
                </p:oleObj>
              </mc:Fallback>
            </mc:AlternateContent>
          </a:graphicData>
        </a:graphic>
      </p:graphicFrame>
      <p:sp>
        <p:nvSpPr>
          <p:cNvPr id="5" name="TextBox 4"/>
          <p:cNvSpPr txBox="1"/>
          <p:nvPr/>
        </p:nvSpPr>
        <p:spPr>
          <a:xfrm>
            <a:off x="619095" y="1055140"/>
            <a:ext cx="495649" cy="461665"/>
          </a:xfrm>
          <a:prstGeom prst="rect">
            <a:avLst/>
          </a:prstGeom>
          <a:noFill/>
        </p:spPr>
        <p:txBody>
          <a:bodyPr wrap="none" rtlCol="0">
            <a:spAutoFit/>
          </a:bodyPr>
          <a:lstStyle/>
          <a:p>
            <a:r>
              <a:rPr lang="en-US" sz="2400" dirty="0"/>
              <a:t>50</a:t>
            </a:r>
            <a:endParaRPr lang="ru-RU" sz="2400" dirty="0"/>
          </a:p>
        </p:txBody>
      </p:sp>
      <p:sp>
        <p:nvSpPr>
          <p:cNvPr id="6" name="TextBox 5"/>
          <p:cNvSpPr txBox="1"/>
          <p:nvPr/>
        </p:nvSpPr>
        <p:spPr>
          <a:xfrm>
            <a:off x="610266" y="2022197"/>
            <a:ext cx="495649" cy="461665"/>
          </a:xfrm>
          <a:prstGeom prst="rect">
            <a:avLst/>
          </a:prstGeom>
          <a:noFill/>
        </p:spPr>
        <p:txBody>
          <a:bodyPr wrap="none" rtlCol="0">
            <a:spAutoFit/>
          </a:bodyPr>
          <a:lstStyle/>
          <a:p>
            <a:r>
              <a:rPr lang="en-US" sz="2400" dirty="0"/>
              <a:t>10</a:t>
            </a:r>
            <a:endParaRPr lang="ru-RU" sz="2400" dirty="0"/>
          </a:p>
        </p:txBody>
      </p:sp>
      <p:sp>
        <p:nvSpPr>
          <p:cNvPr id="7" name="TextBox 6"/>
          <p:cNvSpPr txBox="1"/>
          <p:nvPr/>
        </p:nvSpPr>
        <p:spPr>
          <a:xfrm>
            <a:off x="2987112" y="3429000"/>
            <a:ext cx="466794" cy="461665"/>
          </a:xfrm>
          <a:prstGeom prst="rect">
            <a:avLst/>
          </a:prstGeom>
          <a:noFill/>
        </p:spPr>
        <p:txBody>
          <a:bodyPr wrap="none" rtlCol="0">
            <a:spAutoFit/>
          </a:bodyPr>
          <a:lstStyle/>
          <a:p>
            <a:r>
              <a:rPr lang="en-US" sz="2400" b="1" dirty="0">
                <a:solidFill>
                  <a:srgbClr val="0070C0"/>
                </a:solidFill>
              </a:rPr>
              <a:t>B</a:t>
            </a:r>
            <a:r>
              <a:rPr lang="en-US" sz="2400" b="1" baseline="-25000" dirty="0">
                <a:solidFill>
                  <a:srgbClr val="0070C0"/>
                </a:solidFill>
              </a:rPr>
              <a:t>C</a:t>
            </a:r>
            <a:endParaRPr lang="ru-RU" sz="2400" b="1" baseline="-25000" dirty="0">
              <a:solidFill>
                <a:srgbClr val="0070C0"/>
              </a:solidFill>
            </a:endParaRPr>
          </a:p>
        </p:txBody>
      </p:sp>
      <p:sp>
        <p:nvSpPr>
          <p:cNvPr id="8" name="TextBox 7"/>
          <p:cNvSpPr txBox="1"/>
          <p:nvPr/>
        </p:nvSpPr>
        <p:spPr>
          <a:xfrm>
            <a:off x="774586" y="3382588"/>
            <a:ext cx="340158" cy="461665"/>
          </a:xfrm>
          <a:prstGeom prst="rect">
            <a:avLst/>
          </a:prstGeom>
          <a:noFill/>
        </p:spPr>
        <p:txBody>
          <a:bodyPr wrap="none" rtlCol="0">
            <a:spAutoFit/>
          </a:bodyPr>
          <a:lstStyle/>
          <a:p>
            <a:r>
              <a:rPr lang="en-US" sz="2400" dirty="0"/>
              <a:t>1</a:t>
            </a:r>
            <a:endParaRPr lang="ru-RU" sz="2400" dirty="0"/>
          </a:p>
        </p:txBody>
      </p:sp>
      <p:sp>
        <p:nvSpPr>
          <p:cNvPr id="10" name="TextBox 9"/>
          <p:cNvSpPr txBox="1"/>
          <p:nvPr/>
        </p:nvSpPr>
        <p:spPr>
          <a:xfrm>
            <a:off x="552434" y="4740678"/>
            <a:ext cx="572593" cy="461665"/>
          </a:xfrm>
          <a:prstGeom prst="rect">
            <a:avLst/>
          </a:prstGeom>
          <a:noFill/>
        </p:spPr>
        <p:txBody>
          <a:bodyPr wrap="none" rtlCol="0">
            <a:spAutoFit/>
          </a:bodyPr>
          <a:lstStyle/>
          <a:p>
            <a:r>
              <a:rPr lang="en-US" sz="2400" dirty="0"/>
              <a:t>0.1</a:t>
            </a:r>
            <a:endParaRPr lang="ru-RU" sz="2400" dirty="0"/>
          </a:p>
        </p:txBody>
      </p:sp>
      <p:sp>
        <p:nvSpPr>
          <p:cNvPr id="12" name="TextBox 11"/>
          <p:cNvSpPr txBox="1"/>
          <p:nvPr/>
        </p:nvSpPr>
        <p:spPr>
          <a:xfrm>
            <a:off x="1441496" y="5372772"/>
            <a:ext cx="340158" cy="461665"/>
          </a:xfrm>
          <a:prstGeom prst="rect">
            <a:avLst/>
          </a:prstGeom>
          <a:noFill/>
        </p:spPr>
        <p:txBody>
          <a:bodyPr wrap="none" rtlCol="0">
            <a:spAutoFit/>
          </a:bodyPr>
          <a:lstStyle/>
          <a:p>
            <a:r>
              <a:rPr lang="en-US" sz="2400" dirty="0"/>
              <a:t>5</a:t>
            </a:r>
            <a:endParaRPr lang="ru-RU" sz="2400" dirty="0"/>
          </a:p>
        </p:txBody>
      </p:sp>
      <p:sp>
        <p:nvSpPr>
          <p:cNvPr id="13" name="TextBox 12"/>
          <p:cNvSpPr txBox="1"/>
          <p:nvPr/>
        </p:nvSpPr>
        <p:spPr>
          <a:xfrm>
            <a:off x="2479820" y="5377109"/>
            <a:ext cx="340158" cy="461665"/>
          </a:xfrm>
          <a:prstGeom prst="rect">
            <a:avLst/>
          </a:prstGeom>
          <a:noFill/>
        </p:spPr>
        <p:txBody>
          <a:bodyPr wrap="none" rtlCol="0">
            <a:spAutoFit/>
          </a:bodyPr>
          <a:lstStyle/>
          <a:p>
            <a:r>
              <a:rPr lang="en-US" sz="2400" dirty="0"/>
              <a:t>6</a:t>
            </a:r>
            <a:endParaRPr lang="ru-RU" sz="2400" dirty="0"/>
          </a:p>
        </p:txBody>
      </p:sp>
      <p:sp>
        <p:nvSpPr>
          <p:cNvPr id="14" name="TextBox 13"/>
          <p:cNvSpPr txBox="1"/>
          <p:nvPr/>
        </p:nvSpPr>
        <p:spPr>
          <a:xfrm>
            <a:off x="3515763" y="5374851"/>
            <a:ext cx="340158" cy="461665"/>
          </a:xfrm>
          <a:prstGeom prst="rect">
            <a:avLst/>
          </a:prstGeom>
          <a:noFill/>
        </p:spPr>
        <p:txBody>
          <a:bodyPr wrap="none" rtlCol="0">
            <a:spAutoFit/>
          </a:bodyPr>
          <a:lstStyle/>
          <a:p>
            <a:r>
              <a:rPr lang="en-US" sz="2400" dirty="0"/>
              <a:t>7</a:t>
            </a:r>
            <a:endParaRPr lang="ru-RU" sz="2400" dirty="0"/>
          </a:p>
        </p:txBody>
      </p:sp>
      <p:sp>
        <p:nvSpPr>
          <p:cNvPr id="15" name="TextBox 14"/>
          <p:cNvSpPr txBox="1"/>
          <p:nvPr/>
        </p:nvSpPr>
        <p:spPr>
          <a:xfrm>
            <a:off x="4556468" y="5374974"/>
            <a:ext cx="340158" cy="461665"/>
          </a:xfrm>
          <a:prstGeom prst="rect">
            <a:avLst/>
          </a:prstGeom>
          <a:noFill/>
        </p:spPr>
        <p:txBody>
          <a:bodyPr wrap="none" rtlCol="0">
            <a:spAutoFit/>
          </a:bodyPr>
          <a:lstStyle/>
          <a:p>
            <a:r>
              <a:rPr lang="en-US" sz="2400" dirty="0"/>
              <a:t>8</a:t>
            </a:r>
            <a:endParaRPr lang="ru-RU" sz="2400" dirty="0"/>
          </a:p>
        </p:txBody>
      </p:sp>
      <p:sp>
        <p:nvSpPr>
          <p:cNvPr id="17" name="TextBox 16"/>
          <p:cNvSpPr txBox="1"/>
          <p:nvPr/>
        </p:nvSpPr>
        <p:spPr>
          <a:xfrm>
            <a:off x="5598334" y="5374990"/>
            <a:ext cx="340158" cy="461665"/>
          </a:xfrm>
          <a:prstGeom prst="rect">
            <a:avLst/>
          </a:prstGeom>
          <a:noFill/>
        </p:spPr>
        <p:txBody>
          <a:bodyPr wrap="none" rtlCol="0">
            <a:spAutoFit/>
          </a:bodyPr>
          <a:lstStyle/>
          <a:p>
            <a:r>
              <a:rPr lang="en-US" sz="2400" dirty="0"/>
              <a:t>9</a:t>
            </a:r>
            <a:endParaRPr lang="ru-RU" sz="2400" dirty="0"/>
          </a:p>
        </p:txBody>
      </p:sp>
      <p:sp>
        <p:nvSpPr>
          <p:cNvPr id="18" name="TextBox 17"/>
          <p:cNvSpPr txBox="1"/>
          <p:nvPr/>
        </p:nvSpPr>
        <p:spPr>
          <a:xfrm>
            <a:off x="6568350" y="5379516"/>
            <a:ext cx="495649" cy="461665"/>
          </a:xfrm>
          <a:prstGeom prst="rect">
            <a:avLst/>
          </a:prstGeom>
          <a:noFill/>
        </p:spPr>
        <p:txBody>
          <a:bodyPr wrap="none" rtlCol="0">
            <a:spAutoFit/>
          </a:bodyPr>
          <a:lstStyle/>
          <a:p>
            <a:r>
              <a:rPr lang="en-US" sz="2400" dirty="0"/>
              <a:t>10</a:t>
            </a:r>
            <a:endParaRPr lang="ru-RU" sz="2400" dirty="0"/>
          </a:p>
        </p:txBody>
      </p:sp>
      <p:sp>
        <p:nvSpPr>
          <p:cNvPr id="27" name="Овал 26"/>
          <p:cNvSpPr/>
          <p:nvPr/>
        </p:nvSpPr>
        <p:spPr>
          <a:xfrm>
            <a:off x="1621760" y="5185100"/>
            <a:ext cx="144016" cy="144016"/>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p:cNvSpPr txBox="1"/>
          <p:nvPr/>
        </p:nvSpPr>
        <p:spPr>
          <a:xfrm>
            <a:off x="1483336" y="4961110"/>
            <a:ext cx="562975" cy="400110"/>
          </a:xfrm>
          <a:prstGeom prst="rect">
            <a:avLst/>
          </a:prstGeom>
          <a:solidFill>
            <a:schemeClr val="bg1"/>
          </a:solidFill>
        </p:spPr>
        <p:txBody>
          <a:bodyPr wrap="none" rtlCol="0">
            <a:spAutoFit/>
          </a:bodyPr>
          <a:lstStyle/>
          <a:p>
            <a:r>
              <a:rPr lang="en-US" sz="2000" b="1" dirty="0">
                <a:solidFill>
                  <a:srgbClr val="1F861C"/>
                </a:solidFill>
              </a:rPr>
              <a:t>32</a:t>
            </a:r>
            <a:r>
              <a:rPr lang="en-US" sz="2800" b="1" baseline="30000" dirty="0">
                <a:solidFill>
                  <a:srgbClr val="1F861C"/>
                </a:solidFill>
              </a:rPr>
              <a:t>+</a:t>
            </a:r>
            <a:endParaRPr lang="ru-RU" sz="2800" b="1" baseline="30000" dirty="0">
              <a:solidFill>
                <a:srgbClr val="1F861C"/>
              </a:solidFill>
            </a:endParaRPr>
          </a:p>
        </p:txBody>
      </p:sp>
      <p:sp>
        <p:nvSpPr>
          <p:cNvPr id="42" name="TextBox 41"/>
          <p:cNvSpPr txBox="1"/>
          <p:nvPr/>
        </p:nvSpPr>
        <p:spPr>
          <a:xfrm>
            <a:off x="1408319" y="4584693"/>
            <a:ext cx="1509452" cy="430887"/>
          </a:xfrm>
          <a:prstGeom prst="rect">
            <a:avLst/>
          </a:prstGeom>
          <a:solidFill>
            <a:schemeClr val="bg1"/>
          </a:solidFill>
        </p:spPr>
        <p:txBody>
          <a:bodyPr wrap="none" rtlCol="0">
            <a:spAutoFit/>
          </a:bodyPr>
          <a:lstStyle/>
          <a:p>
            <a:r>
              <a:rPr lang="en-US" sz="2200" b="1" dirty="0">
                <a:solidFill>
                  <a:srgbClr val="0070C0"/>
                </a:solidFill>
              </a:rPr>
              <a:t>ECR 14 GHz</a:t>
            </a:r>
            <a:endParaRPr lang="ru-RU" sz="2200" b="1" dirty="0">
              <a:solidFill>
                <a:srgbClr val="0070C0"/>
              </a:solidFill>
            </a:endParaRPr>
          </a:p>
        </p:txBody>
      </p:sp>
      <p:sp>
        <p:nvSpPr>
          <p:cNvPr id="44" name="TextBox 43"/>
          <p:cNvSpPr txBox="1"/>
          <p:nvPr/>
        </p:nvSpPr>
        <p:spPr>
          <a:xfrm>
            <a:off x="4280479" y="5733256"/>
            <a:ext cx="1813318" cy="461665"/>
          </a:xfrm>
          <a:prstGeom prst="rect">
            <a:avLst/>
          </a:prstGeom>
          <a:noFill/>
        </p:spPr>
        <p:txBody>
          <a:bodyPr wrap="none" rtlCol="0">
            <a:spAutoFit/>
          </a:bodyPr>
          <a:lstStyle/>
          <a:p>
            <a:pPr algn="ctr"/>
            <a:r>
              <a:rPr lang="en-US" sz="2400" dirty="0"/>
              <a:t>E</a:t>
            </a:r>
            <a:r>
              <a:rPr lang="en-US" sz="2800" baseline="-25000" dirty="0"/>
              <a:t>LAB</a:t>
            </a:r>
            <a:r>
              <a:rPr lang="en-US" sz="2400" dirty="0"/>
              <a:t> (</a:t>
            </a:r>
            <a:r>
              <a:rPr lang="en-US" sz="2400" dirty="0" err="1"/>
              <a:t>MeV</a:t>
            </a:r>
            <a:r>
              <a:rPr lang="en-US" sz="2400" dirty="0" err="1">
                <a:latin typeface="Calibri"/>
                <a:cs typeface="Calibri"/>
              </a:rPr>
              <a:t>ˑA</a:t>
            </a:r>
            <a:r>
              <a:rPr lang="en-US" sz="2400" dirty="0">
                <a:latin typeface="Calibri"/>
                <a:cs typeface="Calibri"/>
              </a:rPr>
              <a:t>)</a:t>
            </a:r>
            <a:endParaRPr lang="ru-RU" sz="2400" dirty="0"/>
          </a:p>
        </p:txBody>
      </p:sp>
      <p:sp>
        <p:nvSpPr>
          <p:cNvPr id="45" name="TextBox 44"/>
          <p:cNvSpPr txBox="1"/>
          <p:nvPr/>
        </p:nvSpPr>
        <p:spPr>
          <a:xfrm rot="16200000">
            <a:off x="-2090724" y="3105856"/>
            <a:ext cx="4971361" cy="430887"/>
          </a:xfrm>
          <a:prstGeom prst="rect">
            <a:avLst/>
          </a:prstGeom>
          <a:noFill/>
        </p:spPr>
        <p:txBody>
          <a:bodyPr wrap="none" rtlCol="0">
            <a:spAutoFit/>
          </a:bodyPr>
          <a:lstStyle/>
          <a:p>
            <a:pPr algn="ctr"/>
            <a:r>
              <a:rPr lang="en-US" sz="2200" dirty="0"/>
              <a:t>Beam intensity from the ion source (</a:t>
            </a:r>
            <a:r>
              <a:rPr lang="en-US" sz="2200" dirty="0" err="1"/>
              <a:t>pµA</a:t>
            </a:r>
            <a:r>
              <a:rPr lang="en-US" sz="2200" dirty="0"/>
              <a:t>) </a:t>
            </a:r>
            <a:endParaRPr lang="ru-RU" sz="2200" dirty="0"/>
          </a:p>
        </p:txBody>
      </p:sp>
      <p:sp>
        <p:nvSpPr>
          <p:cNvPr id="47" name="Стрелка вниз 46"/>
          <p:cNvSpPr/>
          <p:nvPr/>
        </p:nvSpPr>
        <p:spPr>
          <a:xfrm>
            <a:off x="3008712" y="3933048"/>
            <a:ext cx="324039" cy="391978"/>
          </a:xfrm>
          <a:prstGeom prst="downArrow">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50"/>
          <p:cNvSpPr txBox="1"/>
          <p:nvPr/>
        </p:nvSpPr>
        <p:spPr>
          <a:xfrm>
            <a:off x="915511" y="332656"/>
            <a:ext cx="3594254" cy="461665"/>
          </a:xfrm>
          <a:prstGeom prst="rect">
            <a:avLst/>
          </a:prstGeom>
          <a:noFill/>
        </p:spPr>
        <p:txBody>
          <a:bodyPr wrap="none" rtlCol="0">
            <a:spAutoFit/>
          </a:bodyPr>
          <a:lstStyle/>
          <a:p>
            <a:r>
              <a:rPr lang="en-US" sz="2800" baseline="30000" dirty="0">
                <a:latin typeface="Berlin Sans FB" panose="020E0602020502020306" pitchFamily="34" charset="0"/>
              </a:rPr>
              <a:t>238</a:t>
            </a:r>
            <a:r>
              <a:rPr lang="en-US" sz="2400" dirty="0">
                <a:latin typeface="Berlin Sans FB" panose="020E0602020502020306" pitchFamily="34" charset="0"/>
              </a:rPr>
              <a:t>U beam at SHE-Factory</a:t>
            </a:r>
            <a:endParaRPr lang="ru-RU" sz="2400" dirty="0"/>
          </a:p>
        </p:txBody>
      </p:sp>
      <p:sp>
        <p:nvSpPr>
          <p:cNvPr id="52" name="TextBox 51"/>
          <p:cNvSpPr txBox="1"/>
          <p:nvPr/>
        </p:nvSpPr>
        <p:spPr>
          <a:xfrm>
            <a:off x="2163045" y="4869160"/>
            <a:ext cx="1455848" cy="400110"/>
          </a:xfrm>
          <a:prstGeom prst="rect">
            <a:avLst/>
          </a:prstGeom>
          <a:noFill/>
        </p:spPr>
        <p:txBody>
          <a:bodyPr wrap="none" rtlCol="0">
            <a:spAutoFit/>
          </a:bodyPr>
          <a:lstStyle/>
          <a:p>
            <a:r>
              <a:rPr lang="en-GB" sz="2000" b="1" i="1" dirty="0">
                <a:solidFill>
                  <a:srgbClr val="0070C0"/>
                </a:solidFill>
              </a:rPr>
              <a:t>widely used</a:t>
            </a:r>
            <a:endParaRPr lang="ru-RU" sz="2000" b="1" i="1" dirty="0">
              <a:solidFill>
                <a:srgbClr val="0070C0"/>
              </a:solidFill>
            </a:endParaRPr>
          </a:p>
        </p:txBody>
      </p:sp>
      <p:grpSp>
        <p:nvGrpSpPr>
          <p:cNvPr id="55" name="Группа 54"/>
          <p:cNvGrpSpPr/>
          <p:nvPr/>
        </p:nvGrpSpPr>
        <p:grpSpPr>
          <a:xfrm>
            <a:off x="1388536" y="1760820"/>
            <a:ext cx="7791976" cy="2736106"/>
            <a:chOff x="2051720" y="1760820"/>
            <a:chExt cx="7791976" cy="2736106"/>
          </a:xfrm>
        </p:grpSpPr>
        <p:cxnSp>
          <p:nvCxnSpPr>
            <p:cNvPr id="30" name="Прямая соединительная линия 29"/>
            <p:cNvCxnSpPr/>
            <p:nvPr/>
          </p:nvCxnSpPr>
          <p:spPr>
            <a:xfrm>
              <a:off x="2051720" y="1847228"/>
              <a:ext cx="4824536" cy="18722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127728" y="2167198"/>
              <a:ext cx="562975" cy="400110"/>
            </a:xfrm>
            <a:prstGeom prst="rect">
              <a:avLst/>
            </a:prstGeom>
            <a:solidFill>
              <a:schemeClr val="bg1"/>
            </a:solidFill>
          </p:spPr>
          <p:txBody>
            <a:bodyPr wrap="none" rtlCol="0">
              <a:spAutoFit/>
            </a:bodyPr>
            <a:lstStyle/>
            <a:p>
              <a:r>
                <a:rPr lang="en-US" sz="2000" b="1" dirty="0">
                  <a:solidFill>
                    <a:srgbClr val="C00000"/>
                  </a:solidFill>
                </a:rPr>
                <a:t>35</a:t>
              </a:r>
              <a:r>
                <a:rPr lang="en-US" sz="2800" b="1" baseline="30000" dirty="0">
                  <a:solidFill>
                    <a:srgbClr val="C00000"/>
                  </a:solidFill>
                </a:rPr>
                <a:t>+</a:t>
              </a:r>
              <a:endParaRPr lang="ru-RU" sz="2800" b="1" baseline="30000" dirty="0">
                <a:solidFill>
                  <a:srgbClr val="C00000"/>
                </a:solidFill>
              </a:endParaRPr>
            </a:p>
          </p:txBody>
        </p:sp>
        <p:sp>
          <p:nvSpPr>
            <p:cNvPr id="37" name="TextBox 36"/>
            <p:cNvSpPr txBox="1"/>
            <p:nvPr/>
          </p:nvSpPr>
          <p:spPr>
            <a:xfrm>
              <a:off x="5868622" y="3247318"/>
              <a:ext cx="562975" cy="400110"/>
            </a:xfrm>
            <a:prstGeom prst="rect">
              <a:avLst/>
            </a:prstGeom>
            <a:solidFill>
              <a:schemeClr val="bg1"/>
            </a:solidFill>
            <a:ln>
              <a:noFill/>
            </a:ln>
          </p:spPr>
          <p:txBody>
            <a:bodyPr wrap="none" rtlCol="0">
              <a:spAutoFit/>
            </a:bodyPr>
            <a:lstStyle/>
            <a:p>
              <a:r>
                <a:rPr lang="en-US" sz="2000" b="1" dirty="0">
                  <a:solidFill>
                    <a:srgbClr val="C00000"/>
                  </a:solidFill>
                </a:rPr>
                <a:t>42</a:t>
              </a:r>
              <a:r>
                <a:rPr lang="en-US" sz="2800" b="1" baseline="30000" dirty="0">
                  <a:solidFill>
                    <a:srgbClr val="C00000"/>
                  </a:solidFill>
                </a:rPr>
                <a:t>+</a:t>
              </a:r>
              <a:endParaRPr lang="ru-RU" sz="2800" b="1" baseline="30000" dirty="0">
                <a:solidFill>
                  <a:srgbClr val="C00000"/>
                </a:solidFill>
              </a:endParaRPr>
            </a:p>
          </p:txBody>
        </p:sp>
        <p:sp>
          <p:nvSpPr>
            <p:cNvPr id="38" name="TextBox 37"/>
            <p:cNvSpPr txBox="1"/>
            <p:nvPr/>
          </p:nvSpPr>
          <p:spPr>
            <a:xfrm>
              <a:off x="2051720" y="1760820"/>
              <a:ext cx="562975" cy="400110"/>
            </a:xfrm>
            <a:prstGeom prst="rect">
              <a:avLst/>
            </a:prstGeom>
            <a:solidFill>
              <a:schemeClr val="bg1"/>
            </a:solidFill>
          </p:spPr>
          <p:txBody>
            <a:bodyPr wrap="none" rtlCol="0">
              <a:spAutoFit/>
            </a:bodyPr>
            <a:lstStyle/>
            <a:p>
              <a:r>
                <a:rPr lang="en-US" sz="2000" b="1" dirty="0">
                  <a:solidFill>
                    <a:srgbClr val="C00000"/>
                  </a:solidFill>
                </a:rPr>
                <a:t>32</a:t>
              </a:r>
              <a:r>
                <a:rPr lang="en-US" sz="2800" b="1" baseline="30000" dirty="0">
                  <a:solidFill>
                    <a:srgbClr val="C00000"/>
                  </a:solidFill>
                </a:rPr>
                <a:t>+</a:t>
              </a:r>
              <a:endParaRPr lang="ru-RU" sz="2800" b="1" baseline="30000" dirty="0">
                <a:solidFill>
                  <a:srgbClr val="C00000"/>
                </a:solidFill>
              </a:endParaRPr>
            </a:p>
          </p:txBody>
        </p:sp>
        <p:sp>
          <p:nvSpPr>
            <p:cNvPr id="41" name="TextBox 40"/>
            <p:cNvSpPr txBox="1"/>
            <p:nvPr/>
          </p:nvSpPr>
          <p:spPr>
            <a:xfrm>
              <a:off x="6948264" y="3535350"/>
              <a:ext cx="1389548" cy="400110"/>
            </a:xfrm>
            <a:prstGeom prst="rect">
              <a:avLst/>
            </a:prstGeom>
            <a:solidFill>
              <a:schemeClr val="bg1"/>
            </a:solidFill>
          </p:spPr>
          <p:txBody>
            <a:bodyPr wrap="none" rtlCol="0">
              <a:spAutoFit/>
            </a:bodyPr>
            <a:lstStyle/>
            <a:p>
              <a:r>
                <a:rPr lang="en-US" sz="2000" b="1" dirty="0">
                  <a:solidFill>
                    <a:srgbClr val="C00000"/>
                  </a:solidFill>
                </a:rPr>
                <a:t>ECR 28 GHz</a:t>
              </a:r>
              <a:endParaRPr lang="ru-RU" sz="2000" b="1" dirty="0">
                <a:solidFill>
                  <a:srgbClr val="C00000"/>
                </a:solidFill>
              </a:endParaRPr>
            </a:p>
          </p:txBody>
        </p:sp>
        <p:sp>
          <p:nvSpPr>
            <p:cNvPr id="53" name="TextBox 52"/>
            <p:cNvSpPr txBox="1"/>
            <p:nvPr/>
          </p:nvSpPr>
          <p:spPr>
            <a:xfrm>
              <a:off x="7689264" y="3789040"/>
              <a:ext cx="2154432" cy="707886"/>
            </a:xfrm>
            <a:prstGeom prst="rect">
              <a:avLst/>
            </a:prstGeom>
            <a:noFill/>
          </p:spPr>
          <p:txBody>
            <a:bodyPr wrap="square" rtlCol="0">
              <a:spAutoFit/>
            </a:bodyPr>
            <a:lstStyle/>
            <a:p>
              <a:r>
                <a:rPr lang="en-US" sz="2000" b="1" i="1" dirty="0">
                  <a:solidFill>
                    <a:srgbClr val="C00000"/>
                  </a:solidFill>
                </a:rPr>
                <a:t>obtained</a:t>
              </a:r>
              <a:r>
                <a:rPr lang="ru-RU" sz="2000" b="1" i="1" dirty="0">
                  <a:solidFill>
                    <a:srgbClr val="C00000"/>
                  </a:solidFill>
                </a:rPr>
                <a:t> </a:t>
              </a:r>
              <a:endParaRPr lang="en-US" sz="2000" b="1" i="1" dirty="0">
                <a:solidFill>
                  <a:srgbClr val="C00000"/>
                </a:solidFill>
              </a:endParaRPr>
            </a:p>
            <a:p>
              <a:r>
                <a:rPr lang="en-US" sz="2000" b="1" i="1" dirty="0">
                  <a:solidFill>
                    <a:srgbClr val="C00000"/>
                  </a:solidFill>
                </a:rPr>
                <a:t>in Lanzhou (China)</a:t>
              </a:r>
              <a:endParaRPr lang="ru-RU" sz="2000" b="1" i="1" dirty="0">
                <a:solidFill>
                  <a:srgbClr val="C00000"/>
                </a:solidFill>
              </a:endParaRPr>
            </a:p>
          </p:txBody>
        </p:sp>
      </p:grpSp>
      <p:grpSp>
        <p:nvGrpSpPr>
          <p:cNvPr id="50" name="Группа 49"/>
          <p:cNvGrpSpPr/>
          <p:nvPr/>
        </p:nvGrpSpPr>
        <p:grpSpPr>
          <a:xfrm>
            <a:off x="3937624" y="2639316"/>
            <a:ext cx="606175" cy="576064"/>
            <a:chOff x="4600808" y="2420888"/>
            <a:chExt cx="606175" cy="576064"/>
          </a:xfrm>
        </p:grpSpPr>
        <p:sp>
          <p:nvSpPr>
            <p:cNvPr id="48" name="TextBox 47"/>
            <p:cNvSpPr txBox="1"/>
            <p:nvPr/>
          </p:nvSpPr>
          <p:spPr>
            <a:xfrm>
              <a:off x="4644008" y="2524834"/>
              <a:ext cx="562975" cy="400110"/>
            </a:xfrm>
            <a:prstGeom prst="rect">
              <a:avLst/>
            </a:prstGeom>
            <a:solidFill>
              <a:schemeClr val="bg1"/>
            </a:solidFill>
            <a:ln>
              <a:noFill/>
            </a:ln>
          </p:spPr>
          <p:txBody>
            <a:bodyPr wrap="none" rtlCol="0">
              <a:spAutoFit/>
            </a:bodyPr>
            <a:lstStyle/>
            <a:p>
              <a:r>
                <a:rPr lang="en-US" sz="2000" b="1" dirty="0">
                  <a:solidFill>
                    <a:srgbClr val="C00000"/>
                  </a:solidFill>
                </a:rPr>
                <a:t>39</a:t>
              </a:r>
              <a:r>
                <a:rPr lang="en-US" sz="2800" b="1" baseline="30000" dirty="0">
                  <a:solidFill>
                    <a:srgbClr val="C00000"/>
                  </a:solidFill>
                </a:rPr>
                <a:t>+</a:t>
              </a:r>
              <a:endParaRPr lang="ru-RU" sz="2800" b="1" baseline="30000" dirty="0">
                <a:solidFill>
                  <a:srgbClr val="C00000"/>
                </a:solidFill>
              </a:endParaRPr>
            </a:p>
          </p:txBody>
        </p:sp>
        <p:sp>
          <p:nvSpPr>
            <p:cNvPr id="49" name="Овал 48"/>
            <p:cNvSpPr/>
            <p:nvPr/>
          </p:nvSpPr>
          <p:spPr>
            <a:xfrm>
              <a:off x="4600808" y="2420888"/>
              <a:ext cx="57606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6" name="TextBox 45"/>
          <p:cNvSpPr txBox="1"/>
          <p:nvPr/>
        </p:nvSpPr>
        <p:spPr>
          <a:xfrm>
            <a:off x="6444208" y="193598"/>
            <a:ext cx="2423356" cy="923330"/>
          </a:xfrm>
          <a:prstGeom prst="rect">
            <a:avLst/>
          </a:prstGeom>
          <a:solidFill>
            <a:srgbClr val="FFFF00"/>
          </a:solidFill>
        </p:spPr>
        <p:txBody>
          <a:bodyPr wrap="none" rtlCol="0">
            <a:spAutoFit/>
          </a:bodyPr>
          <a:lstStyle/>
          <a:p>
            <a:pPr algn="r"/>
            <a:r>
              <a:rPr lang="ru-RU" b="1" dirty="0"/>
              <a:t>С.Л. Богомолов ОИЯИ</a:t>
            </a:r>
          </a:p>
          <a:p>
            <a:pPr algn="r"/>
            <a:r>
              <a:rPr lang="ru-RU" b="1" dirty="0"/>
              <a:t>В.А. </a:t>
            </a:r>
            <a:r>
              <a:rPr lang="ru-RU" b="1" dirty="0" err="1"/>
              <a:t>Скалыга</a:t>
            </a:r>
            <a:r>
              <a:rPr lang="ru-RU" b="1" dirty="0"/>
              <a:t> ИПФ РАН</a:t>
            </a:r>
          </a:p>
          <a:p>
            <a:pPr algn="r"/>
            <a:r>
              <a:rPr lang="ru-RU" b="1" dirty="0"/>
              <a:t>И.Ю. Родин НИИЭФА</a:t>
            </a:r>
          </a:p>
        </p:txBody>
      </p:sp>
      <p:sp>
        <p:nvSpPr>
          <p:cNvPr id="56" name="TextBox 55"/>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257583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tx2">
              <a:lumMod val="20000"/>
              <a:lumOff val="80000"/>
            </a:schemeClr>
          </a:solidFill>
          <a:scene3d>
            <a:camera prst="orthographicFront"/>
            <a:lightRig rig="threePt" dir="t"/>
          </a:scene3d>
          <a:sp3d>
            <a:bevelT prst="convex"/>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 name="Прямоугольник 4"/>
          <p:cNvSpPr>
            <a:spLocks noChangeArrowheads="1"/>
          </p:cNvSpPr>
          <p:nvPr/>
        </p:nvSpPr>
        <p:spPr bwMode="auto">
          <a:xfrm>
            <a:off x="1187624" y="620688"/>
            <a:ext cx="7204944" cy="5016758"/>
          </a:xfrm>
          <a:prstGeom prst="rect">
            <a:avLst/>
          </a:prstGeom>
          <a:noFill/>
          <a:ln w="3175" algn="ctr">
            <a:noFill/>
            <a:round/>
            <a:headEnd/>
            <a:tailEnd/>
          </a:ln>
        </p:spPr>
        <p:txBody>
          <a:bodyPr wrap="square">
            <a:spAutoFit/>
          </a:bodyPr>
          <a:lstStyle/>
          <a:p>
            <a:pPr algn="ctr">
              <a:defRPr/>
            </a:pPr>
            <a:r>
              <a:rPr lang="ru-RU" sz="3200" b="1" dirty="0">
                <a:latin typeface="Comic Sans MS" panose="030F0702030302020204" pitchFamily="66" charset="0"/>
                <a:cs typeface="Arial" charset="0"/>
              </a:rPr>
              <a:t>Последний день 2 июля</a:t>
            </a:r>
          </a:p>
          <a:p>
            <a:pPr algn="ctr">
              <a:defRPr/>
            </a:pPr>
            <a:endParaRPr lang="ru-RU" sz="3200" b="1" dirty="0">
              <a:latin typeface="Comic Sans MS" panose="030F0702030302020204" pitchFamily="66" charset="0"/>
              <a:cs typeface="Arial" charset="0"/>
            </a:endParaRPr>
          </a:p>
          <a:p>
            <a:pPr algn="ctr">
              <a:defRPr/>
            </a:pPr>
            <a:r>
              <a:rPr lang="ru-RU" sz="3200" b="1" dirty="0">
                <a:latin typeface="Comic Sans MS" panose="030F0702030302020204" pitchFamily="66" charset="0"/>
                <a:cs typeface="Arial" charset="0"/>
              </a:rPr>
              <a:t>Утреннее заседание в этом зале</a:t>
            </a:r>
          </a:p>
          <a:p>
            <a:pPr algn="ctr">
              <a:defRPr/>
            </a:pPr>
            <a:r>
              <a:rPr lang="ru-RU" sz="3200" b="1" dirty="0">
                <a:latin typeface="Comic Sans MS" panose="030F0702030302020204" pitchFamily="66" charset="0"/>
                <a:cs typeface="Arial" charset="0"/>
              </a:rPr>
              <a:t>10:00 - 11:</a:t>
            </a:r>
            <a:r>
              <a:rPr lang="en-US" sz="3200" b="1" dirty="0">
                <a:latin typeface="Comic Sans MS" panose="030F0702030302020204" pitchFamily="66" charset="0"/>
                <a:cs typeface="Arial" charset="0"/>
              </a:rPr>
              <a:t>2</a:t>
            </a:r>
            <a:r>
              <a:rPr lang="ru-RU" sz="3200" b="1" dirty="0">
                <a:latin typeface="Comic Sans MS" panose="030F0702030302020204" pitchFamily="66" charset="0"/>
                <a:cs typeface="Arial" charset="0"/>
              </a:rPr>
              <a:t>0</a:t>
            </a:r>
          </a:p>
          <a:p>
            <a:pPr algn="ctr">
              <a:defRPr/>
            </a:pPr>
            <a:endParaRPr lang="ru-RU" sz="3200" b="1" dirty="0">
              <a:latin typeface="Comic Sans MS" panose="030F0702030302020204" pitchFamily="66" charset="0"/>
              <a:cs typeface="Arial" charset="0"/>
            </a:endParaRPr>
          </a:p>
          <a:p>
            <a:pPr algn="ctr">
              <a:defRPr/>
            </a:pPr>
            <a:r>
              <a:rPr lang="ru-RU" sz="3200" b="1" dirty="0" err="1">
                <a:latin typeface="Comic Sans MS" panose="030F0702030302020204" pitchFamily="66" charset="0"/>
                <a:cs typeface="Arial" charset="0"/>
              </a:rPr>
              <a:t>Коллайдер</a:t>
            </a:r>
            <a:r>
              <a:rPr lang="ru-RU" sz="3200" b="1" dirty="0">
                <a:latin typeface="Comic Sans MS" panose="030F0702030302020204" pitchFamily="66" charset="0"/>
                <a:cs typeface="Arial" charset="0"/>
              </a:rPr>
              <a:t> </a:t>
            </a:r>
            <a:r>
              <a:rPr lang="en-US" sz="3200" b="1" dirty="0">
                <a:latin typeface="Comic Sans MS" panose="030F0702030302020204" pitchFamily="66" charset="0"/>
                <a:cs typeface="Arial" charset="0"/>
              </a:rPr>
              <a:t>NICA</a:t>
            </a:r>
          </a:p>
          <a:p>
            <a:pPr algn="ctr">
              <a:defRPr/>
            </a:pPr>
            <a:r>
              <a:rPr lang="en-US" sz="3200" b="1" dirty="0">
                <a:latin typeface="Comic Sans MS" panose="030F0702030302020204" pitchFamily="66" charset="0"/>
                <a:cs typeface="Arial" charset="0"/>
              </a:rPr>
              <a:t>11</a:t>
            </a:r>
            <a:r>
              <a:rPr lang="ru-RU" sz="3200" b="1" dirty="0">
                <a:latin typeface="Comic Sans MS" panose="030F0702030302020204" pitchFamily="66" charset="0"/>
                <a:cs typeface="Arial" charset="0"/>
              </a:rPr>
              <a:t>:40 – 13:00</a:t>
            </a:r>
          </a:p>
          <a:p>
            <a:pPr algn="ctr">
              <a:defRPr/>
            </a:pPr>
            <a:endParaRPr lang="ru-RU" sz="3200" b="1" dirty="0">
              <a:latin typeface="Comic Sans MS" panose="030F0702030302020204" pitchFamily="66" charset="0"/>
              <a:cs typeface="Arial" charset="0"/>
            </a:endParaRPr>
          </a:p>
          <a:p>
            <a:pPr algn="ctr">
              <a:defRPr/>
            </a:pPr>
            <a:r>
              <a:rPr lang="ru-RU" sz="3200" b="1" dirty="0">
                <a:latin typeface="Comic Sans MS" panose="030F0702030302020204" pitchFamily="66" charset="0"/>
                <a:cs typeface="Arial" charset="0"/>
              </a:rPr>
              <a:t>Обед</a:t>
            </a:r>
          </a:p>
          <a:p>
            <a:pPr algn="ctr">
              <a:defRPr/>
            </a:pPr>
            <a:r>
              <a:rPr lang="ru-RU" sz="3200" b="1" dirty="0">
                <a:latin typeface="Comic Sans MS" panose="030F0702030302020204" pitchFamily="66" charset="0"/>
                <a:cs typeface="Arial" charset="0"/>
              </a:rPr>
              <a:t>13:30 - 15:00</a:t>
            </a:r>
            <a:endParaRPr lang="en-US" sz="3200" b="1" dirty="0">
              <a:latin typeface="Comic Sans MS" panose="030F0702030302020204" pitchFamily="66" charset="0"/>
              <a:cs typeface="Arial" charset="0"/>
            </a:endParaRPr>
          </a:p>
        </p:txBody>
      </p:sp>
    </p:spTree>
    <p:extLst>
      <p:ext uri="{BB962C8B-B14F-4D97-AF65-F5344CB8AC3E}">
        <p14:creationId xmlns:p14="http://schemas.microsoft.com/office/powerpoint/2010/main" val="17297158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8" y="-3037"/>
            <a:ext cx="91743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5"/>
          <p:cNvSpPr txBox="1">
            <a:spLocks noChangeArrowheads="1"/>
          </p:cNvSpPr>
          <p:nvPr/>
        </p:nvSpPr>
        <p:spPr bwMode="auto">
          <a:xfrm>
            <a:off x="6762990" y="724634"/>
            <a:ext cx="2345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dirty="0">
                <a:solidFill>
                  <a:schemeClr val="bg1"/>
                </a:solidFill>
                <a:latin typeface="GeoSlab703 Md BT" pitchFamily="18" charset="0"/>
              </a:rPr>
              <a:t>April 2021, </a:t>
            </a:r>
            <a:r>
              <a:rPr lang="en-US" altLang="ru-RU" sz="2000" b="1" dirty="0" err="1">
                <a:solidFill>
                  <a:schemeClr val="bg1"/>
                </a:solidFill>
                <a:latin typeface="GeoSlab703 Md BT" pitchFamily="18" charset="0"/>
              </a:rPr>
              <a:t>Dubna</a:t>
            </a:r>
            <a:endParaRPr lang="en-US" altLang="ru-RU" sz="2000" b="1" dirty="0">
              <a:solidFill>
                <a:schemeClr val="bg1"/>
              </a:solidFill>
              <a:latin typeface="GeoSlab703 Md BT" pitchFamily="18" charset="0"/>
            </a:endParaRPr>
          </a:p>
        </p:txBody>
      </p:sp>
      <p:sp>
        <p:nvSpPr>
          <p:cNvPr id="6" name="TextBox 5"/>
          <p:cNvSpPr txBox="1"/>
          <p:nvPr/>
        </p:nvSpPr>
        <p:spPr>
          <a:xfrm>
            <a:off x="467544" y="1340768"/>
            <a:ext cx="2593531" cy="984885"/>
          </a:xfrm>
          <a:prstGeom prst="rect">
            <a:avLst/>
          </a:prstGeom>
          <a:noFill/>
        </p:spPr>
        <p:txBody>
          <a:bodyPr wrap="none">
            <a:spAutoFit/>
          </a:bodyPr>
          <a:lstStyle/>
          <a:p>
            <a:pPr>
              <a:defRPr/>
            </a:pPr>
            <a:r>
              <a:rPr lang="en-US" sz="2800" b="1" dirty="0">
                <a:solidFill>
                  <a:srgbClr val="FFFF00"/>
                </a:solidFill>
                <a:latin typeface="GeoSlab703 Md BT" panose="02060603020205020403" pitchFamily="18" charset="0"/>
                <a:cs typeface="Arial" charset="0"/>
              </a:rPr>
              <a:t>Collider NICA</a:t>
            </a:r>
            <a:endParaRPr lang="ru-RU" sz="2800" b="1" dirty="0">
              <a:solidFill>
                <a:srgbClr val="FFFF00"/>
              </a:solidFill>
              <a:latin typeface="GeoSlab703 Md BT" panose="02060603020205020403" pitchFamily="18" charset="0"/>
              <a:cs typeface="Arial" charset="0"/>
            </a:endParaRPr>
          </a:p>
          <a:p>
            <a:pPr>
              <a:spcBef>
                <a:spcPts val="1200"/>
              </a:spcBef>
              <a:defRPr/>
            </a:pPr>
            <a:r>
              <a:rPr lang="ru-RU" sz="2000" b="1" dirty="0">
                <a:solidFill>
                  <a:srgbClr val="FFFF00"/>
                </a:solidFill>
                <a:cs typeface="Arial" charset="0"/>
              </a:rPr>
              <a:t>В.Д. </a:t>
            </a:r>
            <a:r>
              <a:rPr lang="ru-RU" sz="2000" b="1" dirty="0" err="1">
                <a:solidFill>
                  <a:srgbClr val="FFFF00"/>
                </a:solidFill>
                <a:cs typeface="Arial" charset="0"/>
              </a:rPr>
              <a:t>Кекелидзе</a:t>
            </a:r>
            <a:r>
              <a:rPr lang="ru-RU" sz="2000" b="1" dirty="0">
                <a:solidFill>
                  <a:srgbClr val="FFFF00"/>
                </a:solidFill>
                <a:cs typeface="Arial" charset="0"/>
              </a:rPr>
              <a:t> ОИЯИ</a:t>
            </a:r>
          </a:p>
        </p:txBody>
      </p:sp>
      <p:sp>
        <p:nvSpPr>
          <p:cNvPr id="7" name="TextBox 6"/>
          <p:cNvSpPr txBox="1"/>
          <p:nvPr/>
        </p:nvSpPr>
        <p:spPr>
          <a:xfrm>
            <a:off x="6639275" y="5877272"/>
            <a:ext cx="2484976" cy="923330"/>
          </a:xfrm>
          <a:prstGeom prst="rect">
            <a:avLst/>
          </a:prstGeom>
          <a:solidFill>
            <a:schemeClr val="accent3">
              <a:lumMod val="60000"/>
              <a:lumOff val="40000"/>
            </a:schemeClr>
          </a:solidFill>
        </p:spPr>
        <p:txBody>
          <a:bodyPr wrap="none" rtlCol="0">
            <a:spAutoFit/>
          </a:bodyPr>
          <a:lstStyle/>
          <a:p>
            <a:pPr algn="r"/>
            <a:r>
              <a:rPr lang="ru-RU" b="1" dirty="0"/>
              <a:t>Д.В. Дементьев ОИЯИ</a:t>
            </a:r>
          </a:p>
          <a:p>
            <a:pPr algn="r"/>
            <a:r>
              <a:rPr lang="ru-RU" b="1" dirty="0"/>
              <a:t>В.А. Киреев ОИЯИ</a:t>
            </a:r>
          </a:p>
          <a:p>
            <a:pPr algn="r"/>
            <a:r>
              <a:rPr lang="ru-RU" b="1" dirty="0"/>
              <a:t>А.В. Гуськов ОИЯИ</a:t>
            </a:r>
          </a:p>
        </p:txBody>
      </p:sp>
    </p:spTree>
    <p:extLst>
      <p:ext uri="{BB962C8B-B14F-4D97-AF65-F5344CB8AC3E}">
        <p14:creationId xmlns:p14="http://schemas.microsoft.com/office/powerpoint/2010/main" val="37214603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80512"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a:spLocks noChangeArrowheads="1"/>
          </p:cNvSpPr>
          <p:nvPr/>
        </p:nvSpPr>
        <p:spPr bwMode="auto">
          <a:xfrm>
            <a:off x="1187624" y="620688"/>
            <a:ext cx="7204944" cy="584775"/>
          </a:xfrm>
          <a:prstGeom prst="rect">
            <a:avLst/>
          </a:prstGeom>
          <a:noFill/>
          <a:ln w="3175" algn="ctr">
            <a:noFill/>
            <a:round/>
            <a:headEnd/>
            <a:tailEnd/>
          </a:ln>
        </p:spPr>
        <p:txBody>
          <a:bodyPr wrap="square">
            <a:spAutoFit/>
          </a:bodyPr>
          <a:lstStyle/>
          <a:p>
            <a:pPr algn="ctr">
              <a:defRPr/>
            </a:pPr>
            <a:r>
              <a:rPr lang="ru-RU" sz="3200" b="1" dirty="0">
                <a:latin typeface="Comic Sans MS" panose="030F0702030302020204" pitchFamily="66" charset="0"/>
                <a:cs typeface="Arial" charset="0"/>
              </a:rPr>
              <a:t>Спасибо за внимание!</a:t>
            </a:r>
          </a:p>
        </p:txBody>
      </p:sp>
    </p:spTree>
    <p:extLst>
      <p:ext uri="{BB962C8B-B14F-4D97-AF65-F5344CB8AC3E}">
        <p14:creationId xmlns:p14="http://schemas.microsoft.com/office/powerpoint/2010/main" val="4032594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4814888" y="242888"/>
          <a:ext cx="4178300" cy="6424612"/>
        </p:xfrm>
        <a:graphic>
          <a:graphicData uri="http://schemas.openxmlformats.org/presentationml/2006/ole">
            <mc:AlternateContent xmlns:mc="http://schemas.openxmlformats.org/markup-compatibility/2006">
              <mc:Choice xmlns:v="urn:schemas-microsoft-com:vml" Requires="v">
                <p:oleObj spid="_x0000_s55441" name="CorelDRAW" r:id="rId4" imgW="4389967" imgH="6735233" progId="">
                  <p:embed/>
                </p:oleObj>
              </mc:Choice>
              <mc:Fallback>
                <p:oleObj name="CorelDRAW" r:id="rId4" imgW="4389967" imgH="673523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888" y="242888"/>
                        <a:ext cx="4178300" cy="642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860163" name="Object 3"/>
          <p:cNvGraphicFramePr>
            <a:graphicFrameLocks noChangeAspect="1"/>
          </p:cNvGraphicFramePr>
          <p:nvPr>
            <p:extLst>
              <p:ext uri="{D42A27DB-BD31-4B8C-83A1-F6EECF244321}">
                <p14:modId xmlns:p14="http://schemas.microsoft.com/office/powerpoint/2010/main" val="3958465361"/>
              </p:ext>
            </p:extLst>
          </p:nvPr>
        </p:nvGraphicFramePr>
        <p:xfrm>
          <a:off x="5318125" y="61291"/>
          <a:ext cx="2974975" cy="2928938"/>
        </p:xfrm>
        <a:graphic>
          <a:graphicData uri="http://schemas.openxmlformats.org/presentationml/2006/ole">
            <mc:AlternateContent xmlns:mc="http://schemas.openxmlformats.org/markup-compatibility/2006">
              <mc:Choice xmlns:v="urn:schemas-microsoft-com:vml" Requires="v">
                <p:oleObj spid="_x0000_s55442" name="CorelDRAW" r:id="rId6" imgW="3141133" imgH="3098800" progId="">
                  <p:embed/>
                </p:oleObj>
              </mc:Choice>
              <mc:Fallback>
                <p:oleObj name="CorelDRAW" r:id="rId6" imgW="3141133" imgH="3098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125" y="61291"/>
                        <a:ext cx="2974975"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4343" name="TextBox 8"/>
          <p:cNvSpPr txBox="1">
            <a:spLocks noChangeArrowheads="1"/>
          </p:cNvSpPr>
          <p:nvPr/>
        </p:nvSpPr>
        <p:spPr bwMode="auto">
          <a:xfrm>
            <a:off x="266700" y="334963"/>
            <a:ext cx="2284600" cy="430887"/>
          </a:xfrm>
          <a:prstGeom prst="rect">
            <a:avLst/>
          </a:prstGeom>
          <a:noFill/>
          <a:ln w="9525">
            <a:noFill/>
            <a:miter lim="800000"/>
            <a:headEnd/>
            <a:tailEnd/>
          </a:ln>
        </p:spPr>
        <p:txBody>
          <a:bodyPr wrap="none">
            <a:spAutoFit/>
          </a:bodyPr>
          <a:lstStyle/>
          <a:p>
            <a:r>
              <a:rPr lang="en-US" sz="2200" b="1" dirty="0">
                <a:solidFill>
                  <a:srgbClr val="C00000"/>
                </a:solidFill>
                <a:latin typeface="Comic Sans MS" panose="030F0702030302020204" pitchFamily="66" charset="0"/>
              </a:rPr>
              <a:t>Nuclear  Shells</a:t>
            </a:r>
            <a:endParaRPr lang="ru-RU" sz="2200" b="1" dirty="0">
              <a:solidFill>
                <a:srgbClr val="C00000"/>
              </a:solidFill>
              <a:latin typeface="Comic Sans MS" panose="030F0702030302020204" pitchFamily="66" charset="0"/>
            </a:endParaRPr>
          </a:p>
        </p:txBody>
      </p:sp>
      <p:sp>
        <p:nvSpPr>
          <p:cNvPr id="14344" name="TextBox 9"/>
          <p:cNvSpPr txBox="1">
            <a:spLocks noChangeArrowheads="1"/>
          </p:cNvSpPr>
          <p:nvPr/>
        </p:nvSpPr>
        <p:spPr bwMode="auto">
          <a:xfrm>
            <a:off x="5964238" y="3695700"/>
            <a:ext cx="1968500" cy="584200"/>
          </a:xfrm>
          <a:prstGeom prst="rect">
            <a:avLst/>
          </a:prstGeom>
          <a:solidFill>
            <a:schemeClr val="bg1"/>
          </a:solidFill>
          <a:ln w="9525">
            <a:noFill/>
            <a:miter lim="800000"/>
            <a:headEnd/>
            <a:tailEnd/>
          </a:ln>
        </p:spPr>
        <p:txBody>
          <a:bodyPr wrap="none">
            <a:spAutoFit/>
          </a:bodyPr>
          <a:lstStyle/>
          <a:p>
            <a:pPr algn="ctr"/>
            <a:r>
              <a:rPr lang="en-US" sz="1600" b="1" dirty="0">
                <a:solidFill>
                  <a:srgbClr val="0070C0"/>
                </a:solidFill>
                <a:latin typeface="Comic Sans MS" pitchFamily="66" charset="0"/>
              </a:rPr>
              <a:t>Liquid Drop Model</a:t>
            </a:r>
          </a:p>
          <a:p>
            <a:pPr algn="ctr"/>
            <a:r>
              <a:rPr lang="en-US" sz="1600" b="1" dirty="0">
                <a:solidFill>
                  <a:srgbClr val="0070C0"/>
                </a:solidFill>
                <a:latin typeface="Comic Sans MS" pitchFamily="66" charset="0"/>
              </a:rPr>
              <a:t>(1966)</a:t>
            </a:r>
            <a:endParaRPr lang="ru-RU" sz="1600" b="1" dirty="0">
              <a:solidFill>
                <a:srgbClr val="0070C0"/>
              </a:solidFill>
              <a:latin typeface="Comic Sans MS" pitchFamily="66" charset="0"/>
            </a:endParaRPr>
          </a:p>
        </p:txBody>
      </p:sp>
      <p:sp>
        <p:nvSpPr>
          <p:cNvPr id="14345" name="TextBox 10"/>
          <p:cNvSpPr txBox="1">
            <a:spLocks noChangeArrowheads="1"/>
          </p:cNvSpPr>
          <p:nvPr/>
        </p:nvSpPr>
        <p:spPr bwMode="auto">
          <a:xfrm>
            <a:off x="6032500" y="6453188"/>
            <a:ext cx="1479550" cy="338137"/>
          </a:xfrm>
          <a:prstGeom prst="rect">
            <a:avLst/>
          </a:prstGeom>
          <a:solidFill>
            <a:schemeClr val="bg1"/>
          </a:solidFill>
          <a:ln w="9525">
            <a:noFill/>
            <a:miter lim="800000"/>
            <a:headEnd/>
            <a:tailEnd/>
          </a:ln>
        </p:spPr>
        <p:txBody>
          <a:bodyPr wrap="none">
            <a:spAutoFit/>
          </a:bodyPr>
          <a:lstStyle/>
          <a:p>
            <a:r>
              <a:rPr lang="en-US" sz="1600" b="1" dirty="0">
                <a:solidFill>
                  <a:schemeClr val="tx1"/>
                </a:solidFill>
                <a:latin typeface="Comic Sans MS" pitchFamily="66" charset="0"/>
              </a:rPr>
              <a:t>Mass number</a:t>
            </a:r>
            <a:endParaRPr lang="ru-RU" sz="1600" b="1" dirty="0">
              <a:solidFill>
                <a:schemeClr val="tx1"/>
              </a:solidFill>
              <a:latin typeface="Comic Sans MS" pitchFamily="66" charset="0"/>
            </a:endParaRPr>
          </a:p>
        </p:txBody>
      </p:sp>
      <p:sp>
        <p:nvSpPr>
          <p:cNvPr id="14346" name="TextBox 11"/>
          <p:cNvSpPr txBox="1">
            <a:spLocks noChangeArrowheads="1"/>
          </p:cNvSpPr>
          <p:nvPr/>
        </p:nvSpPr>
        <p:spPr bwMode="auto">
          <a:xfrm rot="-5400000">
            <a:off x="3725863" y="2705100"/>
            <a:ext cx="2187575" cy="339725"/>
          </a:xfrm>
          <a:prstGeom prst="rect">
            <a:avLst/>
          </a:prstGeom>
          <a:solidFill>
            <a:schemeClr val="bg1"/>
          </a:solidFill>
          <a:ln w="9525">
            <a:noFill/>
            <a:miter lim="800000"/>
            <a:headEnd/>
            <a:tailEnd/>
          </a:ln>
        </p:spPr>
        <p:txBody>
          <a:bodyPr wrap="none">
            <a:spAutoFit/>
          </a:bodyPr>
          <a:lstStyle/>
          <a:p>
            <a:r>
              <a:rPr lang="en-US" sz="1600" b="1">
                <a:solidFill>
                  <a:schemeClr val="tx1"/>
                </a:solidFill>
                <a:latin typeface="Comic Sans MS" pitchFamily="66" charset="0"/>
              </a:rPr>
              <a:t>Mass defect  (MeV)</a:t>
            </a:r>
            <a:endParaRPr lang="ru-RU" sz="1600" b="1">
              <a:solidFill>
                <a:schemeClr val="tx1"/>
              </a:solidFill>
              <a:latin typeface="Comic Sans MS" pitchFamily="66" charset="0"/>
            </a:endParaRPr>
          </a:p>
        </p:txBody>
      </p:sp>
      <p:grpSp>
        <p:nvGrpSpPr>
          <p:cNvPr id="4" name="Группа 3"/>
          <p:cNvGrpSpPr/>
          <p:nvPr/>
        </p:nvGrpSpPr>
        <p:grpSpPr>
          <a:xfrm>
            <a:off x="3352538" y="821200"/>
            <a:ext cx="4548687" cy="1909727"/>
            <a:chOff x="3352538" y="821200"/>
            <a:chExt cx="4548687" cy="1909727"/>
          </a:xfrm>
        </p:grpSpPr>
        <p:sp>
          <p:nvSpPr>
            <p:cNvPr id="14353" name="Text Box 6"/>
            <p:cNvSpPr txBox="1">
              <a:spLocks noChangeArrowheads="1"/>
            </p:cNvSpPr>
            <p:nvPr/>
          </p:nvSpPr>
          <p:spPr bwMode="auto">
            <a:xfrm>
              <a:off x="3352538" y="821200"/>
              <a:ext cx="1184275" cy="585788"/>
            </a:xfrm>
            <a:prstGeom prst="rect">
              <a:avLst/>
            </a:prstGeom>
            <a:noFill/>
            <a:ln w="9525">
              <a:noFill/>
              <a:miter lim="800000"/>
              <a:headEnd/>
              <a:tailEnd/>
            </a:ln>
          </p:spPr>
          <p:txBody>
            <a:bodyPr wrap="none" lIns="92075" tIns="46038" rIns="92075" bIns="46038">
              <a:spAutoFit/>
            </a:bodyPr>
            <a:lstStyle/>
            <a:p>
              <a:r>
                <a:rPr lang="en-US" sz="1600" b="1" dirty="0">
                  <a:solidFill>
                    <a:srgbClr val="C00000"/>
                  </a:solidFill>
                  <a:latin typeface="Comic Sans MS" pitchFamily="66" charset="0"/>
                </a:rPr>
                <a:t>Shell</a:t>
              </a:r>
            </a:p>
            <a:p>
              <a:r>
                <a:rPr lang="en-US" sz="1600" b="1" dirty="0">
                  <a:solidFill>
                    <a:srgbClr val="C00000"/>
                  </a:solidFill>
                  <a:latin typeface="Comic Sans MS" pitchFamily="66" charset="0"/>
                </a:rPr>
                <a:t>correction</a:t>
              </a:r>
            </a:p>
          </p:txBody>
        </p:sp>
        <p:sp>
          <p:nvSpPr>
            <p:cNvPr id="18" name="TextBox 10"/>
            <p:cNvSpPr txBox="1">
              <a:spLocks noChangeArrowheads="1"/>
            </p:cNvSpPr>
            <p:nvPr/>
          </p:nvSpPr>
          <p:spPr bwMode="auto">
            <a:xfrm>
              <a:off x="7235658" y="2392373"/>
              <a:ext cx="665567" cy="338554"/>
            </a:xfrm>
            <a:prstGeom prst="rect">
              <a:avLst/>
            </a:prstGeom>
            <a:solidFill>
              <a:schemeClr val="bg1"/>
            </a:solidFill>
            <a:ln w="9525">
              <a:noFill/>
              <a:miter lim="800000"/>
              <a:headEnd/>
              <a:tailEnd/>
            </a:ln>
          </p:spPr>
          <p:txBody>
            <a:bodyPr wrap="none">
              <a:spAutoFit/>
            </a:bodyPr>
            <a:lstStyle/>
            <a:p>
              <a:r>
                <a:rPr lang="en-US" sz="1600" b="1" baseline="30000" dirty="0">
                  <a:solidFill>
                    <a:srgbClr val="C00000"/>
                  </a:solidFill>
                  <a:latin typeface="Comic Sans MS" pitchFamily="66" charset="0"/>
                </a:rPr>
                <a:t>208</a:t>
              </a:r>
              <a:r>
                <a:rPr lang="en-US" sz="1600" b="1" dirty="0">
                  <a:solidFill>
                    <a:srgbClr val="C00000"/>
                  </a:solidFill>
                  <a:latin typeface="Comic Sans MS" pitchFamily="66" charset="0"/>
                </a:rPr>
                <a:t>Pb</a:t>
              </a:r>
              <a:endParaRPr lang="ru-RU" sz="1600" b="1" dirty="0">
                <a:solidFill>
                  <a:srgbClr val="C00000"/>
                </a:solidFill>
                <a:latin typeface="Comic Sans MS" pitchFamily="66" charset="0"/>
              </a:endParaRPr>
            </a:p>
          </p:txBody>
        </p:sp>
        <p:sp>
          <p:nvSpPr>
            <p:cNvPr id="19" name="TextBox 10"/>
            <p:cNvSpPr txBox="1">
              <a:spLocks noChangeArrowheads="1"/>
            </p:cNvSpPr>
            <p:nvPr/>
          </p:nvSpPr>
          <p:spPr bwMode="auto">
            <a:xfrm>
              <a:off x="6444208" y="2048422"/>
              <a:ext cx="684803" cy="338554"/>
            </a:xfrm>
            <a:prstGeom prst="rect">
              <a:avLst/>
            </a:prstGeom>
            <a:solidFill>
              <a:schemeClr val="bg1"/>
            </a:solidFill>
            <a:ln w="9525">
              <a:noFill/>
              <a:miter lim="800000"/>
              <a:headEnd/>
              <a:tailEnd/>
            </a:ln>
          </p:spPr>
          <p:txBody>
            <a:bodyPr wrap="none">
              <a:spAutoFit/>
            </a:bodyPr>
            <a:lstStyle/>
            <a:p>
              <a:r>
                <a:rPr lang="en-US" sz="1600" b="1" baseline="30000" dirty="0">
                  <a:solidFill>
                    <a:srgbClr val="C00000"/>
                  </a:solidFill>
                  <a:latin typeface="Comic Sans MS" pitchFamily="66" charset="0"/>
                </a:rPr>
                <a:t>132</a:t>
              </a:r>
              <a:r>
                <a:rPr lang="en-US" sz="1600" b="1" dirty="0">
                  <a:solidFill>
                    <a:srgbClr val="C00000"/>
                  </a:solidFill>
                  <a:latin typeface="Comic Sans MS" pitchFamily="66" charset="0"/>
                </a:rPr>
                <a:t>Sn</a:t>
              </a:r>
              <a:endParaRPr lang="ru-RU" sz="1600" b="1" dirty="0">
                <a:solidFill>
                  <a:srgbClr val="C00000"/>
                </a:solidFill>
                <a:latin typeface="Comic Sans MS" pitchFamily="66" charset="0"/>
              </a:endParaRPr>
            </a:p>
          </p:txBody>
        </p:sp>
        <p:sp>
          <p:nvSpPr>
            <p:cNvPr id="21" name="TextBox 10"/>
            <p:cNvSpPr txBox="1">
              <a:spLocks noChangeArrowheads="1"/>
            </p:cNvSpPr>
            <p:nvPr/>
          </p:nvSpPr>
          <p:spPr bwMode="auto">
            <a:xfrm>
              <a:off x="5492220" y="1556792"/>
              <a:ext cx="651012" cy="338554"/>
            </a:xfrm>
            <a:prstGeom prst="rect">
              <a:avLst/>
            </a:prstGeom>
            <a:solidFill>
              <a:schemeClr val="bg1"/>
            </a:solidFill>
            <a:ln w="9525">
              <a:noFill/>
              <a:miter lim="800000"/>
              <a:headEnd/>
              <a:tailEnd/>
            </a:ln>
          </p:spPr>
          <p:txBody>
            <a:bodyPr wrap="none">
              <a:spAutoFit/>
            </a:bodyPr>
            <a:lstStyle/>
            <a:p>
              <a:r>
                <a:rPr lang="en-US" sz="1600" b="1" baseline="30000" dirty="0">
                  <a:solidFill>
                    <a:srgbClr val="C00000"/>
                  </a:solidFill>
                  <a:latin typeface="Comic Sans MS" pitchFamily="66" charset="0"/>
                </a:rPr>
                <a:t>48</a:t>
              </a:r>
              <a:r>
                <a:rPr lang="en-US" sz="1600" b="1" dirty="0">
                  <a:solidFill>
                    <a:srgbClr val="C00000"/>
                  </a:solidFill>
                  <a:latin typeface="Comic Sans MS" pitchFamily="66" charset="0"/>
                </a:rPr>
                <a:t>Ca</a:t>
              </a:r>
              <a:endParaRPr lang="ru-RU" sz="1600" b="1" dirty="0">
                <a:solidFill>
                  <a:srgbClr val="C00000"/>
                </a:solidFill>
                <a:latin typeface="Comic Sans MS" pitchFamily="66" charset="0"/>
              </a:endParaRPr>
            </a:p>
          </p:txBody>
        </p:sp>
        <p:sp>
          <p:nvSpPr>
            <p:cNvPr id="20" name="TextBox 10"/>
            <p:cNvSpPr txBox="1">
              <a:spLocks noChangeArrowheads="1"/>
            </p:cNvSpPr>
            <p:nvPr/>
          </p:nvSpPr>
          <p:spPr bwMode="auto">
            <a:xfrm>
              <a:off x="5940152" y="1766552"/>
              <a:ext cx="659155" cy="338554"/>
            </a:xfrm>
            <a:prstGeom prst="rect">
              <a:avLst/>
            </a:prstGeom>
            <a:noFill/>
            <a:ln w="9525">
              <a:noFill/>
              <a:miter lim="800000"/>
              <a:headEnd/>
              <a:tailEnd/>
            </a:ln>
          </p:spPr>
          <p:txBody>
            <a:bodyPr wrap="none">
              <a:spAutoFit/>
            </a:bodyPr>
            <a:lstStyle/>
            <a:p>
              <a:r>
                <a:rPr lang="en-US" sz="1600" b="1" baseline="30000" dirty="0">
                  <a:solidFill>
                    <a:srgbClr val="C00000"/>
                  </a:solidFill>
                  <a:latin typeface="Comic Sans MS" pitchFamily="66" charset="0"/>
                </a:rPr>
                <a:t>100</a:t>
              </a:r>
              <a:r>
                <a:rPr lang="en-US" sz="1600" b="1" dirty="0">
                  <a:solidFill>
                    <a:srgbClr val="C00000"/>
                  </a:solidFill>
                  <a:latin typeface="Comic Sans MS" pitchFamily="66" charset="0"/>
                </a:rPr>
                <a:t>Ni</a:t>
              </a:r>
              <a:endParaRPr lang="ru-RU" sz="1600" b="1" dirty="0">
                <a:solidFill>
                  <a:srgbClr val="C00000"/>
                </a:solidFill>
                <a:latin typeface="Comic Sans MS" pitchFamily="66" charset="0"/>
              </a:endParaRPr>
            </a:p>
          </p:txBody>
        </p:sp>
      </p:grpSp>
      <p:grpSp>
        <p:nvGrpSpPr>
          <p:cNvPr id="5" name="Группа 4"/>
          <p:cNvGrpSpPr/>
          <p:nvPr/>
        </p:nvGrpSpPr>
        <p:grpSpPr>
          <a:xfrm>
            <a:off x="381000" y="2002255"/>
            <a:ext cx="3576638" cy="3882608"/>
            <a:chOff x="381000" y="2002255"/>
            <a:chExt cx="3576638" cy="3882608"/>
          </a:xfrm>
        </p:grpSpPr>
        <p:grpSp>
          <p:nvGrpSpPr>
            <p:cNvPr id="3" name="Группа 17"/>
            <p:cNvGrpSpPr>
              <a:grpSpLocks/>
            </p:cNvGrpSpPr>
            <p:nvPr/>
          </p:nvGrpSpPr>
          <p:grpSpPr bwMode="auto">
            <a:xfrm>
              <a:off x="381000" y="2514600"/>
              <a:ext cx="3576638" cy="3370263"/>
              <a:chOff x="380990" y="2514322"/>
              <a:chExt cx="3577013" cy="3371880"/>
            </a:xfrm>
          </p:grpSpPr>
          <p:graphicFrame>
            <p:nvGraphicFramePr>
              <p:cNvPr id="14340" name="Object 4"/>
              <p:cNvGraphicFramePr>
                <a:graphicFrameLocks noChangeAspect="1"/>
              </p:cNvGraphicFramePr>
              <p:nvPr/>
            </p:nvGraphicFramePr>
            <p:xfrm>
              <a:off x="539552" y="2564904"/>
              <a:ext cx="3181350" cy="3240087"/>
            </p:xfrm>
            <a:graphic>
              <a:graphicData uri="http://schemas.openxmlformats.org/presentationml/2006/ole">
                <mc:AlternateContent xmlns:mc="http://schemas.openxmlformats.org/markup-compatibility/2006">
                  <mc:Choice xmlns:v="urn:schemas-microsoft-com:vml" Requires="v">
                    <p:oleObj spid="_x0000_s55443" name="CorelDRAW" r:id="rId8" imgW="4576233" imgH="4673600" progId="">
                      <p:embed/>
                    </p:oleObj>
                  </mc:Choice>
                  <mc:Fallback>
                    <p:oleObj name="CorelDRAW" r:id="rId8" imgW="4576233" imgH="46736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52" y="2564904"/>
                            <a:ext cx="318135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4348" name="TextBox 12"/>
              <p:cNvSpPr txBox="1">
                <a:spLocks noChangeArrowheads="1"/>
              </p:cNvSpPr>
              <p:nvPr/>
            </p:nvSpPr>
            <p:spPr bwMode="auto">
              <a:xfrm>
                <a:off x="740727" y="5252350"/>
                <a:ext cx="957413" cy="585056"/>
              </a:xfrm>
              <a:prstGeom prst="rect">
                <a:avLst/>
              </a:prstGeom>
              <a:solidFill>
                <a:schemeClr val="bg1"/>
              </a:solidFill>
              <a:ln w="9525">
                <a:noFill/>
                <a:miter lim="800000"/>
                <a:headEnd/>
                <a:tailEnd/>
              </a:ln>
            </p:spPr>
            <p:txBody>
              <a:bodyPr wrap="none">
                <a:spAutoFit/>
              </a:bodyPr>
              <a:lstStyle/>
              <a:p>
                <a:pPr algn="ctr"/>
                <a:r>
                  <a:rPr lang="en-US" sz="1600" b="1">
                    <a:solidFill>
                      <a:schemeClr val="tx1"/>
                    </a:solidFill>
                    <a:latin typeface="Comic Sans MS" pitchFamily="66" charset="0"/>
                  </a:rPr>
                  <a:t>More   </a:t>
                </a:r>
              </a:p>
              <a:p>
                <a:pPr algn="ctr"/>
                <a:r>
                  <a:rPr lang="en-US" sz="1600" b="1">
                    <a:solidFill>
                      <a:schemeClr val="tx1"/>
                    </a:solidFill>
                    <a:latin typeface="Comic Sans MS" pitchFamily="66" charset="0"/>
                  </a:rPr>
                  <a:t>Bound  </a:t>
                </a:r>
                <a:endParaRPr lang="ru-RU" sz="1600" b="1">
                  <a:solidFill>
                    <a:schemeClr val="tx1"/>
                  </a:solidFill>
                  <a:latin typeface="Comic Sans MS" pitchFamily="66" charset="0"/>
                </a:endParaRPr>
              </a:p>
            </p:txBody>
          </p:sp>
          <p:sp>
            <p:nvSpPr>
              <p:cNvPr id="14349" name="TextBox 13"/>
              <p:cNvSpPr txBox="1">
                <a:spLocks noChangeArrowheads="1"/>
              </p:cNvSpPr>
              <p:nvPr/>
            </p:nvSpPr>
            <p:spPr bwMode="auto">
              <a:xfrm>
                <a:off x="2675453" y="5263925"/>
                <a:ext cx="1282550" cy="584994"/>
              </a:xfrm>
              <a:prstGeom prst="rect">
                <a:avLst/>
              </a:prstGeom>
              <a:solidFill>
                <a:schemeClr val="bg1"/>
              </a:solidFill>
              <a:ln w="9525">
                <a:noFill/>
                <a:miter lim="800000"/>
                <a:headEnd/>
                <a:tailEnd/>
              </a:ln>
            </p:spPr>
            <p:txBody>
              <a:bodyPr wrap="none">
                <a:spAutoFit/>
              </a:bodyPr>
              <a:lstStyle/>
              <a:p>
                <a:pPr algn="ctr"/>
                <a:r>
                  <a:rPr lang="en-US" sz="1600" b="1" dirty="0">
                    <a:solidFill>
                      <a:schemeClr val="tx1"/>
                    </a:solidFill>
                    <a:latin typeface="Comic Sans MS" pitchFamily="66" charset="0"/>
                  </a:rPr>
                  <a:t>       Less</a:t>
                </a:r>
              </a:p>
              <a:p>
                <a:pPr algn="ctr"/>
                <a:r>
                  <a:rPr lang="en-US" sz="1600" b="1" dirty="0">
                    <a:solidFill>
                      <a:schemeClr val="tx1"/>
                    </a:solidFill>
                    <a:latin typeface="Comic Sans MS" pitchFamily="66" charset="0"/>
                  </a:rPr>
                  <a:t>      bound</a:t>
                </a:r>
                <a:endParaRPr lang="ru-RU" sz="1600" b="1" dirty="0">
                  <a:solidFill>
                    <a:schemeClr val="tx1"/>
                  </a:solidFill>
                  <a:latin typeface="Comic Sans MS" pitchFamily="66" charset="0"/>
                </a:endParaRPr>
              </a:p>
            </p:txBody>
          </p:sp>
          <p:sp>
            <p:nvSpPr>
              <p:cNvPr id="14350" name="TextBox 14"/>
              <p:cNvSpPr txBox="1">
                <a:spLocks noChangeArrowheads="1"/>
              </p:cNvSpPr>
              <p:nvPr/>
            </p:nvSpPr>
            <p:spPr bwMode="auto">
              <a:xfrm>
                <a:off x="708394" y="5301208"/>
                <a:ext cx="930028" cy="584994"/>
              </a:xfrm>
              <a:prstGeom prst="rect">
                <a:avLst/>
              </a:prstGeom>
              <a:solidFill>
                <a:schemeClr val="bg1"/>
              </a:solidFill>
              <a:ln w="9525">
                <a:noFill/>
                <a:miter lim="800000"/>
                <a:headEnd/>
                <a:tailEnd/>
              </a:ln>
            </p:spPr>
            <p:txBody>
              <a:bodyPr wrap="square">
                <a:spAutoFit/>
              </a:bodyPr>
              <a:lstStyle/>
              <a:p>
                <a:pPr algn="ctr"/>
                <a:r>
                  <a:rPr lang="en-US" sz="1600" b="1" dirty="0">
                    <a:solidFill>
                      <a:schemeClr val="tx1"/>
                    </a:solidFill>
                    <a:latin typeface="Comic Sans MS" pitchFamily="66" charset="0"/>
                  </a:rPr>
                  <a:t>More   </a:t>
                </a:r>
              </a:p>
              <a:p>
                <a:pPr algn="ctr"/>
                <a:r>
                  <a:rPr lang="en-US" sz="1600" b="1" dirty="0">
                    <a:solidFill>
                      <a:schemeClr val="tx1"/>
                    </a:solidFill>
                    <a:latin typeface="Comic Sans MS" pitchFamily="66" charset="0"/>
                  </a:rPr>
                  <a:t>Bound  </a:t>
                </a:r>
                <a:endParaRPr lang="ru-RU" sz="1600" b="1" dirty="0">
                  <a:solidFill>
                    <a:schemeClr val="tx1"/>
                  </a:solidFill>
                  <a:latin typeface="Comic Sans MS" pitchFamily="66" charset="0"/>
                </a:endParaRPr>
              </a:p>
            </p:txBody>
          </p:sp>
          <p:sp>
            <p:nvSpPr>
              <p:cNvPr id="14351" name="TextBox 15"/>
              <p:cNvSpPr txBox="1">
                <a:spLocks noChangeArrowheads="1"/>
              </p:cNvSpPr>
              <p:nvPr/>
            </p:nvSpPr>
            <p:spPr bwMode="auto">
              <a:xfrm>
                <a:off x="1911020" y="3468024"/>
                <a:ext cx="842285" cy="584994"/>
              </a:xfrm>
              <a:prstGeom prst="rect">
                <a:avLst/>
              </a:prstGeom>
              <a:solidFill>
                <a:schemeClr val="bg1"/>
              </a:solidFill>
              <a:ln w="9525">
                <a:noFill/>
                <a:miter lim="800000"/>
                <a:headEnd/>
                <a:tailEnd/>
              </a:ln>
            </p:spPr>
            <p:txBody>
              <a:bodyPr wrap="none">
                <a:spAutoFit/>
              </a:bodyPr>
              <a:lstStyle/>
              <a:p>
                <a:pPr algn="ctr"/>
                <a:r>
                  <a:rPr lang="en-US" sz="1600" b="1" dirty="0">
                    <a:solidFill>
                      <a:srgbClr val="0070C0"/>
                    </a:solidFill>
                    <a:latin typeface="Comic Sans MS" pitchFamily="66" charset="0"/>
                  </a:rPr>
                  <a:t>Fermi</a:t>
                </a:r>
              </a:p>
              <a:p>
                <a:pPr algn="ctr"/>
                <a:r>
                  <a:rPr lang="en-US" sz="1600" b="1" dirty="0">
                    <a:solidFill>
                      <a:srgbClr val="0070C0"/>
                    </a:solidFill>
                    <a:latin typeface="Comic Sans MS" pitchFamily="66" charset="0"/>
                  </a:rPr>
                  <a:t>energy</a:t>
                </a:r>
                <a:endParaRPr lang="ru-RU" sz="1600" b="1" dirty="0">
                  <a:solidFill>
                    <a:srgbClr val="0070C0"/>
                  </a:solidFill>
                  <a:latin typeface="Comic Sans MS" pitchFamily="66" charset="0"/>
                </a:endParaRPr>
              </a:p>
            </p:txBody>
          </p:sp>
          <p:sp>
            <p:nvSpPr>
              <p:cNvPr id="14352" name="TextBox 16"/>
              <p:cNvSpPr txBox="1">
                <a:spLocks noChangeArrowheads="1"/>
              </p:cNvSpPr>
              <p:nvPr/>
            </p:nvSpPr>
            <p:spPr bwMode="auto">
              <a:xfrm rot="-5400000">
                <a:off x="-966121" y="3861433"/>
                <a:ext cx="3032729" cy="338508"/>
              </a:xfrm>
              <a:prstGeom prst="rect">
                <a:avLst/>
              </a:prstGeom>
              <a:solidFill>
                <a:schemeClr val="bg1"/>
              </a:solidFill>
              <a:ln w="9525">
                <a:noFill/>
                <a:miter lim="800000"/>
                <a:headEnd/>
                <a:tailEnd/>
              </a:ln>
            </p:spPr>
            <p:txBody>
              <a:bodyPr wrap="none">
                <a:spAutoFit/>
              </a:bodyPr>
              <a:lstStyle/>
              <a:p>
                <a:r>
                  <a:rPr lang="en-US" sz="1600" b="1" dirty="0">
                    <a:solidFill>
                      <a:schemeClr val="tx1"/>
                    </a:solidFill>
                    <a:latin typeface="Comic Sans MS" pitchFamily="66" charset="0"/>
                  </a:rPr>
                  <a:t>The energy of nuclear levels</a:t>
                </a:r>
                <a:endParaRPr lang="ru-RU" sz="1600" b="1" dirty="0">
                  <a:solidFill>
                    <a:schemeClr val="tx1"/>
                  </a:solidFill>
                  <a:latin typeface="Comic Sans MS" pitchFamily="66" charset="0"/>
                </a:endParaRPr>
              </a:p>
            </p:txBody>
          </p:sp>
        </p:grpSp>
        <p:sp>
          <p:nvSpPr>
            <p:cNvPr id="23" name="TextBox 8"/>
            <p:cNvSpPr txBox="1">
              <a:spLocks noChangeArrowheads="1"/>
            </p:cNvSpPr>
            <p:nvPr/>
          </p:nvSpPr>
          <p:spPr bwMode="auto">
            <a:xfrm>
              <a:off x="1258499" y="2002255"/>
              <a:ext cx="1798890" cy="338554"/>
            </a:xfrm>
            <a:prstGeom prst="rect">
              <a:avLst/>
            </a:prstGeom>
            <a:noFill/>
            <a:ln w="9525">
              <a:noFill/>
              <a:miter lim="800000"/>
              <a:headEnd/>
              <a:tailEnd/>
            </a:ln>
          </p:spPr>
          <p:txBody>
            <a:bodyPr wrap="none">
              <a:spAutoFit/>
            </a:bodyPr>
            <a:lstStyle/>
            <a:p>
              <a:r>
                <a:rPr lang="en-US" sz="1600" b="1" dirty="0" err="1">
                  <a:latin typeface="Comic Sans MS" panose="030F0702030302020204" pitchFamily="66" charset="0"/>
                </a:rPr>
                <a:t>Strutinski</a:t>
              </a:r>
              <a:r>
                <a:rPr lang="en-US" sz="1600" b="1" dirty="0">
                  <a:latin typeface="Comic Sans MS" panose="030F0702030302020204" pitchFamily="66" charset="0"/>
                </a:rPr>
                <a:t> 1967</a:t>
              </a:r>
              <a:endParaRPr lang="ru-RU" sz="1600" b="1" dirty="0">
                <a:latin typeface="Comic Sans MS" panose="030F0702030302020204" pitchFamily="66" charset="0"/>
              </a:endParaRPr>
            </a:p>
          </p:txBody>
        </p:sp>
      </p:grpSp>
    </p:spTree>
    <p:extLst>
      <p:ext uri="{BB962C8B-B14F-4D97-AF65-F5344CB8AC3E}">
        <p14:creationId xmlns:p14="http://schemas.microsoft.com/office/powerpoint/2010/main" val="2157653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60163"/>
                                        </p:tgtEl>
                                        <p:attrNameLst>
                                          <p:attrName>style.visibility</p:attrName>
                                        </p:attrNameLst>
                                      </p:cBhvr>
                                      <p:to>
                                        <p:strVal val="visible"/>
                                      </p:to>
                                    </p:set>
                                    <p:animEffect transition="in" filter="checkerboard(across)">
                                      <p:cBhvr>
                                        <p:cTn id="7" dur="500"/>
                                        <p:tgtEl>
                                          <p:spTgt spid="86016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Screen Shot 2015-02-21 at 7.57.35 PM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2300"/>
            <a:ext cx="9144000"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Прямоугольник 2"/>
          <p:cNvSpPr>
            <a:spLocks noChangeArrowheads="1"/>
          </p:cNvSpPr>
          <p:nvPr/>
        </p:nvSpPr>
        <p:spPr bwMode="auto">
          <a:xfrm>
            <a:off x="4916488" y="831850"/>
            <a:ext cx="387191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b="1" dirty="0">
                <a:latin typeface="Comic Sans MS" pitchFamily="66" charset="0"/>
              </a:rPr>
              <a:t>Nilsson, Thompson, and Tsang, 1969</a:t>
            </a:r>
            <a:endParaRPr lang="ru-RU" altLang="ru-RU" sz="1600" b="1" dirty="0">
              <a:latin typeface="Comic Sans MS" pitchFamily="66" charset="0"/>
            </a:endParaRPr>
          </a:p>
        </p:txBody>
      </p:sp>
      <p:sp>
        <p:nvSpPr>
          <p:cNvPr id="9221" name="TextBox 6"/>
          <p:cNvSpPr txBox="1">
            <a:spLocks noChangeArrowheads="1"/>
          </p:cNvSpPr>
          <p:nvPr/>
        </p:nvSpPr>
        <p:spPr bwMode="auto">
          <a:xfrm>
            <a:off x="3254375" y="1576388"/>
            <a:ext cx="663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b="1" baseline="30000">
                <a:solidFill>
                  <a:srgbClr val="0070C0"/>
                </a:solidFill>
                <a:latin typeface="Comic Sans MS" pitchFamily="66" charset="0"/>
              </a:rPr>
              <a:t>208</a:t>
            </a:r>
            <a:r>
              <a:rPr lang="en-US" altLang="ru-RU" sz="1600" b="1">
                <a:solidFill>
                  <a:srgbClr val="0070C0"/>
                </a:solidFill>
                <a:latin typeface="Comic Sans MS" pitchFamily="66" charset="0"/>
              </a:rPr>
              <a:t>Pb</a:t>
            </a:r>
            <a:endParaRPr lang="ru-RU" altLang="ru-RU" sz="1600" b="1">
              <a:solidFill>
                <a:srgbClr val="0070C0"/>
              </a:solidFill>
              <a:latin typeface="Comic Sans MS" pitchFamily="66" charset="0"/>
            </a:endParaRPr>
          </a:p>
        </p:txBody>
      </p:sp>
      <p:sp>
        <p:nvSpPr>
          <p:cNvPr id="9222" name="TextBox 9"/>
          <p:cNvSpPr txBox="1">
            <a:spLocks noChangeArrowheads="1"/>
          </p:cNvSpPr>
          <p:nvPr/>
        </p:nvSpPr>
        <p:spPr bwMode="auto">
          <a:xfrm>
            <a:off x="3284538" y="4313238"/>
            <a:ext cx="852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600" b="1">
                <a:solidFill>
                  <a:srgbClr val="0070C0"/>
                </a:solidFill>
                <a:latin typeface="Comic Sans MS" pitchFamily="66" charset="0"/>
              </a:rPr>
              <a:t>Z=82</a:t>
            </a:r>
          </a:p>
          <a:p>
            <a:pPr algn="ctr" eaLnBrk="1" hangingPunct="1">
              <a:spcBef>
                <a:spcPct val="0"/>
              </a:spcBef>
              <a:buFontTx/>
              <a:buNone/>
            </a:pPr>
            <a:r>
              <a:rPr lang="en-US" altLang="ru-RU" sz="1600" b="1">
                <a:solidFill>
                  <a:srgbClr val="0070C0"/>
                </a:solidFill>
                <a:latin typeface="Comic Sans MS" pitchFamily="66" charset="0"/>
              </a:rPr>
              <a:t>N=126</a:t>
            </a:r>
            <a:endParaRPr lang="ru-RU" altLang="ru-RU" sz="1600" b="1">
              <a:solidFill>
                <a:srgbClr val="0070C0"/>
              </a:solidFill>
              <a:latin typeface="Comic Sans MS" pitchFamily="66" charset="0"/>
            </a:endParaRPr>
          </a:p>
        </p:txBody>
      </p:sp>
      <p:grpSp>
        <p:nvGrpSpPr>
          <p:cNvPr id="8" name="Группа 7"/>
          <p:cNvGrpSpPr>
            <a:grpSpLocks/>
          </p:cNvGrpSpPr>
          <p:nvPr/>
        </p:nvGrpSpPr>
        <p:grpSpPr bwMode="auto">
          <a:xfrm>
            <a:off x="4445000" y="2330450"/>
            <a:ext cx="4735513" cy="2538413"/>
            <a:chOff x="4444920" y="2330451"/>
            <a:chExt cx="4735592" cy="2538709"/>
          </a:xfrm>
        </p:grpSpPr>
        <p:grpSp>
          <p:nvGrpSpPr>
            <p:cNvPr id="9226" name="Group 8"/>
            <p:cNvGrpSpPr>
              <a:grpSpLocks/>
            </p:cNvGrpSpPr>
            <p:nvPr/>
          </p:nvGrpSpPr>
          <p:grpSpPr bwMode="auto">
            <a:xfrm>
              <a:off x="5776915" y="2330451"/>
              <a:ext cx="3284537" cy="1906673"/>
              <a:chOff x="5776380" y="2330447"/>
              <a:chExt cx="3285070" cy="1906781"/>
            </a:xfrm>
          </p:grpSpPr>
          <p:pic>
            <p:nvPicPr>
              <p:cNvPr id="9228" name="Picture 6" descr="Screen Shot 2015-02-21 at 7.57.3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6380" y="2330447"/>
                <a:ext cx="3285070" cy="137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9" name="Группа 15"/>
              <p:cNvGrpSpPr>
                <a:grpSpLocks/>
              </p:cNvGrpSpPr>
              <p:nvPr/>
            </p:nvGrpSpPr>
            <p:grpSpPr bwMode="auto">
              <a:xfrm>
                <a:off x="5800195" y="3087511"/>
                <a:ext cx="1914374" cy="1149717"/>
                <a:chOff x="5744884" y="3048001"/>
                <a:chExt cx="1914772" cy="1150374"/>
              </a:xfrm>
            </p:grpSpPr>
            <p:sp>
              <p:nvSpPr>
                <p:cNvPr id="9230" name="TextBox 7"/>
                <p:cNvSpPr txBox="1">
                  <a:spLocks noChangeArrowheads="1"/>
                </p:cNvSpPr>
                <p:nvPr/>
              </p:nvSpPr>
              <p:spPr bwMode="auto">
                <a:xfrm>
                  <a:off x="6807826" y="3613233"/>
                  <a:ext cx="851830" cy="58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b="1">
                      <a:solidFill>
                        <a:srgbClr val="0070C0"/>
                      </a:solidFill>
                      <a:latin typeface="Comic Sans MS" pitchFamily="66" charset="0"/>
                    </a:rPr>
                    <a:t>Z=114</a:t>
                  </a:r>
                </a:p>
                <a:p>
                  <a:pPr eaLnBrk="1" hangingPunct="1">
                    <a:spcBef>
                      <a:spcPct val="0"/>
                    </a:spcBef>
                    <a:buFontTx/>
                    <a:buNone/>
                  </a:pPr>
                  <a:r>
                    <a:rPr lang="en-US" altLang="ru-RU" sz="1600" b="1">
                      <a:solidFill>
                        <a:srgbClr val="0070C0"/>
                      </a:solidFill>
                      <a:latin typeface="Comic Sans MS" pitchFamily="66" charset="0"/>
                    </a:rPr>
                    <a:t>N=184</a:t>
                  </a:r>
                  <a:endParaRPr lang="ru-RU" altLang="ru-RU" sz="1600" b="1">
                    <a:solidFill>
                      <a:srgbClr val="0070C0"/>
                    </a:solidFill>
                    <a:latin typeface="Comic Sans MS" pitchFamily="66" charset="0"/>
                  </a:endParaRPr>
                </a:p>
              </p:txBody>
            </p:sp>
            <p:sp>
              <p:nvSpPr>
                <p:cNvPr id="9231" name="TextBox 8"/>
                <p:cNvSpPr txBox="1">
                  <a:spLocks noChangeArrowheads="1"/>
                </p:cNvSpPr>
                <p:nvPr/>
              </p:nvSpPr>
              <p:spPr bwMode="auto">
                <a:xfrm>
                  <a:off x="5744884" y="3048001"/>
                  <a:ext cx="851830" cy="58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b="1">
                      <a:solidFill>
                        <a:srgbClr val="0070C0"/>
                      </a:solidFill>
                      <a:latin typeface="Comic Sans MS" pitchFamily="66" charset="0"/>
                    </a:rPr>
                    <a:t>Z=108</a:t>
                  </a:r>
                </a:p>
                <a:p>
                  <a:pPr eaLnBrk="1" hangingPunct="1">
                    <a:spcBef>
                      <a:spcPct val="0"/>
                    </a:spcBef>
                    <a:buFontTx/>
                    <a:buNone/>
                  </a:pPr>
                  <a:r>
                    <a:rPr lang="en-US" altLang="ru-RU" sz="1600" b="1">
                      <a:solidFill>
                        <a:srgbClr val="0070C0"/>
                      </a:solidFill>
                      <a:latin typeface="Comic Sans MS" pitchFamily="66" charset="0"/>
                    </a:rPr>
                    <a:t>N=162</a:t>
                  </a:r>
                  <a:endParaRPr lang="ru-RU" altLang="ru-RU" sz="1600" b="1">
                    <a:solidFill>
                      <a:srgbClr val="0070C0"/>
                    </a:solidFill>
                    <a:latin typeface="Comic Sans MS" pitchFamily="66" charset="0"/>
                  </a:endParaRPr>
                </a:p>
              </p:txBody>
            </p:sp>
          </p:grpSp>
        </p:grpSp>
        <p:sp>
          <p:nvSpPr>
            <p:cNvPr id="9227" name="TextBox 6"/>
            <p:cNvSpPr txBox="1">
              <a:spLocks noChangeArrowheads="1"/>
            </p:cNvSpPr>
            <p:nvPr/>
          </p:nvSpPr>
          <p:spPr bwMode="auto">
            <a:xfrm>
              <a:off x="4444920" y="4284385"/>
              <a:ext cx="4735592"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1600" b="1">
                  <a:solidFill>
                    <a:srgbClr val="0070C0"/>
                  </a:solidFill>
                  <a:latin typeface="Comic Sans MS" pitchFamily="66" charset="0"/>
                </a:rPr>
                <a:t>Sobiczewski A, Gareev F A and Kalinkin B N </a:t>
              </a:r>
            </a:p>
            <a:p>
              <a:pPr algn="r" eaLnBrk="1" hangingPunct="1">
                <a:spcBef>
                  <a:spcPct val="0"/>
                </a:spcBef>
                <a:buFontTx/>
                <a:buNone/>
              </a:pPr>
              <a:r>
                <a:rPr lang="en-GB" altLang="ru-RU" sz="1600" b="1">
                  <a:solidFill>
                    <a:srgbClr val="0070C0"/>
                  </a:solidFill>
                  <a:latin typeface="Comic Sans MS" pitchFamily="66" charset="0"/>
                </a:rPr>
                <a:t>1966 Phys. Lett. 22, 500</a:t>
              </a:r>
              <a:endParaRPr lang="ru-RU" altLang="ru-RU" sz="1600" b="1">
                <a:solidFill>
                  <a:srgbClr val="0070C0"/>
                </a:solidFill>
                <a:latin typeface="Comic Sans MS" pitchFamily="66" charset="0"/>
              </a:endParaRPr>
            </a:p>
          </p:txBody>
        </p:sp>
      </p:grpSp>
      <p:sp>
        <p:nvSpPr>
          <p:cNvPr id="9" name="TextBox 8"/>
          <p:cNvSpPr txBox="1"/>
          <p:nvPr/>
        </p:nvSpPr>
        <p:spPr>
          <a:xfrm>
            <a:off x="1949450" y="2565400"/>
            <a:ext cx="1051891" cy="400110"/>
          </a:xfrm>
          <a:prstGeom prst="rect">
            <a:avLst/>
          </a:prstGeom>
          <a:noFill/>
        </p:spPr>
        <p:txBody>
          <a:bodyPr wrap="none">
            <a:spAutoFit/>
          </a:bodyPr>
          <a:lstStyle/>
          <a:p>
            <a:pPr>
              <a:defRPr/>
            </a:pPr>
            <a:r>
              <a:rPr lang="en-US" sz="2000" b="1" dirty="0">
                <a:solidFill>
                  <a:schemeClr val="accent6">
                    <a:lumMod val="50000"/>
                  </a:schemeClr>
                </a:solidFill>
                <a:latin typeface="Comic Sans MS" panose="030F0702030302020204" pitchFamily="66" charset="0"/>
                <a:cs typeface="Arial" charset="0"/>
              </a:rPr>
              <a:t>Theory</a:t>
            </a:r>
            <a:endParaRPr lang="ru-RU" sz="2000" b="1" dirty="0">
              <a:solidFill>
                <a:schemeClr val="accent6">
                  <a:lumMod val="50000"/>
                </a:schemeClr>
              </a:solidFill>
              <a:latin typeface="Comic Sans MS" panose="030F0702030302020204" pitchFamily="66" charset="0"/>
              <a:cs typeface="Arial" charset="0"/>
            </a:endParaRPr>
          </a:p>
        </p:txBody>
      </p:sp>
      <p:sp>
        <p:nvSpPr>
          <p:cNvPr id="18" name="TextBox 17"/>
          <p:cNvSpPr txBox="1"/>
          <p:nvPr/>
        </p:nvSpPr>
        <p:spPr>
          <a:xfrm>
            <a:off x="1258888" y="1450975"/>
            <a:ext cx="1568058" cy="400110"/>
          </a:xfrm>
          <a:prstGeom prst="rect">
            <a:avLst/>
          </a:prstGeom>
          <a:noFill/>
        </p:spPr>
        <p:txBody>
          <a:bodyPr wrap="none">
            <a:spAutoFit/>
          </a:bodyPr>
          <a:lstStyle/>
          <a:p>
            <a:pPr>
              <a:defRPr/>
            </a:pPr>
            <a:r>
              <a:rPr lang="en-US" sz="2000" b="1" dirty="0">
                <a:solidFill>
                  <a:schemeClr val="accent6">
                    <a:lumMod val="50000"/>
                  </a:schemeClr>
                </a:solidFill>
                <a:latin typeface="Comic Sans MS" panose="030F0702030302020204" pitchFamily="66" charset="0"/>
                <a:cs typeface="Arial" charset="0"/>
              </a:rPr>
              <a:t>Experiment</a:t>
            </a:r>
            <a:endParaRPr lang="ru-RU" sz="2000" b="1" dirty="0">
              <a:solidFill>
                <a:schemeClr val="accent6">
                  <a:lumMod val="50000"/>
                </a:schemeClr>
              </a:solidFill>
              <a:latin typeface="Comic Sans MS" panose="030F0702030302020204" pitchFamily="66" charset="0"/>
              <a:cs typeface="Arial" charset="0"/>
            </a:endParaRPr>
          </a:p>
        </p:txBody>
      </p:sp>
      <p:sp>
        <p:nvSpPr>
          <p:cNvPr id="16" name="TextBox 12"/>
          <p:cNvSpPr txBox="1">
            <a:spLocks noChangeArrowheads="1"/>
          </p:cNvSpPr>
          <p:nvPr/>
        </p:nvSpPr>
        <p:spPr bwMode="auto">
          <a:xfrm>
            <a:off x="308193" y="194125"/>
            <a:ext cx="8480207" cy="430887"/>
          </a:xfrm>
          <a:prstGeom prst="rect">
            <a:avLst/>
          </a:prstGeom>
          <a:noFill/>
          <a:ln w="9525">
            <a:noFill/>
            <a:miter lim="800000"/>
            <a:headEnd/>
            <a:tailEnd/>
          </a:ln>
        </p:spPr>
        <p:txBody>
          <a:bodyPr wrap="none">
            <a:spAutoFit/>
          </a:bodyPr>
          <a:lstStyle/>
          <a:p>
            <a:r>
              <a:rPr lang="en-US" sz="2200" b="1" dirty="0">
                <a:solidFill>
                  <a:srgbClr val="C00000"/>
                </a:solidFill>
                <a:latin typeface="Comic Sans MS" panose="030F0702030302020204" pitchFamily="66" charset="0"/>
              </a:rPr>
              <a:t>Macro-microscopic theory</a:t>
            </a:r>
            <a:r>
              <a:rPr lang="en-US" sz="2000" b="1" dirty="0">
                <a:solidFill>
                  <a:srgbClr val="0070C0"/>
                </a:solidFill>
                <a:latin typeface="Comic Sans MS" panose="030F0702030302020204" pitchFamily="66" charset="0"/>
              </a:rPr>
              <a:t>   (Liquid Drop energy + Shell effect)</a:t>
            </a:r>
            <a:endParaRPr lang="ru-RU" sz="2000"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2876024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5580063" y="1625600"/>
            <a:ext cx="2944812" cy="1060450"/>
            <a:chOff x="3515" y="799"/>
            <a:chExt cx="1855" cy="668"/>
          </a:xfrm>
        </p:grpSpPr>
        <p:sp>
          <p:nvSpPr>
            <p:cNvPr id="11408" name="Text Box 3"/>
            <p:cNvSpPr txBox="1">
              <a:spLocks noChangeArrowheads="1"/>
            </p:cNvSpPr>
            <p:nvPr/>
          </p:nvSpPr>
          <p:spPr bwMode="auto">
            <a:xfrm>
              <a:off x="4377" y="799"/>
              <a:ext cx="993"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Island of </a:t>
              </a:r>
            </a:p>
            <a:p>
              <a:pPr>
                <a:spcBef>
                  <a:spcPct val="0"/>
                </a:spcBef>
                <a:buFontTx/>
                <a:buNone/>
              </a:pPr>
              <a:r>
                <a:rPr lang="en-US" altLang="ru-RU" sz="1600">
                  <a:solidFill>
                    <a:schemeClr val="bg1"/>
                  </a:solidFill>
                  <a:latin typeface="Comic Sans MS" pitchFamily="66" charset="0"/>
                </a:rPr>
                <a:t>         Stability</a:t>
              </a:r>
            </a:p>
            <a:p>
              <a:pPr>
                <a:spcBef>
                  <a:spcPct val="0"/>
                </a:spcBef>
                <a:buFontTx/>
                <a:buNone/>
              </a:pPr>
              <a:endParaRPr lang="en-US" altLang="ru-RU" sz="1600">
                <a:solidFill>
                  <a:schemeClr val="bg1"/>
                </a:solidFill>
                <a:latin typeface="Comic Sans MS" pitchFamily="66" charset="0"/>
              </a:endParaRPr>
            </a:p>
          </p:txBody>
        </p:sp>
        <p:sp>
          <p:nvSpPr>
            <p:cNvPr id="11409" name="Text Box 4"/>
            <p:cNvSpPr txBox="1">
              <a:spLocks noChangeArrowheads="1"/>
            </p:cNvSpPr>
            <p:nvPr/>
          </p:nvSpPr>
          <p:spPr bwMode="auto">
            <a:xfrm>
              <a:off x="3515" y="1253"/>
              <a:ext cx="42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shoal</a:t>
              </a:r>
            </a:p>
          </p:txBody>
        </p:sp>
      </p:grpSp>
      <p:grpSp>
        <p:nvGrpSpPr>
          <p:cNvPr id="11267" name="Group 5"/>
          <p:cNvGrpSpPr>
            <a:grpSpLocks/>
          </p:cNvGrpSpPr>
          <p:nvPr/>
        </p:nvGrpSpPr>
        <p:grpSpPr bwMode="auto">
          <a:xfrm>
            <a:off x="1042988" y="3209925"/>
            <a:ext cx="3300412" cy="1276350"/>
            <a:chOff x="657" y="1797"/>
            <a:chExt cx="2079" cy="804"/>
          </a:xfrm>
        </p:grpSpPr>
        <p:sp>
          <p:nvSpPr>
            <p:cNvPr id="11406" name="Text Box 6"/>
            <p:cNvSpPr txBox="1">
              <a:spLocks noChangeArrowheads="1"/>
            </p:cNvSpPr>
            <p:nvPr/>
          </p:nvSpPr>
          <p:spPr bwMode="auto">
            <a:xfrm>
              <a:off x="2076" y="1797"/>
              <a:ext cx="66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peninsula</a:t>
              </a:r>
            </a:p>
          </p:txBody>
        </p:sp>
        <p:sp>
          <p:nvSpPr>
            <p:cNvPr id="11407" name="Text Box 7"/>
            <p:cNvSpPr txBox="1">
              <a:spLocks noChangeArrowheads="1"/>
            </p:cNvSpPr>
            <p:nvPr/>
          </p:nvSpPr>
          <p:spPr bwMode="auto">
            <a:xfrm>
              <a:off x="657" y="2387"/>
              <a:ext cx="68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continent</a:t>
              </a:r>
            </a:p>
          </p:txBody>
        </p:sp>
      </p:grpSp>
      <p:grpSp>
        <p:nvGrpSpPr>
          <p:cNvPr id="11268" name="Group 8"/>
          <p:cNvGrpSpPr>
            <a:grpSpLocks/>
          </p:cNvGrpSpPr>
          <p:nvPr/>
        </p:nvGrpSpPr>
        <p:grpSpPr bwMode="auto">
          <a:xfrm>
            <a:off x="827088" y="762000"/>
            <a:ext cx="1411287" cy="417513"/>
            <a:chOff x="521" y="255"/>
            <a:chExt cx="889" cy="263"/>
          </a:xfrm>
        </p:grpSpPr>
        <p:sp>
          <p:nvSpPr>
            <p:cNvPr id="11404" name="Text Box 9"/>
            <p:cNvSpPr txBox="1">
              <a:spLocks noChangeArrowheads="1"/>
            </p:cNvSpPr>
            <p:nvPr/>
          </p:nvSpPr>
          <p:spPr bwMode="auto">
            <a:xfrm>
              <a:off x="530" y="266"/>
              <a:ext cx="8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2000">
                  <a:solidFill>
                    <a:schemeClr val="bg1"/>
                  </a:solidFill>
                  <a:latin typeface="Comic Sans MS" pitchFamily="66" charset="0"/>
                </a:rPr>
                <a:t>New lands</a:t>
              </a:r>
            </a:p>
          </p:txBody>
        </p:sp>
        <p:sp>
          <p:nvSpPr>
            <p:cNvPr id="11405" name="Text Box 10"/>
            <p:cNvSpPr txBox="1">
              <a:spLocks noChangeArrowheads="1"/>
            </p:cNvSpPr>
            <p:nvPr/>
          </p:nvSpPr>
          <p:spPr bwMode="auto">
            <a:xfrm>
              <a:off x="521" y="255"/>
              <a:ext cx="8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2000">
                  <a:solidFill>
                    <a:srgbClr val="808080"/>
                  </a:solidFill>
                  <a:latin typeface="Comic Sans MS" pitchFamily="66" charset="0"/>
                </a:rPr>
                <a:t>New lands</a:t>
              </a:r>
            </a:p>
          </p:txBody>
        </p:sp>
      </p:grpSp>
      <p:grpSp>
        <p:nvGrpSpPr>
          <p:cNvPr id="11269" name="Group 11"/>
          <p:cNvGrpSpPr>
            <a:grpSpLocks noChangeAspect="1"/>
          </p:cNvGrpSpPr>
          <p:nvPr/>
        </p:nvGrpSpPr>
        <p:grpSpPr bwMode="auto">
          <a:xfrm>
            <a:off x="-20638" y="141288"/>
            <a:ext cx="9224963" cy="6899275"/>
            <a:chOff x="2" y="0"/>
            <a:chExt cx="5755" cy="4320"/>
          </a:xfrm>
        </p:grpSpPr>
        <p:sp>
          <p:nvSpPr>
            <p:cNvPr id="11309" name="AutoShape 12"/>
            <p:cNvSpPr>
              <a:spLocks noChangeAspect="1" noChangeArrowheads="1" noTextEdit="1"/>
            </p:cNvSpPr>
            <p:nvPr/>
          </p:nvSpPr>
          <p:spPr bwMode="auto">
            <a:xfrm>
              <a:off x="2" y="0"/>
              <a:ext cx="575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1310" name="Rectangle 13"/>
            <p:cNvSpPr>
              <a:spLocks noChangeArrowheads="1"/>
            </p:cNvSpPr>
            <p:nvPr/>
          </p:nvSpPr>
          <p:spPr bwMode="auto">
            <a:xfrm>
              <a:off x="9" y="94"/>
              <a:ext cx="5741" cy="4124"/>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pic>
          <p:nvPicPr>
            <p:cNvPr id="1131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 y="700"/>
              <a:ext cx="509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2" name="Rectangle 15"/>
            <p:cNvSpPr>
              <a:spLocks noChangeArrowheads="1"/>
            </p:cNvSpPr>
            <p:nvPr/>
          </p:nvSpPr>
          <p:spPr bwMode="auto">
            <a:xfrm>
              <a:off x="2822" y="3872"/>
              <a:ext cx="91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500">
                  <a:solidFill>
                    <a:srgbClr val="FFFFFF"/>
                  </a:solidFill>
                  <a:latin typeface="Comic Sans MS" pitchFamily="66" charset="0"/>
                </a:rPr>
                <a:t>Neutron number</a:t>
              </a:r>
              <a:endParaRPr lang="ru-RU" altLang="ru-RU" sz="2000">
                <a:latin typeface="Comic Sans MS" pitchFamily="66" charset="0"/>
              </a:endParaRPr>
            </a:p>
          </p:txBody>
        </p:sp>
        <p:sp>
          <p:nvSpPr>
            <p:cNvPr id="11313" name="Rectangle 16"/>
            <p:cNvSpPr>
              <a:spLocks noChangeArrowheads="1"/>
            </p:cNvSpPr>
            <p:nvPr/>
          </p:nvSpPr>
          <p:spPr bwMode="auto">
            <a:xfrm rot="-5400000">
              <a:off x="-303" y="1539"/>
              <a:ext cx="81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500">
                  <a:solidFill>
                    <a:srgbClr val="FFFFFF"/>
                  </a:solidFill>
                  <a:latin typeface="Comic Sans MS" pitchFamily="66" charset="0"/>
                </a:rPr>
                <a:t>Proton number</a:t>
              </a:r>
              <a:endParaRPr lang="ru-RU" altLang="ru-RU" sz="2000">
                <a:latin typeface="Comic Sans MS" pitchFamily="66" charset="0"/>
              </a:endParaRPr>
            </a:p>
          </p:txBody>
        </p:sp>
        <p:sp>
          <p:nvSpPr>
            <p:cNvPr id="11314" name="Rectangle 18"/>
            <p:cNvSpPr>
              <a:spLocks noChangeArrowheads="1"/>
            </p:cNvSpPr>
            <p:nvPr/>
          </p:nvSpPr>
          <p:spPr bwMode="auto">
            <a:xfrm rot="-5400000">
              <a:off x="105" y="1810"/>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15" name="Rectangle 19"/>
            <p:cNvSpPr>
              <a:spLocks noChangeArrowheads="1"/>
            </p:cNvSpPr>
            <p:nvPr/>
          </p:nvSpPr>
          <p:spPr bwMode="auto">
            <a:xfrm rot="-5400000">
              <a:off x="106" y="1754"/>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16" name="Rectangle 21"/>
            <p:cNvSpPr>
              <a:spLocks noChangeArrowheads="1"/>
            </p:cNvSpPr>
            <p:nvPr/>
          </p:nvSpPr>
          <p:spPr bwMode="auto">
            <a:xfrm rot="-5400000">
              <a:off x="107" y="1623"/>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17" name="Rectangle 22"/>
            <p:cNvSpPr>
              <a:spLocks noChangeArrowheads="1"/>
            </p:cNvSpPr>
            <p:nvPr/>
          </p:nvSpPr>
          <p:spPr bwMode="auto">
            <a:xfrm rot="-5400000">
              <a:off x="88" y="1592"/>
              <a:ext cx="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 </a:t>
              </a:r>
              <a:endParaRPr lang="ru-RU" altLang="ru-RU" sz="2000">
                <a:latin typeface="Comic Sans MS" pitchFamily="66" charset="0"/>
              </a:endParaRPr>
            </a:p>
          </p:txBody>
        </p:sp>
        <p:sp>
          <p:nvSpPr>
            <p:cNvPr id="11318" name="Rectangle 23"/>
            <p:cNvSpPr>
              <a:spLocks noChangeArrowheads="1"/>
            </p:cNvSpPr>
            <p:nvPr/>
          </p:nvSpPr>
          <p:spPr bwMode="auto">
            <a:xfrm rot="-5400000">
              <a:off x="88" y="1557"/>
              <a:ext cx="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 </a:t>
              </a:r>
              <a:endParaRPr lang="ru-RU" altLang="ru-RU" sz="2000">
                <a:latin typeface="Comic Sans MS" pitchFamily="66" charset="0"/>
              </a:endParaRPr>
            </a:p>
          </p:txBody>
        </p:sp>
        <p:sp>
          <p:nvSpPr>
            <p:cNvPr id="11319" name="Rectangle 25"/>
            <p:cNvSpPr>
              <a:spLocks noChangeArrowheads="1"/>
            </p:cNvSpPr>
            <p:nvPr/>
          </p:nvSpPr>
          <p:spPr bwMode="auto">
            <a:xfrm rot="-5400000">
              <a:off x="105" y="1407"/>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20" name="Rectangle 26"/>
            <p:cNvSpPr>
              <a:spLocks noChangeArrowheads="1"/>
            </p:cNvSpPr>
            <p:nvPr/>
          </p:nvSpPr>
          <p:spPr bwMode="auto">
            <a:xfrm rot="-5400000">
              <a:off x="105" y="1315"/>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21" name="Rectangle 28"/>
            <p:cNvSpPr>
              <a:spLocks noChangeArrowheads="1"/>
            </p:cNvSpPr>
            <p:nvPr/>
          </p:nvSpPr>
          <p:spPr bwMode="auto">
            <a:xfrm rot="-5400000">
              <a:off x="105" y="1154"/>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22" name="Rectangle 29"/>
            <p:cNvSpPr>
              <a:spLocks noChangeArrowheads="1"/>
            </p:cNvSpPr>
            <p:nvPr/>
          </p:nvSpPr>
          <p:spPr bwMode="auto">
            <a:xfrm rot="-5400000">
              <a:off x="105" y="1096"/>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23" name="Rectangle 30"/>
            <p:cNvSpPr>
              <a:spLocks noChangeArrowheads="1"/>
            </p:cNvSpPr>
            <p:nvPr/>
          </p:nvSpPr>
          <p:spPr bwMode="auto">
            <a:xfrm>
              <a:off x="458" y="3640"/>
              <a:ext cx="5003" cy="18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24" name="Rectangle 31"/>
            <p:cNvSpPr>
              <a:spLocks noChangeArrowheads="1"/>
            </p:cNvSpPr>
            <p:nvPr/>
          </p:nvSpPr>
          <p:spPr bwMode="auto">
            <a:xfrm>
              <a:off x="472" y="526"/>
              <a:ext cx="5004" cy="18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25" name="Rectangle 32"/>
            <p:cNvSpPr>
              <a:spLocks noChangeArrowheads="1"/>
            </p:cNvSpPr>
            <p:nvPr/>
          </p:nvSpPr>
          <p:spPr bwMode="auto">
            <a:xfrm>
              <a:off x="276" y="650"/>
              <a:ext cx="196" cy="314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26" name="Rectangle 33"/>
            <p:cNvSpPr>
              <a:spLocks noChangeArrowheads="1"/>
            </p:cNvSpPr>
            <p:nvPr/>
          </p:nvSpPr>
          <p:spPr bwMode="auto">
            <a:xfrm>
              <a:off x="401"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100</a:t>
              </a:r>
              <a:endParaRPr lang="ru-RU" altLang="ru-RU" sz="2000">
                <a:latin typeface="Comic Sans MS" pitchFamily="66" charset="0"/>
              </a:endParaRPr>
            </a:p>
          </p:txBody>
        </p:sp>
        <p:sp>
          <p:nvSpPr>
            <p:cNvPr id="11327" name="Rectangle 34"/>
            <p:cNvSpPr>
              <a:spLocks noChangeArrowheads="1"/>
            </p:cNvSpPr>
            <p:nvPr/>
          </p:nvSpPr>
          <p:spPr bwMode="auto">
            <a:xfrm>
              <a:off x="902" y="3684"/>
              <a:ext cx="1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110</a:t>
              </a:r>
              <a:endParaRPr lang="ru-RU" altLang="ru-RU" sz="2000">
                <a:latin typeface="Comic Sans MS" pitchFamily="66" charset="0"/>
              </a:endParaRPr>
            </a:p>
          </p:txBody>
        </p:sp>
        <p:sp>
          <p:nvSpPr>
            <p:cNvPr id="11328" name="Rectangle 35"/>
            <p:cNvSpPr>
              <a:spLocks noChangeArrowheads="1"/>
            </p:cNvSpPr>
            <p:nvPr/>
          </p:nvSpPr>
          <p:spPr bwMode="auto">
            <a:xfrm>
              <a:off x="1427" y="3685"/>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120</a:t>
              </a:r>
              <a:endParaRPr lang="ru-RU" altLang="ru-RU" sz="2000">
                <a:latin typeface="Comic Sans MS" pitchFamily="66" charset="0"/>
              </a:endParaRPr>
            </a:p>
          </p:txBody>
        </p:sp>
        <p:sp>
          <p:nvSpPr>
            <p:cNvPr id="11329" name="Rectangle 36"/>
            <p:cNvSpPr>
              <a:spLocks noChangeArrowheads="1"/>
            </p:cNvSpPr>
            <p:nvPr/>
          </p:nvSpPr>
          <p:spPr bwMode="auto">
            <a:xfrm>
              <a:off x="1951"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130</a:t>
              </a:r>
              <a:endParaRPr lang="ru-RU" altLang="ru-RU" sz="2000">
                <a:latin typeface="Comic Sans MS" pitchFamily="66" charset="0"/>
              </a:endParaRPr>
            </a:p>
          </p:txBody>
        </p:sp>
        <p:sp>
          <p:nvSpPr>
            <p:cNvPr id="11330" name="Rectangle 37"/>
            <p:cNvSpPr>
              <a:spLocks noChangeArrowheads="1"/>
            </p:cNvSpPr>
            <p:nvPr/>
          </p:nvSpPr>
          <p:spPr bwMode="auto">
            <a:xfrm>
              <a:off x="2459"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140</a:t>
              </a:r>
              <a:endParaRPr lang="ru-RU" altLang="ru-RU" sz="2000">
                <a:latin typeface="Comic Sans MS" pitchFamily="66" charset="0"/>
              </a:endParaRPr>
            </a:p>
          </p:txBody>
        </p:sp>
        <p:sp>
          <p:nvSpPr>
            <p:cNvPr id="11331" name="Rectangle 38"/>
            <p:cNvSpPr>
              <a:spLocks noChangeArrowheads="1"/>
            </p:cNvSpPr>
            <p:nvPr/>
          </p:nvSpPr>
          <p:spPr bwMode="auto">
            <a:xfrm>
              <a:off x="2989" y="3682"/>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150</a:t>
              </a:r>
              <a:endParaRPr lang="ru-RU" altLang="ru-RU" sz="2000">
                <a:latin typeface="Comic Sans MS" pitchFamily="66" charset="0"/>
              </a:endParaRPr>
            </a:p>
          </p:txBody>
        </p:sp>
        <p:sp>
          <p:nvSpPr>
            <p:cNvPr id="11332" name="Rectangle 39"/>
            <p:cNvSpPr>
              <a:spLocks noChangeArrowheads="1"/>
            </p:cNvSpPr>
            <p:nvPr/>
          </p:nvSpPr>
          <p:spPr bwMode="auto">
            <a:xfrm>
              <a:off x="3508" y="3685"/>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160</a:t>
              </a:r>
              <a:endParaRPr lang="ru-RU" altLang="ru-RU" sz="2000">
                <a:latin typeface="Comic Sans MS" pitchFamily="66" charset="0"/>
              </a:endParaRPr>
            </a:p>
          </p:txBody>
        </p:sp>
        <p:sp>
          <p:nvSpPr>
            <p:cNvPr id="11333" name="Rectangle 40"/>
            <p:cNvSpPr>
              <a:spLocks noChangeArrowheads="1"/>
            </p:cNvSpPr>
            <p:nvPr/>
          </p:nvSpPr>
          <p:spPr bwMode="auto">
            <a:xfrm>
              <a:off x="4029" y="3682"/>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170</a:t>
              </a:r>
              <a:endParaRPr lang="ru-RU" altLang="ru-RU" sz="2000">
                <a:latin typeface="Comic Sans MS" pitchFamily="66" charset="0"/>
              </a:endParaRPr>
            </a:p>
          </p:txBody>
        </p:sp>
        <p:sp>
          <p:nvSpPr>
            <p:cNvPr id="11334" name="Rectangle 41"/>
            <p:cNvSpPr>
              <a:spLocks noChangeArrowheads="1"/>
            </p:cNvSpPr>
            <p:nvPr/>
          </p:nvSpPr>
          <p:spPr bwMode="auto">
            <a:xfrm>
              <a:off x="4554" y="3685"/>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180</a:t>
              </a:r>
              <a:endParaRPr lang="ru-RU" altLang="ru-RU" sz="2000">
                <a:latin typeface="Comic Sans MS" pitchFamily="66" charset="0"/>
              </a:endParaRPr>
            </a:p>
          </p:txBody>
        </p:sp>
        <p:sp>
          <p:nvSpPr>
            <p:cNvPr id="11335" name="Rectangle 42"/>
            <p:cNvSpPr>
              <a:spLocks noChangeArrowheads="1"/>
            </p:cNvSpPr>
            <p:nvPr/>
          </p:nvSpPr>
          <p:spPr bwMode="auto">
            <a:xfrm>
              <a:off x="5080"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190</a:t>
              </a:r>
              <a:endParaRPr lang="ru-RU" altLang="ru-RU" sz="2000">
                <a:latin typeface="Comic Sans MS" pitchFamily="66" charset="0"/>
              </a:endParaRPr>
            </a:p>
          </p:txBody>
        </p:sp>
        <p:sp>
          <p:nvSpPr>
            <p:cNvPr id="11336" name="Rectangle 43"/>
            <p:cNvSpPr>
              <a:spLocks noChangeArrowheads="1"/>
            </p:cNvSpPr>
            <p:nvPr/>
          </p:nvSpPr>
          <p:spPr bwMode="auto">
            <a:xfrm>
              <a:off x="234" y="928"/>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120</a:t>
              </a:r>
              <a:endParaRPr lang="ru-RU" altLang="ru-RU" sz="2000">
                <a:latin typeface="Comic Sans MS" pitchFamily="66" charset="0"/>
              </a:endParaRPr>
            </a:p>
          </p:txBody>
        </p:sp>
        <p:sp>
          <p:nvSpPr>
            <p:cNvPr id="11337" name="Rectangle 44"/>
            <p:cNvSpPr>
              <a:spLocks noChangeArrowheads="1"/>
            </p:cNvSpPr>
            <p:nvPr/>
          </p:nvSpPr>
          <p:spPr bwMode="auto">
            <a:xfrm>
              <a:off x="236" y="1447"/>
              <a:ext cx="1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110</a:t>
              </a:r>
              <a:endParaRPr lang="ru-RU" altLang="ru-RU" sz="2000">
                <a:latin typeface="Comic Sans MS" pitchFamily="66" charset="0"/>
              </a:endParaRPr>
            </a:p>
          </p:txBody>
        </p:sp>
        <p:sp>
          <p:nvSpPr>
            <p:cNvPr id="11338" name="Rectangle 45"/>
            <p:cNvSpPr>
              <a:spLocks noChangeArrowheads="1"/>
            </p:cNvSpPr>
            <p:nvPr/>
          </p:nvSpPr>
          <p:spPr bwMode="auto">
            <a:xfrm>
              <a:off x="232" y="1976"/>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100</a:t>
              </a:r>
              <a:endParaRPr lang="ru-RU" altLang="ru-RU" sz="2000">
                <a:latin typeface="Comic Sans MS" pitchFamily="66" charset="0"/>
              </a:endParaRPr>
            </a:p>
          </p:txBody>
        </p:sp>
        <p:sp>
          <p:nvSpPr>
            <p:cNvPr id="11339" name="Rectangle 46"/>
            <p:cNvSpPr>
              <a:spLocks noChangeArrowheads="1"/>
            </p:cNvSpPr>
            <p:nvPr/>
          </p:nvSpPr>
          <p:spPr bwMode="auto">
            <a:xfrm>
              <a:off x="287" y="2493"/>
              <a:ext cx="1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90</a:t>
              </a:r>
              <a:endParaRPr lang="ru-RU" altLang="ru-RU" sz="2000">
                <a:latin typeface="Comic Sans MS" pitchFamily="66" charset="0"/>
              </a:endParaRPr>
            </a:p>
          </p:txBody>
        </p:sp>
        <p:sp>
          <p:nvSpPr>
            <p:cNvPr id="11340" name="Rectangle 47"/>
            <p:cNvSpPr>
              <a:spLocks noChangeArrowheads="1"/>
            </p:cNvSpPr>
            <p:nvPr/>
          </p:nvSpPr>
          <p:spPr bwMode="auto">
            <a:xfrm>
              <a:off x="289" y="3020"/>
              <a:ext cx="1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80</a:t>
              </a:r>
              <a:endParaRPr lang="ru-RU" altLang="ru-RU" sz="2000">
                <a:latin typeface="Comic Sans MS" pitchFamily="66" charset="0"/>
              </a:endParaRPr>
            </a:p>
          </p:txBody>
        </p:sp>
        <p:sp>
          <p:nvSpPr>
            <p:cNvPr id="11341" name="Rectangle 48"/>
            <p:cNvSpPr>
              <a:spLocks noChangeArrowheads="1"/>
            </p:cNvSpPr>
            <p:nvPr/>
          </p:nvSpPr>
          <p:spPr bwMode="auto">
            <a:xfrm>
              <a:off x="285" y="3548"/>
              <a:ext cx="1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70</a:t>
              </a:r>
              <a:endParaRPr lang="ru-RU" altLang="ru-RU" sz="2000">
                <a:latin typeface="Comic Sans MS" pitchFamily="66" charset="0"/>
              </a:endParaRPr>
            </a:p>
          </p:txBody>
        </p:sp>
        <p:sp>
          <p:nvSpPr>
            <p:cNvPr id="11342" name="Rectangle 49"/>
            <p:cNvSpPr>
              <a:spLocks noChangeArrowheads="1"/>
            </p:cNvSpPr>
            <p:nvPr/>
          </p:nvSpPr>
          <p:spPr bwMode="auto">
            <a:xfrm>
              <a:off x="5134" y="3574"/>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3" name="Rectangle 50"/>
            <p:cNvSpPr>
              <a:spLocks noChangeArrowheads="1"/>
            </p:cNvSpPr>
            <p:nvPr/>
          </p:nvSpPr>
          <p:spPr bwMode="auto">
            <a:xfrm>
              <a:off x="5134" y="3574"/>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4" name="Rectangle 51"/>
            <p:cNvSpPr>
              <a:spLocks noChangeArrowheads="1"/>
            </p:cNvSpPr>
            <p:nvPr/>
          </p:nvSpPr>
          <p:spPr bwMode="auto">
            <a:xfrm>
              <a:off x="4614" y="3574"/>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5" name="Rectangle 52"/>
            <p:cNvSpPr>
              <a:spLocks noChangeArrowheads="1"/>
            </p:cNvSpPr>
            <p:nvPr/>
          </p:nvSpPr>
          <p:spPr bwMode="auto">
            <a:xfrm>
              <a:off x="4614" y="3574"/>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6" name="Rectangle 53"/>
            <p:cNvSpPr>
              <a:spLocks noChangeArrowheads="1"/>
            </p:cNvSpPr>
            <p:nvPr/>
          </p:nvSpPr>
          <p:spPr bwMode="auto">
            <a:xfrm>
              <a:off x="4091" y="3574"/>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7" name="Rectangle 54"/>
            <p:cNvSpPr>
              <a:spLocks noChangeArrowheads="1"/>
            </p:cNvSpPr>
            <p:nvPr/>
          </p:nvSpPr>
          <p:spPr bwMode="auto">
            <a:xfrm>
              <a:off x="4091" y="3574"/>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8" name="Rectangle 55"/>
            <p:cNvSpPr>
              <a:spLocks noChangeArrowheads="1"/>
            </p:cNvSpPr>
            <p:nvPr/>
          </p:nvSpPr>
          <p:spPr bwMode="auto">
            <a:xfrm>
              <a:off x="3570" y="3574"/>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9" name="Rectangle 56"/>
            <p:cNvSpPr>
              <a:spLocks noChangeArrowheads="1"/>
            </p:cNvSpPr>
            <p:nvPr/>
          </p:nvSpPr>
          <p:spPr bwMode="auto">
            <a:xfrm>
              <a:off x="3570" y="3574"/>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0" name="Rectangle 57"/>
            <p:cNvSpPr>
              <a:spLocks noChangeArrowheads="1"/>
            </p:cNvSpPr>
            <p:nvPr/>
          </p:nvSpPr>
          <p:spPr bwMode="auto">
            <a:xfrm>
              <a:off x="3046"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1" name="Rectangle 58"/>
            <p:cNvSpPr>
              <a:spLocks noChangeArrowheads="1"/>
            </p:cNvSpPr>
            <p:nvPr/>
          </p:nvSpPr>
          <p:spPr bwMode="auto">
            <a:xfrm>
              <a:off x="3046"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2" name="Rectangle 59"/>
            <p:cNvSpPr>
              <a:spLocks noChangeArrowheads="1"/>
            </p:cNvSpPr>
            <p:nvPr/>
          </p:nvSpPr>
          <p:spPr bwMode="auto">
            <a:xfrm>
              <a:off x="2525"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3" name="Rectangle 60"/>
            <p:cNvSpPr>
              <a:spLocks noChangeArrowheads="1"/>
            </p:cNvSpPr>
            <p:nvPr/>
          </p:nvSpPr>
          <p:spPr bwMode="auto">
            <a:xfrm>
              <a:off x="2525"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4" name="Rectangle 61"/>
            <p:cNvSpPr>
              <a:spLocks noChangeArrowheads="1"/>
            </p:cNvSpPr>
            <p:nvPr/>
          </p:nvSpPr>
          <p:spPr bwMode="auto">
            <a:xfrm>
              <a:off x="490" y="2012"/>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5" name="Rectangle 62"/>
            <p:cNvSpPr>
              <a:spLocks noChangeArrowheads="1"/>
            </p:cNvSpPr>
            <p:nvPr/>
          </p:nvSpPr>
          <p:spPr bwMode="auto">
            <a:xfrm>
              <a:off x="490" y="2012"/>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6" name="Rectangle 63"/>
            <p:cNvSpPr>
              <a:spLocks noChangeArrowheads="1"/>
            </p:cNvSpPr>
            <p:nvPr/>
          </p:nvSpPr>
          <p:spPr bwMode="auto">
            <a:xfrm>
              <a:off x="5405" y="2012"/>
              <a:ext cx="43"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7" name="Rectangle 64"/>
            <p:cNvSpPr>
              <a:spLocks noChangeArrowheads="1"/>
            </p:cNvSpPr>
            <p:nvPr/>
          </p:nvSpPr>
          <p:spPr bwMode="auto">
            <a:xfrm>
              <a:off x="5405" y="2012"/>
              <a:ext cx="43"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8" name="Rectangle 65"/>
            <p:cNvSpPr>
              <a:spLocks noChangeArrowheads="1"/>
            </p:cNvSpPr>
            <p:nvPr/>
          </p:nvSpPr>
          <p:spPr bwMode="auto">
            <a:xfrm>
              <a:off x="488" y="1491"/>
              <a:ext cx="46"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9" name="Rectangle 66"/>
            <p:cNvSpPr>
              <a:spLocks noChangeArrowheads="1"/>
            </p:cNvSpPr>
            <p:nvPr/>
          </p:nvSpPr>
          <p:spPr bwMode="auto">
            <a:xfrm>
              <a:off x="488" y="1491"/>
              <a:ext cx="46"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0" name="Rectangle 67"/>
            <p:cNvSpPr>
              <a:spLocks noChangeArrowheads="1"/>
            </p:cNvSpPr>
            <p:nvPr/>
          </p:nvSpPr>
          <p:spPr bwMode="auto">
            <a:xfrm>
              <a:off x="5403" y="1490"/>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1" name="Rectangle 68"/>
            <p:cNvSpPr>
              <a:spLocks noChangeArrowheads="1"/>
            </p:cNvSpPr>
            <p:nvPr/>
          </p:nvSpPr>
          <p:spPr bwMode="auto">
            <a:xfrm>
              <a:off x="5403" y="1490"/>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2" name="Rectangle 69"/>
            <p:cNvSpPr>
              <a:spLocks noChangeArrowheads="1"/>
            </p:cNvSpPr>
            <p:nvPr/>
          </p:nvSpPr>
          <p:spPr bwMode="auto">
            <a:xfrm>
              <a:off x="487" y="971"/>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3" name="Rectangle 70"/>
            <p:cNvSpPr>
              <a:spLocks noChangeArrowheads="1"/>
            </p:cNvSpPr>
            <p:nvPr/>
          </p:nvSpPr>
          <p:spPr bwMode="auto">
            <a:xfrm>
              <a:off x="487" y="971"/>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4" name="Rectangle 71"/>
            <p:cNvSpPr>
              <a:spLocks noChangeArrowheads="1"/>
            </p:cNvSpPr>
            <p:nvPr/>
          </p:nvSpPr>
          <p:spPr bwMode="auto">
            <a:xfrm>
              <a:off x="5401" y="971"/>
              <a:ext cx="46"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5" name="Rectangle 72"/>
            <p:cNvSpPr>
              <a:spLocks noChangeArrowheads="1"/>
            </p:cNvSpPr>
            <p:nvPr/>
          </p:nvSpPr>
          <p:spPr bwMode="auto">
            <a:xfrm>
              <a:off x="5401" y="971"/>
              <a:ext cx="46"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6" name="Rectangle 73"/>
            <p:cNvSpPr>
              <a:spLocks noChangeArrowheads="1"/>
            </p:cNvSpPr>
            <p:nvPr/>
          </p:nvSpPr>
          <p:spPr bwMode="auto">
            <a:xfrm>
              <a:off x="488" y="2535"/>
              <a:ext cx="46"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7" name="Rectangle 74"/>
            <p:cNvSpPr>
              <a:spLocks noChangeArrowheads="1"/>
            </p:cNvSpPr>
            <p:nvPr/>
          </p:nvSpPr>
          <p:spPr bwMode="auto">
            <a:xfrm>
              <a:off x="488" y="2535"/>
              <a:ext cx="46"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8" name="Rectangle 75"/>
            <p:cNvSpPr>
              <a:spLocks noChangeArrowheads="1"/>
            </p:cNvSpPr>
            <p:nvPr/>
          </p:nvSpPr>
          <p:spPr bwMode="auto">
            <a:xfrm>
              <a:off x="5403" y="2533"/>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9" name="Rectangle 76"/>
            <p:cNvSpPr>
              <a:spLocks noChangeArrowheads="1"/>
            </p:cNvSpPr>
            <p:nvPr/>
          </p:nvSpPr>
          <p:spPr bwMode="auto">
            <a:xfrm>
              <a:off x="5403" y="2533"/>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0" name="Rectangle 77"/>
            <p:cNvSpPr>
              <a:spLocks noChangeArrowheads="1"/>
            </p:cNvSpPr>
            <p:nvPr/>
          </p:nvSpPr>
          <p:spPr bwMode="auto">
            <a:xfrm>
              <a:off x="490" y="3055"/>
              <a:ext cx="44"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1" name="Rectangle 78"/>
            <p:cNvSpPr>
              <a:spLocks noChangeArrowheads="1"/>
            </p:cNvSpPr>
            <p:nvPr/>
          </p:nvSpPr>
          <p:spPr bwMode="auto">
            <a:xfrm>
              <a:off x="490" y="3055"/>
              <a:ext cx="44"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2" name="Rectangle 79"/>
            <p:cNvSpPr>
              <a:spLocks noChangeArrowheads="1"/>
            </p:cNvSpPr>
            <p:nvPr/>
          </p:nvSpPr>
          <p:spPr bwMode="auto">
            <a:xfrm>
              <a:off x="5403" y="3055"/>
              <a:ext cx="45"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3" name="Rectangle 80"/>
            <p:cNvSpPr>
              <a:spLocks noChangeArrowheads="1"/>
            </p:cNvSpPr>
            <p:nvPr/>
          </p:nvSpPr>
          <p:spPr bwMode="auto">
            <a:xfrm>
              <a:off x="5403" y="3055"/>
              <a:ext cx="45"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4" name="Rectangle 81"/>
            <p:cNvSpPr>
              <a:spLocks noChangeArrowheads="1"/>
            </p:cNvSpPr>
            <p:nvPr/>
          </p:nvSpPr>
          <p:spPr bwMode="auto">
            <a:xfrm>
              <a:off x="2004"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5" name="Rectangle 82"/>
            <p:cNvSpPr>
              <a:spLocks noChangeArrowheads="1"/>
            </p:cNvSpPr>
            <p:nvPr/>
          </p:nvSpPr>
          <p:spPr bwMode="auto">
            <a:xfrm>
              <a:off x="2004"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6" name="Rectangle 83"/>
            <p:cNvSpPr>
              <a:spLocks noChangeArrowheads="1"/>
            </p:cNvSpPr>
            <p:nvPr/>
          </p:nvSpPr>
          <p:spPr bwMode="auto">
            <a:xfrm>
              <a:off x="1481" y="3574"/>
              <a:ext cx="46"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7" name="Rectangle 84"/>
            <p:cNvSpPr>
              <a:spLocks noChangeArrowheads="1"/>
            </p:cNvSpPr>
            <p:nvPr/>
          </p:nvSpPr>
          <p:spPr bwMode="auto">
            <a:xfrm>
              <a:off x="1481" y="3574"/>
              <a:ext cx="46"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8" name="Rectangle 85"/>
            <p:cNvSpPr>
              <a:spLocks noChangeArrowheads="1"/>
            </p:cNvSpPr>
            <p:nvPr/>
          </p:nvSpPr>
          <p:spPr bwMode="auto">
            <a:xfrm>
              <a:off x="960" y="3574"/>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9" name="Rectangle 86"/>
            <p:cNvSpPr>
              <a:spLocks noChangeArrowheads="1"/>
            </p:cNvSpPr>
            <p:nvPr/>
          </p:nvSpPr>
          <p:spPr bwMode="auto">
            <a:xfrm>
              <a:off x="960" y="3574"/>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0" name="Rectangle 87"/>
            <p:cNvSpPr>
              <a:spLocks noChangeArrowheads="1"/>
            </p:cNvSpPr>
            <p:nvPr/>
          </p:nvSpPr>
          <p:spPr bwMode="auto">
            <a:xfrm>
              <a:off x="487" y="3582"/>
              <a:ext cx="43"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1" name="Rectangle 88"/>
            <p:cNvSpPr>
              <a:spLocks noChangeArrowheads="1"/>
            </p:cNvSpPr>
            <p:nvPr/>
          </p:nvSpPr>
          <p:spPr bwMode="auto">
            <a:xfrm>
              <a:off x="487" y="3582"/>
              <a:ext cx="43"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2" name="Rectangle 89"/>
            <p:cNvSpPr>
              <a:spLocks noChangeArrowheads="1"/>
            </p:cNvSpPr>
            <p:nvPr/>
          </p:nvSpPr>
          <p:spPr bwMode="auto">
            <a:xfrm>
              <a:off x="5136" y="720"/>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3" name="Rectangle 90"/>
            <p:cNvSpPr>
              <a:spLocks noChangeArrowheads="1"/>
            </p:cNvSpPr>
            <p:nvPr/>
          </p:nvSpPr>
          <p:spPr bwMode="auto">
            <a:xfrm>
              <a:off x="5136" y="720"/>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4" name="Rectangle 91"/>
            <p:cNvSpPr>
              <a:spLocks noChangeArrowheads="1"/>
            </p:cNvSpPr>
            <p:nvPr/>
          </p:nvSpPr>
          <p:spPr bwMode="auto">
            <a:xfrm>
              <a:off x="4614" y="720"/>
              <a:ext cx="45"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5" name="Rectangle 92"/>
            <p:cNvSpPr>
              <a:spLocks noChangeArrowheads="1"/>
            </p:cNvSpPr>
            <p:nvPr/>
          </p:nvSpPr>
          <p:spPr bwMode="auto">
            <a:xfrm>
              <a:off x="4614" y="720"/>
              <a:ext cx="45"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6" name="Rectangle 93"/>
            <p:cNvSpPr>
              <a:spLocks noChangeArrowheads="1"/>
            </p:cNvSpPr>
            <p:nvPr/>
          </p:nvSpPr>
          <p:spPr bwMode="auto">
            <a:xfrm>
              <a:off x="4093" y="718"/>
              <a:ext cx="43"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7" name="Rectangle 94"/>
            <p:cNvSpPr>
              <a:spLocks noChangeArrowheads="1"/>
            </p:cNvSpPr>
            <p:nvPr/>
          </p:nvSpPr>
          <p:spPr bwMode="auto">
            <a:xfrm>
              <a:off x="4093" y="718"/>
              <a:ext cx="43"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8" name="Rectangle 95"/>
            <p:cNvSpPr>
              <a:spLocks noChangeArrowheads="1"/>
            </p:cNvSpPr>
            <p:nvPr/>
          </p:nvSpPr>
          <p:spPr bwMode="auto">
            <a:xfrm>
              <a:off x="3570" y="720"/>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9" name="Rectangle 96"/>
            <p:cNvSpPr>
              <a:spLocks noChangeArrowheads="1"/>
            </p:cNvSpPr>
            <p:nvPr/>
          </p:nvSpPr>
          <p:spPr bwMode="auto">
            <a:xfrm>
              <a:off x="3570" y="720"/>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0" name="Rectangle 97"/>
            <p:cNvSpPr>
              <a:spLocks noChangeArrowheads="1"/>
            </p:cNvSpPr>
            <p:nvPr/>
          </p:nvSpPr>
          <p:spPr bwMode="auto">
            <a:xfrm>
              <a:off x="3047" y="720"/>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1" name="Rectangle 98"/>
            <p:cNvSpPr>
              <a:spLocks noChangeArrowheads="1"/>
            </p:cNvSpPr>
            <p:nvPr/>
          </p:nvSpPr>
          <p:spPr bwMode="auto">
            <a:xfrm>
              <a:off x="3047" y="720"/>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2" name="Rectangle 99"/>
            <p:cNvSpPr>
              <a:spLocks noChangeArrowheads="1"/>
            </p:cNvSpPr>
            <p:nvPr/>
          </p:nvSpPr>
          <p:spPr bwMode="auto">
            <a:xfrm>
              <a:off x="2527" y="718"/>
              <a:ext cx="43"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3" name="Rectangle 100"/>
            <p:cNvSpPr>
              <a:spLocks noChangeArrowheads="1"/>
            </p:cNvSpPr>
            <p:nvPr/>
          </p:nvSpPr>
          <p:spPr bwMode="auto">
            <a:xfrm>
              <a:off x="2527" y="718"/>
              <a:ext cx="43"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4" name="Rectangle 101"/>
            <p:cNvSpPr>
              <a:spLocks noChangeArrowheads="1"/>
            </p:cNvSpPr>
            <p:nvPr/>
          </p:nvSpPr>
          <p:spPr bwMode="auto">
            <a:xfrm>
              <a:off x="2006" y="720"/>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5" name="Rectangle 102"/>
            <p:cNvSpPr>
              <a:spLocks noChangeArrowheads="1"/>
            </p:cNvSpPr>
            <p:nvPr/>
          </p:nvSpPr>
          <p:spPr bwMode="auto">
            <a:xfrm>
              <a:off x="2006" y="720"/>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6" name="Rectangle 103"/>
            <p:cNvSpPr>
              <a:spLocks noChangeArrowheads="1"/>
            </p:cNvSpPr>
            <p:nvPr/>
          </p:nvSpPr>
          <p:spPr bwMode="auto">
            <a:xfrm>
              <a:off x="1483" y="720"/>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7" name="Rectangle 104"/>
            <p:cNvSpPr>
              <a:spLocks noChangeArrowheads="1"/>
            </p:cNvSpPr>
            <p:nvPr/>
          </p:nvSpPr>
          <p:spPr bwMode="auto">
            <a:xfrm>
              <a:off x="1483" y="720"/>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8" name="Rectangle 105"/>
            <p:cNvSpPr>
              <a:spLocks noChangeArrowheads="1"/>
            </p:cNvSpPr>
            <p:nvPr/>
          </p:nvSpPr>
          <p:spPr bwMode="auto">
            <a:xfrm>
              <a:off x="962" y="718"/>
              <a:ext cx="44"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9" name="Rectangle 106"/>
            <p:cNvSpPr>
              <a:spLocks noChangeArrowheads="1"/>
            </p:cNvSpPr>
            <p:nvPr/>
          </p:nvSpPr>
          <p:spPr bwMode="auto">
            <a:xfrm>
              <a:off x="962" y="718"/>
              <a:ext cx="44"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400" name="Rectangle 107"/>
            <p:cNvSpPr>
              <a:spLocks noChangeArrowheads="1"/>
            </p:cNvSpPr>
            <p:nvPr/>
          </p:nvSpPr>
          <p:spPr bwMode="auto">
            <a:xfrm>
              <a:off x="487" y="713"/>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401" name="Rectangle 108"/>
            <p:cNvSpPr>
              <a:spLocks noChangeArrowheads="1"/>
            </p:cNvSpPr>
            <p:nvPr/>
          </p:nvSpPr>
          <p:spPr bwMode="auto">
            <a:xfrm>
              <a:off x="487" y="713"/>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402" name="Rectangle 109"/>
            <p:cNvSpPr>
              <a:spLocks noChangeArrowheads="1"/>
            </p:cNvSpPr>
            <p:nvPr/>
          </p:nvSpPr>
          <p:spPr bwMode="auto">
            <a:xfrm>
              <a:off x="5454" y="555"/>
              <a:ext cx="276" cy="15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403" name="Rectangle 110"/>
            <p:cNvSpPr>
              <a:spLocks noChangeArrowheads="1"/>
            </p:cNvSpPr>
            <p:nvPr/>
          </p:nvSpPr>
          <p:spPr bwMode="auto">
            <a:xfrm>
              <a:off x="5380" y="3636"/>
              <a:ext cx="370" cy="15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grpSp>
      <p:grpSp>
        <p:nvGrpSpPr>
          <p:cNvPr id="11270" name="Group 111"/>
          <p:cNvGrpSpPr>
            <a:grpSpLocks/>
          </p:cNvGrpSpPr>
          <p:nvPr/>
        </p:nvGrpSpPr>
        <p:grpSpPr bwMode="auto">
          <a:xfrm>
            <a:off x="5562600" y="1449388"/>
            <a:ext cx="2859088" cy="1066800"/>
            <a:chOff x="3515" y="799"/>
            <a:chExt cx="1801" cy="666"/>
          </a:xfrm>
        </p:grpSpPr>
        <p:sp>
          <p:nvSpPr>
            <p:cNvPr id="11307" name="Text Box 112"/>
            <p:cNvSpPr txBox="1">
              <a:spLocks noChangeArrowheads="1"/>
            </p:cNvSpPr>
            <p:nvPr/>
          </p:nvSpPr>
          <p:spPr bwMode="auto">
            <a:xfrm>
              <a:off x="4211" y="799"/>
              <a:ext cx="1105"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Island of</a:t>
              </a:r>
            </a:p>
            <a:p>
              <a:pPr>
                <a:spcBef>
                  <a:spcPct val="0"/>
                </a:spcBef>
                <a:buFontTx/>
                <a:buNone/>
              </a:pPr>
              <a:r>
                <a:rPr lang="en-US" altLang="ru-RU" sz="1600">
                  <a:solidFill>
                    <a:schemeClr val="bg1"/>
                  </a:solidFill>
                  <a:latin typeface="Comic Sans MS" pitchFamily="66" charset="0"/>
                </a:rPr>
                <a:t>  Stability</a:t>
              </a:r>
            </a:p>
            <a:p>
              <a:pPr>
                <a:spcBef>
                  <a:spcPct val="0"/>
                </a:spcBef>
                <a:buFontTx/>
                <a:buNone/>
              </a:pPr>
              <a:endParaRPr lang="en-US" altLang="ru-RU" sz="1600">
                <a:solidFill>
                  <a:schemeClr val="bg1"/>
                </a:solidFill>
                <a:latin typeface="Comic Sans MS" pitchFamily="66" charset="0"/>
              </a:endParaRPr>
            </a:p>
          </p:txBody>
        </p:sp>
        <p:sp>
          <p:nvSpPr>
            <p:cNvPr id="11308" name="Text Box 113"/>
            <p:cNvSpPr txBox="1">
              <a:spLocks noChangeArrowheads="1"/>
            </p:cNvSpPr>
            <p:nvPr/>
          </p:nvSpPr>
          <p:spPr bwMode="auto">
            <a:xfrm>
              <a:off x="3515" y="1253"/>
              <a:ext cx="45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Shoal</a:t>
              </a:r>
            </a:p>
          </p:txBody>
        </p:sp>
      </p:grpSp>
      <p:sp>
        <p:nvSpPr>
          <p:cNvPr id="11271" name="Text Box 116"/>
          <p:cNvSpPr txBox="1">
            <a:spLocks noChangeArrowheads="1"/>
          </p:cNvSpPr>
          <p:nvPr/>
        </p:nvSpPr>
        <p:spPr bwMode="auto">
          <a:xfrm>
            <a:off x="839788" y="387350"/>
            <a:ext cx="18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ru-RU" sz="2000">
              <a:solidFill>
                <a:srgbClr val="808080"/>
              </a:solidFill>
              <a:latin typeface="Comic Sans MS" pitchFamily="66" charset="0"/>
            </a:endParaRPr>
          </a:p>
        </p:txBody>
      </p:sp>
      <p:sp>
        <p:nvSpPr>
          <p:cNvPr id="11272" name="Rectangle 117"/>
          <p:cNvSpPr>
            <a:spLocks noChangeArrowheads="1"/>
          </p:cNvSpPr>
          <p:nvPr/>
        </p:nvSpPr>
        <p:spPr bwMode="auto">
          <a:xfrm>
            <a:off x="0" y="0"/>
            <a:ext cx="9185275" cy="38100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grpSp>
        <p:nvGrpSpPr>
          <p:cNvPr id="11273" name="Group 120"/>
          <p:cNvGrpSpPr>
            <a:grpSpLocks/>
          </p:cNvGrpSpPr>
          <p:nvPr/>
        </p:nvGrpSpPr>
        <p:grpSpPr bwMode="auto">
          <a:xfrm>
            <a:off x="990600" y="3124200"/>
            <a:ext cx="2997200" cy="1276350"/>
            <a:chOff x="657" y="1797"/>
            <a:chExt cx="1888" cy="804"/>
          </a:xfrm>
        </p:grpSpPr>
        <p:sp>
          <p:nvSpPr>
            <p:cNvPr id="11305" name="Text Box 121"/>
            <p:cNvSpPr txBox="1">
              <a:spLocks noChangeArrowheads="1"/>
            </p:cNvSpPr>
            <p:nvPr/>
          </p:nvSpPr>
          <p:spPr bwMode="auto">
            <a:xfrm>
              <a:off x="1886" y="1797"/>
              <a:ext cx="65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Peninsula</a:t>
              </a:r>
            </a:p>
          </p:txBody>
        </p:sp>
        <p:sp>
          <p:nvSpPr>
            <p:cNvPr id="11306" name="Text Box 122"/>
            <p:cNvSpPr txBox="1">
              <a:spLocks noChangeArrowheads="1"/>
            </p:cNvSpPr>
            <p:nvPr/>
          </p:nvSpPr>
          <p:spPr bwMode="auto">
            <a:xfrm>
              <a:off x="657" y="2387"/>
              <a:ext cx="69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Continent</a:t>
              </a:r>
            </a:p>
          </p:txBody>
        </p:sp>
      </p:grpSp>
      <p:sp>
        <p:nvSpPr>
          <p:cNvPr id="11274" name="Text Box 123"/>
          <p:cNvSpPr txBox="1">
            <a:spLocks noChangeArrowheads="1"/>
          </p:cNvSpPr>
          <p:nvPr/>
        </p:nvSpPr>
        <p:spPr bwMode="auto">
          <a:xfrm>
            <a:off x="5973763" y="3825875"/>
            <a:ext cx="1897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Sea of Instability</a:t>
            </a:r>
            <a:endParaRPr lang="ru-RU" altLang="ru-RU" sz="1600">
              <a:solidFill>
                <a:schemeClr val="bg1"/>
              </a:solidFill>
              <a:latin typeface="Comic Sans MS" pitchFamily="66" charset="0"/>
            </a:endParaRPr>
          </a:p>
        </p:txBody>
      </p:sp>
      <p:grpSp>
        <p:nvGrpSpPr>
          <p:cNvPr id="11275" name="Группа 132"/>
          <p:cNvGrpSpPr>
            <a:grpSpLocks/>
          </p:cNvGrpSpPr>
          <p:nvPr/>
        </p:nvGrpSpPr>
        <p:grpSpPr bwMode="auto">
          <a:xfrm>
            <a:off x="641350" y="398463"/>
            <a:ext cx="4357688" cy="1179512"/>
            <a:chOff x="641352" y="399068"/>
            <a:chExt cx="4357689" cy="1178907"/>
          </a:xfrm>
        </p:grpSpPr>
        <p:sp>
          <p:nvSpPr>
            <p:cNvPr id="11291" name="Text Box 115"/>
            <p:cNvSpPr txBox="1">
              <a:spLocks noChangeArrowheads="1"/>
            </p:cNvSpPr>
            <p:nvPr/>
          </p:nvSpPr>
          <p:spPr bwMode="auto">
            <a:xfrm>
              <a:off x="855988" y="399068"/>
              <a:ext cx="1047723" cy="36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800">
                  <a:solidFill>
                    <a:schemeClr val="bg1"/>
                  </a:solidFill>
                </a:rPr>
                <a:t>Half-lives</a:t>
              </a:r>
            </a:p>
          </p:txBody>
        </p:sp>
        <p:grpSp>
          <p:nvGrpSpPr>
            <p:cNvPr id="11292" name="Group 125"/>
            <p:cNvGrpSpPr>
              <a:grpSpLocks/>
            </p:cNvGrpSpPr>
            <p:nvPr/>
          </p:nvGrpSpPr>
          <p:grpSpPr bwMode="auto">
            <a:xfrm>
              <a:off x="641352" y="661988"/>
              <a:ext cx="4357689" cy="915987"/>
              <a:chOff x="2875" y="104"/>
              <a:chExt cx="2745" cy="577"/>
            </a:xfrm>
          </p:grpSpPr>
          <p:graphicFrame>
            <p:nvGraphicFramePr>
              <p:cNvPr id="11293" name="Object 126"/>
              <p:cNvGraphicFramePr>
                <a:graphicFrameLocks noChangeAspect="1"/>
              </p:cNvGraphicFramePr>
              <p:nvPr/>
            </p:nvGraphicFramePr>
            <p:xfrm>
              <a:off x="2928" y="144"/>
              <a:ext cx="2544" cy="513"/>
            </p:xfrm>
            <a:graphic>
              <a:graphicData uri="http://schemas.openxmlformats.org/presentationml/2006/ole">
                <mc:AlternateContent xmlns:mc="http://schemas.openxmlformats.org/markup-compatibility/2006">
                  <mc:Choice xmlns:v="urn:schemas-microsoft-com:vml" Requires="v">
                    <p:oleObj spid="_x0000_s48171" name="CorelDRAW" r:id="rId5" imgW="8108280" imgH="1635480" progId="">
                      <p:embed/>
                    </p:oleObj>
                  </mc:Choice>
                  <mc:Fallback>
                    <p:oleObj name="CorelDRAW" r:id="rId5" imgW="8108280" imgH="16354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44"/>
                            <a:ext cx="2544" cy="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1294" name="Text Box 127"/>
              <p:cNvSpPr txBox="1">
                <a:spLocks noChangeArrowheads="1"/>
              </p:cNvSpPr>
              <p:nvPr/>
            </p:nvSpPr>
            <p:spPr bwMode="auto">
              <a:xfrm>
                <a:off x="2986" y="124"/>
                <a:ext cx="24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-5</a:t>
                </a:r>
                <a:endParaRPr lang="ru-RU" altLang="ru-RU" sz="1600">
                  <a:solidFill>
                    <a:schemeClr val="bg1"/>
                  </a:solidFill>
                  <a:latin typeface="Comic Sans MS" pitchFamily="66" charset="0"/>
                </a:endParaRPr>
              </a:p>
            </p:txBody>
          </p:sp>
          <p:sp>
            <p:nvSpPr>
              <p:cNvPr id="11295" name="Text Box 128"/>
              <p:cNvSpPr txBox="1">
                <a:spLocks noChangeArrowheads="1"/>
              </p:cNvSpPr>
              <p:nvPr/>
            </p:nvSpPr>
            <p:spPr bwMode="auto">
              <a:xfrm>
                <a:off x="3461" y="124"/>
                <a:ext cx="19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0</a:t>
                </a:r>
                <a:endParaRPr lang="ru-RU" altLang="ru-RU" sz="1600">
                  <a:solidFill>
                    <a:schemeClr val="bg1"/>
                  </a:solidFill>
                  <a:latin typeface="Comic Sans MS" pitchFamily="66" charset="0"/>
                </a:endParaRPr>
              </a:p>
            </p:txBody>
          </p:sp>
          <p:sp>
            <p:nvSpPr>
              <p:cNvPr id="11296" name="Text Box 129"/>
              <p:cNvSpPr txBox="1">
                <a:spLocks noChangeArrowheads="1"/>
              </p:cNvSpPr>
              <p:nvPr/>
            </p:nvSpPr>
            <p:spPr bwMode="auto">
              <a:xfrm>
                <a:off x="3900" y="124"/>
                <a:ext cx="19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5</a:t>
                </a:r>
                <a:endParaRPr lang="ru-RU" altLang="ru-RU" sz="1600">
                  <a:solidFill>
                    <a:schemeClr val="bg1"/>
                  </a:solidFill>
                  <a:latin typeface="Comic Sans MS" pitchFamily="66" charset="0"/>
                </a:endParaRPr>
              </a:p>
            </p:txBody>
          </p:sp>
          <p:sp>
            <p:nvSpPr>
              <p:cNvPr id="11297" name="Text Box 130"/>
              <p:cNvSpPr txBox="1">
                <a:spLocks noChangeArrowheads="1"/>
              </p:cNvSpPr>
              <p:nvPr/>
            </p:nvSpPr>
            <p:spPr bwMode="auto">
              <a:xfrm>
                <a:off x="4296" y="124"/>
                <a:ext cx="25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10</a:t>
                </a:r>
                <a:endParaRPr lang="ru-RU" altLang="ru-RU" sz="1600">
                  <a:solidFill>
                    <a:schemeClr val="bg1"/>
                  </a:solidFill>
                  <a:latin typeface="Comic Sans MS" pitchFamily="66" charset="0"/>
                </a:endParaRPr>
              </a:p>
            </p:txBody>
          </p:sp>
          <p:sp>
            <p:nvSpPr>
              <p:cNvPr id="11298" name="Text Box 131"/>
              <p:cNvSpPr txBox="1">
                <a:spLocks noChangeArrowheads="1"/>
              </p:cNvSpPr>
              <p:nvPr/>
            </p:nvSpPr>
            <p:spPr bwMode="auto">
              <a:xfrm>
                <a:off x="4726" y="124"/>
                <a:ext cx="25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15</a:t>
                </a:r>
                <a:endParaRPr lang="ru-RU" altLang="ru-RU" sz="1600">
                  <a:solidFill>
                    <a:schemeClr val="bg1"/>
                  </a:solidFill>
                  <a:latin typeface="Comic Sans MS" pitchFamily="66" charset="0"/>
                </a:endParaRPr>
              </a:p>
            </p:txBody>
          </p:sp>
          <p:sp>
            <p:nvSpPr>
              <p:cNvPr id="11299" name="Text Box 132"/>
              <p:cNvSpPr txBox="1">
                <a:spLocks noChangeArrowheads="1"/>
              </p:cNvSpPr>
              <p:nvPr/>
            </p:nvSpPr>
            <p:spPr bwMode="auto">
              <a:xfrm>
                <a:off x="4943" y="104"/>
                <a:ext cx="67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LogT</a:t>
                </a:r>
                <a:r>
                  <a:rPr lang="en-US" altLang="ru-RU" sz="2000" baseline="-25000">
                    <a:solidFill>
                      <a:schemeClr val="bg1"/>
                    </a:solidFill>
                    <a:latin typeface="Comic Sans MS" pitchFamily="66" charset="0"/>
                  </a:rPr>
                  <a:t>1/2 </a:t>
                </a:r>
                <a:r>
                  <a:rPr lang="en-US" altLang="ru-RU" sz="1600">
                    <a:solidFill>
                      <a:schemeClr val="bg1"/>
                    </a:solidFill>
                    <a:latin typeface="Comic Sans MS" pitchFamily="66" charset="0"/>
                  </a:rPr>
                  <a:t>s</a:t>
                </a:r>
                <a:endParaRPr lang="ru-RU" altLang="ru-RU" sz="1600">
                  <a:solidFill>
                    <a:schemeClr val="bg1"/>
                  </a:solidFill>
                  <a:latin typeface="Comic Sans MS" pitchFamily="66" charset="0"/>
                </a:endParaRPr>
              </a:p>
            </p:txBody>
          </p:sp>
          <p:sp>
            <p:nvSpPr>
              <p:cNvPr id="11300" name="Text Box 133"/>
              <p:cNvSpPr txBox="1">
                <a:spLocks noChangeArrowheads="1"/>
              </p:cNvSpPr>
              <p:nvPr/>
            </p:nvSpPr>
            <p:spPr bwMode="auto">
              <a:xfrm>
                <a:off x="2875" y="460"/>
                <a:ext cx="30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a:t>
                </a:r>
                <a:r>
                  <a:rPr lang="el-GR" altLang="ru-RU" sz="1600">
                    <a:solidFill>
                      <a:schemeClr val="bg1"/>
                    </a:solidFill>
                    <a:latin typeface="Comic Sans MS" pitchFamily="66" charset="0"/>
                  </a:rPr>
                  <a:t>μ</a:t>
                </a:r>
                <a:r>
                  <a:rPr lang="en-US" altLang="ru-RU" sz="1600">
                    <a:solidFill>
                      <a:schemeClr val="bg1"/>
                    </a:solidFill>
                    <a:latin typeface="Comic Sans MS" pitchFamily="66" charset="0"/>
                  </a:rPr>
                  <a:t>s</a:t>
                </a:r>
              </a:p>
            </p:txBody>
          </p:sp>
          <p:sp>
            <p:nvSpPr>
              <p:cNvPr id="11301" name="Text Box 134"/>
              <p:cNvSpPr txBox="1">
                <a:spLocks noChangeArrowheads="1"/>
              </p:cNvSpPr>
              <p:nvPr/>
            </p:nvSpPr>
            <p:spPr bwMode="auto">
              <a:xfrm>
                <a:off x="3429" y="464"/>
                <a:ext cx="23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1s</a:t>
                </a:r>
              </a:p>
            </p:txBody>
          </p:sp>
          <p:sp>
            <p:nvSpPr>
              <p:cNvPr id="11302" name="Text Box 135"/>
              <p:cNvSpPr txBox="1">
                <a:spLocks noChangeArrowheads="1"/>
              </p:cNvSpPr>
              <p:nvPr/>
            </p:nvSpPr>
            <p:spPr bwMode="auto">
              <a:xfrm>
                <a:off x="3738" y="464"/>
                <a:ext cx="25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1h</a:t>
                </a:r>
              </a:p>
            </p:txBody>
          </p:sp>
          <p:sp>
            <p:nvSpPr>
              <p:cNvPr id="11303" name="Text Box 136"/>
              <p:cNvSpPr txBox="1">
                <a:spLocks noChangeArrowheads="1"/>
              </p:cNvSpPr>
              <p:nvPr/>
            </p:nvSpPr>
            <p:spPr bwMode="auto">
              <a:xfrm>
                <a:off x="4078" y="468"/>
                <a:ext cx="19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d</a:t>
                </a:r>
              </a:p>
            </p:txBody>
          </p:sp>
          <p:sp>
            <p:nvSpPr>
              <p:cNvPr id="11304" name="Text Box 137"/>
              <p:cNvSpPr txBox="1">
                <a:spLocks noChangeArrowheads="1"/>
              </p:cNvSpPr>
              <p:nvPr/>
            </p:nvSpPr>
            <p:spPr bwMode="auto">
              <a:xfrm>
                <a:off x="4554" y="464"/>
                <a:ext cx="5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1Myear</a:t>
                </a:r>
              </a:p>
            </p:txBody>
          </p:sp>
        </p:grpSp>
      </p:grpSp>
      <p:grpSp>
        <p:nvGrpSpPr>
          <p:cNvPr id="26" name="Группа 25"/>
          <p:cNvGrpSpPr>
            <a:grpSpLocks/>
          </p:cNvGrpSpPr>
          <p:nvPr/>
        </p:nvGrpSpPr>
        <p:grpSpPr bwMode="auto">
          <a:xfrm>
            <a:off x="4719638" y="361950"/>
            <a:ext cx="3914775" cy="3005138"/>
            <a:chOff x="4720080" y="361890"/>
            <a:chExt cx="3913596" cy="3005448"/>
          </a:xfrm>
        </p:grpSpPr>
        <p:grpSp>
          <p:nvGrpSpPr>
            <p:cNvPr id="11278" name="Группа 24"/>
            <p:cNvGrpSpPr>
              <a:grpSpLocks/>
            </p:cNvGrpSpPr>
            <p:nvPr/>
          </p:nvGrpSpPr>
          <p:grpSpPr bwMode="auto">
            <a:xfrm>
              <a:off x="4720080" y="1402466"/>
              <a:ext cx="3804795" cy="1964872"/>
              <a:chOff x="4720080" y="1402466"/>
              <a:chExt cx="3804795" cy="1964872"/>
            </a:xfrm>
          </p:grpSpPr>
          <p:grpSp>
            <p:nvGrpSpPr>
              <p:cNvPr id="11280" name="Группа 21"/>
              <p:cNvGrpSpPr>
                <a:grpSpLocks/>
              </p:cNvGrpSpPr>
              <p:nvPr/>
            </p:nvGrpSpPr>
            <p:grpSpPr bwMode="auto">
              <a:xfrm>
                <a:off x="4720080" y="1402466"/>
                <a:ext cx="3804795" cy="1964872"/>
                <a:chOff x="4720080" y="1402466"/>
                <a:chExt cx="3804795" cy="1964872"/>
              </a:xfrm>
            </p:grpSpPr>
            <p:grpSp>
              <p:nvGrpSpPr>
                <p:cNvPr id="11282" name="Группа 20"/>
                <p:cNvGrpSpPr>
                  <a:grpSpLocks/>
                </p:cNvGrpSpPr>
                <p:nvPr/>
              </p:nvGrpSpPr>
              <p:grpSpPr bwMode="auto">
                <a:xfrm>
                  <a:off x="4720080" y="1402466"/>
                  <a:ext cx="3804795" cy="1964872"/>
                  <a:chOff x="4720080" y="1402466"/>
                  <a:chExt cx="3804795" cy="1964872"/>
                </a:xfrm>
              </p:grpSpPr>
              <p:grpSp>
                <p:nvGrpSpPr>
                  <p:cNvPr id="11284" name="Группа 14"/>
                  <p:cNvGrpSpPr>
                    <a:grpSpLocks/>
                  </p:cNvGrpSpPr>
                  <p:nvPr/>
                </p:nvGrpSpPr>
                <p:grpSpPr bwMode="auto">
                  <a:xfrm>
                    <a:off x="4720080" y="1402466"/>
                    <a:ext cx="3804795" cy="1964872"/>
                    <a:chOff x="4720080" y="1402466"/>
                    <a:chExt cx="3804795" cy="1964872"/>
                  </a:xfrm>
                </p:grpSpPr>
                <p:grpSp>
                  <p:nvGrpSpPr>
                    <p:cNvPr id="11287" name="Группа 12"/>
                    <p:cNvGrpSpPr>
                      <a:grpSpLocks/>
                    </p:cNvGrpSpPr>
                    <p:nvPr/>
                  </p:nvGrpSpPr>
                  <p:grpSpPr bwMode="auto">
                    <a:xfrm>
                      <a:off x="4858734" y="1402466"/>
                      <a:ext cx="3666141" cy="1964872"/>
                      <a:chOff x="4858734" y="1402466"/>
                      <a:chExt cx="3666141" cy="1964872"/>
                    </a:xfrm>
                  </p:grpSpPr>
                  <p:sp>
                    <p:nvSpPr>
                      <p:cNvPr id="11" name="Прямоугольник 10"/>
                      <p:cNvSpPr/>
                      <p:nvPr/>
                    </p:nvSpPr>
                    <p:spPr>
                      <a:xfrm>
                        <a:off x="5604051" y="1401810"/>
                        <a:ext cx="2920121" cy="1965528"/>
                      </a:xfrm>
                      <a:prstGeom prst="rect">
                        <a:avLst/>
                      </a:prstGeom>
                      <a:solidFill>
                        <a:srgbClr val="181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Прямоугольник 11"/>
                      <p:cNvSpPr/>
                      <p:nvPr/>
                    </p:nvSpPr>
                    <p:spPr>
                      <a:xfrm>
                        <a:off x="4858150" y="2136898"/>
                        <a:ext cx="1058544" cy="860514"/>
                      </a:xfrm>
                      <a:prstGeom prst="rect">
                        <a:avLst/>
                      </a:prstGeom>
                      <a:solidFill>
                        <a:srgbClr val="181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4" name="Прямоугольник 13"/>
                    <p:cNvSpPr/>
                    <p:nvPr/>
                  </p:nvSpPr>
                  <p:spPr>
                    <a:xfrm>
                      <a:off x="4720080" y="2892626"/>
                      <a:ext cx="571328" cy="209572"/>
                    </a:xfrm>
                    <a:prstGeom prst="rect">
                      <a:avLst/>
                    </a:prstGeom>
                    <a:solidFill>
                      <a:srgbClr val="181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1285" name="Text Box 123"/>
                  <p:cNvSpPr txBox="1">
                    <a:spLocks noChangeArrowheads="1"/>
                  </p:cNvSpPr>
                  <p:nvPr/>
                </p:nvSpPr>
                <p:spPr bwMode="auto">
                  <a:xfrm>
                    <a:off x="5949604" y="1988840"/>
                    <a:ext cx="1718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A limit of SHE </a:t>
                    </a:r>
                  </a:p>
                  <a:p>
                    <a:pPr eaLnBrk="1" hangingPunct="1">
                      <a:spcBef>
                        <a:spcPct val="0"/>
                      </a:spcBef>
                      <a:buFontTx/>
                      <a:buNone/>
                    </a:pPr>
                    <a:r>
                      <a:rPr lang="en-US" altLang="ru-RU" sz="1600">
                        <a:solidFill>
                          <a:schemeClr val="bg1"/>
                        </a:solidFill>
                        <a:latin typeface="Comic Sans MS" pitchFamily="66" charset="0"/>
                      </a:rPr>
                      <a:t>         existence</a:t>
                    </a:r>
                    <a:endParaRPr lang="ru-RU" altLang="ru-RU" sz="1600">
                      <a:solidFill>
                        <a:schemeClr val="bg1"/>
                      </a:solidFill>
                      <a:latin typeface="Comic Sans MS" pitchFamily="66" charset="0"/>
                    </a:endParaRPr>
                  </a:p>
                </p:txBody>
              </p:sp>
              <p:sp>
                <p:nvSpPr>
                  <p:cNvPr id="11286" name="Text Box 123"/>
                  <p:cNvSpPr txBox="1">
                    <a:spLocks noChangeArrowheads="1"/>
                  </p:cNvSpPr>
                  <p:nvPr/>
                </p:nvSpPr>
                <p:spPr bwMode="auto">
                  <a:xfrm>
                    <a:off x="7020272" y="2586390"/>
                    <a:ext cx="13516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T</a:t>
                    </a:r>
                    <a:r>
                      <a:rPr lang="en-US" altLang="ru-RU" sz="1800" baseline="-25000">
                        <a:solidFill>
                          <a:schemeClr val="bg1"/>
                        </a:solidFill>
                        <a:latin typeface="Comic Sans MS" pitchFamily="66" charset="0"/>
                      </a:rPr>
                      <a:t>1/2</a:t>
                    </a:r>
                    <a:r>
                      <a:rPr lang="en-US" altLang="ru-RU" sz="1600" baseline="-25000">
                        <a:solidFill>
                          <a:schemeClr val="bg1"/>
                        </a:solidFill>
                        <a:latin typeface="Comic Sans MS" pitchFamily="66" charset="0"/>
                      </a:rPr>
                      <a:t> </a:t>
                    </a:r>
                    <a:r>
                      <a:rPr lang="en-US" altLang="ru-RU" sz="1600">
                        <a:solidFill>
                          <a:schemeClr val="bg1"/>
                        </a:solidFill>
                        <a:latin typeface="Comic Sans MS" pitchFamily="66" charset="0"/>
                      </a:rPr>
                      <a:t>≤ 10</a:t>
                    </a:r>
                    <a:r>
                      <a:rPr lang="en-US" altLang="ru-RU" sz="1800" baseline="30000">
                        <a:solidFill>
                          <a:schemeClr val="bg1"/>
                        </a:solidFill>
                        <a:latin typeface="Comic Sans MS" pitchFamily="66" charset="0"/>
                      </a:rPr>
                      <a:t>-14</a:t>
                    </a:r>
                    <a:r>
                      <a:rPr lang="en-US" altLang="ru-RU" sz="1600">
                        <a:solidFill>
                          <a:schemeClr val="bg1"/>
                        </a:solidFill>
                        <a:latin typeface="Comic Sans MS" pitchFamily="66" charset="0"/>
                      </a:rPr>
                      <a:t> s</a:t>
                    </a:r>
                    <a:endParaRPr lang="ru-RU" altLang="ru-RU" sz="1600">
                      <a:solidFill>
                        <a:schemeClr val="bg1"/>
                      </a:solidFill>
                      <a:latin typeface="Comic Sans MS" pitchFamily="66" charset="0"/>
                    </a:endParaRPr>
                  </a:p>
                </p:txBody>
              </p:sp>
            </p:grpSp>
            <p:sp>
              <p:nvSpPr>
                <p:cNvPr id="20" name="Прямоугольник 19"/>
                <p:cNvSpPr/>
                <p:nvPr/>
              </p:nvSpPr>
              <p:spPr>
                <a:xfrm>
                  <a:off x="6538807" y="2951370"/>
                  <a:ext cx="95221" cy="85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cxnSp>
            <p:nvCxnSpPr>
              <p:cNvPr id="24" name="Прямая со стрелкой 23"/>
              <p:cNvCxnSpPr/>
              <p:nvPr/>
            </p:nvCxnSpPr>
            <p:spPr>
              <a:xfrm flipH="1">
                <a:off x="6667355" y="2557629"/>
                <a:ext cx="396755" cy="334997"/>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279" name="Text Box 118"/>
            <p:cNvSpPr txBox="1">
              <a:spLocks noChangeArrowheads="1"/>
            </p:cNvSpPr>
            <p:nvPr/>
          </p:nvSpPr>
          <p:spPr bwMode="auto">
            <a:xfrm>
              <a:off x="6382867" y="361890"/>
              <a:ext cx="2250809"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a:solidFill>
                    <a:schemeClr val="bg1"/>
                  </a:solidFill>
                </a:rPr>
                <a:t>Macroscopic theory</a:t>
              </a:r>
            </a:p>
          </p:txBody>
        </p:sp>
      </p:grpSp>
      <p:sp>
        <p:nvSpPr>
          <p:cNvPr id="7" name="TextBox 6"/>
          <p:cNvSpPr txBox="1"/>
          <p:nvPr/>
        </p:nvSpPr>
        <p:spPr>
          <a:xfrm>
            <a:off x="6516688" y="693738"/>
            <a:ext cx="184150" cy="401637"/>
          </a:xfrm>
          <a:prstGeom prst="rect">
            <a:avLst/>
          </a:prstGeom>
          <a:solidFill>
            <a:schemeClr val="tx1"/>
          </a:solidFill>
        </p:spPr>
        <p:txBody>
          <a:bodyPr wrap="none">
            <a:spAutoFit/>
          </a:bodyPr>
          <a:lstStyle/>
          <a:p>
            <a:pPr>
              <a:defRPr/>
            </a:pPr>
            <a:endParaRPr lang="ru-RU" sz="2000" dirty="0">
              <a:solidFill>
                <a:schemeClr val="bg1"/>
              </a:solidFill>
              <a:latin typeface="+mn-lt"/>
              <a:cs typeface="Arial" charset="0"/>
            </a:endParaRPr>
          </a:p>
        </p:txBody>
      </p:sp>
    </p:spTree>
    <p:extLst>
      <p:ext uri="{BB962C8B-B14F-4D97-AF65-F5344CB8AC3E}">
        <p14:creationId xmlns:p14="http://schemas.microsoft.com/office/powerpoint/2010/main" val="196619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611188"/>
            <a:ext cx="7199313"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291" name="TextBox 2"/>
          <p:cNvSpPr txBox="1">
            <a:spLocks noChangeArrowheads="1"/>
          </p:cNvSpPr>
          <p:nvPr/>
        </p:nvSpPr>
        <p:spPr bwMode="auto">
          <a:xfrm>
            <a:off x="5387975" y="971550"/>
            <a:ext cx="1577975"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2000" dirty="0" err="1"/>
              <a:t>Fiset</a:t>
            </a:r>
            <a:r>
              <a:rPr lang="en-GB" altLang="ru-RU" sz="2000" dirty="0"/>
              <a:t> and Nix </a:t>
            </a:r>
          </a:p>
          <a:p>
            <a:pPr algn="r" eaLnBrk="1" hangingPunct="1">
              <a:spcBef>
                <a:spcPct val="0"/>
              </a:spcBef>
              <a:buFontTx/>
              <a:buNone/>
            </a:pPr>
            <a:r>
              <a:rPr lang="en-GB" altLang="ru-RU" sz="2000" dirty="0"/>
              <a:t>(1972)</a:t>
            </a:r>
            <a:endParaRPr lang="ru-RU" altLang="ru-RU" sz="2000" dirty="0"/>
          </a:p>
        </p:txBody>
      </p:sp>
      <p:sp>
        <p:nvSpPr>
          <p:cNvPr id="12292" name="TextBox 3"/>
          <p:cNvSpPr txBox="1">
            <a:spLocks noChangeArrowheads="1"/>
          </p:cNvSpPr>
          <p:nvPr/>
        </p:nvSpPr>
        <p:spPr bwMode="auto">
          <a:xfrm>
            <a:off x="6227763" y="3810000"/>
            <a:ext cx="1709737"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2000"/>
              <a:t>Randrup et al. </a:t>
            </a:r>
          </a:p>
          <a:p>
            <a:pPr algn="r" eaLnBrk="1" hangingPunct="1">
              <a:spcBef>
                <a:spcPct val="0"/>
              </a:spcBef>
              <a:buFontTx/>
              <a:buNone/>
            </a:pPr>
            <a:r>
              <a:rPr lang="en-GB" altLang="ru-RU" sz="2000"/>
              <a:t>(1974) </a:t>
            </a:r>
            <a:endParaRPr lang="ru-RU" altLang="ru-RU" sz="2000"/>
          </a:p>
        </p:txBody>
      </p:sp>
      <p:sp>
        <p:nvSpPr>
          <p:cNvPr id="12293" name="TextBox 4"/>
          <p:cNvSpPr txBox="1">
            <a:spLocks noChangeArrowheads="1"/>
          </p:cNvSpPr>
          <p:nvPr/>
        </p:nvSpPr>
        <p:spPr bwMode="auto">
          <a:xfrm>
            <a:off x="3843338" y="1839913"/>
            <a:ext cx="14636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2000"/>
              <a:t>Age of Earth</a:t>
            </a:r>
            <a:endParaRPr lang="en-GB" altLang="ru-RU" sz="2000"/>
          </a:p>
        </p:txBody>
      </p:sp>
      <p:cxnSp>
        <p:nvCxnSpPr>
          <p:cNvPr id="9" name="Прямая соединительная линия 8"/>
          <p:cNvCxnSpPr/>
          <p:nvPr/>
        </p:nvCxnSpPr>
        <p:spPr>
          <a:xfrm>
            <a:off x="1660525" y="2049463"/>
            <a:ext cx="1962150" cy="1587"/>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cxnSp>
        <p:nvCxnSpPr>
          <p:cNvPr id="10" name="Прямая соединительная линия 9"/>
          <p:cNvCxnSpPr/>
          <p:nvPr/>
        </p:nvCxnSpPr>
        <p:spPr>
          <a:xfrm>
            <a:off x="3892550" y="3317875"/>
            <a:ext cx="977900" cy="4763"/>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cxnSp>
        <p:nvCxnSpPr>
          <p:cNvPr id="13" name="Прямая соединительная линия 12"/>
          <p:cNvCxnSpPr/>
          <p:nvPr/>
        </p:nvCxnSpPr>
        <p:spPr>
          <a:xfrm>
            <a:off x="3998913" y="4210050"/>
            <a:ext cx="977900" cy="4763"/>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cxnSp>
        <p:nvCxnSpPr>
          <p:cNvPr id="16" name="Прямая соединительная линия 15"/>
          <p:cNvCxnSpPr/>
          <p:nvPr/>
        </p:nvCxnSpPr>
        <p:spPr>
          <a:xfrm>
            <a:off x="4102100" y="5008563"/>
            <a:ext cx="977900" cy="4762"/>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sp>
        <p:nvSpPr>
          <p:cNvPr id="12298" name="TextBox 16"/>
          <p:cNvSpPr txBox="1">
            <a:spLocks noChangeArrowheads="1"/>
          </p:cNvSpPr>
          <p:nvPr/>
        </p:nvSpPr>
        <p:spPr bwMode="auto">
          <a:xfrm>
            <a:off x="7104063" y="4829175"/>
            <a:ext cx="9493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2400"/>
              <a:t>Z=114</a:t>
            </a:r>
            <a:endParaRPr lang="en-GB" altLang="ru-RU" sz="2400"/>
          </a:p>
        </p:txBody>
      </p:sp>
      <p:sp>
        <p:nvSpPr>
          <p:cNvPr id="12299" name="TextBox 17"/>
          <p:cNvSpPr txBox="1">
            <a:spLocks noChangeArrowheads="1"/>
          </p:cNvSpPr>
          <p:nvPr/>
        </p:nvSpPr>
        <p:spPr bwMode="auto">
          <a:xfrm>
            <a:off x="4930775" y="4021138"/>
            <a:ext cx="4730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ru-RU" altLang="ru-RU" sz="2000"/>
              <a:t>1 </a:t>
            </a:r>
            <a:r>
              <a:rPr lang="en-US" altLang="ru-RU" sz="2000"/>
              <a:t>s</a:t>
            </a:r>
            <a:endParaRPr lang="en-GB" altLang="ru-RU" sz="2000"/>
          </a:p>
        </p:txBody>
      </p:sp>
      <p:sp>
        <p:nvSpPr>
          <p:cNvPr id="12300" name="TextBox 18"/>
          <p:cNvSpPr txBox="1">
            <a:spLocks noChangeArrowheads="1"/>
          </p:cNvSpPr>
          <p:nvPr/>
        </p:nvSpPr>
        <p:spPr bwMode="auto">
          <a:xfrm>
            <a:off x="5110163" y="4799013"/>
            <a:ext cx="614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ru-RU" altLang="ru-RU" sz="2000"/>
              <a:t>1 </a:t>
            </a:r>
            <a:r>
              <a:rPr lang="el-GR" altLang="ru-RU" sz="2000"/>
              <a:t>μ</a:t>
            </a:r>
            <a:r>
              <a:rPr lang="en-US" altLang="ru-RU" sz="2000"/>
              <a:t>s</a:t>
            </a:r>
            <a:endParaRPr lang="en-GB" altLang="ru-RU" sz="2000"/>
          </a:p>
        </p:txBody>
      </p:sp>
      <p:sp>
        <p:nvSpPr>
          <p:cNvPr id="12301" name="TextBox 19"/>
          <p:cNvSpPr txBox="1">
            <a:spLocks noChangeArrowheads="1"/>
          </p:cNvSpPr>
          <p:nvPr/>
        </p:nvSpPr>
        <p:spPr bwMode="auto">
          <a:xfrm>
            <a:off x="4745038" y="5995988"/>
            <a:ext cx="1938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a:t>Neutron number</a:t>
            </a:r>
            <a:endParaRPr lang="ru-RU" altLang="ru-RU" sz="2000"/>
          </a:p>
        </p:txBody>
      </p:sp>
      <p:sp>
        <p:nvSpPr>
          <p:cNvPr id="12302" name="TextBox 20"/>
          <p:cNvSpPr txBox="1">
            <a:spLocks noChangeArrowheads="1"/>
          </p:cNvSpPr>
          <p:nvPr/>
        </p:nvSpPr>
        <p:spPr bwMode="auto">
          <a:xfrm rot="-5400000">
            <a:off x="-1689100" y="3022600"/>
            <a:ext cx="527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a:t>Log of the Spontaneous Fission Half Lives  (years)</a:t>
            </a:r>
            <a:endParaRPr lang="ru-RU" altLang="ru-RU" sz="2000"/>
          </a:p>
        </p:txBody>
      </p:sp>
      <p:sp>
        <p:nvSpPr>
          <p:cNvPr id="12303" name="TextBox 21"/>
          <p:cNvSpPr txBox="1">
            <a:spLocks noChangeArrowheads="1"/>
          </p:cNvSpPr>
          <p:nvPr/>
        </p:nvSpPr>
        <p:spPr bwMode="auto">
          <a:xfrm>
            <a:off x="4881563" y="3106738"/>
            <a:ext cx="487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ru-RU" altLang="ru-RU" sz="2000"/>
              <a:t>1 </a:t>
            </a:r>
            <a:r>
              <a:rPr lang="en-US" altLang="ru-RU" sz="2000"/>
              <a:t>y</a:t>
            </a:r>
            <a:endParaRPr lang="en-GB" altLang="ru-RU" sz="2000"/>
          </a:p>
        </p:txBody>
      </p:sp>
      <p:sp>
        <p:nvSpPr>
          <p:cNvPr id="18" name="TextBox 17"/>
          <p:cNvSpPr txBox="1"/>
          <p:nvPr/>
        </p:nvSpPr>
        <p:spPr>
          <a:xfrm>
            <a:off x="35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274998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62286</TotalTime>
  <Words>3150</Words>
  <Application>Microsoft Office PowerPoint</Application>
  <PresentationFormat>Экран (4:3)</PresentationFormat>
  <Paragraphs>921</Paragraphs>
  <Slides>54</Slides>
  <Notes>20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54</vt:i4>
      </vt:variant>
    </vt:vector>
  </HeadingPairs>
  <TitlesOfParts>
    <vt:vector size="56" baseType="lpstr">
      <vt:lpstr>Тема Office</vt:lpstr>
      <vt:lpstr>CorelDRAW</vt:lpstr>
      <vt:lpstr>Super Heavy Elements  The objectives &amp; Issues to be discussed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Oganessian</dc:creator>
  <cp:lastModifiedBy>Oganessian</cp:lastModifiedBy>
  <cp:revision>546</cp:revision>
  <dcterms:created xsi:type="dcterms:W3CDTF">2021-02-01T18:54:55Z</dcterms:created>
  <dcterms:modified xsi:type="dcterms:W3CDTF">2021-06-29T15:18:52Z</dcterms:modified>
</cp:coreProperties>
</file>