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678" r:id="rId2"/>
    <p:sldId id="726" r:id="rId3"/>
    <p:sldId id="727" r:id="rId4"/>
    <p:sldId id="734" r:id="rId5"/>
    <p:sldId id="703" r:id="rId6"/>
    <p:sldId id="728" r:id="rId7"/>
    <p:sldId id="372" r:id="rId8"/>
    <p:sldId id="700" r:id="rId9"/>
    <p:sldId id="701" r:id="rId10"/>
    <p:sldId id="580" r:id="rId11"/>
    <p:sldId id="630" r:id="rId12"/>
    <p:sldId id="705" r:id="rId13"/>
    <p:sldId id="706" r:id="rId14"/>
    <p:sldId id="707" r:id="rId15"/>
    <p:sldId id="708" r:id="rId16"/>
    <p:sldId id="709" r:id="rId17"/>
    <p:sldId id="710" r:id="rId18"/>
    <p:sldId id="711" r:id="rId19"/>
    <p:sldId id="730" r:id="rId20"/>
    <p:sldId id="729" r:id="rId21"/>
    <p:sldId id="716" r:id="rId22"/>
    <p:sldId id="714" r:id="rId23"/>
    <p:sldId id="739" r:id="rId24"/>
    <p:sldId id="741" r:id="rId25"/>
    <p:sldId id="742" r:id="rId26"/>
    <p:sldId id="744" r:id="rId27"/>
    <p:sldId id="746" r:id="rId28"/>
    <p:sldId id="787" r:id="rId29"/>
    <p:sldId id="788" r:id="rId30"/>
    <p:sldId id="789" r:id="rId31"/>
    <p:sldId id="790" r:id="rId32"/>
    <p:sldId id="791" r:id="rId33"/>
    <p:sldId id="725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A21"/>
    <a:srgbClr val="038B13"/>
    <a:srgbClr val="038B0D"/>
    <a:srgbClr val="148A04"/>
    <a:srgbClr val="179905"/>
    <a:srgbClr val="FFFA00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71" autoAdjust="0"/>
    <p:restoredTop sz="94660"/>
  </p:normalViewPr>
  <p:slideViewPr>
    <p:cSldViewPr>
      <p:cViewPr varScale="1">
        <p:scale>
          <a:sx n="61" d="100"/>
          <a:sy n="61" d="100"/>
        </p:scale>
        <p:origin x="-128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7.wmf"/><Relationship Id="rId18" Type="http://schemas.openxmlformats.org/officeDocument/2006/relationships/image" Target="../media/image52.wmf"/><Relationship Id="rId26" Type="http://schemas.openxmlformats.org/officeDocument/2006/relationships/image" Target="../media/image60.wmf"/><Relationship Id="rId3" Type="http://schemas.openxmlformats.org/officeDocument/2006/relationships/image" Target="../media/image37.wmf"/><Relationship Id="rId21" Type="http://schemas.openxmlformats.org/officeDocument/2006/relationships/image" Target="../media/image55.wmf"/><Relationship Id="rId7" Type="http://schemas.openxmlformats.org/officeDocument/2006/relationships/image" Target="../media/image41.wmf"/><Relationship Id="rId12" Type="http://schemas.openxmlformats.org/officeDocument/2006/relationships/image" Target="../media/image46.wmf"/><Relationship Id="rId17" Type="http://schemas.openxmlformats.org/officeDocument/2006/relationships/image" Target="../media/image51.wmf"/><Relationship Id="rId25" Type="http://schemas.openxmlformats.org/officeDocument/2006/relationships/image" Target="../media/image59.wmf"/><Relationship Id="rId2" Type="http://schemas.openxmlformats.org/officeDocument/2006/relationships/image" Target="../media/image36.wmf"/><Relationship Id="rId16" Type="http://schemas.openxmlformats.org/officeDocument/2006/relationships/image" Target="../media/image50.wmf"/><Relationship Id="rId20" Type="http://schemas.openxmlformats.org/officeDocument/2006/relationships/image" Target="../media/image54.wmf"/><Relationship Id="rId29" Type="http://schemas.openxmlformats.org/officeDocument/2006/relationships/image" Target="../media/image63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11" Type="http://schemas.openxmlformats.org/officeDocument/2006/relationships/image" Target="../media/image45.wmf"/><Relationship Id="rId24" Type="http://schemas.openxmlformats.org/officeDocument/2006/relationships/image" Target="../media/image58.wmf"/><Relationship Id="rId32" Type="http://schemas.openxmlformats.org/officeDocument/2006/relationships/image" Target="../media/image66.wmf"/><Relationship Id="rId5" Type="http://schemas.openxmlformats.org/officeDocument/2006/relationships/image" Target="../media/image39.wmf"/><Relationship Id="rId15" Type="http://schemas.openxmlformats.org/officeDocument/2006/relationships/image" Target="../media/image49.wmf"/><Relationship Id="rId23" Type="http://schemas.openxmlformats.org/officeDocument/2006/relationships/image" Target="../media/image57.wmf"/><Relationship Id="rId28" Type="http://schemas.openxmlformats.org/officeDocument/2006/relationships/image" Target="../media/image62.wmf"/><Relationship Id="rId10" Type="http://schemas.openxmlformats.org/officeDocument/2006/relationships/image" Target="../media/image44.wmf"/><Relationship Id="rId19" Type="http://schemas.openxmlformats.org/officeDocument/2006/relationships/image" Target="../media/image53.wmf"/><Relationship Id="rId31" Type="http://schemas.openxmlformats.org/officeDocument/2006/relationships/image" Target="../media/image65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Relationship Id="rId14" Type="http://schemas.openxmlformats.org/officeDocument/2006/relationships/image" Target="../media/image48.wmf"/><Relationship Id="rId22" Type="http://schemas.openxmlformats.org/officeDocument/2006/relationships/image" Target="../media/image56.wmf"/><Relationship Id="rId27" Type="http://schemas.openxmlformats.org/officeDocument/2006/relationships/image" Target="../media/image61.wmf"/><Relationship Id="rId30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EDF6B9-B38B-449B-B9A1-0E2655CB70A4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024708-C300-4FAE-B8E4-A4E643EF2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31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EA44C-C819-46F3-91BF-D99A3B7FFAE5}" type="slidenum">
              <a:rPr lang="ru-RU"/>
              <a:pPr/>
              <a:t>30</a:t>
            </a:fld>
            <a:endParaRPr lang="ru-RU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575175" cy="3432175"/>
          </a:xfrm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54" y="4343179"/>
            <a:ext cx="5027893" cy="411583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EA44C-C819-46F3-91BF-D99A3B7FFAE5}" type="slidenum">
              <a:rPr lang="ru-RU"/>
              <a:pPr/>
              <a:t>31</a:t>
            </a:fld>
            <a:endParaRPr lang="ru-RU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575175" cy="3432175"/>
          </a:xfrm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54" y="4343179"/>
            <a:ext cx="5027893" cy="411583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EA44C-C819-46F3-91BF-D99A3B7FFAE5}" type="slidenum">
              <a:rPr lang="ru-RU"/>
              <a:pPr/>
              <a:t>32</a:t>
            </a:fld>
            <a:endParaRPr lang="ru-RU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575175" cy="3432175"/>
          </a:xfrm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54" y="4343179"/>
            <a:ext cx="5027893" cy="411583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814CA-1D6A-497B-82A9-A46BFCFA1704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D7E1-E5B1-43DF-B966-5AB05D88E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70C4-A090-4987-885D-ABBE43A55C29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7350A-1A76-4D83-A87F-3876BD9EE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D6E65-6186-40EE-B34A-847EB54AC11B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2178-15CF-4A00-A170-FA8ABAA3E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7D3BD-2C45-4E36-A00D-DCD4362F4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30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194" y="190500"/>
            <a:ext cx="8652387" cy="889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79871" y="1460500"/>
            <a:ext cx="7800258" cy="4826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81000" y="6323542"/>
            <a:ext cx="1905000" cy="456407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3" y="6323542"/>
            <a:ext cx="2895054" cy="456407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0990" y="6618553"/>
            <a:ext cx="833011" cy="23944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8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16252-836E-4349-AED7-197783D2EF38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098D-3FA1-4A3B-AB00-2CBB3F2DE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6898-52E7-4635-91F3-F6A75E125F24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1FB8A-A851-452D-94BF-71F969AD1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9702C-40E9-4DC8-AC03-DFA0B6C8FE9B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7D8A-6FB5-444D-B49E-3F2B6F686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79FA8-3EA9-4AA4-8BC9-6A3D550A4968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6551F-9973-4733-9EBB-BF6444169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B173-6707-43F5-9214-CCA39B2436D9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DDD76-8909-4F10-B50B-617C516FF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9FB4-A995-4F27-9FD5-DF52F5C73CE7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27413-A775-4201-8CED-A008B6187F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C2484-7876-4A06-B4D7-C4A877E97678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EAB1-1AF6-488B-816B-82DAA9867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D14C-53DD-4141-B4AA-7AA6638302F4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3E9E-80F1-4300-8D5B-494663B81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B6FD1-8977-4D99-A2EC-CB48FBF8A279}" type="datetimeFigureOut">
              <a:rPr lang="ru-RU"/>
              <a:pPr>
                <a:defRPr/>
              </a:pPr>
              <a:t>27.06.2021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4D0EF4-D2BF-40A9-A368-DDAD5D9F5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image" Target="../media/image34.wm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40.wmf"/><Relationship Id="rId26" Type="http://schemas.openxmlformats.org/officeDocument/2006/relationships/image" Target="../media/image44.wmf"/><Relationship Id="rId39" Type="http://schemas.openxmlformats.org/officeDocument/2006/relationships/oleObject" Target="../embeddings/oleObject19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48.wmf"/><Relationship Id="rId42" Type="http://schemas.openxmlformats.org/officeDocument/2006/relationships/image" Target="../media/image52.wmf"/><Relationship Id="rId47" Type="http://schemas.openxmlformats.org/officeDocument/2006/relationships/oleObject" Target="../embeddings/oleObject23.bin"/><Relationship Id="rId50" Type="http://schemas.openxmlformats.org/officeDocument/2006/relationships/image" Target="../media/image56.wmf"/><Relationship Id="rId55" Type="http://schemas.openxmlformats.org/officeDocument/2006/relationships/oleObject" Target="../embeddings/oleObject27.bin"/><Relationship Id="rId63" Type="http://schemas.openxmlformats.org/officeDocument/2006/relationships/oleObject" Target="../embeddings/oleObject31.bin"/><Relationship Id="rId68" Type="http://schemas.openxmlformats.org/officeDocument/2006/relationships/image" Target="../media/image65.wmf"/><Relationship Id="rId7" Type="http://schemas.openxmlformats.org/officeDocument/2006/relationships/oleObject" Target="../embeddings/oleObject3.bin"/><Relationship Id="rId71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9.wmf"/><Relationship Id="rId29" Type="http://schemas.openxmlformats.org/officeDocument/2006/relationships/oleObject" Target="../embeddings/oleObject14.bin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43.wmf"/><Relationship Id="rId32" Type="http://schemas.openxmlformats.org/officeDocument/2006/relationships/image" Target="../media/image47.w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51.wmf"/><Relationship Id="rId45" Type="http://schemas.openxmlformats.org/officeDocument/2006/relationships/oleObject" Target="../embeddings/oleObject22.bin"/><Relationship Id="rId53" Type="http://schemas.openxmlformats.org/officeDocument/2006/relationships/oleObject" Target="../embeddings/oleObject26.bin"/><Relationship Id="rId58" Type="http://schemas.openxmlformats.org/officeDocument/2006/relationships/image" Target="../media/image60.wmf"/><Relationship Id="rId66" Type="http://schemas.openxmlformats.org/officeDocument/2006/relationships/image" Target="../media/image64.wmf"/><Relationship Id="rId5" Type="http://schemas.openxmlformats.org/officeDocument/2006/relationships/image" Target="../media/image69.png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45.wmf"/><Relationship Id="rId36" Type="http://schemas.openxmlformats.org/officeDocument/2006/relationships/image" Target="../media/image49.wmf"/><Relationship Id="rId49" Type="http://schemas.openxmlformats.org/officeDocument/2006/relationships/oleObject" Target="../embeddings/oleObject24.bin"/><Relationship Id="rId57" Type="http://schemas.openxmlformats.org/officeDocument/2006/relationships/oleObject" Target="../embeddings/oleObject28.bin"/><Relationship Id="rId61" Type="http://schemas.openxmlformats.org/officeDocument/2006/relationships/oleObject" Target="../embeddings/oleObject30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53.wmf"/><Relationship Id="rId52" Type="http://schemas.openxmlformats.org/officeDocument/2006/relationships/image" Target="../media/image57.wmf"/><Relationship Id="rId60" Type="http://schemas.openxmlformats.org/officeDocument/2006/relationships/image" Target="../media/image61.wmf"/><Relationship Id="rId65" Type="http://schemas.openxmlformats.org/officeDocument/2006/relationships/oleObject" Target="../embeddings/oleObject32.bin"/><Relationship Id="rId73" Type="http://schemas.openxmlformats.org/officeDocument/2006/relationships/image" Target="../media/image1.png"/><Relationship Id="rId4" Type="http://schemas.openxmlformats.org/officeDocument/2006/relationships/image" Target="../media/image68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8.wmf"/><Relationship Id="rId22" Type="http://schemas.openxmlformats.org/officeDocument/2006/relationships/image" Target="../media/image42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46.wmf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1.bin"/><Relationship Id="rId48" Type="http://schemas.openxmlformats.org/officeDocument/2006/relationships/image" Target="../media/image55.wmf"/><Relationship Id="rId56" Type="http://schemas.openxmlformats.org/officeDocument/2006/relationships/image" Target="../media/image59.wmf"/><Relationship Id="rId64" Type="http://schemas.openxmlformats.org/officeDocument/2006/relationships/image" Target="../media/image63.wmf"/><Relationship Id="rId69" Type="http://schemas.openxmlformats.org/officeDocument/2006/relationships/image" Target="../media/image71.wmf"/><Relationship Id="rId8" Type="http://schemas.openxmlformats.org/officeDocument/2006/relationships/image" Target="../media/image35.wmf"/><Relationship Id="rId51" Type="http://schemas.openxmlformats.org/officeDocument/2006/relationships/oleObject" Target="../embeddings/oleObject25.bin"/><Relationship Id="rId72" Type="http://schemas.openxmlformats.org/officeDocument/2006/relationships/image" Target="../media/image66.wmf"/><Relationship Id="rId3" Type="http://schemas.openxmlformats.org/officeDocument/2006/relationships/image" Target="../media/image67.png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50.wmf"/><Relationship Id="rId46" Type="http://schemas.openxmlformats.org/officeDocument/2006/relationships/image" Target="../media/image54.wmf"/><Relationship Id="rId59" Type="http://schemas.openxmlformats.org/officeDocument/2006/relationships/oleObject" Target="../embeddings/oleObject29.bin"/><Relationship Id="rId67" Type="http://schemas.openxmlformats.org/officeDocument/2006/relationships/oleObject" Target="../embeddings/oleObject33.bin"/><Relationship Id="rId20" Type="http://schemas.openxmlformats.org/officeDocument/2006/relationships/image" Target="../media/image41.wmf"/><Relationship Id="rId41" Type="http://schemas.openxmlformats.org/officeDocument/2006/relationships/oleObject" Target="../embeddings/oleObject20.bin"/><Relationship Id="rId54" Type="http://schemas.openxmlformats.org/officeDocument/2006/relationships/image" Target="../media/image58.wmf"/><Relationship Id="rId62" Type="http://schemas.openxmlformats.org/officeDocument/2006/relationships/image" Target="../media/image62.wmf"/><Relationship Id="rId70" Type="http://schemas.openxmlformats.org/officeDocument/2006/relationships/image" Target="../media/image72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485" y="413602"/>
            <a:ext cx="8858280" cy="3303430"/>
          </a:xfrm>
        </p:spPr>
        <p:txBody>
          <a:bodyPr/>
          <a:lstStyle/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b="1" dirty="0" smtClean="0">
                <a:solidFill>
                  <a:srgbClr val="C00000"/>
                </a:solidFill>
              </a:rPr>
              <a:t>onization </a:t>
            </a:r>
            <a:r>
              <a:rPr lang="en-US" b="1" dirty="0">
                <a:solidFill>
                  <a:srgbClr val="C00000"/>
                </a:solidFill>
              </a:rPr>
              <a:t>of </a:t>
            </a:r>
            <a:r>
              <a:rPr lang="en-US" b="1" dirty="0" smtClean="0">
                <a:solidFill>
                  <a:srgbClr val="C00000"/>
                </a:solidFill>
              </a:rPr>
              <a:t>Vacuum by Extreme Light </a:t>
            </a:r>
            <a:r>
              <a:rPr lang="en-US" b="1" dirty="0" smtClean="0">
                <a:solidFill>
                  <a:srgbClr val="C00000"/>
                </a:solidFill>
              </a:rPr>
              <a:t>F</a:t>
            </a:r>
            <a:r>
              <a:rPr lang="en-US" b="1" dirty="0" smtClean="0">
                <a:solidFill>
                  <a:srgbClr val="C00000"/>
                </a:solidFill>
              </a:rPr>
              <a:t>ields</a:t>
            </a:r>
          </a:p>
          <a:p>
            <a:endParaRPr lang="ru-RU" sz="2200" dirty="0">
              <a:solidFill>
                <a:srgbClr val="C0000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 b="1" dirty="0" smtClean="0">
                <a:solidFill>
                  <a:schemeClr val="tx1"/>
                </a:solidFill>
              </a:rPr>
              <a:t>Alexander </a:t>
            </a:r>
            <a:r>
              <a:rPr lang="en-US" sz="2200" b="1" dirty="0" err="1" smtClean="0">
                <a:solidFill>
                  <a:schemeClr val="tx1"/>
                </a:solidFill>
              </a:rPr>
              <a:t>Sergeev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r>
              <a:rPr lang="en-CA" sz="2200" b="1" dirty="0" smtClean="0">
                <a:solidFill>
                  <a:schemeClr val="accent1">
                    <a:lumMod val="75000"/>
                  </a:schemeClr>
                </a:solidFill>
              </a:rPr>
              <a:t>Russian Academy of Sciences</a:t>
            </a:r>
          </a:p>
          <a:p>
            <a:pPr algn="l">
              <a:defRPr/>
            </a:pPr>
            <a:endParaRPr lang="en-CA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24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sz="2000" b="1" dirty="0" smtClean="0">
              <a:solidFill>
                <a:srgbClr val="3F058D"/>
              </a:solidFill>
            </a:endParaRPr>
          </a:p>
        </p:txBody>
      </p:sp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6481" y="6444044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JINR</a:t>
            </a:r>
            <a:r>
              <a:rPr lang="en-US" dirty="0" smtClean="0"/>
              <a:t>, </a:t>
            </a:r>
            <a:r>
              <a:rPr lang="en-US" dirty="0" err="1" smtClean="0"/>
              <a:t>Dubna</a:t>
            </a:r>
            <a:r>
              <a:rPr lang="en-US" dirty="0" smtClean="0"/>
              <a:t>, June 30, 2021</a:t>
            </a:r>
            <a:endParaRPr lang="ru-RU" dirty="0"/>
          </a:p>
        </p:txBody>
      </p:sp>
      <p:pic>
        <p:nvPicPr>
          <p:cNvPr id="8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780928"/>
            <a:ext cx="5040560" cy="370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39952" y="2852936"/>
            <a:ext cx="20162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704" y="40466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Amazing new physics of laser-particle-vacuum interaction at light intensity &gt; 10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23</a:t>
            </a:r>
            <a:r>
              <a:rPr lang="en-US" sz="2200" b="1" dirty="0" smtClean="0">
                <a:solidFill>
                  <a:srgbClr val="C00000"/>
                </a:solidFill>
              </a:rPr>
              <a:t> W/cm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643050"/>
            <a:ext cx="8640960" cy="923330"/>
          </a:xfrm>
          <a:prstGeom prst="rect">
            <a:avLst/>
          </a:prstGeom>
          <a:solidFill>
            <a:srgbClr val="FFFA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Radiation dominated regime: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Particles become efficient convertors of energy from optical to gamma range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259632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355976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596336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3789040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of particles</a:t>
            </a:r>
          </a:p>
          <a:p>
            <a:r>
              <a:rPr lang="en-US" dirty="0" smtClean="0"/>
              <a:t>change dramatically;</a:t>
            </a:r>
          </a:p>
          <a:p>
            <a:r>
              <a:rPr lang="en-US" dirty="0" smtClean="0"/>
              <a:t>no more relativistic Newton</a:t>
            </a:r>
          </a:p>
          <a:p>
            <a:r>
              <a:rPr lang="en-US" dirty="0" smtClean="0"/>
              <a:t>mechanics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09707" y="3789040"/>
            <a:ext cx="2108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sources of</a:t>
            </a:r>
          </a:p>
          <a:p>
            <a:r>
              <a:rPr lang="en-US" dirty="0" smtClean="0"/>
              <a:t>gamma radiation:</a:t>
            </a:r>
          </a:p>
          <a:p>
            <a:r>
              <a:rPr lang="en-US" dirty="0" smtClean="0"/>
              <a:t>controlled, brilliant,</a:t>
            </a:r>
          </a:p>
          <a:p>
            <a:r>
              <a:rPr lang="en-US" dirty="0" smtClean="0"/>
              <a:t>collimated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0152" y="3789040"/>
            <a:ext cx="32239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state of matter:  </a:t>
            </a:r>
          </a:p>
          <a:p>
            <a:r>
              <a:rPr lang="en-US" dirty="0" smtClean="0"/>
              <a:t>strongly coupled </a:t>
            </a:r>
          </a:p>
          <a:p>
            <a:r>
              <a:rPr lang="en-US" dirty="0" smtClean="0"/>
              <a:t>optical fields,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electron-positron plasma and </a:t>
            </a:r>
          </a:p>
          <a:p>
            <a:r>
              <a:rPr lang="en-US" dirty="0" smtClean="0"/>
              <a:t>gamma radiation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299389" y="6264495"/>
            <a:ext cx="6201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Advanced Instrument for Modeling: </a:t>
            </a:r>
            <a:r>
              <a:rPr lang="en-US" sz="1400" dirty="0" err="1" smtClean="0"/>
              <a:t>A.Gonoskov</a:t>
            </a:r>
            <a:r>
              <a:rPr lang="en-US" sz="1400" dirty="0" smtClean="0"/>
              <a:t> et al Phys. Rev. E92 (2015)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47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57422" y="500042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QED cascades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82112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600" dirty="0" smtClean="0"/>
              <a:t>A.R. Bell and J. G. Kirk,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(2008)</a:t>
            </a:r>
          </a:p>
          <a:p>
            <a:pPr marL="342900" indent="-342900"/>
            <a:r>
              <a:rPr lang="en-US" sz="1600" dirty="0" smtClean="0"/>
              <a:t>A.M.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G. </a:t>
            </a:r>
            <a:r>
              <a:rPr lang="en-US" sz="1600" dirty="0" err="1" smtClean="0"/>
              <a:t>Mourou</a:t>
            </a:r>
            <a:r>
              <a:rPr lang="en-US" sz="1600" dirty="0" smtClean="0"/>
              <a:t>, G. </a:t>
            </a:r>
            <a:r>
              <a:rPr lang="en-US" sz="1600" dirty="0" err="1" smtClean="0"/>
              <a:t>Korn</a:t>
            </a:r>
            <a:r>
              <a:rPr lang="en-US" sz="1600" dirty="0" smtClean="0"/>
              <a:t>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(2010)</a:t>
            </a:r>
          </a:p>
          <a:p>
            <a:r>
              <a:rPr lang="en-US" sz="1600" dirty="0" smtClean="0"/>
              <a:t>E. N. </a:t>
            </a:r>
            <a:r>
              <a:rPr lang="en-US" sz="1600" dirty="0" err="1" smtClean="0"/>
              <a:t>Nerush</a:t>
            </a:r>
            <a:r>
              <a:rPr lang="en-US" sz="1600" dirty="0" smtClean="0"/>
              <a:t>, I. Yu. </a:t>
            </a:r>
            <a:r>
              <a:rPr lang="en-US" sz="1600" dirty="0" err="1" smtClean="0"/>
              <a:t>Kostyukov</a:t>
            </a:r>
            <a:r>
              <a:rPr lang="en-US" sz="1600" dirty="0" smtClean="0"/>
              <a:t>, A. 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N. V. </a:t>
            </a:r>
            <a:r>
              <a:rPr lang="en-US" sz="1600" dirty="0" err="1" smtClean="0"/>
              <a:t>Elkina</a:t>
            </a:r>
            <a:r>
              <a:rPr lang="en-US" sz="1600" dirty="0" smtClean="0"/>
              <a:t>, and H. </a:t>
            </a:r>
            <a:r>
              <a:rPr lang="en-US" sz="1600" dirty="0" err="1" smtClean="0"/>
              <a:t>Ruhl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        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(2011)</a:t>
            </a:r>
          </a:p>
          <a:p>
            <a:r>
              <a:rPr lang="en-US" sz="1600" dirty="0" err="1" smtClean="0"/>
              <a:t>V.F.Bashmakov</a:t>
            </a:r>
            <a:r>
              <a:rPr lang="en-US" sz="1600" dirty="0" smtClean="0"/>
              <a:t>, </a:t>
            </a:r>
            <a:r>
              <a:rPr lang="en-US" sz="1600" dirty="0" err="1" smtClean="0"/>
              <a:t>E.N.Nerush</a:t>
            </a:r>
            <a:r>
              <a:rPr lang="en-US" sz="1600" dirty="0" smtClean="0"/>
              <a:t>, </a:t>
            </a:r>
            <a:r>
              <a:rPr lang="en-US" sz="1600" dirty="0" err="1" smtClean="0"/>
              <a:t>I.Yu.Kostyukov</a:t>
            </a:r>
            <a:r>
              <a:rPr lang="en-US" sz="1600" dirty="0" smtClean="0"/>
              <a:t>, </a:t>
            </a:r>
            <a:r>
              <a:rPr lang="en-US" sz="1600" dirty="0" err="1" smtClean="0"/>
              <a:t>A.M.Fedotov</a:t>
            </a:r>
            <a:r>
              <a:rPr lang="en-US" sz="1600" dirty="0" smtClean="0"/>
              <a:t>, </a:t>
            </a:r>
            <a:r>
              <a:rPr lang="en-US" sz="1600" dirty="0" err="1" smtClean="0"/>
              <a:t>N.B.Narozhny</a:t>
            </a:r>
            <a:endParaRPr lang="en-US" sz="1600" dirty="0" smtClean="0"/>
          </a:p>
          <a:p>
            <a:r>
              <a:rPr lang="en-US" sz="1600" dirty="0" smtClean="0"/>
              <a:t>         Phys. Plasmas (2014)</a:t>
            </a:r>
          </a:p>
          <a:p>
            <a:endParaRPr lang="ru-RU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214422"/>
            <a:ext cx="1939084" cy="25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2" name="Picture 4" descr="Galactic Cosmic Ray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214422"/>
            <a:ext cx="4619616" cy="26003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5715016"/>
            <a:ext cx="8246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Message: </a:t>
            </a:r>
            <a:r>
              <a:rPr lang="en-US" dirty="0" smtClean="0">
                <a:solidFill>
                  <a:srgbClr val="C00000"/>
                </a:solidFill>
              </a:rPr>
              <a:t>Vacuum behaves like a rather dense dielectric medium at ionization.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Cascades start at much lower fields (10</a:t>
            </a:r>
            <a:r>
              <a:rPr lang="en-US" baseline="30000" dirty="0" smtClean="0">
                <a:solidFill>
                  <a:srgbClr val="C00000"/>
                </a:solidFill>
              </a:rPr>
              <a:t>24</a:t>
            </a:r>
            <a:r>
              <a:rPr lang="en-US" dirty="0" smtClean="0">
                <a:solidFill>
                  <a:srgbClr val="C00000"/>
                </a:solidFill>
              </a:rPr>
              <a:t>-10</a:t>
            </a:r>
            <a:r>
              <a:rPr lang="en-US" baseline="30000" dirty="0" smtClean="0">
                <a:solidFill>
                  <a:srgbClr val="C00000"/>
                </a:solidFill>
              </a:rPr>
              <a:t>25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 as compared to 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Sauter</a:t>
            </a:r>
            <a:r>
              <a:rPr lang="en-US" dirty="0" smtClean="0">
                <a:solidFill>
                  <a:srgbClr val="C00000"/>
                </a:solidFill>
              </a:rPr>
              <a:t>-Schwinger limit (10</a:t>
            </a:r>
            <a:r>
              <a:rPr lang="en-US" baseline="30000" dirty="0" smtClean="0">
                <a:solidFill>
                  <a:srgbClr val="C00000"/>
                </a:solidFill>
              </a:rPr>
              <a:t>29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76295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071670" y="285728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Anomalous radiation trapping and gamma ray emission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6429396"/>
            <a:ext cx="8777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A. </a:t>
            </a:r>
            <a:r>
              <a:rPr lang="en-US" sz="1200" b="1" dirty="0" err="1" smtClean="0"/>
              <a:t>Gonoskov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Bashinov</a:t>
            </a:r>
            <a:r>
              <a:rPr lang="en-US" sz="1200" b="1" dirty="0" smtClean="0"/>
              <a:t>, I. </a:t>
            </a:r>
            <a:r>
              <a:rPr lang="en-US" sz="1200" b="1" dirty="0" err="1" smtClean="0"/>
              <a:t>Gonoskov,C</a:t>
            </a:r>
            <a:r>
              <a:rPr lang="en-US" sz="1200" b="1" dirty="0" smtClean="0"/>
              <a:t>. Harvey, A. </a:t>
            </a:r>
            <a:r>
              <a:rPr lang="en-US" sz="1200" b="1" dirty="0" err="1" smtClean="0"/>
              <a:t>Ilderton</a:t>
            </a:r>
            <a:r>
              <a:rPr lang="en-US" sz="1200" b="1" dirty="0" smtClean="0"/>
              <a:t>, A. Kim, M. </a:t>
            </a:r>
            <a:r>
              <a:rPr lang="en-US" sz="1200" b="1" dirty="0" err="1" smtClean="0"/>
              <a:t>Marklund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Mourou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Sergeev</a:t>
            </a:r>
            <a:r>
              <a:rPr lang="en-US" sz="1200" b="1" dirty="0" smtClean="0"/>
              <a:t>, PRL (2014)</a:t>
            </a:r>
            <a:endParaRPr lang="ru-RU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5329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3284538" y="5929313"/>
            <a:ext cx="2193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 t=5.9 T</a:t>
            </a:r>
            <a:endParaRPr lang="ru-RU">
              <a:latin typeface="Calibri" pitchFamily="34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319" name="Picture 7" descr="lp000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2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3284538" y="5929313"/>
            <a:ext cx="2065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t=13 T</a:t>
            </a:r>
            <a:endParaRPr lang="ru-RU">
              <a:latin typeface="Calibri" pitchFamily="34" charset="0"/>
            </a:endParaRPr>
          </a:p>
        </p:txBody>
      </p:sp>
      <p:pic>
        <p:nvPicPr>
          <p:cNvPr id="14343" name="Picture 7" descr="lp000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6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3284538" y="5929313"/>
            <a:ext cx="2257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t=18.6 T</a:t>
            </a:r>
            <a:endParaRPr lang="ru-RU">
              <a:latin typeface="Calibri" pitchFamily="34" charset="0"/>
            </a:endParaRPr>
          </a:p>
        </p:txBody>
      </p:sp>
      <p:pic>
        <p:nvPicPr>
          <p:cNvPr id="15367" name="Picture 7" descr="lp0000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45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6391" name="Picture 7" descr="lp00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28625" y="4908550"/>
            <a:ext cx="85010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electron density &gt;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cm</a:t>
            </a:r>
            <a:r>
              <a:rPr lang="en-US" sz="1600" b="1" baseline="30000" dirty="0">
                <a:latin typeface="Calibri" pitchFamily="34" charset="0"/>
              </a:rPr>
              <a:t>-3</a:t>
            </a:r>
            <a:r>
              <a:rPr lang="en-US" sz="1600" b="1" dirty="0">
                <a:latin typeface="Calibri" pitchFamily="34" charset="0"/>
              </a:rPr>
              <a:t>, 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photon density 6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</a:rPr>
              <a:t>cm</a:t>
            </a:r>
            <a:r>
              <a:rPr lang="en-US" sz="1600" b="1" baseline="30000" dirty="0" smtClean="0">
                <a:latin typeface="Calibri" pitchFamily="34" charset="0"/>
              </a:rPr>
              <a:t>-3</a:t>
            </a:r>
            <a:r>
              <a:rPr lang="en-US" sz="1600" b="1" dirty="0" smtClean="0">
                <a:latin typeface="Calibri" pitchFamily="34" charset="0"/>
              </a:rPr>
              <a:t>,  </a:t>
            </a:r>
          </a:p>
          <a:p>
            <a:pPr>
              <a:buFont typeface="Arial" charset="0"/>
              <a:buChar char="•"/>
            </a:pPr>
            <a:r>
              <a:rPr lang="en-US" sz="1600" b="1" dirty="0" smtClean="0">
                <a:latin typeface="Calibri" pitchFamily="34" charset="0"/>
              </a:rPr>
              <a:t>10</a:t>
            </a:r>
            <a:r>
              <a:rPr lang="en-US" sz="1600" b="1" baseline="30000" dirty="0" smtClean="0">
                <a:latin typeface="Calibri" pitchFamily="34" charset="0"/>
              </a:rPr>
              <a:t>13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photon/pulse (E&gt;100 </a:t>
            </a:r>
            <a:r>
              <a:rPr lang="en-US" sz="1600" b="1" dirty="0" err="1">
                <a:latin typeface="Calibri" pitchFamily="34" charset="0"/>
              </a:rPr>
              <a:t>MeV</a:t>
            </a:r>
            <a:r>
              <a:rPr lang="en-US" sz="1600" b="1" dirty="0">
                <a:latin typeface="Calibri" pitchFamily="34" charset="0"/>
              </a:rPr>
              <a:t>), 10</a:t>
            </a:r>
            <a:r>
              <a:rPr lang="en-US" sz="1600" b="1" baseline="30000" dirty="0">
                <a:latin typeface="Calibri" pitchFamily="34" charset="0"/>
              </a:rPr>
              <a:t>10</a:t>
            </a:r>
            <a:r>
              <a:rPr lang="en-US" sz="1600" b="1" dirty="0">
                <a:latin typeface="Calibri" pitchFamily="34" charset="0"/>
              </a:rPr>
              <a:t> photon/pulse (E&gt;1 </a:t>
            </a:r>
            <a:r>
              <a:rPr lang="en-US" sz="1600" b="1" dirty="0" err="1">
                <a:latin typeface="Calibri" pitchFamily="34" charset="0"/>
              </a:rPr>
              <a:t>GeV</a:t>
            </a:r>
            <a:r>
              <a:rPr lang="en-US" sz="1600" b="1" dirty="0">
                <a:latin typeface="Calibri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Limitation by optical pulse refraction from </a:t>
            </a:r>
            <a:r>
              <a:rPr lang="en-US" sz="1600" b="1" dirty="0" smtClean="0">
                <a:latin typeface="Calibri" pitchFamily="34" charset="0"/>
              </a:rPr>
              <a:t>plasma</a:t>
            </a:r>
          </a:p>
          <a:p>
            <a:pPr>
              <a:buFont typeface="Arial" charset="0"/>
              <a:buChar char="•"/>
            </a:pPr>
            <a:endParaRPr lang="en-US" sz="1600" b="1" dirty="0" smtClean="0">
              <a:latin typeface="Calibri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How nuclei behave in this environment? Can we observe 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-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collision effects? …………?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					</a:t>
            </a:r>
            <a:endParaRPr lang="ru-RU" sz="1600" dirty="0">
              <a:solidFill>
                <a:srgbClr val="C0504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28861" y="4357694"/>
            <a:ext cx="4429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Left. Dependence of average  (red line with circles), maximal  (blue line with triangles) photon energy and energy at the level 1%  (black line with squares) on incoming power P. </a:t>
            </a:r>
          </a:p>
          <a:p>
            <a:endParaRPr lang="en-US" sz="1600" dirty="0" smtClean="0"/>
          </a:p>
          <a:p>
            <a:r>
              <a:rPr lang="en-US" sz="1600" dirty="0" smtClean="0"/>
              <a:t>Right. Normalized spectra of electron-positron plasma radiation for 10, 30 and 100PW.</a:t>
            </a:r>
          </a:p>
          <a:p>
            <a:endParaRPr lang="ru-RU" sz="1600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57356" y="500063"/>
            <a:ext cx="6572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Gamma ray source characteristics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643042" y="1714488"/>
            <a:ext cx="5929354" cy="2168403"/>
            <a:chOff x="1142976" y="2214553"/>
            <a:chExt cx="5929354" cy="2168403"/>
          </a:xfrm>
        </p:grpSpPr>
        <p:pic>
          <p:nvPicPr>
            <p:cNvPr id="17" name="Рисунок 16" descr="Spectr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76" y="2214554"/>
              <a:ext cx="2928958" cy="216580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9" name="Рисунок 18" descr="Spect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1934" y="2214553"/>
              <a:ext cx="3000396" cy="216840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281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power_id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138"/>
            <a:ext cx="9144000" cy="4572000"/>
          </a:xfrm>
          <a:prstGeom prst="rect">
            <a:avLst/>
          </a:prstGeom>
          <a:noFill/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50825" y="5373688"/>
            <a:ext cx="8893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2 GeV photons are emitted only near the maximum of the laser pulse producing sub-period gamma burst</a:t>
            </a:r>
          </a:p>
          <a:p>
            <a:pPr>
              <a:buFontTx/>
              <a:buChar char="•"/>
            </a:pPr>
            <a:r>
              <a:rPr lang="en-US" dirty="0"/>
              <a:t>The rear part of the pulse is transformed to gamma quanta with the lower energies almost completely, resulting in overall 34% </a:t>
            </a:r>
            <a:r>
              <a:rPr lang="en-US" dirty="0" smtClean="0"/>
              <a:t>efficiency</a:t>
            </a:r>
            <a:r>
              <a:rPr lang="ru-RU" dirty="0" smtClean="0"/>
              <a:t> (40 </a:t>
            </a:r>
            <a:r>
              <a:rPr lang="en-US" dirty="0" smtClean="0"/>
              <a:t>PW laser power)</a:t>
            </a:r>
            <a:endParaRPr lang="ru-RU" dirty="0"/>
          </a:p>
        </p:txBody>
      </p:sp>
      <p:pic>
        <p:nvPicPr>
          <p:cNvPr id="5" name="Picture 3" descr="I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857356" y="285728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Gamma photon yield for ideal dipole wave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160354" y="981099"/>
            <a:ext cx="6911976" cy="5876925"/>
            <a:chOff x="35496" y="792088"/>
            <a:chExt cx="7236296" cy="5877272"/>
          </a:xfrm>
        </p:grpSpPr>
        <p:grpSp>
          <p:nvGrpSpPr>
            <p:cNvPr id="3" name="Группа 3"/>
            <p:cNvGrpSpPr>
              <a:grpSpLocks/>
            </p:cNvGrpSpPr>
            <p:nvPr/>
          </p:nvGrpSpPr>
          <p:grpSpPr bwMode="auto">
            <a:xfrm>
              <a:off x="35496" y="792088"/>
              <a:ext cx="7236296" cy="5877272"/>
              <a:chOff x="0" y="2708920"/>
              <a:chExt cx="4962525" cy="4149080"/>
            </a:xfrm>
          </p:grpSpPr>
          <p:pic>
            <p:nvPicPr>
              <p:cNvPr id="717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8000" contrast="36000"/>
              </a:blip>
              <a:srcRect/>
              <a:stretch>
                <a:fillRect/>
              </a:stretch>
            </p:blipFill>
            <p:spPr bwMode="auto">
              <a:xfrm>
                <a:off x="0" y="2724150"/>
                <a:ext cx="4962525" cy="4133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0" y="2708920"/>
                <a:ext cx="178943" cy="216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7174" name="TextBox 7"/>
            <p:cNvSpPr txBox="1">
              <a:spLocks noChangeArrowheads="1"/>
            </p:cNvSpPr>
            <p:nvPr/>
          </p:nvSpPr>
          <p:spPr bwMode="auto">
            <a:xfrm>
              <a:off x="1079104" y="4752528"/>
              <a:ext cx="324036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There is no nonlinear stage, or nonlinear stage begins at rear front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175" name="TextBox 9"/>
            <p:cNvSpPr txBox="1">
              <a:spLocks noChangeArrowheads="1"/>
            </p:cNvSpPr>
            <p:nvPr/>
          </p:nvSpPr>
          <p:spPr bwMode="auto">
            <a:xfrm>
              <a:off x="1007096" y="3160801"/>
              <a:ext cx="194421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peak of pulse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V="1">
              <a:off x="2734565" y="3311599"/>
              <a:ext cx="505244" cy="28894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7" name="TextBox 14"/>
            <p:cNvSpPr txBox="1">
              <a:spLocks noChangeArrowheads="1"/>
            </p:cNvSpPr>
            <p:nvPr/>
          </p:nvSpPr>
          <p:spPr bwMode="auto">
            <a:xfrm>
              <a:off x="3023320" y="1008112"/>
              <a:ext cx="273630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leading edge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5735649" y="6286520"/>
          <a:ext cx="3408351" cy="51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86" name="Формула" r:id="rId4" imgW="1587240" imgH="241200" progId="Equation.3">
                  <p:embed/>
                </p:oleObj>
              </mc:Choice>
              <mc:Fallback>
                <p:oleObj name="Формула" r:id="rId4" imgW="1587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49" y="6286520"/>
                        <a:ext cx="3408351" cy="516877"/>
                      </a:xfrm>
                      <a:prstGeom prst="rect">
                        <a:avLst/>
                      </a:prstGeom>
                      <a:solidFill>
                        <a:srgbClr val="FF0000">
                          <a:alpha val="19000"/>
                        </a:srgbClr>
                      </a:solidFill>
                      <a:ln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Box 13"/>
          <p:cNvSpPr txBox="1">
            <a:spLocks noChangeArrowheads="1"/>
          </p:cNvSpPr>
          <p:nvPr/>
        </p:nvSpPr>
        <p:spPr bwMode="auto">
          <a:xfrm>
            <a:off x="6732588" y="5214950"/>
            <a:ext cx="2411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Maximum </a:t>
            </a:r>
            <a:r>
              <a:rPr lang="en-US" sz="1600" dirty="0">
                <a:solidFill>
                  <a:srgbClr val="002060"/>
                </a:solidFill>
              </a:rPr>
              <a:t>photon number slightly vary for power P&gt;40 </a:t>
            </a:r>
            <a:r>
              <a:rPr lang="en-US" sz="1600" dirty="0" smtClean="0">
                <a:solidFill>
                  <a:srgbClr val="002060"/>
                </a:solidFill>
              </a:rPr>
              <a:t>PW 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3" name="Picture 3" descr="IAP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857356" y="428604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Optimization of </a:t>
            </a:r>
            <a:r>
              <a:rPr lang="en-US" sz="2800" b="1" dirty="0" err="1" smtClean="0">
                <a:solidFill>
                  <a:srgbClr val="C00000"/>
                </a:solidFill>
                <a:latin typeface="Calibri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photon yield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20675"/>
            <a:ext cx="8785225" cy="25050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dirty="0" smtClean="0"/>
              <a:t>	</a:t>
            </a: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900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b="1" dirty="0" smtClean="0">
                <a:solidFill>
                  <a:srgbClr val="CC0000"/>
                </a:solidFill>
              </a:rPr>
              <a:t>	</a:t>
            </a:r>
            <a:r>
              <a:rPr lang="en-US" sz="2400" b="1" dirty="0" smtClean="0">
                <a:solidFill>
                  <a:srgbClr val="CC0000"/>
                </a:solidFill>
              </a:rPr>
              <a:t>Extreme light physics</a:t>
            </a: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CC0000"/>
                </a:solidFill>
              </a:rPr>
              <a:t>How intense is "Extreme Light"</a:t>
            </a:r>
            <a:r>
              <a:rPr lang="ru-RU" sz="2400" b="1" dirty="0" smtClean="0">
                <a:solidFill>
                  <a:srgbClr val="CC0000"/>
                </a:solidFill>
              </a:rPr>
              <a:t> ?</a:t>
            </a: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2800" b="1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CC0000"/>
                </a:solidFill>
              </a:rPr>
              <a:t>Today's frontiers in power, intensity, and duration of laser pulses </a:t>
            </a:r>
            <a:endParaRPr lang="ru-RU" sz="2400" b="1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en-US" sz="2000" b="1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2800" b="1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dirty="0" smtClean="0"/>
              <a:t> 	</a:t>
            </a: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dirty="0" smtClean="0"/>
              <a:t>	</a:t>
            </a:r>
            <a:endParaRPr lang="ru-RU" sz="900" b="1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dirty="0" smtClean="0"/>
              <a:t>	</a:t>
            </a: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800" b="1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5138" y="2932113"/>
            <a:ext cx="8297863" cy="1033462"/>
            <a:chOff x="125" y="2375"/>
            <a:chExt cx="5227" cy="651"/>
          </a:xfrm>
        </p:grpSpPr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125" y="2556"/>
              <a:ext cx="995" cy="252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</a:rPr>
                <a:t>I </a:t>
              </a:r>
              <a:r>
                <a:rPr lang="en-US" sz="2000" b="1" dirty="0" smtClean="0">
                  <a:latin typeface="Times New Roman" pitchFamily="18" charset="0"/>
                </a:rPr>
                <a:t>(</a:t>
              </a:r>
              <a:r>
                <a:rPr lang="en-US" sz="2000" b="1" dirty="0" smtClean="0"/>
                <a:t>W/</a:t>
              </a:r>
              <a:r>
                <a:rPr lang="ru-RU" sz="2000" b="1" dirty="0" smtClean="0"/>
                <a:t>с</a:t>
              </a:r>
              <a:r>
                <a:rPr lang="en-US" sz="2000" b="1" dirty="0" smtClean="0"/>
                <a:t>m</a:t>
              </a:r>
              <a:r>
                <a:rPr lang="ru-RU" sz="2000" b="1" baseline="30000" dirty="0" smtClean="0"/>
                <a:t>2</a:t>
              </a:r>
              <a:r>
                <a:rPr lang="ru-RU" sz="2000" b="1" dirty="0">
                  <a:latin typeface="Times New Roman" pitchFamily="18" charset="0"/>
                </a:rPr>
                <a:t>) </a:t>
              </a:r>
              <a:r>
                <a:rPr lang="en-US" sz="2000" b="1" dirty="0"/>
                <a:t>=</a:t>
              </a:r>
              <a:r>
                <a:rPr lang="en-US" sz="2000" dirty="0"/>
                <a:t> </a:t>
              </a:r>
              <a:endParaRPr lang="ru-RU" sz="2000" dirty="0"/>
            </a:p>
          </p:txBody>
        </p:sp>
        <p:sp>
          <p:nvSpPr>
            <p:cNvPr id="26630" name="Text Box 14"/>
            <p:cNvSpPr txBox="1">
              <a:spLocks noChangeArrowheads="1"/>
            </p:cNvSpPr>
            <p:nvPr/>
          </p:nvSpPr>
          <p:spPr bwMode="auto">
            <a:xfrm>
              <a:off x="4278" y="2543"/>
              <a:ext cx="10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=</a:t>
              </a:r>
              <a:r>
                <a:rPr lang="ru-RU" sz="2000" b="1" dirty="0">
                  <a:solidFill>
                    <a:srgbClr val="C00000"/>
                  </a:solidFill>
                </a:rPr>
                <a:t>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10</a:t>
              </a:r>
              <a:r>
                <a:rPr lang="en-US" sz="2000" b="1" baseline="30000" dirty="0" smtClean="0">
                  <a:solidFill>
                    <a:srgbClr val="C00000"/>
                  </a:solidFill>
                </a:rPr>
                <a:t>23</a:t>
              </a:r>
              <a:r>
                <a:rPr lang="ru-RU" sz="2000" b="1" baseline="30000" dirty="0" smtClean="0">
                  <a:solidFill>
                    <a:srgbClr val="C00000"/>
                  </a:solidFill>
                </a:rPr>
                <a:t>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W/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с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m</a:t>
              </a:r>
              <a:r>
                <a:rPr lang="ru-RU" sz="2000" b="1" baseline="30000" dirty="0" smtClean="0">
                  <a:solidFill>
                    <a:srgbClr val="C00000"/>
                  </a:solidFill>
                </a:rPr>
                <a:t>2</a:t>
              </a:r>
              <a:endParaRPr lang="ru-RU" sz="2000" b="1" baseline="30000" dirty="0">
                <a:solidFill>
                  <a:srgbClr val="C00000"/>
                </a:solidFill>
              </a:endParaRPr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017" y="2375"/>
              <a:ext cx="3248" cy="651"/>
              <a:chOff x="2201" y="2375"/>
              <a:chExt cx="3248" cy="651"/>
            </a:xfrm>
          </p:grpSpPr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2201" y="2375"/>
                <a:ext cx="1067" cy="651"/>
                <a:chOff x="2201" y="2375"/>
                <a:chExt cx="1067" cy="651"/>
              </a:xfrm>
            </p:grpSpPr>
            <p:sp>
              <p:nvSpPr>
                <p:cNvPr id="26642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311" y="2700"/>
                  <a:ext cx="867" cy="0"/>
                </a:xfrm>
                <a:prstGeom prst="line">
                  <a:avLst/>
                </a:prstGeom>
                <a:noFill/>
                <a:ln w="317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64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373" y="2375"/>
                  <a:ext cx="510" cy="252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/>
                    <a:t>W </a:t>
                  </a:r>
                  <a:r>
                    <a:rPr lang="en-US" sz="2000" b="1" dirty="0" smtClean="0"/>
                    <a:t>(J</a:t>
                  </a:r>
                  <a:r>
                    <a:rPr lang="ru-RU" sz="2000" b="1" dirty="0" smtClean="0"/>
                    <a:t>)</a:t>
                  </a:r>
                  <a:endParaRPr lang="ru-RU" sz="2000" b="1" dirty="0"/>
                </a:p>
              </p:txBody>
            </p:sp>
            <p:sp>
              <p:nvSpPr>
                <p:cNvPr id="2664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201" y="2774"/>
                  <a:ext cx="1067" cy="252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b="1" dirty="0"/>
                    <a:t> </a:t>
                  </a:r>
                  <a:r>
                    <a:rPr lang="el-GR" sz="2000" b="1" dirty="0">
                      <a:cs typeface="Arial" pitchFamily="34" charset="0"/>
                    </a:rPr>
                    <a:t>τ</a:t>
                  </a:r>
                  <a:r>
                    <a:rPr lang="ru-RU" sz="2000" b="1" dirty="0">
                      <a:cs typeface="Arial" pitchFamily="34" charset="0"/>
                    </a:rPr>
                    <a:t> </a:t>
                  </a:r>
                  <a:r>
                    <a:rPr lang="ru-RU" sz="2000" b="1" dirty="0" smtClean="0">
                      <a:cs typeface="Arial" pitchFamily="34" charset="0"/>
                    </a:rPr>
                    <a:t>(</a:t>
                  </a:r>
                  <a:r>
                    <a:rPr lang="en-US" sz="2000" b="1" dirty="0" smtClean="0">
                      <a:cs typeface="Arial" pitchFamily="34" charset="0"/>
                    </a:rPr>
                    <a:t>s</a:t>
                  </a:r>
                  <a:r>
                    <a:rPr lang="ru-RU" sz="2000" b="1" dirty="0" smtClean="0">
                      <a:cs typeface="Arial" pitchFamily="34" charset="0"/>
                    </a:rPr>
                    <a:t>) </a:t>
                  </a:r>
                  <a:r>
                    <a:rPr lang="en-US" sz="2000" b="1" dirty="0">
                      <a:cs typeface="Arial" pitchFamily="34" charset="0"/>
                    </a:rPr>
                    <a:t>S</a:t>
                  </a:r>
                  <a:r>
                    <a:rPr lang="ru-RU" sz="2000" b="1" dirty="0"/>
                    <a:t> </a:t>
                  </a:r>
                  <a:r>
                    <a:rPr lang="en-US" sz="2000" b="1" dirty="0"/>
                    <a:t>(</a:t>
                  </a:r>
                  <a:r>
                    <a:rPr lang="ru-RU" sz="2000" b="1" dirty="0" smtClean="0"/>
                    <a:t>с</a:t>
                  </a:r>
                  <a:r>
                    <a:rPr lang="en-US" sz="2000" b="1" dirty="0" smtClean="0"/>
                    <a:t>m</a:t>
                  </a:r>
                  <a:r>
                    <a:rPr lang="en-US" sz="2000" b="1" baseline="30000" dirty="0" smtClean="0"/>
                    <a:t>2</a:t>
                  </a:r>
                  <a:r>
                    <a:rPr lang="en-US" sz="2000" b="1" dirty="0"/>
                    <a:t>)</a:t>
                  </a:r>
                  <a:endParaRPr lang="ru-RU" sz="2000" b="1" baseline="30000" dirty="0"/>
                </a:p>
              </p:txBody>
            </p:sp>
          </p:grpSp>
          <p:sp>
            <p:nvSpPr>
              <p:cNvPr id="26633" name="Line 11"/>
              <p:cNvSpPr>
                <a:spLocks noChangeShapeType="1"/>
              </p:cNvSpPr>
              <p:nvPr/>
            </p:nvSpPr>
            <p:spPr bwMode="auto">
              <a:xfrm>
                <a:off x="4815" y="2692"/>
                <a:ext cx="499" cy="0"/>
              </a:xfrm>
              <a:prstGeom prst="line">
                <a:avLst/>
              </a:prstGeom>
              <a:noFill/>
              <a:ln w="317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4" name="Text Box 12"/>
              <p:cNvSpPr txBox="1">
                <a:spLocks noChangeArrowheads="1"/>
              </p:cNvSpPr>
              <p:nvPr/>
            </p:nvSpPr>
            <p:spPr bwMode="auto">
              <a:xfrm>
                <a:off x="4740" y="2399"/>
                <a:ext cx="612" cy="252"/>
              </a:xfrm>
              <a:prstGeom prst="rect">
                <a:avLst/>
              </a:prstGeom>
              <a:noFill/>
              <a:ln w="317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000" b="1" dirty="0" smtClean="0"/>
                  <a:t>10</a:t>
                </a:r>
                <a:r>
                  <a:rPr lang="ru-RU" sz="2000" b="1" baseline="30000" dirty="0" smtClean="0"/>
                  <a:t>16</a:t>
                </a:r>
                <a:r>
                  <a:rPr lang="ru-RU" sz="2000" b="1" dirty="0" smtClean="0"/>
                  <a:t> </a:t>
                </a:r>
                <a:r>
                  <a:rPr lang="en-US" sz="2000" b="1" dirty="0" smtClean="0"/>
                  <a:t>W</a:t>
                </a:r>
                <a:endParaRPr lang="ru-RU" sz="2000" b="1" dirty="0"/>
              </a:p>
            </p:txBody>
          </p:sp>
          <p:sp>
            <p:nvSpPr>
              <p:cNvPr id="26635" name="Text Box 13"/>
              <p:cNvSpPr txBox="1">
                <a:spLocks noChangeArrowheads="1"/>
              </p:cNvSpPr>
              <p:nvPr/>
            </p:nvSpPr>
            <p:spPr bwMode="auto">
              <a:xfrm>
                <a:off x="4679" y="2750"/>
                <a:ext cx="770" cy="252"/>
              </a:xfrm>
              <a:prstGeom prst="rect">
                <a:avLst/>
              </a:prstGeom>
              <a:noFill/>
              <a:ln w="317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b="1" dirty="0"/>
                  <a:t> </a:t>
                </a:r>
                <a:r>
                  <a:rPr lang="ru-RU" sz="2000" b="1" dirty="0"/>
                  <a:t>10</a:t>
                </a:r>
                <a:r>
                  <a:rPr lang="ru-RU" sz="2000" b="1" baseline="30000" dirty="0"/>
                  <a:t>-7</a:t>
                </a:r>
                <a:r>
                  <a:rPr lang="ru-RU" sz="2000" b="1" dirty="0"/>
                  <a:t> </a:t>
                </a:r>
                <a:r>
                  <a:rPr lang="ru-RU" sz="2000" b="1" dirty="0" smtClean="0"/>
                  <a:t>с</a:t>
                </a:r>
                <a:r>
                  <a:rPr lang="en-US" sz="2000" b="1" dirty="0" smtClean="0"/>
                  <a:t>m</a:t>
                </a:r>
                <a:r>
                  <a:rPr lang="ru-RU" sz="2000" b="1" baseline="30000" dirty="0" smtClean="0"/>
                  <a:t>2</a:t>
                </a:r>
                <a:endParaRPr lang="ru-RU" sz="2000" b="1" baseline="30000" dirty="0"/>
              </a:p>
            </p:txBody>
          </p: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3342" y="2375"/>
                <a:ext cx="1239" cy="651"/>
                <a:chOff x="2118" y="2375"/>
                <a:chExt cx="1239" cy="651"/>
              </a:xfrm>
            </p:grpSpPr>
            <p:sp>
              <p:nvSpPr>
                <p:cNvPr id="26639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311" y="2700"/>
                  <a:ext cx="867" cy="0"/>
                </a:xfrm>
                <a:prstGeom prst="line">
                  <a:avLst/>
                </a:prstGeom>
                <a:noFill/>
                <a:ln w="317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64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367" y="2375"/>
                  <a:ext cx="520" cy="252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 smtClean="0"/>
                    <a:t>10</a:t>
                  </a:r>
                  <a:r>
                    <a:rPr lang="ru-RU" sz="2000" b="1" dirty="0" smtClean="0"/>
                    <a:t>0</a:t>
                  </a:r>
                  <a:r>
                    <a:rPr lang="en-US" sz="2000" b="1" dirty="0" smtClean="0"/>
                    <a:t> </a:t>
                  </a:r>
                  <a:r>
                    <a:rPr lang="en-US" sz="2000" b="1" dirty="0" smtClean="0"/>
                    <a:t>J</a:t>
                  </a:r>
                  <a:endParaRPr lang="ru-RU" sz="2000" b="1" dirty="0"/>
                </a:p>
              </p:txBody>
            </p:sp>
            <p:sp>
              <p:nvSpPr>
                <p:cNvPr id="2664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118" y="2774"/>
                  <a:ext cx="1239" cy="252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b="1" dirty="0"/>
                    <a:t> </a:t>
                  </a:r>
                  <a:r>
                    <a:rPr lang="en-US" sz="2000" b="1" dirty="0" smtClean="0">
                      <a:cs typeface="Arial" pitchFamily="34" charset="0"/>
                    </a:rPr>
                    <a:t>10</a:t>
                  </a:r>
                  <a:r>
                    <a:rPr lang="en-US" sz="2000" b="1" baseline="30000" dirty="0" smtClean="0">
                      <a:cs typeface="Arial" pitchFamily="34" charset="0"/>
                    </a:rPr>
                    <a:t>-14</a:t>
                  </a:r>
                  <a:r>
                    <a:rPr lang="en-US" sz="2000" b="1" dirty="0" smtClean="0">
                      <a:cs typeface="Arial" pitchFamily="34" charset="0"/>
                    </a:rPr>
                    <a:t>s</a:t>
                  </a:r>
                  <a:r>
                    <a:rPr lang="ru-RU" sz="2000" b="1" dirty="0" smtClean="0">
                      <a:cs typeface="Arial" pitchFamily="34" charset="0"/>
                    </a:rPr>
                    <a:t> </a:t>
                  </a:r>
                  <a:r>
                    <a:rPr lang="en-US" sz="2000" b="1" dirty="0" smtClean="0">
                      <a:cs typeface="Arial" pitchFamily="34" charset="0"/>
                    </a:rPr>
                    <a:t> </a:t>
                  </a:r>
                  <a:r>
                    <a:rPr lang="en-US" sz="2000" b="1" dirty="0">
                      <a:cs typeface="Arial" pitchFamily="34" charset="0"/>
                    </a:rPr>
                    <a:t>10</a:t>
                  </a:r>
                  <a:r>
                    <a:rPr lang="en-US" sz="2000" b="1" baseline="30000" dirty="0">
                      <a:cs typeface="Arial" pitchFamily="34" charset="0"/>
                    </a:rPr>
                    <a:t>-7</a:t>
                  </a:r>
                  <a:r>
                    <a:rPr lang="ru-RU" sz="2000" b="1" dirty="0" smtClean="0"/>
                    <a:t>с</a:t>
                  </a:r>
                  <a:r>
                    <a:rPr lang="en-US" sz="2000" b="1" dirty="0" smtClean="0"/>
                    <a:t>m</a:t>
                  </a:r>
                  <a:r>
                    <a:rPr lang="en-US" sz="2000" b="1" baseline="30000" dirty="0" smtClean="0"/>
                    <a:t>2</a:t>
                  </a:r>
                  <a:endParaRPr lang="ru-RU" sz="2000" b="1" baseline="30000" dirty="0"/>
                </a:p>
              </p:txBody>
            </p:sp>
          </p:grpSp>
          <p:sp>
            <p:nvSpPr>
              <p:cNvPr id="26637" name="Text Box 21"/>
              <p:cNvSpPr txBox="1">
                <a:spLocks noChangeArrowheads="1"/>
              </p:cNvSpPr>
              <p:nvPr/>
            </p:nvSpPr>
            <p:spPr bwMode="auto">
              <a:xfrm>
                <a:off x="3254" y="2567"/>
                <a:ext cx="2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/>
                  <a:t>=</a:t>
                </a:r>
                <a:endParaRPr lang="ru-RU" sz="2000" b="1"/>
              </a:p>
            </p:txBody>
          </p:sp>
          <p:sp>
            <p:nvSpPr>
              <p:cNvPr id="26638" name="Text Box 22"/>
              <p:cNvSpPr txBox="1">
                <a:spLocks noChangeArrowheads="1"/>
              </p:cNvSpPr>
              <p:nvPr/>
            </p:nvSpPr>
            <p:spPr bwMode="auto">
              <a:xfrm>
                <a:off x="4502" y="2559"/>
                <a:ext cx="2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/>
                  <a:t>=</a:t>
                </a:r>
                <a:endParaRPr lang="ru-RU" sz="2000" b="1"/>
              </a:p>
            </p:txBody>
          </p:sp>
        </p:grpSp>
      </p:grpSp>
      <p:sp>
        <p:nvSpPr>
          <p:cNvPr id="26628" name="Text Box 27"/>
          <p:cNvSpPr txBox="1">
            <a:spLocks noChangeArrowheads="1"/>
          </p:cNvSpPr>
          <p:nvPr/>
        </p:nvSpPr>
        <p:spPr bwMode="auto">
          <a:xfrm>
            <a:off x="1660525" y="4437112"/>
            <a:ext cx="60547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b="1" dirty="0"/>
              <a:t> </a:t>
            </a:r>
            <a:r>
              <a:rPr lang="ru-RU" b="1" dirty="0" smtClean="0"/>
              <a:t>10 </a:t>
            </a:r>
            <a:r>
              <a:rPr lang="en-US" b="1" dirty="0" smtClean="0"/>
              <a:t>Femtosecond </a:t>
            </a:r>
            <a:r>
              <a:rPr lang="en-US" b="1" dirty="0" smtClean="0"/>
              <a:t>pulse  duration</a:t>
            </a:r>
          </a:p>
          <a:p>
            <a:pPr>
              <a:buFontTx/>
              <a:buChar char="•"/>
            </a:pPr>
            <a:endParaRPr lang="en-US" b="1" dirty="0" smtClean="0"/>
          </a:p>
          <a:p>
            <a:pPr>
              <a:buFontTx/>
              <a:buChar char="•"/>
            </a:pPr>
            <a:r>
              <a:rPr lang="ru-RU" b="1" dirty="0" smtClean="0"/>
              <a:t> </a:t>
            </a:r>
            <a:r>
              <a:rPr lang="ru-RU" b="1" dirty="0" smtClean="0"/>
              <a:t>10 </a:t>
            </a:r>
            <a:r>
              <a:rPr lang="en-US" b="1" dirty="0" err="1" smtClean="0"/>
              <a:t>Petawatt</a:t>
            </a:r>
            <a:r>
              <a:rPr lang="en-US" b="1" dirty="0" smtClean="0"/>
              <a:t> </a:t>
            </a:r>
            <a:r>
              <a:rPr lang="en-US" b="1" dirty="0" smtClean="0"/>
              <a:t>peak </a:t>
            </a:r>
            <a:r>
              <a:rPr lang="en-US" b="1" dirty="0" smtClean="0"/>
              <a:t>power</a:t>
            </a:r>
            <a:endParaRPr lang="ru-RU" b="1" dirty="0" smtClean="0"/>
          </a:p>
          <a:p>
            <a:pPr>
              <a:buFontTx/>
              <a:buChar char="•"/>
            </a:pPr>
            <a:endParaRPr lang="ru-RU" b="1" dirty="0"/>
          </a:p>
          <a:p>
            <a:pPr>
              <a:buFontTx/>
              <a:buChar char="•"/>
            </a:pPr>
            <a:r>
              <a:rPr lang="en-US" b="1" dirty="0" smtClean="0"/>
              <a:t>  Few wavelength focal spot </a:t>
            </a: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21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3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44" y="4684952"/>
            <a:ext cx="8940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In the case of particular experiments for the Gaussian pulse with the peak power P = 40PW, the duration of τ = 15 </a:t>
            </a:r>
            <a:r>
              <a:rPr lang="en-US" sz="1600" dirty="0" err="1" smtClean="0"/>
              <a:t>fs</a:t>
            </a:r>
            <a:r>
              <a:rPr lang="en-US" sz="1600" dirty="0" smtClean="0"/>
              <a:t> and the density of the target 10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−3</a:t>
            </a:r>
            <a:r>
              <a:rPr lang="en-US" sz="1600" dirty="0" smtClean="0"/>
              <a:t>. The measured flux and brilliance are shown as a function of time. The duration of the generated gamma pulse is 4.5 fs, maximal brilliance is </a:t>
            </a:r>
            <a:r>
              <a:rPr lang="en-US" sz="2000" b="1" dirty="0" smtClean="0">
                <a:solidFill>
                  <a:srgbClr val="C00000"/>
                </a:solidFill>
              </a:rPr>
              <a:t>6 10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29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s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−1</a:t>
            </a:r>
            <a:r>
              <a:rPr lang="en-US" sz="2000" b="1" dirty="0" smtClean="0">
                <a:solidFill>
                  <a:srgbClr val="C00000"/>
                </a:solidFill>
              </a:rPr>
              <a:t>mrad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</a:t>
            </a:r>
            <a:r>
              <a:rPr lang="en-US" sz="2000" b="1" dirty="0" smtClean="0">
                <a:solidFill>
                  <a:srgbClr val="C00000"/>
                </a:solidFill>
              </a:rPr>
              <a:t>mm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 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>, the number of photons for energies &gt;100MeV  is 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.  The photon flux for energies greater 1 </a:t>
            </a:r>
            <a:r>
              <a:rPr lang="en-US" sz="1600" dirty="0" err="1" smtClean="0"/>
              <a:t>GeV</a:t>
            </a:r>
            <a:r>
              <a:rPr lang="en-US" sz="1600" dirty="0" smtClean="0"/>
              <a:t> is 510</a:t>
            </a:r>
            <a:r>
              <a:rPr lang="en-US" sz="1600" baseline="30000" dirty="0" smtClean="0"/>
              <a:t>23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, number of photons is 10</a:t>
            </a:r>
            <a:r>
              <a:rPr lang="en-US" sz="1600" baseline="30000" dirty="0" smtClean="0"/>
              <a:t>9</a:t>
            </a:r>
            <a:r>
              <a:rPr lang="en-US" sz="1600" dirty="0" smtClean="0"/>
              <a:t>.The beam width for the gamma photons is </a:t>
            </a:r>
            <a:r>
              <a:rPr lang="en-US" sz="2000" b="1" dirty="0" smtClean="0">
                <a:solidFill>
                  <a:srgbClr val="C00000"/>
                </a:solidFill>
              </a:rPr>
              <a:t>2 </a:t>
            </a:r>
            <a:r>
              <a:rPr lang="en-US" sz="2000" b="1" dirty="0" err="1" smtClean="0">
                <a:solidFill>
                  <a:srgbClr val="C00000"/>
                </a:solidFill>
              </a:rPr>
              <a:t>mrad</a:t>
            </a:r>
            <a:r>
              <a:rPr lang="en-US" sz="2000" dirty="0" smtClean="0"/>
              <a:t>.</a:t>
            </a:r>
          </a:p>
          <a:p>
            <a:pPr algn="just"/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42976" y="1071546"/>
            <a:ext cx="8371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 to make the </a:t>
            </a:r>
            <a:r>
              <a:rPr lang="en-US" sz="2400" b="1" dirty="0" smtClean="0">
                <a:solidFill>
                  <a:srgbClr val="C00000"/>
                </a:solidFill>
              </a:rPr>
              <a:t>most brilliant </a:t>
            </a:r>
            <a:r>
              <a:rPr lang="en-US" b="1" dirty="0" smtClean="0">
                <a:solidFill>
                  <a:srgbClr val="C00000"/>
                </a:solidFill>
              </a:rPr>
              <a:t>gamma source?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Do not allow degradation of optical wave structure (shorter pulse)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B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64" y="1928802"/>
            <a:ext cx="3494054" cy="2428892"/>
          </a:xfrm>
          <a:prstGeom prst="rect">
            <a:avLst/>
          </a:prstGeom>
        </p:spPr>
      </p:pic>
      <p:pic>
        <p:nvPicPr>
          <p:cNvPr id="10" name="Рисунок 9" descr="PhP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607" y="1785926"/>
            <a:ext cx="3710525" cy="25793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6429396"/>
            <a:ext cx="4551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A.Gonoskov</a:t>
            </a:r>
            <a:r>
              <a:rPr lang="en-US" sz="1400" dirty="0" smtClean="0"/>
              <a:t>, </a:t>
            </a:r>
            <a:r>
              <a:rPr lang="en-US" sz="1400" dirty="0" err="1" smtClean="0"/>
              <a:t>A.Bashinov</a:t>
            </a:r>
            <a:r>
              <a:rPr lang="en-US" sz="1400" dirty="0" smtClean="0"/>
              <a:t>, </a:t>
            </a:r>
            <a:r>
              <a:rPr lang="en-US" sz="1400" dirty="0" err="1" smtClean="0"/>
              <a:t>E.Efimenko</a:t>
            </a:r>
            <a:r>
              <a:rPr lang="en-US" sz="1400" dirty="0" smtClean="0"/>
              <a:t> et al., PRX, 2017</a:t>
            </a:r>
            <a:endParaRPr lang="ru-RU" sz="1400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857356" y="428604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Optimization of </a:t>
            </a:r>
            <a:r>
              <a:rPr lang="en-US" sz="2800" b="1" dirty="0" err="1" smtClean="0">
                <a:solidFill>
                  <a:srgbClr val="C00000"/>
                </a:solidFill>
                <a:latin typeface="Calibri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photon brilliance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" name="Picture 7" descr="lp000047"/>
          <p:cNvPicPr>
            <a:picLocks noChangeAspect="1" noChangeArrowheads="1"/>
          </p:cNvPicPr>
          <p:nvPr/>
        </p:nvPicPr>
        <p:blipFill>
          <a:blip r:embed="rId5"/>
          <a:srcRect l="68701" r="6890" b="48031"/>
          <a:stretch>
            <a:fillRect/>
          </a:stretch>
        </p:blipFill>
        <p:spPr bwMode="auto">
          <a:xfrm>
            <a:off x="-32" y="1919824"/>
            <a:ext cx="2021930" cy="2152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97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392488" cy="442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5157192"/>
            <a:ext cx="8463884" cy="626104"/>
          </a:xfrm>
        </p:spPr>
        <p:txBody>
          <a:bodyPr/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Plasma-field dynamics for 27 PW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fr-FR" sz="1600" dirty="0" smtClean="0">
                <a:solidFill>
                  <a:schemeClr val="tx1"/>
                </a:solidFill>
              </a:rPr>
              <a:t>(</a:t>
            </a:r>
            <a:r>
              <a:rPr lang="fr-FR" sz="1600" dirty="0">
                <a:solidFill>
                  <a:schemeClr val="tx1"/>
                </a:solidFill>
              </a:rPr>
              <a:t>a) Temporal evolution, f(t) - laser pulse envelope, B/B0 </a:t>
            </a:r>
            <a:r>
              <a:rPr lang="fr-FR" sz="16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magnetic </a:t>
            </a:r>
            <a:r>
              <a:rPr lang="en-US" sz="1600" dirty="0">
                <a:solidFill>
                  <a:schemeClr val="tx1"/>
                </a:solidFill>
              </a:rPr>
              <a:t>field in the plane z = 0 at  = 1/60, np </a:t>
            </a:r>
            <a:r>
              <a:rPr lang="en-US" sz="1600" dirty="0" smtClean="0">
                <a:solidFill>
                  <a:schemeClr val="tx1"/>
                </a:solidFill>
              </a:rPr>
              <a:t>– maximum pair </a:t>
            </a:r>
            <a:r>
              <a:rPr lang="en-US" sz="1600" dirty="0">
                <a:solidFill>
                  <a:schemeClr val="tx1"/>
                </a:solidFill>
              </a:rPr>
              <a:t>density, </a:t>
            </a:r>
            <a:r>
              <a:rPr lang="en-US" sz="1600" dirty="0" err="1" smtClean="0">
                <a:solidFill>
                  <a:schemeClr val="tx1"/>
                </a:solidFill>
              </a:rPr>
              <a:t>Jz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- current through the cylinder with radius </a:t>
            </a:r>
            <a:r>
              <a:rPr lang="en-US" sz="1600" dirty="0" smtClean="0">
                <a:solidFill>
                  <a:schemeClr val="tx1"/>
                </a:solidFill>
              </a:rPr>
              <a:t>0.1. </a:t>
            </a:r>
            <a:r>
              <a:rPr lang="en-US" sz="1600" dirty="0">
                <a:solidFill>
                  <a:schemeClr val="tx1"/>
                </a:solidFill>
              </a:rPr>
              <a:t>Electric (</a:t>
            </a:r>
            <a:r>
              <a:rPr lang="en-US" sz="1600" dirty="0" err="1">
                <a:solidFill>
                  <a:schemeClr val="tx1"/>
                </a:solidFill>
              </a:rPr>
              <a:t>b,f,j</a:t>
            </a:r>
            <a:r>
              <a:rPr lang="en-US" sz="1600" dirty="0">
                <a:solidFill>
                  <a:schemeClr val="tx1"/>
                </a:solidFill>
              </a:rPr>
              <a:t>) and magnetic (</a:t>
            </a:r>
            <a:r>
              <a:rPr lang="en-US" sz="1600" dirty="0" err="1">
                <a:solidFill>
                  <a:schemeClr val="tx1"/>
                </a:solidFill>
              </a:rPr>
              <a:t>c,g,k</a:t>
            </a:r>
            <a:r>
              <a:rPr lang="en-US" sz="1600" dirty="0">
                <a:solidFill>
                  <a:schemeClr val="tx1"/>
                </a:solidFill>
              </a:rPr>
              <a:t>) fields, positron (</a:t>
            </a:r>
            <a:r>
              <a:rPr lang="en-US" sz="1600" dirty="0" err="1" smtClean="0">
                <a:solidFill>
                  <a:schemeClr val="tx1"/>
                </a:solidFill>
              </a:rPr>
              <a:t>d,h,l</a:t>
            </a:r>
            <a:r>
              <a:rPr lang="en-US" sz="1600" dirty="0" smtClean="0">
                <a:solidFill>
                  <a:schemeClr val="tx1"/>
                </a:solidFill>
              </a:rPr>
              <a:t>)and </a:t>
            </a:r>
            <a:r>
              <a:rPr lang="en-US" sz="1600" dirty="0">
                <a:solidFill>
                  <a:schemeClr val="tx1"/>
                </a:solidFill>
              </a:rPr>
              <a:t>photon (</a:t>
            </a:r>
            <a:r>
              <a:rPr lang="en-US" sz="1600" dirty="0" err="1">
                <a:solidFill>
                  <a:schemeClr val="tx1"/>
                </a:solidFill>
              </a:rPr>
              <a:t>e,i,m</a:t>
            </a:r>
            <a:r>
              <a:rPr lang="en-US" sz="1600" dirty="0">
                <a:solidFill>
                  <a:schemeClr val="tx1"/>
                </a:solidFill>
              </a:rPr>
              <a:t>) distributions at the stages of (b-e) </a:t>
            </a:r>
            <a:r>
              <a:rPr lang="en-US" sz="1600" dirty="0" smtClean="0">
                <a:solidFill>
                  <a:schemeClr val="tx1"/>
                </a:solidFill>
              </a:rPr>
              <a:t>linear QED </a:t>
            </a:r>
            <a:r>
              <a:rPr lang="en-US" sz="1600" dirty="0">
                <a:solidFill>
                  <a:schemeClr val="tx1"/>
                </a:solidFill>
              </a:rPr>
              <a:t>cascade, (f-</a:t>
            </a:r>
            <a:r>
              <a:rPr lang="en-US" sz="1600" dirty="0" err="1">
                <a:solidFill>
                  <a:schemeClr val="tx1"/>
                </a:solidFill>
              </a:rPr>
              <a:t>i</a:t>
            </a:r>
            <a:r>
              <a:rPr lang="en-US" sz="1600" dirty="0">
                <a:solidFill>
                  <a:schemeClr val="tx1"/>
                </a:solidFill>
              </a:rPr>
              <a:t>) plasma column pinching and (j-m) </a:t>
            </a:r>
            <a:r>
              <a:rPr lang="en-US" sz="1600" dirty="0" smtClean="0">
                <a:solidFill>
                  <a:schemeClr val="tx1"/>
                </a:solidFill>
              </a:rPr>
              <a:t>pinch breakdown </a:t>
            </a:r>
            <a:r>
              <a:rPr lang="en-US" sz="1600" dirty="0">
                <a:solidFill>
                  <a:schemeClr val="tx1"/>
                </a:solidFill>
              </a:rPr>
              <a:t>due to bending instability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E.S</a:t>
            </a:r>
            <a:r>
              <a:rPr lang="en-US" sz="1600" b="1" dirty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Efimenko</a:t>
            </a:r>
            <a:r>
              <a:rPr lang="en-US" sz="1600" b="1" dirty="0" smtClean="0">
                <a:solidFill>
                  <a:schemeClr val="tx1"/>
                </a:solidFill>
              </a:rPr>
              <a:t> et al “</a:t>
            </a:r>
            <a:r>
              <a:rPr lang="sv-SE" sz="1600" b="1" dirty="0" smtClean="0">
                <a:solidFill>
                  <a:schemeClr val="tx1"/>
                </a:solidFill>
              </a:rPr>
              <a:t>Laser-driven </a:t>
            </a:r>
            <a:r>
              <a:rPr lang="sv-SE" sz="1600" b="1" dirty="0">
                <a:solidFill>
                  <a:schemeClr val="tx1"/>
                </a:solidFill>
              </a:rPr>
              <a:t>plasma pinching in </a:t>
            </a:r>
            <a:r>
              <a:rPr lang="sv-SE" sz="1600" b="1" dirty="0" smtClean="0">
                <a:solidFill>
                  <a:schemeClr val="tx1"/>
                </a:solidFill>
              </a:rPr>
              <a:t>e</a:t>
            </a:r>
            <a:r>
              <a:rPr lang="ru-RU" sz="1600" b="1" dirty="0" smtClean="0">
                <a:solidFill>
                  <a:schemeClr val="tx1"/>
                </a:solidFill>
              </a:rPr>
              <a:t>−</a:t>
            </a:r>
            <a:r>
              <a:rPr lang="en-US" sz="1600" b="1" dirty="0" smtClean="0">
                <a:solidFill>
                  <a:schemeClr val="tx1"/>
                </a:solidFill>
              </a:rPr>
              <a:t>e+ cascade” </a:t>
            </a:r>
            <a:r>
              <a:rPr lang="en-US" sz="1600" b="1" dirty="0" err="1" smtClean="0">
                <a:solidFill>
                  <a:schemeClr val="tx1"/>
                </a:solidFill>
              </a:rPr>
              <a:t>Phys.Rev</a:t>
            </a:r>
            <a:r>
              <a:rPr lang="en-US" sz="1600" b="1" dirty="0" smtClean="0">
                <a:solidFill>
                  <a:schemeClr val="tx1"/>
                </a:solidFill>
              </a:rPr>
              <a:t>. E (2019)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57356" y="188640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Plasma pinching in e-e+ cascade at P&gt;20 PW 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8" name="Picture 3" descr="I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7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590636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46" y="4070176"/>
            <a:ext cx="3752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57356" y="188640"/>
            <a:ext cx="68580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Plasma pinching in e-e+ cascade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a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nd Schwinger field approaching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884368" y="5013176"/>
            <a:ext cx="1440160" cy="557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6021288"/>
            <a:ext cx="445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B/Es =1/20  corresponds to  10</a:t>
            </a:r>
            <a:r>
              <a:rPr lang="en-US" b="1" baseline="30000" dirty="0" smtClean="0"/>
              <a:t> 27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8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43088" y="1171575"/>
            <a:ext cx="5243512" cy="2286000"/>
          </a:xfrm>
        </p:spPr>
      </p:pic>
      <p:sp>
        <p:nvSpPr>
          <p:cNvPr id="44036" name="Text Box 1"/>
          <p:cNvSpPr txBox="1">
            <a:spLocks noChangeArrowheads="1"/>
          </p:cNvSpPr>
          <p:nvPr/>
        </p:nvSpPr>
        <p:spPr bwMode="auto">
          <a:xfrm>
            <a:off x="6273800" y="2973388"/>
            <a:ext cx="2870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Re-emitted pulse</a:t>
            </a:r>
            <a:endParaRPr lang="ru-RU" sz="2000" dirty="0"/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4330700" y="1116013"/>
            <a:ext cx="4114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Overcritical plasma surface</a:t>
            </a:r>
            <a:endParaRPr lang="ru-RU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2845" y="3357562"/>
            <a:ext cx="43577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latin typeface="Arial" charset="0"/>
                <a:cs typeface="Arial" charset="0"/>
              </a:rPr>
              <a:t> </a:t>
            </a:r>
            <a:r>
              <a:rPr lang="en-US" sz="1600" b="1" dirty="0">
                <a:latin typeface="Arial" charset="0"/>
                <a:cs typeface="Arial" charset="0"/>
              </a:rPr>
              <a:t>Oscillating Mirror Model (OMM)</a:t>
            </a:r>
            <a:r>
              <a:rPr lang="ru-RU" sz="1600" dirty="0">
                <a:latin typeface="Arial" charset="0"/>
                <a:cs typeface="Arial" charset="0"/>
              </a:rPr>
              <a:t>			    	</a:t>
            </a:r>
            <a:endParaRPr lang="en-US" sz="1600" dirty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>
                <a:cs typeface="Times New Roman" pitchFamily="18" charset="0"/>
              </a:rPr>
              <a:t>S.V. </a:t>
            </a:r>
            <a:r>
              <a:rPr lang="en-US" sz="1600" dirty="0" err="1">
                <a:cs typeface="Times New Roman" pitchFamily="18" charset="0"/>
              </a:rPr>
              <a:t>Bulanov</a:t>
            </a:r>
            <a:r>
              <a:rPr lang="en-US" sz="1600" dirty="0">
                <a:cs typeface="Times New Roman" pitchFamily="18" charset="0"/>
              </a:rPr>
              <a:t> et al., Phys. </a:t>
            </a:r>
            <a:r>
              <a:rPr lang="en-US" sz="1600" dirty="0" smtClean="0">
                <a:cs typeface="Times New Roman" pitchFamily="18" charset="0"/>
              </a:rPr>
              <a:t>Plasmas </a:t>
            </a:r>
            <a:r>
              <a:rPr lang="en-US" sz="1600" dirty="0">
                <a:cs typeface="Times New Roman" pitchFamily="18" charset="0"/>
              </a:rPr>
              <a:t>(</a:t>
            </a:r>
            <a:r>
              <a:rPr lang="en-US" sz="1600" dirty="0" smtClean="0">
                <a:cs typeface="Times New Roman" pitchFamily="18" charset="0"/>
              </a:rPr>
              <a:t>1994)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S.R. </a:t>
            </a:r>
            <a:r>
              <a:rPr lang="ru-RU" sz="1600" dirty="0" err="1" smtClean="0">
                <a:cs typeface="Times New Roman" pitchFamily="18" charset="0"/>
              </a:rPr>
              <a:t>Lichters</a:t>
            </a:r>
            <a:r>
              <a:rPr lang="en-US" sz="1600" dirty="0" smtClean="0">
                <a:cs typeface="Times New Roman" pitchFamily="18" charset="0"/>
              </a:rPr>
              <a:t> et al., </a:t>
            </a:r>
            <a:r>
              <a:rPr lang="ru-RU" sz="1600" dirty="0" err="1" smtClean="0">
                <a:cs typeface="Times New Roman" pitchFamily="18" charset="0"/>
              </a:rPr>
              <a:t>Phys</a:t>
            </a:r>
            <a:r>
              <a:rPr lang="ru-RU" sz="1600" dirty="0" smtClean="0">
                <a:cs typeface="Times New Roman" pitchFamily="18" charset="0"/>
              </a:rPr>
              <a:t>. </a:t>
            </a:r>
            <a:r>
              <a:rPr lang="ru-RU" sz="1600" dirty="0" err="1" smtClean="0">
                <a:cs typeface="Times New Roman" pitchFamily="18" charset="0"/>
              </a:rPr>
              <a:t>Plasm</a:t>
            </a:r>
            <a:r>
              <a:rPr lang="en-US" sz="1600" dirty="0" smtClean="0">
                <a:cs typeface="Times New Roman" pitchFamily="18" charset="0"/>
              </a:rPr>
              <a:t>as</a:t>
            </a:r>
            <a:r>
              <a:rPr lang="ru-RU" sz="1600" dirty="0" smtClean="0">
                <a:cs typeface="Times New Roman" pitchFamily="18" charset="0"/>
              </a:rPr>
              <a:t> (1996)</a:t>
            </a:r>
            <a:endParaRPr lang="en-US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S</a:t>
            </a:r>
            <a:r>
              <a:rPr lang="en-US" sz="1600" dirty="0">
                <a:cs typeface="Times New Roman" pitchFamily="18" charset="0"/>
              </a:rPr>
              <a:t>. </a:t>
            </a:r>
            <a:r>
              <a:rPr lang="en-US" sz="1600" dirty="0" err="1">
                <a:cs typeface="Times New Roman" pitchFamily="18" charset="0"/>
              </a:rPr>
              <a:t>Gordienko</a:t>
            </a:r>
            <a:r>
              <a:rPr lang="en-US" sz="1600" dirty="0">
                <a:cs typeface="Times New Roman" pitchFamily="18" charset="0"/>
              </a:rPr>
              <a:t> et al, PRL (2004) </a:t>
            </a:r>
            <a:endParaRPr lang="en-US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/>
              <a:t>N. M. </a:t>
            </a:r>
            <a:r>
              <a:rPr lang="en-US" sz="1600" dirty="0" err="1" smtClean="0"/>
              <a:t>Naumova</a:t>
            </a:r>
            <a:r>
              <a:rPr lang="en-US" sz="1600" dirty="0" smtClean="0"/>
              <a:t> et al, PRL (2004)</a:t>
            </a:r>
            <a:endParaRPr lang="en-US" sz="1600" dirty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T</a:t>
            </a:r>
            <a:r>
              <a:rPr lang="en-US" sz="1600" dirty="0">
                <a:cs typeface="Times New Roman" pitchFamily="18" charset="0"/>
              </a:rPr>
              <a:t>. </a:t>
            </a:r>
            <a:r>
              <a:rPr lang="en-US" sz="1600" dirty="0" err="1">
                <a:cs typeface="Times New Roman" pitchFamily="18" charset="0"/>
              </a:rPr>
              <a:t>Baeva</a:t>
            </a:r>
            <a:r>
              <a:rPr lang="en-US" sz="1600" dirty="0">
                <a:cs typeface="Times New Roman" pitchFamily="18" charset="0"/>
              </a:rPr>
              <a:t> et al., PRE (2006)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/>
              <a:t>D. an </a:t>
            </a:r>
            <a:r>
              <a:rPr lang="en-US" sz="1600" dirty="0" err="1"/>
              <a:t>der</a:t>
            </a:r>
            <a:r>
              <a:rPr lang="en-US" sz="1600" dirty="0"/>
              <a:t> </a:t>
            </a:r>
            <a:r>
              <a:rPr lang="en-US" sz="1600" dirty="0" err="1"/>
              <a:t>Brugge</a:t>
            </a:r>
            <a:r>
              <a:rPr lang="en-US" sz="1600" dirty="0"/>
              <a:t> at al, Phys. </a:t>
            </a:r>
            <a:r>
              <a:rPr lang="en-US" sz="1600" dirty="0" smtClean="0"/>
              <a:t>Plasmas</a:t>
            </a:r>
            <a:r>
              <a:rPr lang="ru-RU" sz="1600" dirty="0" smtClean="0"/>
              <a:t> </a:t>
            </a:r>
            <a:r>
              <a:rPr lang="ru-RU" sz="1600" dirty="0"/>
              <a:t>(2010)</a:t>
            </a:r>
            <a:r>
              <a:rPr lang="en-US" sz="1600" dirty="0"/>
              <a:t> </a:t>
            </a:r>
          </a:p>
        </p:txBody>
      </p:sp>
      <p:sp>
        <p:nvSpPr>
          <p:cNvPr id="44039" name="Text Box 0"/>
          <p:cNvSpPr txBox="1">
            <a:spLocks noChangeArrowheads="1"/>
          </p:cNvSpPr>
          <p:nvPr/>
        </p:nvSpPr>
        <p:spPr bwMode="auto">
          <a:xfrm>
            <a:off x="500034" y="2928934"/>
            <a:ext cx="38877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Incident </a:t>
            </a:r>
            <a:r>
              <a:rPr lang="en-US" sz="2000" dirty="0" smtClean="0"/>
              <a:t>pulse </a:t>
            </a:r>
            <a:r>
              <a:rPr lang="en-US" sz="2000" dirty="0">
                <a:solidFill>
                  <a:srgbClr val="C00000"/>
                </a:solidFill>
              </a:rPr>
              <a:t>10</a:t>
            </a:r>
            <a:r>
              <a:rPr lang="en-US" sz="2000" baseline="30000" dirty="0">
                <a:solidFill>
                  <a:srgbClr val="C00000"/>
                </a:solidFill>
              </a:rPr>
              <a:t>18</a:t>
            </a:r>
            <a:r>
              <a:rPr lang="en-US" sz="2000" dirty="0">
                <a:solidFill>
                  <a:srgbClr val="C00000"/>
                </a:solidFill>
              </a:rPr>
              <a:t> -10</a:t>
            </a:r>
            <a:r>
              <a:rPr lang="en-US" sz="2000" baseline="30000" dirty="0">
                <a:solidFill>
                  <a:srgbClr val="C00000"/>
                </a:solidFill>
              </a:rPr>
              <a:t>23</a:t>
            </a:r>
            <a:r>
              <a:rPr lang="en-US" sz="2000" dirty="0">
                <a:solidFill>
                  <a:srgbClr val="C00000"/>
                </a:solidFill>
              </a:rPr>
              <a:t> W/cm</a:t>
            </a:r>
            <a:r>
              <a:rPr lang="en-US" sz="2000" baseline="30000" dirty="0">
                <a:solidFill>
                  <a:srgbClr val="C00000"/>
                </a:solidFill>
              </a:rPr>
              <a:t>2</a:t>
            </a:r>
            <a:endParaRPr lang="ru-RU" sz="2000" baseline="30000" dirty="0">
              <a:solidFill>
                <a:srgbClr val="C00000"/>
              </a:solidFill>
            </a:endParaRPr>
          </a:p>
        </p:txBody>
      </p:sp>
      <p:pic>
        <p:nvPicPr>
          <p:cNvPr id="4404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XCELS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sz="32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26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W/cm</a:t>
            </a:r>
            <a:r>
              <a:rPr lang="en-US" sz="32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-and-Beyond </a:t>
            </a: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Program </a:t>
            </a:r>
            <a:endParaRPr lang="ru-RU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2000" y="3429000"/>
            <a:ext cx="471964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latin typeface="Arial" charset="0"/>
                <a:cs typeface="Arial" charset="0"/>
              </a:rPr>
              <a:t> </a:t>
            </a:r>
            <a:endParaRPr lang="en-US" sz="1600" dirty="0"/>
          </a:p>
          <a:p>
            <a:pPr marL="342900" indent="-342900">
              <a:defRPr/>
            </a:pPr>
            <a:r>
              <a:rPr lang="en-US" sz="2000" dirty="0" smtClean="0"/>
              <a:t>Incident pulse </a:t>
            </a:r>
            <a:r>
              <a:rPr lang="en-US" sz="2000" dirty="0" smtClean="0">
                <a:solidFill>
                  <a:srgbClr val="C00000"/>
                </a:solidFill>
              </a:rPr>
              <a:t>&gt;10</a:t>
            </a:r>
            <a:r>
              <a:rPr lang="en-US" sz="2000" baseline="30000" dirty="0" smtClean="0">
                <a:solidFill>
                  <a:srgbClr val="C00000"/>
                </a:solidFill>
              </a:rPr>
              <a:t>23</a:t>
            </a:r>
            <a:r>
              <a:rPr lang="en-US" sz="2000" dirty="0" smtClean="0">
                <a:solidFill>
                  <a:srgbClr val="C00000"/>
                </a:solidFill>
              </a:rPr>
              <a:t> W/cm</a:t>
            </a:r>
            <a:r>
              <a:rPr lang="en-US" sz="2000" baseline="30000" dirty="0" smtClean="0">
                <a:solidFill>
                  <a:srgbClr val="C00000"/>
                </a:solidFill>
              </a:rPr>
              <a:t>2</a:t>
            </a:r>
            <a:endParaRPr lang="ru-RU" sz="2000" baseline="300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600" dirty="0"/>
          </a:p>
          <a:p>
            <a:pPr marL="342900" indent="-342900">
              <a:defRPr/>
            </a:pPr>
            <a:r>
              <a:rPr lang="en-US" sz="1600" b="1" dirty="0"/>
              <a:t>   Relativistic Electronic Spring (RES) </a:t>
            </a:r>
            <a:r>
              <a:rPr lang="en-US" sz="1600" b="1" dirty="0" smtClean="0"/>
              <a:t>Model</a:t>
            </a:r>
          </a:p>
          <a:p>
            <a:pPr marL="342900" indent="-342900">
              <a:defRPr/>
            </a:pPr>
            <a:endParaRPr lang="en-US" sz="1600" b="1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err="1"/>
              <a:t>A.Gonoskov</a:t>
            </a:r>
            <a:r>
              <a:rPr lang="en-US" sz="1600" dirty="0"/>
              <a:t> et al, PRE (2011</a:t>
            </a:r>
            <a:r>
              <a:rPr lang="en-US" sz="16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err="1" smtClean="0"/>
              <a:t>J.Fuchs</a:t>
            </a:r>
            <a:r>
              <a:rPr lang="en-US" sz="1600" dirty="0" smtClean="0"/>
              <a:t> et al, EJP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26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5292725" y="2924175"/>
            <a:ext cx="2159000" cy="216058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562600" y="6075363"/>
          <a:ext cx="15255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42" name="Формула" r:id="rId3" imgW="927077" imgH="241415" progId="Equation.3">
                  <p:embed/>
                </p:oleObj>
              </mc:Choice>
              <mc:Fallback>
                <p:oleObj name="Формула" r:id="rId3" imgW="927077" imgH="241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75363"/>
                        <a:ext cx="15255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708400" y="2852738"/>
            <a:ext cx="1584325" cy="2232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5435600" y="2852738"/>
            <a:ext cx="2089150" cy="1871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5219700" y="2852738"/>
            <a:ext cx="1944688" cy="1871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5292725" y="4724400"/>
            <a:ext cx="2159000" cy="360363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79838" y="3571875"/>
            <a:ext cx="4926012" cy="2970213"/>
            <a:chOff x="2370" y="1196"/>
            <a:chExt cx="3103" cy="1871"/>
          </a:xfrm>
        </p:grpSpPr>
        <p:sp>
          <p:nvSpPr>
            <p:cNvPr id="5181" name="Line 9"/>
            <p:cNvSpPr>
              <a:spLocks noChangeShapeType="1"/>
            </p:cNvSpPr>
            <p:nvPr/>
          </p:nvSpPr>
          <p:spPr bwMode="auto">
            <a:xfrm>
              <a:off x="2370" y="2156"/>
              <a:ext cx="28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2" name="Text Box 10"/>
            <p:cNvSpPr txBox="1">
              <a:spLocks noChangeArrowheads="1"/>
            </p:cNvSpPr>
            <p:nvPr/>
          </p:nvSpPr>
          <p:spPr bwMode="auto">
            <a:xfrm>
              <a:off x="5148" y="2108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X</a:t>
              </a:r>
              <a:endParaRPr lang="ru-RU"/>
            </a:p>
          </p:txBody>
        </p:sp>
        <p:sp>
          <p:nvSpPr>
            <p:cNvPr id="5183" name="Text Box 11"/>
            <p:cNvSpPr txBox="1">
              <a:spLocks noChangeArrowheads="1"/>
            </p:cNvSpPr>
            <p:nvPr/>
          </p:nvSpPr>
          <p:spPr bwMode="auto">
            <a:xfrm>
              <a:off x="3390" y="1196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Y</a:t>
              </a:r>
              <a:endParaRPr lang="ru-RU"/>
            </a:p>
          </p:txBody>
        </p:sp>
        <p:sp>
          <p:nvSpPr>
            <p:cNvPr id="5184" name="Text Box 12"/>
            <p:cNvSpPr txBox="1">
              <a:spLocks noChangeArrowheads="1"/>
            </p:cNvSpPr>
            <p:nvPr/>
          </p:nvSpPr>
          <p:spPr bwMode="auto">
            <a:xfrm>
              <a:off x="2880" y="2670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Z</a:t>
              </a:r>
              <a:endParaRPr lang="ru-RU"/>
            </a:p>
          </p:txBody>
        </p:sp>
        <p:sp>
          <p:nvSpPr>
            <p:cNvPr id="5185" name="Line 13"/>
            <p:cNvSpPr>
              <a:spLocks noChangeShapeType="1"/>
            </p:cNvSpPr>
            <p:nvPr/>
          </p:nvSpPr>
          <p:spPr bwMode="auto">
            <a:xfrm>
              <a:off x="3440" y="2815"/>
              <a:ext cx="0" cy="1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6" name="Line 14"/>
            <p:cNvSpPr>
              <a:spLocks noChangeShapeType="1"/>
            </p:cNvSpPr>
            <p:nvPr/>
          </p:nvSpPr>
          <p:spPr bwMode="auto">
            <a:xfrm flipV="1">
              <a:off x="3334" y="1253"/>
              <a:ext cx="0" cy="18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7" name="Line 15"/>
            <p:cNvSpPr>
              <a:spLocks noChangeShapeType="1"/>
            </p:cNvSpPr>
            <p:nvPr/>
          </p:nvSpPr>
          <p:spPr bwMode="auto">
            <a:xfrm flipH="1">
              <a:off x="2880" y="1706"/>
              <a:ext cx="908" cy="9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0825" y="4691063"/>
            <a:ext cx="5041900" cy="846137"/>
            <a:chOff x="814" y="1912"/>
            <a:chExt cx="2500" cy="533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814" y="1913"/>
              <a:ext cx="1250" cy="532"/>
              <a:chOff x="814" y="1913"/>
              <a:chExt cx="1250" cy="532"/>
            </a:xfrm>
          </p:grpSpPr>
          <p:sp>
            <p:nvSpPr>
              <p:cNvPr id="5163" name="Freeform 19"/>
              <p:cNvSpPr>
                <a:spLocks/>
              </p:cNvSpPr>
              <p:nvPr/>
            </p:nvSpPr>
            <p:spPr bwMode="auto">
              <a:xfrm>
                <a:off x="818" y="1913"/>
                <a:ext cx="1246" cy="532"/>
              </a:xfrm>
              <a:custGeom>
                <a:avLst/>
                <a:gdLst>
                  <a:gd name="T0" fmla="*/ 0 w 1246"/>
                  <a:gd name="T1" fmla="*/ 245 h 532"/>
                  <a:gd name="T2" fmla="*/ 172 w 1246"/>
                  <a:gd name="T3" fmla="*/ 63 h 532"/>
                  <a:gd name="T4" fmla="*/ 372 w 1246"/>
                  <a:gd name="T5" fmla="*/ 9 h 532"/>
                  <a:gd name="T6" fmla="*/ 554 w 1246"/>
                  <a:gd name="T7" fmla="*/ 115 h 532"/>
                  <a:gd name="T8" fmla="*/ 758 w 1246"/>
                  <a:gd name="T9" fmla="*/ 385 h 532"/>
                  <a:gd name="T10" fmla="*/ 920 w 1246"/>
                  <a:gd name="T11" fmla="*/ 513 h 532"/>
                  <a:gd name="T12" fmla="*/ 1056 w 1246"/>
                  <a:gd name="T13" fmla="*/ 497 h 532"/>
                  <a:gd name="T14" fmla="*/ 1138 w 1246"/>
                  <a:gd name="T15" fmla="*/ 412 h 532"/>
                  <a:gd name="T16" fmla="*/ 1246 w 1246"/>
                  <a:gd name="T17" fmla="*/ 243 h 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46"/>
                  <a:gd name="T28" fmla="*/ 0 h 532"/>
                  <a:gd name="T29" fmla="*/ 1246 w 1246"/>
                  <a:gd name="T30" fmla="*/ 532 h 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46" h="532">
                    <a:moveTo>
                      <a:pt x="0" y="245"/>
                    </a:moveTo>
                    <a:cubicBezTo>
                      <a:pt x="29" y="215"/>
                      <a:pt x="110" y="102"/>
                      <a:pt x="172" y="63"/>
                    </a:cubicBezTo>
                    <a:cubicBezTo>
                      <a:pt x="234" y="24"/>
                      <a:pt x="308" y="0"/>
                      <a:pt x="372" y="9"/>
                    </a:cubicBezTo>
                    <a:cubicBezTo>
                      <a:pt x="436" y="18"/>
                      <a:pt x="490" y="52"/>
                      <a:pt x="554" y="115"/>
                    </a:cubicBezTo>
                    <a:cubicBezTo>
                      <a:pt x="618" y="178"/>
                      <a:pt x="697" y="319"/>
                      <a:pt x="758" y="385"/>
                    </a:cubicBezTo>
                    <a:cubicBezTo>
                      <a:pt x="819" y="451"/>
                      <a:pt x="870" y="494"/>
                      <a:pt x="920" y="513"/>
                    </a:cubicBezTo>
                    <a:cubicBezTo>
                      <a:pt x="970" y="532"/>
                      <a:pt x="1020" y="514"/>
                      <a:pt x="1056" y="497"/>
                    </a:cubicBezTo>
                    <a:cubicBezTo>
                      <a:pt x="1092" y="480"/>
                      <a:pt x="1106" y="454"/>
                      <a:pt x="1138" y="412"/>
                    </a:cubicBezTo>
                    <a:cubicBezTo>
                      <a:pt x="1170" y="370"/>
                      <a:pt x="1224" y="278"/>
                      <a:pt x="1246" y="243"/>
                    </a:cubicBez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4" name="Freeform 20"/>
              <p:cNvSpPr>
                <a:spLocks/>
              </p:cNvSpPr>
              <p:nvPr/>
            </p:nvSpPr>
            <p:spPr bwMode="auto">
              <a:xfrm>
                <a:off x="814" y="1924"/>
                <a:ext cx="1250" cy="479"/>
              </a:xfrm>
              <a:custGeom>
                <a:avLst/>
                <a:gdLst>
                  <a:gd name="T0" fmla="*/ 0 w 1250"/>
                  <a:gd name="T1" fmla="*/ 232 h 479"/>
                  <a:gd name="T2" fmla="*/ 44 w 1250"/>
                  <a:gd name="T3" fmla="*/ 380 h 479"/>
                  <a:gd name="T4" fmla="*/ 166 w 1250"/>
                  <a:gd name="T5" fmla="*/ 472 h 479"/>
                  <a:gd name="T6" fmla="*/ 354 w 1250"/>
                  <a:gd name="T7" fmla="*/ 422 h 479"/>
                  <a:gd name="T8" fmla="*/ 660 w 1250"/>
                  <a:gd name="T9" fmla="*/ 236 h 479"/>
                  <a:gd name="T10" fmla="*/ 834 w 1250"/>
                  <a:gd name="T11" fmla="*/ 120 h 479"/>
                  <a:gd name="T12" fmla="*/ 1082 w 1250"/>
                  <a:gd name="T13" fmla="*/ 8 h 479"/>
                  <a:gd name="T14" fmla="*/ 1211 w 1250"/>
                  <a:gd name="T15" fmla="*/ 71 h 479"/>
                  <a:gd name="T16" fmla="*/ 1250 w 1250"/>
                  <a:gd name="T17" fmla="*/ 232 h 4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0"/>
                  <a:gd name="T28" fmla="*/ 0 h 479"/>
                  <a:gd name="T29" fmla="*/ 1250 w 1250"/>
                  <a:gd name="T30" fmla="*/ 479 h 4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0" h="479">
                    <a:moveTo>
                      <a:pt x="0" y="232"/>
                    </a:moveTo>
                    <a:cubicBezTo>
                      <a:pt x="7" y="257"/>
                      <a:pt x="16" y="340"/>
                      <a:pt x="44" y="380"/>
                    </a:cubicBezTo>
                    <a:cubicBezTo>
                      <a:pt x="72" y="420"/>
                      <a:pt x="114" y="465"/>
                      <a:pt x="166" y="472"/>
                    </a:cubicBezTo>
                    <a:cubicBezTo>
                      <a:pt x="218" y="479"/>
                      <a:pt x="272" y="461"/>
                      <a:pt x="354" y="422"/>
                    </a:cubicBezTo>
                    <a:cubicBezTo>
                      <a:pt x="436" y="383"/>
                      <a:pt x="580" y="286"/>
                      <a:pt x="660" y="236"/>
                    </a:cubicBezTo>
                    <a:cubicBezTo>
                      <a:pt x="740" y="186"/>
                      <a:pt x="764" y="158"/>
                      <a:pt x="834" y="120"/>
                    </a:cubicBezTo>
                    <a:cubicBezTo>
                      <a:pt x="904" y="82"/>
                      <a:pt x="1019" y="16"/>
                      <a:pt x="1082" y="8"/>
                    </a:cubicBezTo>
                    <a:cubicBezTo>
                      <a:pt x="1145" y="0"/>
                      <a:pt x="1183" y="34"/>
                      <a:pt x="1211" y="71"/>
                    </a:cubicBezTo>
                    <a:cubicBezTo>
                      <a:pt x="1239" y="108"/>
                      <a:pt x="1242" y="199"/>
                      <a:pt x="1250" y="232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5" name="Line 21"/>
              <p:cNvSpPr>
                <a:spLocks noChangeShapeType="1"/>
              </p:cNvSpPr>
              <p:nvPr/>
            </p:nvSpPr>
            <p:spPr bwMode="auto">
              <a:xfrm flipV="1">
                <a:off x="992" y="1974"/>
                <a:ext cx="0" cy="1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6" name="Line 22"/>
              <p:cNvSpPr>
                <a:spLocks noChangeShapeType="1"/>
              </p:cNvSpPr>
              <p:nvPr/>
            </p:nvSpPr>
            <p:spPr bwMode="auto">
              <a:xfrm flipV="1">
                <a:off x="1111" y="1926"/>
                <a:ext cx="0" cy="23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7" name="Line 23"/>
              <p:cNvSpPr>
                <a:spLocks noChangeShapeType="1"/>
              </p:cNvSpPr>
              <p:nvPr/>
            </p:nvSpPr>
            <p:spPr bwMode="auto">
              <a:xfrm flipV="1">
                <a:off x="1230" y="1931"/>
                <a:ext cx="0" cy="22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8" name="Line 24"/>
              <p:cNvSpPr>
                <a:spLocks noChangeShapeType="1"/>
              </p:cNvSpPr>
              <p:nvPr/>
            </p:nvSpPr>
            <p:spPr bwMode="auto">
              <a:xfrm flipV="1">
                <a:off x="1340" y="2007"/>
                <a:ext cx="0" cy="1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9" name="Line 25"/>
              <p:cNvSpPr>
                <a:spLocks noChangeShapeType="1"/>
              </p:cNvSpPr>
              <p:nvPr/>
            </p:nvSpPr>
            <p:spPr bwMode="auto">
              <a:xfrm>
                <a:off x="1601" y="2160"/>
                <a:ext cx="0" cy="15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0" name="Line 26"/>
              <p:cNvSpPr>
                <a:spLocks noChangeShapeType="1"/>
              </p:cNvSpPr>
              <p:nvPr/>
            </p:nvSpPr>
            <p:spPr bwMode="auto">
              <a:xfrm>
                <a:off x="1720" y="2160"/>
                <a:ext cx="0" cy="2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1" name="Line 27"/>
              <p:cNvSpPr>
                <a:spLocks noChangeShapeType="1"/>
              </p:cNvSpPr>
              <p:nvPr/>
            </p:nvSpPr>
            <p:spPr bwMode="auto">
              <a:xfrm>
                <a:off x="1839" y="2163"/>
                <a:ext cx="0" cy="26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2" name="Line 28"/>
              <p:cNvSpPr>
                <a:spLocks noChangeShapeType="1"/>
              </p:cNvSpPr>
              <p:nvPr/>
            </p:nvSpPr>
            <p:spPr bwMode="auto">
              <a:xfrm>
                <a:off x="1949" y="2163"/>
                <a:ext cx="0" cy="16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3" name="Line 29"/>
              <p:cNvSpPr>
                <a:spLocks noChangeShapeType="1"/>
              </p:cNvSpPr>
              <p:nvPr/>
            </p:nvSpPr>
            <p:spPr bwMode="auto">
              <a:xfrm flipH="1">
                <a:off x="879" y="2160"/>
                <a:ext cx="110" cy="16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4" name="Line 30"/>
              <p:cNvSpPr>
                <a:spLocks noChangeShapeType="1"/>
              </p:cNvSpPr>
              <p:nvPr/>
            </p:nvSpPr>
            <p:spPr bwMode="auto">
              <a:xfrm flipH="1">
                <a:off x="953" y="2160"/>
                <a:ext cx="155" cy="23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5" name="Line 31"/>
              <p:cNvSpPr>
                <a:spLocks noChangeShapeType="1"/>
              </p:cNvSpPr>
              <p:nvPr/>
            </p:nvSpPr>
            <p:spPr bwMode="auto">
              <a:xfrm flipH="1">
                <a:off x="1076" y="2160"/>
                <a:ext cx="148" cy="21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6" name="Line 32"/>
              <p:cNvSpPr>
                <a:spLocks noChangeShapeType="1"/>
              </p:cNvSpPr>
              <p:nvPr/>
            </p:nvSpPr>
            <p:spPr bwMode="auto">
              <a:xfrm flipH="1">
                <a:off x="1244" y="2160"/>
                <a:ext cx="94" cy="13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7" name="Line 33"/>
              <p:cNvSpPr>
                <a:spLocks noChangeShapeType="1"/>
              </p:cNvSpPr>
              <p:nvPr/>
            </p:nvSpPr>
            <p:spPr bwMode="auto">
              <a:xfrm flipV="1">
                <a:off x="1602" y="2027"/>
                <a:ext cx="90" cy="13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8" name="Line 34"/>
              <p:cNvSpPr>
                <a:spLocks noChangeShapeType="1"/>
              </p:cNvSpPr>
              <p:nvPr/>
            </p:nvSpPr>
            <p:spPr bwMode="auto">
              <a:xfrm flipV="1">
                <a:off x="1718" y="1938"/>
                <a:ext cx="150" cy="22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9" name="Line 35"/>
              <p:cNvSpPr>
                <a:spLocks noChangeShapeType="1"/>
              </p:cNvSpPr>
              <p:nvPr/>
            </p:nvSpPr>
            <p:spPr bwMode="auto">
              <a:xfrm flipV="1">
                <a:off x="1840" y="1956"/>
                <a:ext cx="138" cy="20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80" name="Line 36"/>
              <p:cNvSpPr>
                <a:spLocks noChangeShapeType="1"/>
              </p:cNvSpPr>
              <p:nvPr/>
            </p:nvSpPr>
            <p:spPr bwMode="auto">
              <a:xfrm flipV="1">
                <a:off x="1946" y="2022"/>
                <a:ext cx="93" cy="13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2064" y="1912"/>
              <a:ext cx="1250" cy="532"/>
              <a:chOff x="814" y="1913"/>
              <a:chExt cx="1250" cy="532"/>
            </a:xfrm>
          </p:grpSpPr>
          <p:sp>
            <p:nvSpPr>
              <p:cNvPr id="5145" name="Freeform 38"/>
              <p:cNvSpPr>
                <a:spLocks/>
              </p:cNvSpPr>
              <p:nvPr/>
            </p:nvSpPr>
            <p:spPr bwMode="auto">
              <a:xfrm>
                <a:off x="818" y="1913"/>
                <a:ext cx="1246" cy="532"/>
              </a:xfrm>
              <a:custGeom>
                <a:avLst/>
                <a:gdLst>
                  <a:gd name="T0" fmla="*/ 0 w 1246"/>
                  <a:gd name="T1" fmla="*/ 245 h 532"/>
                  <a:gd name="T2" fmla="*/ 172 w 1246"/>
                  <a:gd name="T3" fmla="*/ 63 h 532"/>
                  <a:gd name="T4" fmla="*/ 372 w 1246"/>
                  <a:gd name="T5" fmla="*/ 9 h 532"/>
                  <a:gd name="T6" fmla="*/ 554 w 1246"/>
                  <a:gd name="T7" fmla="*/ 115 h 532"/>
                  <a:gd name="T8" fmla="*/ 758 w 1246"/>
                  <a:gd name="T9" fmla="*/ 385 h 532"/>
                  <a:gd name="T10" fmla="*/ 920 w 1246"/>
                  <a:gd name="T11" fmla="*/ 513 h 532"/>
                  <a:gd name="T12" fmla="*/ 1056 w 1246"/>
                  <a:gd name="T13" fmla="*/ 497 h 532"/>
                  <a:gd name="T14" fmla="*/ 1138 w 1246"/>
                  <a:gd name="T15" fmla="*/ 412 h 532"/>
                  <a:gd name="T16" fmla="*/ 1246 w 1246"/>
                  <a:gd name="T17" fmla="*/ 243 h 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46"/>
                  <a:gd name="T28" fmla="*/ 0 h 532"/>
                  <a:gd name="T29" fmla="*/ 1246 w 1246"/>
                  <a:gd name="T30" fmla="*/ 532 h 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46" h="532">
                    <a:moveTo>
                      <a:pt x="0" y="245"/>
                    </a:moveTo>
                    <a:cubicBezTo>
                      <a:pt x="29" y="215"/>
                      <a:pt x="110" y="102"/>
                      <a:pt x="172" y="63"/>
                    </a:cubicBezTo>
                    <a:cubicBezTo>
                      <a:pt x="234" y="24"/>
                      <a:pt x="308" y="0"/>
                      <a:pt x="372" y="9"/>
                    </a:cubicBezTo>
                    <a:cubicBezTo>
                      <a:pt x="436" y="18"/>
                      <a:pt x="490" y="52"/>
                      <a:pt x="554" y="115"/>
                    </a:cubicBezTo>
                    <a:cubicBezTo>
                      <a:pt x="618" y="178"/>
                      <a:pt x="697" y="319"/>
                      <a:pt x="758" y="385"/>
                    </a:cubicBezTo>
                    <a:cubicBezTo>
                      <a:pt x="819" y="451"/>
                      <a:pt x="870" y="494"/>
                      <a:pt x="920" y="513"/>
                    </a:cubicBezTo>
                    <a:cubicBezTo>
                      <a:pt x="970" y="532"/>
                      <a:pt x="1020" y="514"/>
                      <a:pt x="1056" y="497"/>
                    </a:cubicBezTo>
                    <a:cubicBezTo>
                      <a:pt x="1092" y="480"/>
                      <a:pt x="1106" y="454"/>
                      <a:pt x="1138" y="412"/>
                    </a:cubicBezTo>
                    <a:cubicBezTo>
                      <a:pt x="1170" y="370"/>
                      <a:pt x="1224" y="278"/>
                      <a:pt x="1246" y="243"/>
                    </a:cubicBez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6" name="Freeform 39"/>
              <p:cNvSpPr>
                <a:spLocks/>
              </p:cNvSpPr>
              <p:nvPr/>
            </p:nvSpPr>
            <p:spPr bwMode="auto">
              <a:xfrm>
                <a:off x="814" y="1924"/>
                <a:ext cx="1250" cy="479"/>
              </a:xfrm>
              <a:custGeom>
                <a:avLst/>
                <a:gdLst>
                  <a:gd name="T0" fmla="*/ 0 w 1250"/>
                  <a:gd name="T1" fmla="*/ 232 h 479"/>
                  <a:gd name="T2" fmla="*/ 44 w 1250"/>
                  <a:gd name="T3" fmla="*/ 380 h 479"/>
                  <a:gd name="T4" fmla="*/ 166 w 1250"/>
                  <a:gd name="T5" fmla="*/ 472 h 479"/>
                  <a:gd name="T6" fmla="*/ 354 w 1250"/>
                  <a:gd name="T7" fmla="*/ 422 h 479"/>
                  <a:gd name="T8" fmla="*/ 660 w 1250"/>
                  <a:gd name="T9" fmla="*/ 236 h 479"/>
                  <a:gd name="T10" fmla="*/ 834 w 1250"/>
                  <a:gd name="T11" fmla="*/ 120 h 479"/>
                  <a:gd name="T12" fmla="*/ 1082 w 1250"/>
                  <a:gd name="T13" fmla="*/ 8 h 479"/>
                  <a:gd name="T14" fmla="*/ 1211 w 1250"/>
                  <a:gd name="T15" fmla="*/ 71 h 479"/>
                  <a:gd name="T16" fmla="*/ 1250 w 1250"/>
                  <a:gd name="T17" fmla="*/ 232 h 4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0"/>
                  <a:gd name="T28" fmla="*/ 0 h 479"/>
                  <a:gd name="T29" fmla="*/ 1250 w 1250"/>
                  <a:gd name="T30" fmla="*/ 479 h 4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0" h="479">
                    <a:moveTo>
                      <a:pt x="0" y="232"/>
                    </a:moveTo>
                    <a:cubicBezTo>
                      <a:pt x="7" y="257"/>
                      <a:pt x="16" y="340"/>
                      <a:pt x="44" y="380"/>
                    </a:cubicBezTo>
                    <a:cubicBezTo>
                      <a:pt x="72" y="420"/>
                      <a:pt x="114" y="465"/>
                      <a:pt x="166" y="472"/>
                    </a:cubicBezTo>
                    <a:cubicBezTo>
                      <a:pt x="218" y="479"/>
                      <a:pt x="272" y="461"/>
                      <a:pt x="354" y="422"/>
                    </a:cubicBezTo>
                    <a:cubicBezTo>
                      <a:pt x="436" y="383"/>
                      <a:pt x="580" y="286"/>
                      <a:pt x="660" y="236"/>
                    </a:cubicBezTo>
                    <a:cubicBezTo>
                      <a:pt x="740" y="186"/>
                      <a:pt x="764" y="158"/>
                      <a:pt x="834" y="120"/>
                    </a:cubicBezTo>
                    <a:cubicBezTo>
                      <a:pt x="904" y="82"/>
                      <a:pt x="1019" y="16"/>
                      <a:pt x="1082" y="8"/>
                    </a:cubicBezTo>
                    <a:cubicBezTo>
                      <a:pt x="1145" y="0"/>
                      <a:pt x="1183" y="34"/>
                      <a:pt x="1211" y="71"/>
                    </a:cubicBezTo>
                    <a:cubicBezTo>
                      <a:pt x="1239" y="108"/>
                      <a:pt x="1242" y="199"/>
                      <a:pt x="1250" y="232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7" name="Line 40"/>
              <p:cNvSpPr>
                <a:spLocks noChangeShapeType="1"/>
              </p:cNvSpPr>
              <p:nvPr/>
            </p:nvSpPr>
            <p:spPr bwMode="auto">
              <a:xfrm flipV="1">
                <a:off x="992" y="1974"/>
                <a:ext cx="0" cy="1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8" name="Line 41"/>
              <p:cNvSpPr>
                <a:spLocks noChangeShapeType="1"/>
              </p:cNvSpPr>
              <p:nvPr/>
            </p:nvSpPr>
            <p:spPr bwMode="auto">
              <a:xfrm flipV="1">
                <a:off x="1111" y="1926"/>
                <a:ext cx="0" cy="23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9" name="Line 42"/>
              <p:cNvSpPr>
                <a:spLocks noChangeShapeType="1"/>
              </p:cNvSpPr>
              <p:nvPr/>
            </p:nvSpPr>
            <p:spPr bwMode="auto">
              <a:xfrm flipV="1">
                <a:off x="1230" y="1931"/>
                <a:ext cx="0" cy="22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0" name="Line 43"/>
              <p:cNvSpPr>
                <a:spLocks noChangeShapeType="1"/>
              </p:cNvSpPr>
              <p:nvPr/>
            </p:nvSpPr>
            <p:spPr bwMode="auto">
              <a:xfrm flipV="1">
                <a:off x="1340" y="2007"/>
                <a:ext cx="0" cy="1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1" name="Line 44"/>
              <p:cNvSpPr>
                <a:spLocks noChangeShapeType="1"/>
              </p:cNvSpPr>
              <p:nvPr/>
            </p:nvSpPr>
            <p:spPr bwMode="auto">
              <a:xfrm>
                <a:off x="1601" y="2160"/>
                <a:ext cx="0" cy="15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2" name="Line 45"/>
              <p:cNvSpPr>
                <a:spLocks noChangeShapeType="1"/>
              </p:cNvSpPr>
              <p:nvPr/>
            </p:nvSpPr>
            <p:spPr bwMode="auto">
              <a:xfrm>
                <a:off x="1720" y="2160"/>
                <a:ext cx="0" cy="2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3" name="Line 46"/>
              <p:cNvSpPr>
                <a:spLocks noChangeShapeType="1"/>
              </p:cNvSpPr>
              <p:nvPr/>
            </p:nvSpPr>
            <p:spPr bwMode="auto">
              <a:xfrm>
                <a:off x="1839" y="2163"/>
                <a:ext cx="0" cy="26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4" name="Line 47"/>
              <p:cNvSpPr>
                <a:spLocks noChangeShapeType="1"/>
              </p:cNvSpPr>
              <p:nvPr/>
            </p:nvSpPr>
            <p:spPr bwMode="auto">
              <a:xfrm>
                <a:off x="1949" y="2163"/>
                <a:ext cx="0" cy="16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5" name="Line 48"/>
              <p:cNvSpPr>
                <a:spLocks noChangeShapeType="1"/>
              </p:cNvSpPr>
              <p:nvPr/>
            </p:nvSpPr>
            <p:spPr bwMode="auto">
              <a:xfrm flipH="1">
                <a:off x="879" y="2160"/>
                <a:ext cx="110" cy="16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6" name="Line 49"/>
              <p:cNvSpPr>
                <a:spLocks noChangeShapeType="1"/>
              </p:cNvSpPr>
              <p:nvPr/>
            </p:nvSpPr>
            <p:spPr bwMode="auto">
              <a:xfrm flipH="1">
                <a:off x="953" y="2160"/>
                <a:ext cx="155" cy="23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7" name="Line 50"/>
              <p:cNvSpPr>
                <a:spLocks noChangeShapeType="1"/>
              </p:cNvSpPr>
              <p:nvPr/>
            </p:nvSpPr>
            <p:spPr bwMode="auto">
              <a:xfrm flipH="1">
                <a:off x="1076" y="2160"/>
                <a:ext cx="148" cy="21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8" name="Line 51"/>
              <p:cNvSpPr>
                <a:spLocks noChangeShapeType="1"/>
              </p:cNvSpPr>
              <p:nvPr/>
            </p:nvSpPr>
            <p:spPr bwMode="auto">
              <a:xfrm flipH="1">
                <a:off x="1244" y="2160"/>
                <a:ext cx="94" cy="13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9" name="Line 52"/>
              <p:cNvSpPr>
                <a:spLocks noChangeShapeType="1"/>
              </p:cNvSpPr>
              <p:nvPr/>
            </p:nvSpPr>
            <p:spPr bwMode="auto">
              <a:xfrm flipV="1">
                <a:off x="1602" y="2027"/>
                <a:ext cx="90" cy="13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0" name="Line 53"/>
              <p:cNvSpPr>
                <a:spLocks noChangeShapeType="1"/>
              </p:cNvSpPr>
              <p:nvPr/>
            </p:nvSpPr>
            <p:spPr bwMode="auto">
              <a:xfrm flipV="1">
                <a:off x="1718" y="1938"/>
                <a:ext cx="150" cy="22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1" name="Line 54"/>
              <p:cNvSpPr>
                <a:spLocks noChangeShapeType="1"/>
              </p:cNvSpPr>
              <p:nvPr/>
            </p:nvSpPr>
            <p:spPr bwMode="auto">
              <a:xfrm flipV="1">
                <a:off x="1840" y="1956"/>
                <a:ext cx="138" cy="20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2" name="Line 55"/>
              <p:cNvSpPr>
                <a:spLocks noChangeShapeType="1"/>
              </p:cNvSpPr>
              <p:nvPr/>
            </p:nvSpPr>
            <p:spPr bwMode="auto">
              <a:xfrm flipV="1">
                <a:off x="1946" y="2022"/>
                <a:ext cx="93" cy="13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1976" name="Freeform 56"/>
          <p:cNvSpPr>
            <a:spLocks/>
          </p:cNvSpPr>
          <p:nvPr/>
        </p:nvSpPr>
        <p:spPr bwMode="auto">
          <a:xfrm>
            <a:off x="5940425" y="3308350"/>
            <a:ext cx="288925" cy="3492500"/>
          </a:xfrm>
          <a:custGeom>
            <a:avLst/>
            <a:gdLst>
              <a:gd name="T0" fmla="*/ 0 w 182"/>
              <a:gd name="T1" fmla="*/ 2147483647 h 2200"/>
              <a:gd name="T2" fmla="*/ 2147483647 w 182"/>
              <a:gd name="T3" fmla="*/ 2147483647 h 2200"/>
              <a:gd name="T4" fmla="*/ 2147483647 w 182"/>
              <a:gd name="T5" fmla="*/ 2147483647 h 2200"/>
              <a:gd name="T6" fmla="*/ 2147483647 w 182"/>
              <a:gd name="T7" fmla="*/ 2147483647 h 2200"/>
              <a:gd name="T8" fmla="*/ 2147483647 w 182"/>
              <a:gd name="T9" fmla="*/ 2147483647 h 2200"/>
              <a:gd name="T10" fmla="*/ 2147483647 w 182"/>
              <a:gd name="T11" fmla="*/ 2147483647 h 22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"/>
              <a:gd name="T19" fmla="*/ 0 h 2200"/>
              <a:gd name="T20" fmla="*/ 182 w 182"/>
              <a:gd name="T21" fmla="*/ 2200 h 22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" h="2200">
                <a:moveTo>
                  <a:pt x="0" y="1119"/>
                </a:moveTo>
                <a:cubicBezTo>
                  <a:pt x="15" y="1153"/>
                  <a:pt x="31" y="1187"/>
                  <a:pt x="46" y="1028"/>
                </a:cubicBezTo>
                <a:cubicBezTo>
                  <a:pt x="61" y="869"/>
                  <a:pt x="84" y="0"/>
                  <a:pt x="91" y="166"/>
                </a:cubicBezTo>
                <a:cubicBezTo>
                  <a:pt x="98" y="332"/>
                  <a:pt x="83" y="1852"/>
                  <a:pt x="91" y="2026"/>
                </a:cubicBezTo>
                <a:cubicBezTo>
                  <a:pt x="99" y="2200"/>
                  <a:pt x="122" y="1361"/>
                  <a:pt x="137" y="1210"/>
                </a:cubicBezTo>
                <a:cubicBezTo>
                  <a:pt x="152" y="1059"/>
                  <a:pt x="167" y="1089"/>
                  <a:pt x="182" y="1119"/>
                </a:cubicBezTo>
              </a:path>
            </a:pathLst>
          </a:custGeom>
          <a:noFill/>
          <a:ln w="1905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Text Box 57"/>
          <p:cNvSpPr txBox="1">
            <a:spLocks noChangeArrowheads="1"/>
          </p:cNvSpPr>
          <p:nvPr/>
        </p:nvSpPr>
        <p:spPr bwMode="auto">
          <a:xfrm>
            <a:off x="250825" y="692150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latin typeface="Arial" charset="0"/>
              </a:rPr>
              <a:t>Stages:</a:t>
            </a:r>
            <a:endParaRPr lang="ru-RU" sz="2000" u="sng">
              <a:latin typeface="Arial" charset="0"/>
            </a:endParaRPr>
          </a:p>
        </p:txBody>
      </p:sp>
      <p:sp>
        <p:nvSpPr>
          <p:cNvPr id="81978" name="Text Box 58"/>
          <p:cNvSpPr txBox="1">
            <a:spLocks noChangeArrowheads="1"/>
          </p:cNvSpPr>
          <p:nvPr/>
        </p:nvSpPr>
        <p:spPr bwMode="auto">
          <a:xfrm>
            <a:off x="323850" y="1052513"/>
            <a:ext cx="8496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1) 	pushing of electrons and the formation of a thin current layer- 	</a:t>
            </a:r>
            <a:r>
              <a:rPr lang="en-US" sz="1800" dirty="0" err="1">
                <a:latin typeface="Arial" charset="0"/>
              </a:rPr>
              <a:t>nanoplasmonic</a:t>
            </a:r>
            <a:r>
              <a:rPr lang="en-US" sz="1800" dirty="0">
                <a:latin typeface="Arial" charset="0"/>
              </a:rPr>
              <a:t> structure, which results in energy transfer from the laser 	field to the plasma fields and particles;</a:t>
            </a:r>
            <a:endParaRPr lang="ru-RU" sz="1800" dirty="0">
              <a:latin typeface="Arial" charset="0"/>
            </a:endParaRPr>
          </a:p>
        </p:txBody>
      </p: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323850" y="1916113"/>
            <a:ext cx="8496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2) 	backward motion of the electrons towards the incident wave with 	conversion of energy accumulated in the plasma and laser field energy 	into the kinetic energy of an </a:t>
            </a:r>
            <a:r>
              <a:rPr lang="en-US" sz="1800" dirty="0" err="1">
                <a:latin typeface="Arial" charset="0"/>
              </a:rPr>
              <a:t>ultrarelativistic</a:t>
            </a:r>
            <a:r>
              <a:rPr lang="en-US" sz="1800" dirty="0">
                <a:latin typeface="Arial" charset="0"/>
              </a:rPr>
              <a:t> electron bunch;</a:t>
            </a:r>
            <a:endParaRPr lang="ru-RU" sz="1800" dirty="0">
              <a:latin typeface="Arial" charset="0"/>
            </a:endParaRPr>
          </a:p>
        </p:txBody>
      </p:sp>
      <p:sp>
        <p:nvSpPr>
          <p:cNvPr id="81980" name="Text Box 60"/>
          <p:cNvSpPr txBox="1">
            <a:spLocks noChangeArrowheads="1"/>
          </p:cNvSpPr>
          <p:nvPr/>
        </p:nvSpPr>
        <p:spPr bwMode="auto">
          <a:xfrm>
            <a:off x="323850" y="2873375"/>
            <a:ext cx="8496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3) 	radiation of the </a:t>
            </a:r>
            <a:r>
              <a:rPr lang="en-US" sz="1800" dirty="0" err="1">
                <a:latin typeface="Arial" charset="0"/>
              </a:rPr>
              <a:t>attosecond</a:t>
            </a:r>
            <a:r>
              <a:rPr lang="en-US" sz="1800" dirty="0">
                <a:latin typeface="Arial" charset="0"/>
              </a:rPr>
              <a:t> pulse by an electron bunch due to 	conversion of the kinetic energy and laser field energy to the XUV and X-	ray range.</a:t>
            </a:r>
            <a:endParaRPr lang="ru-RU" sz="1800" dirty="0">
              <a:latin typeface="Arial" charset="0"/>
            </a:endParaRPr>
          </a:p>
        </p:txBody>
      </p:sp>
      <p:sp>
        <p:nvSpPr>
          <p:cNvPr id="5139" name="Text Box 66"/>
          <p:cNvSpPr txBox="1">
            <a:spLocks noChangeArrowheads="1"/>
          </p:cNvSpPr>
          <p:nvPr/>
        </p:nvSpPr>
        <p:spPr bwMode="auto">
          <a:xfrm>
            <a:off x="7615238" y="5500688"/>
            <a:ext cx="94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9900"/>
                </a:solidFill>
              </a:rPr>
              <a:t>electrons</a:t>
            </a:r>
            <a:endParaRPr lang="ru-RU" sz="1600" i="1">
              <a:solidFill>
                <a:srgbClr val="009900"/>
              </a:solidFill>
            </a:endParaRPr>
          </a:p>
        </p:txBody>
      </p:sp>
      <p:sp>
        <p:nvSpPr>
          <p:cNvPr id="5140" name="Text Box 67"/>
          <p:cNvSpPr txBox="1">
            <a:spLocks noChangeArrowheads="1"/>
          </p:cNvSpPr>
          <p:nvPr/>
        </p:nvSpPr>
        <p:spPr bwMode="auto">
          <a:xfrm>
            <a:off x="7623175" y="5780088"/>
            <a:ext cx="94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D4AC00"/>
                </a:solidFill>
              </a:rPr>
              <a:t>ions</a:t>
            </a:r>
            <a:endParaRPr lang="ru-RU" sz="1600" i="1">
              <a:solidFill>
                <a:srgbClr val="D4A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14480" y="285728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Effect of Relativistic Electronic Spring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3" name="Picture 3" descr="I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0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99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1.48148E-6 L 0.16528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3.7037E-7 L 0.00782 -0.1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16146 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 L 0.18125 0.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28 7.40741E-7 L 0.08646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46 -1.11111E-6 L 0.07882 -1.1111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12084 L 0.00782 -0.1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5 0.0 L 0.31511 0.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0316 -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81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  <p:bldP spid="81924" grpId="1" animBg="1"/>
      <p:bldP spid="81925" grpId="0" animBg="1"/>
      <p:bldP spid="81925" grpId="1" animBg="1"/>
      <p:bldP spid="81926" grpId="0" animBg="1"/>
      <p:bldP spid="81926" grpId="1" animBg="1"/>
      <p:bldP spid="81976" grpId="0" animBg="1"/>
      <p:bldP spid="81976" grpId="1" animBg="1"/>
      <p:bldP spid="81978" grpId="0"/>
      <p:bldP spid="81979" grpId="0"/>
      <p:bldP spid="819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5" name="AutoShape 4"/>
          <p:cNvSpPr>
            <a:spLocks noChangeArrowheads="1"/>
          </p:cNvSpPr>
          <p:nvPr/>
        </p:nvSpPr>
        <p:spPr bwMode="auto">
          <a:xfrm>
            <a:off x="5286380" y="6000768"/>
            <a:ext cx="3714744" cy="85723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M. </a:t>
            </a:r>
            <a:r>
              <a:rPr lang="en-US" dirty="0" err="1" smtClean="0"/>
              <a:t>Behmke</a:t>
            </a:r>
            <a:r>
              <a:rPr lang="en-US" dirty="0" smtClean="0"/>
              <a:t> et al, PRL (2011)</a:t>
            </a:r>
          </a:p>
          <a:p>
            <a:r>
              <a:rPr lang="en-US" dirty="0" smtClean="0"/>
              <a:t>experiment</a:t>
            </a:r>
            <a:endParaRPr lang="ru-RU" dirty="0"/>
          </a:p>
        </p:txBody>
      </p:sp>
      <p:sp>
        <p:nvSpPr>
          <p:cNvPr id="8226" name="AutoShape 3"/>
          <p:cNvSpPr>
            <a:spLocks noChangeArrowheads="1"/>
          </p:cNvSpPr>
          <p:nvPr/>
        </p:nvSpPr>
        <p:spPr bwMode="auto">
          <a:xfrm>
            <a:off x="1000125" y="5715000"/>
            <a:ext cx="2774950" cy="8572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107"/>
          <p:cNvGrpSpPr/>
          <p:nvPr/>
        </p:nvGrpSpPr>
        <p:grpSpPr>
          <a:xfrm>
            <a:off x="785786" y="3286124"/>
            <a:ext cx="7788298" cy="2857511"/>
            <a:chOff x="66675" y="1312863"/>
            <a:chExt cx="9007475" cy="3473450"/>
          </a:xfrm>
        </p:grpSpPr>
        <p:pic>
          <p:nvPicPr>
            <p:cNvPr id="8227" name="Picture 2" descr="BbcyrR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2450" y="1428750"/>
              <a:ext cx="179388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8" name="Picture 3" descr="ref_amp_6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725" y="1428750"/>
              <a:ext cx="2698750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9" name="Picture 4" descr="DAE_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163" y="1428750"/>
              <a:ext cx="2700337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0" name="Picture 5" descr="wbcyrR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71888" y="1428750"/>
              <a:ext cx="180975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1" name="Rectangle 6"/>
            <p:cNvSpPr>
              <a:spLocks noChangeArrowheads="1"/>
            </p:cNvSpPr>
            <p:nvPr/>
          </p:nvSpPr>
          <p:spPr bwMode="auto">
            <a:xfrm>
              <a:off x="3671888" y="1428750"/>
              <a:ext cx="180975" cy="270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2" name="Line 7"/>
            <p:cNvSpPr>
              <a:spLocks noChangeShapeType="1"/>
            </p:cNvSpPr>
            <p:nvPr/>
          </p:nvSpPr>
          <p:spPr bwMode="auto">
            <a:xfrm>
              <a:off x="612775" y="4129088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3" name="Line 8"/>
            <p:cNvSpPr>
              <a:spLocks noChangeShapeType="1"/>
            </p:cNvSpPr>
            <p:nvPr/>
          </p:nvSpPr>
          <p:spPr bwMode="auto">
            <a:xfrm flipV="1">
              <a:off x="701675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4" name="Line 9"/>
            <p:cNvSpPr>
              <a:spLocks noChangeShapeType="1"/>
            </p:cNvSpPr>
            <p:nvPr/>
          </p:nvSpPr>
          <p:spPr bwMode="auto">
            <a:xfrm>
              <a:off x="612775" y="1428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5" name="Line 10"/>
            <p:cNvSpPr>
              <a:spLocks noChangeShapeType="1"/>
            </p:cNvSpPr>
            <p:nvPr/>
          </p:nvSpPr>
          <p:spPr bwMode="auto">
            <a:xfrm>
              <a:off x="612775" y="2778125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6" name="Line 11"/>
            <p:cNvSpPr>
              <a:spLocks noChangeShapeType="1"/>
            </p:cNvSpPr>
            <p:nvPr/>
          </p:nvSpPr>
          <p:spPr bwMode="auto">
            <a:xfrm flipV="1">
              <a:off x="79216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7" name="Line 12"/>
            <p:cNvSpPr>
              <a:spLocks noChangeShapeType="1"/>
            </p:cNvSpPr>
            <p:nvPr/>
          </p:nvSpPr>
          <p:spPr bwMode="auto">
            <a:xfrm flipV="1">
              <a:off x="349250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8" name="Line 13"/>
            <p:cNvSpPr>
              <a:spLocks noChangeShapeType="1"/>
            </p:cNvSpPr>
            <p:nvPr/>
          </p:nvSpPr>
          <p:spPr bwMode="auto">
            <a:xfrm flipV="1">
              <a:off x="133191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9" name="Line 14"/>
            <p:cNvSpPr>
              <a:spLocks noChangeShapeType="1"/>
            </p:cNvSpPr>
            <p:nvPr/>
          </p:nvSpPr>
          <p:spPr bwMode="auto">
            <a:xfrm flipV="1">
              <a:off x="187166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0" name="Line 15"/>
            <p:cNvSpPr>
              <a:spLocks noChangeShapeType="1"/>
            </p:cNvSpPr>
            <p:nvPr/>
          </p:nvSpPr>
          <p:spPr bwMode="auto">
            <a:xfrm flipV="1">
              <a:off x="241300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1" name="Line 16"/>
            <p:cNvSpPr>
              <a:spLocks noChangeShapeType="1"/>
            </p:cNvSpPr>
            <p:nvPr/>
          </p:nvSpPr>
          <p:spPr bwMode="auto">
            <a:xfrm flipV="1">
              <a:off x="295275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2" name="Line 17"/>
            <p:cNvSpPr>
              <a:spLocks noChangeShapeType="1"/>
            </p:cNvSpPr>
            <p:nvPr/>
          </p:nvSpPr>
          <p:spPr bwMode="auto">
            <a:xfrm>
              <a:off x="3941763" y="4129088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8"/>
            <p:cNvSpPr>
              <a:spLocks noChangeShapeType="1"/>
            </p:cNvSpPr>
            <p:nvPr/>
          </p:nvSpPr>
          <p:spPr bwMode="auto">
            <a:xfrm flipV="1">
              <a:off x="3941763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9"/>
            <p:cNvSpPr>
              <a:spLocks noChangeShapeType="1"/>
            </p:cNvSpPr>
            <p:nvPr/>
          </p:nvSpPr>
          <p:spPr bwMode="auto">
            <a:xfrm>
              <a:off x="3941763" y="142875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20"/>
            <p:cNvSpPr>
              <a:spLocks noChangeShapeType="1"/>
            </p:cNvSpPr>
            <p:nvPr/>
          </p:nvSpPr>
          <p:spPr bwMode="auto">
            <a:xfrm>
              <a:off x="3941763" y="196850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21"/>
            <p:cNvSpPr>
              <a:spLocks noChangeShapeType="1"/>
            </p:cNvSpPr>
            <p:nvPr/>
          </p:nvSpPr>
          <p:spPr bwMode="auto">
            <a:xfrm>
              <a:off x="3941763" y="250825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7" name="Line 22"/>
            <p:cNvSpPr>
              <a:spLocks noChangeShapeType="1"/>
            </p:cNvSpPr>
            <p:nvPr/>
          </p:nvSpPr>
          <p:spPr bwMode="auto">
            <a:xfrm>
              <a:off x="3941763" y="304800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8" name="Line 23"/>
            <p:cNvSpPr>
              <a:spLocks noChangeShapeType="1"/>
            </p:cNvSpPr>
            <p:nvPr/>
          </p:nvSpPr>
          <p:spPr bwMode="auto">
            <a:xfrm>
              <a:off x="3941763" y="3589338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8194" name="Object 24"/>
            <p:cNvGraphicFramePr>
              <a:graphicFrameLocks noChangeAspect="1"/>
            </p:cNvGraphicFramePr>
            <p:nvPr/>
          </p:nvGraphicFramePr>
          <p:xfrm>
            <a:off x="700088" y="4308475"/>
            <a:ext cx="27305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0" name="Формула" r:id="rId7" imgW="266400" imgH="203040" progId="Equation.3">
                    <p:embed/>
                  </p:oleObj>
                </mc:Choice>
                <mc:Fallback>
                  <p:oleObj name="Формула" r:id="rId7" imgW="2664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088" y="4308475"/>
                          <a:ext cx="273050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5" name="Object 25"/>
            <p:cNvGraphicFramePr>
              <a:graphicFrameLocks noChangeAspect="1"/>
            </p:cNvGraphicFramePr>
            <p:nvPr/>
          </p:nvGraphicFramePr>
          <p:xfrm>
            <a:off x="123666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1" name="Формула" r:id="rId9" imgW="279360" imgH="203040" progId="Equation.3">
                    <p:embed/>
                  </p:oleObj>
                </mc:Choice>
                <mc:Fallback>
                  <p:oleObj name="Формула" r:id="rId9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666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6" name="Object 26"/>
            <p:cNvGraphicFramePr>
              <a:graphicFrameLocks noChangeAspect="1"/>
            </p:cNvGraphicFramePr>
            <p:nvPr/>
          </p:nvGraphicFramePr>
          <p:xfrm>
            <a:off x="177641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2" name="Формула" r:id="rId11" imgW="279360" imgH="203040" progId="Equation.3">
                    <p:embed/>
                  </p:oleObj>
                </mc:Choice>
                <mc:Fallback>
                  <p:oleObj name="Формула" r:id="rId11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41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7" name="Object 27"/>
            <p:cNvGraphicFramePr>
              <a:graphicFrameLocks noChangeAspect="1"/>
            </p:cNvGraphicFramePr>
            <p:nvPr/>
          </p:nvGraphicFramePr>
          <p:xfrm>
            <a:off x="231616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3" name="Формула" r:id="rId13" imgW="279360" imgH="203040" progId="Equation.3">
                    <p:embed/>
                  </p:oleObj>
                </mc:Choice>
                <mc:Fallback>
                  <p:oleObj name="Формула" r:id="rId13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616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8" name="Object 28"/>
            <p:cNvGraphicFramePr>
              <a:graphicFrameLocks noChangeAspect="1"/>
            </p:cNvGraphicFramePr>
            <p:nvPr/>
          </p:nvGraphicFramePr>
          <p:xfrm>
            <a:off x="2855913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4" name="Формула" r:id="rId15" imgW="279360" imgH="203040" progId="Equation.3">
                    <p:embed/>
                  </p:oleObj>
                </mc:Choice>
                <mc:Fallback>
                  <p:oleObj name="Формула" r:id="rId15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5913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9" name="Object 29"/>
            <p:cNvGraphicFramePr>
              <a:graphicFrameLocks noChangeAspect="1"/>
            </p:cNvGraphicFramePr>
            <p:nvPr/>
          </p:nvGraphicFramePr>
          <p:xfrm>
            <a:off x="3305175" y="4308475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5" name="Формула" r:id="rId17" imgW="279360" imgH="203040" progId="Equation.3">
                    <p:embed/>
                  </p:oleObj>
                </mc:Choice>
                <mc:Fallback>
                  <p:oleObj name="Формула" r:id="rId17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5175" y="4308475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0" name="Object 30"/>
            <p:cNvGraphicFramePr>
              <a:graphicFrameLocks noChangeAspect="1"/>
            </p:cNvGraphicFramePr>
            <p:nvPr/>
          </p:nvGraphicFramePr>
          <p:xfrm>
            <a:off x="336550" y="4013200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6" name="Формула" r:id="rId19" imgW="279360" imgH="203040" progId="Equation.3">
                    <p:embed/>
                  </p:oleObj>
                </mc:Choice>
                <mc:Fallback>
                  <p:oleObj name="Формула" r:id="rId19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50" y="4013200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1" name="Object 31"/>
            <p:cNvGraphicFramePr>
              <a:graphicFrameLocks noChangeAspect="1"/>
            </p:cNvGraphicFramePr>
            <p:nvPr/>
          </p:nvGraphicFramePr>
          <p:xfrm>
            <a:off x="338138" y="2663825"/>
            <a:ext cx="280987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7" name="Формула" r:id="rId21" imgW="279360" imgH="203040" progId="Equation.3">
                    <p:embed/>
                  </p:oleObj>
                </mc:Choice>
                <mc:Fallback>
                  <p:oleObj name="Формула" r:id="rId21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138" y="2663825"/>
                          <a:ext cx="280987" cy="204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2" name="Object 32"/>
            <p:cNvGraphicFramePr>
              <a:graphicFrameLocks noChangeAspect="1"/>
            </p:cNvGraphicFramePr>
            <p:nvPr/>
          </p:nvGraphicFramePr>
          <p:xfrm>
            <a:off x="336550" y="1312863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8" name="Формула" r:id="rId23" imgW="279360" imgH="203040" progId="Equation.3">
                    <p:embed/>
                  </p:oleObj>
                </mc:Choice>
                <mc:Fallback>
                  <p:oleObj name="Формула" r:id="rId23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50" y="1312863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49" name="Text Box 33"/>
            <p:cNvSpPr txBox="1">
              <a:spLocks noChangeArrowheads="1"/>
            </p:cNvSpPr>
            <p:nvPr/>
          </p:nvSpPr>
          <p:spPr bwMode="auto">
            <a:xfrm rot="-5400000">
              <a:off x="-1135062" y="2630487"/>
              <a:ext cx="2700338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N</a:t>
              </a:r>
              <a:r>
                <a:rPr lang="en-US" i="1" baseline="-25000"/>
                <a:t>e</a:t>
              </a:r>
              <a:r>
                <a:rPr lang="en-US"/>
                <a:t>, cm</a:t>
              </a:r>
              <a:r>
                <a:rPr lang="en-US" baseline="30000"/>
                <a:t>-3</a:t>
              </a:r>
              <a:endParaRPr lang="ru-RU"/>
            </a:p>
          </p:txBody>
        </p:sp>
        <p:graphicFrame>
          <p:nvGraphicFramePr>
            <p:cNvPr id="8203" name="Object 34"/>
            <p:cNvGraphicFramePr>
              <a:graphicFrameLocks noChangeAspect="1"/>
            </p:cNvGraphicFramePr>
            <p:nvPr/>
          </p:nvGraphicFramePr>
          <p:xfrm>
            <a:off x="4032250" y="4038600"/>
            <a:ext cx="128588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19" name="Формула" r:id="rId25" imgW="126720" imgH="177480" progId="Equation.3">
                    <p:embed/>
                  </p:oleObj>
                </mc:Choice>
                <mc:Fallback>
                  <p:oleObj name="Формула" r:id="rId25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4038600"/>
                          <a:ext cx="128588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4" name="Object 35"/>
            <p:cNvGraphicFramePr>
              <a:graphicFrameLocks noChangeAspect="1"/>
            </p:cNvGraphicFramePr>
            <p:nvPr/>
          </p:nvGraphicFramePr>
          <p:xfrm>
            <a:off x="4032250" y="3498850"/>
            <a:ext cx="2428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0" name="Формула" r:id="rId27" imgW="241200" imgH="177480" progId="Equation.3">
                    <p:embed/>
                  </p:oleObj>
                </mc:Choice>
                <mc:Fallback>
                  <p:oleObj name="Формула" r:id="rId27" imgW="24120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3498850"/>
                          <a:ext cx="2428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5" name="Object 36"/>
            <p:cNvGraphicFramePr>
              <a:graphicFrameLocks noChangeAspect="1"/>
            </p:cNvGraphicFramePr>
            <p:nvPr/>
          </p:nvGraphicFramePr>
          <p:xfrm>
            <a:off x="4032250" y="2959100"/>
            <a:ext cx="2428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1" name="Формула" r:id="rId29" imgW="241200" imgH="177480" progId="Equation.3">
                    <p:embed/>
                  </p:oleObj>
                </mc:Choice>
                <mc:Fallback>
                  <p:oleObj name="Формула" r:id="rId29" imgW="24120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2959100"/>
                          <a:ext cx="2428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6" name="Object 37"/>
            <p:cNvGraphicFramePr>
              <a:graphicFrameLocks noChangeAspect="1"/>
            </p:cNvGraphicFramePr>
            <p:nvPr/>
          </p:nvGraphicFramePr>
          <p:xfrm>
            <a:off x="4030663" y="2417763"/>
            <a:ext cx="246062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2" name="Формула" r:id="rId31" imgW="241200" imgH="177480" progId="Equation.3">
                    <p:embed/>
                  </p:oleObj>
                </mc:Choice>
                <mc:Fallback>
                  <p:oleObj name="Формула" r:id="rId31" imgW="24120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0663" y="2417763"/>
                          <a:ext cx="246062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7" name="Object 38"/>
            <p:cNvGraphicFramePr>
              <a:graphicFrameLocks noChangeAspect="1"/>
            </p:cNvGraphicFramePr>
            <p:nvPr/>
          </p:nvGraphicFramePr>
          <p:xfrm>
            <a:off x="4038600" y="1879600"/>
            <a:ext cx="2301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3" name="Формула" r:id="rId33" imgW="228600" imgH="177480" progId="Equation.3">
                    <p:embed/>
                  </p:oleObj>
                </mc:Choice>
                <mc:Fallback>
                  <p:oleObj name="Формула" r:id="rId33" imgW="22860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1879600"/>
                          <a:ext cx="2301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8" name="Object 39"/>
            <p:cNvGraphicFramePr>
              <a:graphicFrameLocks noChangeAspect="1"/>
            </p:cNvGraphicFramePr>
            <p:nvPr/>
          </p:nvGraphicFramePr>
          <p:xfrm>
            <a:off x="4032250" y="1344613"/>
            <a:ext cx="90488" cy="16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4" name="Формула" r:id="rId35" imgW="88560" imgH="164880" progId="Equation.3">
                    <p:embed/>
                  </p:oleObj>
                </mc:Choice>
                <mc:Fallback>
                  <p:oleObj name="Формула" r:id="rId35" imgW="885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50" y="1344613"/>
                          <a:ext cx="90488" cy="168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50" name="Text Box 40"/>
            <p:cNvSpPr txBox="1">
              <a:spLocks noChangeArrowheads="1"/>
            </p:cNvSpPr>
            <p:nvPr/>
          </p:nvSpPr>
          <p:spPr bwMode="auto">
            <a:xfrm>
              <a:off x="4187825" y="2689225"/>
              <a:ext cx="360363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l-GR" i="1">
                  <a:cs typeface="Times New Roman" pitchFamily="18" charset="0"/>
                </a:rPr>
                <a:t>δ</a:t>
              </a:r>
              <a:endParaRPr lang="el-GR">
                <a:cs typeface="Times New Roman" pitchFamily="18" charset="0"/>
              </a:endParaRPr>
            </a:p>
          </p:txBody>
        </p:sp>
        <p:sp>
          <p:nvSpPr>
            <p:cNvPr id="8251" name="Rectangle 41"/>
            <p:cNvSpPr>
              <a:spLocks noChangeArrowheads="1"/>
            </p:cNvSpPr>
            <p:nvPr/>
          </p:nvSpPr>
          <p:spPr bwMode="auto">
            <a:xfrm>
              <a:off x="8172450" y="1428750"/>
              <a:ext cx="179388" cy="270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2" name="Line 42"/>
            <p:cNvSpPr>
              <a:spLocks noChangeShapeType="1"/>
            </p:cNvSpPr>
            <p:nvPr/>
          </p:nvSpPr>
          <p:spPr bwMode="auto">
            <a:xfrm>
              <a:off x="5111750" y="4129088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3" name="Line 43"/>
            <p:cNvSpPr>
              <a:spLocks noChangeShapeType="1"/>
            </p:cNvSpPr>
            <p:nvPr/>
          </p:nvSpPr>
          <p:spPr bwMode="auto">
            <a:xfrm flipV="1">
              <a:off x="5202238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4" name="Line 44"/>
            <p:cNvSpPr>
              <a:spLocks noChangeShapeType="1"/>
            </p:cNvSpPr>
            <p:nvPr/>
          </p:nvSpPr>
          <p:spPr bwMode="auto">
            <a:xfrm>
              <a:off x="5111750" y="1428750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5" name="Line 45"/>
            <p:cNvSpPr>
              <a:spLocks noChangeShapeType="1"/>
            </p:cNvSpPr>
            <p:nvPr/>
          </p:nvSpPr>
          <p:spPr bwMode="auto">
            <a:xfrm>
              <a:off x="5111750" y="2778125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6" name="Line 46"/>
            <p:cNvSpPr>
              <a:spLocks noChangeShapeType="1"/>
            </p:cNvSpPr>
            <p:nvPr/>
          </p:nvSpPr>
          <p:spPr bwMode="auto">
            <a:xfrm flipV="1">
              <a:off x="52927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7" name="Line 47"/>
            <p:cNvSpPr>
              <a:spLocks noChangeShapeType="1"/>
            </p:cNvSpPr>
            <p:nvPr/>
          </p:nvSpPr>
          <p:spPr bwMode="auto">
            <a:xfrm>
              <a:off x="5292725" y="4217988"/>
              <a:ext cx="2698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8" name="Line 48"/>
            <p:cNvSpPr>
              <a:spLocks noChangeShapeType="1"/>
            </p:cNvSpPr>
            <p:nvPr/>
          </p:nvSpPr>
          <p:spPr bwMode="auto">
            <a:xfrm flipV="1">
              <a:off x="79914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9" name="Line 49"/>
            <p:cNvSpPr>
              <a:spLocks noChangeShapeType="1"/>
            </p:cNvSpPr>
            <p:nvPr/>
          </p:nvSpPr>
          <p:spPr bwMode="auto">
            <a:xfrm flipV="1">
              <a:off x="58324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0" name="Line 50"/>
            <p:cNvSpPr>
              <a:spLocks noChangeShapeType="1"/>
            </p:cNvSpPr>
            <p:nvPr/>
          </p:nvSpPr>
          <p:spPr bwMode="auto">
            <a:xfrm flipV="1">
              <a:off x="63722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1" name="Line 51"/>
            <p:cNvSpPr>
              <a:spLocks noChangeShapeType="1"/>
            </p:cNvSpPr>
            <p:nvPr/>
          </p:nvSpPr>
          <p:spPr bwMode="auto">
            <a:xfrm flipV="1">
              <a:off x="69119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2" name="Line 52"/>
            <p:cNvSpPr>
              <a:spLocks noChangeShapeType="1"/>
            </p:cNvSpPr>
            <p:nvPr/>
          </p:nvSpPr>
          <p:spPr bwMode="auto">
            <a:xfrm flipV="1">
              <a:off x="74517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3" name="Line 53"/>
            <p:cNvSpPr>
              <a:spLocks noChangeShapeType="1"/>
            </p:cNvSpPr>
            <p:nvPr/>
          </p:nvSpPr>
          <p:spPr bwMode="auto">
            <a:xfrm>
              <a:off x="8442325" y="4129088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4" name="Line 54"/>
            <p:cNvSpPr>
              <a:spLocks noChangeShapeType="1"/>
            </p:cNvSpPr>
            <p:nvPr/>
          </p:nvSpPr>
          <p:spPr bwMode="auto">
            <a:xfrm flipV="1">
              <a:off x="8442325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5" name="Line 55"/>
            <p:cNvSpPr>
              <a:spLocks noChangeShapeType="1"/>
            </p:cNvSpPr>
            <p:nvPr/>
          </p:nvSpPr>
          <p:spPr bwMode="auto">
            <a:xfrm>
              <a:off x="8442325" y="1428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6" name="Line 56"/>
            <p:cNvSpPr>
              <a:spLocks noChangeShapeType="1"/>
            </p:cNvSpPr>
            <p:nvPr/>
          </p:nvSpPr>
          <p:spPr bwMode="auto">
            <a:xfrm>
              <a:off x="8442325" y="196850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7" name="Line 57"/>
            <p:cNvSpPr>
              <a:spLocks noChangeShapeType="1"/>
            </p:cNvSpPr>
            <p:nvPr/>
          </p:nvSpPr>
          <p:spPr bwMode="auto">
            <a:xfrm>
              <a:off x="8442325" y="25082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8" name="Line 58"/>
            <p:cNvSpPr>
              <a:spLocks noChangeShapeType="1"/>
            </p:cNvSpPr>
            <p:nvPr/>
          </p:nvSpPr>
          <p:spPr bwMode="auto">
            <a:xfrm>
              <a:off x="8442325" y="304800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9" name="Line 59"/>
            <p:cNvSpPr>
              <a:spLocks noChangeShapeType="1"/>
            </p:cNvSpPr>
            <p:nvPr/>
          </p:nvSpPr>
          <p:spPr bwMode="auto">
            <a:xfrm>
              <a:off x="8442325" y="3587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8209" name="Object 60"/>
            <p:cNvGraphicFramePr>
              <a:graphicFrameLocks noChangeAspect="1"/>
            </p:cNvGraphicFramePr>
            <p:nvPr/>
          </p:nvGraphicFramePr>
          <p:xfrm>
            <a:off x="5202238" y="4308475"/>
            <a:ext cx="2714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5" name="Формула" r:id="rId37" imgW="266400" imgH="203040" progId="Equation.3">
                    <p:embed/>
                  </p:oleObj>
                </mc:Choice>
                <mc:Fallback>
                  <p:oleObj name="Формула" r:id="rId37" imgW="2664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2238" y="4308475"/>
                          <a:ext cx="2714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0" name="Object 61"/>
            <p:cNvGraphicFramePr>
              <a:graphicFrameLocks noChangeAspect="1"/>
            </p:cNvGraphicFramePr>
            <p:nvPr/>
          </p:nvGraphicFramePr>
          <p:xfrm>
            <a:off x="573563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6" name="Формула" r:id="rId39" imgW="279360" imgH="203040" progId="Equation.3">
                    <p:embed/>
                  </p:oleObj>
                </mc:Choice>
                <mc:Fallback>
                  <p:oleObj name="Формула" r:id="rId39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3563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1" name="Object 62"/>
            <p:cNvGraphicFramePr>
              <a:graphicFrameLocks noChangeAspect="1"/>
            </p:cNvGraphicFramePr>
            <p:nvPr/>
          </p:nvGraphicFramePr>
          <p:xfrm>
            <a:off x="627538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7" name="Формула" r:id="rId41" imgW="279360" imgH="203040" progId="Equation.3">
                    <p:embed/>
                  </p:oleObj>
                </mc:Choice>
                <mc:Fallback>
                  <p:oleObj name="Формула" r:id="rId41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538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2" name="Object 63"/>
            <p:cNvGraphicFramePr>
              <a:graphicFrameLocks noChangeAspect="1"/>
            </p:cNvGraphicFramePr>
            <p:nvPr/>
          </p:nvGraphicFramePr>
          <p:xfrm>
            <a:off x="681513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8" name="Формула" r:id="rId43" imgW="279360" imgH="203040" progId="Equation.3">
                    <p:embed/>
                  </p:oleObj>
                </mc:Choice>
                <mc:Fallback>
                  <p:oleObj name="Формула" r:id="rId43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1513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3" name="Object 64"/>
            <p:cNvGraphicFramePr>
              <a:graphicFrameLocks noChangeAspect="1"/>
            </p:cNvGraphicFramePr>
            <p:nvPr/>
          </p:nvGraphicFramePr>
          <p:xfrm>
            <a:off x="735488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29" name="Формула" r:id="rId45" imgW="279360" imgH="203040" progId="Equation.3">
                    <p:embed/>
                  </p:oleObj>
                </mc:Choice>
                <mc:Fallback>
                  <p:oleObj name="Формула" r:id="rId45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488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4" name="Object 65"/>
            <p:cNvGraphicFramePr>
              <a:graphicFrameLocks noChangeAspect="1"/>
            </p:cNvGraphicFramePr>
            <p:nvPr/>
          </p:nvGraphicFramePr>
          <p:xfrm>
            <a:off x="7805738" y="4308475"/>
            <a:ext cx="284162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0" name="Формула" r:id="rId47" imgW="279360" imgH="203040" progId="Equation.3">
                    <p:embed/>
                  </p:oleObj>
                </mc:Choice>
                <mc:Fallback>
                  <p:oleObj name="Формула" r:id="rId47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5738" y="4308475"/>
                          <a:ext cx="284162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5" name="Object 66"/>
            <p:cNvGraphicFramePr>
              <a:graphicFrameLocks noChangeAspect="1"/>
            </p:cNvGraphicFramePr>
            <p:nvPr/>
          </p:nvGraphicFramePr>
          <p:xfrm>
            <a:off x="4837113" y="4013200"/>
            <a:ext cx="280987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1" name="Формула" r:id="rId49" imgW="279360" imgH="203040" progId="Equation.3">
                    <p:embed/>
                  </p:oleObj>
                </mc:Choice>
                <mc:Fallback>
                  <p:oleObj name="Формула" r:id="rId49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7113" y="4013200"/>
                          <a:ext cx="280987" cy="204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6" name="Object 67"/>
            <p:cNvGraphicFramePr>
              <a:graphicFrameLocks noChangeAspect="1"/>
            </p:cNvGraphicFramePr>
            <p:nvPr/>
          </p:nvGraphicFramePr>
          <p:xfrm>
            <a:off x="4835525" y="2662238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2" name="Формула" r:id="rId51" imgW="279360" imgH="203040" progId="Equation.3">
                    <p:embed/>
                  </p:oleObj>
                </mc:Choice>
                <mc:Fallback>
                  <p:oleObj name="Формула" r:id="rId51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5525" y="2662238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7" name="Object 68"/>
            <p:cNvGraphicFramePr>
              <a:graphicFrameLocks noChangeAspect="1"/>
            </p:cNvGraphicFramePr>
            <p:nvPr/>
          </p:nvGraphicFramePr>
          <p:xfrm>
            <a:off x="4835525" y="1312863"/>
            <a:ext cx="28416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3" name="Формула" r:id="rId53" imgW="279360" imgH="203040" progId="Equation.3">
                    <p:embed/>
                  </p:oleObj>
                </mc:Choice>
                <mc:Fallback>
                  <p:oleObj name="Формула" r:id="rId53" imgW="2793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5525" y="1312863"/>
                          <a:ext cx="284163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8" name="Object 69"/>
            <p:cNvGraphicFramePr>
              <a:graphicFrameLocks noChangeAspect="1"/>
            </p:cNvGraphicFramePr>
            <p:nvPr/>
          </p:nvGraphicFramePr>
          <p:xfrm>
            <a:off x="8531225" y="4038600"/>
            <a:ext cx="128588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4" name="Формула" r:id="rId55" imgW="126720" imgH="177480" progId="Equation.3">
                    <p:embed/>
                  </p:oleObj>
                </mc:Choice>
                <mc:Fallback>
                  <p:oleObj name="Формула" r:id="rId55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1225" y="4038600"/>
                          <a:ext cx="128588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9" name="Object 70"/>
            <p:cNvGraphicFramePr>
              <a:graphicFrameLocks noChangeAspect="1"/>
            </p:cNvGraphicFramePr>
            <p:nvPr/>
          </p:nvGraphicFramePr>
          <p:xfrm>
            <a:off x="8532813" y="3498850"/>
            <a:ext cx="115887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5" name="Формула" r:id="rId57" imgW="114120" imgH="177480" progId="Equation.3">
                    <p:embed/>
                  </p:oleObj>
                </mc:Choice>
                <mc:Fallback>
                  <p:oleObj name="Формула" r:id="rId57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3498850"/>
                          <a:ext cx="115887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0" name="Object 71"/>
            <p:cNvGraphicFramePr>
              <a:graphicFrameLocks noChangeAspect="1"/>
            </p:cNvGraphicFramePr>
            <p:nvPr/>
          </p:nvGraphicFramePr>
          <p:xfrm>
            <a:off x="8532813" y="2959100"/>
            <a:ext cx="128587" cy="179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6" name="Формула" r:id="rId59" imgW="126720" imgH="177480" progId="Equation.3">
                    <p:embed/>
                  </p:oleObj>
                </mc:Choice>
                <mc:Fallback>
                  <p:oleObj name="Формула" r:id="rId59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2959100"/>
                          <a:ext cx="128587" cy="179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1" name="Object 72"/>
            <p:cNvGraphicFramePr>
              <a:graphicFrameLocks noChangeAspect="1"/>
            </p:cNvGraphicFramePr>
            <p:nvPr/>
          </p:nvGraphicFramePr>
          <p:xfrm>
            <a:off x="8532813" y="2417763"/>
            <a:ext cx="115887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7" name="Формула" r:id="rId61" imgW="114120" imgH="177480" progId="Equation.3">
                    <p:embed/>
                  </p:oleObj>
                </mc:Choice>
                <mc:Fallback>
                  <p:oleObj name="Формула" r:id="rId61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2417763"/>
                          <a:ext cx="115887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2" name="Object 73"/>
            <p:cNvGraphicFramePr>
              <a:graphicFrameLocks noChangeAspect="1"/>
            </p:cNvGraphicFramePr>
            <p:nvPr/>
          </p:nvGraphicFramePr>
          <p:xfrm>
            <a:off x="8532813" y="1884363"/>
            <a:ext cx="180975" cy="16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8" name="Формула" r:id="rId63" imgW="177480" imgH="164880" progId="Equation.3">
                    <p:embed/>
                  </p:oleObj>
                </mc:Choice>
                <mc:Fallback>
                  <p:oleObj name="Формула" r:id="rId63" imgW="1774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1884363"/>
                          <a:ext cx="180975" cy="168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3" name="Object 74"/>
            <p:cNvGraphicFramePr>
              <a:graphicFrameLocks noChangeAspect="1"/>
            </p:cNvGraphicFramePr>
            <p:nvPr/>
          </p:nvGraphicFramePr>
          <p:xfrm>
            <a:off x="8532813" y="1338263"/>
            <a:ext cx="180975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39" name="Формула" r:id="rId65" imgW="177480" imgH="177480" progId="Equation.3">
                    <p:embed/>
                  </p:oleObj>
                </mc:Choice>
                <mc:Fallback>
                  <p:oleObj name="Формула" r:id="rId65" imgW="1774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2813" y="1338263"/>
                          <a:ext cx="180975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4" name="Object 75"/>
            <p:cNvGraphicFramePr>
              <a:graphicFrameLocks noChangeAspect="1"/>
            </p:cNvGraphicFramePr>
            <p:nvPr/>
          </p:nvGraphicFramePr>
          <p:xfrm>
            <a:off x="8694738" y="2419350"/>
            <a:ext cx="379412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840" name="Equation" r:id="rId67" imgW="241200" imgH="457200" progId="">
                    <p:embed/>
                  </p:oleObj>
                </mc:Choice>
                <mc:Fallback>
                  <p:oleObj name="Equation" r:id="rId67" imgW="241200" imgH="457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94738" y="2419350"/>
                          <a:ext cx="379412" cy="7191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70" name="Line 76"/>
            <p:cNvSpPr>
              <a:spLocks noChangeShapeType="1"/>
            </p:cNvSpPr>
            <p:nvPr/>
          </p:nvSpPr>
          <p:spPr bwMode="auto">
            <a:xfrm>
              <a:off x="792163" y="4219575"/>
              <a:ext cx="2700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71" name="Line 78"/>
            <p:cNvSpPr>
              <a:spLocks noChangeShapeType="1"/>
            </p:cNvSpPr>
            <p:nvPr/>
          </p:nvSpPr>
          <p:spPr bwMode="auto">
            <a:xfrm flipH="1" flipV="1">
              <a:off x="2844800" y="1428750"/>
              <a:ext cx="647700" cy="809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80"/>
            <p:cNvGrpSpPr>
              <a:grpSpLocks/>
            </p:cNvGrpSpPr>
            <p:nvPr/>
          </p:nvGrpSpPr>
          <p:grpSpPr bwMode="auto">
            <a:xfrm>
              <a:off x="792163" y="1428750"/>
              <a:ext cx="2700337" cy="2700338"/>
              <a:chOff x="1997" y="6373"/>
              <a:chExt cx="6804" cy="6804"/>
            </a:xfrm>
          </p:grpSpPr>
          <p:sp>
            <p:nvSpPr>
              <p:cNvPr id="8295" name="Rectangle 81"/>
              <p:cNvSpPr>
                <a:spLocks noChangeArrowheads="1"/>
              </p:cNvSpPr>
              <p:nvPr/>
            </p:nvSpPr>
            <p:spPr bwMode="auto">
              <a:xfrm>
                <a:off x="1997" y="6373"/>
                <a:ext cx="6804" cy="68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96" name="Line 82"/>
              <p:cNvSpPr>
                <a:spLocks noChangeShapeType="1"/>
              </p:cNvSpPr>
              <p:nvPr/>
            </p:nvSpPr>
            <p:spPr bwMode="auto">
              <a:xfrm flipH="1" flipV="1">
                <a:off x="4988" y="10233"/>
                <a:ext cx="2353" cy="29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97" name="Line 83"/>
              <p:cNvSpPr>
                <a:spLocks noChangeShapeType="1"/>
              </p:cNvSpPr>
              <p:nvPr/>
            </p:nvSpPr>
            <p:spPr bwMode="auto">
              <a:xfrm flipH="1" flipV="1">
                <a:off x="1997" y="6494"/>
                <a:ext cx="2444" cy="30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98" name="WordArt 84"/>
              <p:cNvSpPr>
                <a:spLocks noChangeArrowheads="1" noChangeShapeType="1" noTextEdit="1"/>
              </p:cNvSpPr>
              <p:nvPr/>
            </p:nvSpPr>
            <p:spPr bwMode="auto">
              <a:xfrm rot="3078060">
                <a:off x="4363" y="9740"/>
                <a:ext cx="708" cy="32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2"/>
                    </a:solidFill>
                    <a:latin typeface="Arial"/>
                    <a:cs typeface="Arial"/>
                  </a:rPr>
                  <a:t>S=5</a:t>
                </a:r>
                <a:endParaRPr lang="ru-RU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8273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1152525" y="3409950"/>
              <a:ext cx="539750" cy="1793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OMM</a:t>
              </a:r>
              <a:endParaRPr lang="ru-RU" sz="36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8274" name="WordArt 86"/>
            <p:cNvSpPr>
              <a:spLocks noChangeArrowheads="1" noChangeShapeType="1" noTextEdit="1"/>
            </p:cNvSpPr>
            <p:nvPr/>
          </p:nvSpPr>
          <p:spPr bwMode="auto">
            <a:xfrm>
              <a:off x="2413000" y="2328863"/>
              <a:ext cx="449263" cy="17938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RES</a:t>
              </a:r>
              <a:endParaRPr lang="ru-RU" sz="3600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8275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3046413" y="1473200"/>
              <a:ext cx="433387" cy="1793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RIST</a:t>
              </a:r>
              <a:endParaRPr lang="ru-RU" sz="36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grpSp>
          <p:nvGrpSpPr>
            <p:cNvPr id="4" name="Group 88"/>
            <p:cNvGrpSpPr>
              <a:grpSpLocks/>
            </p:cNvGrpSpPr>
            <p:nvPr/>
          </p:nvGrpSpPr>
          <p:grpSpPr bwMode="auto">
            <a:xfrm>
              <a:off x="5291138" y="1428750"/>
              <a:ext cx="2700337" cy="2700338"/>
              <a:chOff x="1996" y="6373"/>
              <a:chExt cx="6805" cy="6804"/>
            </a:xfrm>
          </p:grpSpPr>
          <p:sp>
            <p:nvSpPr>
              <p:cNvPr id="8285" name="Line 89"/>
              <p:cNvSpPr>
                <a:spLocks noChangeShapeType="1"/>
              </p:cNvSpPr>
              <p:nvPr/>
            </p:nvSpPr>
            <p:spPr bwMode="auto">
              <a:xfrm flipH="1" flipV="1">
                <a:off x="7169" y="6373"/>
                <a:ext cx="1632" cy="20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90"/>
              <p:cNvGrpSpPr>
                <a:grpSpLocks/>
              </p:cNvGrpSpPr>
              <p:nvPr/>
            </p:nvGrpSpPr>
            <p:grpSpPr bwMode="auto">
              <a:xfrm>
                <a:off x="1996" y="6373"/>
                <a:ext cx="6804" cy="6804"/>
                <a:chOff x="1996" y="6373"/>
                <a:chExt cx="6804" cy="6804"/>
              </a:xfrm>
            </p:grpSpPr>
            <p:grpSp>
              <p:nvGrpSpPr>
                <p:cNvPr id="6" name="Group 91"/>
                <p:cNvGrpSpPr>
                  <a:grpSpLocks/>
                </p:cNvGrpSpPr>
                <p:nvPr/>
              </p:nvGrpSpPr>
              <p:grpSpPr bwMode="auto">
                <a:xfrm>
                  <a:off x="1996" y="6373"/>
                  <a:ext cx="6804" cy="6804"/>
                  <a:chOff x="1997" y="6373"/>
                  <a:chExt cx="6804" cy="6804"/>
                </a:xfrm>
              </p:grpSpPr>
              <p:sp>
                <p:nvSpPr>
                  <p:cNvPr id="8291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997" y="6373"/>
                    <a:ext cx="6804" cy="680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292" name="Line 9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8" y="10233"/>
                    <a:ext cx="2353" cy="29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93" name="Line 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997" y="6494"/>
                    <a:ext cx="2444" cy="305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94" name="WordArt 95"/>
                  <p:cNvSpPr>
                    <a:spLocks noChangeArrowheads="1" noChangeShapeType="1" noTextEdit="1"/>
                  </p:cNvSpPr>
                  <p:nvPr/>
                </p:nvSpPr>
                <p:spPr bwMode="auto">
                  <a:xfrm rot="3078060">
                    <a:off x="4363" y="9740"/>
                    <a:ext cx="708" cy="322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en-US" sz="3600" kern="1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chemeClr val="tx2"/>
                        </a:solidFill>
                        <a:latin typeface="Arial"/>
                        <a:cs typeface="Arial"/>
                      </a:rPr>
                      <a:t>S=5</a:t>
                    </a:r>
                    <a:endParaRPr lang="ru-RU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tx2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8288" name="WordArt 9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03" y="11363"/>
                  <a:ext cx="1361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"/>
                      <a:cs typeface="Arial"/>
                    </a:rPr>
                    <a:t>OMM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89" name="WordArt 9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78" y="8641"/>
                  <a:ext cx="1135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tx2"/>
                      </a:solidFill>
                      <a:latin typeface="Arial"/>
                      <a:cs typeface="Arial"/>
                    </a:rPr>
                    <a:t>RES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2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90" name="WordArt 9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813" y="6483"/>
                  <a:ext cx="907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"/>
                      <a:cs typeface="Arial"/>
                    </a:rPr>
                    <a:t>RIST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8277" name="Text Box 99"/>
            <p:cNvSpPr txBox="1">
              <a:spLocks noChangeArrowheads="1"/>
            </p:cNvSpPr>
            <p:nvPr/>
          </p:nvSpPr>
          <p:spPr bwMode="auto">
            <a:xfrm>
              <a:off x="5292725" y="4489450"/>
              <a:ext cx="2700338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I</a:t>
              </a:r>
              <a:r>
                <a:rPr lang="en-US"/>
                <a:t>, W/cm</a:t>
              </a:r>
              <a:r>
                <a:rPr lang="en-US" baseline="30000"/>
                <a:t>2</a:t>
              </a:r>
              <a:endParaRPr lang="ru-RU"/>
            </a:p>
          </p:txBody>
        </p:sp>
        <p:sp>
          <p:nvSpPr>
            <p:cNvPr id="8278" name="Text Box 100"/>
            <p:cNvSpPr txBox="1">
              <a:spLocks noChangeArrowheads="1"/>
            </p:cNvSpPr>
            <p:nvPr/>
          </p:nvSpPr>
          <p:spPr bwMode="auto">
            <a:xfrm>
              <a:off x="792163" y="4489450"/>
              <a:ext cx="270033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I</a:t>
              </a:r>
              <a:r>
                <a:rPr lang="en-US"/>
                <a:t>, W/cm</a:t>
              </a:r>
              <a:r>
                <a:rPr lang="en-US" baseline="30000"/>
                <a:t>2</a:t>
              </a:r>
              <a:endParaRPr lang="ru-RU"/>
            </a:p>
          </p:txBody>
        </p:sp>
        <p:sp>
          <p:nvSpPr>
            <p:cNvPr id="8279" name="Text Box 101"/>
            <p:cNvSpPr txBox="1">
              <a:spLocks noChangeArrowheads="1"/>
            </p:cNvSpPr>
            <p:nvPr/>
          </p:nvSpPr>
          <p:spPr bwMode="auto">
            <a:xfrm rot="-5400000">
              <a:off x="3370263" y="2628900"/>
              <a:ext cx="270033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N</a:t>
              </a:r>
              <a:r>
                <a:rPr lang="en-US" i="1" baseline="-25000"/>
                <a:t>e</a:t>
              </a:r>
              <a:r>
                <a:rPr lang="en-US"/>
                <a:t>, cm</a:t>
              </a:r>
              <a:r>
                <a:rPr lang="en-US" baseline="30000"/>
                <a:t>-3</a:t>
              </a:r>
              <a:endParaRPr lang="ru-RU"/>
            </a:p>
          </p:txBody>
        </p:sp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>
          <a:xfrm>
            <a:off x="1571604" y="928670"/>
            <a:ext cx="1812331" cy="1819198"/>
          </a:xfrm>
          <a:prstGeom prst="rect">
            <a:avLst/>
          </a:prstGeom>
        </p:spPr>
      </p:pic>
      <p:sp>
        <p:nvSpPr>
          <p:cNvPr id="110" name="Text Box 1024"/>
          <p:cNvSpPr txBox="1">
            <a:spLocks noChangeArrowheads="1"/>
          </p:cNvSpPr>
          <p:nvPr/>
        </p:nvSpPr>
        <p:spPr bwMode="auto">
          <a:xfrm>
            <a:off x="142844" y="6073170"/>
            <a:ext cx="6143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i="1" dirty="0">
                <a:cs typeface="Times New Roman" pitchFamily="18" charset="0"/>
              </a:rPr>
              <a:t>δ</a:t>
            </a:r>
            <a:r>
              <a:rPr lang="ru-RU" sz="1600" i="1" dirty="0">
                <a:cs typeface="Times New Roman" pitchFamily="18" charset="0"/>
              </a:rPr>
              <a:t> = </a:t>
            </a:r>
            <a:r>
              <a:rPr lang="en-US" sz="1600" i="1" dirty="0" err="1">
                <a:cs typeface="Times New Roman" pitchFamily="18" charset="0"/>
              </a:rPr>
              <a:t>W</a:t>
            </a:r>
            <a:r>
              <a:rPr lang="en-US" sz="1600" i="1" baseline="-25000" dirty="0" err="1">
                <a:cs typeface="Times New Roman" pitchFamily="18" charset="0"/>
              </a:rPr>
              <a:t>acc</a:t>
            </a:r>
            <a:r>
              <a:rPr lang="en-US" sz="1600" i="1" dirty="0">
                <a:cs typeface="Times New Roman" pitchFamily="18" charset="0"/>
              </a:rPr>
              <a:t> / </a:t>
            </a:r>
            <a:r>
              <a:rPr lang="en-US" sz="1600" i="1" dirty="0" err="1">
                <a:cs typeface="Times New Roman" pitchFamily="18" charset="0"/>
              </a:rPr>
              <a:t>W</a:t>
            </a:r>
            <a:r>
              <a:rPr lang="en-US" sz="1600" i="1" baseline="-25000" dirty="0" err="1">
                <a:cs typeface="Times New Roman" pitchFamily="18" charset="0"/>
              </a:rPr>
              <a:t>cycle</a:t>
            </a:r>
            <a:r>
              <a:rPr lang="en-US" sz="1600" dirty="0">
                <a:cs typeface="Times New Roman" pitchFamily="18" charset="0"/>
              </a:rPr>
              <a:t> – coefficient of energy </a:t>
            </a:r>
            <a:r>
              <a:rPr lang="en-US" sz="1600" dirty="0" smtClean="0">
                <a:cs typeface="Times New Roman" pitchFamily="18" charset="0"/>
              </a:rPr>
              <a:t>transformation</a:t>
            </a:r>
            <a:endParaRPr lang="en-US" sz="1600" dirty="0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600" i="1" dirty="0" err="1">
                <a:cs typeface="Times New Roman" pitchFamily="18" charset="0"/>
              </a:rPr>
              <a:t>a</a:t>
            </a:r>
            <a:r>
              <a:rPr lang="en-US" sz="1600" i="1" baseline="-25000" dirty="0" err="1">
                <a:cs typeface="Times New Roman" pitchFamily="18" charset="0"/>
              </a:rPr>
              <a:t>g</a:t>
            </a:r>
            <a:r>
              <a:rPr lang="en-US" sz="1600" i="1" dirty="0">
                <a:cs typeface="Times New Roman" pitchFamily="18" charset="0"/>
              </a:rPr>
              <a:t>/</a:t>
            </a:r>
            <a:r>
              <a:rPr lang="en-US" sz="1600" i="1" dirty="0" err="1">
                <a:cs typeface="Times New Roman" pitchFamily="18" charset="0"/>
              </a:rPr>
              <a:t>a</a:t>
            </a:r>
            <a:r>
              <a:rPr lang="en-US" sz="1600" i="1" baseline="-25000" dirty="0" err="1">
                <a:cs typeface="Times New Roman" pitchFamily="18" charset="0"/>
              </a:rPr>
              <a:t>in</a:t>
            </a:r>
            <a:r>
              <a:rPr lang="en-US" sz="1600" dirty="0">
                <a:cs typeface="Times New Roman" pitchFamily="18" charset="0"/>
              </a:rPr>
              <a:t> – amplitude enhancement 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111" name="Picture 6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2071670" y="2786058"/>
            <a:ext cx="1204917" cy="36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TextBox 111"/>
          <p:cNvSpPr txBox="1"/>
          <p:nvPr/>
        </p:nvSpPr>
        <p:spPr>
          <a:xfrm>
            <a:off x="1500166" y="142852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5098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Optimal Conditions and Efficiency of </a:t>
            </a:r>
          </a:p>
          <a:p>
            <a:pPr algn="ctr">
              <a:tabLst>
                <a:tab pos="25098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Giant </a:t>
            </a:r>
            <a:r>
              <a:rPr lang="en-US" sz="2400" b="1" dirty="0" err="1" smtClean="0">
                <a:solidFill>
                  <a:srgbClr val="C00000"/>
                </a:solidFill>
              </a:rPr>
              <a:t>Attosecond</a:t>
            </a:r>
            <a:r>
              <a:rPr lang="en-US" sz="2400" b="1" dirty="0" smtClean="0">
                <a:solidFill>
                  <a:srgbClr val="C00000"/>
                </a:solidFill>
              </a:rPr>
              <a:t> Pulse Generation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2081" name="Object 6"/>
          <p:cNvGraphicFramePr>
            <a:graphicFrameLocks noChangeAspect="1"/>
          </p:cNvGraphicFramePr>
          <p:nvPr/>
        </p:nvGraphicFramePr>
        <p:xfrm>
          <a:off x="3714744" y="1785926"/>
          <a:ext cx="528634" cy="528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41" name="Формула" r:id="rId71" imgW="393480" imgH="393480" progId="Equation.3">
                  <p:embed/>
                </p:oleObj>
              </mc:Choice>
              <mc:Fallback>
                <p:oleObj name="Формула" r:id="rId71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1785926"/>
                        <a:ext cx="528634" cy="5286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Box 112"/>
          <p:cNvSpPr txBox="1"/>
          <p:nvPr/>
        </p:nvSpPr>
        <p:spPr>
          <a:xfrm>
            <a:off x="5072066" y="1665920"/>
            <a:ext cx="3346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Classifcation</a:t>
            </a:r>
            <a:r>
              <a:rPr lang="en-US" b="1" dirty="0" smtClean="0"/>
              <a:t> of Interaction Type: </a:t>
            </a:r>
          </a:p>
          <a:p>
            <a:r>
              <a:rPr lang="en-US" b="1" dirty="0" smtClean="0"/>
              <a:t>OMM-  oscillating mirror</a:t>
            </a:r>
          </a:p>
          <a:p>
            <a:r>
              <a:rPr lang="en-US" b="1" dirty="0" smtClean="0"/>
              <a:t>RES - relativistic electronic spring</a:t>
            </a:r>
          </a:p>
          <a:p>
            <a:r>
              <a:rPr lang="en-US" b="1" dirty="0" smtClean="0"/>
              <a:t>RIST - </a:t>
            </a:r>
            <a:r>
              <a:rPr lang="en-US" b="1" dirty="0" err="1" smtClean="0"/>
              <a:t>relativistically</a:t>
            </a:r>
            <a:r>
              <a:rPr lang="en-US" b="1" dirty="0" smtClean="0"/>
              <a:t> induced </a:t>
            </a:r>
          </a:p>
          <a:p>
            <a:r>
              <a:rPr lang="en-US" b="1" dirty="0" smtClean="0"/>
              <a:t>           solid target transparency</a:t>
            </a:r>
            <a:endParaRPr lang="ru-RU" b="1" dirty="0"/>
          </a:p>
        </p:txBody>
      </p:sp>
      <p:pic>
        <p:nvPicPr>
          <p:cNvPr id="114" name="Picture 3" descr="IAP2"/>
          <p:cNvPicPr>
            <a:picLocks noChangeAspect="1" noChangeArrowheads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Box 115"/>
          <p:cNvSpPr txBox="1"/>
          <p:nvPr/>
        </p:nvSpPr>
        <p:spPr>
          <a:xfrm>
            <a:off x="5072066" y="928670"/>
            <a:ext cx="410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A.Gonoskov</a:t>
            </a:r>
            <a:r>
              <a:rPr lang="en-US" dirty="0" smtClean="0"/>
              <a:t> et al, Phys. Rev. E (2011)</a:t>
            </a:r>
          </a:p>
          <a:p>
            <a:r>
              <a:rPr lang="en-US" dirty="0" smtClean="0"/>
              <a:t>J. Fuchs et al, EJP (2014)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3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FIG4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1788" y="1089025"/>
            <a:ext cx="6099175" cy="5486400"/>
          </a:xfrm>
          <a:noFill/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Groove Shape Target and Superluminal Focal Spot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6084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5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FIG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3327400"/>
            <a:ext cx="39243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11"/>
          <p:cNvSpPr txBox="1">
            <a:spLocks noChangeArrowheads="1"/>
          </p:cNvSpPr>
          <p:nvPr/>
        </p:nvSpPr>
        <p:spPr bwMode="auto">
          <a:xfrm>
            <a:off x="0" y="1142984"/>
            <a:ext cx="94678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 algn="ctr"/>
            <a:r>
              <a:rPr lang="en-US" sz="2000" b="1" dirty="0"/>
              <a:t>For 200 PW and 10</a:t>
            </a:r>
            <a:r>
              <a:rPr lang="en-US" sz="2000" b="1" baseline="30000" dirty="0"/>
              <a:t>23</a:t>
            </a:r>
            <a:r>
              <a:rPr lang="en-US" sz="2000" b="1" dirty="0"/>
              <a:t>W/cm</a:t>
            </a:r>
            <a:r>
              <a:rPr lang="en-US" sz="2000" b="1" baseline="30000" dirty="0"/>
              <a:t>2</a:t>
            </a:r>
            <a:r>
              <a:rPr lang="en-US" sz="2000" b="1" dirty="0"/>
              <a:t> at the groove target 0.5 mm </a:t>
            </a:r>
            <a:r>
              <a:rPr lang="en-US" sz="2000" b="1" dirty="0" smtClean="0"/>
              <a:t>wide</a:t>
            </a:r>
          </a:p>
          <a:p>
            <a:pPr marL="354013" indent="-354013" algn="ctr"/>
            <a:r>
              <a:rPr lang="en-US" sz="2000" b="1" dirty="0" smtClean="0"/>
              <a:t> </a:t>
            </a:r>
            <a:r>
              <a:rPr lang="en-US" sz="2000" b="1" dirty="0"/>
              <a:t>we </a:t>
            </a:r>
            <a:r>
              <a:rPr lang="en-US" sz="2000" b="1" dirty="0" smtClean="0"/>
              <a:t>have </a:t>
            </a:r>
            <a:r>
              <a:rPr lang="ru-RU" sz="2000" b="1" dirty="0" smtClean="0">
                <a:solidFill>
                  <a:srgbClr val="C00000"/>
                </a:solidFill>
              </a:rPr>
              <a:t>1</a:t>
            </a:r>
            <a:r>
              <a:rPr lang="en-US" sz="2000" b="1" dirty="0">
                <a:solidFill>
                  <a:srgbClr val="C00000"/>
                </a:solidFill>
              </a:rPr>
              <a:t>0</a:t>
            </a:r>
            <a:r>
              <a:rPr lang="en-US" sz="2000" b="1" baseline="30000" dirty="0">
                <a:solidFill>
                  <a:srgbClr val="C00000"/>
                </a:solidFill>
              </a:rPr>
              <a:t>28</a:t>
            </a:r>
            <a:r>
              <a:rPr lang="en-US" sz="2000" b="1" dirty="0">
                <a:solidFill>
                  <a:srgbClr val="C00000"/>
                </a:solidFill>
              </a:rPr>
              <a:t> W/cm</a:t>
            </a:r>
            <a:r>
              <a:rPr lang="en-US" sz="2000" b="1" baseline="30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/>
              <a:t>in the volume V~10nm</a:t>
            </a:r>
            <a:r>
              <a:rPr lang="en-US" sz="2000" b="1" baseline="30000" dirty="0"/>
              <a:t>3</a:t>
            </a:r>
            <a:r>
              <a:rPr lang="en-US" sz="2000" b="1" dirty="0"/>
              <a:t> </a:t>
            </a:r>
          </a:p>
          <a:p>
            <a:pPr marL="354013" indent="-354013">
              <a:buFontTx/>
              <a:buAutoNum type="arabicParenR"/>
            </a:pPr>
            <a:endParaRPr lang="en-US" sz="2000" dirty="0"/>
          </a:p>
          <a:p>
            <a:pPr marL="354013" indent="-354013"/>
            <a:r>
              <a:rPr lang="en-US" sz="2000" dirty="0"/>
              <a:t>Number of pairs                                                         </a:t>
            </a:r>
            <a:r>
              <a:rPr lang="en-US" sz="2000" b="1" i="1" dirty="0"/>
              <a:t>    N~10</a:t>
            </a:r>
            <a:r>
              <a:rPr lang="en-US" sz="2000" b="1" i="1" baseline="30000" dirty="0"/>
              <a:t>9</a:t>
            </a:r>
          </a:p>
          <a:p>
            <a:pPr marL="354013" indent="-354013">
              <a:buFontTx/>
              <a:buAutoNum type="arabicParenR"/>
            </a:pPr>
            <a:endParaRPr lang="en-US" sz="2000" dirty="0"/>
          </a:p>
          <a:p>
            <a:pPr marL="354013" indent="-354013"/>
            <a:r>
              <a:rPr lang="en-US" sz="2000" dirty="0"/>
              <a:t>Cascades are strongly suppressed due superluminal motion of the focal area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5000625" y="2071688"/>
            <a:ext cx="285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109" name="Рисунок 8" descr="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3775" y="1928813"/>
            <a:ext cx="24511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 flipH="1" flipV="1">
            <a:off x="3844925" y="5900738"/>
            <a:ext cx="131763" cy="7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633663" y="6683375"/>
            <a:ext cx="133350" cy="77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859338" y="6089650"/>
            <a:ext cx="1225550" cy="7683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3" name="TextBox 22"/>
          <p:cNvSpPr txBox="1">
            <a:spLocks noChangeArrowheads="1"/>
          </p:cNvSpPr>
          <p:nvPr/>
        </p:nvSpPr>
        <p:spPr bwMode="auto">
          <a:xfrm rot="-1932540">
            <a:off x="5011738" y="6376988"/>
            <a:ext cx="117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0.5 mm</a:t>
            </a:r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148263" y="4292600"/>
            <a:ext cx="0" cy="162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219700" y="4292600"/>
            <a:ext cx="0" cy="162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572000" y="4437063"/>
            <a:ext cx="53975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070225" y="4375150"/>
            <a:ext cx="19050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8" name="TextBox 34"/>
          <p:cNvSpPr txBox="1">
            <a:spLocks noChangeArrowheads="1"/>
          </p:cNvSpPr>
          <p:nvPr/>
        </p:nvSpPr>
        <p:spPr bwMode="auto">
          <a:xfrm>
            <a:off x="4211638" y="4221163"/>
            <a:ext cx="77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10 nm</a:t>
            </a:r>
            <a:endParaRPr lang="ru-RU"/>
          </a:p>
        </p:txBody>
      </p:sp>
      <p:sp>
        <p:nvSpPr>
          <p:cNvPr id="47119" name="TextBox 37"/>
          <p:cNvSpPr txBox="1">
            <a:spLocks noChangeArrowheads="1"/>
          </p:cNvSpPr>
          <p:nvPr/>
        </p:nvSpPr>
        <p:spPr bwMode="auto">
          <a:xfrm>
            <a:off x="4500563" y="3789363"/>
            <a:ext cx="137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28</a:t>
            </a:r>
            <a:r>
              <a:rPr lang="en-US">
                <a:solidFill>
                  <a:srgbClr val="FF0000"/>
                </a:solidFill>
              </a:rPr>
              <a:t> W/cm</a:t>
            </a:r>
            <a:r>
              <a:rPr lang="en-US" baseline="30000">
                <a:solidFill>
                  <a:srgbClr val="FF0000"/>
                </a:solidFill>
              </a:rPr>
              <a:t>2</a:t>
            </a:r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5148263" y="5805488"/>
            <a:ext cx="358775" cy="2159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1" name="TextBox 40"/>
          <p:cNvSpPr txBox="1">
            <a:spLocks noChangeArrowheads="1"/>
          </p:cNvSpPr>
          <p:nvPr/>
        </p:nvSpPr>
        <p:spPr bwMode="auto">
          <a:xfrm>
            <a:off x="5292725" y="5445125"/>
            <a:ext cx="1289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= c/sin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θ</a:t>
            </a:r>
            <a:endParaRPr lang="ru-RU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Pair Production from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Vacuum with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Attosecond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Superluminal Probe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22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21645" t="13225" r="5036" b="15302"/>
          <a:stretch/>
        </p:blipFill>
        <p:spPr>
          <a:xfrm>
            <a:off x="179512" y="1196752"/>
            <a:ext cx="8600991" cy="5240400"/>
          </a:xfrm>
          <a:prstGeom prst="rect">
            <a:avLst/>
          </a:prstGeom>
        </p:spPr>
      </p:pic>
      <p:pic>
        <p:nvPicPr>
          <p:cNvPr id="3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1547813" y="332656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23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W/cm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20 fs, 4 PW at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CoReLS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(GIST, Korea)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10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42915" t="14426" r="8539" b="8294"/>
          <a:stretch/>
        </p:blipFill>
        <p:spPr>
          <a:xfrm>
            <a:off x="1819074" y="1133288"/>
            <a:ext cx="5708923" cy="5680088"/>
          </a:xfrm>
          <a:prstGeom prst="rect">
            <a:avLst/>
          </a:prstGeom>
        </p:spPr>
      </p:pic>
      <p:pic>
        <p:nvPicPr>
          <p:cNvPr id="3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1547813" y="332656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23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W/cm</a:t>
            </a:r>
            <a:r>
              <a:rPr lang="en-US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20 fs, 4 PW at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CoReLS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(GIST, Korea)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70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6732588" y="642918"/>
            <a:ext cx="1943100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Schwinger field</a:t>
            </a:r>
          </a:p>
          <a:p>
            <a:pPr algn="ctr">
              <a:spcBef>
                <a:spcPts val="0"/>
              </a:spcBef>
            </a:pPr>
            <a:r>
              <a:rPr lang="ru-RU" sz="1400" dirty="0" smtClean="0"/>
              <a:t>а</a:t>
            </a:r>
            <a:r>
              <a:rPr lang="en-US" sz="1400" dirty="0"/>
              <a:t>=mc</a:t>
            </a:r>
            <a:r>
              <a:rPr lang="en-US" sz="1400" baseline="30000" dirty="0"/>
              <a:t>2</a:t>
            </a:r>
            <a:r>
              <a:rPr lang="en-US" sz="1400" dirty="0"/>
              <a:t>/</a:t>
            </a:r>
            <a:r>
              <a:rPr lang="en-US" sz="1400" dirty="0">
                <a:cs typeface="Arial" pitchFamily="34" charset="0"/>
              </a:rPr>
              <a:t>ħ</a:t>
            </a:r>
            <a:r>
              <a:rPr lang="el-GR" sz="1400" dirty="0">
                <a:cs typeface="Arial" pitchFamily="34" charset="0"/>
              </a:rPr>
              <a:t>ω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en-US" sz="1400" dirty="0"/>
              <a:t>5</a:t>
            </a:r>
            <a:r>
              <a:rPr lang="ru-RU" sz="1400" dirty="0"/>
              <a:t>000</a:t>
            </a:r>
            <a:r>
              <a:rPr lang="en-US" sz="1400" dirty="0"/>
              <a:t>00</a:t>
            </a:r>
            <a:endParaRPr lang="ru-RU" sz="1400" dirty="0"/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1114425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1835150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2554288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>
            <a:off x="327501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5" name="Line 8"/>
          <p:cNvSpPr>
            <a:spLocks noChangeShapeType="1"/>
          </p:cNvSpPr>
          <p:nvPr/>
        </p:nvSpPr>
        <p:spPr bwMode="auto">
          <a:xfrm>
            <a:off x="3995738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6" name="Line 9"/>
          <p:cNvSpPr>
            <a:spLocks noChangeShapeType="1"/>
          </p:cNvSpPr>
          <p:nvPr/>
        </p:nvSpPr>
        <p:spPr bwMode="auto">
          <a:xfrm>
            <a:off x="475456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5481638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622776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>
            <a:off x="6946900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7667625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1511300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</a:t>
            </a:r>
            <a:r>
              <a:rPr lang="en-US" sz="2000" b="1" baseline="30000"/>
              <a:t>4</a:t>
            </a:r>
            <a:endParaRPr lang="ru-RU" sz="2000" b="1" baseline="30000"/>
          </a:p>
        </p:txBody>
      </p:sp>
      <p:sp>
        <p:nvSpPr>
          <p:cNvPr id="27662" name="Text Box 15"/>
          <p:cNvSpPr txBox="1">
            <a:spLocks noChangeArrowheads="1"/>
          </p:cNvSpPr>
          <p:nvPr/>
        </p:nvSpPr>
        <p:spPr bwMode="auto">
          <a:xfrm>
            <a:off x="222091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</a:t>
            </a:r>
            <a:r>
              <a:rPr lang="en-US" sz="2000" b="1" baseline="30000"/>
              <a:t>6</a:t>
            </a:r>
            <a:endParaRPr lang="ru-RU" sz="2000" b="1" baseline="30000"/>
          </a:p>
        </p:txBody>
      </p:sp>
      <p:sp>
        <p:nvSpPr>
          <p:cNvPr id="27663" name="Text Box 16"/>
          <p:cNvSpPr txBox="1">
            <a:spLocks noChangeArrowheads="1"/>
          </p:cNvSpPr>
          <p:nvPr/>
        </p:nvSpPr>
        <p:spPr bwMode="auto">
          <a:xfrm>
            <a:off x="2949575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18</a:t>
            </a:r>
          </a:p>
        </p:txBody>
      </p:sp>
      <p:sp>
        <p:nvSpPr>
          <p:cNvPr id="27664" name="Text Box 17"/>
          <p:cNvSpPr txBox="1">
            <a:spLocks noChangeArrowheads="1"/>
          </p:cNvSpPr>
          <p:nvPr/>
        </p:nvSpPr>
        <p:spPr bwMode="auto">
          <a:xfrm>
            <a:off x="365601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en-US" sz="2000" b="1" baseline="30000"/>
              <a:t>20</a:t>
            </a:r>
            <a:endParaRPr lang="ru-RU" sz="2000" b="1" baseline="30000"/>
          </a:p>
        </p:txBody>
      </p:sp>
      <p:sp>
        <p:nvSpPr>
          <p:cNvPr id="27665" name="Text Box 18"/>
          <p:cNvSpPr txBox="1">
            <a:spLocks noChangeArrowheads="1"/>
          </p:cNvSpPr>
          <p:nvPr/>
        </p:nvSpPr>
        <p:spPr bwMode="auto">
          <a:xfrm>
            <a:off x="43989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2</a:t>
            </a:r>
            <a:endParaRPr lang="ru-RU" sz="2000" b="1" baseline="30000"/>
          </a:p>
        </p:txBody>
      </p:sp>
      <p:sp>
        <p:nvSpPr>
          <p:cNvPr id="27666" name="Text Box 19"/>
          <p:cNvSpPr txBox="1">
            <a:spLocks noChangeArrowheads="1"/>
          </p:cNvSpPr>
          <p:nvPr/>
        </p:nvSpPr>
        <p:spPr bwMode="auto">
          <a:xfrm>
            <a:off x="5138738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4</a:t>
            </a:r>
            <a:endParaRPr lang="ru-RU" sz="2000" b="1" baseline="30000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58721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6</a:t>
            </a:r>
            <a:endParaRPr lang="ru-RU" sz="2000" b="1" baseline="30000"/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66214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8</a:t>
            </a:r>
            <a:endParaRPr lang="ru-RU" sz="2000" b="1" baseline="30000"/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7337425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en-US" sz="2000" b="1" baseline="30000"/>
              <a:t>30</a:t>
            </a:r>
            <a:endParaRPr lang="ru-RU" sz="2000" b="1" baseline="30000"/>
          </a:p>
        </p:txBody>
      </p:sp>
      <p:sp>
        <p:nvSpPr>
          <p:cNvPr id="27670" name="Line 23"/>
          <p:cNvSpPr>
            <a:spLocks noChangeShapeType="1"/>
          </p:cNvSpPr>
          <p:nvPr/>
        </p:nvSpPr>
        <p:spPr bwMode="auto">
          <a:xfrm>
            <a:off x="2698750" y="4524375"/>
            <a:ext cx="0" cy="4953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1" name="Text Box 24"/>
          <p:cNvSpPr txBox="1">
            <a:spLocks noChangeArrowheads="1"/>
          </p:cNvSpPr>
          <p:nvPr/>
        </p:nvSpPr>
        <p:spPr bwMode="auto">
          <a:xfrm>
            <a:off x="827088" y="4221163"/>
            <a:ext cx="1944687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err="1" smtClean="0"/>
              <a:t>Intraatomic</a:t>
            </a:r>
            <a:r>
              <a:rPr lang="en-US" sz="1400" dirty="0" smtClean="0"/>
              <a:t> field</a:t>
            </a:r>
            <a:r>
              <a:rPr lang="ru-RU" sz="1400" dirty="0" smtClean="0"/>
              <a:t> </a:t>
            </a:r>
            <a:r>
              <a:rPr lang="ru-RU" sz="1400" dirty="0" err="1"/>
              <a:t>а=</a:t>
            </a:r>
            <a:r>
              <a:rPr lang="en-US" sz="1400" dirty="0" err="1"/>
              <a:t>eE</a:t>
            </a:r>
            <a:r>
              <a:rPr lang="en-US" sz="1400" baseline="-25000" dirty="0" err="1"/>
              <a:t>at</a:t>
            </a:r>
            <a:r>
              <a:rPr lang="en-US" sz="1400" dirty="0"/>
              <a:t>/mc</a:t>
            </a:r>
            <a:r>
              <a:rPr lang="el-GR" sz="1400" dirty="0">
                <a:cs typeface="Arial" pitchFamily="34" charset="0"/>
              </a:rPr>
              <a:t>ω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ru-RU" sz="1400" dirty="0"/>
              <a:t>0.1</a:t>
            </a:r>
          </a:p>
        </p:txBody>
      </p:sp>
      <p:sp>
        <p:nvSpPr>
          <p:cNvPr id="27672" name="Line 25"/>
          <p:cNvSpPr>
            <a:spLocks noChangeShapeType="1"/>
          </p:cNvSpPr>
          <p:nvPr/>
        </p:nvSpPr>
        <p:spPr bwMode="auto">
          <a:xfrm flipH="1">
            <a:off x="3482975" y="3675063"/>
            <a:ext cx="7938" cy="1344612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3" name="Text Box 26"/>
          <p:cNvSpPr txBox="1">
            <a:spLocks noChangeArrowheads="1"/>
          </p:cNvSpPr>
          <p:nvPr/>
        </p:nvSpPr>
        <p:spPr bwMode="auto">
          <a:xfrm>
            <a:off x="1912933" y="3477284"/>
            <a:ext cx="1944687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Electrons become relativistic</a:t>
            </a:r>
            <a:r>
              <a:rPr lang="ru-RU" sz="1400" dirty="0" smtClean="0"/>
              <a:t> </a:t>
            </a:r>
            <a:r>
              <a:rPr lang="ru-RU" sz="1400" dirty="0"/>
              <a:t>а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ru-RU" sz="1400" dirty="0"/>
              <a:t>1</a:t>
            </a:r>
          </a:p>
        </p:txBody>
      </p:sp>
      <p:sp>
        <p:nvSpPr>
          <p:cNvPr id="27674" name="Line 27"/>
          <p:cNvSpPr>
            <a:spLocks noChangeShapeType="1"/>
          </p:cNvSpPr>
          <p:nvPr/>
        </p:nvSpPr>
        <p:spPr bwMode="auto">
          <a:xfrm flipH="1">
            <a:off x="5715008" y="2060575"/>
            <a:ext cx="1587" cy="29591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5" name="Text Box 28"/>
          <p:cNvSpPr txBox="1">
            <a:spLocks noChangeArrowheads="1"/>
          </p:cNvSpPr>
          <p:nvPr/>
        </p:nvSpPr>
        <p:spPr bwMode="auto">
          <a:xfrm>
            <a:off x="3125793" y="2834342"/>
            <a:ext cx="2160587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Radiation reaction</a:t>
            </a:r>
            <a:r>
              <a:rPr lang="ru-RU" sz="1400" dirty="0" smtClean="0"/>
              <a:t> а</a:t>
            </a:r>
            <a:r>
              <a:rPr lang="en-US" sz="1400" dirty="0"/>
              <a:t>=(3</a:t>
            </a:r>
            <a:r>
              <a:rPr lang="el-GR" sz="1400" dirty="0">
                <a:cs typeface="Arial" pitchFamily="34" charset="0"/>
              </a:rPr>
              <a:t>λ</a:t>
            </a:r>
            <a:r>
              <a:rPr lang="en-US" sz="1400" dirty="0">
                <a:cs typeface="Arial" pitchFamily="34" charset="0"/>
              </a:rPr>
              <a:t>/4</a:t>
            </a:r>
            <a:r>
              <a:rPr lang="el-GR" sz="1400" dirty="0">
                <a:cs typeface="Arial" pitchFamily="34" charset="0"/>
              </a:rPr>
              <a:t>π</a:t>
            </a:r>
            <a:r>
              <a:rPr lang="en-US" sz="1400" dirty="0">
                <a:cs typeface="Arial" pitchFamily="34" charset="0"/>
              </a:rPr>
              <a:t> r</a:t>
            </a:r>
            <a:r>
              <a:rPr lang="en-US" sz="1400" baseline="-25000" dirty="0">
                <a:cs typeface="Arial" pitchFamily="34" charset="0"/>
              </a:rPr>
              <a:t>e</a:t>
            </a:r>
            <a:r>
              <a:rPr lang="en-US" sz="1400" dirty="0">
                <a:cs typeface="Arial" pitchFamily="34" charset="0"/>
              </a:rPr>
              <a:t>)</a:t>
            </a:r>
            <a:r>
              <a:rPr lang="en-US" sz="1400" baseline="30000" dirty="0">
                <a:cs typeface="Arial" pitchFamily="34" charset="0"/>
              </a:rPr>
              <a:t>1/3</a:t>
            </a:r>
            <a:r>
              <a:rPr lang="ru-RU" sz="1400" dirty="0">
                <a:cs typeface="Arial" pitchFamily="34" charset="0"/>
              </a:rPr>
              <a:t>≈</a:t>
            </a:r>
            <a:r>
              <a:rPr lang="ru-RU" sz="1400" dirty="0"/>
              <a:t>500</a:t>
            </a:r>
          </a:p>
        </p:txBody>
      </p:sp>
      <p:sp>
        <p:nvSpPr>
          <p:cNvPr id="27676" name="Line 29"/>
          <p:cNvSpPr>
            <a:spLocks noChangeShapeType="1"/>
          </p:cNvSpPr>
          <p:nvPr/>
        </p:nvSpPr>
        <p:spPr bwMode="auto">
          <a:xfrm flipH="1">
            <a:off x="7429521" y="1214422"/>
            <a:ext cx="214314" cy="3786214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77" name="Text Box 30"/>
          <p:cNvSpPr txBox="1">
            <a:spLocks noChangeArrowheads="1"/>
          </p:cNvSpPr>
          <p:nvPr/>
        </p:nvSpPr>
        <p:spPr bwMode="auto">
          <a:xfrm>
            <a:off x="8007350" y="5121275"/>
            <a:ext cx="885179" cy="36933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W</a:t>
            </a:r>
            <a:r>
              <a:rPr lang="ru-RU" b="1" dirty="0" smtClean="0"/>
              <a:t>/с</a:t>
            </a:r>
            <a:r>
              <a:rPr lang="en-US" b="1" dirty="0" smtClean="0"/>
              <a:t>m</a:t>
            </a:r>
            <a:r>
              <a:rPr lang="ru-RU" b="1" baseline="30000" dirty="0" smtClean="0"/>
              <a:t>2</a:t>
            </a:r>
            <a:endParaRPr lang="ru-RU" b="1" baseline="30000" dirty="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260975" y="548680"/>
            <a:ext cx="1270000" cy="667263"/>
            <a:chOff x="263" y="339"/>
            <a:chExt cx="800" cy="428"/>
          </a:xfrm>
        </p:grpSpPr>
        <p:sp>
          <p:nvSpPr>
            <p:cNvPr id="27694" name="Text Box 32"/>
            <p:cNvSpPr txBox="1">
              <a:spLocks noChangeArrowheads="1"/>
            </p:cNvSpPr>
            <p:nvPr/>
          </p:nvSpPr>
          <p:spPr bwMode="auto">
            <a:xfrm>
              <a:off x="263" y="449"/>
              <a:ext cx="336" cy="21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chemeClr val="tx2">
                      <a:lumMod val="75000"/>
                    </a:schemeClr>
                  </a:solidFill>
                </a:rPr>
                <a:t>a =</a:t>
              </a:r>
              <a:r>
                <a:rPr lang="en-US" sz="160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ru-RU" sz="16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695" name="Line 33"/>
            <p:cNvSpPr>
              <a:spLocks noChangeShapeType="1"/>
            </p:cNvSpPr>
            <p:nvPr/>
          </p:nvSpPr>
          <p:spPr bwMode="auto">
            <a:xfrm>
              <a:off x="564" y="564"/>
              <a:ext cx="499" cy="0"/>
            </a:xfrm>
            <a:prstGeom prst="line">
              <a:avLst/>
            </a:prstGeom>
            <a:noFill/>
            <a:ln w="317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696" name="Text Box 34"/>
            <p:cNvSpPr txBox="1">
              <a:spLocks noChangeArrowheads="1"/>
            </p:cNvSpPr>
            <p:nvPr/>
          </p:nvSpPr>
          <p:spPr bwMode="auto">
            <a:xfrm>
              <a:off x="640" y="339"/>
              <a:ext cx="312" cy="21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chemeClr val="tx2">
                      <a:lumMod val="75000"/>
                    </a:schemeClr>
                  </a:solidFill>
                </a:rPr>
                <a:t>e A</a:t>
              </a:r>
              <a:endParaRPr lang="ru-RU" sz="1600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697" name="Text Box 35"/>
            <p:cNvSpPr txBox="1">
              <a:spLocks noChangeArrowheads="1"/>
            </p:cNvSpPr>
            <p:nvPr/>
          </p:nvSpPr>
          <p:spPr bwMode="auto">
            <a:xfrm>
              <a:off x="628" y="550"/>
              <a:ext cx="351" cy="21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75000"/>
                    </a:schemeClr>
                  </a:solidFill>
                </a:rPr>
                <a:t>mc</a:t>
              </a:r>
              <a:r>
                <a:rPr lang="en-US" sz="1600" b="1" baseline="30000" dirty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  <a:endParaRPr lang="ru-RU" sz="1600" b="1" baseline="30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7679" name="Text Box 36"/>
          <p:cNvSpPr txBox="1">
            <a:spLocks noChangeArrowheads="1"/>
          </p:cNvSpPr>
          <p:nvPr/>
        </p:nvSpPr>
        <p:spPr bwMode="auto">
          <a:xfrm>
            <a:off x="3286116" y="1975956"/>
            <a:ext cx="2806700" cy="738664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Strong Nonlinear QED phenomena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 </a:t>
            </a:r>
            <a:r>
              <a:rPr lang="ru-RU" sz="1400" dirty="0" smtClean="0"/>
              <a:t>а</a:t>
            </a:r>
            <a:r>
              <a:rPr lang="en-US" sz="1400" dirty="0"/>
              <a:t>=2e</a:t>
            </a:r>
            <a:r>
              <a:rPr lang="en-US" sz="1400" baseline="30000" dirty="0"/>
              <a:t>2</a:t>
            </a:r>
            <a:r>
              <a:rPr lang="en-US" sz="1400" dirty="0"/>
              <a:t>mc/3</a:t>
            </a:r>
            <a:r>
              <a:rPr lang="en-US" sz="1400" dirty="0">
                <a:cs typeface="Arial" pitchFamily="34" charset="0"/>
              </a:rPr>
              <a:t>ħ</a:t>
            </a:r>
            <a:r>
              <a:rPr lang="en-US" sz="1400" baseline="30000" dirty="0">
                <a:cs typeface="Arial" pitchFamily="34" charset="0"/>
              </a:rPr>
              <a:t>2</a:t>
            </a:r>
            <a:r>
              <a:rPr lang="el-GR" sz="1400" dirty="0">
                <a:cs typeface="Arial" pitchFamily="34" charset="0"/>
              </a:rPr>
              <a:t>ω</a:t>
            </a:r>
            <a:r>
              <a:rPr lang="ru-RU" sz="1400" dirty="0"/>
              <a:t>≈</a:t>
            </a:r>
            <a:r>
              <a:rPr lang="en-US" sz="1400" dirty="0"/>
              <a:t>2000</a:t>
            </a:r>
            <a:endParaRPr lang="ru-RU" sz="1400" dirty="0"/>
          </a:p>
        </p:txBody>
      </p:sp>
      <p:sp>
        <p:nvSpPr>
          <p:cNvPr id="27681" name="Text Box 38"/>
          <p:cNvSpPr txBox="1">
            <a:spLocks noChangeArrowheads="1"/>
          </p:cNvSpPr>
          <p:nvPr/>
        </p:nvSpPr>
        <p:spPr bwMode="auto">
          <a:xfrm>
            <a:off x="5195908" y="1285860"/>
            <a:ext cx="2305050" cy="630942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Ions become relativistic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 </a:t>
            </a:r>
            <a:r>
              <a:rPr lang="ru-RU" sz="1400" dirty="0" smtClean="0"/>
              <a:t>а≈</a:t>
            </a:r>
            <a:r>
              <a:rPr lang="en-US" sz="1400" dirty="0" smtClean="0"/>
              <a:t>5000</a:t>
            </a:r>
          </a:p>
        </p:txBody>
      </p:sp>
      <p:sp>
        <p:nvSpPr>
          <p:cNvPr id="27683" name="Line 40"/>
          <p:cNvSpPr>
            <a:spLocks noChangeShapeType="1"/>
          </p:cNvSpPr>
          <p:nvPr/>
        </p:nvSpPr>
        <p:spPr bwMode="auto">
          <a:xfrm flipH="1">
            <a:off x="4932040" y="5516563"/>
            <a:ext cx="0" cy="10096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4" name="Text Box 41"/>
          <p:cNvSpPr txBox="1">
            <a:spLocks noChangeArrowheads="1"/>
          </p:cNvSpPr>
          <p:nvPr/>
        </p:nvSpPr>
        <p:spPr bwMode="auto">
          <a:xfrm>
            <a:off x="3142670" y="5579948"/>
            <a:ext cx="1357322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present</a:t>
            </a:r>
            <a:endParaRPr lang="ru-RU" dirty="0"/>
          </a:p>
        </p:txBody>
      </p:sp>
      <p:sp>
        <p:nvSpPr>
          <p:cNvPr id="27685" name="Text Box 42"/>
          <p:cNvSpPr txBox="1">
            <a:spLocks noChangeArrowheads="1"/>
          </p:cNvSpPr>
          <p:nvPr/>
        </p:nvSpPr>
        <p:spPr bwMode="auto">
          <a:xfrm>
            <a:off x="5214942" y="5589240"/>
            <a:ext cx="142876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future</a:t>
            </a:r>
            <a:endParaRPr lang="ru-RU" dirty="0"/>
          </a:p>
        </p:txBody>
      </p:sp>
      <p:sp>
        <p:nvSpPr>
          <p:cNvPr id="27686" name="Rectangle 43"/>
          <p:cNvSpPr>
            <a:spLocks noChangeArrowheads="1"/>
          </p:cNvSpPr>
          <p:nvPr/>
        </p:nvSpPr>
        <p:spPr bwMode="auto">
          <a:xfrm>
            <a:off x="1475656" y="116632"/>
            <a:ext cx="6858016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CC0000"/>
                </a:solidFill>
                <a:latin typeface="+mj-lt"/>
              </a:rPr>
              <a:t>Intensity and field </a:t>
            </a:r>
            <a:r>
              <a:rPr lang="en-US" sz="2400" b="1" dirty="0">
                <a:solidFill>
                  <a:srgbClr val="CC0000"/>
                </a:solidFill>
                <a:latin typeface="+mj-lt"/>
              </a:rPr>
              <a:t>scales of magnitude</a:t>
            </a:r>
            <a:endParaRPr lang="en-US" sz="2400" b="1" dirty="0">
              <a:solidFill>
                <a:srgbClr val="CC0000"/>
              </a:solidFill>
              <a:latin typeface="+mj-lt"/>
            </a:endParaRPr>
          </a:p>
        </p:txBody>
      </p:sp>
      <p:sp>
        <p:nvSpPr>
          <p:cNvPr id="27687" name="Text Box 45"/>
          <p:cNvSpPr txBox="1">
            <a:spLocks noChangeArrowheads="1"/>
          </p:cNvSpPr>
          <p:nvPr/>
        </p:nvSpPr>
        <p:spPr bwMode="auto">
          <a:xfrm>
            <a:off x="182265" y="1807656"/>
            <a:ext cx="2949575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j-lt"/>
              </a:rPr>
              <a:t>“Atomic intensity”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I </a:t>
            </a:r>
            <a:r>
              <a:rPr lang="en-US" sz="1600" b="1" dirty="0">
                <a:latin typeface="+mj-lt"/>
              </a:rPr>
              <a:t>≈ 3 10</a:t>
            </a:r>
            <a:r>
              <a:rPr lang="en-US" sz="1600" b="1" baseline="30000" dirty="0">
                <a:latin typeface="+mj-lt"/>
              </a:rPr>
              <a:t>16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smtClean="0">
                <a:latin typeface="+mj-lt"/>
              </a:rPr>
              <a:t>W/cm</a:t>
            </a:r>
            <a:r>
              <a:rPr lang="ru-RU" sz="1600" b="1" baseline="30000" dirty="0" smtClean="0">
                <a:latin typeface="+mj-lt"/>
              </a:rPr>
              <a:t>2</a:t>
            </a:r>
          </a:p>
          <a:p>
            <a:r>
              <a:rPr lang="en-US" sz="1600" b="1" dirty="0" smtClean="0">
                <a:latin typeface="+mj-lt"/>
              </a:rPr>
              <a:t>E </a:t>
            </a:r>
            <a:r>
              <a:rPr lang="en-US" sz="1600" b="1" dirty="0">
                <a:latin typeface="+mj-lt"/>
              </a:rPr>
              <a:t>≈ </a:t>
            </a:r>
            <a:r>
              <a:rPr lang="en-US" sz="1600" b="1" dirty="0" err="1" smtClean="0">
                <a:latin typeface="+mj-lt"/>
              </a:rPr>
              <a:t>E</a:t>
            </a:r>
            <a:r>
              <a:rPr lang="en-US" sz="1600" b="1" baseline="-25000" dirty="0" err="1" smtClean="0">
                <a:latin typeface="+mj-lt"/>
              </a:rPr>
              <a:t>a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= m</a:t>
            </a:r>
            <a:r>
              <a:rPr lang="en-US" sz="1600" b="1" baseline="30000" dirty="0">
                <a:latin typeface="+mj-lt"/>
              </a:rPr>
              <a:t>2</a:t>
            </a:r>
            <a:r>
              <a:rPr lang="en-US" sz="1600" b="1" dirty="0">
                <a:latin typeface="+mj-lt"/>
              </a:rPr>
              <a:t>e</a:t>
            </a:r>
            <a:r>
              <a:rPr lang="en-US" sz="1600" b="1" baseline="30000" dirty="0">
                <a:latin typeface="+mj-lt"/>
              </a:rPr>
              <a:t>5</a:t>
            </a:r>
            <a:r>
              <a:rPr lang="en-US" sz="1600" b="1" dirty="0">
                <a:latin typeface="+mj-lt"/>
              </a:rPr>
              <a:t> / ħ</a:t>
            </a:r>
            <a:r>
              <a:rPr lang="en-US" sz="1600" b="1" baseline="30000" dirty="0">
                <a:latin typeface="+mj-lt"/>
              </a:rPr>
              <a:t>4</a:t>
            </a:r>
            <a:endParaRPr lang="ru-RU" sz="1600" b="1" dirty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a </a:t>
            </a:r>
            <a:r>
              <a:rPr lang="en-US" sz="1600" b="1" dirty="0">
                <a:latin typeface="+mj-lt"/>
              </a:rPr>
              <a:t>≈ 0.1</a:t>
            </a:r>
          </a:p>
          <a:p>
            <a:endParaRPr lang="en-US" sz="1600" b="1" baseline="30000" dirty="0" smtClean="0">
              <a:latin typeface="+mj-lt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220788" y="786284"/>
            <a:ext cx="3778251" cy="698500"/>
            <a:chOff x="769" y="415"/>
            <a:chExt cx="2380" cy="440"/>
          </a:xfrm>
        </p:grpSpPr>
        <p:sp>
          <p:nvSpPr>
            <p:cNvPr id="27689" name="Text Box 48"/>
            <p:cNvSpPr txBox="1">
              <a:spLocks noChangeArrowheads="1"/>
            </p:cNvSpPr>
            <p:nvPr/>
          </p:nvSpPr>
          <p:spPr bwMode="auto">
            <a:xfrm>
              <a:off x="769" y="515"/>
              <a:ext cx="873" cy="233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</a:rPr>
                <a:t>I </a:t>
              </a:r>
              <a:r>
                <a:rPr lang="en-US" b="1" dirty="0" smtClean="0">
                  <a:latin typeface="Times New Roman" pitchFamily="18" charset="0"/>
                </a:rPr>
                <a:t>(</a:t>
              </a:r>
              <a:r>
                <a:rPr lang="en-US" b="1" dirty="0" smtClean="0"/>
                <a:t>W/</a:t>
              </a:r>
              <a:r>
                <a:rPr lang="ru-RU" b="1" dirty="0" smtClean="0"/>
                <a:t>с</a:t>
              </a:r>
              <a:r>
                <a:rPr lang="en-US" b="1" dirty="0" smtClean="0"/>
                <a:t>m</a:t>
              </a:r>
              <a:r>
                <a:rPr lang="ru-RU" b="1" baseline="30000" dirty="0" smtClean="0"/>
                <a:t>2</a:t>
              </a:r>
              <a:r>
                <a:rPr lang="ru-RU" b="1" dirty="0">
                  <a:latin typeface="Times New Roman" pitchFamily="18" charset="0"/>
                </a:rPr>
                <a:t>)</a:t>
              </a:r>
              <a:r>
                <a:rPr lang="en-US" b="1" dirty="0"/>
                <a:t>=</a:t>
              </a:r>
              <a:r>
                <a:rPr lang="en-US" dirty="0"/>
                <a:t> </a:t>
              </a:r>
              <a:endParaRPr lang="ru-RU" dirty="0"/>
            </a:p>
          </p:txBody>
        </p:sp>
        <p:sp>
          <p:nvSpPr>
            <p:cNvPr id="27690" name="Line 49"/>
            <p:cNvSpPr>
              <a:spLocks noChangeShapeType="1"/>
            </p:cNvSpPr>
            <p:nvPr/>
          </p:nvSpPr>
          <p:spPr bwMode="auto">
            <a:xfrm>
              <a:off x="1655" y="636"/>
              <a:ext cx="499" cy="0"/>
            </a:xfrm>
            <a:prstGeom prst="line">
              <a:avLst/>
            </a:prstGeom>
            <a:noFill/>
            <a:ln w="317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1" name="Text Box 50"/>
            <p:cNvSpPr txBox="1">
              <a:spLocks noChangeArrowheads="1"/>
            </p:cNvSpPr>
            <p:nvPr/>
          </p:nvSpPr>
          <p:spPr bwMode="auto">
            <a:xfrm>
              <a:off x="1629" y="415"/>
              <a:ext cx="563" cy="233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/>
                <a:t>10</a:t>
              </a:r>
              <a:r>
                <a:rPr lang="ru-RU" b="1" baseline="30000" dirty="0" smtClean="0"/>
                <a:t>1</a:t>
              </a:r>
              <a:r>
                <a:rPr lang="en-US" b="1" baseline="30000" dirty="0" smtClean="0"/>
                <a:t>6</a:t>
              </a:r>
              <a:r>
                <a:rPr lang="ru-RU" b="1" dirty="0" smtClean="0"/>
                <a:t> </a:t>
              </a:r>
              <a:r>
                <a:rPr lang="en-US" b="1" dirty="0" smtClean="0"/>
                <a:t>W</a:t>
              </a:r>
              <a:endParaRPr lang="ru-RU" b="1" dirty="0"/>
            </a:p>
          </p:txBody>
        </p:sp>
        <p:sp>
          <p:nvSpPr>
            <p:cNvPr id="27692" name="Text Box 51"/>
            <p:cNvSpPr txBox="1">
              <a:spLocks noChangeArrowheads="1"/>
            </p:cNvSpPr>
            <p:nvPr/>
          </p:nvSpPr>
          <p:spPr bwMode="auto">
            <a:xfrm>
              <a:off x="1554" y="622"/>
              <a:ext cx="708" cy="233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/>
                <a:t> 10</a:t>
              </a:r>
              <a:r>
                <a:rPr lang="ru-RU" b="1" baseline="30000" dirty="0"/>
                <a:t>-7</a:t>
              </a:r>
              <a:r>
                <a:rPr lang="ru-RU" b="1" dirty="0"/>
                <a:t> </a:t>
              </a:r>
              <a:r>
                <a:rPr lang="ru-RU" b="1" dirty="0" smtClean="0"/>
                <a:t>с</a:t>
              </a:r>
              <a:r>
                <a:rPr lang="en-US" b="1" dirty="0" smtClean="0"/>
                <a:t>m</a:t>
              </a:r>
              <a:r>
                <a:rPr lang="ru-RU" b="1" baseline="30000" dirty="0" smtClean="0"/>
                <a:t>2</a:t>
              </a:r>
              <a:endParaRPr lang="ru-RU" b="1" baseline="30000" dirty="0"/>
            </a:p>
          </p:txBody>
        </p:sp>
        <p:sp>
          <p:nvSpPr>
            <p:cNvPr id="27693" name="Text Box 52"/>
            <p:cNvSpPr txBox="1">
              <a:spLocks noChangeArrowheads="1"/>
            </p:cNvSpPr>
            <p:nvPr/>
          </p:nvSpPr>
          <p:spPr bwMode="auto">
            <a:xfrm>
              <a:off x="2238" y="527"/>
              <a:ext cx="9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=</a:t>
              </a:r>
              <a:r>
                <a:rPr lang="en-US" b="1" dirty="0" smtClean="0"/>
                <a:t>10</a:t>
              </a:r>
              <a:r>
                <a:rPr lang="en-US" b="1" baseline="30000" dirty="0" smtClean="0"/>
                <a:t>23</a:t>
              </a:r>
              <a:r>
                <a:rPr lang="en-US" b="1" dirty="0" smtClean="0"/>
                <a:t>W/</a:t>
              </a:r>
              <a:r>
                <a:rPr lang="ru-RU" b="1" dirty="0" smtClean="0"/>
                <a:t>с</a:t>
              </a:r>
              <a:r>
                <a:rPr lang="en-US" b="1" dirty="0" smtClean="0"/>
                <a:t>m</a:t>
              </a:r>
              <a:r>
                <a:rPr lang="ru-RU" b="1" baseline="30000" dirty="0" smtClean="0"/>
                <a:t>2</a:t>
              </a:r>
              <a:endParaRPr lang="ru-RU" b="1" baseline="30000" dirty="0"/>
            </a:p>
          </p:txBody>
        </p:sp>
      </p:grpSp>
      <p:pic>
        <p:nvPicPr>
          <p:cNvPr id="51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Line 27"/>
          <p:cNvSpPr>
            <a:spLocks noChangeShapeType="1"/>
          </p:cNvSpPr>
          <p:nvPr/>
        </p:nvSpPr>
        <p:spPr bwMode="auto">
          <a:xfrm>
            <a:off x="5169222" y="3398858"/>
            <a:ext cx="45720" cy="1601778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4" name="Line 27"/>
          <p:cNvSpPr>
            <a:spLocks noChangeShapeType="1"/>
          </p:cNvSpPr>
          <p:nvPr/>
        </p:nvSpPr>
        <p:spPr bwMode="auto">
          <a:xfrm flipH="1">
            <a:off x="6000759" y="2000240"/>
            <a:ext cx="287339" cy="3000396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164288" y="5589240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= m</a:t>
            </a:r>
            <a:r>
              <a:rPr lang="en-US" b="1" baseline="30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b="1" baseline="30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 / </a:t>
            </a:r>
            <a:r>
              <a:rPr lang="en-US" b="1" dirty="0" err="1">
                <a:solidFill>
                  <a:srgbClr val="C00000"/>
                </a:solidFill>
              </a:rPr>
              <a:t>eħ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3627" y="557994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= m</a:t>
            </a:r>
            <a:r>
              <a:rPr lang="en-US" b="1" baseline="30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US" b="1" baseline="30000" dirty="0">
                <a:solidFill>
                  <a:srgbClr val="C00000"/>
                </a:solidFill>
              </a:rPr>
              <a:t>5</a:t>
            </a:r>
            <a:r>
              <a:rPr lang="en-US" b="1" dirty="0">
                <a:solidFill>
                  <a:srgbClr val="C00000"/>
                </a:solidFill>
              </a:rPr>
              <a:t> / ħ</a:t>
            </a:r>
            <a:r>
              <a:rPr lang="en-US" b="1" baseline="30000" dirty="0">
                <a:solidFill>
                  <a:srgbClr val="C00000"/>
                </a:solidFill>
              </a:rPr>
              <a:t>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997" y="6208082"/>
            <a:ext cx="422102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/>
              <a:t>Corresponds to </a:t>
            </a:r>
            <a:r>
              <a:rPr lang="en-US" sz="2000" b="1" baseline="30000" dirty="0" err="1"/>
              <a:t>intraatomic</a:t>
            </a:r>
            <a:r>
              <a:rPr lang="en-US" sz="2000" b="1" baseline="30000" dirty="0"/>
              <a:t> field</a:t>
            </a:r>
          </a:p>
          <a:p>
            <a:r>
              <a:rPr lang="en-US" sz="2000" b="1" baseline="30000" dirty="0"/>
              <a:t>that holds electron at first orbit in Hydrogen </a:t>
            </a:r>
            <a:r>
              <a:rPr lang="en-US" sz="2000" b="1" baseline="30000" dirty="0" smtClean="0"/>
              <a:t>atom</a:t>
            </a:r>
            <a:endParaRPr lang="en-US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004048" y="6165304"/>
            <a:ext cx="393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Holds </a:t>
            </a:r>
            <a:r>
              <a:rPr lang="en-US" sz="1400" b="1" dirty="0"/>
              <a:t>virtual electron-positron pairs in the quantum vacuum of the </a:t>
            </a:r>
            <a:r>
              <a:rPr lang="en-US" sz="1400" b="1" dirty="0" smtClean="0"/>
              <a:t>Dirac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3401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896" t="11890" r="6956"/>
          <a:stretch/>
        </p:blipFill>
        <p:spPr bwMode="auto">
          <a:xfrm>
            <a:off x="114710" y="1270001"/>
            <a:ext cx="8980129" cy="502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0452" y="6413500"/>
            <a:ext cx="475226" cy="304271"/>
          </a:xfrm>
        </p:spPr>
        <p:txBody>
          <a:bodyPr/>
          <a:lstStyle/>
          <a:p>
            <a:pPr>
              <a:defRPr/>
            </a:pPr>
            <a:fld id="{30BEF13D-4F71-47F7-8521-5AF9C0D26629}" type="slidenum">
              <a:rPr lang="ru-RU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3" name="AutoShape 4" descr="image.png"/>
          <p:cNvSpPr>
            <a:spLocks noChangeAspect="1" noChangeArrowheads="1"/>
          </p:cNvSpPr>
          <p:nvPr/>
        </p:nvSpPr>
        <p:spPr bwMode="auto">
          <a:xfrm>
            <a:off x="133828" y="-120386"/>
            <a:ext cx="262194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7578" tIns="38789" rIns="77578" bIns="3878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66194" y="5393949"/>
            <a:ext cx="1900903" cy="1241351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r>
              <a:rPr lang="ru-RU" sz="2800" baseline="30000" dirty="0"/>
              <a:t>СМ: -325 фс2</a:t>
            </a:r>
            <a:br>
              <a:rPr lang="ru-RU" sz="2800" baseline="30000" dirty="0"/>
            </a:br>
            <a:r>
              <a:rPr lang="ru-RU" sz="2800" baseline="30000" dirty="0"/>
              <a:t>        -250 фс2</a:t>
            </a:r>
            <a:br>
              <a:rPr lang="ru-RU" sz="2800" baseline="30000" dirty="0"/>
            </a:br>
            <a:r>
              <a:rPr lang="ru-RU" sz="2800" baseline="30000" dirty="0"/>
              <a:t>        -200 фс2</a:t>
            </a:r>
            <a:br>
              <a:rPr lang="ru-RU" sz="2800" baseline="30000" dirty="0"/>
            </a:br>
            <a:endParaRPr lang="en-US" sz="2800" baseline="30000" dirty="0"/>
          </a:p>
        </p:txBody>
      </p:sp>
      <p:pic>
        <p:nvPicPr>
          <p:cNvPr id="9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1547813" y="332656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11 fs, 1.5 PW at PEARL (IAP RAS)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0227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0452" y="6413500"/>
            <a:ext cx="475226" cy="304271"/>
          </a:xfrm>
        </p:spPr>
        <p:txBody>
          <a:bodyPr/>
          <a:lstStyle/>
          <a:p>
            <a:pPr>
              <a:defRPr/>
            </a:pPr>
            <a:fld id="{30BEF13D-4F71-47F7-8521-5AF9C0D26629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87871" y="6538019"/>
            <a:ext cx="2253023" cy="263002"/>
          </a:xfrm>
          <a:prstGeom prst="rect">
            <a:avLst/>
          </a:prstGeom>
        </p:spPr>
        <p:txBody>
          <a:bodyPr wrap="none" lIns="77578" tIns="38789" rIns="77578" bIns="38789">
            <a:spAutoFit/>
          </a:bodyPr>
          <a:lstStyle/>
          <a:p>
            <a:r>
              <a:rPr lang="ru-RU" sz="1200" dirty="0"/>
              <a:t>семинар </a:t>
            </a:r>
            <a:r>
              <a:rPr lang="ru-RU" sz="1200" dirty="0" err="1"/>
              <a:t>ОНДиО</a:t>
            </a:r>
            <a:r>
              <a:rPr lang="ru-RU" sz="1200" dirty="0"/>
              <a:t> 22 июня 2021г.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218532"/>
            <a:ext cx="9144000" cy="3416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76" y="1624427"/>
            <a:ext cx="8970745" cy="29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94" y="4687503"/>
            <a:ext cx="7990700" cy="217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83908" y="1237783"/>
            <a:ext cx="892800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lang="en-US" dirty="0" smtClean="0"/>
              <a:t>Spectra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27622" y="1305160"/>
            <a:ext cx="547340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lang="en-US" dirty="0" smtClean="0"/>
              <a:t>ACF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103445" y="1276285"/>
            <a:ext cx="683270" cy="369318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r>
              <a:rPr lang="en-US" dirty="0" smtClean="0"/>
              <a:t>Pulse</a:t>
            </a:r>
            <a:endParaRPr lang="ru-RU" dirty="0"/>
          </a:p>
        </p:txBody>
      </p:sp>
      <p:pic>
        <p:nvPicPr>
          <p:cNvPr id="16" name="Picture 3" descr="I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4"/>
          <p:cNvSpPr txBox="1">
            <a:spLocks/>
          </p:cNvSpPr>
          <p:nvPr/>
        </p:nvSpPr>
        <p:spPr>
          <a:xfrm>
            <a:off x="1547813" y="332656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11 fs, 1.5 PW at PEARL (IAP RAS)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906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0452" y="6413500"/>
            <a:ext cx="475226" cy="304271"/>
          </a:xfrm>
        </p:spPr>
        <p:txBody>
          <a:bodyPr/>
          <a:lstStyle/>
          <a:p>
            <a:pPr>
              <a:defRPr/>
            </a:pPr>
            <a:fld id="{30BEF13D-4F71-47F7-8521-5AF9C0D26629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710570" cy="484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547813" y="332656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11 fs, 1.5 PW at PEARL (IAP RAS)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6237312"/>
            <a:ext cx="365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V.Ginzburg</a:t>
            </a:r>
            <a:r>
              <a:rPr lang="en-US" dirty="0" smtClean="0"/>
              <a:t> et al., submitted,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071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794" y="500042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In Conclusion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428736"/>
            <a:ext cx="85725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  We are at the entrance to a new realm of physical phenomena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10-100 </a:t>
            </a:r>
            <a:r>
              <a:rPr lang="en-US" b="1" dirty="0" err="1" smtClean="0"/>
              <a:t>Petawatt</a:t>
            </a:r>
            <a:r>
              <a:rPr lang="en-US" b="1" dirty="0" smtClean="0"/>
              <a:t>-scale lasers will bring particle dynamics in the radiation 	dominated regime 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QED cascades and radiation trapping  of particles produce 	</a:t>
            </a:r>
            <a:r>
              <a:rPr lang="en-US" b="1" dirty="0" err="1" smtClean="0"/>
              <a:t>ultrarelativistic</a:t>
            </a:r>
            <a:r>
              <a:rPr lang="en-US" b="1" dirty="0" smtClean="0"/>
              <a:t>, </a:t>
            </a:r>
            <a:r>
              <a:rPr lang="en-US" b="1" dirty="0" err="1" smtClean="0"/>
              <a:t>ultradense</a:t>
            </a:r>
            <a:r>
              <a:rPr lang="en-US" b="1" dirty="0" smtClean="0"/>
              <a:t> e-e+ plasma that  efficiently  convert 	optical energy to gamma rays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Controllable directed gamma ray sources of </a:t>
            </a:r>
            <a:r>
              <a:rPr lang="en-US" b="1" dirty="0" err="1" smtClean="0"/>
              <a:t>GeV</a:t>
            </a:r>
            <a:r>
              <a:rPr lang="en-US" b="1" dirty="0" smtClean="0"/>
              <a:t> photons  with extreme 	brilliance will be soon available as a new 	instrument to study 	nuclear matter and vacuum physics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Laboratory astrophysics will be provided with </a:t>
            </a:r>
            <a:r>
              <a:rPr lang="en-US" b="1" dirty="0" err="1" smtClean="0"/>
              <a:t>Gigagauss</a:t>
            </a:r>
            <a:r>
              <a:rPr lang="en-US" b="1" dirty="0" smtClean="0"/>
              <a:t> and 	</a:t>
            </a:r>
            <a:r>
              <a:rPr lang="en-US" b="1" dirty="0" err="1" smtClean="0"/>
              <a:t>Teragauss</a:t>
            </a:r>
            <a:r>
              <a:rPr lang="en-US" b="1" dirty="0" smtClean="0"/>
              <a:t> </a:t>
            </a:r>
            <a:r>
              <a:rPr lang="en-US" b="1" dirty="0" err="1" smtClean="0"/>
              <a:t>magnetc</a:t>
            </a:r>
            <a:r>
              <a:rPr lang="en-US" b="1" dirty="0" smtClean="0"/>
              <a:t> fields on the Earth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By energy conversion from femtosecond to </a:t>
            </a:r>
            <a:r>
              <a:rPr lang="en-US" b="1" dirty="0" err="1" smtClean="0"/>
              <a:t>attosecond</a:t>
            </a:r>
            <a:r>
              <a:rPr lang="en-US" b="1" dirty="0" smtClean="0"/>
              <a:t> scale, the 	Schwinger field can be approached and time-space structure of 	vacuum can be studied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062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794" y="1124744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E</a:t>
            </a:r>
            <a:r>
              <a:rPr lang="en-US" sz="2800" b="1" baseline="-25000" dirty="0" err="1" smtClean="0">
                <a:solidFill>
                  <a:srgbClr val="C00000"/>
                </a:solidFill>
              </a:rPr>
              <a:t>s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/ </a:t>
            </a:r>
            <a:r>
              <a:rPr lang="en-US" sz="2800" b="1" dirty="0" err="1">
                <a:solidFill>
                  <a:srgbClr val="C00000"/>
                </a:solidFill>
              </a:rPr>
              <a:t>E</a:t>
            </a:r>
            <a:r>
              <a:rPr lang="en-US" sz="2800" b="1" baseline="-25000" dirty="0" err="1">
                <a:solidFill>
                  <a:srgbClr val="C00000"/>
                </a:solidFill>
              </a:rPr>
              <a:t>a</a:t>
            </a:r>
            <a:r>
              <a:rPr lang="en-US" sz="2800" b="1" dirty="0">
                <a:solidFill>
                  <a:srgbClr val="C00000"/>
                </a:solidFill>
              </a:rPr>
              <a:t> ≈ </a:t>
            </a:r>
            <a:r>
              <a:rPr lang="en-US" sz="2800" b="1" dirty="0" smtClean="0">
                <a:solidFill>
                  <a:srgbClr val="C00000"/>
                </a:solidFill>
              </a:rPr>
              <a:t>137 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3 </a:t>
            </a:r>
            <a:r>
              <a:rPr lang="en-US" sz="2800" b="1" dirty="0" smtClean="0">
                <a:solidFill>
                  <a:srgbClr val="C00000"/>
                </a:solidFill>
              </a:rPr>
              <a:t>≈ 2.6 10 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6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283837"/>
            <a:ext cx="698477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/>
              <a:t>The </a:t>
            </a:r>
            <a:r>
              <a:rPr lang="en-US" b="1" dirty="0" smtClean="0"/>
              <a:t>today’s optical </a:t>
            </a:r>
            <a:r>
              <a:rPr lang="en-US" b="1" dirty="0" smtClean="0"/>
              <a:t>field </a:t>
            </a:r>
            <a:r>
              <a:rPr lang="en-US" b="1" dirty="0"/>
              <a:t>E </a:t>
            </a:r>
            <a:r>
              <a:rPr lang="en-US" b="1" dirty="0" smtClean="0"/>
              <a:t>at </a:t>
            </a:r>
            <a:r>
              <a:rPr lang="en-US" b="1" dirty="0"/>
              <a:t>the focus </a:t>
            </a:r>
            <a:r>
              <a:rPr lang="en-US" b="1" dirty="0" smtClean="0"/>
              <a:t>is </a:t>
            </a:r>
            <a:r>
              <a:rPr lang="en-US" b="1" dirty="0"/>
              <a:t>3 orders of magnitude greater than the atomic field E &gt;&gt; </a:t>
            </a:r>
            <a:r>
              <a:rPr lang="en-US" b="1" dirty="0" err="1"/>
              <a:t>E</a:t>
            </a:r>
            <a:r>
              <a:rPr lang="en-US" b="1" baseline="-25000" dirty="0" err="1"/>
              <a:t>a</a:t>
            </a:r>
            <a:r>
              <a:rPr lang="en-US" b="1" dirty="0"/>
              <a:t> = m</a:t>
            </a:r>
            <a:r>
              <a:rPr lang="en-US" b="1" baseline="30000" dirty="0"/>
              <a:t>2</a:t>
            </a:r>
            <a:r>
              <a:rPr lang="en-US" b="1" dirty="0"/>
              <a:t>e</a:t>
            </a:r>
            <a:r>
              <a:rPr lang="en-US" b="1" baseline="30000" dirty="0"/>
              <a:t>5</a:t>
            </a:r>
            <a:r>
              <a:rPr lang="en-US" b="1" dirty="0"/>
              <a:t> / ħ</a:t>
            </a:r>
            <a:r>
              <a:rPr lang="en-US" b="1" baseline="30000" dirty="0"/>
              <a:t>4</a:t>
            </a:r>
            <a:r>
              <a:rPr lang="en-US" b="1" dirty="0"/>
              <a:t>, which holds the electron in the first Bohr orbit of a hydrogen atom. However, this </a:t>
            </a:r>
            <a:r>
              <a:rPr lang="en-US" b="1" dirty="0" smtClean="0"/>
              <a:t>is </a:t>
            </a:r>
            <a:r>
              <a:rPr lang="en-US" b="1" dirty="0"/>
              <a:t>3 orders of magnitude less than the Schwinger field E &lt;&lt; </a:t>
            </a:r>
            <a:r>
              <a:rPr lang="en-US" b="1" dirty="0" err="1"/>
              <a:t>Es</a:t>
            </a:r>
            <a:r>
              <a:rPr lang="en-US" b="1" dirty="0"/>
              <a:t> = m</a:t>
            </a:r>
            <a:r>
              <a:rPr lang="en-US" b="1" baseline="30000" dirty="0"/>
              <a:t>2</a:t>
            </a:r>
            <a:r>
              <a:rPr lang="en-US" b="1" dirty="0"/>
              <a:t>c</a:t>
            </a:r>
            <a:r>
              <a:rPr lang="en-US" b="1" baseline="30000" dirty="0"/>
              <a:t>3</a:t>
            </a:r>
            <a:r>
              <a:rPr lang="en-US" b="1" dirty="0"/>
              <a:t> / </a:t>
            </a:r>
            <a:r>
              <a:rPr lang="en-US" b="1" dirty="0" err="1"/>
              <a:t>eħ</a:t>
            </a:r>
            <a:r>
              <a:rPr lang="en-US" b="1" dirty="0"/>
              <a:t>, which keeps virtual electron-positron pairs in the quantum vacuum of the Dirac </a:t>
            </a:r>
            <a:r>
              <a:rPr lang="en-US" b="1" dirty="0" smtClean="0"/>
              <a:t>Sea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21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794" y="500042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Motivation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196752"/>
            <a:ext cx="882221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 Today’s PW scale lasers provide maximum intensity 10</a:t>
            </a:r>
            <a:r>
              <a:rPr lang="en-US" b="1" baseline="30000" dirty="0" smtClean="0"/>
              <a:t>22 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Upcoming 10 PW facilities (ELI NP, </a:t>
            </a:r>
            <a:r>
              <a:rPr lang="en-US" b="1" dirty="0" err="1" smtClean="0"/>
              <a:t>Apollon</a:t>
            </a:r>
            <a:r>
              <a:rPr lang="en-US" b="1" dirty="0" smtClean="0"/>
              <a:t>, SIOM, </a:t>
            </a:r>
            <a:r>
              <a:rPr lang="en-US" b="1" dirty="0" err="1" smtClean="0"/>
              <a:t>CoReLs</a:t>
            </a:r>
            <a:r>
              <a:rPr lang="en-US" b="1" dirty="0" smtClean="0"/>
              <a:t>) </a:t>
            </a:r>
            <a:r>
              <a:rPr lang="en-US" b="1" dirty="0" smtClean="0"/>
              <a:t>will  achieve 10</a:t>
            </a:r>
            <a:r>
              <a:rPr lang="en-US" b="1" baseline="30000" dirty="0" smtClean="0"/>
              <a:t>23</a:t>
            </a:r>
            <a:r>
              <a:rPr lang="en-US" b="1" dirty="0" smtClean="0"/>
              <a:t> 	W/cm</a:t>
            </a:r>
            <a:r>
              <a:rPr lang="en-US" b="1" baseline="30000" dirty="0" smtClean="0"/>
              <a:t>2</a:t>
            </a:r>
            <a:endParaRPr lang="en-US" b="1" dirty="0" smtClean="0"/>
          </a:p>
          <a:p>
            <a:pPr lvl="1"/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100 PW (</a:t>
            </a:r>
            <a:r>
              <a:rPr lang="en-US" b="1" dirty="0" err="1" smtClean="0"/>
              <a:t>SubExawatt</a:t>
            </a:r>
            <a:r>
              <a:rPr lang="en-US" b="1" dirty="0" smtClean="0"/>
              <a:t>) scale lasers will provide operation at  10</a:t>
            </a:r>
            <a:r>
              <a:rPr lang="en-US" b="1" baseline="30000" dirty="0" smtClean="0"/>
              <a:t> 2</a:t>
            </a:r>
            <a:r>
              <a:rPr lang="ru-RU" b="1" baseline="30000" dirty="0" smtClean="0"/>
              <a:t>4</a:t>
            </a:r>
            <a:r>
              <a:rPr lang="en-US" b="1" baseline="30000" dirty="0" smtClean="0"/>
              <a:t> 	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r>
              <a:rPr lang="en-US" b="1" dirty="0" smtClean="0"/>
              <a:t> – 	10</a:t>
            </a:r>
            <a:r>
              <a:rPr lang="en-US" b="1" baseline="30000" dirty="0" smtClean="0"/>
              <a:t> 25 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r>
              <a:rPr lang="en-US" b="1" dirty="0" smtClean="0"/>
              <a:t> where a new and very rich physics exists. New state of 	matter  is a boiler that comprises strongly coupled optical photons,</a:t>
            </a:r>
          </a:p>
          <a:p>
            <a:pPr lvl="1"/>
            <a:r>
              <a:rPr lang="en-US" b="1" dirty="0"/>
              <a:t>	</a:t>
            </a:r>
            <a:r>
              <a:rPr lang="en-US" b="1" dirty="0" smtClean="0"/>
              <a:t>e-e+ plasma, and gamma photons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New physics is featured by</a:t>
            </a:r>
            <a:endParaRPr lang="en-US" b="1" baseline="30000" dirty="0" smtClean="0"/>
          </a:p>
          <a:p>
            <a:pPr>
              <a:buFont typeface="Arial" pitchFamily="34" charset="0"/>
              <a:buChar char="•"/>
            </a:pPr>
            <a:endParaRPr lang="en-US" b="1" baseline="30000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              </a:t>
            </a:r>
            <a:r>
              <a:rPr lang="en-US" b="1" dirty="0" smtClean="0">
                <a:solidFill>
                  <a:srgbClr val="C00000"/>
                </a:solidFill>
              </a:rPr>
              <a:t>Ionization of quantum vacuum </a:t>
            </a:r>
          </a:p>
          <a:p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b="1" dirty="0" smtClean="0">
                <a:solidFill>
                  <a:srgbClr val="C00000"/>
                </a:solidFill>
              </a:rPr>
              <a:t>Emergence of </a:t>
            </a:r>
            <a:r>
              <a:rPr lang="en-US" b="1" dirty="0" err="1" smtClean="0">
                <a:solidFill>
                  <a:srgbClr val="C00000"/>
                </a:solidFill>
              </a:rPr>
              <a:t>ultrarelativistic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</a:rPr>
              <a:t>ultradense</a:t>
            </a:r>
            <a:r>
              <a:rPr lang="en-US" b="1" dirty="0" smtClean="0">
                <a:solidFill>
                  <a:srgbClr val="C00000"/>
                </a:solidFill>
              </a:rPr>
              <a:t> e-e+ plasma	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	</a:t>
            </a:r>
            <a:r>
              <a:rPr lang="en-US" b="1" dirty="0" err="1" smtClean="0">
                <a:solidFill>
                  <a:srgbClr val="C00000"/>
                </a:solidFill>
              </a:rPr>
              <a:t>GeV</a:t>
            </a:r>
            <a:r>
              <a:rPr lang="en-US" b="1" dirty="0" smtClean="0">
                <a:solidFill>
                  <a:srgbClr val="C00000"/>
                </a:solidFill>
              </a:rPr>
              <a:t> Gamma-Ray sources with extreme brilliance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	Giant magnetic fields and currents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</a:t>
            </a:r>
            <a:r>
              <a:rPr lang="en-US" b="1" dirty="0" err="1" smtClean="0"/>
              <a:t>SubExawatt</a:t>
            </a:r>
            <a:r>
              <a:rPr lang="en-US" b="1" dirty="0" smtClean="0"/>
              <a:t> scale lasers enable production of even higher intensities                 	10</a:t>
            </a:r>
            <a:r>
              <a:rPr lang="en-US" b="1" baseline="30000" dirty="0" smtClean="0"/>
              <a:t> 26 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r>
              <a:rPr lang="en-US" b="1" dirty="0" smtClean="0"/>
              <a:t> – 10</a:t>
            </a:r>
            <a:r>
              <a:rPr lang="en-US" b="1" baseline="30000" dirty="0" smtClean="0"/>
              <a:t> 28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r>
              <a:rPr lang="en-US" b="1" dirty="0" smtClean="0"/>
              <a:t> by efficient energy conversion in plasma</a:t>
            </a:r>
          </a:p>
          <a:p>
            <a:pPr lvl="2"/>
            <a:r>
              <a:rPr lang="en-US" b="1" dirty="0" smtClean="0"/>
              <a:t> at  </a:t>
            </a:r>
            <a:r>
              <a:rPr lang="en-US" b="1" dirty="0" err="1" smtClean="0"/>
              <a:t>attosecond</a:t>
            </a:r>
            <a:r>
              <a:rPr lang="en-US" b="1" dirty="0" smtClean="0"/>
              <a:t> time frames and approach the  Schwinger limit</a:t>
            </a:r>
          </a:p>
          <a:p>
            <a:pPr lvl="2"/>
            <a:endParaRPr lang="ru-RU" b="1" dirty="0" smtClean="0">
              <a:solidFill>
                <a:schemeClr val="tx2"/>
              </a:solidFill>
            </a:endParaRPr>
          </a:p>
          <a:p>
            <a:endParaRPr lang="ru-RU" b="1" dirty="0" smtClean="0">
              <a:solidFill>
                <a:schemeClr val="tx2"/>
              </a:solidFill>
            </a:endParaRPr>
          </a:p>
          <a:p>
            <a:endParaRPr lang="ru-RU" b="1" dirty="0" smtClean="0">
              <a:solidFill>
                <a:schemeClr val="tx2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50825" y="2565400"/>
            <a:ext cx="86407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 </a:t>
            </a: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428596" y="1071546"/>
            <a:ext cx="82486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latin typeface="+mn-lt"/>
              </a:rPr>
              <a:t>Rule of </a:t>
            </a:r>
            <a:r>
              <a:rPr lang="en-US" sz="2200" b="1" dirty="0" smtClean="0">
                <a:latin typeface="+mn-lt"/>
              </a:rPr>
              <a:t>thumb for coherent combining of several beams:</a:t>
            </a:r>
            <a:endParaRPr lang="en-US" sz="2200" b="1" dirty="0">
              <a:latin typeface="+mn-lt"/>
            </a:endParaRPr>
          </a:p>
          <a:p>
            <a:r>
              <a:rPr lang="en-US" sz="2200" dirty="0">
                <a:latin typeface="+mn-lt"/>
              </a:rPr>
              <a:t>To maximize the electric field at focusing point, </a:t>
            </a:r>
          </a:p>
          <a:p>
            <a:r>
              <a:rPr lang="en-US" sz="2200" dirty="0">
                <a:latin typeface="+mn-lt"/>
              </a:rPr>
              <a:t>radiation of several combining beams should reproduce </a:t>
            </a:r>
          </a:p>
          <a:p>
            <a:r>
              <a:rPr lang="en-US" sz="2200" dirty="0">
                <a:latin typeface="+mn-lt"/>
              </a:rPr>
              <a:t>configuration of </a:t>
            </a:r>
            <a:r>
              <a:rPr lang="en-US" sz="2200" b="1" dirty="0">
                <a:solidFill>
                  <a:srgbClr val="FF0000"/>
                </a:solidFill>
                <a:latin typeface="+mn-lt"/>
              </a:rPr>
              <a:t>phase conjugated dipole radiation field </a:t>
            </a:r>
            <a:endParaRPr lang="ru-RU" dirty="0">
              <a:latin typeface="+mn-lt"/>
            </a:endParaRPr>
          </a:p>
        </p:txBody>
      </p:sp>
      <p:pic>
        <p:nvPicPr>
          <p:cNvPr id="51206" name="Picture 2" descr="C:\Users\пользователь\Videos\Dipo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2566986" cy="25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0"/>
          <p:cNvGrpSpPr/>
          <p:nvPr/>
        </p:nvGrpSpPr>
        <p:grpSpPr>
          <a:xfrm>
            <a:off x="3214678" y="2786058"/>
            <a:ext cx="2371714" cy="2092322"/>
            <a:chOff x="4932363" y="3284538"/>
            <a:chExt cx="3511550" cy="2665412"/>
          </a:xfrm>
        </p:grpSpPr>
        <p:pic>
          <p:nvPicPr>
            <p:cNvPr id="51205" name="Рисунок 5" descr="Elem-doub-rad-pat-per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363" y="3284538"/>
              <a:ext cx="3511550" cy="266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Двойная стрелка вверх/вниз 9"/>
            <p:cNvSpPr/>
            <p:nvPr/>
          </p:nvSpPr>
          <p:spPr>
            <a:xfrm>
              <a:off x="6516688" y="4292600"/>
              <a:ext cx="287337" cy="865188"/>
            </a:xfrm>
            <a:prstGeom prst="up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714480" y="428604"/>
            <a:ext cx="639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How to maximize field intensity at given power ?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" name="Picture 12" descr="p-x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714620"/>
            <a:ext cx="3322531" cy="1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57290" y="32146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43174" y="41433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ru-RU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3643306" y="4714884"/>
            <a:ext cx="4989534" cy="620713"/>
            <a:chOff x="1714480" y="5786454"/>
            <a:chExt cx="4989534" cy="62071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57752" y="5786454"/>
              <a:ext cx="1846262" cy="6207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714480" y="5929330"/>
              <a:ext cx="2844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Minimum focusing volume:</a:t>
              </a:r>
              <a:endParaRPr lang="ru-RU" sz="1600" b="1" dirty="0"/>
            </a:p>
          </p:txBody>
        </p:sp>
      </p:grpSp>
      <p:grpSp>
        <p:nvGrpSpPr>
          <p:cNvPr id="4" name="Группа 22"/>
          <p:cNvGrpSpPr/>
          <p:nvPr/>
        </p:nvGrpSpPr>
        <p:grpSpPr>
          <a:xfrm>
            <a:off x="1142976" y="5715016"/>
            <a:ext cx="7072361" cy="1000131"/>
            <a:chOff x="857224" y="5500702"/>
            <a:chExt cx="7072361" cy="1000131"/>
          </a:xfrm>
          <a:solidFill>
            <a:srgbClr val="FFFF00"/>
          </a:solidFill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7224" y="5500702"/>
              <a:ext cx="3505888" cy="4793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43438" y="5500702"/>
              <a:ext cx="3286147" cy="5076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0100" y="6072206"/>
              <a:ext cx="1857388" cy="3192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14678" y="6072206"/>
              <a:ext cx="696519" cy="3095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00562" y="6000768"/>
              <a:ext cx="3367104" cy="5000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1000100" y="5286388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Converging dipole wave as an exact solution of Maxwell equations: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4348" y="2500306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Gonoskov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A. Aiello, S.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Heugel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and G.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Leuchs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Phys. Rev. A (2012)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13538"/>
              </p:ext>
            </p:extLst>
          </p:nvPr>
        </p:nvGraphicFramePr>
        <p:xfrm>
          <a:off x="539552" y="1142984"/>
          <a:ext cx="813690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/>
                <a:gridCol w="1627381"/>
                <a:gridCol w="1627381"/>
                <a:gridCol w="1627381"/>
                <a:gridCol w="1627381"/>
              </a:tblGrid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Geometry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</a:t>
                      </a:r>
                      <a:r>
                        <a:rPr lang="en-US" baseline="0" dirty="0" smtClean="0"/>
                        <a:t> per channel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Intensity, </a:t>
                      </a:r>
                    </a:p>
                    <a:p>
                      <a:pPr algn="ctr"/>
                      <a:r>
                        <a:rPr lang="en-US" dirty="0" smtClean="0"/>
                        <a:t>×10</a:t>
                      </a:r>
                      <a:r>
                        <a:rPr lang="en-US" baseline="30000" dirty="0" smtClean="0"/>
                        <a:t>25</a:t>
                      </a:r>
                      <a:r>
                        <a:rPr lang="en-US" baseline="0" dirty="0" smtClean="0"/>
                        <a:t>W/cm</a:t>
                      </a:r>
                      <a:r>
                        <a:rPr lang="en-US" baseline="30000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I/I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(f=1.2)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Equivalent power (f=1.2)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=10 PW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PW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PW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Dipole-Wave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2800 PW</a:t>
                      </a:r>
                      <a:endParaRPr lang="ru-RU" dirty="0"/>
                    </a:p>
                  </a:txBody>
                  <a:tcPr/>
                </a:tc>
              </a:tr>
              <a:tr h="3989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Double-Belt-12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12× (f=0.96)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baseline="-25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/12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13.4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11.2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2200 PW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285984" y="428604"/>
            <a:ext cx="57166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How to achieve intensity 10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23</a:t>
            </a:r>
            <a:r>
              <a:rPr lang="en-US" sz="2200" b="1" dirty="0" smtClean="0">
                <a:solidFill>
                  <a:srgbClr val="C00000"/>
                </a:solidFill>
              </a:rPr>
              <a:t>-10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25</a:t>
            </a:r>
            <a:r>
              <a:rPr lang="en-US" sz="2200" b="1" dirty="0" smtClean="0">
                <a:solidFill>
                  <a:srgbClr val="C00000"/>
                </a:solidFill>
              </a:rPr>
              <a:t> W/cm</a:t>
            </a:r>
            <a:r>
              <a:rPr lang="en-US" sz="22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8" name="Picture 5" descr="C:\WORK\CONFERENCES\UFO11\слайды Сергеев\12-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432" y="4500570"/>
            <a:ext cx="156399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-3286180" y="5572140"/>
            <a:ext cx="1727200" cy="387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920" b="1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en-US" sz="192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Double-Belt-12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5811584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XCELS design: Coherent combining to mimic a converging dipole wave</a:t>
            </a:r>
          </a:p>
          <a:p>
            <a:endParaRPr lang="en-US" sz="1200" b="1" dirty="0" smtClean="0"/>
          </a:p>
          <a:p>
            <a:pPr algn="ctr"/>
            <a:r>
              <a:rPr lang="en-US" sz="1200" b="1" dirty="0" smtClean="0"/>
              <a:t>A. </a:t>
            </a:r>
            <a:r>
              <a:rPr lang="en-US" sz="1200" b="1" dirty="0" err="1" smtClean="0"/>
              <a:t>Gonoskov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Bashinov</a:t>
            </a:r>
            <a:r>
              <a:rPr lang="en-US" sz="1200" b="1" dirty="0" smtClean="0"/>
              <a:t>, I. </a:t>
            </a:r>
            <a:r>
              <a:rPr lang="en-US" sz="1200" b="1" dirty="0" err="1" smtClean="0"/>
              <a:t>Gonoskov,C</a:t>
            </a:r>
            <a:r>
              <a:rPr lang="en-US" sz="1200" b="1" dirty="0" smtClean="0"/>
              <a:t>. Harvey, A. </a:t>
            </a:r>
            <a:r>
              <a:rPr lang="en-US" sz="1200" b="1" dirty="0" err="1" smtClean="0"/>
              <a:t>Ilderton</a:t>
            </a:r>
            <a:r>
              <a:rPr lang="en-US" sz="1200" b="1" dirty="0" smtClean="0"/>
              <a:t>, A. Kim, M. </a:t>
            </a:r>
            <a:r>
              <a:rPr lang="en-US" sz="1200" b="1" dirty="0" err="1" smtClean="0"/>
              <a:t>Marklund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Mourou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Sergeev</a:t>
            </a:r>
            <a:r>
              <a:rPr lang="en-US" sz="1200" b="1" dirty="0" smtClean="0"/>
              <a:t>, PRL (2014)</a:t>
            </a:r>
            <a:endParaRPr lang="ru-RU" sz="1200" b="1" dirty="0" smtClean="0"/>
          </a:p>
          <a:p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432670"/>
            <a:ext cx="4025906" cy="163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000372"/>
            <a:ext cx="47625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347864" y="428604"/>
            <a:ext cx="22701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XCELS facility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580599"/>
            <a:ext cx="8665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XCELS- </a:t>
            </a:r>
            <a:r>
              <a:rPr lang="en-US" b="1" dirty="0" err="1" smtClean="0"/>
              <a:t>EXawatt</a:t>
            </a:r>
            <a:r>
              <a:rPr lang="en-US" b="1" dirty="0" smtClean="0"/>
              <a:t> Center for Extreme Light Studies </a:t>
            </a:r>
          </a:p>
          <a:p>
            <a:r>
              <a:rPr lang="en-US" b="1" dirty="0" smtClean="0"/>
              <a:t> is based on a new laser facility comprising of 12 amplification channels,</a:t>
            </a:r>
          </a:p>
          <a:p>
            <a:r>
              <a:rPr lang="en-US" b="1" dirty="0"/>
              <a:t>e</a:t>
            </a:r>
            <a:r>
              <a:rPr lang="en-US" b="1" dirty="0" smtClean="0"/>
              <a:t>ach of them providing 400 J, 25 </a:t>
            </a:r>
            <a:r>
              <a:rPr lang="en-US" b="1" dirty="0" err="1" smtClean="0"/>
              <a:t>fs</a:t>
            </a:r>
            <a:r>
              <a:rPr lang="en-US" b="1" dirty="0" smtClean="0"/>
              <a:t>  pulses,</a:t>
            </a:r>
            <a:r>
              <a:rPr lang="en-US" b="1" dirty="0"/>
              <a:t> </a:t>
            </a:r>
            <a:r>
              <a:rPr lang="en-US" b="1" dirty="0" smtClean="0"/>
              <a:t>with the total pulse power of </a:t>
            </a:r>
          </a:p>
          <a:p>
            <a:r>
              <a:rPr lang="en-US" b="1" dirty="0" smtClean="0"/>
              <a:t>almost 200 PW. A new research institute will be built around this laser facility.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7224" y="4071942"/>
            <a:ext cx="31854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 channels</a:t>
            </a:r>
          </a:p>
          <a:p>
            <a:r>
              <a:rPr lang="en-US" b="1" dirty="0" smtClean="0"/>
              <a:t>15 PW each</a:t>
            </a:r>
          </a:p>
          <a:p>
            <a:r>
              <a:rPr lang="en-US" b="1" dirty="0" smtClean="0"/>
              <a:t>400 J, 25 </a:t>
            </a:r>
            <a:r>
              <a:rPr lang="en-US" b="1" dirty="0" err="1" smtClean="0"/>
              <a:t>fs</a:t>
            </a:r>
            <a:r>
              <a:rPr lang="en-US" b="1" dirty="0" smtClean="0"/>
              <a:t>, 910 nm</a:t>
            </a:r>
          </a:p>
          <a:p>
            <a:r>
              <a:rPr lang="en-US" b="1" dirty="0" smtClean="0"/>
              <a:t>Quality: 3 divergence limits</a:t>
            </a:r>
          </a:p>
          <a:p>
            <a:r>
              <a:rPr lang="en-US" b="1" dirty="0" smtClean="0"/>
              <a:t>Intensity 10</a:t>
            </a:r>
            <a:r>
              <a:rPr lang="en-US" b="1" baseline="30000" dirty="0" smtClean="0"/>
              <a:t>24</a:t>
            </a:r>
            <a:r>
              <a:rPr lang="en-US" b="1" dirty="0" smtClean="0"/>
              <a:t>-10</a:t>
            </a:r>
            <a:r>
              <a:rPr lang="en-US" b="1" baseline="30000" dirty="0" smtClean="0"/>
              <a:t>25</a:t>
            </a:r>
            <a:r>
              <a:rPr lang="en-US" b="1" dirty="0" smtClean="0"/>
              <a:t> W/cm</a:t>
            </a:r>
            <a:r>
              <a:rPr lang="en-US" b="1" baseline="30000" dirty="0" smtClean="0"/>
              <a:t>2</a:t>
            </a:r>
            <a:endParaRPr lang="ru-RU" b="1" baseline="30000" dirty="0"/>
          </a:p>
        </p:txBody>
      </p:sp>
    </p:spTree>
    <p:extLst>
      <p:ext uri="{BB962C8B-B14F-4D97-AF65-F5344CB8AC3E}">
        <p14:creationId xmlns:p14="http://schemas.microsoft.com/office/powerpoint/2010/main" val="28499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4111758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3500430" y="500042"/>
            <a:ext cx="2303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XCELS Layout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2143678"/>
            <a:ext cx="4863832" cy="5734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Key technologies for  XCELS facility:</a:t>
            </a:r>
          </a:p>
          <a:p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OPCPA technique</a:t>
            </a:r>
          </a:p>
          <a:p>
            <a:pPr marL="457200" indent="-457200">
              <a:buAutoNum type="arabicPeriod"/>
            </a:pP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3 kJ, 1.5 ns </a:t>
            </a:r>
            <a:r>
              <a:rPr lang="en-US" sz="2000" b="1" dirty="0" err="1" smtClean="0"/>
              <a:t>Nd</a:t>
            </a:r>
            <a:r>
              <a:rPr lang="en-US" sz="2000" b="1" dirty="0" smtClean="0"/>
              <a:t>: glass pump lasers</a:t>
            </a:r>
          </a:p>
          <a:p>
            <a:pPr marL="457200" indent="-457200">
              <a:buAutoNum type="arabicPeriod"/>
            </a:pP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30x30 cm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 KD*P crystals</a:t>
            </a:r>
          </a:p>
          <a:p>
            <a:pPr marL="457200" indent="-457200">
              <a:buAutoNum type="arabicPeriod"/>
            </a:pP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50x100 cm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, broad band</a:t>
            </a:r>
          </a:p>
          <a:p>
            <a:pPr marL="457200" indent="-457200"/>
            <a:r>
              <a:rPr lang="en-US" sz="2000" b="1" dirty="0" smtClean="0"/>
              <a:t>    (25 </a:t>
            </a:r>
            <a:r>
              <a:rPr lang="en-US" sz="2000" b="1" dirty="0" err="1" smtClean="0"/>
              <a:t>fs</a:t>
            </a:r>
            <a:r>
              <a:rPr lang="en-US" sz="2000" b="1" dirty="0" smtClean="0"/>
              <a:t>), 0.2 J/cm</a:t>
            </a:r>
            <a:r>
              <a:rPr lang="en-US" sz="2000" b="1" baseline="30000" dirty="0" smtClean="0"/>
              <a:t>2 </a:t>
            </a:r>
            <a:r>
              <a:rPr lang="en-US" sz="2000" b="1" dirty="0" smtClean="0"/>
              <a:t> damage threshold </a:t>
            </a:r>
          </a:p>
          <a:p>
            <a:pPr marL="457200" indent="-457200"/>
            <a:r>
              <a:rPr lang="en-US" sz="2000" b="1" dirty="0" smtClean="0"/>
              <a:t>     gratings with 910 nm central </a:t>
            </a:r>
          </a:p>
          <a:p>
            <a:pPr marL="457200" indent="-457200"/>
            <a:r>
              <a:rPr lang="en-US" sz="2000" b="1" dirty="0" smtClean="0"/>
              <a:t>     wavelength</a:t>
            </a:r>
          </a:p>
          <a:p>
            <a:pPr marL="457200" indent="-457200"/>
            <a:endParaRPr lang="en-US" sz="2000" b="1" dirty="0" smtClean="0"/>
          </a:p>
          <a:p>
            <a:pPr marL="457200" indent="-457200"/>
            <a:r>
              <a:rPr lang="en-US" sz="2000" b="1" dirty="0" smtClean="0"/>
              <a:t>5.  Tight focusing optical system</a:t>
            </a:r>
          </a:p>
          <a:p>
            <a:pPr marL="457200" indent="-457200"/>
            <a:r>
              <a:rPr lang="en-US" sz="2000" b="1" dirty="0" smtClean="0"/>
              <a:t>     </a:t>
            </a:r>
          </a:p>
          <a:p>
            <a:pPr marL="457200" indent="-457200"/>
            <a:endParaRPr lang="en-US" sz="2000" b="1" baseline="30000" dirty="0" smtClean="0"/>
          </a:p>
          <a:p>
            <a:pPr marL="457200" indent="-457200"/>
            <a:endParaRPr lang="en-US" sz="2000" b="1" baseline="30000" dirty="0" smtClean="0"/>
          </a:p>
          <a:p>
            <a:pPr marL="457200" indent="-457200"/>
            <a:endParaRPr lang="en-US" sz="2000" b="1" dirty="0" smtClean="0"/>
          </a:p>
          <a:p>
            <a:pPr marL="457200" indent="-457200"/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32633</TotalTime>
  <Words>1832</Words>
  <Application>Microsoft Office PowerPoint</Application>
  <PresentationFormat>Экран (4:3)</PresentationFormat>
  <Paragraphs>338</Paragraphs>
  <Slides>33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Формула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Александр Михайлович</cp:lastModifiedBy>
  <cp:revision>432</cp:revision>
  <dcterms:created xsi:type="dcterms:W3CDTF">2011-11-11T08:32:28Z</dcterms:created>
  <dcterms:modified xsi:type="dcterms:W3CDTF">2021-06-30T07:07:20Z</dcterms:modified>
</cp:coreProperties>
</file>