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4"/>
  </p:notesMasterIdLst>
  <p:handoutMasterIdLst>
    <p:handoutMasterId r:id="rId25"/>
  </p:handoutMasterIdLst>
  <p:sldIdLst>
    <p:sldId id="413" r:id="rId2"/>
    <p:sldId id="656" r:id="rId3"/>
    <p:sldId id="625" r:id="rId4"/>
    <p:sldId id="655" r:id="rId5"/>
    <p:sldId id="628" r:id="rId6"/>
    <p:sldId id="626" r:id="rId7"/>
    <p:sldId id="627" r:id="rId8"/>
    <p:sldId id="652" r:id="rId9"/>
    <p:sldId id="629" r:id="rId10"/>
    <p:sldId id="649" r:id="rId11"/>
    <p:sldId id="631" r:id="rId12"/>
    <p:sldId id="651" r:id="rId13"/>
    <p:sldId id="654" r:id="rId14"/>
    <p:sldId id="632" r:id="rId15"/>
    <p:sldId id="653" r:id="rId16"/>
    <p:sldId id="634" r:id="rId17"/>
    <p:sldId id="636" r:id="rId18"/>
    <p:sldId id="637" r:id="rId19"/>
    <p:sldId id="635" r:id="rId20"/>
    <p:sldId id="638" r:id="rId21"/>
    <p:sldId id="639" r:id="rId22"/>
    <p:sldId id="641" r:id="rId23"/>
  </p:sldIdLst>
  <p:sldSz cx="12192000" cy="6858000"/>
  <p:notesSz cx="6858000" cy="96615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1B488"/>
    <a:srgbClr val="002060"/>
    <a:srgbClr val="6B85AB"/>
    <a:srgbClr val="008788"/>
    <a:srgbClr val="454E60"/>
    <a:srgbClr val="CC3300"/>
    <a:srgbClr val="00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2" autoAdjust="0"/>
    <p:restoredTop sz="95394" autoAdjust="0"/>
  </p:normalViewPr>
  <p:slideViewPr>
    <p:cSldViewPr>
      <p:cViewPr varScale="1">
        <p:scale>
          <a:sx n="89" d="100"/>
          <a:sy n="89" d="100"/>
        </p:scale>
        <p:origin x="46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33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733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E50625-DF02-4E04-B185-6D9537F3C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1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79BA-18CF-48F9-8247-1518F89B5488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7963" y="723900"/>
            <a:ext cx="6442075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50180-6DB5-4181-85CE-288C9063B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6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14C3B-04D8-4B3A-B8DE-F66AEC73E7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766D8-5667-46EE-AB43-2109329B4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D7C3-B243-41EB-A013-68002D539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67FC6-845F-41BB-892F-C83AE27B7C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13FB-36CD-469F-B6B7-ABA151CED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5D0D1-1D77-41C8-8562-7C89981D0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B1718-AAAB-4E4B-BF68-A76C17A3E7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8DEC-06F7-49CE-B47C-CF7715CE4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18234-1F14-4FCC-93A4-3C7784A039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B00C-E686-4100-A636-5DDBE84A17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24CD-81FB-4C5A-98DF-79B9AB01A9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63B9BC-658C-46BE-B388-948FC9E7B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079.jp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3160" b="8842"/>
          <a:stretch/>
        </p:blipFill>
        <p:spPr>
          <a:xfrm>
            <a:off x="0" y="2716306"/>
            <a:ext cx="12192000" cy="416907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B4555C1-E9E0-42C0-B898-E010EB25B3F9}"/>
              </a:ext>
            </a:extLst>
          </p:cNvPr>
          <p:cNvSpPr/>
          <p:nvPr/>
        </p:nvSpPr>
        <p:spPr>
          <a:xfrm>
            <a:off x="0" y="0"/>
            <a:ext cx="12209131" cy="3563944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"/>
                  <a:lumOff val="95000"/>
                  <a:alpha val="61000"/>
                </a:schemeClr>
              </a:gs>
              <a:gs pos="26000">
                <a:srgbClr val="6B85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499" y="557245"/>
            <a:ext cx="11305255" cy="3096344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ФЛЕРОВИЙ </a:t>
            </a: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=114)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МОСКОВИЙ </a:t>
            </a: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=115)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Фабрике СТЭ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к синтезу элементов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118</a:t>
            </a:r>
            <a:r>
              <a:rPr lang="en-US" sz="600" dirty="0">
                <a:solidFill>
                  <a:srgbClr val="002060"/>
                </a:solidFill>
              </a:rPr>
              <a:t/>
            </a:r>
            <a:br>
              <a:rPr lang="en-US" sz="600" dirty="0">
                <a:solidFill>
                  <a:srgbClr val="002060"/>
                </a:solidFill>
              </a:rPr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200" dirty="0"/>
              <a:t/>
            </a:r>
            <a:br>
              <a:rPr lang="en-US" sz="200" dirty="0"/>
            </a:br>
            <a:r>
              <a:rPr lang="en-US" sz="200" dirty="0"/>
              <a:t/>
            </a:r>
            <a:br>
              <a:rPr lang="en-US" sz="200" dirty="0"/>
            </a:br>
            <a:r>
              <a:rPr lang="en-US" sz="800" dirty="0">
                <a:latin typeface="+mn-lt"/>
              </a:rPr>
              <a:t/>
            </a:r>
            <a:br>
              <a:rPr lang="en-US" sz="800" dirty="0">
                <a:latin typeface="+mn-lt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В.К.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Утёнков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А.В. Карпов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ядерных реакций им. Г.Н. Флерова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2933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«Сверхтяжелые элементы»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Дубна, 30 июня – 2 июля 2021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8168" y="51804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+mn-lt"/>
                <a:ea typeface="+mj-ea"/>
                <a:cs typeface="Times New Roman" pitchFamily="18" charset="0"/>
              </a:rPr>
              <a:t>ДЦ-280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4E13F75-372B-4ECE-A317-ADB473EE4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819" y="525011"/>
            <a:ext cx="1980679" cy="19806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2.bmp"/>
          <p:cNvPicPr>
            <a:picLocks noChangeAspect="1"/>
          </p:cNvPicPr>
          <p:nvPr/>
        </p:nvPicPr>
        <p:blipFill>
          <a:blip r:embed="rId2" cstate="print"/>
          <a:srcRect l="2797" t="3801" r="6651" b="14300"/>
          <a:stretch>
            <a:fillRect/>
          </a:stretch>
        </p:blipFill>
        <p:spPr>
          <a:xfrm>
            <a:off x="2554683" y="1412990"/>
            <a:ext cx="6421637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64352" y="2348880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DGFRS,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JINR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TASCA,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BGS, LBNL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DGFRS-2, JINR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8DAA2B1-C0D8-49EE-9FEC-04965718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44196"/>
            <a:ext cx="123853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3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of the first </a:t>
            </a:r>
            <a:r>
              <a:rPr lang="en-US" altLang="ja-JP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</a:t>
            </a:r>
            <a:endParaRPr lang="en-US" altLang="ja-JP" sz="3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6684D2C-BA5E-4D41-93F4-8EF2033CA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820" y="764704"/>
            <a:ext cx="44644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 decay properties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z3.bmp"/>
          <p:cNvPicPr>
            <a:picLocks noChangeAspect="1"/>
          </p:cNvPicPr>
          <p:nvPr/>
        </p:nvPicPr>
        <p:blipFill rotWithShape="1">
          <a:blip r:embed="rId2" cstate="print"/>
          <a:srcRect l="1188" t="2750" r="8161" b="65190"/>
          <a:stretch/>
        </p:blipFill>
        <p:spPr>
          <a:xfrm>
            <a:off x="57532" y="3512671"/>
            <a:ext cx="4019341" cy="314683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35621" y="76259"/>
            <a:ext cx="1096503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44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First observation of</a:t>
            </a:r>
            <a:r>
              <a:rPr lang="en-US" altLang="ja-JP" sz="4400" kern="0" dirty="0">
                <a:solidFill>
                  <a:srgbClr val="002060"/>
                </a:solidFill>
                <a:latin typeface="Symbol" panose="05050102010706020507" pitchFamily="18" charset="2"/>
                <a:ea typeface="+mj-ea"/>
                <a:cs typeface="Arial" panose="020B0604020202020204" pitchFamily="34" charset="0"/>
              </a:rPr>
              <a:t> </a:t>
            </a:r>
            <a:br>
              <a:rPr lang="en-US" altLang="ja-JP" sz="4400" kern="0" dirty="0">
                <a:solidFill>
                  <a:srgbClr val="002060"/>
                </a:solidFill>
                <a:latin typeface="Symbol" panose="05050102010706020507" pitchFamily="18" charset="2"/>
                <a:ea typeface="+mj-ea"/>
                <a:cs typeface="Arial" panose="020B0604020202020204" pitchFamily="34" charset="0"/>
              </a:rPr>
            </a:br>
            <a:r>
              <a:rPr lang="en-US" altLang="ja-JP" sz="4400" b="1" kern="0" dirty="0" smtClean="0">
                <a:solidFill>
                  <a:srgbClr val="002060"/>
                </a:solidFill>
                <a:latin typeface="Symbol" panose="05050102010706020507" pitchFamily="18" charset="2"/>
                <a:ea typeface="+mj-ea"/>
                <a:cs typeface="Arial" panose="020B0604020202020204" pitchFamily="34" charset="0"/>
              </a:rPr>
              <a:t>a-</a:t>
            </a:r>
            <a:r>
              <a:rPr lang="en-US" altLang="ja-JP" sz="4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decay </a:t>
            </a:r>
            <a:r>
              <a:rPr lang="en-US" altLang="ja-JP" sz="4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</a:t>
            </a:r>
            <a:r>
              <a:rPr lang="en-US" altLang="ja-JP" sz="4800" b="1" kern="0" baseline="30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268</a:t>
            </a:r>
            <a:r>
              <a:rPr lang="en-US" altLang="ja-JP" sz="4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Db and new isotope </a:t>
            </a:r>
            <a:r>
              <a:rPr lang="en-US" altLang="ja-JP" sz="4800" b="1" kern="0" baseline="30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264</a:t>
            </a:r>
            <a:r>
              <a:rPr lang="en-US" altLang="ja-JP" sz="4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Lr</a:t>
            </a:r>
            <a:endParaRPr lang="ru-RU" sz="40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7408" y="2204864"/>
            <a:ext cx="11596117" cy="91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20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400" b="1" kern="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ja-JP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4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Db) = 55 </a:t>
            </a:r>
            <a:r>
              <a:rPr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4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+20</a:t>
            </a:r>
            <a:r>
              <a:rPr lang="en-US" altLang="ja-JP" sz="24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%      T</a:t>
            </a:r>
            <a:r>
              <a:rPr lang="en-US" altLang="ja-JP" sz="24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24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Db) = 16 </a:t>
            </a:r>
            <a:r>
              <a:rPr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4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r>
              <a:rPr lang="en-US" altLang="ja-JP" sz="24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         T</a:t>
            </a:r>
            <a:r>
              <a:rPr lang="en-US" altLang="ja-JP" sz="2400" b="1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altLang="ja-JP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4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Lr, SF) = 4.9 </a:t>
            </a:r>
            <a:r>
              <a:rPr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4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+2.1</a:t>
            </a:r>
            <a:r>
              <a:rPr lang="en-US" altLang="ja-JP" sz="24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-1.3</a:t>
            </a:r>
            <a:r>
              <a:rPr lang="en-US" altLang="ja-JP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endParaRPr lang="ru-RU" sz="20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Рисунок 6" descr="zz3.bmp">
            <a:extLst>
              <a:ext uri="{FF2B5EF4-FFF2-40B4-BE49-F238E27FC236}">
                <a16:creationId xmlns="" xmlns:a16="http://schemas.microsoft.com/office/drawing/2014/main" id="{E0BFCD24-9E80-4891-9A34-D32B0601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88" t="35571" r="8161" b="31490"/>
          <a:stretch/>
        </p:blipFill>
        <p:spPr>
          <a:xfrm>
            <a:off x="4189309" y="3512670"/>
            <a:ext cx="4019341" cy="3233060"/>
          </a:xfrm>
          <a:prstGeom prst="rect">
            <a:avLst/>
          </a:prstGeom>
        </p:spPr>
      </p:pic>
      <p:pic>
        <p:nvPicPr>
          <p:cNvPr id="8" name="Рисунок 7" descr="zz3.bmp">
            <a:extLst>
              <a:ext uri="{FF2B5EF4-FFF2-40B4-BE49-F238E27FC236}">
                <a16:creationId xmlns="" xmlns:a16="http://schemas.microsoft.com/office/drawing/2014/main" id="{6E6446AE-2768-4ADF-8518-852F6380B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88" t="67907" r="8161" b="1"/>
          <a:stretch/>
        </p:blipFill>
        <p:spPr>
          <a:xfrm>
            <a:off x="8106570" y="3512670"/>
            <a:ext cx="4019341" cy="3150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z.bmp"/>
          <p:cNvPicPr>
            <a:picLocks noChangeAspect="1"/>
          </p:cNvPicPr>
          <p:nvPr/>
        </p:nvPicPr>
        <p:blipFill>
          <a:blip r:embed="rId2" cstate="print"/>
          <a:srcRect l="5353" t="9896" r="13007" b="2605"/>
          <a:stretch>
            <a:fillRect/>
          </a:stretch>
        </p:blipFill>
        <p:spPr>
          <a:xfrm>
            <a:off x="4655840" y="1268760"/>
            <a:ext cx="7104789" cy="532859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87388" y="620688"/>
            <a:ext cx="10729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4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</a:t>
            </a:r>
            <a:r>
              <a:rPr lang="en-US" altLang="ja-JP" sz="4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</a:t>
            </a:r>
            <a:r>
              <a:rPr lang="en-US" altLang="ja-JP" sz="4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altLang="ja-JP" sz="4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first experiment</a:t>
            </a:r>
            <a:endParaRPr lang="en-US" altLang="ja-JP" sz="44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Excitation  function</a:t>
            </a:r>
            <a:endParaRPr lang="ru-RU" sz="44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592" y="3212976"/>
            <a:ext cx="18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DGFRS, 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TASCA, 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DGFRS-2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752" y="2780928"/>
            <a:ext cx="49231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Pu+</a:t>
            </a:r>
            <a:r>
              <a:rPr lang="en-US" sz="4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Ca→</a:t>
            </a:r>
            <a:r>
              <a:rPr lang="en-US" sz="4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dirty="0" smtClean="0">
                <a:solidFill>
                  <a:srgbClr val="002060"/>
                </a:solidFill>
                <a:ea typeface="MS Mincho"/>
              </a:rPr>
              <a:t>Completed in June 2021</a:t>
            </a:r>
            <a:endParaRPr lang="en-US" sz="2400" dirty="0">
              <a:solidFill>
                <a:srgbClr val="002060"/>
              </a:solidFill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5678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z4.bmp"/>
          <p:cNvPicPr>
            <a:picLocks noChangeAspect="1"/>
          </p:cNvPicPr>
          <p:nvPr/>
        </p:nvPicPr>
        <p:blipFill rotWithShape="1">
          <a:blip r:embed="rId2" cstate="print"/>
          <a:srcRect r="55659" b="2469"/>
          <a:stretch/>
        </p:blipFill>
        <p:spPr>
          <a:xfrm>
            <a:off x="335361" y="908720"/>
            <a:ext cx="4968552" cy="525084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1160" y="21752"/>
            <a:ext cx="8142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Preparation of experiment on chemistry of </a:t>
            </a:r>
            <a:r>
              <a:rPr lang="en-US" altLang="ja-JP" sz="24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Cn                        </a:t>
            </a:r>
            <a:r>
              <a:rPr lang="en-US" altLang="ja-JP" sz="24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</a:t>
            </a:r>
            <a:r>
              <a:rPr lang="en-US" altLang="ja-JP" sz="2400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</a:t>
            </a:r>
            <a:r>
              <a:rPr lang="en-US" altLang="ja-JP" sz="24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altLang="ja-JP" sz="2400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 </a:t>
            </a:r>
            <a:r>
              <a:rPr lang="en-US" altLang="ja-JP" sz="2800" kern="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242</a:t>
            </a:r>
            <a:r>
              <a:rPr lang="en-US" altLang="ja-JP" sz="2400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Pu+</a:t>
            </a:r>
            <a:r>
              <a:rPr lang="en-US" altLang="ja-JP" sz="2800" kern="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48</a:t>
            </a:r>
            <a:r>
              <a:rPr lang="en-US" altLang="ja-JP" sz="2400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</a:t>
            </a: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33966" y="1196752"/>
            <a:ext cx="475857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E=242 MeV, Beam dose=1.1</a:t>
            </a:r>
            <a:r>
              <a:rPr lang="ru-RU" altLang="ja-JP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10</a:t>
            </a:r>
            <a:r>
              <a:rPr lang="en-US" altLang="ja-JP" sz="2000" b="1" kern="0" baseline="30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+19</a:t>
            </a:r>
            <a:r>
              <a:rPr lang="en-US" altLang="ja-JP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 (</a:t>
            </a:r>
            <a:r>
              <a:rPr lang="en-US" sz="2200" b="1" kern="0" baseline="30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287</a:t>
            </a: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 / </a:t>
            </a:r>
            <a:r>
              <a:rPr lang="en-US" sz="2200" b="1" kern="0" baseline="30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286</a:t>
            </a: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Fl) = 70 / 12</a:t>
            </a:r>
          </a:p>
          <a:p>
            <a:pPr lvl="0">
              <a:defRPr/>
            </a:pPr>
            <a:r>
              <a:rPr lang="en-US" altLang="ja-JP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E=247 MeV, Beam dose=5.0</a:t>
            </a:r>
            <a:r>
              <a:rPr lang="ru-RU" altLang="ja-JP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altLang="ja-JP" sz="2000" b="1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+18</a:t>
            </a:r>
          </a:p>
          <a:p>
            <a:pPr lvl="0">
              <a:defRPr/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(</a:t>
            </a:r>
            <a:r>
              <a:rPr lang="en-US" sz="2200" b="1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 / </a:t>
            </a:r>
            <a:r>
              <a:rPr lang="en-US" sz="2200" b="1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</a:t>
            </a: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Fl) = 3 / 15</a:t>
            </a:r>
            <a:endParaRPr lang="ru-RU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1624" y="6255812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= 1.5 - 3.0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err="1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zz4.bmp"/>
          <p:cNvPicPr>
            <a:picLocks noChangeAspect="1"/>
          </p:cNvPicPr>
          <p:nvPr/>
        </p:nvPicPr>
        <p:blipFill rotWithShape="1">
          <a:blip r:embed="rId2" cstate="print"/>
          <a:srcRect l="45627" t="24531" r="6177" b="12606"/>
          <a:stretch/>
        </p:blipFill>
        <p:spPr>
          <a:xfrm>
            <a:off x="6205366" y="3006024"/>
            <a:ext cx="5400600" cy="3384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39616" y="44624"/>
            <a:ext cx="73448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</a:t>
            </a: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the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first experiment </a:t>
            </a: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242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Pu+</a:t>
            </a: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48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</a:t>
            </a:r>
            <a:endParaRPr lang="ru-RU" sz="20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 descr="z2.bmp"/>
          <p:cNvPicPr>
            <a:picLocks noChangeAspect="1"/>
          </p:cNvPicPr>
          <p:nvPr/>
        </p:nvPicPr>
        <p:blipFill rotWithShape="1">
          <a:blip r:embed="rId2" cstate="print"/>
          <a:srcRect t="5129"/>
          <a:stretch/>
        </p:blipFill>
        <p:spPr>
          <a:xfrm>
            <a:off x="659904" y="873404"/>
            <a:ext cx="11146430" cy="521989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5560" y="2852936"/>
            <a:ext cx="639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400" b="1" kern="0" dirty="0">
                <a:latin typeface="Calibri" pitchFamily="34" charset="0"/>
                <a:ea typeface="+mj-ea"/>
                <a:cs typeface="Calibri" pitchFamily="34" charset="0"/>
              </a:rPr>
              <a:t>27</a:t>
            </a:r>
            <a:endParaRPr lang="ru-RU" sz="2000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15880" y="6129988"/>
            <a:ext cx="4236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>
                <a:latin typeface="Calibri" pitchFamily="34" charset="0"/>
                <a:ea typeface="+mj-ea"/>
                <a:cs typeface="Calibri" pitchFamily="34" charset="0"/>
              </a:rPr>
              <a:t>9</a:t>
            </a:r>
            <a:endParaRPr lang="ru-RU" sz="2000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843427" y="5445224"/>
            <a:ext cx="5676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400" b="1" kern="0" dirty="0">
                <a:latin typeface="Calibri" pitchFamily="34" charset="0"/>
                <a:ea typeface="+mj-ea"/>
                <a:cs typeface="Calibri" pitchFamily="34" charset="0"/>
              </a:rPr>
              <a:t>64</a:t>
            </a:r>
            <a:endParaRPr lang="ru-RU" sz="2000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568" y="2780928"/>
            <a:ext cx="8401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 of  new  elements  119  and 120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479376" y="1124744"/>
            <a:ext cx="8727503" cy="5397414"/>
            <a:chOff x="1415480" y="1055922"/>
            <a:chExt cx="7800864" cy="4824346"/>
          </a:xfrm>
        </p:grpSpPr>
        <p:pic>
          <p:nvPicPr>
            <p:cNvPr id="3" name="Рисунок 2" descr="zz1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5480" y="1124746"/>
              <a:ext cx="7800864" cy="460851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098826" y="1055922"/>
              <a:ext cx="2664296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56335" y="1821885"/>
              <a:ext cx="936104" cy="4779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12856" y="1615848"/>
              <a:ext cx="2664296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20736" y="2246630"/>
              <a:ext cx="2589496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036344" y="2844444"/>
              <a:ext cx="567680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69912" y="3429055"/>
              <a:ext cx="567680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20736" y="4019888"/>
              <a:ext cx="438784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39760" y="4599416"/>
              <a:ext cx="438784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47528" y="5235382"/>
              <a:ext cx="438784" cy="644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84076" y="1142605"/>
              <a:ext cx="432000" cy="442800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221822" y="1142185"/>
              <a:ext cx="432000" cy="442800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206853" y="1735792"/>
              <a:ext cx="432000" cy="442800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641193" y="1735372"/>
              <a:ext cx="432000" cy="442800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47528" y="44624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Synthesis  of 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element  </a:t>
            </a: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119:   </a:t>
            </a:r>
            <a:r>
              <a:rPr lang="en-US" altLang="ja-JP" sz="2800" b="1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</a:t>
            </a: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Bk+</a:t>
            </a:r>
            <a:r>
              <a:rPr lang="en-US" altLang="ja-JP" sz="2800" b="1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ru-RU" sz="24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41408" y="3131207"/>
            <a:ext cx="4295800" cy="14476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mg/cm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</a:t>
            </a:r>
            <a:r>
              <a:rPr lang="en-US" sz="24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=0.7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+,</a:t>
            </a:r>
          </a:p>
          <a:p>
            <a:pPr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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event per month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335360" y="872716"/>
            <a:ext cx="9929383" cy="5760640"/>
            <a:chOff x="407368" y="872716"/>
            <a:chExt cx="9122621" cy="5292588"/>
          </a:xfrm>
        </p:grpSpPr>
        <p:pic>
          <p:nvPicPr>
            <p:cNvPr id="3" name="Рисунок 2" descr="zz2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368" y="872716"/>
              <a:ext cx="9122621" cy="5292588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711624" y="1484784"/>
              <a:ext cx="21602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83632" y="2096852"/>
              <a:ext cx="151216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56361" y="1465732"/>
              <a:ext cx="64807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>
              <a:spLocks/>
            </p:cNvSpPr>
            <p:nvPr/>
          </p:nvSpPr>
          <p:spPr>
            <a:xfrm>
              <a:off x="7197074" y="1494309"/>
              <a:ext cx="442800" cy="45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>
              <a:spLocks/>
            </p:cNvSpPr>
            <p:nvPr/>
          </p:nvSpPr>
          <p:spPr>
            <a:xfrm>
              <a:off x="6317739" y="1494665"/>
              <a:ext cx="442800" cy="45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5360" y="80628"/>
            <a:ext cx="51247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28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Synthesis  of  </a:t>
            </a:r>
            <a:r>
              <a:rPr lang="en-US" altLang="ja-JP" sz="28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element  120</a:t>
            </a:r>
            <a:endParaRPr lang="ru-RU" sz="28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32432" y="3861048"/>
            <a:ext cx="4392488" cy="1872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=0.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mg/cm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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=0.7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+,</a:t>
            </a:r>
          </a:p>
          <a:p>
            <a:pPr>
              <a:defRPr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event per month</a:t>
            </a:r>
            <a:endParaRPr lang="ru-RU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1.bmp"/>
          <p:cNvPicPr>
            <a:picLocks noChangeAspect="1"/>
          </p:cNvPicPr>
          <p:nvPr/>
        </p:nvPicPr>
        <p:blipFill rotWithShape="1">
          <a:blip r:embed="rId2" cstate="print"/>
          <a:srcRect r="8983"/>
          <a:stretch/>
        </p:blipFill>
        <p:spPr>
          <a:xfrm>
            <a:off x="5015880" y="506853"/>
            <a:ext cx="6912768" cy="565845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5360" y="1124744"/>
            <a:ext cx="52565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Predicted cross sections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</a:p>
          <a:p>
            <a:pPr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synthesis of elements 119 </a:t>
            </a: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120</a:t>
            </a:r>
          </a:p>
          <a:p>
            <a:pPr>
              <a:defRPr/>
            </a:pPr>
            <a:endParaRPr lang="en-US" altLang="ja-JP" sz="24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en-US" altLang="ja-JP" sz="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249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Bk</a:t>
            </a:r>
          </a:p>
          <a:p>
            <a:pPr lvl="0">
              <a:defRPr/>
            </a:pP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en-US" altLang="ja-JP" sz="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249-251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Cf</a:t>
            </a:r>
          </a:p>
          <a:p>
            <a:pPr lvl="0">
              <a:defRPr/>
            </a:pP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+ </a:t>
            </a:r>
            <a:r>
              <a:rPr lang="en-US" altLang="ja-JP" sz="2800" b="1" kern="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altLang="ja-JP" sz="24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19758205">
            <a:off x="6849784" y="2880579"/>
            <a:ext cx="4176464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 reactions are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due</a:t>
            </a:r>
            <a:endParaRPr lang="en-US" sz="24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/>
          <a:stretch/>
        </p:blipFill>
        <p:spPr>
          <a:xfrm>
            <a:off x="-15512" y="-99392"/>
            <a:ext cx="12207511" cy="6988576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31504" y="188641"/>
            <a:ext cx="8686800" cy="360040"/>
          </a:xfrm>
          <a:prstGeom prst="rect">
            <a:avLst/>
          </a:prstGeom>
        </p:spPr>
        <p:txBody>
          <a:bodyPr vert="horz" lIns="36000" tIns="45720" rIns="3600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altLang="ru-RU" sz="3600" b="1" dirty="0">
              <a:solidFill>
                <a:schemeClr val="bg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188639"/>
            <a:ext cx="10560496" cy="10801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60000"/>
                </a:schemeClr>
              </a:gs>
              <a:gs pos="52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9336" y="492341"/>
            <a:ext cx="104566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2F3F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Cyclotron DC</a:t>
            </a:r>
            <a:r>
              <a:rPr lang="ru-RU" sz="3600" b="1" dirty="0" smtClean="0">
                <a:solidFill>
                  <a:srgbClr val="2F3F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-280</a:t>
            </a:r>
            <a:r>
              <a:rPr lang="en-US" sz="3600" b="1" dirty="0" smtClean="0">
                <a:solidFill>
                  <a:srgbClr val="2F3F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2F3F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F3F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Factory of superheavy elements</a:t>
            </a:r>
            <a:endParaRPr lang="ru-RU" sz="3600" b="1" dirty="0">
              <a:solidFill>
                <a:srgbClr val="2F3F5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-15512" y="2729696"/>
            <a:ext cx="3647728" cy="4166434"/>
          </a:xfrm>
          <a:prstGeom prst="rect">
            <a:avLst/>
          </a:prstGeom>
          <a:solidFill>
            <a:srgbClr val="515D6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72520" y="2915417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of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6∙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ions/s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~50%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zz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848088"/>
            <a:ext cx="5400600" cy="5564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7613" y="787403"/>
            <a:ext cx="3045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Pu+</a:t>
            </a:r>
            <a:r>
              <a:rPr lang="en-US" sz="28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800" b="1" baseline="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Lv*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95400" y="30757"/>
            <a:ext cx="11112984" cy="6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2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Preparation to synthesis of elements 119 and 120: </a:t>
            </a:r>
            <a:r>
              <a:rPr lang="en-US" sz="22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→ </a:t>
            </a:r>
            <a:r>
              <a:rPr lang="en-US" sz="22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ru-RU" sz="22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3512" y="4509120"/>
            <a:ext cx="25964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Zagrebaev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W. Greiner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0.2-0.3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Adamian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0096" y="3212976"/>
            <a:ext cx="52692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=0.2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=0.3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mg/cm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</a:t>
            </a:r>
            <a:r>
              <a:rPr lang="en-US" sz="20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=0.7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+,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=1.5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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 events per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months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6160" y="787402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</a:t>
            </a:r>
            <a:r>
              <a:rPr lang="en-US" sz="28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8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Lv* (~3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3432" y="1588735"/>
            <a:ext cx="4808755" cy="4080083"/>
            <a:chOff x="5591944" y="1365141"/>
            <a:chExt cx="4808755" cy="4080083"/>
          </a:xfrm>
        </p:grpSpPr>
        <p:pic>
          <p:nvPicPr>
            <p:cNvPr id="19" name="Рисунок 18" descr="zz4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1944" y="1409737"/>
              <a:ext cx="4808755" cy="4035487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5695812" y="1365141"/>
              <a:ext cx="1712410" cy="611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78856" y="797803"/>
            <a:ext cx="2891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Pu+</a:t>
            </a:r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</a:t>
            </a:r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="1" baseline="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Lv*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672" y="4927300"/>
            <a:ext cx="170726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Adamian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0.015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6040" y="2636912"/>
            <a:ext cx="51845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=0.015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=0.4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mg/cm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</a:t>
            </a:r>
            <a:r>
              <a:rPr lang="en-US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=0.7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+,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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 events per 9 months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95400" y="30757"/>
            <a:ext cx="11112984" cy="6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2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Preparation to synthesis of elements 119 and 120: </a:t>
            </a:r>
            <a:r>
              <a:rPr lang="en-US" sz="22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→ </a:t>
            </a:r>
            <a:r>
              <a:rPr lang="en-US" sz="22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ru-RU" sz="22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9547" y="1052735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Cm+</a:t>
            </a:r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400" b="1" baseline="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Lv* (~3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250gr.jpg"/>
          <p:cNvPicPr>
            <a:picLocks noChangeAspect="1"/>
          </p:cNvPicPr>
          <p:nvPr/>
        </p:nvPicPr>
        <p:blipFill rotWithShape="1">
          <a:blip r:embed="rId2" cstate="print"/>
          <a:srcRect t="14272" b="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" y="620688"/>
            <a:ext cx="5328592" cy="523220"/>
          </a:xfrm>
          <a:prstGeom prst="rect">
            <a:avLst/>
          </a:prstGeom>
          <a:solidFill>
            <a:srgbClr val="C1B48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9336" y="751347"/>
            <a:ext cx="5508614" cy="2677653"/>
            <a:chOff x="23421" y="751347"/>
            <a:chExt cx="5496515" cy="2677653"/>
          </a:xfrm>
        </p:grpSpPr>
        <p:pic>
          <p:nvPicPr>
            <p:cNvPr id="15" name="Рисунок 14" descr="z1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400" y="751347"/>
              <a:ext cx="4824536" cy="2677653"/>
            </a:xfrm>
            <a:prstGeom prst="rect">
              <a:avLst/>
            </a:prstGeom>
          </p:spPr>
        </p:pic>
        <p:sp>
          <p:nvSpPr>
            <p:cNvPr id="2" name="Стрелка вправо 1"/>
            <p:cNvSpPr/>
            <p:nvPr/>
          </p:nvSpPr>
          <p:spPr>
            <a:xfrm>
              <a:off x="119336" y="1517736"/>
              <a:ext cx="432048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421" y="1253658"/>
              <a:ext cx="6719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DC-280</a:t>
              </a:r>
            </a:p>
            <a:p>
              <a:endParaRPr lang="en-US" sz="1100" dirty="0" smtClean="0"/>
            </a:p>
            <a:p>
              <a:r>
                <a:rPr lang="en-US" sz="1100" dirty="0" smtClean="0"/>
                <a:t>beam</a:t>
              </a:r>
              <a:endParaRPr lang="ru-RU" sz="1100" dirty="0"/>
            </a:p>
          </p:txBody>
        </p:sp>
      </p:grpSp>
      <p:pic>
        <p:nvPicPr>
          <p:cNvPr id="7" name="Рисунок 6" descr="z2.bmp"/>
          <p:cNvPicPr>
            <a:picLocks noChangeAspect="1"/>
          </p:cNvPicPr>
          <p:nvPr/>
        </p:nvPicPr>
        <p:blipFill rotWithShape="1">
          <a:blip r:embed="rId3" cstate="print"/>
          <a:srcRect r="19828" b="23020"/>
          <a:stretch/>
        </p:blipFill>
        <p:spPr>
          <a:xfrm>
            <a:off x="371363" y="3608727"/>
            <a:ext cx="5508613" cy="2976429"/>
          </a:xfrm>
          <a:prstGeom prst="rect">
            <a:avLst/>
          </a:prstGeom>
        </p:spPr>
      </p:pic>
      <p:pic>
        <p:nvPicPr>
          <p:cNvPr id="5" name="Рисунок 4" descr="IMG_2740.jpg"/>
          <p:cNvPicPr>
            <a:picLocks noChangeAspect="1"/>
          </p:cNvPicPr>
          <p:nvPr/>
        </p:nvPicPr>
        <p:blipFill>
          <a:blip r:embed="rId4" cstate="print"/>
          <a:srcRect l="12827" r="15353" b="5955"/>
          <a:stretch>
            <a:fillRect/>
          </a:stretch>
        </p:blipFill>
        <p:spPr>
          <a:xfrm rot="5400000">
            <a:off x="9352112" y="3105685"/>
            <a:ext cx="2065381" cy="3071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49069" y="5717198"/>
            <a:ext cx="3223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 DSSD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SSSD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Digital </a:t>
            </a:r>
            <a:r>
              <a:rPr lang="en-US" dirty="0">
                <a:solidFill>
                  <a:srgbClr val="002060"/>
                </a:solidFill>
              </a:rPr>
              <a:t>and analog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electronics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IMG_3099.JPG"/>
          <p:cNvPicPr>
            <a:picLocks noChangeAspect="1"/>
          </p:cNvPicPr>
          <p:nvPr/>
        </p:nvPicPr>
        <p:blipFill>
          <a:blip r:embed="rId5" cstate="print"/>
          <a:srcRect l="15030" r="7672"/>
          <a:stretch>
            <a:fillRect/>
          </a:stretch>
        </p:blipFill>
        <p:spPr>
          <a:xfrm>
            <a:off x="6184774" y="3608727"/>
            <a:ext cx="2126029" cy="20653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96742" y="575585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24-cm target wheel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sectors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Graphic Paper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133567"/>
            <a:ext cx="5183644" cy="22954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3946" y="309658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Gas-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illed Separator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DGFRS-2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2780928"/>
            <a:ext cx="5392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Am+</a:t>
            </a:r>
            <a:r>
              <a:rPr lang="en-US" sz="4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Ca→</a:t>
            </a:r>
            <a:r>
              <a:rPr lang="en-US" sz="4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Mc*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6612" y="4293096"/>
            <a:ext cx="3791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a typeface="MS Mincho"/>
              </a:rPr>
              <a:t>24 days in Nov.-Dec. </a:t>
            </a:r>
            <a:r>
              <a:rPr lang="en-US" sz="2400" dirty="0" smtClean="0">
                <a:solidFill>
                  <a:srgbClr val="002060"/>
                </a:solidFill>
                <a:ea typeface="MS Mincho"/>
              </a:rPr>
              <a:t>2020</a:t>
            </a:r>
          </a:p>
          <a:p>
            <a:r>
              <a:rPr lang="en-US" sz="2400" dirty="0" smtClean="0">
                <a:solidFill>
                  <a:srgbClr val="002060"/>
                </a:solidFill>
                <a:ea typeface="MS Mincho"/>
              </a:rPr>
              <a:t>16 </a:t>
            </a:r>
            <a:r>
              <a:rPr lang="en-US" sz="2400" dirty="0">
                <a:solidFill>
                  <a:srgbClr val="002060"/>
                </a:solidFill>
                <a:ea typeface="MS Mincho"/>
              </a:rPr>
              <a:t>days in Jan.-Feb. 2021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572254D-5D49-460D-92E6-16E18E804B2E}"/>
              </a:ext>
            </a:extLst>
          </p:cNvPr>
          <p:cNvSpPr/>
          <p:nvPr/>
        </p:nvSpPr>
        <p:spPr>
          <a:xfrm>
            <a:off x="6405613" y="1581506"/>
            <a:ext cx="5811068" cy="2927614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"/>
                  <a:lumOff val="95000"/>
                  <a:alpha val="61000"/>
                </a:schemeClr>
              </a:gs>
              <a:gs pos="26000">
                <a:srgbClr val="6B85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6B6A6FC-FCB7-4736-8374-861AD4811FE5}"/>
              </a:ext>
            </a:extLst>
          </p:cNvPr>
          <p:cNvSpPr/>
          <p:nvPr/>
        </p:nvSpPr>
        <p:spPr>
          <a:xfrm>
            <a:off x="1" y="1583255"/>
            <a:ext cx="5720519" cy="278184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"/>
                  <a:lumOff val="95000"/>
                  <a:alpha val="61000"/>
                </a:schemeClr>
              </a:gs>
              <a:gs pos="26000">
                <a:srgbClr val="6B85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7341" y="527674"/>
            <a:ext cx="11305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</a:t>
            </a:r>
            <a:r>
              <a:rPr lang="en-US" altLang="ja-JP" sz="4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</a:t>
            </a:r>
            <a:r>
              <a:rPr lang="en-US" altLang="ja-JP" sz="4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altLang="ja-JP" sz="4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first experiment </a:t>
            </a:r>
            <a:r>
              <a:rPr lang="ru-RU" altLang="ja-JP" sz="4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altLang="ja-JP" sz="4000" b="1" baseline="30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243</a:t>
            </a:r>
            <a:r>
              <a:rPr lang="en-GB" altLang="ja-JP" sz="4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</a:t>
            </a:r>
            <a:r>
              <a:rPr lang="en-GB" altLang="ja-JP" sz="4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+ </a:t>
            </a:r>
            <a:r>
              <a:rPr lang="en-GB" altLang="ja-JP" sz="4000" b="1" baseline="30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48</a:t>
            </a:r>
            <a:r>
              <a:rPr lang="en-GB" altLang="ja-JP" sz="4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90075"/>
              </p:ext>
            </p:extLst>
          </p:nvPr>
        </p:nvGraphicFramePr>
        <p:xfrm>
          <a:off x="695399" y="5141606"/>
          <a:ext cx="5025121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74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74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(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243.9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240.9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239.1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Dose, 10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4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 </a:t>
                      </a:r>
                      <a:r>
                        <a:rPr lang="en-US" sz="2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Mc/</a:t>
                      </a:r>
                      <a:r>
                        <a:rPr lang="en-US" sz="2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/ 5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/1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/ 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79969" y="5505133"/>
            <a:ext cx="474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= 1.2-1.3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~ (7-8)∙10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ions/s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614" y="1620668"/>
            <a:ext cx="5570362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Technical </a:t>
            </a:r>
            <a:r>
              <a:rPr lang="en-US" sz="2800" b="1" dirty="0" smtClean="0">
                <a:solidFill>
                  <a:schemeClr val="bg1"/>
                </a:solidFill>
              </a:rPr>
              <a:t>tasks: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10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Transmission</a:t>
            </a:r>
            <a:endParaRPr lang="en-US" sz="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</a:t>
            </a: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Image size on detector</a:t>
            </a: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Systematics of charge states</a:t>
            </a: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 of digital and analog data acquisition systems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05613" y="1620668"/>
            <a:ext cx="5786387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Scientific </a:t>
            </a:r>
            <a:r>
              <a:rPr lang="en-GB" sz="2800" b="1" dirty="0">
                <a:solidFill>
                  <a:schemeClr val="bg1"/>
                </a:solidFill>
              </a:rPr>
              <a:t>tasks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endParaRPr lang="en-US" sz="1050" b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Excitation function for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-evaporation channels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Decay properties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ross sections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branch for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Mc and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284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63973" y="209474"/>
            <a:ext cx="4864054" cy="7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altLang="ja-JP" sz="4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Transmission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13845" y="1350610"/>
            <a:ext cx="10657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From  </a:t>
            </a:r>
            <a:r>
              <a:rPr lang="en-US" altLang="ja-JP" sz="32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32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,2n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  <a:r>
              <a:rPr lang="en-US" altLang="ja-JP" sz="32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reaction: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From  </a:t>
            </a:r>
            <a:r>
              <a:rPr lang="en-US" altLang="ja-JP" sz="32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32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,2-3n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  <a:r>
              <a:rPr lang="en-US" altLang="ja-JP" sz="32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288,289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   reaction: </a:t>
            </a:r>
          </a:p>
          <a:p>
            <a:pPr>
              <a:defRPr/>
            </a:pP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25" y="2648968"/>
            <a:ext cx="107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results at the same </a:t>
            </a:r>
            <a:r>
              <a:rPr lang="en-US" sz="28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21688"/>
              </p:ext>
            </p:extLst>
          </p:nvPr>
        </p:nvGraphicFramePr>
        <p:xfrm>
          <a:off x="738824" y="3233743"/>
          <a:ext cx="10829783" cy="29947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33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0989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DGFRS @ U400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DGFRS-2 @ DC-280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29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 thickness, mg/cm</a:t>
                      </a:r>
                      <a:r>
                        <a:rPr lang="en-US" sz="20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 dose, 10</a:t>
                      </a:r>
                      <a:r>
                        <a:rPr lang="en-US" sz="20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0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3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decay  chains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 – 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 – 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 – 13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 –   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85A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94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1.8-2.1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3592" y="443924"/>
            <a:ext cx="79208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altLang="ja-JP" sz="4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 conditions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343472" y="1213411"/>
            <a:ext cx="87129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8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800" b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ja-JP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altLang="ja-JP" sz="2800" kern="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</a:t>
            </a:r>
            <a:r>
              <a:rPr lang="en-US" altLang="ja-JP" sz="2800" b="1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r>
              <a:rPr lang="en-US" altLang="ja-JP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No+2n</a:t>
            </a:r>
            <a:r>
              <a:rPr lang="ru-RU" altLang="ja-JP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8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Cross  section  0.5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43472" y="1519452"/>
            <a:ext cx="804826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Background suppression </a:t>
            </a: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 200+ </a:t>
            </a: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higher at the DGFRS-2 than at DGFRS</a:t>
            </a:r>
          </a:p>
        </p:txBody>
      </p:sp>
      <p:pic>
        <p:nvPicPr>
          <p:cNvPr id="8" name="Рисунок 7" descr="Graphic Paper.bmp"/>
          <p:cNvPicPr>
            <a:picLocks noChangeAspect="1"/>
          </p:cNvPicPr>
          <p:nvPr/>
        </p:nvPicPr>
        <p:blipFill>
          <a:blip r:embed="rId2" cstate="print"/>
          <a:srcRect l="1108" t="7595" r="5196"/>
          <a:stretch>
            <a:fillRect/>
          </a:stretch>
        </p:blipFill>
        <p:spPr>
          <a:xfrm>
            <a:off x="1327854" y="2054336"/>
            <a:ext cx="9016618" cy="3590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115" y="5955413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Energy spectra of all the particles registered by MWPC (top blue line) and of </a:t>
            </a:r>
            <a:r>
              <a:rPr lang="en-US" sz="1600" baseline="30000" dirty="0"/>
              <a:t>252</a:t>
            </a:r>
            <a:r>
              <a:rPr lang="en-US" sz="1600" dirty="0"/>
              <a:t>No (bottom black line) nuclei produced in the </a:t>
            </a:r>
            <a:r>
              <a:rPr lang="en-US" sz="1600" baseline="30000" dirty="0"/>
              <a:t>206</a:t>
            </a:r>
            <a:r>
              <a:rPr lang="en-US" sz="1600" dirty="0"/>
              <a:t>Pb(</a:t>
            </a:r>
            <a:r>
              <a:rPr lang="en-US" sz="1600" baseline="30000" dirty="0"/>
              <a:t>48</a:t>
            </a:r>
            <a:r>
              <a:rPr lang="en-US" sz="1600" dirty="0"/>
              <a:t>Ca,2</a:t>
            </a:r>
            <a:r>
              <a:rPr lang="en-US" sz="1600" i="1" dirty="0"/>
              <a:t>n</a:t>
            </a:r>
            <a:r>
              <a:rPr lang="en-US" sz="1600" dirty="0"/>
              <a:t>) reaction using separators DGFRS (a) and DGFRS-2 (b).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47728" y="2343998"/>
            <a:ext cx="18966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DGFRS @ U400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4152" y="241159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DGFRS-2 @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DC-280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z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13" y="2060848"/>
            <a:ext cx="4536504" cy="3441691"/>
          </a:xfrm>
          <a:prstGeom prst="rect">
            <a:avLst/>
          </a:prstGeom>
        </p:spPr>
      </p:pic>
      <p:pic>
        <p:nvPicPr>
          <p:cNvPr id="7" name="Рисунок 6" descr="z3.bmp"/>
          <p:cNvPicPr>
            <a:picLocks noChangeAspect="1"/>
          </p:cNvPicPr>
          <p:nvPr/>
        </p:nvPicPr>
        <p:blipFill>
          <a:blip r:embed="rId3" cstate="print"/>
          <a:srcRect l="3126" t="3349" r="6875" b="16507"/>
          <a:stretch>
            <a:fillRect/>
          </a:stretch>
        </p:blipFill>
        <p:spPr>
          <a:xfrm>
            <a:off x="5015880" y="1762709"/>
            <a:ext cx="6909007" cy="4821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3912" y="5733256"/>
            <a:ext cx="344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DGFRS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TASCA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, BGS, DGFRS-2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79376" y="365000"/>
            <a:ext cx="10369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4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of the first experiment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6684D2C-BA5E-4D41-93F4-8EF2033CA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1124744"/>
            <a:ext cx="44644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 decay properties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z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595" y="988103"/>
            <a:ext cx="6006890" cy="55446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67" y="1199194"/>
            <a:ext cx="6001742" cy="36064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51384" y="3933056"/>
            <a:ext cx="532859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71DF4EED-26AC-4BDF-8AC8-45D841BE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59" y="296652"/>
            <a:ext cx="796908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ja-JP" sz="4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of the first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8102" y="26389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EC?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35838</TotalTime>
  <Words>651</Words>
  <Application>Microsoft Office PowerPoint</Application>
  <PresentationFormat>Широкоэкранный</PresentationFormat>
  <Paragraphs>148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Gungsuh</vt:lpstr>
      <vt:lpstr>MS Mincho</vt:lpstr>
      <vt:lpstr>Symbol</vt:lpstr>
      <vt:lpstr>Times New Roman</vt:lpstr>
      <vt:lpstr>Тема Office</vt:lpstr>
      <vt:lpstr>ФЛЕРОВИЙ (Z=114) и МОСКОВИЙ (Z=115)  на Фабрике СТЭ  Переход к синтезу элементов c Z &gt; 118     В.К. Утёнков / А.В. Карпов Лаборатория ядерных реакций им. Г.Н. Флерова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FLNR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Utenkov</dc:creator>
  <cp:lastModifiedBy>Alexander Karpov</cp:lastModifiedBy>
  <cp:revision>1815</cp:revision>
  <dcterms:created xsi:type="dcterms:W3CDTF">2004-06-29T08:14:21Z</dcterms:created>
  <dcterms:modified xsi:type="dcterms:W3CDTF">2021-06-29T21:43:09Z</dcterms:modified>
</cp:coreProperties>
</file>