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56" r:id="rId2"/>
    <p:sldId id="268" r:id="rId3"/>
    <p:sldId id="302" r:id="rId4"/>
    <p:sldId id="301" r:id="rId5"/>
    <p:sldId id="308" r:id="rId6"/>
    <p:sldId id="311" r:id="rId7"/>
    <p:sldId id="261" r:id="rId8"/>
    <p:sldId id="323" r:id="rId9"/>
    <p:sldId id="265" r:id="rId10"/>
    <p:sldId id="275" r:id="rId11"/>
    <p:sldId id="271" r:id="rId12"/>
    <p:sldId id="269" r:id="rId13"/>
    <p:sldId id="263" r:id="rId14"/>
    <p:sldId id="262" r:id="rId15"/>
    <p:sldId id="260" r:id="rId16"/>
    <p:sldId id="297" r:id="rId17"/>
    <p:sldId id="278" r:id="rId18"/>
    <p:sldId id="285" r:id="rId19"/>
    <p:sldId id="31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1" autoAdjust="0"/>
    <p:restoredTop sz="94651" autoAdjust="0"/>
  </p:normalViewPr>
  <p:slideViewPr>
    <p:cSldViewPr snapToGrid="0">
      <p:cViewPr varScale="1">
        <p:scale>
          <a:sx n="122" d="100"/>
          <a:sy n="122" d="100"/>
        </p:scale>
        <p:origin x="90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3264A-039F-48F3-95E9-4264A68DF365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5DD6C-A964-4C0B-8F45-D0550BFA2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286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energies around the Coulomb barrier the complete fusion of two massive nuclei is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suppressed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competing binary process, the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quasifission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(QF), in which the composite system separates in two main fragments without forming a CN.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QF happens to be the most important mechanism that prevents the formation of SHE in the fusion of heavy nuclei.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6612-1D50-46CA-8183-E864C5DCFAB5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504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EF5B4DB-5735-452C-A4AC-A370477B9E84}" type="slidenum">
              <a:rPr lang="ru-RU" altLang="ru-RU" smtClean="0"/>
              <a:pPr eaLnBrk="1" hangingPunct="1">
                <a:spcBef>
                  <a:spcPct val="0"/>
                </a:spcBef>
              </a:pPr>
              <a:t>3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624753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EBF236-87D5-472D-B872-7B933DC0C0B7}" type="slidenum">
              <a:rPr lang="ru-RU" altLang="ru-RU" smtClean="0"/>
              <a:pPr eaLnBrk="1" hangingPunct="1">
                <a:spcBef>
                  <a:spcPct val="0"/>
                </a:spcBef>
              </a:pPr>
              <a:t>4</a:t>
            </a:fld>
            <a:endParaRPr lang="ru-RU" alt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10416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8651A6-26E9-4A60-B8E7-9557527829FA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0524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D9624-1F66-4665-8365-2E810F824E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18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 years ago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existence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island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stability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 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 114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 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 184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predicted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theoretically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[A.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Sobiczewski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F. A.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Gareev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B. N.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Kalinkin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Phys.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22, 500 (1966)]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experimental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superheavy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(SHE)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synthesis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Nowadays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isotopes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superheavy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 108-118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synthesized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hot fusion reactions</a:t>
            </a: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Flerov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Laboratory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Nuclear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Reactions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synthesis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superheavy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fusion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reactions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actinide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nuclei with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&gt; 118 cannot be synthesized in 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Ca-induced reactions since 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249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 is the heaviest target material available for these purposes. </a:t>
            </a: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pathways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synthesize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isotopes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superheavy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 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 118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-126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reactions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actinide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interest in damped collisions of heavy nuclei is conditioned by the necessity to find new ways to produce neutron-rich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superheavy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elements (SHE). Few years ago the inverse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antisymmetrizing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quasifission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(QF) process, was proposed to produce SHE in the collisions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transactinides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[1]. The low-energy damped collisions of intermediate mass nuclei are less difficult for experimental study than the reactions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transactinides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One may expect that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antisymmetrizing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shell effect will be similar in both cases [2].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study the role of shell effects in inverse QF, the binary reaction channels in the reactions 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156,160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 + 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at the Coulomb barrier energy have been investigated. In these reactions the projectile and target nuclei are located between the closed shells with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 50,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 82 (double magic tin)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 82,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 126 (double magic lead) which should play a significant role in the nucleon transfer process. To form lead-like fragment the projectile nucleus has to transfer about 22 nucleons to the target.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6612-1D50-46CA-8183-E864C5DCFAB5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67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~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D9624-1F66-4665-8365-2E810F824E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57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defined as the probability for CN formation from the configuration of two nuclei in contact. As it was mentioned above, the cross section of the evaporation residues is approximately a few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picobarns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these reactions.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 we deduced the fusion probability using the measured mass-energy distributions as the ratio between the number of events attributed to CN fission in the framework of the present analysis and all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fissionlike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fragments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fusion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probabilities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obtained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mass-energy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fissionlike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fragments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reactions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strongly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deformed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 + 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154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Sm, 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 + 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238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U, 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 + 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238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U, 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244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Pu, 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248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 + 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238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dependence on the energy above the Bass barrier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deduced values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dependence on the interaction energy may be approximated by the simple formula proposed by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Zagrebaev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fusion probability of cold fusion reactions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i="1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empirical constants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differences between the estimated values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results of the fitting procedure are typically 2–5% and do not exceed 10%.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6612-1D50-46CA-8183-E864C5DCFAB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028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CB04D-25A7-4AD9-8C30-A5DFD3B7B3C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49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04ED8-E4C2-4A30-8732-D43F4FC69D48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28.06.2021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ADDB9-CEF7-4AB2-A07E-1142A0CC80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16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4EFE7A-D298-47F2-8E33-422977B335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9709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94C9ACB-70A7-48E4-81D6-471E630DFB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8632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9" r:id="rId18"/>
    <p:sldLayoutId id="2147483671" r:id="rId19"/>
    <p:sldLayoutId id="2147483672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28.tiff"/><Relationship Id="rId5" Type="http://schemas.openxmlformats.org/officeDocument/2006/relationships/image" Target="../media/image24.wmf"/><Relationship Id="rId10" Type="http://schemas.openxmlformats.org/officeDocument/2006/relationships/image" Target="../media/image26.wmf"/><Relationship Id="rId4" Type="http://schemas.openxmlformats.org/officeDocument/2006/relationships/oleObject" Target="../embeddings/oleObject18.bin"/><Relationship Id="rId9" Type="http://schemas.openxmlformats.org/officeDocument/2006/relationships/oleObject" Target="../embeddings/oleObject2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A8A221-2434-44F8-99BF-B5383AFC0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549" y="633046"/>
            <a:ext cx="9961774" cy="2115110"/>
          </a:xfrm>
        </p:spPr>
        <p:txBody>
          <a:bodyPr>
            <a:normAutofit/>
          </a:bodyPr>
          <a:lstStyle/>
          <a:p>
            <a:pPr algn="ctr"/>
            <a:r>
              <a:rPr lang="ru-RU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Квази</a:t>
            </a:r>
            <a:r>
              <a:rPr lang="ru-RU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-деление - первый светофор на пути образования сверхтяжелых элементов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8D672C1-C4D5-4491-9308-88B8D32B79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8500" y="4096399"/>
            <a:ext cx="3071871" cy="1632279"/>
          </a:xfrm>
        </p:spPr>
        <p:txBody>
          <a:bodyPr>
            <a:normAutofit/>
          </a:bodyPr>
          <a:lstStyle/>
          <a:p>
            <a:pPr algn="ctr"/>
            <a:r>
              <a:rPr lang="ru-RU" sz="31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М.Г. ИТКИС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ЛЯР ОИЯИ 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30.06.2021</a:t>
            </a:r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39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6722" y="144009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and Energy distributions in the reactions leading to the formation of Z=114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72" y="1340768"/>
            <a:ext cx="8971788" cy="42763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35424" y="5471607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Calibri"/>
              </a:rPr>
              <a:t>Z</a:t>
            </a:r>
            <a:r>
              <a:rPr lang="en-US" b="1" baseline="-25000" dirty="0" err="1">
                <a:solidFill>
                  <a:srgbClr val="FF0000"/>
                </a:solidFill>
                <a:latin typeface="Calibri"/>
              </a:rPr>
              <a:t>t</a:t>
            </a:r>
            <a:r>
              <a:rPr lang="en-US" b="1" dirty="0" err="1">
                <a:solidFill>
                  <a:srgbClr val="FF0000"/>
                </a:solidFill>
                <a:latin typeface="Calibri"/>
              </a:rPr>
              <a:t>Z</a:t>
            </a:r>
            <a:r>
              <a:rPr lang="en-US" b="1" baseline="-25000" dirty="0" err="1">
                <a:solidFill>
                  <a:srgbClr val="FF0000"/>
                </a:solidFill>
                <a:latin typeface="Calibri"/>
              </a:rPr>
              <a:t>p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=1880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Calibri"/>
              </a:rPr>
              <a:t>X</a:t>
            </a:r>
            <a:r>
              <a:rPr lang="en-US" b="1" baseline="-25000" dirty="0" err="1">
                <a:solidFill>
                  <a:srgbClr val="FF0000"/>
                </a:solidFill>
                <a:latin typeface="Calibri"/>
              </a:rPr>
              <a:t>m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=0.721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95664" y="5470117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Calibri"/>
              </a:rPr>
              <a:t>Z</a:t>
            </a:r>
            <a:r>
              <a:rPr lang="en-US" b="1" baseline="-25000" dirty="0" err="1">
                <a:solidFill>
                  <a:srgbClr val="FF0000"/>
                </a:solidFill>
                <a:latin typeface="Calibri"/>
              </a:rPr>
              <a:t>t</a:t>
            </a:r>
            <a:r>
              <a:rPr lang="en-US" b="1" dirty="0" err="1">
                <a:solidFill>
                  <a:srgbClr val="FF0000"/>
                </a:solidFill>
                <a:latin typeface="Calibri"/>
              </a:rPr>
              <a:t>Z</a:t>
            </a:r>
            <a:r>
              <a:rPr lang="en-US" b="1" baseline="-25000" dirty="0" err="1">
                <a:solidFill>
                  <a:srgbClr val="FF0000"/>
                </a:solidFill>
                <a:latin typeface="Calibri"/>
              </a:rPr>
              <a:t>p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=2024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Calibri"/>
              </a:rPr>
              <a:t>X</a:t>
            </a:r>
            <a:r>
              <a:rPr lang="en-US" b="1" baseline="-25000" dirty="0" err="1">
                <a:solidFill>
                  <a:srgbClr val="FF0000"/>
                </a:solidFill>
                <a:latin typeface="Calibri"/>
              </a:rPr>
              <a:t>m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=0.776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9880" y="5445225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Calibri"/>
              </a:rPr>
              <a:t>Z</a:t>
            </a:r>
            <a:r>
              <a:rPr lang="en-US" b="1" baseline="-25000" dirty="0" err="1">
                <a:solidFill>
                  <a:srgbClr val="FF0000"/>
                </a:solidFill>
                <a:latin typeface="Calibri"/>
              </a:rPr>
              <a:t>t</a:t>
            </a:r>
            <a:r>
              <a:rPr lang="en-US" b="1" dirty="0" err="1">
                <a:solidFill>
                  <a:srgbClr val="FF0000"/>
                </a:solidFill>
                <a:latin typeface="Calibri"/>
              </a:rPr>
              <a:t>Z</a:t>
            </a:r>
            <a:r>
              <a:rPr lang="en-US" b="1" baseline="-25000" dirty="0" err="1">
                <a:solidFill>
                  <a:srgbClr val="FF0000"/>
                </a:solidFill>
                <a:latin typeface="Calibri"/>
              </a:rPr>
              <a:t>p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=2160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Calibri"/>
              </a:rPr>
              <a:t>X</a:t>
            </a:r>
            <a:r>
              <a:rPr lang="en-US" b="1" baseline="-25000" dirty="0" err="1">
                <a:solidFill>
                  <a:srgbClr val="FF0000"/>
                </a:solidFill>
                <a:latin typeface="Calibri"/>
              </a:rPr>
              <a:t>m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=0.806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56104" y="5445225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Calibri"/>
              </a:rPr>
              <a:t>Z</a:t>
            </a:r>
            <a:r>
              <a:rPr lang="en-US" b="1" baseline="-25000" dirty="0" err="1">
                <a:solidFill>
                  <a:srgbClr val="FF0000"/>
                </a:solidFill>
                <a:latin typeface="Calibri"/>
              </a:rPr>
              <a:t>t</a:t>
            </a:r>
            <a:r>
              <a:rPr lang="en-US" b="1" dirty="0" err="1">
                <a:solidFill>
                  <a:srgbClr val="FF0000"/>
                </a:solidFill>
                <a:latin typeface="Calibri"/>
              </a:rPr>
              <a:t>Z</a:t>
            </a:r>
            <a:r>
              <a:rPr lang="en-US" b="1" baseline="-25000" dirty="0" err="1">
                <a:solidFill>
                  <a:srgbClr val="FF0000"/>
                </a:solidFill>
                <a:latin typeface="Calibri"/>
              </a:rPr>
              <a:t>p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=2808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Calibri"/>
              </a:rPr>
              <a:t>X</a:t>
            </a:r>
            <a:r>
              <a:rPr lang="en-US" b="1" baseline="-25000" dirty="0" err="1">
                <a:solidFill>
                  <a:srgbClr val="FF0000"/>
                </a:solidFill>
                <a:latin typeface="Calibri"/>
              </a:rPr>
              <a:t>m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=0.917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25197" y="2276873"/>
            <a:ext cx="1299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latin typeface="Calibri"/>
              </a:rPr>
              <a:t>QF+CNF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95664" y="2234482"/>
            <a:ext cx="1424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latin typeface="Calibri"/>
              </a:rPr>
              <a:t>QF+</a:t>
            </a: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CNF?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11888" y="2234482"/>
            <a:ext cx="134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latin typeface="Calibri"/>
              </a:rPr>
              <a:t>QF+</a:t>
            </a: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CNF?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44136" y="2247256"/>
            <a:ext cx="628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latin typeface="Calibri"/>
              </a:rPr>
              <a:t>QF</a:t>
            </a:r>
          </a:p>
        </p:txBody>
      </p:sp>
      <p:sp>
        <p:nvSpPr>
          <p:cNvPr id="27" name="Овал 26"/>
          <p:cNvSpPr/>
          <p:nvPr/>
        </p:nvSpPr>
        <p:spPr>
          <a:xfrm>
            <a:off x="3170457" y="2780928"/>
            <a:ext cx="494440" cy="504056"/>
          </a:xfrm>
          <a:prstGeom prst="ellipse">
            <a:avLst/>
          </a:prstGeom>
          <a:noFill/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124508" y="2780928"/>
            <a:ext cx="494440" cy="504056"/>
          </a:xfrm>
          <a:prstGeom prst="ellipse">
            <a:avLst/>
          </a:prstGeom>
          <a:noFill/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7068724" y="2780928"/>
            <a:ext cx="494440" cy="504056"/>
          </a:xfrm>
          <a:prstGeom prst="ellipse">
            <a:avLst/>
          </a:prstGeom>
          <a:noFill/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9084948" y="2780928"/>
            <a:ext cx="494440" cy="504056"/>
          </a:xfrm>
          <a:prstGeom prst="ellipse">
            <a:avLst/>
          </a:prstGeom>
          <a:noFill/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3787552" y="4191001"/>
            <a:ext cx="4365848" cy="295275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2" name="Прямая со стрелкой 31"/>
          <p:cNvCxnSpPr/>
          <p:nvPr/>
        </p:nvCxnSpPr>
        <p:spPr>
          <a:xfrm>
            <a:off x="3396454" y="4838701"/>
            <a:ext cx="4299747" cy="6667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6739880" y="3762375"/>
            <a:ext cx="171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QF increases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957616" y="4476750"/>
            <a:ext cx="186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CNF decreases</a:t>
            </a:r>
          </a:p>
        </p:txBody>
      </p:sp>
    </p:spTree>
    <p:extLst>
      <p:ext uri="{BB962C8B-B14F-4D97-AF65-F5344CB8AC3E}">
        <p14:creationId xmlns:p14="http://schemas.microsoft.com/office/powerpoint/2010/main" val="29498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" grpId="0"/>
      <p:bldP spid="33" grpId="0"/>
    </p:bld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0"/>
            <a:ext cx="8908801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 sections 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symmetric fragment formations </a:t>
            </a:r>
            <a:endParaRPr lang="en-US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1415481" y="1412776"/>
          <a:ext cx="6492065" cy="4536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" name="Graph" r:id="rId3" imgW="4153680" imgH="2901600" progId="Origin50.Graph">
                  <p:embed/>
                </p:oleObj>
              </mc:Choice>
              <mc:Fallback>
                <p:oleObj name="Graph" r:id="rId3" imgW="4153680" imgH="2901600" progId="Origin50.Graph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15481" y="1412776"/>
                        <a:ext cx="6492065" cy="4536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3501689" y="1859941"/>
            <a:ext cx="720080" cy="3237229"/>
            <a:chOff x="1993614" y="1988840"/>
            <a:chExt cx="900099" cy="3384376"/>
          </a:xfrm>
        </p:grpSpPr>
        <p:sp>
          <p:nvSpPr>
            <p:cNvPr id="6" name="Стрелка вниз 5"/>
            <p:cNvSpPr/>
            <p:nvPr/>
          </p:nvSpPr>
          <p:spPr>
            <a:xfrm rot="10800000">
              <a:off x="1993614" y="1988840"/>
              <a:ext cx="900099" cy="3384376"/>
            </a:xfrm>
            <a:prstGeom prst="downArrow">
              <a:avLst>
                <a:gd name="adj1" fmla="val 87533"/>
                <a:gd name="adj2" fmla="val 18276"/>
              </a:avLst>
            </a:prstGeom>
            <a:solidFill>
              <a:srgbClr val="00B050">
                <a:alpha val="35000"/>
              </a:srgbClr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09636" y="5003884"/>
              <a:ext cx="68407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600" b="1" kern="0" dirty="0">
                  <a:solidFill>
                    <a:srgbClr val="10817E"/>
                  </a:solidFill>
                  <a:latin typeface="Calibri"/>
                </a:rPr>
                <a:t>3n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300461" y="1659886"/>
            <a:ext cx="722102" cy="3253287"/>
            <a:chOff x="2843804" y="1988840"/>
            <a:chExt cx="900099" cy="3401164"/>
          </a:xfrm>
        </p:grpSpPr>
        <p:sp>
          <p:nvSpPr>
            <p:cNvPr id="9" name="Стрелка вниз 8"/>
            <p:cNvSpPr/>
            <p:nvPr/>
          </p:nvSpPr>
          <p:spPr>
            <a:xfrm rot="10800000">
              <a:off x="2843804" y="1988840"/>
              <a:ext cx="900099" cy="3384376"/>
            </a:xfrm>
            <a:prstGeom prst="downArrow">
              <a:avLst>
                <a:gd name="adj1" fmla="val 87533"/>
                <a:gd name="adj2" fmla="val 18276"/>
              </a:avLst>
            </a:prstGeom>
            <a:solidFill>
              <a:srgbClr val="FF0000">
                <a:alpha val="3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59827" y="5003884"/>
              <a:ext cx="684076" cy="386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b="1" kern="0" dirty="0">
                  <a:solidFill>
                    <a:srgbClr val="F79646">
                      <a:lumMod val="50000"/>
                    </a:srgbClr>
                  </a:solidFill>
                  <a:latin typeface="Calibri"/>
                </a:rPr>
                <a:t>4n</a:t>
              </a:r>
            </a:p>
          </p:txBody>
        </p:sp>
      </p:grpSp>
      <p:sp>
        <p:nvSpPr>
          <p:cNvPr id="11" name="Объект 2"/>
          <p:cNvSpPr txBox="1">
            <a:spLocks/>
          </p:cNvSpPr>
          <p:nvPr/>
        </p:nvSpPr>
        <p:spPr>
          <a:xfrm>
            <a:off x="7278083" y="1063819"/>
            <a:ext cx="3240360" cy="47502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defRPr/>
            </a:pPr>
            <a:r>
              <a:rPr lang="en-US" sz="2600" b="1" dirty="0">
                <a:solidFill>
                  <a:srgbClr val="F79646">
                    <a:lumMod val="50000"/>
                  </a:srgbClr>
                </a:solidFill>
                <a:latin typeface="Calibri"/>
              </a:rPr>
              <a:t>For 4</a:t>
            </a:r>
            <a:r>
              <a:rPr lang="en-US" sz="2600" b="1" i="1" dirty="0">
                <a:solidFill>
                  <a:srgbClr val="F79646">
                    <a:lumMod val="50000"/>
                  </a:srgbClr>
                </a:solidFill>
                <a:latin typeface="Calibri"/>
              </a:rPr>
              <a:t>n</a:t>
            </a:r>
            <a:r>
              <a:rPr lang="en-US" sz="2600" b="1" dirty="0">
                <a:solidFill>
                  <a:srgbClr val="F79646">
                    <a:lumMod val="50000"/>
                  </a:srgbClr>
                </a:solidFill>
                <a:latin typeface="Calibri"/>
              </a:rPr>
              <a:t> channel (E</a:t>
            </a:r>
            <a:r>
              <a:rPr lang="en-US" sz="2600" b="1" baseline="30000" dirty="0">
                <a:solidFill>
                  <a:srgbClr val="F79646">
                    <a:lumMod val="50000"/>
                  </a:srgbClr>
                </a:solidFill>
                <a:latin typeface="Calibri"/>
              </a:rPr>
              <a:t>*</a:t>
            </a:r>
            <a:r>
              <a:rPr lang="en-US" sz="2600" b="1" dirty="0">
                <a:solidFill>
                  <a:srgbClr val="F79646">
                    <a:lumMod val="50000"/>
                  </a:srgbClr>
                </a:solidFill>
                <a:latin typeface="Calibri"/>
              </a:rPr>
              <a:t>=40÷50MeV):</a:t>
            </a:r>
          </a:p>
          <a:p>
            <a:pPr marL="0" indent="0">
              <a:lnSpc>
                <a:spcPts val="2000"/>
              </a:lnSpc>
              <a:buNone/>
              <a:defRPr/>
            </a:pPr>
            <a:r>
              <a:rPr lang="en-US" sz="2600" b="1" baseline="30000" dirty="0">
                <a:solidFill>
                  <a:srgbClr val="002060"/>
                </a:solidFill>
                <a:latin typeface="Calibri"/>
              </a:rPr>
              <a:t>48</a:t>
            </a:r>
            <a:r>
              <a:rPr lang="en-US" sz="2600" b="1" dirty="0">
                <a:solidFill>
                  <a:srgbClr val="002060"/>
                </a:solidFill>
                <a:latin typeface="Calibri"/>
              </a:rPr>
              <a:t>Ca+</a:t>
            </a:r>
            <a:r>
              <a:rPr lang="en-US" sz="2600" b="1" baseline="30000" dirty="0">
                <a:solidFill>
                  <a:srgbClr val="002060"/>
                </a:solidFill>
                <a:latin typeface="Calibri"/>
              </a:rPr>
              <a:t>238</a:t>
            </a:r>
            <a:r>
              <a:rPr lang="en-US" sz="2600" b="1" dirty="0">
                <a:solidFill>
                  <a:srgbClr val="002060"/>
                </a:solidFill>
                <a:latin typeface="Calibri"/>
              </a:rPr>
              <a:t>U→</a:t>
            </a:r>
            <a:r>
              <a:rPr lang="en-US" sz="2600" b="1" baseline="30000" dirty="0">
                <a:solidFill>
                  <a:srgbClr val="002060"/>
                </a:solidFill>
                <a:latin typeface="Calibri"/>
              </a:rPr>
              <a:t>48</a:t>
            </a:r>
            <a:r>
              <a:rPr lang="en-US" sz="2600" b="1" dirty="0">
                <a:solidFill>
                  <a:srgbClr val="002060"/>
                </a:solidFill>
                <a:latin typeface="Calibri"/>
              </a:rPr>
              <a:t>Ca+</a:t>
            </a:r>
            <a:r>
              <a:rPr lang="en-US" sz="2600" b="1" baseline="30000" dirty="0">
                <a:solidFill>
                  <a:srgbClr val="002060"/>
                </a:solidFill>
                <a:latin typeface="Calibri"/>
              </a:rPr>
              <a:t>244</a:t>
            </a:r>
            <a:r>
              <a:rPr lang="en-US" sz="2600" b="1" dirty="0">
                <a:solidFill>
                  <a:srgbClr val="002060"/>
                </a:solidFill>
                <a:latin typeface="Calibri"/>
              </a:rPr>
              <a:t>Pu </a:t>
            </a:r>
          </a:p>
          <a:p>
            <a:pPr marL="0" indent="0">
              <a:lnSpc>
                <a:spcPts val="2000"/>
              </a:lnSpc>
              <a:buNone/>
              <a:defRPr/>
            </a:pPr>
            <a:r>
              <a:rPr lang="en-US" sz="2600" dirty="0">
                <a:solidFill>
                  <a:srgbClr val="002060"/>
                </a:solidFill>
                <a:latin typeface="Calibri"/>
              </a:rPr>
              <a:t>σ(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A</a:t>
            </a:r>
            <a:r>
              <a:rPr lang="en-US" sz="2000" baseline="-25000" dirty="0">
                <a:solidFill>
                  <a:srgbClr val="002060"/>
                </a:solidFill>
                <a:latin typeface="Calibri"/>
              </a:rPr>
              <a:t>CN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/2±20</a:t>
            </a:r>
            <a:r>
              <a:rPr lang="en-US" sz="2600" dirty="0">
                <a:solidFill>
                  <a:srgbClr val="002060"/>
                </a:solidFill>
                <a:latin typeface="Calibri"/>
              </a:rPr>
              <a:t>) drops </a:t>
            </a:r>
            <a:r>
              <a:rPr lang="en-US" sz="2600" dirty="0">
                <a:solidFill>
                  <a:srgbClr val="002060"/>
                </a:solidFill>
                <a:latin typeface="Calibri"/>
                <a:sym typeface="Symbol"/>
              </a:rPr>
              <a:t></a:t>
            </a:r>
            <a:r>
              <a:rPr lang="en-US" sz="2600" b="1" dirty="0">
                <a:solidFill>
                  <a:srgbClr val="FF0000"/>
                </a:solidFill>
                <a:latin typeface="Calibri"/>
              </a:rPr>
              <a:t>2</a:t>
            </a:r>
            <a:r>
              <a:rPr lang="en-US" sz="2600" dirty="0">
                <a:solidFill>
                  <a:srgbClr val="002060"/>
                </a:solidFill>
                <a:latin typeface="Calibri"/>
              </a:rPr>
              <a:t> times</a:t>
            </a:r>
          </a:p>
          <a:p>
            <a:pPr marL="0" indent="0">
              <a:lnSpc>
                <a:spcPts val="2000"/>
              </a:lnSpc>
              <a:buNone/>
              <a:defRPr/>
            </a:pPr>
            <a:endParaRPr lang="en-US" sz="2600" dirty="0">
              <a:solidFill>
                <a:srgbClr val="002060"/>
              </a:solidFill>
              <a:latin typeface="Calibri"/>
            </a:endParaRPr>
          </a:p>
          <a:p>
            <a:pPr marL="0" indent="0">
              <a:lnSpc>
                <a:spcPts val="2000"/>
              </a:lnSpc>
              <a:buNone/>
              <a:defRPr/>
            </a:pPr>
            <a:r>
              <a:rPr lang="en-US" sz="2600" b="1" baseline="30000" dirty="0">
                <a:solidFill>
                  <a:srgbClr val="002060"/>
                </a:solidFill>
                <a:latin typeface="Calibri"/>
              </a:rPr>
              <a:t>48</a:t>
            </a:r>
            <a:r>
              <a:rPr lang="en-US" sz="2600" b="1" dirty="0">
                <a:solidFill>
                  <a:srgbClr val="002060"/>
                </a:solidFill>
                <a:latin typeface="Calibri"/>
              </a:rPr>
              <a:t>Ca+</a:t>
            </a:r>
            <a:r>
              <a:rPr lang="en-US" sz="2600" b="1" baseline="30000" dirty="0">
                <a:solidFill>
                  <a:srgbClr val="002060"/>
                </a:solidFill>
                <a:latin typeface="Calibri"/>
              </a:rPr>
              <a:t>238</a:t>
            </a:r>
            <a:r>
              <a:rPr lang="en-US" sz="2600" b="1" dirty="0">
                <a:solidFill>
                  <a:srgbClr val="002060"/>
                </a:solidFill>
                <a:latin typeface="Calibri"/>
              </a:rPr>
              <a:t>U→</a:t>
            </a:r>
            <a:r>
              <a:rPr lang="en-US" sz="2600" b="1" baseline="30000" dirty="0">
                <a:solidFill>
                  <a:srgbClr val="002060"/>
                </a:solidFill>
                <a:latin typeface="Calibri"/>
              </a:rPr>
              <a:t>48</a:t>
            </a:r>
            <a:r>
              <a:rPr lang="en-US" sz="2600" b="1" dirty="0">
                <a:solidFill>
                  <a:srgbClr val="002060"/>
                </a:solidFill>
                <a:latin typeface="Calibri"/>
              </a:rPr>
              <a:t>Ti+</a:t>
            </a:r>
            <a:r>
              <a:rPr lang="en-US" sz="2600" b="1" baseline="30000" dirty="0">
                <a:solidFill>
                  <a:srgbClr val="002060"/>
                </a:solidFill>
                <a:latin typeface="Calibri"/>
              </a:rPr>
              <a:t>238</a:t>
            </a:r>
            <a:r>
              <a:rPr lang="en-US" sz="2600" b="1" dirty="0">
                <a:solidFill>
                  <a:srgbClr val="002060"/>
                </a:solidFill>
                <a:latin typeface="Calibri"/>
              </a:rPr>
              <a:t>U </a:t>
            </a:r>
          </a:p>
          <a:p>
            <a:pPr marL="0" indent="0">
              <a:lnSpc>
                <a:spcPts val="2000"/>
              </a:lnSpc>
              <a:buNone/>
              <a:defRPr/>
            </a:pPr>
            <a:r>
              <a:rPr lang="en-US" sz="2600" dirty="0">
                <a:solidFill>
                  <a:srgbClr val="002060"/>
                </a:solidFill>
                <a:latin typeface="Calibri"/>
              </a:rPr>
              <a:t>σ(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A</a:t>
            </a:r>
            <a:r>
              <a:rPr lang="en-US" sz="2000" baseline="-25000" dirty="0">
                <a:solidFill>
                  <a:srgbClr val="002060"/>
                </a:solidFill>
                <a:latin typeface="Calibri"/>
              </a:rPr>
              <a:t>CN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/2±20</a:t>
            </a:r>
            <a:r>
              <a:rPr lang="en-US" sz="2600" dirty="0">
                <a:solidFill>
                  <a:srgbClr val="002060"/>
                </a:solidFill>
                <a:latin typeface="Calibri"/>
              </a:rPr>
              <a:t>) drops   </a:t>
            </a:r>
            <a:r>
              <a:rPr lang="en-US" sz="2600" dirty="0">
                <a:solidFill>
                  <a:srgbClr val="002060"/>
                </a:solidFill>
                <a:latin typeface="Calibri"/>
                <a:sym typeface="Symbol"/>
              </a:rPr>
              <a:t></a:t>
            </a:r>
            <a:r>
              <a:rPr lang="en-US" sz="2600" b="1" dirty="0">
                <a:solidFill>
                  <a:srgbClr val="FF0000"/>
                </a:solidFill>
                <a:latin typeface="Calibri"/>
                <a:sym typeface="Symbol"/>
              </a:rPr>
              <a:t>10</a:t>
            </a:r>
            <a:r>
              <a:rPr lang="en-US" sz="2600" dirty="0">
                <a:solidFill>
                  <a:srgbClr val="002060"/>
                </a:solidFill>
                <a:latin typeface="Calibri"/>
                <a:sym typeface="Symbol"/>
              </a:rPr>
              <a:t> times</a:t>
            </a:r>
          </a:p>
          <a:p>
            <a:pPr marL="0" indent="0">
              <a:lnSpc>
                <a:spcPts val="2000"/>
              </a:lnSpc>
              <a:buNone/>
              <a:defRPr/>
            </a:pPr>
            <a:endParaRPr lang="en-US" sz="2400" dirty="0">
              <a:solidFill>
                <a:sysClr val="windowText" lastClr="000000"/>
              </a:solidFill>
              <a:latin typeface="Calibri"/>
            </a:endParaRPr>
          </a:p>
          <a:p>
            <a:pPr>
              <a:lnSpc>
                <a:spcPts val="2000"/>
              </a:lnSpc>
              <a:defRPr/>
            </a:pPr>
            <a:r>
              <a:rPr lang="en-US" sz="2600" b="1" dirty="0">
                <a:solidFill>
                  <a:srgbClr val="10817E"/>
                </a:solidFill>
                <a:latin typeface="Calibri"/>
              </a:rPr>
              <a:t>For 3</a:t>
            </a:r>
            <a:r>
              <a:rPr lang="en-US" sz="2600" b="1" i="1" dirty="0">
                <a:solidFill>
                  <a:srgbClr val="10817E"/>
                </a:solidFill>
                <a:latin typeface="Calibri"/>
              </a:rPr>
              <a:t>n</a:t>
            </a:r>
            <a:r>
              <a:rPr lang="en-US" sz="2600" b="1" dirty="0">
                <a:solidFill>
                  <a:srgbClr val="10817E"/>
                </a:solidFill>
                <a:latin typeface="Calibri"/>
              </a:rPr>
              <a:t> channel (E</a:t>
            </a:r>
            <a:r>
              <a:rPr lang="en-US" sz="2600" b="1" baseline="30000" dirty="0">
                <a:solidFill>
                  <a:srgbClr val="10817E"/>
                </a:solidFill>
                <a:latin typeface="Calibri"/>
              </a:rPr>
              <a:t>*</a:t>
            </a:r>
            <a:r>
              <a:rPr lang="en-US" sz="2600" b="1" dirty="0">
                <a:solidFill>
                  <a:srgbClr val="10817E"/>
                </a:solidFill>
                <a:latin typeface="Calibri"/>
              </a:rPr>
              <a:t>=30÷40MeV):</a:t>
            </a:r>
          </a:p>
          <a:p>
            <a:pPr marL="0" indent="0">
              <a:lnSpc>
                <a:spcPts val="2000"/>
              </a:lnSpc>
              <a:buNone/>
              <a:defRPr/>
            </a:pPr>
            <a:r>
              <a:rPr lang="en-US" sz="2600" b="1" baseline="30000" dirty="0">
                <a:solidFill>
                  <a:srgbClr val="002060"/>
                </a:solidFill>
                <a:latin typeface="Calibri"/>
              </a:rPr>
              <a:t>48</a:t>
            </a:r>
            <a:r>
              <a:rPr lang="en-US" sz="2600" b="1" dirty="0">
                <a:solidFill>
                  <a:srgbClr val="002060"/>
                </a:solidFill>
                <a:latin typeface="Calibri"/>
              </a:rPr>
              <a:t>Ca+</a:t>
            </a:r>
            <a:r>
              <a:rPr lang="en-US" sz="2600" b="1" baseline="30000" dirty="0">
                <a:solidFill>
                  <a:srgbClr val="002060"/>
                </a:solidFill>
                <a:latin typeface="Calibri"/>
              </a:rPr>
              <a:t>238</a:t>
            </a:r>
            <a:r>
              <a:rPr lang="en-US" sz="2600" b="1" dirty="0">
                <a:solidFill>
                  <a:srgbClr val="002060"/>
                </a:solidFill>
                <a:latin typeface="Calibri"/>
              </a:rPr>
              <a:t>U→</a:t>
            </a:r>
            <a:r>
              <a:rPr lang="en-US" sz="2600" b="1" baseline="30000" dirty="0">
                <a:solidFill>
                  <a:srgbClr val="002060"/>
                </a:solidFill>
                <a:latin typeface="Calibri"/>
              </a:rPr>
              <a:t>48</a:t>
            </a:r>
            <a:r>
              <a:rPr lang="en-US" sz="2600" b="1" dirty="0">
                <a:solidFill>
                  <a:srgbClr val="002060"/>
                </a:solidFill>
                <a:latin typeface="Calibri"/>
              </a:rPr>
              <a:t>Ca+</a:t>
            </a:r>
            <a:r>
              <a:rPr lang="en-US" sz="2600" b="1" baseline="30000" dirty="0">
                <a:solidFill>
                  <a:srgbClr val="002060"/>
                </a:solidFill>
                <a:latin typeface="Calibri"/>
              </a:rPr>
              <a:t>244</a:t>
            </a:r>
            <a:r>
              <a:rPr lang="en-US" sz="2600" b="1" dirty="0">
                <a:solidFill>
                  <a:srgbClr val="002060"/>
                </a:solidFill>
                <a:latin typeface="Calibri"/>
              </a:rPr>
              <a:t>Pu </a:t>
            </a:r>
          </a:p>
          <a:p>
            <a:pPr marL="0" indent="0">
              <a:lnSpc>
                <a:spcPts val="2000"/>
              </a:lnSpc>
              <a:buNone/>
              <a:defRPr/>
            </a:pPr>
            <a:r>
              <a:rPr lang="en-US" sz="2600" dirty="0">
                <a:solidFill>
                  <a:srgbClr val="002060"/>
                </a:solidFill>
                <a:latin typeface="Calibri"/>
              </a:rPr>
              <a:t>σ(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A</a:t>
            </a:r>
            <a:r>
              <a:rPr lang="en-US" sz="2000" baseline="-25000" dirty="0">
                <a:solidFill>
                  <a:srgbClr val="002060"/>
                </a:solidFill>
                <a:latin typeface="Calibri"/>
              </a:rPr>
              <a:t>CN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/2±20</a:t>
            </a:r>
            <a:r>
              <a:rPr lang="en-US" sz="2600" dirty="0">
                <a:solidFill>
                  <a:srgbClr val="002060"/>
                </a:solidFill>
                <a:latin typeface="Calibri"/>
              </a:rPr>
              <a:t>) drops </a:t>
            </a:r>
            <a:r>
              <a:rPr lang="en-US" sz="2600" dirty="0">
                <a:solidFill>
                  <a:srgbClr val="002060"/>
                </a:solidFill>
                <a:latin typeface="Calibri"/>
                <a:sym typeface="Symbol"/>
              </a:rPr>
              <a:t></a:t>
            </a:r>
            <a:r>
              <a:rPr lang="en-US" sz="2600" b="1" dirty="0">
                <a:solidFill>
                  <a:srgbClr val="FF0000"/>
                </a:solidFill>
                <a:latin typeface="Calibri"/>
                <a:sym typeface="Symbol"/>
              </a:rPr>
              <a:t>10</a:t>
            </a:r>
            <a:r>
              <a:rPr lang="en-US" sz="2600" dirty="0">
                <a:solidFill>
                  <a:srgbClr val="002060"/>
                </a:solidFill>
                <a:latin typeface="Calibri"/>
                <a:sym typeface="Symbol"/>
              </a:rPr>
              <a:t> times</a:t>
            </a:r>
            <a:endParaRPr lang="en-US" sz="2400" dirty="0">
              <a:solidFill>
                <a:sysClr val="windowText" lastClr="000000"/>
              </a:solidFill>
              <a:latin typeface="Calibri"/>
            </a:endParaRPr>
          </a:p>
          <a:p>
            <a:pPr>
              <a:lnSpc>
                <a:spcPts val="2000"/>
              </a:lnSpc>
              <a:defRPr/>
            </a:pPr>
            <a:endParaRPr lang="en-US" sz="2600" dirty="0">
              <a:solidFill>
                <a:srgbClr val="002060"/>
              </a:solidFill>
              <a:latin typeface="Calibri"/>
            </a:endParaRPr>
          </a:p>
          <a:p>
            <a:pPr marL="0" indent="0">
              <a:lnSpc>
                <a:spcPts val="2000"/>
              </a:lnSpc>
              <a:buNone/>
              <a:defRPr/>
            </a:pPr>
            <a:r>
              <a:rPr lang="en-US" sz="2600" b="1" baseline="30000" dirty="0">
                <a:solidFill>
                  <a:srgbClr val="002060"/>
                </a:solidFill>
                <a:latin typeface="Calibri"/>
              </a:rPr>
              <a:t>48</a:t>
            </a:r>
            <a:r>
              <a:rPr lang="en-US" sz="2600" b="1" dirty="0">
                <a:solidFill>
                  <a:srgbClr val="002060"/>
                </a:solidFill>
                <a:latin typeface="Calibri"/>
              </a:rPr>
              <a:t>Ca+</a:t>
            </a:r>
            <a:r>
              <a:rPr lang="en-US" sz="2600" b="1" baseline="30000" dirty="0">
                <a:solidFill>
                  <a:srgbClr val="002060"/>
                </a:solidFill>
                <a:latin typeface="Calibri"/>
              </a:rPr>
              <a:t>238</a:t>
            </a:r>
            <a:r>
              <a:rPr lang="en-US" sz="2600" b="1" dirty="0">
                <a:solidFill>
                  <a:srgbClr val="002060"/>
                </a:solidFill>
                <a:latin typeface="Calibri"/>
              </a:rPr>
              <a:t>U→</a:t>
            </a:r>
            <a:r>
              <a:rPr lang="en-US" sz="2600" b="1" baseline="30000" dirty="0">
                <a:solidFill>
                  <a:srgbClr val="002060"/>
                </a:solidFill>
                <a:latin typeface="Calibri"/>
              </a:rPr>
              <a:t>48</a:t>
            </a:r>
            <a:r>
              <a:rPr lang="en-US" sz="2600" b="1" dirty="0">
                <a:solidFill>
                  <a:srgbClr val="002060"/>
                </a:solidFill>
                <a:latin typeface="Calibri"/>
              </a:rPr>
              <a:t>Ti+</a:t>
            </a:r>
            <a:r>
              <a:rPr lang="en-US" sz="2600" b="1" baseline="30000" dirty="0">
                <a:solidFill>
                  <a:srgbClr val="002060"/>
                </a:solidFill>
                <a:latin typeface="Calibri"/>
              </a:rPr>
              <a:t>238</a:t>
            </a:r>
            <a:r>
              <a:rPr lang="en-US" sz="2600" b="1" dirty="0">
                <a:solidFill>
                  <a:srgbClr val="002060"/>
                </a:solidFill>
                <a:latin typeface="Calibri"/>
              </a:rPr>
              <a:t>U </a:t>
            </a:r>
          </a:p>
          <a:p>
            <a:pPr marL="0" indent="0">
              <a:lnSpc>
                <a:spcPts val="2000"/>
              </a:lnSpc>
              <a:buNone/>
              <a:defRPr/>
            </a:pPr>
            <a:r>
              <a:rPr lang="en-US" sz="2600" dirty="0">
                <a:solidFill>
                  <a:srgbClr val="002060"/>
                </a:solidFill>
                <a:latin typeface="Calibri"/>
              </a:rPr>
              <a:t>σ(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A</a:t>
            </a:r>
            <a:r>
              <a:rPr lang="en-US" sz="2000" baseline="-25000" dirty="0">
                <a:solidFill>
                  <a:srgbClr val="002060"/>
                </a:solidFill>
                <a:latin typeface="Calibri"/>
              </a:rPr>
              <a:t>CN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/2±20</a:t>
            </a:r>
            <a:r>
              <a:rPr lang="en-US" sz="2600" dirty="0">
                <a:solidFill>
                  <a:srgbClr val="002060"/>
                </a:solidFill>
                <a:latin typeface="Calibri"/>
              </a:rPr>
              <a:t>) drops </a:t>
            </a:r>
            <a:r>
              <a:rPr lang="en-US" sz="2600" dirty="0">
                <a:solidFill>
                  <a:srgbClr val="002060"/>
                </a:solidFill>
                <a:latin typeface="Calibri"/>
                <a:sym typeface="Symbol"/>
              </a:rPr>
              <a:t></a:t>
            </a:r>
            <a:r>
              <a:rPr lang="en-US" sz="2600" b="1" dirty="0">
                <a:solidFill>
                  <a:srgbClr val="FF0000"/>
                </a:solidFill>
                <a:latin typeface="Calibri"/>
                <a:sym typeface="Symbol"/>
              </a:rPr>
              <a:t>100</a:t>
            </a:r>
            <a:r>
              <a:rPr lang="en-US" sz="2600" dirty="0">
                <a:solidFill>
                  <a:srgbClr val="002060"/>
                </a:solidFill>
                <a:latin typeface="Calibri"/>
                <a:sym typeface="Symbol"/>
              </a:rPr>
              <a:t> times</a:t>
            </a:r>
            <a:endParaRPr lang="en-US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7825" y="5814110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FF0000"/>
                </a:solidFill>
                <a:latin typeface="Calibri"/>
              </a:rPr>
              <a:t>For the studied reactions the excitation energies at the barrier energy vary strongly ( 36MeV for the </a:t>
            </a:r>
            <a:r>
              <a:rPr lang="en-US" sz="2000" b="1" dirty="0" err="1">
                <a:solidFill>
                  <a:srgbClr val="FF0000"/>
                </a:solidFill>
                <a:latin typeface="Calibri"/>
              </a:rPr>
              <a:t>Ca+Pu</a:t>
            </a:r>
            <a:r>
              <a:rPr lang="en-US" sz="2000" b="1" dirty="0">
                <a:solidFill>
                  <a:srgbClr val="FF0000"/>
                </a:solidFill>
                <a:latin typeface="Calibri"/>
              </a:rPr>
              <a:t>, 44MeV for the </a:t>
            </a:r>
            <a:r>
              <a:rPr lang="en-US" sz="2000" b="1" dirty="0" err="1">
                <a:solidFill>
                  <a:srgbClr val="FF0000"/>
                </a:solidFill>
                <a:latin typeface="Calibri"/>
              </a:rPr>
              <a:t>Ti+U</a:t>
            </a:r>
            <a:r>
              <a:rPr lang="en-US" sz="2000" b="1" dirty="0">
                <a:solidFill>
                  <a:srgbClr val="FF0000"/>
                </a:solidFill>
                <a:latin typeface="Calibri"/>
              </a:rPr>
              <a:t> and 41MeV for the </a:t>
            </a:r>
            <a:r>
              <a:rPr lang="en-US" sz="2000" b="1" dirty="0" err="1">
                <a:solidFill>
                  <a:srgbClr val="FF0000"/>
                </a:solidFill>
                <a:latin typeface="Calibri"/>
              </a:rPr>
              <a:t>Cr+Th</a:t>
            </a:r>
            <a:r>
              <a:rPr lang="en-US" sz="2000" b="1" dirty="0">
                <a:solidFill>
                  <a:srgbClr val="FF0000"/>
                </a:solidFill>
                <a:latin typeface="Calibri"/>
              </a:rPr>
              <a:t>). It leads to decreasing the CS for the </a:t>
            </a:r>
            <a:r>
              <a:rPr lang="en-US" sz="2000" b="1" dirty="0" err="1">
                <a:solidFill>
                  <a:srgbClr val="FF0000"/>
                </a:solidFill>
                <a:latin typeface="Calibri"/>
              </a:rPr>
              <a:t>Ti+U</a:t>
            </a:r>
            <a:r>
              <a:rPr lang="en-US" sz="2000" b="1" dirty="0">
                <a:solidFill>
                  <a:srgbClr val="FF0000"/>
                </a:solidFill>
                <a:latin typeface="Calibri"/>
              </a:rPr>
              <a:t> and </a:t>
            </a:r>
            <a:r>
              <a:rPr lang="en-US" sz="2000" b="1" dirty="0" err="1">
                <a:solidFill>
                  <a:srgbClr val="FF0000"/>
                </a:solidFill>
                <a:latin typeface="Calibri"/>
              </a:rPr>
              <a:t>Cr+Th</a:t>
            </a:r>
            <a:r>
              <a:rPr lang="en-US" sz="2000" b="1" dirty="0">
                <a:solidFill>
                  <a:srgbClr val="FF0000"/>
                </a:solidFill>
                <a:latin typeface="Calibri"/>
              </a:rPr>
              <a:t> for 3n ER channel.</a:t>
            </a:r>
          </a:p>
        </p:txBody>
      </p:sp>
    </p:spTree>
    <p:extLst>
      <p:ext uri="{BB962C8B-B14F-4D97-AF65-F5344CB8AC3E}">
        <p14:creationId xmlns:p14="http://schemas.microsoft.com/office/powerpoint/2010/main" val="336346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10" y="960591"/>
            <a:ext cx="11779802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7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1530113" y="332657"/>
          <a:ext cx="9030384" cy="298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4" name="Graph" r:id="rId3" imgW="4043880" imgH="1334880" progId="Origin50.Graph">
                  <p:embed/>
                </p:oleObj>
              </mc:Choice>
              <mc:Fallback>
                <p:oleObj name="Graph" r:id="rId3" imgW="4043880" imgH="1334880" progId="Origin50.Graph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0113" y="332657"/>
                        <a:ext cx="9030384" cy="2981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1515991" y="3573016"/>
          <a:ext cx="8979858" cy="295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5" name="Graph" r:id="rId5" imgW="4061520" imgH="1334880" progId="Origin50.Graph">
                  <p:embed/>
                </p:oleObj>
              </mc:Choice>
              <mc:Fallback>
                <p:oleObj name="Graph" r:id="rId5" imgW="4061520" imgH="1334880" progId="Origin50.Graph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15991" y="3573016"/>
                        <a:ext cx="8979858" cy="2952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ECD8124D-EDE5-4E25-A0C6-29BB21CCED7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24000" y="332657"/>
          <a:ext cx="9030384" cy="298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6" name="Graph" r:id="rId7" imgW="4043880" imgH="1334880" progId="Origin50.Graph">
                  <p:embed/>
                </p:oleObj>
              </mc:Choice>
              <mc:Fallback>
                <p:oleObj name="Graph" r:id="rId7" imgW="4043880" imgH="1334880" progId="Origin50.Graph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="" xmlns:a16="http://schemas.microsoft.com/office/drawing/2014/main" id="{ECD8124D-EDE5-4E25-A0C6-29BB21CCED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332657"/>
                        <a:ext cx="9030384" cy="2981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="" xmlns:a16="http://schemas.microsoft.com/office/drawing/2014/main" id="{7BCD8AA1-D206-4B66-83A3-182F4E679A4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09548" y="3573016"/>
          <a:ext cx="8979858" cy="295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" name="Graph" r:id="rId8" imgW="4061520" imgH="1334880" progId="Origin50.Graph">
                  <p:embed/>
                </p:oleObj>
              </mc:Choice>
              <mc:Fallback>
                <p:oleObj name="Graph" r:id="rId8" imgW="4061520" imgH="1334880" progId="Origin50.Graph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="" xmlns:a16="http://schemas.microsoft.com/office/drawing/2014/main" id="{7BCD8AA1-D206-4B66-83A3-182F4E679A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09548" y="3573016"/>
                        <a:ext cx="8979858" cy="2952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067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1545345" y="1196752"/>
          <a:ext cx="9105183" cy="3024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" name="Graph" r:id="rId4" imgW="4043880" imgH="1342800" progId="Origin50.Graph">
                  <p:embed/>
                </p:oleObj>
              </mc:Choice>
              <mc:Fallback>
                <p:oleObj name="Graph" r:id="rId4" imgW="4043880" imgH="1342800" progId="Origin50.Graph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5345" y="1196752"/>
                        <a:ext cx="9105183" cy="3024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0" y="422108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                                         QF contribution to capture cross section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                  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~</a:t>
            </a:r>
            <a:r>
              <a:rPr lang="en-US" sz="2000" b="1" dirty="0">
                <a:solidFill>
                  <a:srgbClr val="FF0000"/>
                </a:solidFill>
              </a:rPr>
              <a:t>5%                      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~</a:t>
            </a:r>
            <a:r>
              <a:rPr lang="en-US" sz="2000" b="1" dirty="0">
                <a:solidFill>
                  <a:srgbClr val="FF0000"/>
                </a:solidFill>
              </a:rPr>
              <a:t>60%                   &gt;90%                       DIC                       </a:t>
            </a:r>
            <a:r>
              <a:rPr lang="en-US" sz="2000" b="1" dirty="0" err="1">
                <a:solidFill>
                  <a:srgbClr val="FF0000"/>
                </a:solidFill>
              </a:rPr>
              <a:t>DIC</a:t>
            </a:r>
            <a:r>
              <a:rPr lang="en-US" sz="20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6" name="AutoShape 2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8686800" cy="762000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Cold Fusion Reactions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007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5560" y="3205019"/>
            <a:ext cx="3063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 + </a:t>
            </a:r>
            <a:r>
              <a:rPr lang="en-US" sz="2400" b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248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 → </a:t>
            </a:r>
            <a:r>
              <a:rPr lang="en-US" sz="2400" b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298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82568" y="3182136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&gt;10 times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7592" y="3913893"/>
            <a:ext cx="2053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50-</a:t>
            </a:r>
            <a:r>
              <a:rPr lang="en-US" sz="2400" b="1" dirty="0">
                <a:solidFill>
                  <a:srgbClr val="FF0000"/>
                </a:solidFill>
              </a:rPr>
              <a:t>100 times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248129" y="62036"/>
            <a:ext cx="3296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Fusion Probability </a:t>
            </a:r>
            <a:endParaRPr lang="en-US" sz="2800" dirty="0">
              <a:solidFill>
                <a:srgbClr val="002060"/>
              </a:solidFill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686297"/>
              </p:ext>
            </p:extLst>
          </p:nvPr>
        </p:nvGraphicFramePr>
        <p:xfrm>
          <a:off x="7024035" y="3724396"/>
          <a:ext cx="3966410" cy="3031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8" name="Graph" r:id="rId3" imgW="3413520" imgH="2608200" progId="Origin50.Graph">
                  <p:embed/>
                </p:oleObj>
              </mc:Choice>
              <mc:Fallback>
                <p:oleObj name="Graph" r:id="rId3" imgW="3413520" imgH="2608200" progId="Origin50.Graph">
                  <p:embed/>
                  <p:pic>
                    <p:nvPicPr>
                      <p:cNvPr id="11" name="Объект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24035" y="3724396"/>
                        <a:ext cx="3966410" cy="3031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286471"/>
              </p:ext>
            </p:extLst>
          </p:nvPr>
        </p:nvGraphicFramePr>
        <p:xfrm>
          <a:off x="6965162" y="585256"/>
          <a:ext cx="4084155" cy="2869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9" name="Graph" r:id="rId5" imgW="3583080" imgH="2518200" progId="Origin50.Graph">
                  <p:embed/>
                </p:oleObj>
              </mc:Choice>
              <mc:Fallback>
                <p:oleObj name="Graph" r:id="rId5" imgW="3583080" imgH="2518200" progId="Origin50.Graph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65162" y="585256"/>
                        <a:ext cx="4084155" cy="2869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129178" y="2258805"/>
            <a:ext cx="14975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Fusion 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Probability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drops down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1535910" y="0"/>
          <a:ext cx="3407962" cy="6755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0" name="Graph" r:id="rId7" imgW="1432440" imgH="2838960" progId="Origin50.Graph">
                  <p:embed/>
                </p:oleObj>
              </mc:Choice>
              <mc:Fallback>
                <p:oleObj name="Graph" r:id="rId7" imgW="1432440" imgH="2838960" progId="Origin50.Graph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35910" y="0"/>
                        <a:ext cx="3407962" cy="6755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463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2637" y="344502"/>
            <a:ext cx="6858000" cy="951570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Fusion probability in the reactions with strongly deformed nuclei</a:t>
            </a:r>
            <a:endParaRPr lang="ru-RU" sz="3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05790" y="2210817"/>
            <a:ext cx="41584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sz="1500" baseline="-250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CN</a:t>
            </a:r>
            <a:r>
              <a:rPr lang="en-US" sz="15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( </a:t>
            </a:r>
            <a:r>
              <a:rPr lang="en-US" sz="1500" i="1" dirty="0" err="1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sz="1500" baseline="-25000" dirty="0" err="1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c.m</a:t>
            </a:r>
            <a:r>
              <a:rPr lang="en-US" sz="1500" baseline="-250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r>
              <a:rPr lang="en-US" sz="15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 = </a:t>
            </a:r>
            <a:r>
              <a:rPr lang="en-US" sz="1500" i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sz="1500" i="1" baseline="-250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sz="15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/ {1 + </a:t>
            </a:r>
            <a:r>
              <a:rPr lang="en-US" sz="1500" dirty="0" err="1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exp</a:t>
            </a:r>
            <a:r>
              <a:rPr lang="en-US" sz="15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[ </a:t>
            </a:r>
            <a:r>
              <a:rPr lang="en-US" sz="1500" i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r>
              <a:rPr lang="en-US" sz="15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( </a:t>
            </a:r>
            <a:r>
              <a:rPr lang="en-US" sz="1500" i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β</a:t>
            </a:r>
            <a:r>
              <a:rPr lang="en-US" sz="15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– </a:t>
            </a:r>
            <a:r>
              <a:rPr lang="en-US" sz="1500" i="1" dirty="0" err="1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sz="1500" baseline="-25000" dirty="0" err="1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c.m</a:t>
            </a:r>
            <a:r>
              <a:rPr lang="en-US" sz="1500" baseline="-250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r>
              <a:rPr lang="en-US" sz="15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en-US" sz="1500" i="1" dirty="0" err="1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sz="1500" baseline="-25000" dirty="0" err="1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Bass</a:t>
            </a:r>
            <a:r>
              <a:rPr lang="en-US" sz="15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) ] }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3665731" y="2564906"/>
          <a:ext cx="4260056" cy="3115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" name="Graph" r:id="rId4" imgW="3538080" imgH="2589480" progId="Origin50.Graph">
                  <p:embed/>
                </p:oleObj>
              </mc:Choice>
              <mc:Fallback>
                <p:oleObj name="Graph" r:id="rId4" imgW="3538080" imgH="2589480" progId="Origin50.Graph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65731" y="2564906"/>
                        <a:ext cx="4260056" cy="3115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4343569" y="2564905"/>
          <a:ext cx="3426619" cy="2526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" name="Graph" r:id="rId6" imgW="2846160" imgH="2098800" progId="Origin50.Graph">
                  <p:embed/>
                </p:oleObj>
              </mc:Choice>
              <mc:Fallback>
                <p:oleObj name="Graph" r:id="rId6" imgW="2846160" imgH="2098800" progId="Origin50.Graph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43569" y="2564905"/>
                        <a:ext cx="3426619" cy="2526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12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151784" y="703557"/>
            <a:ext cx="3600400" cy="4730653"/>
          </a:xfrm>
          <a:prstGeom prst="rect">
            <a:avLst/>
          </a:prstGeom>
          <a:solidFill>
            <a:srgbClr val="99E1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777988"/>
            <a:ext cx="2304256" cy="70679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1" baseline="30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48</a:t>
            </a:r>
            <a:r>
              <a:rPr lang="en-US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Ca + </a:t>
            </a:r>
            <a:r>
              <a:rPr lang="en-US" sz="2200" b="1" baseline="30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248</a:t>
            </a:r>
            <a:r>
              <a:rPr lang="en-US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Cm </a:t>
            </a:r>
            <a:br>
              <a:rPr lang="en-US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( </a:t>
            </a:r>
            <a:r>
              <a:rPr lang="en-US" sz="2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sz="2200" b="1" baseline="-250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c.m</a:t>
            </a:r>
            <a:r>
              <a:rPr lang="en-US" sz="2200" b="1" baseline="-25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en-US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/E</a:t>
            </a:r>
            <a:r>
              <a:rPr lang="en-US" sz="2200" b="1" baseline="-25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B </a:t>
            </a:r>
            <a:r>
              <a:rPr lang="en-US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= 1.00)</a:t>
            </a:r>
            <a:endParaRPr lang="ru-RU" sz="2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052742" y="777988"/>
            <a:ext cx="2376264" cy="674641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b="1" baseline="300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160</a:t>
            </a:r>
            <a:r>
              <a:rPr lang="en-US" sz="22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Gd + </a:t>
            </a:r>
            <a:r>
              <a:rPr lang="en-US" sz="2200" b="1" baseline="300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186</a:t>
            </a:r>
            <a:r>
              <a:rPr lang="en-US" sz="22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W </a:t>
            </a:r>
          </a:p>
          <a:p>
            <a:pPr algn="ctr">
              <a:lnSpc>
                <a:spcPct val="100000"/>
              </a:lnSpc>
            </a:pPr>
            <a:r>
              <a:rPr lang="en-US" sz="22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(</a:t>
            </a:r>
            <a:r>
              <a:rPr lang="en-US" sz="22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E</a:t>
            </a:r>
            <a:r>
              <a:rPr lang="en-US" sz="2200" b="1" baseline="-25000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c.m</a:t>
            </a:r>
            <a:r>
              <a:rPr lang="en-US" sz="2200" b="1" baseline="-250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.</a:t>
            </a:r>
            <a:r>
              <a:rPr lang="en-US" sz="22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/E</a:t>
            </a:r>
            <a:r>
              <a:rPr lang="en-US" sz="2200" b="1" baseline="-250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B </a:t>
            </a:r>
            <a:r>
              <a:rPr lang="en-US" sz="22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</a:rPr>
              <a:t>= 1.01)</a:t>
            </a:r>
            <a:endParaRPr lang="ru-RU" sz="2200" b="1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51784" y="46366"/>
            <a:ext cx="36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4472C4"/>
                </a:solidFill>
                <a:latin typeface="Trebuchet MS" panose="020B0603020202020204" pitchFamily="34" charset="0"/>
                <a:sym typeface="Symbol"/>
              </a:rPr>
              <a:t> </a:t>
            </a:r>
            <a:r>
              <a:rPr lang="en-US" sz="3200" b="1" dirty="0">
                <a:solidFill>
                  <a:srgbClr val="4472C4"/>
                </a:solidFill>
                <a:latin typeface="Trebuchet MS" panose="020B0603020202020204" pitchFamily="34" charset="0"/>
              </a:rPr>
              <a:t>Quasifission</a:t>
            </a:r>
            <a:r>
              <a:rPr lang="en-US" sz="3200" b="1" dirty="0">
                <a:solidFill>
                  <a:srgbClr val="4472C4"/>
                </a:solidFill>
                <a:latin typeface="Trebuchet MS" panose="020B0603020202020204" pitchFamily="34" charset="0"/>
                <a:sym typeface="Symbol"/>
              </a:rPr>
              <a:t> </a:t>
            </a:r>
            <a:endParaRPr lang="en-US" sz="3200" b="1" dirty="0">
              <a:solidFill>
                <a:srgbClr val="4472C4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7977188" y="3411638"/>
          <a:ext cx="2405062" cy="203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9" name="Graph" r:id="rId4" imgW="3031920" imgH="2562480" progId="Origin50.Graph">
                  <p:embed/>
                </p:oleObj>
              </mc:Choice>
              <mc:Fallback>
                <p:oleObj name="Graph" r:id="rId4" imgW="3031920" imgH="2562480" progId="Origin50.Graph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77188" y="3411638"/>
                        <a:ext cx="2405062" cy="2033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4312900" y="972200"/>
          <a:ext cx="3260725" cy="407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0" name="Graph" r:id="rId6" imgW="2856240" imgH="3567960" progId="Origin50.Graph">
                  <p:embed/>
                </p:oleObj>
              </mc:Choice>
              <mc:Fallback>
                <p:oleObj name="Graph" r:id="rId6" imgW="2856240" imgH="3567960" progId="Origin50.Graph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12900" y="972200"/>
                        <a:ext cx="3260725" cy="4071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6076" r="15921" b="8864"/>
          <a:stretch/>
        </p:blipFill>
        <p:spPr>
          <a:xfrm>
            <a:off x="1524000" y="1446542"/>
            <a:ext cx="2577153" cy="1971360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1588613" y="3386335"/>
          <a:ext cx="2447925" cy="204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1" name="Graph" r:id="rId9" imgW="3082680" imgH="2579040" progId="Origin50.Graph">
                  <p:embed/>
                </p:oleObj>
              </mc:Choice>
              <mc:Fallback>
                <p:oleObj name="Graph" r:id="rId9" imgW="3082680" imgH="2579040" progId="Origin50.Graph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613" y="3386335"/>
                        <a:ext cx="2447925" cy="204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" t="5977" r="17320" b="10516"/>
          <a:stretch/>
        </p:blipFill>
        <p:spPr>
          <a:xfrm>
            <a:off x="7896201" y="1446542"/>
            <a:ext cx="2567023" cy="19397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279576" y="1613278"/>
            <a:ext cx="1440160" cy="10801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2812574" y="2732308"/>
            <a:ext cx="353034" cy="1028721"/>
          </a:xfrm>
          <a:prstGeom prst="downArrow">
            <a:avLst/>
          </a:prstGeom>
          <a:ln w="127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480376" y="1613278"/>
            <a:ext cx="792088" cy="14401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 rot="1515203">
            <a:off x="9412759" y="3078539"/>
            <a:ext cx="274676" cy="655207"/>
          </a:xfrm>
          <a:prstGeom prst="downArrow">
            <a:avLst/>
          </a:prstGeom>
          <a:ln w="127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93080" y="179930"/>
            <a:ext cx="15792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rebuchet MS" panose="020B0603020202020204" pitchFamily="34" charset="0"/>
              </a:rPr>
              <a:t>Inverse</a:t>
            </a:r>
            <a:endParaRPr lang="ru-RU" sz="3200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33357" y="179930"/>
            <a:ext cx="15584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rebuchet MS" panose="020B0603020202020204" pitchFamily="34" charset="0"/>
              </a:rPr>
              <a:t>Normal</a:t>
            </a:r>
            <a:endParaRPr lang="ru-RU" sz="3200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5146511" y="1371047"/>
            <a:ext cx="1739855" cy="284286"/>
            <a:chOff x="3599763" y="2377423"/>
            <a:chExt cx="1739855" cy="284286"/>
          </a:xfrm>
        </p:grpSpPr>
        <p:sp>
          <p:nvSpPr>
            <p:cNvPr id="22" name="Выгнутая вверх стрелка 21"/>
            <p:cNvSpPr/>
            <p:nvPr/>
          </p:nvSpPr>
          <p:spPr>
            <a:xfrm rot="20298198" flipH="1">
              <a:off x="4955828" y="2414789"/>
              <a:ext cx="383790" cy="202241"/>
            </a:xfrm>
            <a:prstGeom prst="curvedDownArrow">
              <a:avLst>
                <a:gd name="adj1" fmla="val 14550"/>
                <a:gd name="adj2" fmla="val 48027"/>
                <a:gd name="adj3" fmla="val 455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" name="Выгнутая вверх стрелка 22"/>
            <p:cNvSpPr/>
            <p:nvPr/>
          </p:nvSpPr>
          <p:spPr>
            <a:xfrm rot="1290080">
              <a:off x="3599763" y="2377423"/>
              <a:ext cx="828200" cy="284286"/>
            </a:xfrm>
            <a:prstGeom prst="curvedDownArrow">
              <a:avLst>
                <a:gd name="adj1" fmla="val 14550"/>
                <a:gd name="adj2" fmla="val 48027"/>
                <a:gd name="adj3" fmla="val 455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5314379" y="3428800"/>
            <a:ext cx="1434388" cy="266879"/>
            <a:chOff x="3767632" y="4435175"/>
            <a:chExt cx="1434388" cy="266879"/>
          </a:xfrm>
        </p:grpSpPr>
        <p:sp>
          <p:nvSpPr>
            <p:cNvPr id="27" name="Выгнутая вверх стрелка 26"/>
            <p:cNvSpPr>
              <a:spLocks noChangeAspect="1"/>
            </p:cNvSpPr>
            <p:nvPr/>
          </p:nvSpPr>
          <p:spPr>
            <a:xfrm rot="600000">
              <a:off x="4698020" y="4450054"/>
              <a:ext cx="504000" cy="25200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" name="Выгнутая вверх стрелка 27"/>
            <p:cNvSpPr>
              <a:spLocks noChangeAspect="1"/>
            </p:cNvSpPr>
            <p:nvPr/>
          </p:nvSpPr>
          <p:spPr>
            <a:xfrm rot="21220915" flipH="1">
              <a:off x="3767632" y="4435175"/>
              <a:ext cx="504000" cy="25200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1770186" y="5526981"/>
            <a:ext cx="8687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4472C4">
                    <a:lumMod val="50000"/>
                  </a:srgbClr>
                </a:solidFill>
                <a:cs typeface="Arial" pitchFamily="34" charset="0"/>
              </a:rPr>
              <a:t>The 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  <a:cs typeface="Arial" pitchFamily="34" charset="0"/>
              </a:rPr>
              <a:t>inverse</a:t>
            </a:r>
            <a:r>
              <a:rPr lang="en-US" dirty="0">
                <a:solidFill>
                  <a:srgbClr val="4472C4">
                    <a:lumMod val="50000"/>
                  </a:srgbClr>
                </a:solidFill>
                <a:cs typeface="Arial" pitchFamily="34" charset="0"/>
              </a:rPr>
              <a:t> quasifission process proposed to produce SHE in collisions of </a:t>
            </a:r>
            <a:r>
              <a:rPr lang="en-US" dirty="0" err="1">
                <a:solidFill>
                  <a:srgbClr val="4472C4">
                    <a:lumMod val="50000"/>
                  </a:srgbClr>
                </a:solidFill>
                <a:cs typeface="Arial" pitchFamily="34" charset="0"/>
              </a:rPr>
              <a:t>transactinides</a:t>
            </a:r>
            <a:r>
              <a:rPr lang="en-US" dirty="0">
                <a:solidFill>
                  <a:srgbClr val="4472C4">
                    <a:lumMod val="50000"/>
                  </a:srgbClr>
                </a:solidFill>
                <a:cs typeface="Arial" pitchFamily="34" charset="0"/>
              </a:rPr>
              <a:t> and the role of shell effects in inverse QF can be studied in the experiments with </a:t>
            </a:r>
            <a:r>
              <a:rPr lang="en-US" b="1" dirty="0">
                <a:solidFill>
                  <a:srgbClr val="C00000"/>
                </a:solidFill>
                <a:cs typeface="Arial" pitchFamily="34" charset="0"/>
              </a:rPr>
              <a:t>less heavy nuclei </a:t>
            </a:r>
            <a:r>
              <a:rPr lang="en-US" dirty="0">
                <a:solidFill>
                  <a:srgbClr val="4472C4">
                    <a:lumMod val="50000"/>
                  </a:srgbClr>
                </a:solidFill>
                <a:cs typeface="Arial" pitchFamily="34" charset="0"/>
              </a:rPr>
              <a:t>[</a:t>
            </a:r>
            <a:r>
              <a:rPr lang="en-US" sz="1600" b="1" dirty="0">
                <a:solidFill>
                  <a:srgbClr val="4472C4">
                    <a:lumMod val="50000"/>
                  </a:srgbClr>
                </a:solidFill>
                <a:cs typeface="Arial" pitchFamily="34" charset="0"/>
              </a:rPr>
              <a:t>V. </a:t>
            </a:r>
            <a:r>
              <a:rPr lang="en-US" sz="1600" b="1" dirty="0" err="1">
                <a:solidFill>
                  <a:srgbClr val="4472C4">
                    <a:lumMod val="50000"/>
                  </a:srgbClr>
                </a:solidFill>
                <a:cs typeface="Arial" pitchFamily="34" charset="0"/>
              </a:rPr>
              <a:t>Zagrebaev</a:t>
            </a:r>
            <a:r>
              <a:rPr lang="en-US" sz="1600" b="1" dirty="0">
                <a:solidFill>
                  <a:srgbClr val="4472C4">
                    <a:lumMod val="50000"/>
                  </a:srgbClr>
                </a:solidFill>
                <a:cs typeface="Arial" pitchFamily="34" charset="0"/>
              </a:rPr>
              <a:t> and W. Greiner, </a:t>
            </a:r>
            <a:r>
              <a:rPr lang="en-US" sz="1600" b="1" dirty="0" err="1">
                <a:solidFill>
                  <a:srgbClr val="4472C4">
                    <a:lumMod val="50000"/>
                  </a:srgbClr>
                </a:solidFill>
                <a:cs typeface="Arial" pitchFamily="34" charset="0"/>
              </a:rPr>
              <a:t>J.Phys.G</a:t>
            </a:r>
            <a:r>
              <a:rPr lang="en-US" sz="1600" b="1" dirty="0">
                <a:solidFill>
                  <a:srgbClr val="4472C4">
                    <a:lumMod val="50000"/>
                  </a:srgbClr>
                </a:solidFill>
                <a:cs typeface="Arial" pitchFamily="34" charset="0"/>
              </a:rPr>
              <a:t> 34 (2007) 2265</a:t>
            </a:r>
            <a:r>
              <a:rPr lang="en-US" dirty="0">
                <a:solidFill>
                  <a:srgbClr val="4472C4">
                    <a:lumMod val="50000"/>
                  </a:srgbClr>
                </a:solidFill>
                <a:cs typeface="Arial" pitchFamily="34" charset="0"/>
              </a:rPr>
              <a:t>].  </a:t>
            </a:r>
            <a:endParaRPr lang="en-US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4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338" y="0"/>
            <a:ext cx="9867998" cy="617415"/>
          </a:xfrm>
        </p:spPr>
        <p:txBody>
          <a:bodyPr/>
          <a:lstStyle/>
          <a:p>
            <a:r>
              <a:rPr lang="en-US" sz="3000" dirty="0">
                <a:solidFill>
                  <a:schemeClr val="bg1"/>
                </a:solidFill>
              </a:rPr>
              <a:t>Orientation effect in the reaction </a:t>
            </a:r>
            <a:r>
              <a:rPr lang="en-US" sz="3000" baseline="30000" dirty="0" smtClean="0">
                <a:solidFill>
                  <a:schemeClr val="bg1"/>
                </a:solidFill>
              </a:rPr>
              <a:t>186</a:t>
            </a:r>
            <a:r>
              <a:rPr lang="en-US" sz="3000" dirty="0" smtClean="0">
                <a:solidFill>
                  <a:schemeClr val="bg1"/>
                </a:solidFill>
              </a:rPr>
              <a:t>W+</a:t>
            </a:r>
            <a:r>
              <a:rPr lang="en-US" sz="3000" baseline="30000" dirty="0" smtClean="0">
                <a:solidFill>
                  <a:schemeClr val="bg1"/>
                </a:solidFill>
              </a:rPr>
              <a:t>160</a:t>
            </a:r>
            <a:r>
              <a:rPr lang="en-US" sz="3000" dirty="0" smtClean="0">
                <a:solidFill>
                  <a:schemeClr val="bg1"/>
                </a:solidFill>
              </a:rPr>
              <a:t>G</a:t>
            </a:r>
            <a:r>
              <a:rPr lang="en-US" sz="3000" cap="none" dirty="0" smtClean="0">
                <a:solidFill>
                  <a:schemeClr val="bg1"/>
                </a:solidFill>
              </a:rPr>
              <a:t>d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19458" name="Picture 2" descr="C:\Users\Galya\AppData\Local\Microsoft\Windows\Temporary Internet Files\Content.Outlook\WEARSUTJ\surf_all_n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89" y="1030189"/>
            <a:ext cx="4023886" cy="317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81590" y="722413"/>
            <a:ext cx="2726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Calculated by A. </a:t>
            </a:r>
            <a:r>
              <a:rPr lang="en-US" sz="1400" i="1" dirty="0" err="1">
                <a:solidFill>
                  <a:schemeClr val="tx2">
                    <a:lumMod val="75000"/>
                  </a:schemeClr>
                </a:solidFill>
              </a:rPr>
              <a:t>Karpov</a:t>
            </a:r>
            <a:endParaRPr lang="en-US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5416258" y="721686"/>
          <a:ext cx="5432718" cy="3794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Graph" r:id="rId4" imgW="4154400" imgH="2901600" progId="Origin50.Graph">
                  <p:embed/>
                </p:oleObj>
              </mc:Choice>
              <mc:Fallback>
                <p:oleObj name="Graph" r:id="rId4" imgW="4154400" imgH="2901600" progId="Origin50.Graph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16258" y="721686"/>
                        <a:ext cx="5432718" cy="37948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24000" y="4694195"/>
            <a:ext cx="8991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</a:rPr>
              <a:t>The resent study of the reaction </a:t>
            </a:r>
            <a:r>
              <a:rPr lang="en-US" baseline="30000" dirty="0">
                <a:solidFill>
                  <a:schemeClr val="bg1"/>
                </a:solidFill>
              </a:rPr>
              <a:t>186</a:t>
            </a:r>
            <a:r>
              <a:rPr lang="en-US" dirty="0">
                <a:solidFill>
                  <a:schemeClr val="bg1"/>
                </a:solidFill>
              </a:rPr>
              <a:t>W+</a:t>
            </a:r>
            <a:r>
              <a:rPr lang="en-US" baseline="30000" dirty="0">
                <a:solidFill>
                  <a:schemeClr val="bg1"/>
                </a:solidFill>
              </a:rPr>
              <a:t>160</a:t>
            </a:r>
            <a:r>
              <a:rPr lang="en-US" dirty="0">
                <a:solidFill>
                  <a:schemeClr val="bg1"/>
                </a:solidFill>
              </a:rPr>
              <a:t>Gd shows that the orientation effect caused by the strong deformation of colliding nuclei also plays an important role in the formation of the reaction fragments that can give a gain in the yield of </a:t>
            </a:r>
            <a:r>
              <a:rPr lang="en-US" dirty="0" err="1">
                <a:solidFill>
                  <a:schemeClr val="bg1"/>
                </a:solidFill>
              </a:rPr>
              <a:t>Pb</a:t>
            </a:r>
            <a:r>
              <a:rPr lang="en-US" dirty="0">
                <a:solidFill>
                  <a:schemeClr val="bg1"/>
                </a:solidFill>
              </a:rPr>
              <a:t>-like fragments in the case of side-to-side configurations. At energy 935 MeV which is above the barrier for side-to-side collision it was found that the formation cross sections of </a:t>
            </a:r>
            <a:r>
              <a:rPr lang="en-US" dirty="0" err="1">
                <a:solidFill>
                  <a:schemeClr val="bg1"/>
                </a:solidFill>
              </a:rPr>
              <a:t>Pb</a:t>
            </a:r>
            <a:r>
              <a:rPr lang="en-US" dirty="0">
                <a:solidFill>
                  <a:schemeClr val="bg1"/>
                </a:solidFill>
              </a:rPr>
              <a:t>-like fragments with mass</a:t>
            </a:r>
            <a:r>
              <a:rPr lang="en-US">
                <a:solidFill>
                  <a:schemeClr val="bg1"/>
                </a:solidFill>
                <a:sym typeface="Symbol"/>
              </a:rPr>
              <a:t></a:t>
            </a:r>
            <a:r>
              <a:rPr lang="en-US" smtClean="0">
                <a:solidFill>
                  <a:schemeClr val="bg1"/>
                </a:solidFill>
              </a:rPr>
              <a:t>208a.u. </a:t>
            </a:r>
            <a:r>
              <a:rPr lang="en-US" dirty="0">
                <a:solidFill>
                  <a:schemeClr val="bg1"/>
                </a:solidFill>
              </a:rPr>
              <a:t>on about 50 time higher than for fragments formed in the </a:t>
            </a:r>
            <a:r>
              <a:rPr lang="en-US" baseline="30000" dirty="0">
                <a:solidFill>
                  <a:schemeClr val="bg1"/>
                </a:solidFill>
              </a:rPr>
              <a:t>160</a:t>
            </a:r>
            <a:r>
              <a:rPr lang="en-US" dirty="0">
                <a:solidFill>
                  <a:schemeClr val="bg1"/>
                </a:solidFill>
              </a:rPr>
              <a:t>Gd+</a:t>
            </a:r>
            <a:r>
              <a:rPr lang="en-US" baseline="30000" dirty="0">
                <a:solidFill>
                  <a:schemeClr val="bg1"/>
                </a:solidFill>
              </a:rPr>
              <a:t>186</a:t>
            </a:r>
            <a:r>
              <a:rPr lang="en-US" dirty="0">
                <a:solidFill>
                  <a:schemeClr val="bg1"/>
                </a:solidFill>
              </a:rPr>
              <a:t>W at energy 860 MeV.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39314" y="749500"/>
            <a:ext cx="3452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E.M. </a:t>
            </a:r>
            <a:r>
              <a:rPr lang="en-US" sz="1400" i="1" dirty="0" err="1">
                <a:solidFill>
                  <a:schemeClr val="tx2">
                    <a:lumMod val="75000"/>
                  </a:schemeClr>
                </a:solidFill>
              </a:rPr>
              <a:t>Kozulin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 et al, </a:t>
            </a:r>
            <a:r>
              <a:rPr lang="en-US" sz="1400" i="1" dirty="0" smtClean="0">
                <a:solidFill>
                  <a:schemeClr val="tx2">
                    <a:lumMod val="75000"/>
                  </a:schemeClr>
                </a:solidFill>
              </a:rPr>
              <a:t>PRC, 2016s</a:t>
            </a:r>
            <a:endParaRPr lang="en-US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2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87888" y="5589241"/>
            <a:ext cx="2258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Thank You!</a:t>
            </a:r>
            <a:endParaRPr lang="ru-RU" sz="10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4" y="1106743"/>
            <a:ext cx="5056667" cy="336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46" y="998730"/>
            <a:ext cx="941580" cy="94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763233" y="4725144"/>
            <a:ext cx="4908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latin typeface="Arial Unicode MS" panose="020B0604020202020204" pitchFamily="34" charset="-128"/>
              </a:rPr>
              <a:t> </a:t>
            </a:r>
            <a:endParaRPr lang="ru-RU" altLang="ru-RU" sz="20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46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7" y="3743296"/>
            <a:ext cx="3607469" cy="29877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8742" y="1"/>
            <a:ext cx="8819747" cy="126682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 channels in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collisions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heavy ions</a:t>
            </a:r>
            <a:endParaRPr lang="ru-RU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532350" y="1354904"/>
            <a:ext cx="5057775" cy="2664646"/>
            <a:chOff x="1042988" y="1849727"/>
            <a:chExt cx="6997700" cy="352173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8" y="1849727"/>
              <a:ext cx="6997700" cy="35099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Овал 4"/>
            <p:cNvSpPr>
              <a:spLocks noChangeArrowheads="1"/>
            </p:cNvSpPr>
            <p:nvPr/>
          </p:nvSpPr>
          <p:spPr bwMode="auto">
            <a:xfrm rot="930165">
              <a:off x="2127375" y="2819968"/>
              <a:ext cx="3593263" cy="2551498"/>
            </a:xfrm>
            <a:prstGeom prst="ellipse">
              <a:avLst/>
            </a:prstGeom>
            <a:noFill/>
            <a:ln w="50800">
              <a:solidFill>
                <a:srgbClr val="FF4040"/>
              </a:solidFill>
              <a:round/>
              <a:headEnd/>
              <a:tailEnd/>
            </a:ln>
            <a:effectLst>
              <a:outerShdw blurRad="63500" dist="26940" dir="5400000" sx="100999" sy="100999" rotWithShape="0">
                <a:srgbClr val="000000">
                  <a:alpha val="39999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5997599" y="4543426"/>
          <a:ext cx="3582938" cy="207976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051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777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2409">
                <a:tc>
                  <a:txBody>
                    <a:bodyPr/>
                    <a:lstStyle/>
                    <a:p>
                      <a:r>
                        <a:rPr lang="en-US" sz="1400" dirty="0"/>
                        <a:t>Time resolution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150-180 </a:t>
                      </a:r>
                      <a:r>
                        <a:rPr lang="en-US" sz="1400" dirty="0" err="1"/>
                        <a:t>ps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6885">
                <a:tc>
                  <a:txBody>
                    <a:bodyPr/>
                    <a:lstStyle/>
                    <a:p>
                      <a:r>
                        <a:rPr lang="en-US" sz="1400" dirty="0" err="1"/>
                        <a:t>ToF</a:t>
                      </a:r>
                      <a:r>
                        <a:rPr lang="en-US" sz="1400" dirty="0"/>
                        <a:t> base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10-30 cm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6885">
                <a:tc>
                  <a:txBody>
                    <a:bodyPr/>
                    <a:lstStyle/>
                    <a:p>
                      <a:r>
                        <a:rPr lang="en-US" sz="1400" dirty="0" err="1"/>
                        <a:t>ToF</a:t>
                      </a:r>
                      <a:r>
                        <a:rPr lang="en-US" sz="1400" dirty="0"/>
                        <a:t> arm rotation range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15°-165°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6885">
                <a:tc>
                  <a:txBody>
                    <a:bodyPr/>
                    <a:lstStyle/>
                    <a:p>
                      <a:r>
                        <a:rPr lang="da-DK" sz="1400" dirty="0"/>
                        <a:t>Solid angle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/>
                        <a:t>100 -200 msr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6885">
                <a:tc>
                  <a:txBody>
                    <a:bodyPr/>
                    <a:lstStyle/>
                    <a:p>
                      <a:r>
                        <a:rPr lang="en-US" sz="1400" dirty="0"/>
                        <a:t>Angular resolution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0.3°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6885">
                <a:tc>
                  <a:txBody>
                    <a:bodyPr/>
                    <a:lstStyle/>
                    <a:p>
                      <a:r>
                        <a:rPr lang="en-US" sz="1400" b="1" dirty="0"/>
                        <a:t>Mass resolution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2-4 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B5FD392-A219-43F8-B47E-3C7F89E04D46}"/>
              </a:ext>
            </a:extLst>
          </p:cNvPr>
          <p:cNvSpPr/>
          <p:nvPr/>
        </p:nvSpPr>
        <p:spPr>
          <a:xfrm>
            <a:off x="699980" y="1055985"/>
            <a:ext cx="367663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 arm Time-of-Flight spectrometer CORSET</a:t>
            </a:r>
          </a:p>
          <a:p>
            <a:pPr algn="ctr"/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The study  of binary channel of heavy-ion-induced reactions (fusion-fission,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quasifission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 and deep-inelastic processes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).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030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6632042" y="488566"/>
          <a:ext cx="4019872" cy="5865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" name="Graph" r:id="rId4" imgW="2679840" imgH="3909960" progId="Origin50.Graph">
                  <p:embed/>
                </p:oleObj>
              </mc:Choice>
              <mc:Fallback>
                <p:oleObj name="Graph" r:id="rId4" imgW="2679840" imgH="3909960" progId="Origin50.Graph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32042" y="488566"/>
                        <a:ext cx="4019872" cy="5865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9" name="Заголовок 22"/>
          <p:cNvSpPr>
            <a:spLocks noGrp="1"/>
          </p:cNvSpPr>
          <p:nvPr>
            <p:ph type="title" idx="4294967295"/>
          </p:nvPr>
        </p:nvSpPr>
        <p:spPr>
          <a:xfrm>
            <a:off x="349858" y="50399"/>
            <a:ext cx="76962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Reactions with </a:t>
            </a:r>
            <a:r>
              <a:rPr lang="en-US" sz="4400" b="1" baseline="30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4400" b="1" cap="none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GB" sz="4400" b="1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441178" y="870532"/>
            <a:ext cx="5552735" cy="394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just" eaLnBrk="1" hangingPunct="1">
              <a:buClrTx/>
              <a:buSzTx/>
              <a:buFontTx/>
              <a:buChar char="•"/>
            </a:pPr>
            <a:r>
              <a:rPr lang="en-US" altLang="ru-RU" sz="1800" b="1" dirty="0">
                <a:solidFill>
                  <a:schemeClr val="accent1"/>
                </a:solidFill>
                <a:latin typeface="Times New Roman" pitchFamily="18" charset="0"/>
              </a:rPr>
              <a:t>The sharp change of the </a:t>
            </a:r>
            <a:r>
              <a:rPr lang="en-US" altLang="ru-RU" sz="1200" b="1" dirty="0">
                <a:solidFill>
                  <a:schemeClr val="accent1"/>
                </a:solidFill>
                <a:latin typeface="Times New Roman" pitchFamily="18" charset="0"/>
              </a:rPr>
              <a:t>MED</a:t>
            </a:r>
            <a:r>
              <a:rPr lang="en-US" altLang="ru-RU" sz="1800" b="1" dirty="0">
                <a:solidFill>
                  <a:schemeClr val="accent1"/>
                </a:solidFill>
                <a:latin typeface="Times New Roman" pitchFamily="18" charset="0"/>
              </a:rPr>
              <a:t> triangular shape for the reaction </a:t>
            </a:r>
            <a:r>
              <a:rPr lang="en-US" altLang="ru-RU" sz="1800" b="1" baseline="30000" dirty="0">
                <a:solidFill>
                  <a:schemeClr val="accent1"/>
                </a:solidFill>
                <a:latin typeface="Times New Roman" pitchFamily="18" charset="0"/>
              </a:rPr>
              <a:t>48</a:t>
            </a:r>
            <a:r>
              <a:rPr lang="en-US" altLang="ru-RU" sz="1800" b="1" dirty="0">
                <a:solidFill>
                  <a:schemeClr val="accent1"/>
                </a:solidFill>
                <a:latin typeface="Times New Roman" pitchFamily="18" charset="0"/>
              </a:rPr>
              <a:t>Ca + </a:t>
            </a:r>
            <a:r>
              <a:rPr lang="en-US" altLang="ru-RU" sz="1800" b="1" baseline="30000" dirty="0">
                <a:solidFill>
                  <a:schemeClr val="accent1"/>
                </a:solidFill>
                <a:latin typeface="Times New Roman" pitchFamily="18" charset="0"/>
              </a:rPr>
              <a:t>208</a:t>
            </a:r>
            <a:r>
              <a:rPr lang="en-US" altLang="ru-RU" sz="1800" b="1" dirty="0">
                <a:solidFill>
                  <a:schemeClr val="accent1"/>
                </a:solidFill>
                <a:latin typeface="Times New Roman" pitchFamily="18" charset="0"/>
              </a:rPr>
              <a:t>Pb, where Fusion-Fission process dominates, to the </a:t>
            </a:r>
            <a:r>
              <a:rPr lang="en-US" altLang="ru-RU" sz="1800" b="1" dirty="0" err="1">
                <a:solidFill>
                  <a:schemeClr val="accent1"/>
                </a:solidFill>
                <a:latin typeface="Times New Roman" pitchFamily="18" charset="0"/>
              </a:rPr>
              <a:t>Quasifission</a:t>
            </a:r>
            <a:r>
              <a:rPr lang="en-US" altLang="ru-RU" sz="1800" b="1" dirty="0">
                <a:solidFill>
                  <a:schemeClr val="accent1"/>
                </a:solidFill>
                <a:latin typeface="Times New Roman" pitchFamily="18" charset="0"/>
              </a:rPr>
              <a:t> shape of MED for the </a:t>
            </a:r>
            <a:r>
              <a:rPr lang="en-US" altLang="ru-RU" sz="1800" b="1" baseline="30000" dirty="0">
                <a:solidFill>
                  <a:schemeClr val="accent1"/>
                </a:solidFill>
                <a:latin typeface="Times New Roman" pitchFamily="18" charset="0"/>
              </a:rPr>
              <a:t>286</a:t>
            </a:r>
            <a:r>
              <a:rPr lang="en-US" altLang="ru-RU" sz="1800" b="1" dirty="0">
                <a:solidFill>
                  <a:schemeClr val="accent1"/>
                </a:solidFill>
                <a:latin typeface="Times New Roman" pitchFamily="18" charset="0"/>
              </a:rPr>
              <a:t>112-</a:t>
            </a:r>
            <a:r>
              <a:rPr lang="en-US" altLang="ru-RU" sz="1800" b="1" baseline="30000" dirty="0">
                <a:solidFill>
                  <a:schemeClr val="accent1"/>
                </a:solidFill>
                <a:latin typeface="Times New Roman" pitchFamily="18" charset="0"/>
              </a:rPr>
              <a:t>296</a:t>
            </a:r>
            <a:r>
              <a:rPr lang="en-US" altLang="ru-RU" sz="1800" b="1" dirty="0">
                <a:solidFill>
                  <a:schemeClr val="accent1"/>
                </a:solidFill>
                <a:latin typeface="Times New Roman" pitchFamily="18" charset="0"/>
              </a:rPr>
              <a:t>116 nuclei.</a:t>
            </a:r>
          </a:p>
          <a:p>
            <a:pPr algn="just" eaLnBrk="1" hangingPunct="1">
              <a:buClrTx/>
              <a:buSzTx/>
              <a:buFontTx/>
              <a:buNone/>
            </a:pPr>
            <a:endParaRPr lang="en-US" altLang="ru-RU" sz="500" b="1" dirty="0">
              <a:solidFill>
                <a:schemeClr val="accent1"/>
              </a:solidFill>
              <a:latin typeface="Times New Roman" pitchFamily="18" charset="0"/>
            </a:endParaRPr>
          </a:p>
          <a:p>
            <a:pPr algn="just" eaLnBrk="1" hangingPunct="1">
              <a:buClrTx/>
              <a:buSzTx/>
              <a:buFontTx/>
              <a:buChar char="•"/>
            </a:pPr>
            <a:r>
              <a:rPr lang="en-US" altLang="ru-RU" sz="1800" b="1" dirty="0">
                <a:solidFill>
                  <a:schemeClr val="accent1"/>
                </a:solidFill>
                <a:latin typeface="Times New Roman" pitchFamily="18" charset="0"/>
              </a:rPr>
              <a:t>The wide two-humped mass distribution with high peak of heavy fragment near double magic lead (M</a:t>
            </a:r>
            <a:r>
              <a:rPr lang="en-US" altLang="ru-RU" sz="1800" b="1" baseline="-25000" dirty="0">
                <a:solidFill>
                  <a:schemeClr val="accent1"/>
                </a:solidFill>
                <a:latin typeface="Times New Roman" pitchFamily="18" charset="0"/>
              </a:rPr>
              <a:t>H</a:t>
            </a:r>
            <a:r>
              <a:rPr lang="en-US" altLang="ru-RU" sz="1800" b="1" dirty="0">
                <a:solidFill>
                  <a:schemeClr val="accent1"/>
                </a:solidFill>
                <a:latin typeface="Times New Roman" pitchFamily="18" charset="0"/>
                <a:sym typeface="Symbol" pitchFamily="18" charset="2"/>
              </a:rPr>
              <a:t></a:t>
            </a:r>
            <a:r>
              <a:rPr lang="en-US" altLang="ru-RU" sz="1800" b="1" dirty="0">
                <a:solidFill>
                  <a:schemeClr val="accent1"/>
                </a:solidFill>
                <a:latin typeface="Times New Roman" pitchFamily="18" charset="0"/>
              </a:rPr>
              <a:t>208) for the </a:t>
            </a:r>
            <a:r>
              <a:rPr lang="en-US" altLang="ru-RU" sz="1800" b="1" dirty="0" err="1">
                <a:solidFill>
                  <a:schemeClr val="accent1"/>
                </a:solidFill>
                <a:latin typeface="Times New Roman" pitchFamily="18" charset="0"/>
              </a:rPr>
              <a:t>Quasifission</a:t>
            </a:r>
            <a:r>
              <a:rPr lang="en-US" altLang="ru-RU" sz="1800" b="1" dirty="0">
                <a:solidFill>
                  <a:schemeClr val="accent1"/>
                </a:solidFill>
                <a:latin typeface="Times New Roman" pitchFamily="18" charset="0"/>
              </a:rPr>
              <a:t> process.</a:t>
            </a:r>
          </a:p>
          <a:p>
            <a:pPr algn="just" eaLnBrk="1" hangingPunct="1">
              <a:buClrTx/>
              <a:buSzTx/>
              <a:buFontTx/>
              <a:buNone/>
            </a:pPr>
            <a:endParaRPr lang="en-US" altLang="ru-RU" sz="500" b="1" dirty="0">
              <a:solidFill>
                <a:schemeClr val="accent1"/>
              </a:solidFill>
              <a:latin typeface="Times New Roman" pitchFamily="18" charset="0"/>
            </a:endParaRPr>
          </a:p>
          <a:p>
            <a:pPr algn="just" eaLnBrk="1" hangingPunct="1">
              <a:buClrTx/>
              <a:buSzTx/>
              <a:buFontTx/>
              <a:buChar char="•"/>
            </a:pPr>
            <a:r>
              <a:rPr lang="en-US" altLang="ru-RU" sz="1800" b="1" dirty="0">
                <a:solidFill>
                  <a:schemeClr val="accent1"/>
                </a:solidFill>
                <a:latin typeface="Times New Roman" pitchFamily="18" charset="0"/>
              </a:rPr>
              <a:t>In spite of the dominating role of the Quasifission process for these reactions we assume that in the symmetric region of the fragment masses (A/2</a:t>
            </a:r>
            <a:r>
              <a:rPr lang="en-US" altLang="ru-RU" sz="1800" b="1" dirty="0">
                <a:solidFill>
                  <a:schemeClr val="accent1"/>
                </a:solidFill>
                <a:latin typeface="Times New Roman" pitchFamily="18" charset="0"/>
                <a:sym typeface="Symbol" pitchFamily="18" charset="2"/>
              </a:rPr>
              <a:t></a:t>
            </a:r>
            <a:r>
              <a:rPr lang="en-US" altLang="ru-RU" sz="1800" b="1" dirty="0">
                <a:solidFill>
                  <a:schemeClr val="accent1"/>
                </a:solidFill>
                <a:latin typeface="Times New Roman" pitchFamily="18" charset="0"/>
              </a:rPr>
              <a:t>20) FF process coexists with QF. </a:t>
            </a:r>
          </a:p>
          <a:p>
            <a:pPr algn="just" eaLnBrk="1" hangingPunct="1">
              <a:buClrTx/>
              <a:buSzTx/>
              <a:buFontTx/>
              <a:buNone/>
            </a:pPr>
            <a:endParaRPr lang="en-US" altLang="ru-RU" sz="500" b="1" dirty="0">
              <a:solidFill>
                <a:schemeClr val="accent1"/>
              </a:solidFill>
              <a:latin typeface="Times New Roman" pitchFamily="18" charset="0"/>
            </a:endParaRPr>
          </a:p>
          <a:p>
            <a:pPr algn="just" eaLnBrk="1" hangingPunct="1">
              <a:buClrTx/>
              <a:buSzTx/>
              <a:buFontTx/>
              <a:buChar char="•"/>
            </a:pPr>
            <a:r>
              <a:rPr lang="en-US" altLang="ru-RU" sz="1800" b="1" dirty="0">
                <a:solidFill>
                  <a:schemeClr val="accent1"/>
                </a:solidFill>
                <a:latin typeface="Times New Roman" pitchFamily="18" charset="0"/>
              </a:rPr>
              <a:t>The Fusion-Fission mass distribution is asymmetric in shape with  mass of the light fragment M</a:t>
            </a:r>
            <a:r>
              <a:rPr lang="en-US" altLang="ru-RU" sz="1800" b="1" baseline="-25000" dirty="0">
                <a:solidFill>
                  <a:schemeClr val="accent1"/>
                </a:solidFill>
                <a:latin typeface="Times New Roman" pitchFamily="18" charset="0"/>
              </a:rPr>
              <a:t>L</a:t>
            </a:r>
            <a:r>
              <a:rPr lang="en-US" altLang="ru-RU" sz="1800" b="1" dirty="0">
                <a:solidFill>
                  <a:schemeClr val="accent1"/>
                </a:solidFill>
                <a:latin typeface="Times New Roman" pitchFamily="18" charset="0"/>
                <a:sym typeface="Symbol" pitchFamily="18" charset="2"/>
              </a:rPr>
              <a:t></a:t>
            </a:r>
            <a:r>
              <a:rPr lang="en-US" altLang="ru-RU" sz="1800" b="1" dirty="0">
                <a:solidFill>
                  <a:schemeClr val="accent1"/>
                </a:solidFill>
                <a:latin typeface="Times New Roman" pitchFamily="18" charset="0"/>
              </a:rPr>
              <a:t>132-134 </a:t>
            </a:r>
            <a:r>
              <a:rPr lang="en-US" altLang="ru-RU" sz="1800" b="1" dirty="0" err="1">
                <a:solidFill>
                  <a:schemeClr val="accent1"/>
                </a:solidFill>
                <a:latin typeface="Times New Roman" pitchFamily="18" charset="0"/>
              </a:rPr>
              <a:t>amu</a:t>
            </a:r>
            <a:r>
              <a:rPr lang="ru-RU" altLang="ru-RU" sz="1800" b="1" dirty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 altLang="ru-RU" sz="1800" b="1" dirty="0">
                <a:solidFill>
                  <a:schemeClr val="accent1"/>
                </a:solidFill>
                <a:latin typeface="Times New Roman" pitchFamily="18" charset="0"/>
              </a:rPr>
              <a:t>(see on the framings</a:t>
            </a:r>
            <a:r>
              <a:rPr lang="en-US" altLang="ru-RU" sz="1800" b="1" dirty="0">
                <a:latin typeface="Times New Roman" pitchFamily="18" charset="0"/>
              </a:rPr>
              <a:t>) </a:t>
            </a:r>
            <a:endParaRPr lang="ru-RU" altLang="ru-RU" sz="1800" b="1" dirty="0">
              <a:latin typeface="Times New Roman" pitchFamily="18" charset="0"/>
            </a:endParaRPr>
          </a:p>
        </p:txBody>
      </p:sp>
      <p:sp>
        <p:nvSpPr>
          <p:cNvPr id="8207" name="Text Box 7"/>
          <p:cNvSpPr txBox="1">
            <a:spLocks noChangeArrowheads="1"/>
          </p:cNvSpPr>
          <p:nvPr/>
        </p:nvSpPr>
        <p:spPr bwMode="auto">
          <a:xfrm>
            <a:off x="9120336" y="548680"/>
            <a:ext cx="13003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FF3300"/>
                </a:solidFill>
                <a:latin typeface="+mj-lt"/>
              </a:rPr>
              <a:t>E*</a:t>
            </a:r>
            <a:r>
              <a:rPr lang="en-US" altLang="ru-RU" sz="1600" b="1" dirty="0">
                <a:solidFill>
                  <a:srgbClr val="FF3300"/>
                </a:solidFill>
                <a:latin typeface="+mj-lt"/>
                <a:sym typeface="Symbol" pitchFamily="18" charset="2"/>
              </a:rPr>
              <a:t></a:t>
            </a:r>
            <a:r>
              <a:rPr lang="en-US" altLang="ru-RU" sz="1600" b="1" dirty="0">
                <a:solidFill>
                  <a:srgbClr val="FF3300"/>
                </a:solidFill>
                <a:latin typeface="+mj-lt"/>
              </a:rPr>
              <a:t> 33 MeV</a:t>
            </a:r>
            <a:endParaRPr lang="ru-RU" altLang="ru-RU" sz="1600" b="1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8197" name="Rectangle 9"/>
          <p:cNvSpPr>
            <a:spLocks noChangeArrowheads="1"/>
          </p:cNvSpPr>
          <p:nvPr/>
        </p:nvSpPr>
        <p:spPr bwMode="auto">
          <a:xfrm>
            <a:off x="1524001" y="208704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ru-RU" sz="1800">
              <a:latin typeface="Arial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44662" y="4044950"/>
            <a:ext cx="3195638" cy="2501900"/>
            <a:chOff x="-382" y="2448"/>
            <a:chExt cx="2013" cy="1576"/>
          </a:xfrm>
        </p:grpSpPr>
        <p:sp>
          <p:nvSpPr>
            <p:cNvPr id="8202" name="Text Box 14"/>
            <p:cNvSpPr txBox="1">
              <a:spLocks noChangeArrowheads="1"/>
            </p:cNvSpPr>
            <p:nvPr/>
          </p:nvSpPr>
          <p:spPr bwMode="auto">
            <a:xfrm>
              <a:off x="-9" y="3832"/>
              <a:ext cx="15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400" dirty="0">
                  <a:solidFill>
                    <a:schemeClr val="accent1"/>
                  </a:solidFill>
                  <a:latin typeface="Times New Roman" pitchFamily="18" charset="0"/>
                </a:rPr>
                <a:t>Fragment  mass (u)</a:t>
              </a:r>
              <a:endParaRPr lang="ru-RU" altLang="ru-RU" sz="1400" dirty="0">
                <a:solidFill>
                  <a:schemeClr val="accent1"/>
                </a:solidFill>
                <a:latin typeface="Times New Roman" pitchFamily="18" charset="0"/>
              </a:endParaRPr>
            </a:p>
          </p:txBody>
        </p:sp>
        <p:sp>
          <p:nvSpPr>
            <p:cNvPr id="8203" name="Text Box 15"/>
            <p:cNvSpPr txBox="1">
              <a:spLocks noChangeArrowheads="1"/>
            </p:cNvSpPr>
            <p:nvPr/>
          </p:nvSpPr>
          <p:spPr bwMode="auto">
            <a:xfrm rot="-5400000">
              <a:off x="-598" y="3336"/>
              <a:ext cx="62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400" dirty="0">
                  <a:solidFill>
                    <a:schemeClr val="accent1"/>
                  </a:solidFill>
                  <a:latin typeface="Times New Roman" pitchFamily="18" charset="0"/>
                </a:rPr>
                <a:t>Yield,%</a:t>
              </a:r>
              <a:endParaRPr lang="ru-RU" altLang="ru-RU" sz="1400" dirty="0">
                <a:solidFill>
                  <a:schemeClr val="accent1"/>
                </a:solidFill>
                <a:latin typeface="Times New Roman" pitchFamily="18" charset="0"/>
              </a:endParaRPr>
            </a:p>
          </p:txBody>
        </p:sp>
        <p:sp>
          <p:nvSpPr>
            <p:cNvPr id="8204" name="Rectangle 16"/>
            <p:cNvSpPr>
              <a:spLocks noChangeArrowheads="1"/>
            </p:cNvSpPr>
            <p:nvPr/>
          </p:nvSpPr>
          <p:spPr bwMode="auto">
            <a:xfrm>
              <a:off x="-121" y="2448"/>
              <a:ext cx="1752" cy="1368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ru-RU" sz="1800">
                <a:solidFill>
                  <a:srgbClr val="CCFFFF"/>
                </a:solidFill>
              </a:endParaRPr>
            </a:p>
          </p:txBody>
        </p:sp>
        <p:graphicFrame>
          <p:nvGraphicFramePr>
            <p:cNvPr id="8205" name="Object 17"/>
            <p:cNvGraphicFramePr>
              <a:graphicFrameLocks noChangeAspect="1"/>
            </p:cNvGraphicFramePr>
            <p:nvPr/>
          </p:nvGraphicFramePr>
          <p:xfrm>
            <a:off x="-50" y="2502"/>
            <a:ext cx="1624" cy="1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3" name="PHOTO-PAINT" r:id="rId6" imgW="6160000" imgH="4731429" progId="CorelPHOTOPAINT.Image.13">
                    <p:embed/>
                  </p:oleObj>
                </mc:Choice>
                <mc:Fallback>
                  <p:oleObj name="PHOTO-PAINT" r:id="rId6" imgW="6160000" imgH="4731429" progId="CorelPHOTOPAINT.Image.13">
                    <p:embed/>
                    <p:pic>
                      <p:nvPicPr>
                        <p:cNvPr id="8205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7013" r="1169" b="6848"/>
                        <a:stretch>
                          <a:fillRect/>
                        </a:stretch>
                      </p:blipFill>
                      <p:spPr bwMode="auto">
                        <a:xfrm>
                          <a:off x="-50" y="2502"/>
                          <a:ext cx="1624" cy="1255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6754" name="Line 18"/>
          <p:cNvSpPr>
            <a:spLocks noChangeShapeType="1"/>
          </p:cNvSpPr>
          <p:nvPr/>
        </p:nvSpPr>
        <p:spPr bwMode="auto">
          <a:xfrm flipH="1" flipV="1">
            <a:off x="4940300" y="5219700"/>
            <a:ext cx="4457700" cy="127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229600" y="6414170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FLNR 1999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4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1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/>
      <p:bldP spid="1167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02_116_ful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r="1443" b="9187"/>
          <a:stretch>
            <a:fillRect/>
          </a:stretch>
        </p:blipFill>
        <p:spPr bwMode="auto">
          <a:xfrm>
            <a:off x="3636254" y="1"/>
            <a:ext cx="526805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775520" y="5105401"/>
            <a:ext cx="2112254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chemeClr val="bg1"/>
                </a:solidFill>
              </a:rPr>
              <a:t>Calculated by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>
                <a:solidFill>
                  <a:schemeClr val="bg1"/>
                </a:solidFill>
              </a:rPr>
              <a:t>V.A. </a:t>
            </a:r>
            <a:r>
              <a:rPr lang="en-US" altLang="ru-RU" sz="1800" dirty="0" err="1">
                <a:solidFill>
                  <a:schemeClr val="bg1"/>
                </a:solidFill>
              </a:rPr>
              <a:t>Zagrebaev</a:t>
            </a:r>
            <a:endParaRPr lang="ru-RU" alt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5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7510" y="457200"/>
            <a:ext cx="4876800" cy="1143000"/>
          </a:xfrm>
        </p:spPr>
        <p:txBody>
          <a:bodyPr>
            <a:normAutofit fontScale="90000"/>
          </a:bodyPr>
          <a:lstStyle/>
          <a:p>
            <a:r>
              <a:rPr lang="en-US" altLang="ru-RU" dirty="0">
                <a:solidFill>
                  <a:schemeClr val="bg1"/>
                </a:solidFill>
              </a:rPr>
              <a:t>Shell effects </a:t>
            </a:r>
            <a:br>
              <a:rPr lang="en-US" altLang="ru-RU" dirty="0">
                <a:solidFill>
                  <a:schemeClr val="bg1"/>
                </a:solidFill>
              </a:rPr>
            </a:br>
            <a:r>
              <a:rPr lang="en-US" altLang="ru-RU" dirty="0">
                <a:solidFill>
                  <a:schemeClr val="bg1"/>
                </a:solidFill>
              </a:rPr>
              <a:t>manifestation</a:t>
            </a:r>
            <a:endParaRPr lang="ru-RU" altLang="ru-RU" dirty="0">
              <a:solidFill>
                <a:schemeClr val="bg1"/>
              </a:solidFill>
            </a:endParaRPr>
          </a:p>
        </p:txBody>
      </p:sp>
      <p:graphicFrame>
        <p:nvGraphicFramePr>
          <p:cNvPr id="128016" name="Object 16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775570072"/>
              </p:ext>
            </p:extLst>
          </p:nvPr>
        </p:nvGraphicFramePr>
        <p:xfrm>
          <a:off x="6019800" y="442914"/>
          <a:ext cx="4267200" cy="304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8" name="Graph" r:id="rId4" imgW="2390400" imgH="1730880" progId="Origin50.Graph">
                  <p:embed/>
                </p:oleObj>
              </mc:Choice>
              <mc:Fallback>
                <p:oleObj name="Graph" r:id="rId4" imgW="2390400" imgH="1730880" progId="Origin50.Graph">
                  <p:embed/>
                  <p:pic>
                    <p:nvPicPr>
                      <p:cNvPr id="128016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518" t="6239" r="4518" b="4160"/>
                      <a:stretch>
                        <a:fillRect/>
                      </a:stretch>
                    </p:blipFill>
                    <p:spPr bwMode="auto">
                      <a:xfrm>
                        <a:off x="6019800" y="442914"/>
                        <a:ext cx="4267200" cy="3043237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  <a:alpha val="8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6" name="Oval 6"/>
          <p:cNvSpPr>
            <a:spLocks noChangeArrowheads="1"/>
          </p:cNvSpPr>
          <p:nvPr/>
        </p:nvSpPr>
        <p:spPr bwMode="auto">
          <a:xfrm>
            <a:off x="9067800" y="685800"/>
            <a:ext cx="990600" cy="6858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28018" name="Object 18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597635914"/>
              </p:ext>
            </p:extLst>
          </p:nvPr>
        </p:nvGraphicFramePr>
        <p:xfrm>
          <a:off x="1828800" y="3689350"/>
          <a:ext cx="6172200" cy="301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9" name="Graph" r:id="rId6" imgW="3709440" imgH="3672000" progId="Origin50.Graph">
                  <p:embed/>
                </p:oleObj>
              </mc:Choice>
              <mc:Fallback>
                <p:oleObj name="Graph" r:id="rId6" imgW="3709440" imgH="3672000" progId="Origin50.Graph">
                  <p:embed/>
                  <p:pic>
                    <p:nvPicPr>
                      <p:cNvPr id="128018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52" t="2942" r="1941" b="50981"/>
                      <a:stretch>
                        <a:fillRect/>
                      </a:stretch>
                    </p:blipFill>
                    <p:spPr bwMode="auto">
                      <a:xfrm>
                        <a:off x="1828800" y="3689350"/>
                        <a:ext cx="6172200" cy="3016250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546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8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76400" y="49963"/>
            <a:ext cx="8596064" cy="85015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Fission barrier of </a:t>
            </a:r>
            <a:r>
              <a:rPr lang="en-US" dirty="0" err="1">
                <a:solidFill>
                  <a:schemeClr val="bg1"/>
                </a:solidFill>
              </a:rPr>
              <a:t>superheavy</a:t>
            </a:r>
            <a:r>
              <a:rPr lang="en-US" dirty="0">
                <a:solidFill>
                  <a:schemeClr val="bg1"/>
                </a:solidFill>
              </a:rPr>
              <a:t> nuclei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7107" name="Содержимое 9" descr="Рисунок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92" y="2375090"/>
            <a:ext cx="2718816" cy="2980944"/>
          </a:xfrm>
        </p:spPr>
      </p:pic>
      <p:graphicFrame>
        <p:nvGraphicFramePr>
          <p:cNvPr id="60482" name="Group 66"/>
          <p:cNvGraphicFramePr>
            <a:graphicFrameLocks noGrp="1"/>
          </p:cNvGraphicFramePr>
          <p:nvPr>
            <p:ph sz="quarter" idx="2"/>
          </p:nvPr>
        </p:nvGraphicFramePr>
        <p:xfrm>
          <a:off x="6324600" y="1295400"/>
          <a:ext cx="3810000" cy="2200278"/>
        </p:xfrm>
        <a:graphic>
          <a:graphicData uri="http://schemas.openxmlformats.org/drawingml/2006/table">
            <a:tbl>
              <a:tblPr/>
              <a:tblGrid>
                <a:gridCol w="25241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58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114 element 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Barrier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B80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P. Moller et al.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8.6 MeV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A. Sobitczewski et al.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5.3 MeV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A. Mamdouh et al.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6.6 MeV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Frankfurt (RMF, NL-Z2)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3.7 MeV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Frankfurt (SHF, Skl3)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8.2 MeV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V. Zagrebaev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6.4 MeV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1746" name="Group 66"/>
          <p:cNvGraphicFramePr>
            <a:graphicFrameLocks noGrp="1"/>
          </p:cNvGraphicFramePr>
          <p:nvPr>
            <p:ph sz="quarter" idx="3"/>
          </p:nvPr>
        </p:nvGraphicFramePr>
        <p:xfrm>
          <a:off x="5638800" y="3810001"/>
          <a:ext cx="4724400" cy="1584325"/>
        </p:xfrm>
        <a:graphic>
          <a:graphicData uri="http://schemas.openxmlformats.org/drawingml/2006/table">
            <a:tbl>
              <a:tblPr/>
              <a:tblGrid>
                <a:gridCol w="9445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445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61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45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4456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726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Nucleus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E*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MeV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  <a:sym typeface="Symbol" pitchFamily="18" charset="2"/>
                        </a:rPr>
                        <a:t>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  <a:sym typeface="Symbol" pitchFamily="18" charset="2"/>
                        </a:rPr>
                        <a:t>fus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  <a:sym typeface="Symbol" pitchFamily="18" charset="2"/>
                        </a:rPr>
                        <a:t>mb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  <a:sym typeface="Symbol" pitchFamily="18" charset="2"/>
                        </a:rPr>
                        <a:t>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  <a:sym typeface="Symbol" pitchFamily="18" charset="2"/>
                        </a:rPr>
                        <a:t>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  <a:sym typeface="Symbol" pitchFamily="18" charset="2"/>
                        </a:rPr>
                        <a:t>pb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B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fis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MeV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B80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0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283-286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112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33.0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&lt;5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3.4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5.5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1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288-292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114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36.5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&lt;4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0.5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6.7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0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292-296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116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34.8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&lt;2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0.5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bel" pitchFamily="34" charset="0"/>
                        </a:rPr>
                        <a:t>6.4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7108" name="TextBox 12"/>
          <p:cNvSpPr txBox="1">
            <a:spLocks noChangeArrowheads="1"/>
          </p:cNvSpPr>
          <p:nvPr/>
        </p:nvSpPr>
        <p:spPr bwMode="auto">
          <a:xfrm>
            <a:off x="7467600" y="3429001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>
                <a:solidFill>
                  <a:schemeClr val="bg1"/>
                </a:solidFill>
              </a:rPr>
              <a:t>Experiment</a:t>
            </a:r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47109" name="TextBox 13"/>
          <p:cNvSpPr txBox="1">
            <a:spLocks noChangeArrowheads="1"/>
          </p:cNvSpPr>
          <p:nvPr/>
        </p:nvSpPr>
        <p:spPr bwMode="auto">
          <a:xfrm>
            <a:off x="7543800" y="914401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>
                <a:solidFill>
                  <a:schemeClr val="bg1"/>
                </a:solidFill>
              </a:rPr>
              <a:t>Theory</a:t>
            </a:r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47168" name="TextBox 20"/>
          <p:cNvSpPr txBox="1">
            <a:spLocks noChangeArrowheads="1"/>
          </p:cNvSpPr>
          <p:nvPr/>
        </p:nvSpPr>
        <p:spPr bwMode="auto">
          <a:xfrm>
            <a:off x="5486400" y="5562601"/>
            <a:ext cx="5181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>
                <a:solidFill>
                  <a:schemeClr val="bg1"/>
                </a:solidFill>
              </a:rPr>
              <a:t>The fission barriers of </a:t>
            </a:r>
            <a:r>
              <a:rPr lang="en-US" altLang="ru-RU" dirty="0" err="1">
                <a:solidFill>
                  <a:schemeClr val="bg1"/>
                </a:solidFill>
              </a:rPr>
              <a:t>superheavy</a:t>
            </a:r>
            <a:r>
              <a:rPr lang="en-US" altLang="ru-RU" dirty="0">
                <a:solidFill>
                  <a:schemeClr val="bg1"/>
                </a:solidFill>
              </a:rPr>
              <a:t> nuclei with Z=112-116 and N~180 are really quite high, which results in their relative high stability</a:t>
            </a:r>
            <a:r>
              <a:rPr lang="en-US" altLang="ru-RU" dirty="0"/>
              <a:t>.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789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8686800" cy="762000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Cold Fusion Reactions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3075" name="Object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38673469"/>
              </p:ext>
            </p:extLst>
          </p:nvPr>
        </p:nvGraphicFramePr>
        <p:xfrm>
          <a:off x="1612900" y="806450"/>
          <a:ext cx="4281488" cy="592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4" name="Graph" r:id="rId4" imgW="2913120" imgH="4033440" progId="Origin50.Graph">
                  <p:embed/>
                </p:oleObj>
              </mc:Choice>
              <mc:Fallback>
                <p:oleObj name="Graph" r:id="rId4" imgW="2913120" imgH="4033440" progId="Origin50.Graph">
                  <p:embed/>
                  <p:pic>
                    <p:nvPicPr>
                      <p:cNvPr id="307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2900" y="806450"/>
                        <a:ext cx="4281488" cy="5927725"/>
                      </a:xfrm>
                      <a:prstGeom prst="rect">
                        <a:avLst/>
                      </a:prstGeom>
                      <a:solidFill>
                        <a:schemeClr val="tx1">
                          <a:lumMod val="8500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9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6059488" y="935038"/>
          <a:ext cx="4095750" cy="327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5" name="Graph" r:id="rId6" imgW="3542760" imgH="2832120" progId="Origin50.Graph">
                  <p:embed/>
                </p:oleObj>
              </mc:Choice>
              <mc:Fallback>
                <p:oleObj name="Graph" r:id="rId6" imgW="3542760" imgH="2832120" progId="Origin50.Graph">
                  <p:embed/>
                  <p:pic>
                    <p:nvPicPr>
                      <p:cNvPr id="307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9488" y="935038"/>
                        <a:ext cx="4095750" cy="3273425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11"/>
          <p:cNvSpPr txBox="1">
            <a:spLocks noChangeArrowheads="1"/>
          </p:cNvSpPr>
          <p:nvPr/>
        </p:nvSpPr>
        <p:spPr bwMode="auto">
          <a:xfrm>
            <a:off x="6078662" y="4229101"/>
            <a:ext cx="417646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At the transition from 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No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(Z=102) to </a:t>
            </a:r>
            <a:r>
              <a:rPr lang="en-US" sz="2000" b="1" dirty="0" err="1">
                <a:solidFill>
                  <a:schemeClr val="bg1"/>
                </a:solidFill>
                <a:latin typeface="+mn-lt"/>
              </a:rPr>
              <a:t>Og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(Z=118) the capture cross section drops down by a factor 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of 1.5*</a:t>
            </a:r>
            <a:r>
              <a:rPr lang="ru-RU" sz="2000" b="1" dirty="0">
                <a:solidFill>
                  <a:schemeClr val="bg1"/>
                </a:solidFill>
                <a:latin typeface="+mn-lt"/>
              </a:rPr>
              <a:t>10</a:t>
            </a:r>
            <a:r>
              <a:rPr lang="ru-RU" sz="2000" b="1" baseline="30000" dirty="0">
                <a:solidFill>
                  <a:schemeClr val="bg1"/>
                </a:solidFill>
                <a:latin typeface="+mn-lt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, </a:t>
            </a:r>
          </a:p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and the contribution of the symmetric fragments (A</a:t>
            </a:r>
            <a:r>
              <a:rPr lang="en-US" sz="2000" baseline="-25000" dirty="0">
                <a:solidFill>
                  <a:schemeClr val="bg1"/>
                </a:solidFill>
                <a:latin typeface="+mn-lt"/>
              </a:rPr>
              <a:t>CN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/2±20) to the capture cross section -  by a factor of 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5*10</a:t>
            </a:r>
            <a:r>
              <a:rPr lang="en-US" sz="2000" b="1" baseline="30000" dirty="0">
                <a:solidFill>
                  <a:schemeClr val="bg1"/>
                </a:solidFill>
                <a:latin typeface="+mn-lt"/>
              </a:rPr>
              <a:t>5</a:t>
            </a:r>
            <a:r>
              <a:rPr lang="en-US" sz="2000" dirty="0">
                <a:latin typeface="+mn-lt"/>
              </a:rPr>
              <a:t>.</a:t>
            </a: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112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8580" y="470018"/>
            <a:ext cx="7148456" cy="591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3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845907"/>
            <a:ext cx="8928992" cy="590599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293079" y="802289"/>
            <a:ext cx="3613042" cy="572842"/>
            <a:chOff x="6612639" y="1019894"/>
            <a:chExt cx="3036978" cy="572842"/>
          </a:xfrm>
        </p:grpSpPr>
        <p:sp>
          <p:nvSpPr>
            <p:cNvPr id="4" name="TextBox 3"/>
            <p:cNvSpPr txBox="1"/>
            <p:nvPr/>
          </p:nvSpPr>
          <p:spPr>
            <a:xfrm>
              <a:off x="7404727" y="1019894"/>
              <a:ext cx="22448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7030A0"/>
                  </a:solidFill>
                </a:rPr>
                <a:t>Ti, Cr, Ni, Fe ?</a:t>
              </a:r>
              <a:endParaRPr lang="ru-RU" sz="2800" b="1" dirty="0">
                <a:solidFill>
                  <a:srgbClr val="7030A0"/>
                </a:solidFill>
              </a:endParaRPr>
            </a:p>
          </p:txBody>
        </p:sp>
        <p:sp>
          <p:nvSpPr>
            <p:cNvPr id="5" name="Стрелка вправо с вырезом 4"/>
            <p:cNvSpPr/>
            <p:nvPr/>
          </p:nvSpPr>
          <p:spPr>
            <a:xfrm>
              <a:off x="6612639" y="1052736"/>
              <a:ext cx="792088" cy="540000"/>
            </a:xfrm>
            <a:prstGeom prst="notched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83799" y="845907"/>
            <a:ext cx="40324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next step?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2463" y="1943659"/>
            <a:ext cx="693787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Still far from the “island of stability” !!!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69488" y="2572682"/>
            <a:ext cx="6379981" cy="1077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next double magic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superheavy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nucleus?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8662662" y="881591"/>
            <a:ext cx="1649268" cy="2768224"/>
            <a:chOff x="7164288" y="1052736"/>
            <a:chExt cx="1649268" cy="2768224"/>
          </a:xfrm>
        </p:grpSpPr>
        <p:sp>
          <p:nvSpPr>
            <p:cNvPr id="11" name="TextBox 10"/>
            <p:cNvSpPr txBox="1"/>
            <p:nvPr/>
          </p:nvSpPr>
          <p:spPr>
            <a:xfrm>
              <a:off x="7164288" y="1052736"/>
              <a:ext cx="1188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Z  =  120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164288" y="2852936"/>
              <a:ext cx="1188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Z  =  114</a:t>
              </a:r>
              <a:endParaRPr lang="ru-RU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282641" y="3482406"/>
              <a:ext cx="53091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184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8664576" y="884639"/>
            <a:ext cx="1791050" cy="2418928"/>
            <a:chOff x="6957414" y="1070490"/>
            <a:chExt cx="1791050" cy="2418928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6957414" y="3212976"/>
              <a:ext cx="1791050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6957414" y="2852936"/>
              <a:ext cx="1791050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6957414" y="1124744"/>
              <a:ext cx="1791050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6957414" y="1412776"/>
              <a:ext cx="1791050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8172400" y="1070490"/>
              <a:ext cx="0" cy="2418928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8532440" y="1070490"/>
              <a:ext cx="0" cy="2418928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4911010" y="4104142"/>
            <a:ext cx="5328592" cy="2062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“Inverse” quasifission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can be used to produce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new neutron-rich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SHE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1524000" y="0"/>
            <a:ext cx="9144000" cy="728728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>
                <a:srgbClr val="F14124">
                  <a:lumMod val="75000"/>
                </a:srgbClr>
              </a:buClr>
            </a:pPr>
            <a:r>
              <a:rPr lang="en-US" sz="3600" dirty="0">
                <a:solidFill>
                  <a:srgbClr val="B4DCFA">
                    <a:lumMod val="50000"/>
                  </a:srgbClr>
                </a:solidFill>
              </a:rPr>
              <a:t>Search for </a:t>
            </a:r>
            <a:r>
              <a:rPr lang="en-US" sz="3600" dirty="0" err="1">
                <a:solidFill>
                  <a:srgbClr val="B4DCFA">
                    <a:lumMod val="50000"/>
                  </a:srgbClr>
                </a:solidFill>
              </a:rPr>
              <a:t>superheavies</a:t>
            </a:r>
            <a:endParaRPr lang="en-US" sz="3600" dirty="0">
              <a:solidFill>
                <a:srgbClr val="B4DCF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6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9" grpId="0" animBg="1"/>
    </p:bld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1076</TotalTime>
  <Words>967</Words>
  <Application>Microsoft Office PowerPoint</Application>
  <PresentationFormat>Широкоэкранный</PresentationFormat>
  <Paragraphs>178</Paragraphs>
  <Slides>19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35" baseType="lpstr">
      <vt:lpstr>Arial Unicode MS</vt:lpstr>
      <vt:lpstr>Arial</vt:lpstr>
      <vt:lpstr>Calibri</vt:lpstr>
      <vt:lpstr>Cambria Math</vt:lpstr>
      <vt:lpstr>Century Gothic</vt:lpstr>
      <vt:lpstr>Comic Sans MS</vt:lpstr>
      <vt:lpstr>Corbel</vt:lpstr>
      <vt:lpstr>Garamond</vt:lpstr>
      <vt:lpstr>Georgia</vt:lpstr>
      <vt:lpstr>Symbol</vt:lpstr>
      <vt:lpstr>Times New Roman</vt:lpstr>
      <vt:lpstr>Trebuchet MS</vt:lpstr>
      <vt:lpstr>Wingdings 3</vt:lpstr>
      <vt:lpstr>Сектор</vt:lpstr>
      <vt:lpstr>Graph</vt:lpstr>
      <vt:lpstr>PHOTO-PAINT</vt:lpstr>
      <vt:lpstr>Квази-деление - первый светофор на пути образования сверхтяжелых элементов</vt:lpstr>
      <vt:lpstr>Reaction channels in collisions  of heavy ions</vt:lpstr>
      <vt:lpstr>Reactions with 48Ca</vt:lpstr>
      <vt:lpstr>Презентация PowerPoint</vt:lpstr>
      <vt:lpstr>Shell effects  manifestation</vt:lpstr>
      <vt:lpstr>Fission barrier of superheavy nuclei</vt:lpstr>
      <vt:lpstr>Cold Fusion Reactions</vt:lpstr>
      <vt:lpstr>Презентация PowerPoint</vt:lpstr>
      <vt:lpstr>Презентация PowerPoint</vt:lpstr>
      <vt:lpstr>Mass and Energy distributions in the reactions leading to the formation of Z=114</vt:lpstr>
      <vt:lpstr>Cross sections   of symmetric fragment formations </vt:lpstr>
      <vt:lpstr>Презентация PowerPoint</vt:lpstr>
      <vt:lpstr>Презентация PowerPoint</vt:lpstr>
      <vt:lpstr>Cold Fusion Reactions</vt:lpstr>
      <vt:lpstr>Презентация PowerPoint</vt:lpstr>
      <vt:lpstr>Fusion probability in the reactions with strongly deformed nuclei</vt:lpstr>
      <vt:lpstr>48Ca + 248Cm  ( Ec.m./EB = 1.00)</vt:lpstr>
      <vt:lpstr>Orientation effect in the reaction 186W+160Gd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Квази-деление - первый светофор на пути образования сверхтяжелых элементов</dc:title>
  <dc:creator>user</dc:creator>
  <cp:lastModifiedBy>User</cp:lastModifiedBy>
  <cp:revision>48</cp:revision>
  <dcterms:created xsi:type="dcterms:W3CDTF">2021-06-22T06:49:50Z</dcterms:created>
  <dcterms:modified xsi:type="dcterms:W3CDTF">2021-06-28T07:57:27Z</dcterms:modified>
</cp:coreProperties>
</file>