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6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4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6D464-2233-4538-8D3A-2CABE54942A2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88C2-8D4D-482F-BE74-69B5213AB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7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88C2-8D4D-482F-BE74-69B5213AB34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4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88C2-8D4D-482F-BE74-69B5213AB3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60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DBC5E-AFA6-43A0-A27E-2A9EEC315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E5D0AF-0436-4BFE-8402-A0690DD64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DD6310-4A74-45AE-BCF3-5DE08DEC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FED60-66F7-4E54-ACED-F6B6E435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340301-441A-4C29-A3FA-8EA35E15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1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1BAEA-60AF-4B6C-898D-B6205164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3DDBA3-92B5-4DF4-BA22-EF46F481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6C987-8D4C-4A88-8F8E-1CE08710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98B15-F532-4DC1-BAA6-C7A78E9F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4E916-F6D1-4561-B0B4-5AD99998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11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64D7AA-F4D2-4592-8437-4178597C8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E329C7-C607-4B70-BAC6-2B59DAE51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604DA-801F-49A7-8D44-DCD39C27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1E1F3D-AF23-4667-B3BF-03F1D0FA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C726B-78D5-40EB-A081-5329D355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7F6C4-4B86-4B74-8494-13840571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9FF7E-FD78-4A14-A806-62FB044F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2A7E8-1B38-4C08-9E56-99E6C5C1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93AA8-0B82-4E70-8D63-BD8FD114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7752B9-8FAD-46BB-B97A-E3621408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62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529FD-C44D-40A8-B159-3E70A64E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BF1924-C2D9-42E9-87AD-29B87BFD9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41B97-FC60-453F-A04C-DAA1FE21B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F53A25-A5CB-4CED-A103-3D4915AD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E17950-00F5-4134-9289-0025638C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1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68151-194B-4A00-B561-B40B9F36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5B6D4-33B4-4505-BC68-440AE97A4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1323A7-03BC-46C4-8B74-119DD96A7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2108F-B6C1-47A6-B65D-B4E9F276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EE41F2-0A4B-4588-A157-C265849A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EA479-D8D8-4667-B538-0472C302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61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30DA3-0F1B-4AB5-93ED-459178A1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2FCBB5-62BA-463E-929C-0FCBAF2DA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873AE3-6D3F-42CA-BAAA-67B90E80B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77135C-E670-48B5-BAC4-BCDF396B5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F6C5AE-9566-4508-AB67-689C457C8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831E80-18CC-415A-A2B8-E6B87C81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AB6948-F1F6-460F-BC20-2EE405B6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384181-5A5C-425D-A9B6-E6539D5C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92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0592-3550-4EC6-A6D8-2147A2BA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3EA396-DD5B-4AF2-8556-97750FC7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509572-BCE4-4B10-BD1E-0FFC6CE1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6348D9-7A3B-474B-ADA4-F5685060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0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AE4288-B093-4A01-A22B-8204F447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C0306D-0F1F-4453-9CC2-6DDF1AAE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22F6DD-BC6D-4DC6-9782-780AB5CBB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9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8198-B6F4-4E9C-A93C-E3AF0D23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CC547-9235-4615-9CE5-3FE773618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1A3BD0-050E-48AF-8803-F7236B8EA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7D455E-BB74-452C-B46B-CC81583A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6031A-FF4A-4E39-9E01-DA6C40B8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9093C6-7F22-4B5C-BE88-176B5C71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2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58686-793A-4CF4-AFD6-52557A94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4E36E1-A7AE-4276-8971-52413C6F1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0BCC41-CCF0-4E08-AB69-921FE110F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CDDC3E-0F88-4C29-8908-8A47F4F5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4E205B-3617-4F4E-8769-B7D0E81D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13244-8BAD-4E74-A9EE-3DBE3379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7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3EE1C-ADFD-42B7-BCE7-D42A2BC6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107D86-CB8F-4D03-945E-83405A8FB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C9D55-5C76-4A5E-BBB8-8425C2329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0223-E29A-4F59-BB64-60C1DEF99BA7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A11693-29DE-4192-9E97-1DAC326D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3C189F-419C-4E34-BD92-77E5E91AE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6C241-2A5C-4ED2-B104-CED13ED4D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80658-B8F0-4026-8947-15E882A2A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887" y="1696090"/>
            <a:ext cx="10724225" cy="2387600"/>
          </a:xfrm>
        </p:spPr>
        <p:txBody>
          <a:bodyPr>
            <a:normAutofit/>
          </a:bodyPr>
          <a:lstStyle/>
          <a:p>
            <a:r>
              <a:rPr lang="ru-RU" sz="4400" dirty="0"/>
              <a:t>Сепаратор </a:t>
            </a:r>
            <a:r>
              <a:rPr lang="en-US" sz="4400" dirty="0"/>
              <a:t>GASSOL</a:t>
            </a:r>
            <a:r>
              <a:rPr lang="ru-RU" sz="4400" dirty="0"/>
              <a:t> и его использование в постановке химических экспериментов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B3D820-7E46-4B95-8602-F3A3E4E5F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6552"/>
            <a:ext cx="9144000" cy="1655762"/>
          </a:xfrm>
        </p:spPr>
        <p:txBody>
          <a:bodyPr/>
          <a:lstStyle/>
          <a:p>
            <a:r>
              <a:rPr lang="ru-RU" dirty="0" err="1"/>
              <a:t>Д.И.Соловьев</a:t>
            </a:r>
            <a:endParaRPr lang="ru-RU" dirty="0"/>
          </a:p>
          <a:p>
            <a:r>
              <a:rPr lang="ru-RU" dirty="0"/>
              <a:t>Лаборатория ядерных реакций им. Г.Н. Флерова</a:t>
            </a:r>
          </a:p>
        </p:txBody>
      </p:sp>
    </p:spTree>
    <p:extLst>
      <p:ext uri="{BB962C8B-B14F-4D97-AF65-F5344CB8AC3E}">
        <p14:creationId xmlns:p14="http://schemas.microsoft.com/office/powerpoint/2010/main" val="382362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70862-9652-48A9-8DB3-90A0D7B7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04" y="4102485"/>
            <a:ext cx="10515600" cy="718592"/>
          </a:xfrm>
        </p:spPr>
        <p:txBody>
          <a:bodyPr>
            <a:normAutofit/>
          </a:bodyPr>
          <a:lstStyle/>
          <a:p>
            <a:r>
              <a:rPr lang="ru-RU" sz="4000" dirty="0"/>
              <a:t>Открытые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9211F2-B344-4C93-94B1-9F9BCE45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5015885"/>
            <a:ext cx="11552808" cy="1476868"/>
          </a:xfrm>
        </p:spPr>
        <p:txBody>
          <a:bodyPr/>
          <a:lstStyle/>
          <a:p>
            <a:pPr algn="just"/>
            <a:r>
              <a:rPr lang="ru-RU" dirty="0"/>
              <a:t>Необходимый уровень защиты от нейтронов и гамма для детекторной системы – от неё зависит длина капилляра</a:t>
            </a:r>
          </a:p>
          <a:p>
            <a:pPr algn="just"/>
            <a:r>
              <a:rPr lang="ru-RU" dirty="0"/>
              <a:t>Уровень очистки от пучка и от продуктов реакций передач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B671DA-EADD-45C8-9809-2641C6E13F6B}"/>
              </a:ext>
            </a:extLst>
          </p:cNvPr>
          <p:cNvSpPr txBox="1">
            <a:spLocks/>
          </p:cNvSpPr>
          <p:nvPr/>
        </p:nvSpPr>
        <p:spPr>
          <a:xfrm>
            <a:off x="319596" y="201260"/>
            <a:ext cx="10515600" cy="71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Выводы по расчетам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F2F210A-C100-431A-93EE-26B7A29DB580}"/>
              </a:ext>
            </a:extLst>
          </p:cNvPr>
          <p:cNvSpPr txBox="1">
            <a:spLocks/>
          </p:cNvSpPr>
          <p:nvPr/>
        </p:nvSpPr>
        <p:spPr>
          <a:xfrm>
            <a:off x="319596" y="919852"/>
            <a:ext cx="11552808" cy="318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Расчетный уровень фокусировки, достигаемый на сепараторе GASSOL, позволяет установить камеру сбора </a:t>
            </a:r>
            <a:r>
              <a:rPr lang="ru-RU" dirty="0" err="1"/>
              <a:t>рекойлов</a:t>
            </a:r>
            <a:r>
              <a:rPr lang="ru-RU" dirty="0"/>
              <a:t> очень малых размеров, сохраняя при этом высокую эффективность</a:t>
            </a:r>
          </a:p>
          <a:p>
            <a:pPr algn="just"/>
            <a:r>
              <a:rPr lang="ru-RU" dirty="0"/>
              <a:t>Будет возможно проведение химических экспериментов на 114-116 элементах</a:t>
            </a:r>
          </a:p>
          <a:p>
            <a:pPr algn="just"/>
            <a:r>
              <a:rPr lang="ru-RU" dirty="0"/>
              <a:t>Возможность химии 117 зависит от того, сможем ли мы сделать стойкую мишень большой толщины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89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2AC12-55B0-408E-BB24-DAE491E2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23403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FB22A-1B72-41BF-9310-28DEDD3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2" y="133164"/>
            <a:ext cx="11128899" cy="1103165"/>
          </a:xfrm>
        </p:spPr>
        <p:txBody>
          <a:bodyPr>
            <a:normAutofit fontScale="90000"/>
          </a:bodyPr>
          <a:lstStyle/>
          <a:p>
            <a:r>
              <a:rPr lang="ru-RU" dirty="0"/>
              <a:t>Схема установки для изучения химических свойств сверхтяжелых элементов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6B04CDC7-2C9E-448C-A425-4D61D39DB2B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459826"/>
            <a:ext cx="7758279" cy="5137838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E8E0A-AE33-4B5A-88F8-B03B1DF8CCBF}"/>
              </a:ext>
            </a:extLst>
          </p:cNvPr>
          <p:cNvSpPr txBox="1"/>
          <p:nvPr/>
        </p:nvSpPr>
        <p:spPr>
          <a:xfrm>
            <a:off x="6019262" y="5028004"/>
            <a:ext cx="56928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Время полета до детекторов = </a:t>
            </a:r>
          </a:p>
          <a:p>
            <a:r>
              <a:rPr lang="ru-RU" sz="2400" dirty="0"/>
              <a:t>Время обновления объема камеры + </a:t>
            </a:r>
          </a:p>
          <a:p>
            <a:r>
              <a:rPr lang="ru-RU" sz="2400" dirty="0"/>
              <a:t>время пролета через капилляр + </a:t>
            </a:r>
          </a:p>
          <a:p>
            <a:r>
              <a:rPr lang="ru-RU" sz="2400" dirty="0"/>
              <a:t>Время пролета через детекторную сборку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5327" y="2228795"/>
            <a:ext cx="4429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Схема установки по измерению </a:t>
            </a:r>
          </a:p>
          <a:p>
            <a:r>
              <a:rPr lang="ru-RU" sz="2400" dirty="0" smtClean="0"/>
              <a:t>температуры адсорбции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879295"/>
              </p:ext>
            </p:extLst>
          </p:nvPr>
        </p:nvGraphicFramePr>
        <p:xfrm>
          <a:off x="7391109" y="1455167"/>
          <a:ext cx="4688163" cy="33493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81524">
                  <a:extLst>
                    <a:ext uri="{9D8B030D-6E8A-4147-A177-3AD203B41FA5}">
                      <a16:colId xmlns:a16="http://schemas.microsoft.com/office/drawing/2014/main" val="1088022144"/>
                    </a:ext>
                  </a:extLst>
                </a:gridCol>
                <a:gridCol w="1795781">
                  <a:extLst>
                    <a:ext uri="{9D8B030D-6E8A-4147-A177-3AD203B41FA5}">
                      <a16:colId xmlns:a16="http://schemas.microsoft.com/office/drawing/2014/main" val="3200610452"/>
                    </a:ext>
                  </a:extLst>
                </a:gridCol>
                <a:gridCol w="1710858">
                  <a:extLst>
                    <a:ext uri="{9D8B030D-6E8A-4147-A177-3AD203B41FA5}">
                      <a16:colId xmlns:a16="http://schemas.microsoft.com/office/drawing/2014/main" val="3426908217"/>
                    </a:ext>
                  </a:extLst>
                </a:gridCol>
              </a:tblGrid>
              <a:tr h="10965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Изотоп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Сечение образования, </a:t>
                      </a:r>
                      <a:r>
                        <a:rPr lang="ru-RU" sz="2000" dirty="0" err="1">
                          <a:effectLst/>
                        </a:rPr>
                        <a:t>пб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Период полураспада, </a:t>
                      </a:r>
                      <a:r>
                        <a:rPr lang="ru-RU" sz="2000" dirty="0" err="1">
                          <a:effectLst/>
                        </a:rPr>
                        <a:t>мс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04661784"/>
                  </a:ext>
                </a:extLst>
              </a:tr>
              <a:tr h="431554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287</a:t>
                      </a:r>
                      <a:r>
                        <a:rPr lang="ru-RU" sz="2000" dirty="0">
                          <a:effectLst/>
                        </a:rPr>
                        <a:t>Fl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480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49309104"/>
                  </a:ext>
                </a:extLst>
              </a:tr>
              <a:tr h="510866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288</a:t>
                      </a:r>
                      <a:r>
                        <a:rPr lang="ru-RU" sz="2000" dirty="0">
                          <a:effectLst/>
                        </a:rPr>
                        <a:t>Mc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195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55435705"/>
                  </a:ext>
                </a:extLst>
              </a:tr>
              <a:tr h="591197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293</a:t>
                      </a:r>
                      <a:r>
                        <a:rPr lang="ru-RU" sz="2000" dirty="0">
                          <a:effectLst/>
                        </a:rPr>
                        <a:t>Lv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3.4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09639318"/>
                  </a:ext>
                </a:extLst>
              </a:tr>
              <a:tr h="591197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294</a:t>
                      </a:r>
                      <a:r>
                        <a:rPr lang="ru-RU" sz="2000" dirty="0">
                          <a:effectLst/>
                        </a:rPr>
                        <a:t>Ts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1.1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1789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05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31949-1059-42BD-BFDE-D15ACC6C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27"/>
            <a:ext cx="10515600" cy="874246"/>
          </a:xfrm>
        </p:spPr>
        <p:txBody>
          <a:bodyPr>
            <a:normAutofit/>
          </a:bodyPr>
          <a:lstStyle/>
          <a:p>
            <a:r>
              <a:rPr lang="ru-RU" sz="4000" dirty="0"/>
              <a:t>Размер изображения на ГНС-2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A12DE-4420-464D-91ED-73DA3CBAC0A3}"/>
              </a:ext>
            </a:extLst>
          </p:cNvPr>
          <p:cNvSpPr txBox="1"/>
          <p:nvPr/>
        </p:nvSpPr>
        <p:spPr>
          <a:xfrm>
            <a:off x="340809" y="874246"/>
            <a:ext cx="5732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/>
              <a:t>Сигмы изображения 27 мм по Х и по </a:t>
            </a:r>
            <a:r>
              <a:rPr lang="en-US" sz="2400" dirty="0"/>
              <a:t>Y</a:t>
            </a:r>
          </a:p>
          <a:p>
            <a:r>
              <a:rPr lang="ru-RU" sz="2400" dirty="0"/>
              <a:t>-   Трансмиссия 40%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Мишень 0.4 мг/см2</a:t>
            </a:r>
          </a:p>
          <a:p>
            <a:r>
              <a:rPr lang="ru-RU" sz="2400" dirty="0"/>
              <a:t>-   Пучок 1 мкА-частиц 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Камера: цилиндр длиной 1 см</a:t>
            </a:r>
          </a:p>
          <a:p>
            <a:r>
              <a:rPr lang="ru-RU" sz="2400" dirty="0"/>
              <a:t>-    Поток газа 1.8 л/мин</a:t>
            </a:r>
          </a:p>
        </p:txBody>
      </p:sp>
      <p:pic>
        <p:nvPicPr>
          <p:cNvPr id="9" name="image17.png">
            <a:extLst>
              <a:ext uri="{FF2B5EF4-FFF2-40B4-BE49-F238E27FC236}">
                <a16:creationId xmlns:a16="http://schemas.microsoft.com/office/drawing/2014/main" id="{D1FADDEA-24F9-4ACA-9749-0DBC2DAC3F6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762192"/>
            <a:ext cx="5960745" cy="2873847"/>
          </a:xfrm>
          <a:prstGeom prst="rect">
            <a:avLst/>
          </a:prstGeom>
          <a:ln/>
        </p:spPr>
      </p:pic>
      <p:pic>
        <p:nvPicPr>
          <p:cNvPr id="10" name="image25.png">
            <a:extLst>
              <a:ext uri="{FF2B5EF4-FFF2-40B4-BE49-F238E27FC236}">
                <a16:creationId xmlns:a16="http://schemas.microsoft.com/office/drawing/2014/main" id="{841E95F8-8497-4EDA-8609-BC8111666BE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11501" y="3728649"/>
            <a:ext cx="6045244" cy="3094269"/>
          </a:xfrm>
          <a:prstGeom prst="rect">
            <a:avLst/>
          </a:prstGeom>
          <a:ln/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C888E565-1750-4441-82A2-1CB5B9976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89226"/>
              </p:ext>
            </p:extLst>
          </p:nvPr>
        </p:nvGraphicFramePr>
        <p:xfrm>
          <a:off x="413969" y="3429000"/>
          <a:ext cx="4770590" cy="33493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04329">
                  <a:extLst>
                    <a:ext uri="{9D8B030D-6E8A-4147-A177-3AD203B41FA5}">
                      <a16:colId xmlns:a16="http://schemas.microsoft.com/office/drawing/2014/main" val="518793111"/>
                    </a:ext>
                  </a:extLst>
                </a:gridCol>
                <a:gridCol w="1723892">
                  <a:extLst>
                    <a:ext uri="{9D8B030D-6E8A-4147-A177-3AD203B41FA5}">
                      <a16:colId xmlns:a16="http://schemas.microsoft.com/office/drawing/2014/main" val="262313435"/>
                    </a:ext>
                  </a:extLst>
                </a:gridCol>
                <a:gridCol w="1642369">
                  <a:extLst>
                    <a:ext uri="{9D8B030D-6E8A-4147-A177-3AD203B41FA5}">
                      <a16:colId xmlns:a16="http://schemas.microsoft.com/office/drawing/2014/main" val="606973763"/>
                    </a:ext>
                  </a:extLst>
                </a:gridCol>
              </a:tblGrid>
              <a:tr h="10965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Изотоп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Сечение образования, </a:t>
                      </a:r>
                      <a:r>
                        <a:rPr lang="ru-RU" sz="2000" dirty="0" err="1">
                          <a:effectLst/>
                        </a:rPr>
                        <a:t>пб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Период полураспада, </a:t>
                      </a:r>
                      <a:r>
                        <a:rPr lang="ru-RU" sz="2000" dirty="0" err="1">
                          <a:effectLst/>
                        </a:rPr>
                        <a:t>мс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36717741"/>
                  </a:ext>
                </a:extLst>
              </a:tr>
              <a:tr h="431554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287</a:t>
                      </a:r>
                      <a:r>
                        <a:rPr lang="ru-RU" sz="2000" dirty="0">
                          <a:effectLst/>
                        </a:rPr>
                        <a:t>Fl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480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09133523"/>
                  </a:ext>
                </a:extLst>
              </a:tr>
              <a:tr h="510866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288</a:t>
                      </a:r>
                      <a:r>
                        <a:rPr lang="ru-RU" sz="2000" dirty="0">
                          <a:effectLst/>
                        </a:rPr>
                        <a:t>Mc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195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96079512"/>
                  </a:ext>
                </a:extLst>
              </a:tr>
              <a:tr h="591197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293</a:t>
                      </a:r>
                      <a:r>
                        <a:rPr lang="ru-RU" sz="2000" dirty="0">
                          <a:effectLst/>
                        </a:rPr>
                        <a:t>Lv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3.4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74950128"/>
                  </a:ext>
                </a:extLst>
              </a:tr>
              <a:tr h="591197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aseline="30000" dirty="0">
                          <a:effectLst/>
                        </a:rPr>
                        <a:t>294</a:t>
                      </a:r>
                      <a:r>
                        <a:rPr lang="ru-RU" sz="2000" dirty="0">
                          <a:effectLst/>
                        </a:rPr>
                        <a:t>Ts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1.1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61496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51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D18A0-071D-4E87-A123-AA267393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6419"/>
          </a:xfrm>
        </p:spPr>
        <p:txBody>
          <a:bodyPr>
            <a:noAutofit/>
          </a:bodyPr>
          <a:lstStyle/>
          <a:p>
            <a:r>
              <a:rPr lang="ru-RU" sz="4000" dirty="0"/>
              <a:t>Схема работы установки </a:t>
            </a:r>
            <a:r>
              <a:rPr lang="en-US" sz="4000" dirty="0"/>
              <a:t>GASSOL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AD6025-4AE2-47BA-A901-52574631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04" y="3395709"/>
            <a:ext cx="3632210" cy="3376964"/>
          </a:xfrm>
        </p:spPr>
        <p:txBody>
          <a:bodyPr>
            <a:normAutofit fontScale="92500"/>
          </a:bodyPr>
          <a:lstStyle/>
          <a:p>
            <a:r>
              <a:rPr lang="ru-RU" dirty="0"/>
              <a:t>Импульс пучка и </a:t>
            </a:r>
            <a:r>
              <a:rPr lang="ru-RU" dirty="0" err="1"/>
              <a:t>рекойлов</a:t>
            </a:r>
            <a:r>
              <a:rPr lang="ru-RU" dirty="0"/>
              <a:t> одинаков</a:t>
            </a:r>
          </a:p>
          <a:p>
            <a:r>
              <a:rPr lang="ru-RU" dirty="0"/>
              <a:t>Заряд пучка в газе примерно в 3 раза выше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Фокусное расстояние для пучка ближе – ставим туда стоппер!</a:t>
            </a:r>
          </a:p>
          <a:p>
            <a:endParaRPr lang="ru-RU" dirty="0"/>
          </a:p>
        </p:txBody>
      </p:sp>
      <p:pic>
        <p:nvPicPr>
          <p:cNvPr id="4" name="image29.png">
            <a:extLst>
              <a:ext uri="{FF2B5EF4-FFF2-40B4-BE49-F238E27FC236}">
                <a16:creationId xmlns:a16="http://schemas.microsoft.com/office/drawing/2014/main" id="{4522C585-32CF-41ED-B875-B832515C46B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6532" y="1157102"/>
            <a:ext cx="7421974" cy="4543795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2F5F9F-FC1F-4BDE-AB18-6C1EA9D319F7}"/>
                  </a:ext>
                </a:extLst>
              </p:cNvPr>
              <p:cNvSpPr txBox="1"/>
              <p:nvPr/>
            </p:nvSpPr>
            <p:spPr>
              <a:xfrm>
                <a:off x="6207710" y="1501898"/>
                <a:ext cx="6094520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 ≈4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ru-RU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ru-RU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acc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2F5F9F-FC1F-4BDE-AB18-6C1EA9D31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710" y="1501898"/>
                <a:ext cx="6094520" cy="12153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58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C1A92-AEE7-4CDF-BF59-DA9CBD8F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08"/>
            <a:ext cx="10515600" cy="736847"/>
          </a:xfrm>
        </p:spPr>
        <p:txBody>
          <a:bodyPr>
            <a:normAutofit/>
          </a:bodyPr>
          <a:lstStyle/>
          <a:p>
            <a:r>
              <a:rPr lang="ru-RU" sz="4000" dirty="0"/>
              <a:t>Расчетная модель</a:t>
            </a:r>
          </a:p>
        </p:txBody>
      </p:sp>
      <p:pic>
        <p:nvPicPr>
          <p:cNvPr id="4" name="image28.png">
            <a:extLst>
              <a:ext uri="{FF2B5EF4-FFF2-40B4-BE49-F238E27FC236}">
                <a16:creationId xmlns:a16="http://schemas.microsoft.com/office/drawing/2014/main" id="{682470E2-AC39-4E6A-B818-67B93433969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3223"/>
            <a:ext cx="6296562" cy="4351338"/>
          </a:xfrm>
          <a:prstGeom prst="rect">
            <a:avLst/>
          </a:prstGeom>
          <a:ln/>
        </p:spPr>
      </p:pic>
      <p:pic>
        <p:nvPicPr>
          <p:cNvPr id="5" name="image7.png">
            <a:extLst>
              <a:ext uri="{FF2B5EF4-FFF2-40B4-BE49-F238E27FC236}">
                <a16:creationId xmlns:a16="http://schemas.microsoft.com/office/drawing/2014/main" id="{190A4011-4C0C-4B94-814F-6551D7DB4302}"/>
              </a:ext>
            </a:extLst>
          </p:cNvPr>
          <p:cNvPicPr/>
          <p:nvPr/>
        </p:nvPicPr>
        <p:blipFill rotWithShape="1">
          <a:blip r:embed="rId3"/>
          <a:srcRect t="20694" b="27276"/>
          <a:stretch/>
        </p:blipFill>
        <p:spPr bwMode="auto">
          <a:xfrm>
            <a:off x="31701" y="5249132"/>
            <a:ext cx="6233160" cy="119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4732B-C70B-40A3-AC5A-A69D912691A8}"/>
              </a:ext>
            </a:extLst>
          </p:cNvPr>
          <p:cNvSpPr txBox="1"/>
          <p:nvPr/>
        </p:nvSpPr>
        <p:spPr>
          <a:xfrm>
            <a:off x="1338217" y="4839144"/>
            <a:ext cx="414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Эскиз текущей версии </a:t>
            </a:r>
            <a:r>
              <a:rPr lang="en-US" sz="2400" dirty="0"/>
              <a:t>GASSOL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FBA26-17D1-4397-A4FF-EE9EA1BE966E}"/>
              </a:ext>
            </a:extLst>
          </p:cNvPr>
          <p:cNvSpPr txBox="1"/>
          <p:nvPr/>
        </p:nvSpPr>
        <p:spPr>
          <a:xfrm>
            <a:off x="1010756" y="6396334"/>
            <a:ext cx="479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Расчетная модель </a:t>
            </a:r>
            <a:r>
              <a:rPr lang="en-US" sz="2400" dirty="0"/>
              <a:t>GASSOL </a:t>
            </a:r>
            <a:r>
              <a:rPr lang="ru-RU" sz="2400" dirty="0"/>
              <a:t>в </a:t>
            </a:r>
            <a:r>
              <a:rPr lang="en-US" sz="2400" dirty="0"/>
              <a:t>Geant4</a:t>
            </a:r>
            <a:endParaRPr lang="ru-RU" sz="24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76D36E1-2574-4C82-9F88-5130BBC74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455" y="7572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8AFF138-8E11-4E2A-8A11-C3B7C7CE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54" y="106315"/>
            <a:ext cx="566554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AB5A1C2-3268-4A9D-AB97-915110CA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78" y="3549871"/>
            <a:ext cx="5411696" cy="328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62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0AF1F-9804-4B68-B54E-E7129A1A9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39" y="132949"/>
            <a:ext cx="10515600" cy="1002904"/>
          </a:xfrm>
        </p:spPr>
        <p:txBody>
          <a:bodyPr/>
          <a:lstStyle/>
          <a:p>
            <a:r>
              <a:rPr lang="ru-RU" dirty="0"/>
              <a:t>Результаты расчета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988F1-1EBE-407E-99D9-BEE9D5154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99" y="3207794"/>
            <a:ext cx="5831150" cy="365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Результаты:</a:t>
            </a:r>
          </a:p>
          <a:p>
            <a:r>
              <a:rPr lang="ru-RU" sz="2400" dirty="0"/>
              <a:t>Трансмиссия установки 70%</a:t>
            </a:r>
          </a:p>
          <a:p>
            <a:r>
              <a:rPr lang="ru-RU" sz="2400" dirty="0"/>
              <a:t>Изображение в оптимуме 1 сигма 4.6 мм</a:t>
            </a:r>
          </a:p>
          <a:p>
            <a:r>
              <a:rPr lang="ru-RU" sz="2400" dirty="0"/>
              <a:t>Количество атомов в день на детекторах порядок выше, чем на ГНС-2</a:t>
            </a:r>
          </a:p>
          <a:p>
            <a:r>
              <a:rPr lang="ru-RU" sz="2400" dirty="0"/>
              <a:t>Оптимальные объемы камеры: 1.5 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см</a:t>
            </a:r>
            <a:r>
              <a:rPr lang="ru-RU" sz="2400" baseline="30000" dirty="0">
                <a:effectLst/>
                <a:ea typeface="Times New Roman" panose="02020603050405020304" pitchFamily="18" charset="0"/>
              </a:rPr>
              <a:t>3</a:t>
            </a:r>
            <a:r>
              <a:rPr lang="ru-RU" sz="2400" dirty="0"/>
              <a:t> для 116 и 1.1 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см</a:t>
            </a:r>
            <a:r>
              <a:rPr lang="ru-RU" sz="2400" baseline="30000" dirty="0">
                <a:effectLst/>
                <a:ea typeface="Times New Roman" panose="02020603050405020304" pitchFamily="18" charset="0"/>
              </a:rPr>
              <a:t>3</a:t>
            </a:r>
            <a:r>
              <a:rPr lang="ru-RU" sz="2400" dirty="0"/>
              <a:t> для 117 с временами обновления объема 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0.051 и 0.038 с</a:t>
            </a:r>
          </a:p>
          <a:p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image23.png">
            <a:extLst>
              <a:ext uri="{FF2B5EF4-FFF2-40B4-BE49-F238E27FC236}">
                <a16:creationId xmlns:a16="http://schemas.microsoft.com/office/drawing/2014/main" id="{A212D0F2-7A57-49EF-AA06-23849FD635C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277252" y="349820"/>
            <a:ext cx="5718699" cy="3146918"/>
          </a:xfrm>
          <a:prstGeom prst="rect">
            <a:avLst/>
          </a:prstGeom>
          <a:ln/>
        </p:spPr>
      </p:pic>
      <p:pic>
        <p:nvPicPr>
          <p:cNvPr id="5" name="image27.png">
            <a:extLst>
              <a:ext uri="{FF2B5EF4-FFF2-40B4-BE49-F238E27FC236}">
                <a16:creationId xmlns:a16="http://schemas.microsoft.com/office/drawing/2014/main" id="{6E42C25C-3C60-4DB4-BC36-84E0B580E69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64802" y="3557589"/>
            <a:ext cx="5943600" cy="3025216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3CA6E-5B7D-42F6-90AA-EDB5F2CA69D0}"/>
              </a:ext>
            </a:extLst>
          </p:cNvPr>
          <p:cNvSpPr txBox="1"/>
          <p:nvPr/>
        </p:nvSpPr>
        <p:spPr>
          <a:xfrm>
            <a:off x="607380" y="953783"/>
            <a:ext cx="46474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Начальные условия: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Мишень 0.4 мг/см2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Пучок 1 мкА-частиц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Камера: цилиндр длиной 1 см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 Поток газа 1.8 л/мин</a:t>
            </a:r>
          </a:p>
        </p:txBody>
      </p:sp>
    </p:spTree>
    <p:extLst>
      <p:ext uri="{BB962C8B-B14F-4D97-AF65-F5344CB8AC3E}">
        <p14:creationId xmlns:p14="http://schemas.microsoft.com/office/powerpoint/2010/main" val="183863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910EF-F3E5-4F37-B800-AF84A0F9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6845"/>
          </a:xfrm>
        </p:spPr>
        <p:txBody>
          <a:bodyPr>
            <a:normAutofit fontScale="90000"/>
          </a:bodyPr>
          <a:lstStyle/>
          <a:p>
            <a:r>
              <a:rPr lang="ru-RU" dirty="0"/>
              <a:t>Верификация расчета: соленоиды </a:t>
            </a:r>
            <a:r>
              <a:rPr lang="en-US" dirty="0"/>
              <a:t>SOLITAIRE</a:t>
            </a:r>
            <a:endParaRPr lang="ru-RU" dirty="0"/>
          </a:p>
        </p:txBody>
      </p:sp>
      <p:pic>
        <p:nvPicPr>
          <p:cNvPr id="4" name="image11.png">
            <a:extLst>
              <a:ext uri="{FF2B5EF4-FFF2-40B4-BE49-F238E27FC236}">
                <a16:creationId xmlns:a16="http://schemas.microsoft.com/office/drawing/2014/main" id="{E6B8C2D9-4331-4F5D-B6E6-D1FA33765B9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100" y="605903"/>
            <a:ext cx="6096000" cy="2823097"/>
          </a:xfrm>
          <a:prstGeom prst="rect">
            <a:avLst/>
          </a:prstGeom>
          <a:ln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AA4E713-BD78-42B1-A9B8-87C51114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1" y="3429000"/>
            <a:ext cx="5166803" cy="296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25F469-521F-4C0A-B56C-49C47BD3F73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-1004" r="5296" b="571"/>
          <a:stretch/>
        </p:blipFill>
        <p:spPr bwMode="auto">
          <a:xfrm>
            <a:off x="6134100" y="509586"/>
            <a:ext cx="5937938" cy="61950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53813" y="6396861"/>
            <a:ext cx="406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140 МэВ</a:t>
            </a:r>
            <a:r>
              <a:rPr lang="ru-RU" baseline="30000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30</a:t>
            </a:r>
            <a:r>
              <a:rPr lang="ru-RU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 +</a:t>
            </a:r>
            <a:r>
              <a:rPr lang="en-US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0.12 mg/cm2 </a:t>
            </a:r>
            <a:r>
              <a:rPr lang="ru-RU" baseline="30000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186</a:t>
            </a:r>
            <a:r>
              <a:rPr lang="ru-RU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W -</a:t>
            </a:r>
            <a:r>
              <a:rPr lang="en-US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&gt; ERs</a:t>
            </a:r>
            <a:r>
              <a:rPr lang="ru-RU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37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5" y="1"/>
            <a:ext cx="10515600" cy="61546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Оценки влияния расчетной ошибки</a:t>
            </a:r>
            <a:endParaRPr lang="ru-RU" sz="4000" dirty="0"/>
          </a:p>
        </p:txBody>
      </p:sp>
      <p:pic>
        <p:nvPicPr>
          <p:cNvPr id="4" name="image3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170029"/>
            <a:ext cx="6238109" cy="4097240"/>
          </a:xfrm>
          <a:prstGeom prst="rect">
            <a:avLst/>
          </a:prstGeom>
          <a:ln/>
        </p:spPr>
      </p:pic>
      <p:pic>
        <p:nvPicPr>
          <p:cNvPr id="5" name="image20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34100" y="1077442"/>
            <a:ext cx="6057900" cy="4282414"/>
          </a:xfrm>
          <a:prstGeom prst="rect">
            <a:avLst/>
          </a:prstGeom>
          <a:ln/>
        </p:spPr>
      </p:pic>
      <p:sp>
        <p:nvSpPr>
          <p:cNvPr id="6" name="Прямоугольник 5"/>
          <p:cNvSpPr/>
          <p:nvPr/>
        </p:nvSpPr>
        <p:spPr>
          <a:xfrm>
            <a:off x="454268" y="5629227"/>
            <a:ext cx="5339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атомов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Lv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детекторах при различных размерах изображения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25716" y="5729504"/>
            <a:ext cx="5520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атомов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Ts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детекторах при различных размерах изображения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200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92A28-41CA-4700-B170-6DF73156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2" y="1"/>
            <a:ext cx="10515600" cy="1083076"/>
          </a:xfrm>
        </p:spPr>
        <p:txBody>
          <a:bodyPr/>
          <a:lstStyle/>
          <a:p>
            <a:r>
              <a:rPr lang="ru-RU" dirty="0"/>
              <a:t>Статус проекта </a:t>
            </a:r>
            <a:r>
              <a:rPr lang="en-US" dirty="0"/>
              <a:t>GASSOL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7B050A-ED2B-4ACC-9525-F19C84C1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100" y="1083077"/>
            <a:ext cx="6134100" cy="560180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Проработаны несколько конфигураций соленоида, выбран вариант установки с длиной катушек 1500 мм и максимальным полем 7 Т</a:t>
            </a:r>
          </a:p>
          <a:p>
            <a:pPr algn="just"/>
            <a:r>
              <a:rPr lang="ru-RU" dirty="0"/>
              <a:t>Проведена оценка суммарной мощности нейтронов и гамма, вылетающих из стоппера</a:t>
            </a:r>
            <a:r>
              <a:rPr lang="en-US" dirty="0"/>
              <a:t> - </a:t>
            </a:r>
            <a:r>
              <a:rPr lang="ru-RU" dirty="0"/>
              <a:t> </a:t>
            </a:r>
            <a:r>
              <a:rPr lang="en-US" dirty="0"/>
              <a:t>Geant4: </a:t>
            </a:r>
            <a:r>
              <a:rPr lang="ru-RU" dirty="0"/>
              <a:t>70 мВт, </a:t>
            </a:r>
            <a:r>
              <a:rPr lang="en-US" dirty="0"/>
              <a:t>FLUKA: 24 </a:t>
            </a:r>
            <a:r>
              <a:rPr lang="ru-RU" dirty="0"/>
              <a:t>мВт</a:t>
            </a:r>
            <a:r>
              <a:rPr lang="en-US" dirty="0"/>
              <a:t> </a:t>
            </a:r>
            <a:r>
              <a:rPr lang="ru-RU" dirty="0"/>
              <a:t>для 10 мкА-частиц</a:t>
            </a:r>
          </a:p>
          <a:p>
            <a:pPr algn="just"/>
            <a:r>
              <a:rPr lang="ru-RU" dirty="0"/>
              <a:t>Написано техническое задание на разработку технического проекта магнитной системы </a:t>
            </a:r>
            <a:r>
              <a:rPr lang="en-US" dirty="0"/>
              <a:t>GASSOL</a:t>
            </a:r>
            <a:r>
              <a:rPr lang="ru-RU" dirty="0"/>
              <a:t>, заключен контракт с Нева-Магнит. Ожидаемое время разработки тех. проекта 1 год</a:t>
            </a:r>
            <a:endParaRPr lang="en-US" dirty="0"/>
          </a:p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1573237-C8EB-45A5-819B-B817953A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62" y="0"/>
            <a:ext cx="5574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45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426</Words>
  <Application>Microsoft Office PowerPoint</Application>
  <PresentationFormat>Широкоэкранный</PresentationFormat>
  <Paragraphs>88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Тема Office</vt:lpstr>
      <vt:lpstr>Сепаратор GASSOL и его использование в постановке химических экспериментов </vt:lpstr>
      <vt:lpstr>Схема установки для изучения химических свойств сверхтяжелых элементов</vt:lpstr>
      <vt:lpstr>Размер изображения на ГНС-2</vt:lpstr>
      <vt:lpstr>Схема работы установки GASSOL</vt:lpstr>
      <vt:lpstr>Расчетная модель</vt:lpstr>
      <vt:lpstr>Результаты расчета</vt:lpstr>
      <vt:lpstr>Верификация расчета: соленоиды SOLITAIRE</vt:lpstr>
      <vt:lpstr>Оценки влияния расчетной ошибки</vt:lpstr>
      <vt:lpstr>Статус проекта GASSOL</vt:lpstr>
      <vt:lpstr>Открытые вопросы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Сепаратор GASSOL и его использование в постановке химических экспериментов </dc:title>
  <dc:creator>Дмитрий Соловьев</dc:creator>
  <cp:lastModifiedBy>ASUS</cp:lastModifiedBy>
  <cp:revision>21</cp:revision>
  <dcterms:created xsi:type="dcterms:W3CDTF">2021-06-29T10:44:38Z</dcterms:created>
  <dcterms:modified xsi:type="dcterms:W3CDTF">2021-06-29T22:01:16Z</dcterms:modified>
</cp:coreProperties>
</file>