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  <p:sldMasterId id="2147483751" r:id="rId2"/>
    <p:sldMasterId id="2147483763" r:id="rId3"/>
    <p:sldMasterId id="2147483776" r:id="rId4"/>
    <p:sldMasterId id="2147483826" r:id="rId5"/>
    <p:sldMasterId id="2147483876" r:id="rId6"/>
    <p:sldMasterId id="2147487547" r:id="rId7"/>
    <p:sldMasterId id="2147487586" r:id="rId8"/>
  </p:sldMasterIdLst>
  <p:notesMasterIdLst>
    <p:notesMasterId r:id="rId32"/>
  </p:notesMasterIdLst>
  <p:handoutMasterIdLst>
    <p:handoutMasterId r:id="rId33"/>
  </p:handoutMasterIdLst>
  <p:sldIdLst>
    <p:sldId id="1019" r:id="rId9"/>
    <p:sldId id="1003" r:id="rId10"/>
    <p:sldId id="1004" r:id="rId11"/>
    <p:sldId id="1014" r:id="rId12"/>
    <p:sldId id="1007" r:id="rId13"/>
    <p:sldId id="1015" r:id="rId14"/>
    <p:sldId id="1016" r:id="rId15"/>
    <p:sldId id="1013" r:id="rId16"/>
    <p:sldId id="1020" r:id="rId17"/>
    <p:sldId id="970" r:id="rId18"/>
    <p:sldId id="972" r:id="rId19"/>
    <p:sldId id="974" r:id="rId20"/>
    <p:sldId id="1021" r:id="rId21"/>
    <p:sldId id="1022" r:id="rId22"/>
    <p:sldId id="1023" r:id="rId23"/>
    <p:sldId id="1024" r:id="rId24"/>
    <p:sldId id="1025" r:id="rId25"/>
    <p:sldId id="1026" r:id="rId26"/>
    <p:sldId id="1027" r:id="rId27"/>
    <p:sldId id="1028" r:id="rId28"/>
    <p:sldId id="1029" r:id="rId29"/>
    <p:sldId id="1030" r:id="rId30"/>
    <p:sldId id="995" r:id="rId31"/>
  </p:sldIdLst>
  <p:sldSz cx="10080625" cy="7200900"/>
  <p:notesSz cx="6797675" cy="9928225"/>
  <p:custDataLst>
    <p:tags r:id="rId3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70819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41638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412460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83278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354096" algn="l" defTabSz="941638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824916" algn="l" defTabSz="941638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295736" algn="l" defTabSz="941638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766553" algn="l" defTabSz="941638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28">
          <p15:clr>
            <a:srgbClr val="A4A3A4"/>
          </p15:clr>
        </p15:guide>
        <p15:guide id="2" orient="horz" pos="3411">
          <p15:clr>
            <a:srgbClr val="A4A3A4"/>
          </p15:clr>
        </p15:guide>
        <p15:guide id="3" orient="horz" pos="3351">
          <p15:clr>
            <a:srgbClr val="A4A3A4"/>
          </p15:clr>
        </p15:guide>
        <p15:guide id="4" orient="horz" pos="2783">
          <p15:clr>
            <a:srgbClr val="A4A3A4"/>
          </p15:clr>
        </p15:guide>
        <p15:guide id="5" orient="horz" pos="84">
          <p15:clr>
            <a:srgbClr val="A4A3A4"/>
          </p15:clr>
        </p15:guide>
        <p15:guide id="6" pos="198">
          <p15:clr>
            <a:srgbClr val="A4A3A4"/>
          </p15:clr>
        </p15:guide>
        <p15:guide id="7" pos="3231">
          <p15:clr>
            <a:srgbClr val="A4A3A4"/>
          </p15:clr>
        </p15:guide>
        <p15:guide id="8" pos="4540">
          <p15:clr>
            <a:srgbClr val="A4A3A4"/>
          </p15:clr>
        </p15:guide>
        <p15:guide id="9" pos="6044">
          <p15:clr>
            <a:srgbClr val="A4A3A4"/>
          </p15:clr>
        </p15:guide>
        <p15:guide id="10" pos="3687">
          <p15:clr>
            <a:srgbClr val="A4A3A4"/>
          </p15:clr>
        </p15:guide>
        <p15:guide id="11" pos="4150">
          <p15:clr>
            <a:srgbClr val="A4A3A4"/>
          </p15:clr>
        </p15:guide>
        <p15:guide id="12" pos="4480">
          <p15:clr>
            <a:srgbClr val="A4A3A4"/>
          </p15:clr>
        </p15:guide>
        <p15:guide id="13" pos="324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343">
          <p15:clr>
            <a:srgbClr val="A4A3A4"/>
          </p15:clr>
        </p15:guide>
        <p15:guide id="3" pos="4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ычков Юрий Владимирович" initials="РЮ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00"/>
    <a:srgbClr val="FA06E9"/>
    <a:srgbClr val="50A7BC"/>
    <a:srgbClr val="92048B"/>
    <a:srgbClr val="13E7A0"/>
    <a:srgbClr val="702D26"/>
    <a:srgbClr val="E7C019"/>
    <a:srgbClr val="1F435F"/>
    <a:srgbClr val="79B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0" autoAdjust="0"/>
    <p:restoredTop sz="87886" autoAdjust="0"/>
  </p:normalViewPr>
  <p:slideViewPr>
    <p:cSldViewPr snapToGrid="0">
      <p:cViewPr varScale="1">
        <p:scale>
          <a:sx n="124" d="100"/>
          <a:sy n="124" d="100"/>
        </p:scale>
        <p:origin x="-966" y="-90"/>
      </p:cViewPr>
      <p:guideLst>
        <p:guide orient="horz" pos="4019"/>
        <p:guide orient="horz" pos="3582"/>
        <p:guide orient="horz" pos="3519"/>
        <p:guide orient="horz" pos="2922"/>
        <p:guide orient="horz" pos="88"/>
        <p:guide pos="201"/>
        <p:guide pos="3289"/>
        <p:guide pos="4620"/>
        <p:guide pos="6150"/>
        <p:guide pos="3752"/>
        <p:guide pos="4223"/>
        <p:guide pos="4559"/>
        <p:guide pos="3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28" y="1188"/>
      </p:cViewPr>
      <p:guideLst>
        <p:guide orient="horz" pos="3129"/>
        <p:guide pos="343"/>
        <p:guide pos="4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DA80B6-A893-4811-8BDC-A45AFDDF8BF8}" type="datetimeFigureOut">
              <a:rPr lang="ru-RU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05726-9B8F-4EFA-ACDF-7462498D9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theme" Target="../theme/theme9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661988"/>
            <a:ext cx="6883400" cy="491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4514" y="5746082"/>
            <a:ext cx="6008687" cy="36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Образец текста</a:t>
            </a:r>
          </a:p>
          <a:p>
            <a:pPr lvl="2"/>
            <a:r>
              <a:rPr lang="ru-RU" noProof="0"/>
              <a:t>Второй уровень</a:t>
            </a:r>
          </a:p>
        </p:txBody>
      </p:sp>
      <p:sp>
        <p:nvSpPr>
          <p:cNvPr id="204804" name="Line 11"/>
          <p:cNvSpPr>
            <a:spLocks noChangeShapeType="1"/>
          </p:cNvSpPr>
          <p:nvPr/>
        </p:nvSpPr>
        <p:spPr bwMode="auto">
          <a:xfrm>
            <a:off x="544514" y="9499531"/>
            <a:ext cx="60086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65" tIns="46031" rIns="92065" bIns="46031"/>
          <a:lstStyle/>
          <a:p>
            <a:endParaRPr lang="ru-RU"/>
          </a:p>
        </p:txBody>
      </p:sp>
      <p:sp>
        <p:nvSpPr>
          <p:cNvPr id="204805" name="Line 12"/>
          <p:cNvSpPr>
            <a:spLocks noChangeShapeType="1"/>
          </p:cNvSpPr>
          <p:nvPr/>
        </p:nvSpPr>
        <p:spPr bwMode="auto">
          <a:xfrm>
            <a:off x="6226175" y="9499532"/>
            <a:ext cx="0" cy="42869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65" tIns="46031" rIns="92065" bIns="46031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41726" y="9358221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5" tIns="46031" rIns="92065" bIns="460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30EEEE-83C6-4789-80CE-AAED4BED3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4807" name="Picture 16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6" y="-3175"/>
            <a:ext cx="6111875" cy="6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80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7811" indent="-93183" algn="l" rtl="0" eaLnBrk="0" fontAlgn="base" hangingPunct="0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82820" indent="-83376" algn="l" rtl="0" eaLnBrk="0" fontAlgn="base" hangingPunct="0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47869" indent="-2354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118686" indent="-2354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354096" algn="l" defTabSz="941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4916" algn="l" defTabSz="941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5736" algn="l" defTabSz="941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6553" algn="l" defTabSz="941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20713"/>
            <a:ext cx="6118225" cy="4371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50479" y="5334833"/>
            <a:ext cx="5792746" cy="340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Задачей</a:t>
            </a: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 ВНИИЭФ является создание комплекса разделения изотопов, способного наработать мишенный материал с требуемыми характеристиками при условии поставки из ГНЦ «НИИАР» смеси изотопов калифорния с указанным составом.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Для этого электромагнитный </a:t>
            </a:r>
            <a:r>
              <a:rPr lang="ru-RU" altLang="ru-RU" b="1" baseline="0" dirty="0" err="1">
                <a:solidFill>
                  <a:srgbClr val="002060"/>
                </a:solidFill>
                <a:latin typeface="Arial" charset="0"/>
              </a:rPr>
              <a:t>масс-сепаратор</a:t>
            </a: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 должен обладать следующими характеристиками (см. слайд).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КПД одного разделения – это коэффициент, показывающий какая часть от исходного вещества перерабатывается в обогащенные изотопы в одном цикле разделения.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Коэффициент регенерации показывает сколько от неразделенного вещества, осевшего на деталях </a:t>
            </a:r>
            <a:r>
              <a:rPr lang="ru-RU" altLang="ru-RU" b="1" baseline="0" dirty="0" err="1">
                <a:solidFill>
                  <a:srgbClr val="002060"/>
                </a:solidFill>
                <a:latin typeface="Arial" charset="0"/>
              </a:rPr>
              <a:t>масс-сепаратора</a:t>
            </a: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 в процессе разделения, возвращается в технологический цикл в результате дезактивации и выделения целевого элемента из дезактивационных растворов.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b="1" baseline="0" dirty="0">
                <a:solidFill>
                  <a:srgbClr val="002060"/>
                </a:solidFill>
                <a:latin typeface="Arial" charset="0"/>
              </a:rPr>
              <a:t>Коэффициент переработки вещества - это доля от исходного вещества, перерабатываемая в обогащенные изотопы в результате нескольких циклов разделения  и регенерации (характеризует эффективность всего процесса).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b="1" baseline="0" dirty="0"/>
              <a:t> Помимо этого комплекс должен обладать высокоэффективной радиационной защитой от нейтронного излучения, а технологическое оборудование должно иметь возможность дистанционного управления с максимальной степенью автоматизации и возможность дезактивации поверхностей.</a:t>
            </a:r>
            <a:endParaRPr lang="ru-RU" altLang="ru-RU" b="1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066396" y="9532440"/>
            <a:ext cx="539269" cy="2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5677" indent="-2983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3349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72260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49599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1816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4032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6249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8465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21660-E67B-41A6-9F55-9C47A258955B}" type="slidenum">
              <a:rPr lang="ru-RU" altLang="ru-RU" sz="1300"/>
              <a:pPr eaLnBrk="1" hangingPunct="1">
                <a:spcBef>
                  <a:spcPct val="0"/>
                </a:spcBef>
              </a:pPr>
              <a:t>9</a:t>
            </a:fld>
            <a:endParaRPr lang="ru-RU" altLang="ru-RU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Технологический процесс состоит из следующих основных операций:</a:t>
            </a:r>
          </a:p>
          <a:p>
            <a:pPr>
              <a:buFontTx/>
              <a:buChar char="-"/>
            </a:pPr>
            <a:r>
              <a:rPr lang="ru-RU" b="1" dirty="0"/>
              <a:t> распаковка контейнера с исходным веществом;</a:t>
            </a:r>
          </a:p>
          <a:p>
            <a:pPr>
              <a:buFontTx/>
              <a:buChar char="-"/>
            </a:pPr>
            <a:r>
              <a:rPr lang="ru-RU" b="1" dirty="0"/>
              <a:t> отбор</a:t>
            </a:r>
            <a:r>
              <a:rPr lang="ru-RU" b="1" baseline="0" dirty="0"/>
              <a:t> проб для входного контроля;</a:t>
            </a:r>
          </a:p>
          <a:p>
            <a:pPr>
              <a:buFontTx/>
              <a:buChar char="-"/>
            </a:pPr>
            <a:r>
              <a:rPr lang="ru-RU" b="1" dirty="0"/>
              <a:t> приготовление рабочего</a:t>
            </a:r>
            <a:r>
              <a:rPr lang="ru-RU" b="1" baseline="0" dirty="0"/>
              <a:t> вещества для разделения изотопов в виде </a:t>
            </a:r>
            <a:r>
              <a:rPr lang="ru-RU" b="1" dirty="0" err="1"/>
              <a:t>трихлорида</a:t>
            </a:r>
            <a:r>
              <a:rPr lang="ru-RU" b="1" dirty="0"/>
              <a:t> калифорния;</a:t>
            </a:r>
          </a:p>
          <a:p>
            <a:pPr>
              <a:buFontTx/>
              <a:buChar char="-"/>
            </a:pPr>
            <a:r>
              <a:rPr lang="ru-RU" b="1" dirty="0"/>
              <a:t> загрузка рабочего вещества в испаритель источника ионов;</a:t>
            </a:r>
          </a:p>
          <a:p>
            <a:pPr>
              <a:buFontTx/>
              <a:buChar char="-"/>
            </a:pPr>
            <a:r>
              <a:rPr lang="ru-RU" b="1" dirty="0"/>
              <a:t> проведение процесса разделения изотопов на </a:t>
            </a:r>
            <a:r>
              <a:rPr lang="ru-RU" b="1" dirty="0" err="1"/>
              <a:t>масс-сепараторе</a:t>
            </a:r>
            <a:r>
              <a:rPr lang="ru-RU" b="1" dirty="0"/>
              <a:t>;</a:t>
            </a:r>
          </a:p>
          <a:p>
            <a:pPr>
              <a:buFontTx/>
              <a:buChar char="-"/>
            </a:pPr>
            <a:r>
              <a:rPr lang="ru-RU" b="1" dirty="0"/>
              <a:t> извлечение  обогащенных изотопов</a:t>
            </a:r>
            <a:r>
              <a:rPr lang="ru-RU" b="1" baseline="0" dirty="0"/>
              <a:t> </a:t>
            </a:r>
            <a:r>
              <a:rPr lang="ru-RU" b="1" dirty="0"/>
              <a:t>из коробок приемника;</a:t>
            </a:r>
          </a:p>
          <a:p>
            <a:pPr>
              <a:buFontTx/>
              <a:buChar char="-"/>
            </a:pPr>
            <a:r>
              <a:rPr lang="ru-RU" b="1" dirty="0"/>
              <a:t> очистка, отбор проб для аттестации обогащенных изотопов и их упаковка;</a:t>
            </a:r>
          </a:p>
          <a:p>
            <a:pPr>
              <a:buFontTx/>
              <a:buChar char="-"/>
            </a:pPr>
            <a:r>
              <a:rPr lang="ru-RU" b="1" dirty="0"/>
              <a:t> регенерация неразделенного вещества с поверхностей источника ионов и защитного лайнера вакуумной</a:t>
            </a:r>
            <a:r>
              <a:rPr lang="ru-RU" b="1" baseline="0" dirty="0"/>
              <a:t> камеры </a:t>
            </a:r>
            <a:r>
              <a:rPr lang="ru-RU" b="1" dirty="0"/>
              <a:t>для его возврата в технологический процесс;</a:t>
            </a:r>
          </a:p>
          <a:p>
            <a:pPr>
              <a:buFontTx/>
              <a:buChar char="-"/>
            </a:pPr>
            <a:r>
              <a:rPr lang="ru-RU" b="1" dirty="0"/>
              <a:t> дезактивация поверхностей</a:t>
            </a:r>
            <a:r>
              <a:rPr lang="ru-RU" b="1" baseline="0" dirty="0"/>
              <a:t> технологического оборудования и горячих камер;</a:t>
            </a:r>
          </a:p>
          <a:p>
            <a:pPr>
              <a:buFontTx/>
              <a:buChar char="-"/>
            </a:pPr>
            <a:r>
              <a:rPr lang="ru-RU" b="1" dirty="0"/>
              <a:t> переработка и отверждение ЖРО;</a:t>
            </a:r>
          </a:p>
          <a:p>
            <a:pPr>
              <a:buFontTx/>
              <a:buChar char="-"/>
            </a:pPr>
            <a:r>
              <a:rPr lang="ru-RU" b="1" baseline="0" dirty="0"/>
              <a:t> упаковка и выгрузка ТРО.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На текущем этапе НИР в рамках создания радиохимических технологий комплекса проводятся следующие лабораторные исследования:</a:t>
            </a:r>
          </a:p>
          <a:p>
            <a:r>
              <a:rPr lang="ru-RU" b="1" baseline="0" dirty="0"/>
              <a:t>                  </a:t>
            </a:r>
            <a:r>
              <a:rPr lang="ru-RU" b="1" dirty="0"/>
              <a:t>Участок 1 «Приготовление рабочего вещества»:</a:t>
            </a:r>
            <a:r>
              <a:rPr lang="ru-RU" b="1" baseline="0" dirty="0"/>
              <a:t> </a:t>
            </a:r>
          </a:p>
          <a:p>
            <a:r>
              <a:rPr lang="ru-RU" sz="1600" b="1" kern="0" dirty="0">
                <a:ea typeface="+mn-ea"/>
              </a:rPr>
              <a:t>		- поиск оптимальных условий процесса хлорирования с применением элементов – имитаторов калифорния.</a:t>
            </a:r>
          </a:p>
          <a:p>
            <a:pPr marL="788988" marR="0" lvl="3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ea typeface="+mn-ea"/>
              </a:rPr>
              <a:t>	Участок</a:t>
            </a:r>
            <a:r>
              <a:rPr lang="ru-RU" sz="1600" b="1" kern="0" baseline="0" dirty="0">
                <a:ea typeface="+mn-ea"/>
              </a:rPr>
              <a:t> 2 «Разделение изотопов»: </a:t>
            </a:r>
          </a:p>
          <a:p>
            <a:pPr marL="788988" marR="0" lvl="3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ea typeface="+mn-ea"/>
              </a:rPr>
              <a:t>			- определение скорости окисления хлоридов ТУЭ на воздухе.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ea typeface="+mn-ea"/>
              </a:rPr>
              <a:t>	Участок 3 «Регенерация»:  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ea typeface="+mn-ea"/>
              </a:rPr>
              <a:t>			- поиск состава дезактивирующих растворов ;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ea typeface="+mn-ea"/>
              </a:rPr>
              <a:t>			- методов выделения калифорния из растворов, содержащих элементы конструкционных</a:t>
            </a:r>
            <a:r>
              <a:rPr lang="ru-RU" sz="1600" b="1" kern="0" baseline="0" dirty="0">
                <a:ea typeface="+mn-ea"/>
              </a:rPr>
              <a:t> материалов.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>
                <a:ea typeface="+mn-ea"/>
              </a:rPr>
              <a:t>	Участок 4 «Утилизация РАО»: 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>
                <a:ea typeface="+mn-ea"/>
              </a:rPr>
              <a:t>			- определение оптимальных параметров процесса отверждения;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>
                <a:ea typeface="+mn-ea"/>
              </a:rPr>
              <a:t>			- исследование механической прочности, радиационной и химической стойкости керамических составов;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>
                <a:ea typeface="+mn-ea"/>
              </a:rPr>
              <a:t>			- исследование скорости вымывания радионуклидов из </a:t>
            </a:r>
            <a:r>
              <a:rPr lang="ru-RU" sz="1600" b="1" kern="0" baseline="0" dirty="0" err="1">
                <a:ea typeface="+mn-ea"/>
              </a:rPr>
              <a:t>отвержденных</a:t>
            </a:r>
            <a:r>
              <a:rPr lang="ru-RU" sz="1600" b="1" kern="0" baseline="0" dirty="0">
                <a:ea typeface="+mn-ea"/>
              </a:rPr>
              <a:t> отходов.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>
                <a:ea typeface="+mn-ea"/>
              </a:rPr>
              <a:t>Участок 5 «Извлечение обогащенных изотопов»:</a:t>
            </a: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>
                <a:ea typeface="+mn-ea"/>
              </a:rPr>
              <a:t>			- поиск методов выделения обогащенных изотопов калифорния из растворов, содержащих элементы материала коробок приемника.</a:t>
            </a:r>
            <a:endParaRPr lang="ru-RU" sz="1600" b="1" kern="0" dirty="0">
              <a:ea typeface="+mn-ea"/>
            </a:endParaRPr>
          </a:p>
          <a:p>
            <a:pPr marL="788988" marR="0" lvl="3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>
              <a:ea typeface="+mn-ea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</a:rPr>
              <a:t>1 Для реализации системы верхнего уровня, а также подсистемы технологического оборудования, выбран пакет CRW-DAQ, для объединения этих элементов в единую информационную систему - сетевая технология </a:t>
            </a:r>
            <a:r>
              <a:rPr lang="en-US" sz="1100" b="1" dirty="0">
                <a:solidFill>
                  <a:srgbClr val="000000"/>
                </a:solidFill>
              </a:rPr>
              <a:t>DIM</a:t>
            </a:r>
            <a:r>
              <a:rPr lang="ru-RU" sz="1100" b="1" dirty="0">
                <a:solidFill>
                  <a:srgbClr val="000000"/>
                </a:solidFill>
              </a:rPr>
              <a:t>, интегрированная в состав пакета CRW‑DAQ. </a:t>
            </a:r>
          </a:p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rgbClr val="00206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</a:rPr>
              <a:t>2 Рекомендованы смешанный состав дезактивирующих растворов для дезактивации оборудования и  метод включения РАО в К-М</a:t>
            </a:r>
            <a:r>
              <a:rPr lang="en-US" sz="1100" b="1" dirty="0">
                <a:solidFill>
                  <a:srgbClr val="000000"/>
                </a:solidFill>
              </a:rPr>
              <a:t>g</a:t>
            </a:r>
            <a:r>
              <a:rPr lang="ru-RU" sz="1100" b="1" dirty="0">
                <a:solidFill>
                  <a:srgbClr val="000000"/>
                </a:solidFill>
              </a:rPr>
              <a:t>-фосфатную керамику для отверждения отходов средней и высокой удельной активности.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3 Ведется разработка технических решений для обеспечения требуемых характеристик источника ионов и </a:t>
            </a:r>
            <a:r>
              <a:rPr lang="ru-RU" sz="1100" b="1" dirty="0" err="1">
                <a:solidFill>
                  <a:srgbClr val="002060"/>
                </a:solidFill>
              </a:rPr>
              <a:t>диспергирующего</a:t>
            </a:r>
            <a:r>
              <a:rPr lang="ru-RU" sz="1100" b="1" dirty="0">
                <a:solidFill>
                  <a:srgbClr val="002060"/>
                </a:solidFill>
              </a:rPr>
              <a:t> магнита (НИИЭФА)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4 Ведется разработка РКД на вакуумную систему и приемник изотопов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5 Проведение патентных исследований на каждом этапе разработки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73098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Существующий 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масс-сепаратор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обладает показателями,</a:t>
            </a:r>
            <a:r>
              <a:rPr lang="ru-RU" altLang="ru-RU" b="1" baseline="0" dirty="0">
                <a:solidFill>
                  <a:srgbClr val="002060"/>
                </a:solidFill>
                <a:latin typeface="Arial" panose="020B0604020202020204" pitchFamily="34" charset="0"/>
              </a:rPr>
              <a:t> недостаточными для получения мишенного материала в требуемом количестве (25 мг калифорния</a:t>
            </a:r>
            <a:r>
              <a:rPr lang="en-US" altLang="ru-RU" b="1" baseline="0" dirty="0">
                <a:solidFill>
                  <a:srgbClr val="002060"/>
                </a:solidFill>
                <a:latin typeface="Arial" panose="020B0604020202020204" pitchFamily="34" charset="0"/>
              </a:rPr>
              <a:t>-251)</a:t>
            </a:r>
            <a:r>
              <a:rPr lang="ru-RU" altLang="ru-RU" b="1" baseline="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373098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Технологические операции на установке</a:t>
            </a:r>
            <a:r>
              <a:rPr lang="ru-RU" altLang="ru-RU" b="1" baseline="0" dirty="0">
                <a:solidFill>
                  <a:srgbClr val="002060"/>
                </a:solidFill>
                <a:latin typeface="Arial" panose="020B0604020202020204" pitchFamily="34" charset="0"/>
              </a:rPr>
              <a:t> С-2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проводятся в перчаточных боксах, которые не обеспечивают защиту персонала от проникающего излучения. </a:t>
            </a:r>
            <a:endParaRPr lang="ru-RU" b="1" dirty="0">
              <a:solidFill>
                <a:srgbClr val="002060"/>
              </a:solidFill>
            </a:endParaRPr>
          </a:p>
          <a:p>
            <a:pPr indent="373098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Нейтронный поток от 1 мг С</a:t>
            </a:r>
            <a:r>
              <a:rPr lang="en-US" altLang="ru-RU" b="1" dirty="0">
                <a:solidFill>
                  <a:srgbClr val="002060"/>
                </a:solidFill>
              </a:rPr>
              <a:t>f-25</a:t>
            </a:r>
            <a:r>
              <a:rPr lang="ru-RU" altLang="ru-RU" b="1" dirty="0">
                <a:solidFill>
                  <a:srgbClr val="002060"/>
                </a:solidFill>
              </a:rPr>
              <a:t>2 </a:t>
            </a:r>
            <a:r>
              <a:rPr lang="en-US" altLang="ru-RU" b="1" dirty="0">
                <a:solidFill>
                  <a:srgbClr val="002060"/>
                </a:solidFill>
                <a:sym typeface="Symbol"/>
              </a:rPr>
              <a:t>~</a:t>
            </a:r>
            <a:r>
              <a:rPr lang="ru-RU" altLang="ru-RU" b="1" dirty="0">
                <a:solidFill>
                  <a:srgbClr val="002060"/>
                </a:solidFill>
                <a:sym typeface="Symbol"/>
              </a:rPr>
              <a:t> </a:t>
            </a:r>
            <a:r>
              <a:rPr lang="en-US" altLang="ru-RU" b="1" dirty="0">
                <a:solidFill>
                  <a:srgbClr val="002060"/>
                </a:solidFill>
                <a:sym typeface="Symbol"/>
              </a:rPr>
              <a:t>2.3</a:t>
            </a:r>
            <a:r>
              <a:rPr lang="en-US" altLang="ru-RU" b="1" dirty="0">
                <a:solidFill>
                  <a:srgbClr val="002060"/>
                </a:solidFill>
                <a:latin typeface="Swis721 Hv BT"/>
                <a:sym typeface="Symbol"/>
              </a:rPr>
              <a:t>·</a:t>
            </a:r>
            <a:r>
              <a:rPr lang="ru-RU" altLang="ru-RU" b="1" dirty="0">
                <a:solidFill>
                  <a:srgbClr val="002060"/>
                </a:solidFill>
              </a:rPr>
              <a:t>10</a:t>
            </a:r>
            <a:r>
              <a:rPr lang="en-US" altLang="ru-RU" b="1" baseline="30000" dirty="0">
                <a:solidFill>
                  <a:srgbClr val="002060"/>
                </a:solidFill>
              </a:rPr>
              <a:t>9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нейтр</a:t>
            </a:r>
            <a:r>
              <a:rPr lang="ru-RU" altLang="ru-RU" b="1" dirty="0">
                <a:solidFill>
                  <a:srgbClr val="002060"/>
                </a:solidFill>
              </a:rPr>
              <a:t>/с.</a:t>
            </a:r>
          </a:p>
          <a:p>
            <a:pPr indent="373098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Разделение изотопов калифорния потребует создания радиационной защиты, характеристики которой зависят от максимального количества вещества, находящегося в установке.</a:t>
            </a:r>
          </a:p>
          <a:p>
            <a:pPr indent="373098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Запланированный нами технологический процесс предусматривает нахождение в горячих камерах изотопа </a:t>
            </a:r>
            <a:r>
              <a:rPr lang="ru-RU" altLang="ru-RU" b="1" dirty="0">
                <a:solidFill>
                  <a:srgbClr val="002060"/>
                </a:solidFill>
              </a:rPr>
              <a:t>калифорний-252 в количестве,  порядка 4 мг.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Поэтому,</a:t>
            </a:r>
            <a:r>
              <a:rPr lang="ru-RU" b="1" dirty="0">
                <a:solidFill>
                  <a:srgbClr val="002060"/>
                </a:solidFill>
              </a:rPr>
              <a:t> и</a:t>
            </a:r>
            <a:r>
              <a:rPr lang="ru-RU" altLang="ru-RU" b="1" dirty="0">
                <a:solidFill>
                  <a:srgbClr val="002060"/>
                </a:solidFill>
              </a:rPr>
              <a:t>спользование </a:t>
            </a:r>
            <a:r>
              <a:rPr lang="ru-RU" b="1" dirty="0" err="1">
                <a:solidFill>
                  <a:srgbClr val="002060"/>
                </a:solidFill>
              </a:rPr>
              <a:t>масс-сепаратора</a:t>
            </a:r>
            <a:r>
              <a:rPr lang="ru-RU" b="1" dirty="0">
                <a:solidFill>
                  <a:srgbClr val="002060"/>
                </a:solidFill>
              </a:rPr>
              <a:t> С-2 для разделения изотопов калифорния не представляется возможным.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0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Разрабатываемый</a:t>
            </a:r>
            <a:r>
              <a:rPr lang="ru-RU" b="1" baseline="0" dirty="0"/>
              <a:t> </a:t>
            </a:r>
            <a:r>
              <a:rPr lang="ru-RU" b="1" baseline="0" dirty="0" err="1"/>
              <a:t>масс-сепаратор</a:t>
            </a:r>
            <a:r>
              <a:rPr lang="ru-RU" b="1" baseline="0" dirty="0"/>
              <a:t> будет состоять из пяти основных составных частей:</a:t>
            </a:r>
          </a:p>
          <a:p>
            <a:pPr rtl="0" eaLnBrk="1" fontAlgn="ctr" latinLnBrk="0" hangingPunct="1"/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 Источник ионов</a:t>
            </a:r>
          </a:p>
          <a:p>
            <a:pPr rtl="0" eaLnBrk="1" fontAlgn="ctr" latinLnBrk="0" hangingPunct="1"/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 Диспергирующий электромагнит</a:t>
            </a:r>
          </a:p>
          <a:p>
            <a:pPr rtl="0" eaLnBrk="1" fontAlgn="auto" latinLnBrk="0" hangingPunct="1"/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lang="ru-RU" sz="11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Вакуумная система</a:t>
            </a:r>
          </a:p>
          <a:p>
            <a:pPr rtl="0" eaLnBrk="1" fontAlgn="auto" latinLnBrk="0" hangingPunct="1"/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 Приемник изотопов</a:t>
            </a:r>
          </a:p>
          <a:p>
            <a:pPr rtl="0" eaLnBrk="1" fontAlgn="auto" latinLnBrk="0" hangingPunct="1"/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 Система контроля и управления</a:t>
            </a:r>
          </a:p>
          <a:p>
            <a:pPr rtl="0" eaLnBrk="1" fontAlgn="auto" latinLnBrk="0" hangingPunct="1"/>
            <a:endParaRPr lang="ru-RU" sz="1100" b="1" i="0" u="none" strike="noStrike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Разработкой источника ионов и </a:t>
            </a:r>
            <a:r>
              <a:rPr lang="ru-RU" sz="1100" b="1" i="0" u="none" strike="noStrike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диспергирующего</a:t>
            </a:r>
            <a:r>
              <a:rPr lang="ru-RU" sz="1100" b="1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электромагнита занимается НИИЭФА,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На слайде представлены основные требования к составным частям, которые</a:t>
            </a:r>
            <a:r>
              <a:rPr lang="ru-RU" b="1" baseline="0" dirty="0"/>
              <a:t> необходимы для достижения требуемых характеристик </a:t>
            </a:r>
            <a:r>
              <a:rPr lang="ru-RU" b="1" dirty="0" err="1"/>
              <a:t>масс-сепаратора</a:t>
            </a:r>
            <a:r>
              <a:rPr lang="ru-RU" b="1" dirty="0"/>
              <a:t>.</a:t>
            </a:r>
          </a:p>
          <a:p>
            <a:r>
              <a:rPr lang="ru-RU" b="1" dirty="0"/>
              <a:t>Ключевые требования к источнику ионов для минимизации потерь дефицитного калифорния:</a:t>
            </a:r>
          </a:p>
          <a:p>
            <a:pPr>
              <a:buFontTx/>
              <a:buChar char="-"/>
            </a:pPr>
            <a:r>
              <a:rPr lang="ru-RU" b="1" dirty="0"/>
              <a:t> коэффициент использования вещества источника показывает какая часть от израсходованного рабочего вещества покинула источник ионов в виде пучка требуемых характеристик</a:t>
            </a:r>
          </a:p>
          <a:p>
            <a:pPr>
              <a:buFontTx/>
              <a:buChar char="-"/>
            </a:pPr>
            <a:r>
              <a:rPr lang="ru-RU" b="1" dirty="0"/>
              <a:t> локализация рабочего вещества на деталях источника ионов обеспечит высокий коэффициент регенерации.</a:t>
            </a:r>
          </a:p>
          <a:p>
            <a:pPr>
              <a:buFontTx/>
              <a:buNone/>
            </a:pPr>
            <a:r>
              <a:rPr lang="ru-RU" b="1" dirty="0"/>
              <a:t>Характеристики </a:t>
            </a:r>
            <a:r>
              <a:rPr lang="ru-RU" b="1" dirty="0" err="1"/>
              <a:t>диспергирующего</a:t>
            </a:r>
            <a:r>
              <a:rPr lang="ru-RU" b="1" dirty="0"/>
              <a:t> магнита влияют на качество разделения изотопов:</a:t>
            </a:r>
          </a:p>
          <a:p>
            <a:r>
              <a:rPr lang="ru-RU" b="1" dirty="0"/>
              <a:t>- неоднородное магнитное поле позволит</a:t>
            </a:r>
            <a:r>
              <a:rPr lang="ru-RU" b="1" baseline="0" dirty="0"/>
              <a:t> достичь высокой дисперсии, что обеспечит необходимую изотопную чистоту калифорния-251</a:t>
            </a:r>
            <a:r>
              <a:rPr lang="ru-RU" b="1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На слайде представлены основные требования к составным частям, которые</a:t>
            </a:r>
            <a:r>
              <a:rPr lang="ru-RU" b="1" baseline="0" dirty="0"/>
              <a:t> необходимы для достижения требуемых характеристик </a:t>
            </a:r>
            <a:r>
              <a:rPr lang="ru-RU" b="1" dirty="0" err="1"/>
              <a:t>масс-сепаратора</a:t>
            </a:r>
            <a:r>
              <a:rPr lang="ru-RU" b="1" dirty="0"/>
              <a:t>.</a:t>
            </a:r>
          </a:p>
          <a:p>
            <a:r>
              <a:rPr lang="ru-RU" b="1" dirty="0"/>
              <a:t>Ключевые требования к источнику ионов для минимизации потерь дефицитного калифорния:</a:t>
            </a:r>
          </a:p>
          <a:p>
            <a:pPr>
              <a:buFontTx/>
              <a:buChar char="-"/>
            </a:pPr>
            <a:r>
              <a:rPr lang="ru-RU" b="1" dirty="0"/>
              <a:t> коэффициент использования вещества источника показывает какая часть от израсходованного рабочего вещества покинула источник ионов в виде пучка требуемых характеристик</a:t>
            </a:r>
          </a:p>
          <a:p>
            <a:pPr>
              <a:buFontTx/>
              <a:buChar char="-"/>
            </a:pPr>
            <a:r>
              <a:rPr lang="ru-RU" b="1" dirty="0"/>
              <a:t> локализация рабочего вещества на деталях источника ионов обеспечит высокий коэффициент регенерации.</a:t>
            </a:r>
          </a:p>
          <a:p>
            <a:pPr>
              <a:buFontTx/>
              <a:buNone/>
            </a:pPr>
            <a:r>
              <a:rPr lang="ru-RU" b="1" dirty="0"/>
              <a:t>Характеристики </a:t>
            </a:r>
            <a:r>
              <a:rPr lang="ru-RU" b="1" dirty="0" err="1"/>
              <a:t>диспергирующего</a:t>
            </a:r>
            <a:r>
              <a:rPr lang="ru-RU" b="1" dirty="0"/>
              <a:t> магнита влияют на качество разделения изотопов:</a:t>
            </a:r>
          </a:p>
          <a:p>
            <a:r>
              <a:rPr lang="ru-RU" b="1" dirty="0"/>
              <a:t>- неоднородное магнитное поле позволит</a:t>
            </a:r>
            <a:r>
              <a:rPr lang="ru-RU" b="1" baseline="0" dirty="0"/>
              <a:t> достичь высокой дисперсии, что обеспечит необходимую изотопную чистоту калифорния-251</a:t>
            </a:r>
            <a:r>
              <a:rPr lang="ru-RU" b="1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5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Конструкция</a:t>
            </a:r>
            <a:r>
              <a:rPr lang="ru-RU" b="1" baseline="0" dirty="0"/>
              <a:t> приемника изотопов должна обеспечивать одновременный прием всех пучков разделенных изотопов с минимальным перекрестным загрязнением, а также должна позволять извлекать коробки с обогащенными изотопами с минимальными потерями.</a:t>
            </a:r>
          </a:p>
          <a:p>
            <a:r>
              <a:rPr lang="ru-RU" b="1" baseline="0" dirty="0"/>
              <a:t>Вакуумная камера </a:t>
            </a:r>
            <a:r>
              <a:rPr lang="ru-RU" b="1" baseline="0" dirty="0" err="1"/>
              <a:t>масс-сепаратора</a:t>
            </a:r>
            <a:r>
              <a:rPr lang="ru-RU" b="1" baseline="0" dirty="0"/>
              <a:t> должна быть оснащена устройством дистанционной автоматической стыковки источника и приемника, находящихся внутри горячих камер.</a:t>
            </a:r>
          </a:p>
          <a:p>
            <a:r>
              <a:rPr lang="ru-RU" b="1" baseline="0" dirty="0"/>
              <a:t>Также конструкция вакуумной камеры предусматривает наличие разборного защитного лайнера, что увеличит эффективность извлечения неразделенного вещества для его возврата в процесс разделения изотопов.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661988"/>
            <a:ext cx="6883400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2"/>
              </a:spcBef>
              <a:spcAft>
                <a:spcPts val="242"/>
              </a:spcAft>
            </a:pPr>
            <a:r>
              <a:rPr lang="ru-RU" altLang="ru-RU" sz="1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Система контроля и управления</a:t>
            </a:r>
            <a:r>
              <a:rPr lang="en-US" altLang="ru-RU" sz="1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должна обеспечивать:</a:t>
            </a:r>
          </a:p>
          <a:p>
            <a:pPr marL="216844" indent="-216844">
              <a:spcBef>
                <a:spcPts val="242"/>
              </a:spcBef>
              <a:spcAft>
                <a:spcPts val="242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100" b="1" dirty="0"/>
              <a:t>автоматизированное управление всеми составными частями электромагнитного </a:t>
            </a:r>
            <a:r>
              <a:rPr lang="ru-RU" altLang="ru-RU" sz="1100" b="1" dirty="0" err="1"/>
              <a:t>масс-сепаратора</a:t>
            </a:r>
            <a:r>
              <a:rPr lang="ru-RU" altLang="ru-RU" sz="1100" b="1" dirty="0"/>
              <a:t> как единой системой</a:t>
            </a:r>
          </a:p>
          <a:p>
            <a:pPr marL="216844" indent="-216844">
              <a:spcBef>
                <a:spcPts val="242"/>
              </a:spcBef>
              <a:spcAft>
                <a:spcPts val="242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100" b="1" dirty="0"/>
              <a:t>построение спектра масс разверткой пучка как по ускоряющему напряжению, так и по магнитному полю</a:t>
            </a:r>
          </a:p>
          <a:p>
            <a:pPr marL="216844" indent="-216844">
              <a:spcBef>
                <a:spcPts val="242"/>
              </a:spcBef>
              <a:spcAft>
                <a:spcPts val="242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100" b="1" dirty="0"/>
              <a:t>наведение и удержание фокуса ионных пучков на входных щелях приемных коробок приемника изотопов</a:t>
            </a:r>
          </a:p>
          <a:p>
            <a:pPr marL="216844" indent="-216844">
              <a:spcBef>
                <a:spcPts val="242"/>
              </a:spcBef>
              <a:spcAft>
                <a:spcPts val="242"/>
              </a:spcAft>
              <a:buFont typeface="Arial" panose="020B0604020202020204" pitchFamily="34" charset="0"/>
              <a:buChar char="•"/>
              <a:defRPr/>
            </a:pPr>
            <a:endParaRPr lang="ru-RU" altLang="ru-RU" sz="1100" b="1" dirty="0"/>
          </a:p>
          <a:p>
            <a:pPr marL="216844" marR="0" indent="-216844" algn="l" defTabSz="914400" rtl="0" eaLnBrk="0" fontAlgn="base" latinLnBrk="0" hangingPunct="0">
              <a:lnSpc>
                <a:spcPct val="110000"/>
              </a:lnSpc>
              <a:spcBef>
                <a:spcPts val="242"/>
              </a:spcBef>
              <a:spcAft>
                <a:spcPts val="24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СКУ построена по классической трехуровневой иерархической схеме и содержит элементы, работающие на разных аппаратных и программных платформах, для их объединения в единую информационную систему выбрана сетевая технология 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DIM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16844" indent="-216844">
              <a:spcBef>
                <a:spcPts val="242"/>
              </a:spcBef>
              <a:spcAft>
                <a:spcPts val="242"/>
              </a:spcAft>
              <a:buFont typeface="Arial" panose="020B0604020202020204" pitchFamily="34" charset="0"/>
              <a:buChar char="•"/>
              <a:defRPr/>
            </a:pPr>
            <a:endParaRPr lang="ru-RU" altLang="ru-RU" sz="1100" b="1" dirty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20713"/>
            <a:ext cx="6118225" cy="4371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80" y="5334833"/>
            <a:ext cx="5792746" cy="5494690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Комплекс разделения изотопов должен быть размещен в отдельном здании </a:t>
            </a:r>
            <a:r>
              <a:rPr lang="en-US" altLang="ru-RU" sz="11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 класса работ</a:t>
            </a:r>
            <a:r>
              <a:rPr lang="ru-RU" altLang="ru-RU" sz="1100" b="1" baseline="0" dirty="0">
                <a:solidFill>
                  <a:schemeClr val="accent6">
                    <a:lumMod val="50000"/>
                  </a:schemeClr>
                </a:solidFill>
              </a:rPr>
              <a:t> радиационной опасности.</a:t>
            </a:r>
            <a:endParaRPr lang="ru-RU" altLang="ru-RU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dirty="0" err="1">
                <a:solidFill>
                  <a:schemeClr val="accent6">
                    <a:lumMod val="50000"/>
                  </a:schemeClr>
                </a:solidFill>
              </a:rPr>
              <a:t>Масс-сепаратор</a:t>
            </a: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 в составе комплекса должен быть интегрирован с горячими камерами</a:t>
            </a:r>
            <a:r>
              <a:rPr lang="ru-RU" altLang="ru-RU" sz="1100" b="1" baseline="0" dirty="0">
                <a:solidFill>
                  <a:schemeClr val="accent6">
                    <a:lumMod val="50000"/>
                  </a:schemeClr>
                </a:solidFill>
              </a:rPr>
              <a:t> и окружен стенами радиационной защиты.</a:t>
            </a:r>
            <a:endParaRPr lang="ru-RU" altLang="ru-RU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Горячие камеры предназначены</a:t>
            </a:r>
            <a:r>
              <a:rPr lang="ru-RU" altLang="ru-RU" sz="1100" b="1" baseline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для безопасного осуществления технологических операций</a:t>
            </a:r>
            <a:r>
              <a:rPr lang="ru-RU" altLang="ru-RU" sz="1100" b="1" baseline="0" dirty="0">
                <a:solidFill>
                  <a:schemeClr val="accent6">
                    <a:lumMod val="50000"/>
                  </a:schemeClr>
                </a:solidFill>
              </a:rPr>
              <a:t> и должны быть оснащены копирующими манипуляторами, приводимыми в движение из помещения операторской.</a:t>
            </a: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Технологические операции, осуществляемые в горячих камерах должны иметь максимальную степень автоматизации.</a:t>
            </a: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dirty="0">
                <a:solidFill>
                  <a:schemeClr val="accent6">
                    <a:lumMod val="50000"/>
                  </a:schemeClr>
                </a:solidFill>
              </a:rPr>
              <a:t>Система утилизации РАО должна позволять переводить ЖРО в ТРО методом</a:t>
            </a:r>
            <a:r>
              <a:rPr lang="ru-RU" altLang="ru-RU" sz="1100" b="1" baseline="0" dirty="0">
                <a:solidFill>
                  <a:schemeClr val="accent6">
                    <a:lumMod val="50000"/>
                  </a:schemeClr>
                </a:solidFill>
              </a:rPr>
              <a:t> отверждения в минеральную матрицу.</a:t>
            </a: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baseline="0" dirty="0">
                <a:solidFill>
                  <a:schemeClr val="accent6">
                    <a:lumMod val="50000"/>
                  </a:schemeClr>
                </a:solidFill>
              </a:rPr>
              <a:t>Назначение радиохимических лабораторий –  входной контроль исходного вещества, проведение технологических анализов и аттестация конечного продукта.</a:t>
            </a:r>
            <a:endParaRPr lang="ru-RU" altLang="ru-RU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b="1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066397" y="9532441"/>
            <a:ext cx="539269" cy="2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5661" indent="-298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3325" indent="-238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72227" indent="-238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49557" indent="-238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1764" indent="-238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3971" indent="-238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6179" indent="-238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8386" indent="-238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366F0-D1BF-4C76-990A-BB320B1193C8}" type="slidenum">
              <a:rPr lang="ru-RU" altLang="ru-RU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osatom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9" y="536739"/>
            <a:ext cx="1534711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75272" y="5832399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003274"/>
                </a:solidFill>
              </a:rPr>
              <a:t>www.rosatom.ru</a:t>
            </a:r>
            <a:endParaRPr lang="ru-RU" altLang="ru-RU" sz="1400" b="1" dirty="0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800" y="2578656"/>
            <a:ext cx="8514277" cy="2246948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800" y="4885611"/>
            <a:ext cx="8514277" cy="378380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1395889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6FD74D-5D3E-4BE5-848C-66F30419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1773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1E52F2-CF6A-405D-9125-C189E8A6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789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B57DF5-6E45-4413-980A-E663545F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908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335660"/>
            <a:ext cx="9678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0730C0-ADA2-462A-AE71-3432888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93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09BD89-C486-47FF-85C7-5B90D07F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392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0B1AB7-373C-46E7-B3EE-97F20CE0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998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99985-D649-4B0A-9339-64619074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19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A0D0B6-E92B-46F3-B52A-A4B3BDA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08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01A5C7-79AE-4C90-A979-44D148AF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810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27A8C-467A-485A-AEF2-B84E89FE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95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3322B9-EBA4-4BEC-9187-04CF3660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7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7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3E56E3-BF36-4402-B1A9-C732403C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4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3356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844B159-F787-4FA6-94D9-BCE8A084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347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1F36B7-6912-4E7C-82B7-FF3ECCF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27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FA0124-4007-412F-BD5C-F9682E98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16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150831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150831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201500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201500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150831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150831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7C9BC9-F93D-4AFB-8AEC-CD13C493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77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975386-3440-465B-91A3-95E6F148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66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6946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98022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214340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830642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16A-8371-4F15-BB95-E704DE9B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326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859A8-8BDF-4772-AC9D-3119F8BF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26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784160"/>
            <a:ext cx="9675202" cy="48384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21D30B-E7F6-403C-BDB4-F749E3E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018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6A502E-BB03-4E41-8C47-124B3792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97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84BAE3-9574-4A05-8EC2-822A4459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8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93" y="9"/>
            <a:ext cx="8414521" cy="101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201944" y="6878815"/>
            <a:ext cx="4949337" cy="25326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201939" y="1253357"/>
            <a:ext cx="9679985" cy="28338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9185656" y="6770857"/>
            <a:ext cx="894978" cy="396716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  <a:latin typeface="Arial" charset="0"/>
              </a:defRPr>
            </a:lvl1pPr>
          </a:lstStyle>
          <a:p>
            <a:pPr>
              <a:defRPr/>
            </a:pPr>
            <a:fld id="{404C4366-25CA-4F15-9061-F2DA0C696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92801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A5A3D2-A51A-44E3-834C-AFBACB71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79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7C9F9A2-BFED-4021-9E3D-8E18F20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629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50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C370E7-4AFA-4378-8267-82868838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987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8C0429-B984-4B15-8C9C-EB1D1764A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30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50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D98958-9A0D-4246-A748-2A0555CD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96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C7B5E6E-3552-4459-A81B-5B2A2404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028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1882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E0F11A-B187-4DAF-B3DB-CB34D315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42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420336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A04DE-1779-48F9-9F5D-CA081B34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11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D4FDBA-D050-402E-ADD5-192E40C9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978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6909AF-C8D3-4ADB-815F-0B241B57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7" y="308376"/>
            <a:ext cx="1846500" cy="15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550" y="2290307"/>
            <a:ext cx="9128566" cy="1083469"/>
          </a:xfrm>
        </p:spPr>
        <p:txBody>
          <a:bodyPr/>
          <a:lstStyle>
            <a:lvl1pPr>
              <a:lnSpc>
                <a:spcPct val="130000"/>
              </a:lnSpc>
              <a:defRPr sz="19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551" y="3448775"/>
            <a:ext cx="4126756" cy="681751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687273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AD6E9D-604C-4F92-8A38-D129A1E1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19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A08ACF4-7CED-415B-949D-482A6503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19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1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80FBCB-E8DA-40D0-B82C-E59C38BC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02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1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500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20150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150831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150831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1A092B-01EB-4AC5-A1DD-D4185EB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649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49365" y="148554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201490" y="546588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49365" y="546588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201490" y="281232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49365" y="281232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0" y="413910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49365" y="413910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F5A2487-D576-4D7A-AD71-24E48131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407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5E1EDE5E-1F97-4AF6-8EF7-D45E27A533EC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95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D099135D-2CCE-4C04-AD69-EB1F6CBCAB85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004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E23038-9196-4010-9458-BE7A351E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251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3" y="1466640"/>
            <a:ext cx="6949587" cy="3118500"/>
          </a:xfrm>
        </p:spPr>
        <p:txBody>
          <a:bodyPr tIns="185362"/>
          <a:lstStyle>
            <a:lvl1pPr marL="65064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169250-B75B-4C23-B121-AB624E9C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870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D60C0294-59D1-4539-BAEF-31FE56FA1DA3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4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3" y="1466640"/>
            <a:ext cx="6949587" cy="3118500"/>
          </a:xfrm>
        </p:spPr>
        <p:txBody>
          <a:bodyPr tIns="185362"/>
          <a:lstStyle>
            <a:lvl1pPr marL="65064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1852EF7-316B-4FF5-A51E-288B5E58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059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D526CF-4C3D-4B76-A689-F05B870F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54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58A66B-87E1-4652-87D5-C1673ADF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458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701446-1780-4E86-BFAA-99BDD82D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191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C02FB2-904F-485C-9DC6-6D308BFB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827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33226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01490" y="5477220"/>
            <a:ext cx="9675202" cy="11453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A5176AD-5103-41BE-BDDD-C942FD2A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066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4838400"/>
          </a:xfrm>
        </p:spPr>
        <p:txBody>
          <a:bodyPr tIns="29657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 tIns="29657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D92F48-EF5F-4ED9-9925-3BAD4858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861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133860-C93C-4FBB-BE53-862EC1B2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18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CA4E6F-84BD-4E9A-9A59-1D1F6939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6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EF26FD-23BE-408D-9A82-4F12DFF4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1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65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0819" indent="0">
              <a:buNone/>
              <a:defRPr sz="1900"/>
            </a:lvl2pPr>
            <a:lvl3pPr marL="941638" indent="0">
              <a:buNone/>
              <a:defRPr sz="1600"/>
            </a:lvl3pPr>
            <a:lvl4pPr marL="1412460" indent="0">
              <a:buNone/>
              <a:defRPr sz="1400"/>
            </a:lvl4pPr>
            <a:lvl5pPr marL="1883278" indent="0">
              <a:buNone/>
              <a:defRPr sz="1400"/>
            </a:lvl5pPr>
            <a:lvl6pPr marL="2354096" indent="0">
              <a:buNone/>
              <a:defRPr sz="1400"/>
            </a:lvl6pPr>
            <a:lvl7pPr marL="2824916" indent="0">
              <a:buNone/>
              <a:defRPr sz="1400"/>
            </a:lvl7pPr>
            <a:lvl8pPr marL="3295736" indent="0">
              <a:buNone/>
              <a:defRPr sz="1400"/>
            </a:lvl8pPr>
            <a:lvl9pPr marL="376655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87485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335660"/>
            <a:ext cx="9678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5CD4F8-30A3-4E3C-BE0C-66DEE0B3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996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1BBB628-2277-4281-8D69-B927BD0C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968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0A113B-6EA9-44BA-B4CA-3EF6361BA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997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F4374-96DE-4470-8F7B-F07934E1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789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A1D3EC-DFB2-48F0-880B-6B13502C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473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840AF3-4175-4D29-A9AD-F5C937559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77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5C1A3-7D57-46B8-9F10-ACB9BFB5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202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970E3-DEBE-4507-A817-A6556A3DB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861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3356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B31CF2-7C6C-4810-BD59-C6DC201C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719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F7FC9E-E1CE-4808-9CB7-BA0E08CF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92" y="1181816"/>
            <a:ext cx="4559032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341" y="1181816"/>
            <a:ext cx="4560783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4133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387F6-9E7D-4067-B833-3040A1B6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146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150831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150831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201500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201500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150831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150831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89972B-D18E-4470-B2D6-144D8310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707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38E3A9-D6B4-4D88-9917-5DA0963C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610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6946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98022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214340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830642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9357C0-746A-46DF-B833-961FBF12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107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5603FA9-D21E-420A-B721-E9AD6A577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733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784160"/>
            <a:ext cx="9675202" cy="48384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86A280-9011-4CF9-BAAB-51E88059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880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3C816C-20BC-4387-81B8-62FCBF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804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F96A3C-EDEC-4846-A2DB-1A6493D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730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12BED9-7E7A-4F2A-B4E2-8509CEEB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2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EDDFCC-D505-4FA5-8712-EB6BBC62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3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4" y="1611869"/>
            <a:ext cx="445402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819" indent="0">
              <a:buNone/>
              <a:defRPr sz="2100" b="1"/>
            </a:lvl2pPr>
            <a:lvl3pPr marL="941638" indent="0">
              <a:buNone/>
              <a:defRPr sz="1900" b="1"/>
            </a:lvl3pPr>
            <a:lvl4pPr marL="1412460" indent="0">
              <a:buNone/>
              <a:defRPr sz="1600" b="1"/>
            </a:lvl4pPr>
            <a:lvl5pPr marL="1883278" indent="0">
              <a:buNone/>
              <a:defRPr sz="1600" b="1"/>
            </a:lvl5pPr>
            <a:lvl6pPr marL="2354096" indent="0">
              <a:buNone/>
              <a:defRPr sz="1600" b="1"/>
            </a:lvl6pPr>
            <a:lvl7pPr marL="2824916" indent="0">
              <a:buNone/>
              <a:defRPr sz="1600" b="1"/>
            </a:lvl7pPr>
            <a:lvl8pPr marL="3295736" indent="0">
              <a:buNone/>
              <a:defRPr sz="1600" b="1"/>
            </a:lvl8pPr>
            <a:lvl9pPr marL="376655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4" y="2283619"/>
            <a:ext cx="445402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819" indent="0">
              <a:buNone/>
              <a:defRPr sz="2100" b="1"/>
            </a:lvl2pPr>
            <a:lvl3pPr marL="941638" indent="0">
              <a:buNone/>
              <a:defRPr sz="1900" b="1"/>
            </a:lvl3pPr>
            <a:lvl4pPr marL="1412460" indent="0">
              <a:buNone/>
              <a:defRPr sz="1600" b="1"/>
            </a:lvl4pPr>
            <a:lvl5pPr marL="1883278" indent="0">
              <a:buNone/>
              <a:defRPr sz="1600" b="1"/>
            </a:lvl5pPr>
            <a:lvl6pPr marL="2354096" indent="0">
              <a:buNone/>
              <a:defRPr sz="1600" b="1"/>
            </a:lvl6pPr>
            <a:lvl7pPr marL="2824916" indent="0">
              <a:buNone/>
              <a:defRPr sz="1600" b="1"/>
            </a:lvl7pPr>
            <a:lvl8pPr marL="3295736" indent="0">
              <a:buNone/>
              <a:defRPr sz="1600" b="1"/>
            </a:lvl8pPr>
            <a:lvl9pPr marL="376655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6676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50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23856C1-DA25-41F1-A6F8-C9224DF9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508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D7AB19-A47F-44C0-95F9-E76423BA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556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50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554B84-2E25-44C3-B865-0EBD4C5DC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7709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12489D-8CC5-43CD-941E-6D1486B68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701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1882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CD3504-E1D6-49C2-9865-D9D6A466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48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420336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241A63-C4E7-48CF-9D5E-A92A90F6E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535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27148-EF9E-432C-9885-6A0B48F7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94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E8A77E-1855-4FFE-A0D5-BC772315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70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69278A-4A48-4721-9DA2-5A7321EF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45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9CC31D-0586-427D-8E4E-A7A9D979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59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1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72CD7A-ACB5-4AD3-A592-A36D6FE3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420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1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500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20150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150831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150831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90F1B60-A2FF-4CFE-BE27-AE05E4848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945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49365" y="148554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201490" y="546588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49365" y="546588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201490" y="281232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49365" y="281232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0" y="413910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49365" y="413910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4C63BE-168F-4896-A7F5-5957779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034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272F3508-31B9-4E39-8DD5-AFDBE78F54C1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2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644C02D8-9561-41D0-AACD-4D09D9F77179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84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888D25-D9B5-44CA-96A2-2AB31D11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926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3" y="1466640"/>
            <a:ext cx="6949587" cy="3118500"/>
          </a:xfrm>
        </p:spPr>
        <p:txBody>
          <a:bodyPr tIns="185362"/>
          <a:lstStyle>
            <a:lvl1pPr marL="65064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692454-CCAB-4E22-BEE3-490721C4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744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4" y="536739"/>
            <a:ext cx="1533096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75563" y="5832414"/>
            <a:ext cx="1301895" cy="2000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prstClr val="black"/>
                </a:solidFill>
              </a:rPr>
              <a:t>www.rosatom.ru</a:t>
            </a:r>
            <a:endParaRPr lang="ru-RU" sz="1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4020"/>
      </p:ext>
    </p:extLst>
  </p:cSld>
  <p:clrMapOvr>
    <a:masterClrMapping/>
  </p:clrMapOvr>
  <p:transition spd="slow">
    <p:pu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66377"/>
      </p:ext>
    </p:extLst>
  </p:cSld>
  <p:clrMapOvr>
    <a:masterClrMapping/>
  </p:clrMapOvr>
  <p:transition spd="slow">
    <p:pu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77"/>
            <a:ext cx="8568531" cy="143017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64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48990" indent="0">
              <a:buNone/>
              <a:defRPr sz="1800"/>
            </a:lvl2pPr>
            <a:lvl3pPr marL="897985" indent="0">
              <a:buNone/>
              <a:defRPr sz="1500"/>
            </a:lvl3pPr>
            <a:lvl4pPr marL="1346975" indent="0">
              <a:buNone/>
              <a:defRPr sz="1300"/>
            </a:lvl4pPr>
            <a:lvl5pPr marL="1795969" indent="0">
              <a:buNone/>
              <a:defRPr sz="1300"/>
            </a:lvl5pPr>
            <a:lvl6pPr marL="2244959" indent="0">
              <a:buNone/>
              <a:defRPr sz="1300"/>
            </a:lvl6pPr>
            <a:lvl7pPr marL="2693953" indent="0">
              <a:buNone/>
              <a:defRPr sz="1300"/>
            </a:lvl7pPr>
            <a:lvl8pPr marL="3142945" indent="0">
              <a:buNone/>
              <a:defRPr sz="1300"/>
            </a:lvl8pPr>
            <a:lvl9pPr marL="3591934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5597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297" y="1181816"/>
            <a:ext cx="4559032" cy="540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3346" y="1181816"/>
            <a:ext cx="4560783" cy="540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734632"/>
      </p:ext>
    </p:extLst>
  </p:cSld>
  <p:clrMapOvr>
    <a:masterClrMapping/>
  </p:clrMapOvr>
  <p:transition spd="slow">
    <p:pu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2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4" y="1611869"/>
            <a:ext cx="4454026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990" indent="0">
              <a:buNone/>
              <a:defRPr sz="2100" b="1"/>
            </a:lvl2pPr>
            <a:lvl3pPr marL="897985" indent="0">
              <a:buNone/>
              <a:defRPr sz="1800" b="1"/>
            </a:lvl3pPr>
            <a:lvl4pPr marL="1346975" indent="0">
              <a:buNone/>
              <a:defRPr sz="1500" b="1"/>
            </a:lvl4pPr>
            <a:lvl5pPr marL="1795969" indent="0">
              <a:buNone/>
              <a:defRPr sz="1500" b="1"/>
            </a:lvl5pPr>
            <a:lvl6pPr marL="2244959" indent="0">
              <a:buNone/>
              <a:defRPr sz="1500" b="1"/>
            </a:lvl6pPr>
            <a:lvl7pPr marL="2693953" indent="0">
              <a:buNone/>
              <a:defRPr sz="1500" b="1"/>
            </a:lvl7pPr>
            <a:lvl8pPr marL="3142945" indent="0">
              <a:buNone/>
              <a:defRPr sz="1500" b="1"/>
            </a:lvl8pPr>
            <a:lvl9pPr marL="359193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4" y="2283619"/>
            <a:ext cx="4454026" cy="4148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990" indent="0">
              <a:buNone/>
              <a:defRPr sz="2100" b="1"/>
            </a:lvl2pPr>
            <a:lvl3pPr marL="897985" indent="0">
              <a:buNone/>
              <a:defRPr sz="1800" b="1"/>
            </a:lvl3pPr>
            <a:lvl4pPr marL="1346975" indent="0">
              <a:buNone/>
              <a:defRPr sz="1500" b="1"/>
            </a:lvl4pPr>
            <a:lvl5pPr marL="1795969" indent="0">
              <a:buNone/>
              <a:defRPr sz="1500" b="1"/>
            </a:lvl5pPr>
            <a:lvl6pPr marL="2244959" indent="0">
              <a:buNone/>
              <a:defRPr sz="1500" b="1"/>
            </a:lvl6pPr>
            <a:lvl7pPr marL="2693953" indent="0">
              <a:buNone/>
              <a:defRPr sz="1500" b="1"/>
            </a:lvl7pPr>
            <a:lvl8pPr marL="3142945" indent="0">
              <a:buNone/>
              <a:defRPr sz="1500" b="1"/>
            </a:lvl8pPr>
            <a:lvl9pPr marL="359193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167371"/>
      </p:ext>
    </p:extLst>
  </p:cSld>
  <p:clrMapOvr>
    <a:masterClrMapping/>
  </p:clrMapOvr>
  <p:transition spd="slow">
    <p:pu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291807"/>
      </p:ext>
    </p:extLst>
  </p:cSld>
  <p:clrMapOvr>
    <a:masterClrMapping/>
  </p:clrMapOvr>
  <p:transition spd="slow">
    <p:pu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47440"/>
      </p:ext>
    </p:extLst>
  </p:cSld>
  <p:clrMapOvr>
    <a:masterClrMapping/>
  </p:clrMapOvr>
  <p:transition spd="slow">
    <p:pu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44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52" y="286733"/>
            <a:ext cx="5635349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44" y="1506865"/>
            <a:ext cx="3316456" cy="4925616"/>
          </a:xfrm>
        </p:spPr>
        <p:txBody>
          <a:bodyPr/>
          <a:lstStyle>
            <a:lvl1pPr marL="0" indent="0">
              <a:buNone/>
              <a:defRPr sz="1300"/>
            </a:lvl1pPr>
            <a:lvl2pPr marL="448990" indent="0">
              <a:buNone/>
              <a:defRPr sz="1100"/>
            </a:lvl2pPr>
            <a:lvl3pPr marL="897985" indent="0">
              <a:buNone/>
              <a:defRPr sz="1000"/>
            </a:lvl3pPr>
            <a:lvl4pPr marL="1346975" indent="0">
              <a:buNone/>
              <a:defRPr sz="900"/>
            </a:lvl4pPr>
            <a:lvl5pPr marL="1795969" indent="0">
              <a:buNone/>
              <a:defRPr sz="900"/>
            </a:lvl5pPr>
            <a:lvl6pPr marL="2244959" indent="0">
              <a:buNone/>
              <a:defRPr sz="900"/>
            </a:lvl6pPr>
            <a:lvl7pPr marL="2693953" indent="0">
              <a:buNone/>
              <a:defRPr sz="900"/>
            </a:lvl7pPr>
            <a:lvl8pPr marL="3142945" indent="0">
              <a:buNone/>
              <a:defRPr sz="900"/>
            </a:lvl8pPr>
            <a:lvl9pPr marL="35919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3209"/>
      </p:ext>
    </p:extLst>
  </p:cSld>
  <p:clrMapOvr>
    <a:masterClrMapping/>
  </p:clrMapOvr>
  <p:transition spd="slow">
    <p:pu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80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80" y="643414"/>
            <a:ext cx="6048375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48990" indent="0">
              <a:buNone/>
              <a:defRPr sz="2800"/>
            </a:lvl2pPr>
            <a:lvl3pPr marL="897985" indent="0">
              <a:buNone/>
              <a:defRPr sz="2400"/>
            </a:lvl3pPr>
            <a:lvl4pPr marL="1346975" indent="0">
              <a:buNone/>
              <a:defRPr sz="2100"/>
            </a:lvl4pPr>
            <a:lvl5pPr marL="1795969" indent="0">
              <a:buNone/>
              <a:defRPr sz="2100"/>
            </a:lvl5pPr>
            <a:lvl6pPr marL="2244959" indent="0">
              <a:buNone/>
              <a:defRPr sz="2100"/>
            </a:lvl6pPr>
            <a:lvl7pPr marL="2693953" indent="0">
              <a:buNone/>
              <a:defRPr sz="2100"/>
            </a:lvl7pPr>
            <a:lvl8pPr marL="3142945" indent="0">
              <a:buNone/>
              <a:defRPr sz="2100"/>
            </a:lvl8pPr>
            <a:lvl9pPr marL="3591934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80" y="5635706"/>
            <a:ext cx="6048375" cy="845105"/>
          </a:xfrm>
        </p:spPr>
        <p:txBody>
          <a:bodyPr/>
          <a:lstStyle>
            <a:lvl1pPr marL="0" indent="0">
              <a:buNone/>
              <a:defRPr sz="1300"/>
            </a:lvl1pPr>
            <a:lvl2pPr marL="448990" indent="0">
              <a:buNone/>
              <a:defRPr sz="1100"/>
            </a:lvl2pPr>
            <a:lvl3pPr marL="897985" indent="0">
              <a:buNone/>
              <a:defRPr sz="1000"/>
            </a:lvl3pPr>
            <a:lvl4pPr marL="1346975" indent="0">
              <a:buNone/>
              <a:defRPr sz="900"/>
            </a:lvl4pPr>
            <a:lvl5pPr marL="1795969" indent="0">
              <a:buNone/>
              <a:defRPr sz="900"/>
            </a:lvl5pPr>
            <a:lvl6pPr marL="2244959" indent="0">
              <a:buNone/>
              <a:defRPr sz="900"/>
            </a:lvl6pPr>
            <a:lvl7pPr marL="2693953" indent="0">
              <a:buNone/>
              <a:defRPr sz="900"/>
            </a:lvl7pPr>
            <a:lvl8pPr marL="3142945" indent="0">
              <a:buNone/>
              <a:defRPr sz="900"/>
            </a:lvl8pPr>
            <a:lvl9pPr marL="35919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663249"/>
      </p:ext>
    </p:extLst>
  </p:cSld>
  <p:clrMapOvr>
    <a:masterClrMapping/>
  </p:clrMapOvr>
  <p:transition spd="slow">
    <p:pu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224185"/>
      </p:ext>
    </p:extLst>
  </p:cSld>
  <p:clrMapOvr>
    <a:masterClrMapping/>
  </p:clrMapOvr>
  <p:transition spd="slow">
    <p:pu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7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558222"/>
      </p:ext>
    </p:extLst>
  </p:cSld>
  <p:clrMapOvr>
    <a:masterClrMapping/>
  </p:clrMapOvr>
  <p:transition spd="slow">
    <p:push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2"/>
            <a:ext cx="9072563" cy="1200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4031" y="1680225"/>
            <a:ext cx="9072563" cy="475226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674194"/>
            <a:ext cx="2352146" cy="383381"/>
          </a:xfrm>
          <a:prstGeom prst="rect">
            <a:avLst/>
          </a:prstGeom>
        </p:spPr>
        <p:txBody>
          <a:bodyPr lIns="89797" tIns="44900" rIns="89797" bIns="44900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9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674194"/>
            <a:ext cx="3192198" cy="383381"/>
          </a:xfrm>
          <a:prstGeom prst="rect">
            <a:avLst/>
          </a:prstGeom>
        </p:spPr>
        <p:txBody>
          <a:bodyPr lIns="89797" tIns="44900" rIns="89797" bIns="44900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9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88926"/>
      </p:ext>
    </p:extLst>
  </p:cSld>
  <p:clrMapOvr>
    <a:masterClrMapping/>
  </p:clrMapOvr>
  <p:transition spd="slow">
    <p:push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7" y="9"/>
            <a:ext cx="8415061" cy="101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6973" y="1181816"/>
            <a:ext cx="4565360" cy="5405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37413" y="1181816"/>
            <a:ext cx="4566976" cy="5405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86238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2E2457-3521-4873-8D87-2A60731F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51" y="286723"/>
            <a:ext cx="563534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06865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0819" indent="0">
              <a:buNone/>
              <a:defRPr sz="1200"/>
            </a:lvl2pPr>
            <a:lvl3pPr marL="941638" indent="0">
              <a:buNone/>
              <a:defRPr sz="1000"/>
            </a:lvl3pPr>
            <a:lvl4pPr marL="1412460" indent="0">
              <a:buNone/>
              <a:defRPr sz="900"/>
            </a:lvl4pPr>
            <a:lvl5pPr marL="1883278" indent="0">
              <a:buNone/>
              <a:defRPr sz="900"/>
            </a:lvl5pPr>
            <a:lvl6pPr marL="2354096" indent="0">
              <a:buNone/>
              <a:defRPr sz="900"/>
            </a:lvl6pPr>
            <a:lvl7pPr marL="2824916" indent="0">
              <a:buNone/>
              <a:defRPr sz="900"/>
            </a:lvl7pPr>
            <a:lvl8pPr marL="3295736" indent="0">
              <a:buNone/>
              <a:defRPr sz="900"/>
            </a:lvl8pPr>
            <a:lvl9pPr marL="37665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1332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1" y="308376"/>
            <a:ext cx="1846365" cy="15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299" y="2290315"/>
            <a:ext cx="8671787" cy="1285161"/>
          </a:xfrm>
          <a:ln/>
          <a:effectLst/>
        </p:spPr>
        <p:txBody>
          <a:bodyPr/>
          <a:lstStyle>
            <a:lvl1pPr>
              <a:defRPr sz="33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290" y="3978831"/>
            <a:ext cx="7334704" cy="68008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108890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161826" y="6750849"/>
            <a:ext cx="896054" cy="386715"/>
          </a:xfrm>
          <a:prstGeom prst="rect">
            <a:avLst/>
          </a:prstGeom>
          <a:noFill/>
          <a:ln>
            <a:noFill/>
          </a:ln>
        </p:spPr>
        <p:txBody>
          <a:bodyPr lIns="89804" tIns="44904" rIns="89804" bIns="449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9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900" b="1" dirty="0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771548" y="71676"/>
            <a:ext cx="1190073" cy="80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4" tIns="44904" rIns="89804" bIns="44904" anchor="ctr"/>
          <a:lstStyle/>
          <a:p>
            <a:pPr algn="ctr">
              <a:defRPr/>
            </a:pP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809" y="71686"/>
            <a:ext cx="1305581" cy="7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86" y="305723"/>
            <a:ext cx="8613875" cy="274691"/>
          </a:xfrm>
        </p:spPr>
        <p:txBody>
          <a:bodyPr>
            <a:spAutoFit/>
          </a:bodyPr>
          <a:lstStyle>
            <a:lvl1pPr algn="l">
              <a:defRPr sz="18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985908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4031" y="288396"/>
            <a:ext cx="9072563" cy="61441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674194"/>
            <a:ext cx="2352146" cy="383381"/>
          </a:xfrm>
          <a:prstGeom prst="rect">
            <a:avLst/>
          </a:prstGeom>
        </p:spPr>
        <p:txBody>
          <a:bodyPr lIns="94163" tIns="47083" rIns="94163" bIns="47083"/>
          <a:lstStyle>
            <a:lvl1pPr>
              <a:defRPr/>
            </a:lvl1pPr>
          </a:lstStyle>
          <a:p>
            <a:pPr>
              <a:defRPr/>
            </a:pPr>
            <a:endParaRPr lang="ru-RU" sz="19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674194"/>
            <a:ext cx="3192198" cy="383381"/>
          </a:xfrm>
          <a:prstGeom prst="rect">
            <a:avLst/>
          </a:prstGeom>
        </p:spPr>
        <p:txBody>
          <a:bodyPr lIns="94163" tIns="47083" rIns="94163" bIns="47083"/>
          <a:lstStyle>
            <a:lvl1pPr>
              <a:defRPr/>
            </a:lvl1pPr>
          </a:lstStyle>
          <a:p>
            <a:pPr>
              <a:defRPr/>
            </a:pPr>
            <a:endParaRPr lang="ru-RU" sz="19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6525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135576" y="6797517"/>
            <a:ext cx="896054" cy="341317"/>
          </a:xfrm>
          <a:prstGeom prst="rect">
            <a:avLst/>
          </a:prstGeom>
          <a:noFill/>
        </p:spPr>
        <p:txBody>
          <a:bodyPr lIns="94163" tIns="47083" rIns="94163" bIns="4708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b="1">
                <a:solidFill>
                  <a:srgbClr val="1F497D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1F497D"/>
              </a:solidFill>
              <a:latin typeface="Arial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77" y="184577"/>
            <a:ext cx="8111810" cy="517065"/>
          </a:xfrm>
        </p:spPr>
        <p:txBody>
          <a:bodyPr>
            <a:spAutoFit/>
          </a:bodyPr>
          <a:lstStyle>
            <a:lvl1pPr algn="l">
              <a:defRPr sz="3300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8710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5530" y="2466089"/>
            <a:ext cx="4681541" cy="2495312"/>
          </a:xfrm>
          <a:prstGeom prst="rect">
            <a:avLst/>
          </a:prstGeom>
        </p:spPr>
        <p:txBody>
          <a:bodyPr lIns="98734" tIns="49367" rIns="98734" bIns="49367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63780" y="5739754"/>
            <a:ext cx="6589130" cy="1401352"/>
          </a:xfrm>
          <a:prstGeom prst="rect">
            <a:avLst/>
          </a:prstGeom>
        </p:spPr>
        <p:txBody>
          <a:bodyPr lIns="98734" tIns="49367" rIns="98734" bIns="49367" anchor="ctr"/>
          <a:lstStyle>
            <a:lvl1pPr marL="0" indent="0">
              <a:buNone/>
              <a:defRPr sz="1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63781" y="4970292"/>
            <a:ext cx="6589158" cy="756292"/>
          </a:xfrm>
          <a:prstGeom prst="rect">
            <a:avLst/>
          </a:prstGeom>
        </p:spPr>
        <p:txBody>
          <a:bodyPr lIns="98734" tIns="49367" rIns="98734" bIns="49367" anchor="ctr"/>
          <a:lstStyle>
            <a:lvl1pPr marL="0" indent="0">
              <a:buNone/>
              <a:defRPr sz="1700"/>
            </a:lvl1pPr>
          </a:lstStyle>
          <a:p>
            <a:pPr lvl="0"/>
            <a:r>
              <a:rPr lang="ru-RU" dirty="0" smtClean="0"/>
              <a:t>Наименование мероприятия / название площадки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15435" y="2163892"/>
            <a:ext cx="8175686" cy="3099918"/>
          </a:xfrm>
          <a:prstGeom prst="rect">
            <a:avLst/>
          </a:prstGeom>
        </p:spPr>
        <p:txBody>
          <a:bodyPr lIns="98734" tIns="49367" rIns="98734" bIns="49367" anchor="ctr"/>
          <a:lstStyle>
            <a:lvl1pPr marL="0" indent="0">
              <a:spcBef>
                <a:spcPts val="0"/>
              </a:spcBef>
              <a:buNone/>
              <a:defRPr sz="5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 smtClean="0"/>
              <a:t>Перебивочный</a:t>
            </a:r>
            <a:endParaRPr lang="ru-RU" dirty="0" smtClean="0"/>
          </a:p>
          <a:p>
            <a:pPr lvl="0"/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2390717"/>
            <a:ext cx="4536281" cy="4041756"/>
          </a:xfrm>
          <a:prstGeom prst="rect">
            <a:avLst/>
          </a:prstGeom>
        </p:spPr>
        <p:txBody>
          <a:bodyPr lIns="98734" tIns="49367" rIns="98734" bIns="49367"/>
          <a:lstStyle>
            <a:lvl1pPr marL="0" indent="0">
              <a:buNone/>
              <a:defRPr sz="1300">
                <a:solidFill>
                  <a:srgbClr val="404040"/>
                </a:solidFill>
              </a:defRPr>
            </a:lvl1pPr>
            <a:lvl2pPr marL="387395" indent="-382253">
              <a:defRPr sz="1300">
                <a:solidFill>
                  <a:srgbClr val="404040"/>
                </a:solidFill>
              </a:defRPr>
            </a:lvl2pPr>
            <a:lvl3pPr marL="773074" indent="-305116">
              <a:defRPr sz="1300">
                <a:solidFill>
                  <a:srgbClr val="404040"/>
                </a:solidFill>
              </a:defRPr>
            </a:lvl3pPr>
            <a:lvl4pPr marL="1157042" indent="-305116">
              <a:defRPr sz="1300">
                <a:solidFill>
                  <a:srgbClr val="404040"/>
                </a:solidFill>
              </a:defRPr>
            </a:lvl4pPr>
            <a:lvl5pPr marL="1547864" indent="-305116">
              <a:defRPr sz="13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6310" y="6624788"/>
            <a:ext cx="6120101" cy="383381"/>
          </a:xfrm>
          <a:prstGeom prst="rect">
            <a:avLst/>
          </a:prstGeom>
        </p:spPr>
        <p:txBody>
          <a:bodyPr lIns="98734" tIns="49367" rIns="98734" bIns="49367"/>
          <a:lstStyle>
            <a:lvl1pPr>
              <a:defRPr sz="800"/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для указания источников и сносок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92458" y="6851611"/>
            <a:ext cx="2352146" cy="349289"/>
          </a:xfrm>
          <a:prstGeom prst="rect">
            <a:avLst/>
          </a:prstGeom>
        </p:spPr>
        <p:txBody>
          <a:bodyPr lIns="98734" tIns="49367" rIns="98734" bIns="49367"/>
          <a:lstStyle>
            <a:lvl1pPr algn="r">
              <a:defRPr sz="800"/>
            </a:lvl1pPr>
          </a:lstStyle>
          <a:p>
            <a:pPr>
              <a:defRPr/>
            </a:pPr>
            <a:fld id="{5FBE4004-5477-4347-A99A-6EE775E903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83031" y="0"/>
            <a:ext cx="9072563" cy="1407806"/>
          </a:xfrm>
          <a:prstGeom prst="rect">
            <a:avLst/>
          </a:prstGeom>
        </p:spPr>
        <p:txBody>
          <a:bodyPr lIns="98734" tIns="49367" rIns="98734" bIns="49367" anchor="ctr"/>
          <a:lstStyle>
            <a:lvl1pPr algn="l"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0189" y="2488860"/>
            <a:ext cx="5065813" cy="2015402"/>
          </a:xfrm>
          <a:prstGeom prst="rect">
            <a:avLst/>
          </a:prstGeom>
        </p:spPr>
        <p:txBody>
          <a:bodyPr lIns="91429" tIns="45714" rIns="91429" bIns="45714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16284" y="5289499"/>
            <a:ext cx="6508625" cy="504041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516314" y="5872862"/>
            <a:ext cx="6508625" cy="105128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37801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59" y="9"/>
            <a:ext cx="8413445" cy="1010126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106491" y="6770857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135574" y="6797521"/>
            <a:ext cx="896054" cy="338475"/>
          </a:xfrm>
          <a:prstGeom prst="rect">
            <a:avLst/>
          </a:prstGeom>
          <a:noFill/>
          <a:ln>
            <a:noFill/>
          </a:ln>
          <a:extLst/>
        </p:spPr>
        <p:txBody>
          <a:bodyPr lIns="91350" tIns="45675" rIns="91350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sz="16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77" y="233015"/>
            <a:ext cx="8111810" cy="415486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>
            <a:lvl1pPr algn="l">
              <a:defRPr sz="21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9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9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0819" indent="0">
              <a:buNone/>
              <a:defRPr sz="2900"/>
            </a:lvl2pPr>
            <a:lvl3pPr marL="941638" indent="0">
              <a:buNone/>
              <a:defRPr sz="2500"/>
            </a:lvl3pPr>
            <a:lvl4pPr marL="1412460" indent="0">
              <a:buNone/>
              <a:defRPr sz="2100"/>
            </a:lvl4pPr>
            <a:lvl5pPr marL="1883278" indent="0">
              <a:buNone/>
              <a:defRPr sz="2100"/>
            </a:lvl5pPr>
            <a:lvl6pPr marL="2354096" indent="0">
              <a:buNone/>
              <a:defRPr sz="2100"/>
            </a:lvl6pPr>
            <a:lvl7pPr marL="2824916" indent="0">
              <a:buNone/>
              <a:defRPr sz="2100"/>
            </a:lvl7pPr>
            <a:lvl8pPr marL="3295736" indent="0">
              <a:buNone/>
              <a:defRPr sz="2100"/>
            </a:lvl8pPr>
            <a:lvl9pPr marL="3766553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9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0819" indent="0">
              <a:buNone/>
              <a:defRPr sz="1200"/>
            </a:lvl2pPr>
            <a:lvl3pPr marL="941638" indent="0">
              <a:buNone/>
              <a:defRPr sz="1000"/>
            </a:lvl3pPr>
            <a:lvl4pPr marL="1412460" indent="0">
              <a:buNone/>
              <a:defRPr sz="900"/>
            </a:lvl4pPr>
            <a:lvl5pPr marL="1883278" indent="0">
              <a:buNone/>
              <a:defRPr sz="900"/>
            </a:lvl5pPr>
            <a:lvl6pPr marL="2354096" indent="0">
              <a:buNone/>
              <a:defRPr sz="900"/>
            </a:lvl6pPr>
            <a:lvl7pPr marL="2824916" indent="0">
              <a:buNone/>
              <a:defRPr sz="900"/>
            </a:lvl7pPr>
            <a:lvl8pPr marL="3295736" indent="0">
              <a:buNone/>
              <a:defRPr sz="900"/>
            </a:lvl8pPr>
            <a:lvl9pPr marL="37665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7583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7" y="308376"/>
            <a:ext cx="1846500" cy="15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550" y="2290307"/>
            <a:ext cx="9128566" cy="1083469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lnSpc>
                <a:spcPct val="130000"/>
              </a:lnSpc>
              <a:defRPr sz="19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551" y="3448775"/>
            <a:ext cx="4126756" cy="681751"/>
          </a:xfrm>
          <a:prstGeom prst="rect">
            <a:avLst/>
          </a:prstGeom>
        </p:spPr>
        <p:txBody>
          <a:bodyPr lIns="91429" tIns="45714" rIns="91429" bIns="45714"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6872739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59" y="9"/>
            <a:ext cx="8413445" cy="1010126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60" y="1181816"/>
            <a:ext cx="9287422" cy="5405675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106491" y="6770857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182267" y="6907648"/>
            <a:ext cx="896516" cy="299765"/>
          </a:xfrm>
          <a:prstGeom prst="rect">
            <a:avLst/>
          </a:prstGeom>
          <a:noFill/>
        </p:spPr>
        <p:txBody>
          <a:bodyPr wrap="square" lIns="98734" tIns="49367" rIns="98734" bIns="49367" rtlCol="0">
            <a:spAutoFit/>
          </a:bodyPr>
          <a:lstStyle/>
          <a:p>
            <a:pPr algn="r"/>
            <a:fld id="{191128F2-2C4C-45A4-9EAB-65E193005EF4}" type="slidenum">
              <a:rPr lang="ru-RU" sz="1300" b="1" smtClean="0">
                <a:solidFill>
                  <a:schemeClr val="tx2"/>
                </a:solidFill>
              </a:rPr>
              <a:pPr algn="r"/>
              <a:t>‹#›</a:t>
            </a:fld>
            <a:endParaRPr lang="ru-RU" sz="13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637209"/>
            <a:ext cx="10080625" cy="6252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34" tIns="49367" rIns="98734" bIns="49367"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 userDrawn="1">
            <p:ph type="title" hasCustomPrompt="1"/>
          </p:nvPr>
        </p:nvSpPr>
        <p:spPr>
          <a:xfrm>
            <a:off x="-2915" y="657368"/>
            <a:ext cx="10083540" cy="35393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>
            <a:lvl1pPr algn="ctr">
              <a:defRPr sz="1700" b="1" baseline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-2915" y="6889867"/>
            <a:ext cx="10083540" cy="0"/>
          </a:xfrm>
          <a:prstGeom prst="line">
            <a:avLst/>
          </a:prstGeom>
          <a:ln w="9525">
            <a:solidFill>
              <a:srgbClr val="426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/>
          <p:nvPr userDrawn="1"/>
        </p:nvGrpSpPr>
        <p:grpSpPr>
          <a:xfrm>
            <a:off x="0" y="-2081"/>
            <a:ext cx="10080625" cy="653881"/>
            <a:chOff x="0" y="-1982"/>
            <a:chExt cx="9144000" cy="622744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-1982"/>
              <a:ext cx="9144000" cy="6206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/>
            </a:p>
          </p:txBody>
        </p:sp>
        <p:sp>
          <p:nvSpPr>
            <p:cNvPr id="7" name="Заголовок 9"/>
            <p:cNvSpPr txBox="1">
              <a:spLocks/>
            </p:cNvSpPr>
            <p:nvPr userDrawn="1"/>
          </p:nvSpPr>
          <p:spPr>
            <a:xfrm>
              <a:off x="0" y="339215"/>
              <a:ext cx="6509200" cy="24915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600" b="1" kern="1200" baseline="0">
                  <a:solidFill>
                    <a:srgbClr val="00327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ВСЕРОССИЙСКИЙ НАУЧНО-ИССЛЕДОВАТЕЛЬСКИЙ ИНСТИТУТ ЭКСПЕРИМЕНТАЛЬНОЙ ФИЗИКИ</a:t>
              </a:r>
              <a:endPara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Заголовок 9"/>
            <p:cNvSpPr txBox="1">
              <a:spLocks/>
            </p:cNvSpPr>
            <p:nvPr userDrawn="1"/>
          </p:nvSpPr>
          <p:spPr>
            <a:xfrm>
              <a:off x="0" y="24437"/>
              <a:ext cx="694826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600" b="1" kern="1200" baseline="0">
                  <a:solidFill>
                    <a:srgbClr val="00327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0" lang="ru-RU" sz="1900" b="1" i="0" u="none" strike="noStrike" kern="1200" cap="none" spc="1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rPr>
                <a:t>РОССИЙСКИЙ ФЕДЕРАЛЬНЫЙ ЯДЕРНЫЙ ЦЕНТР</a:t>
              </a:r>
              <a:endParaRPr lang="ru-RU" sz="300" b="1" spc="13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20915"/>
              <a:ext cx="961270" cy="599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4477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106491" y="6770857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988963"/>
            <a:ext cx="4615665" cy="362584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500"/>
            </a:lvl1pPr>
            <a:lvl2pPr marL="427985" indent="-374248">
              <a:defRPr sz="1500"/>
            </a:lvl2pPr>
            <a:lvl3pPr marL="760010" indent="-299398">
              <a:defRPr sz="1500"/>
            </a:lvl3pPr>
            <a:lvl4pPr marL="1084357" indent="-299398">
              <a:defRPr sz="1500"/>
            </a:lvl4pPr>
            <a:lvl5pPr marL="1410624" indent="-299398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3" y="6539208"/>
            <a:ext cx="1599599" cy="381917"/>
          </a:xfrm>
          <a:prstGeom prst="rect">
            <a:avLst/>
          </a:prstGeom>
        </p:spPr>
        <p:txBody>
          <a:bodyPr lIns="91429" tIns="45714" rIns="91429" bIns="45714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410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 lIns="91429" tIns="45714" rIns="91429" bIns="45714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068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 lIns="91429" tIns="45714" rIns="91429" bIns="45714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068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 lIns="91429" tIns="45714" rIns="91429" bIns="45714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068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 lIns="91429" tIns="45714" rIns="91429" bIns="45714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22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528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7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231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135574" y="6797521"/>
            <a:ext cx="896054" cy="338475"/>
          </a:xfrm>
          <a:prstGeom prst="rect">
            <a:avLst/>
          </a:prstGeom>
          <a:noFill/>
          <a:ln>
            <a:noFill/>
          </a:ln>
          <a:extLst/>
        </p:spPr>
        <p:txBody>
          <a:bodyPr lIns="91350" tIns="45675" rIns="91350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sz="16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77" y="233015"/>
            <a:ext cx="8111810" cy="323165"/>
          </a:xfrm>
        </p:spPr>
        <p:txBody>
          <a:bodyPr>
            <a:spAutoFit/>
          </a:bodyPr>
          <a:lstStyle>
            <a:lvl1pPr algn="l">
              <a:defRPr sz="21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0189" y="2488860"/>
            <a:ext cx="5065813" cy="20154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16284" y="5289499"/>
            <a:ext cx="6508625" cy="504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516314" y="5872862"/>
            <a:ext cx="6508625" cy="1051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3780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0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06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988964"/>
            <a:ext cx="4615665" cy="3625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7932" indent="-374200">
              <a:defRPr sz="1500"/>
            </a:lvl2pPr>
            <a:lvl3pPr marL="759915" indent="-299361">
              <a:defRPr sz="1500"/>
            </a:lvl3pPr>
            <a:lvl4pPr marL="1084222" indent="-299361">
              <a:defRPr sz="1500"/>
            </a:lvl4pPr>
            <a:lvl5pPr marL="1410449" indent="-299361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4" y="6539209"/>
            <a:ext cx="1599599" cy="38191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06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988963"/>
            <a:ext cx="4615665" cy="3625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7985" indent="-374248">
              <a:defRPr sz="1500"/>
            </a:lvl2pPr>
            <a:lvl3pPr marL="760010" indent="-299398">
              <a:defRPr sz="1500"/>
            </a:lvl3pPr>
            <a:lvl4pPr marL="1084357" indent="-299398">
              <a:defRPr sz="1500"/>
            </a:lvl4pPr>
            <a:lvl5pPr marL="1410624" indent="-299398"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02475" y="6469371"/>
            <a:ext cx="5873555" cy="30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243013" y="6539208"/>
            <a:ext cx="1599599" cy="38191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4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65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0819" indent="0">
              <a:buNone/>
              <a:defRPr sz="1900"/>
            </a:lvl2pPr>
            <a:lvl3pPr marL="941638" indent="0">
              <a:buNone/>
              <a:defRPr sz="1600"/>
            </a:lvl3pPr>
            <a:lvl4pPr marL="1412460" indent="0">
              <a:buNone/>
              <a:defRPr sz="1400"/>
            </a:lvl4pPr>
            <a:lvl5pPr marL="1883278" indent="0">
              <a:buNone/>
              <a:defRPr sz="1400"/>
            </a:lvl5pPr>
            <a:lvl6pPr marL="2354096" indent="0">
              <a:buNone/>
              <a:defRPr sz="1400"/>
            </a:lvl6pPr>
            <a:lvl7pPr marL="2824916" indent="0">
              <a:buNone/>
              <a:defRPr sz="1400"/>
            </a:lvl7pPr>
            <a:lvl8pPr marL="3295736" indent="0">
              <a:buNone/>
              <a:defRPr sz="1400"/>
            </a:lvl8pPr>
            <a:lvl9pPr marL="376655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2639C-457A-4AA9-94C6-4F7E8943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5109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182267" y="6907648"/>
            <a:ext cx="896516" cy="299765"/>
          </a:xfrm>
          <a:prstGeom prst="rect">
            <a:avLst/>
          </a:prstGeom>
          <a:noFill/>
        </p:spPr>
        <p:txBody>
          <a:bodyPr wrap="square" lIns="98734" tIns="49367" rIns="98734" bIns="49367" rtlCol="0">
            <a:spAutoFit/>
          </a:bodyPr>
          <a:lstStyle/>
          <a:p>
            <a:pPr algn="r"/>
            <a:fld id="{191128F2-2C4C-45A4-9EAB-65E193005EF4}" type="slidenum">
              <a:rPr lang="ru-RU" sz="1300" b="1" smtClean="0">
                <a:solidFill>
                  <a:schemeClr val="tx2"/>
                </a:solidFill>
              </a:rPr>
              <a:pPr algn="r"/>
              <a:t>‹#›</a:t>
            </a:fld>
            <a:endParaRPr lang="ru-RU" sz="13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637209"/>
            <a:ext cx="10080625" cy="6252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34" tIns="49367" rIns="98734" bIns="49367"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 userDrawn="1">
            <p:ph type="title" hasCustomPrompt="1"/>
          </p:nvPr>
        </p:nvSpPr>
        <p:spPr>
          <a:xfrm>
            <a:off x="-2915" y="657368"/>
            <a:ext cx="10083540" cy="261610"/>
          </a:xfrm>
        </p:spPr>
        <p:txBody>
          <a:bodyPr wrap="square">
            <a:spAutoFit/>
          </a:bodyPr>
          <a:lstStyle>
            <a:lvl1pPr algn="ctr">
              <a:defRPr sz="1700" b="1" baseline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-2915" y="6889867"/>
            <a:ext cx="10083540" cy="0"/>
          </a:xfrm>
          <a:prstGeom prst="line">
            <a:avLst/>
          </a:prstGeom>
          <a:ln w="9525">
            <a:solidFill>
              <a:srgbClr val="426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/>
          <p:nvPr userDrawn="1"/>
        </p:nvGrpSpPr>
        <p:grpSpPr>
          <a:xfrm>
            <a:off x="0" y="-2081"/>
            <a:ext cx="10080625" cy="653881"/>
            <a:chOff x="0" y="-1982"/>
            <a:chExt cx="9144000" cy="622744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-1982"/>
              <a:ext cx="9144000" cy="6206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/>
            </a:p>
          </p:txBody>
        </p:sp>
        <p:sp>
          <p:nvSpPr>
            <p:cNvPr id="7" name="Заголовок 9"/>
            <p:cNvSpPr txBox="1">
              <a:spLocks/>
            </p:cNvSpPr>
            <p:nvPr userDrawn="1"/>
          </p:nvSpPr>
          <p:spPr>
            <a:xfrm>
              <a:off x="0" y="339215"/>
              <a:ext cx="6509200" cy="24915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600" b="1" kern="1200" baseline="0">
                  <a:solidFill>
                    <a:srgbClr val="00327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ВСЕРОССИЙСКИЙ НАУЧНО-ИССЛЕДОВАТЕЛЬСКИЙ ИНСТИТУТ ЭКСПЕРИМЕНТАЛЬНОЙ ФИЗИКИ</a:t>
              </a:r>
              <a:endPara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Заголовок 9"/>
            <p:cNvSpPr txBox="1">
              <a:spLocks/>
            </p:cNvSpPr>
            <p:nvPr userDrawn="1"/>
          </p:nvSpPr>
          <p:spPr>
            <a:xfrm>
              <a:off x="0" y="24437"/>
              <a:ext cx="694826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600" b="1" kern="1200" baseline="0">
                  <a:solidFill>
                    <a:srgbClr val="00327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0" lang="ru-RU" sz="1900" b="1" i="0" u="none" strike="noStrike" kern="1200" cap="none" spc="1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rPr>
                <a:t>РОССИЙСКИЙ ФЕДЕРАЛЬНЫЙ ЯДЕРНЫЙ ЦЕНТР</a:t>
              </a:r>
              <a:endParaRPr lang="ru-RU" sz="300" b="1" spc="13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20915"/>
              <a:ext cx="961270" cy="599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447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9" y="536739"/>
            <a:ext cx="1534711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75272" y="5832399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003274"/>
                </a:solidFill>
              </a:rPr>
              <a:t>www.rosatom.ru</a:t>
            </a:r>
            <a:endParaRPr lang="ru-RU" altLang="ru-RU" sz="1400" b="1" dirty="0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800" y="2578656"/>
            <a:ext cx="8514277" cy="2246948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800" y="4885611"/>
            <a:ext cx="8514277" cy="378380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4723980"/>
      </p:ext>
    </p:extLst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AC61A1E-67CD-4ED2-AAEF-AD85CB13F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434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67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0819" indent="0">
              <a:buNone/>
              <a:defRPr sz="1900"/>
            </a:lvl2pPr>
            <a:lvl3pPr marL="941638" indent="0">
              <a:buNone/>
              <a:defRPr sz="1600"/>
            </a:lvl3pPr>
            <a:lvl4pPr marL="1412460" indent="0">
              <a:buNone/>
              <a:defRPr sz="1400"/>
            </a:lvl4pPr>
            <a:lvl5pPr marL="1883278" indent="0">
              <a:buNone/>
              <a:defRPr sz="1400"/>
            </a:lvl5pPr>
            <a:lvl6pPr marL="2354096" indent="0">
              <a:buNone/>
              <a:defRPr sz="1400"/>
            </a:lvl6pPr>
            <a:lvl7pPr marL="2824916" indent="0">
              <a:buNone/>
              <a:defRPr sz="1400"/>
            </a:lvl7pPr>
            <a:lvl8pPr marL="3295736" indent="0">
              <a:buNone/>
              <a:defRPr sz="1400"/>
            </a:lvl8pPr>
            <a:lvl9pPr marL="376655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3403C0F-6855-466C-9BC7-204E16E11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8350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93" y="1181816"/>
            <a:ext cx="4559032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341" y="1181816"/>
            <a:ext cx="4560783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F1C7388-C905-4025-B389-D962F53B3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909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4" y="1611869"/>
            <a:ext cx="445402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819" indent="0">
              <a:buNone/>
              <a:defRPr sz="2100" b="1"/>
            </a:lvl2pPr>
            <a:lvl3pPr marL="941638" indent="0">
              <a:buNone/>
              <a:defRPr sz="1900" b="1"/>
            </a:lvl3pPr>
            <a:lvl4pPr marL="1412460" indent="0">
              <a:buNone/>
              <a:defRPr sz="1600" b="1"/>
            </a:lvl4pPr>
            <a:lvl5pPr marL="1883278" indent="0">
              <a:buNone/>
              <a:defRPr sz="1600" b="1"/>
            </a:lvl5pPr>
            <a:lvl6pPr marL="2354096" indent="0">
              <a:buNone/>
              <a:defRPr sz="1600" b="1"/>
            </a:lvl6pPr>
            <a:lvl7pPr marL="2824916" indent="0">
              <a:buNone/>
              <a:defRPr sz="1600" b="1"/>
            </a:lvl7pPr>
            <a:lvl8pPr marL="3295736" indent="0">
              <a:buNone/>
              <a:defRPr sz="1600" b="1"/>
            </a:lvl8pPr>
            <a:lvl9pPr marL="376655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4" y="2283619"/>
            <a:ext cx="445402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819" indent="0">
              <a:buNone/>
              <a:defRPr sz="2100" b="1"/>
            </a:lvl2pPr>
            <a:lvl3pPr marL="941638" indent="0">
              <a:buNone/>
              <a:defRPr sz="1900" b="1"/>
            </a:lvl3pPr>
            <a:lvl4pPr marL="1412460" indent="0">
              <a:buNone/>
              <a:defRPr sz="1600" b="1"/>
            </a:lvl4pPr>
            <a:lvl5pPr marL="1883278" indent="0">
              <a:buNone/>
              <a:defRPr sz="1600" b="1"/>
            </a:lvl5pPr>
            <a:lvl6pPr marL="2354096" indent="0">
              <a:buNone/>
              <a:defRPr sz="1600" b="1"/>
            </a:lvl6pPr>
            <a:lvl7pPr marL="2824916" indent="0">
              <a:buNone/>
              <a:defRPr sz="1600" b="1"/>
            </a:lvl7pPr>
            <a:lvl8pPr marL="3295736" indent="0">
              <a:buNone/>
              <a:defRPr sz="1600" b="1"/>
            </a:lvl8pPr>
            <a:lvl9pPr marL="376655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21F11BF-CE1E-4F90-B09D-61E99B990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3949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E29D521-92B4-4964-B2F6-1C37DC451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006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355CD3-9376-400F-8CA3-45309C244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252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51" y="286724"/>
            <a:ext cx="563534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06865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0819" indent="0">
              <a:buNone/>
              <a:defRPr sz="1200"/>
            </a:lvl2pPr>
            <a:lvl3pPr marL="941638" indent="0">
              <a:buNone/>
              <a:defRPr sz="1000"/>
            </a:lvl3pPr>
            <a:lvl4pPr marL="1412460" indent="0">
              <a:buNone/>
              <a:defRPr sz="900"/>
            </a:lvl4pPr>
            <a:lvl5pPr marL="1883278" indent="0">
              <a:buNone/>
              <a:defRPr sz="900"/>
            </a:lvl5pPr>
            <a:lvl6pPr marL="2354096" indent="0">
              <a:buNone/>
              <a:defRPr sz="900"/>
            </a:lvl6pPr>
            <a:lvl7pPr marL="2824916" indent="0">
              <a:buNone/>
              <a:defRPr sz="900"/>
            </a:lvl7pPr>
            <a:lvl8pPr marL="3295736" indent="0">
              <a:buNone/>
              <a:defRPr sz="900"/>
            </a:lvl8pPr>
            <a:lvl9pPr marL="37665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985FA53-1B28-41A4-AFFB-1932313DD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6111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9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9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0819" indent="0">
              <a:buNone/>
              <a:defRPr sz="2900"/>
            </a:lvl2pPr>
            <a:lvl3pPr marL="941638" indent="0">
              <a:buNone/>
              <a:defRPr sz="2500"/>
            </a:lvl3pPr>
            <a:lvl4pPr marL="1412460" indent="0">
              <a:buNone/>
              <a:defRPr sz="2100"/>
            </a:lvl4pPr>
            <a:lvl5pPr marL="1883278" indent="0">
              <a:buNone/>
              <a:defRPr sz="2100"/>
            </a:lvl5pPr>
            <a:lvl6pPr marL="2354096" indent="0">
              <a:buNone/>
              <a:defRPr sz="2100"/>
            </a:lvl6pPr>
            <a:lvl7pPr marL="2824916" indent="0">
              <a:buNone/>
              <a:defRPr sz="2100"/>
            </a:lvl7pPr>
            <a:lvl8pPr marL="3295736" indent="0">
              <a:buNone/>
              <a:defRPr sz="2100"/>
            </a:lvl8pPr>
            <a:lvl9pPr marL="3766553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9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0819" indent="0">
              <a:buNone/>
              <a:defRPr sz="1200"/>
            </a:lvl2pPr>
            <a:lvl3pPr marL="941638" indent="0">
              <a:buNone/>
              <a:defRPr sz="1000"/>
            </a:lvl3pPr>
            <a:lvl4pPr marL="1412460" indent="0">
              <a:buNone/>
              <a:defRPr sz="900"/>
            </a:lvl4pPr>
            <a:lvl5pPr marL="1883278" indent="0">
              <a:buNone/>
              <a:defRPr sz="900"/>
            </a:lvl5pPr>
            <a:lvl6pPr marL="2354096" indent="0">
              <a:buNone/>
              <a:defRPr sz="900"/>
            </a:lvl6pPr>
            <a:lvl7pPr marL="2824916" indent="0">
              <a:buNone/>
              <a:defRPr sz="900"/>
            </a:lvl7pPr>
            <a:lvl8pPr marL="3295736" indent="0">
              <a:buNone/>
              <a:defRPr sz="900"/>
            </a:lvl8pPr>
            <a:lvl9pPr marL="37665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89EC431-901D-4296-868C-AC84D8B0D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62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92" y="1181816"/>
            <a:ext cx="4559032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341" y="1181816"/>
            <a:ext cx="4560783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C0A589-32E9-4618-BA7B-4607C89C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539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9F8317D-187E-4A33-856C-D8C34B3F9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8324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7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FD7B4DF-6870-4AAB-8E82-280CE94A9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32417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93" y="9"/>
            <a:ext cx="8414521" cy="101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201944" y="6878815"/>
            <a:ext cx="4949337" cy="25326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201939" y="1253359"/>
            <a:ext cx="9679985" cy="28338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9185656" y="6770857"/>
            <a:ext cx="894978" cy="396716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</a:defRPr>
            </a:lvl1pPr>
          </a:lstStyle>
          <a:p>
            <a:pPr>
              <a:defRPr/>
            </a:pPr>
            <a:fld id="{7BA23423-64AE-425B-90D6-B0872AE10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8429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1D1DDF40-53E9-4CBE-82F0-EB32D26FB9AD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15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3" y="1466640"/>
            <a:ext cx="6949587" cy="3118500"/>
          </a:xfrm>
        </p:spPr>
        <p:txBody>
          <a:bodyPr tIns="185362"/>
          <a:lstStyle>
            <a:lvl1pPr marL="65064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EB4017-53D4-4DB2-A51D-408D8856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42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B07F66A-86B5-43F0-91A2-50C5B30E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51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821375-A858-41D2-B5BD-EBE8F59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9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1653DA-BD24-4599-A95F-4AEBA9F8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52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8A9AC-42B0-49E1-9C3D-EFBCDA93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69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33226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01490" y="5477220"/>
            <a:ext cx="9675202" cy="11453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D90149-076C-4095-9E7E-C790DD42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7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4" y="1611869"/>
            <a:ext cx="445402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819" indent="0">
              <a:buNone/>
              <a:defRPr sz="2100" b="1"/>
            </a:lvl2pPr>
            <a:lvl3pPr marL="941638" indent="0">
              <a:buNone/>
              <a:defRPr sz="1900" b="1"/>
            </a:lvl3pPr>
            <a:lvl4pPr marL="1412460" indent="0">
              <a:buNone/>
              <a:defRPr sz="1600" b="1"/>
            </a:lvl4pPr>
            <a:lvl5pPr marL="1883278" indent="0">
              <a:buNone/>
              <a:defRPr sz="1600" b="1"/>
            </a:lvl5pPr>
            <a:lvl6pPr marL="2354096" indent="0">
              <a:buNone/>
              <a:defRPr sz="1600" b="1"/>
            </a:lvl6pPr>
            <a:lvl7pPr marL="2824916" indent="0">
              <a:buNone/>
              <a:defRPr sz="1600" b="1"/>
            </a:lvl7pPr>
            <a:lvl8pPr marL="3295736" indent="0">
              <a:buNone/>
              <a:defRPr sz="1600" b="1"/>
            </a:lvl8pPr>
            <a:lvl9pPr marL="376655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4" y="2283619"/>
            <a:ext cx="445402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819" indent="0">
              <a:buNone/>
              <a:defRPr sz="2100" b="1"/>
            </a:lvl2pPr>
            <a:lvl3pPr marL="941638" indent="0">
              <a:buNone/>
              <a:defRPr sz="1900" b="1"/>
            </a:lvl3pPr>
            <a:lvl4pPr marL="1412460" indent="0">
              <a:buNone/>
              <a:defRPr sz="1600" b="1"/>
            </a:lvl4pPr>
            <a:lvl5pPr marL="1883278" indent="0">
              <a:buNone/>
              <a:defRPr sz="1600" b="1"/>
            </a:lvl5pPr>
            <a:lvl6pPr marL="2354096" indent="0">
              <a:buNone/>
              <a:defRPr sz="1600" b="1"/>
            </a:lvl6pPr>
            <a:lvl7pPr marL="2824916" indent="0">
              <a:buNone/>
              <a:defRPr sz="1600" b="1"/>
            </a:lvl7pPr>
            <a:lvl8pPr marL="3295736" indent="0">
              <a:buNone/>
              <a:defRPr sz="1600" b="1"/>
            </a:lvl8pPr>
            <a:lvl9pPr marL="376655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DEE044-B431-40B4-8733-431EC76E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466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4838400"/>
          </a:xfrm>
        </p:spPr>
        <p:txBody>
          <a:bodyPr tIns="29657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 tIns="29657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F8BE9B-21D7-4488-A39E-D1705BDC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83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55829F-509E-468C-A282-21821241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66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75D9F9-EC17-43F0-89B7-3A4DA8CE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94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7058097-D0D9-4245-A508-AF296AEF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12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335660"/>
            <a:ext cx="9678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DF810D-0CCD-460D-BB98-348A43AD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1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EC686D5-9761-41C5-9FCB-C633BD1F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78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A598A0-32EF-4344-96D8-E59E46FB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76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BBC352-73A6-47EB-89FD-A42106F7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9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6FF599-761E-4EF7-B6E1-450539F5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0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705E79-33AD-4AB8-A3ED-74D283BD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740EDE-14A2-4709-A207-D805F59A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673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A4599B-3925-417D-B9C6-2474169D8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31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03112F-9A6E-43AF-B28A-EA4C48F6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6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3356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876D7A-E91D-46E0-BCF8-158050A3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31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5A57882-2E13-45D5-8465-59966085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13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C22E2A-3C52-42B1-BE38-8433DF90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62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150831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150831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201500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201500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150831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150831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0355C5-BF04-4063-9654-804DDA74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12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1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59E718-68EB-47EC-9820-BF4A0914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50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6946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98022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214340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830642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88673C-C8A7-4DF4-8BB5-0380B789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97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1A31E-412E-48D9-B509-5C380D59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28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784160"/>
            <a:ext cx="9675202" cy="48384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E2BB24-A71E-4D91-BADA-9AF96E7A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56DD3E-852B-4684-B532-E14AD687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38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0EC5CB-4BFC-4A29-B1B8-E844EC9A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83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FC2525-BAC8-4F40-8842-BD7333E6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69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32285F-E50B-463E-99A5-8BB8C141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67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D40E01-1A3C-4C55-A36C-68B77D60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34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50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C8A402-7FCF-429F-B50D-10E0CCB4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16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4D58BC-8121-42C8-9F10-0E4C4D0D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51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1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50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9B9B37-B9FF-43BC-91FE-B2E166FB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72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331428-9EB1-4FF6-9A0E-F9107F02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45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1882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3B16EC-2518-43D4-8E55-8CD94AA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420336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829FAE-15A6-4405-806F-C9CA814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51" y="286723"/>
            <a:ext cx="563534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06865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0819" indent="0">
              <a:buNone/>
              <a:defRPr sz="1200"/>
            </a:lvl2pPr>
            <a:lvl3pPr marL="941638" indent="0">
              <a:buNone/>
              <a:defRPr sz="1000"/>
            </a:lvl3pPr>
            <a:lvl4pPr marL="1412460" indent="0">
              <a:buNone/>
              <a:defRPr sz="900"/>
            </a:lvl4pPr>
            <a:lvl5pPr marL="1883278" indent="0">
              <a:buNone/>
              <a:defRPr sz="900"/>
            </a:lvl5pPr>
            <a:lvl6pPr marL="2354096" indent="0">
              <a:buNone/>
              <a:defRPr sz="900"/>
            </a:lvl6pPr>
            <a:lvl7pPr marL="2824916" indent="0">
              <a:buNone/>
              <a:defRPr sz="900"/>
            </a:lvl7pPr>
            <a:lvl8pPr marL="3295736" indent="0">
              <a:buNone/>
              <a:defRPr sz="900"/>
            </a:lvl8pPr>
            <a:lvl9pPr marL="37665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D399E2-01A9-4ECD-9C8D-493021CF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19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D30B11-6F3C-4BB2-A01C-8F52E7DB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48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3162718-6644-437C-8EB3-09ECE745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52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1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6CAB94-A1AB-4B62-876F-194A05F8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14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50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1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2E4DD3-FC5B-400C-806D-5D716BC0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05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1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8DBD8-98DB-4B26-AB70-9F38BFC6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640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500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1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500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1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500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20150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150831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150831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F1D22-5AAC-4EAE-995E-0F957C21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6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49365" y="148554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201490" y="546588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49365" y="546588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201490" y="281232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49365" y="281232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0" y="413910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069" indent="-189069" algn="l" defTabSz="941638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49365" y="413910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81B76DC-5A20-4245-B186-F2B0FA09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728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B416FEDD-C2CC-42B8-A789-A2D64F32DAC5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253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5A1D0668-4C4E-4465-8BA4-E029BE409D0D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35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C9285C3-4765-4D4E-A44E-0EF42D40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9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9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0819" indent="0">
              <a:buNone/>
              <a:defRPr sz="2900"/>
            </a:lvl2pPr>
            <a:lvl3pPr marL="941638" indent="0">
              <a:buNone/>
              <a:defRPr sz="2500"/>
            </a:lvl3pPr>
            <a:lvl4pPr marL="1412460" indent="0">
              <a:buNone/>
              <a:defRPr sz="2100"/>
            </a:lvl4pPr>
            <a:lvl5pPr marL="1883278" indent="0">
              <a:buNone/>
              <a:defRPr sz="2100"/>
            </a:lvl5pPr>
            <a:lvl6pPr marL="2354096" indent="0">
              <a:buNone/>
              <a:defRPr sz="2100"/>
            </a:lvl6pPr>
            <a:lvl7pPr marL="2824916" indent="0">
              <a:buNone/>
              <a:defRPr sz="2100"/>
            </a:lvl7pPr>
            <a:lvl8pPr marL="3295736" indent="0">
              <a:buNone/>
              <a:defRPr sz="2100"/>
            </a:lvl8pPr>
            <a:lvl9pPr marL="3766553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9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0819" indent="0">
              <a:buNone/>
              <a:defRPr sz="1200"/>
            </a:lvl2pPr>
            <a:lvl3pPr marL="941638" indent="0">
              <a:buNone/>
              <a:defRPr sz="1000"/>
            </a:lvl3pPr>
            <a:lvl4pPr marL="1412460" indent="0">
              <a:buNone/>
              <a:defRPr sz="900"/>
            </a:lvl4pPr>
            <a:lvl5pPr marL="1883278" indent="0">
              <a:buNone/>
              <a:defRPr sz="900"/>
            </a:lvl5pPr>
            <a:lvl6pPr marL="2354096" indent="0">
              <a:buNone/>
              <a:defRPr sz="900"/>
            </a:lvl6pPr>
            <a:lvl7pPr marL="2824916" indent="0">
              <a:buNone/>
              <a:defRPr sz="900"/>
            </a:lvl7pPr>
            <a:lvl8pPr marL="3295736" indent="0">
              <a:buNone/>
              <a:defRPr sz="900"/>
            </a:lvl8pPr>
            <a:lvl9pPr marL="37665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9669A-CC14-4126-A0A1-32703B8B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964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3" y="1466640"/>
            <a:ext cx="6949587" cy="3118500"/>
          </a:xfrm>
        </p:spPr>
        <p:txBody>
          <a:bodyPr tIns="185362"/>
          <a:lstStyle>
            <a:lvl1pPr marL="65064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135A42-6E3A-4B2F-BB0E-9320493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37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4184114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00" y="3757320"/>
            <a:ext cx="9678865" cy="1568700"/>
          </a:xfrm>
        </p:spPr>
        <p:txBody>
          <a:bodyPr lIns="92682" rIns="92682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4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4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8" y="6674187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C5901323-E158-430F-966D-D267B7E69100}" type="datetime1">
              <a:rPr lang="ru-RU"/>
              <a:pPr>
                <a:defRPr/>
              </a:pPr>
              <a:t>28.06.2021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67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3" y="1466640"/>
            <a:ext cx="6949587" cy="3118500"/>
          </a:xfrm>
        </p:spPr>
        <p:txBody>
          <a:bodyPr tIns="185362"/>
          <a:lstStyle>
            <a:lvl1pPr marL="65064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8E6F5E-45B9-464C-983C-94CE6254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025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6797BC-9A56-4906-84B3-55E3DA48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37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074127-7E47-4838-B168-4962AF5C5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421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A81EF9-C9A0-4A28-A2A4-06C94175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37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4E4EAF-AA31-4E6E-A00F-097C08EC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6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33226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01490" y="5477220"/>
            <a:ext cx="9675202" cy="11453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C8759F-81D0-4EDE-91E2-0B297034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244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784160"/>
            <a:ext cx="4725865" cy="4838400"/>
          </a:xfrm>
        </p:spPr>
        <p:txBody>
          <a:bodyPr tIns="29657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784160"/>
            <a:ext cx="4725865" cy="4838400"/>
          </a:xfrm>
        </p:spPr>
        <p:txBody>
          <a:bodyPr tIns="29657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D3CF16-A0C2-4B64-BA41-ACD7C79E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20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069" indent="-189069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50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1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70BDB1-C39C-4097-9374-AAE67B8E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5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slideLayout" Target="../slideLayouts/slideLayout89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53" Type="http://schemas.openxmlformats.org/officeDocument/2006/relationships/image" Target="../media/image15.png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52" Type="http://schemas.openxmlformats.org/officeDocument/2006/relationships/image" Target="../media/image1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48" Type="http://schemas.openxmlformats.org/officeDocument/2006/relationships/slideLayout" Target="../slideLayouts/slideLayout90.xml"/><Relationship Id="rId8" Type="http://schemas.openxmlformats.org/officeDocument/2006/relationships/slideLayout" Target="../slideLayouts/slideLayout50.xml"/><Relationship Id="rId51" Type="http://schemas.openxmlformats.org/officeDocument/2006/relationships/image" Target="../media/image13.png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4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image" Target="../media/image15.png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image" Target="../media/image14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98.xml"/><Relationship Id="rId51" Type="http://schemas.openxmlformats.org/officeDocument/2006/relationships/image" Target="../media/image13.png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9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72.xml"/><Relationship Id="rId42" Type="http://schemas.openxmlformats.org/officeDocument/2006/relationships/slideLayout" Target="../slideLayouts/slideLayout180.xml"/><Relationship Id="rId47" Type="http://schemas.openxmlformats.org/officeDocument/2006/relationships/slideLayout" Target="../slideLayouts/slideLayout185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53" Type="http://schemas.openxmlformats.org/officeDocument/2006/relationships/image" Target="../media/image15.png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52" Type="http://schemas.openxmlformats.org/officeDocument/2006/relationships/image" Target="../media/image1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48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46.xml"/><Relationship Id="rId51" Type="http://schemas.openxmlformats.org/officeDocument/2006/relationships/image" Target="../media/image13.png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8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96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image" Target="../media/image23.jpg"/><Relationship Id="rId2" Type="http://schemas.openxmlformats.org/officeDocument/2006/relationships/slideLayout" Target="../slideLayouts/slideLayout20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491" y="6770857"/>
            <a:ext cx="691427" cy="3967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rgbClr val="003274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CAE01E-B451-425D-BCCE-0B083ADA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0" y="1181816"/>
            <a:ext cx="9287422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6959" y="9"/>
            <a:ext cx="8413445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99" y="111682"/>
            <a:ext cx="97898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  <p:sldLayoutId id="214748737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5pPr>
      <a:lvl6pPr marL="470819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6pPr>
      <a:lvl7pPr marL="9416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7pPr>
      <a:lvl8pPr marL="1412460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8pPr>
      <a:lvl9pPr marL="188327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9pPr>
    </p:titleStyle>
    <p:bodyStyle>
      <a:lvl1pPr marL="186367" indent="-18636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097" indent="-183097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96666" indent="-276279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300">
          <a:solidFill>
            <a:schemeClr val="tx1"/>
          </a:solidFill>
          <a:latin typeface="+mn-lt"/>
        </a:defRPr>
      </a:lvl3pPr>
      <a:lvl4pPr marL="1714895" indent="-23541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5035" indent="-23541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5855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6673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7492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8310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819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63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46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27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09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91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3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553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491" y="6770857"/>
            <a:ext cx="691427" cy="3967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0" y="1181816"/>
            <a:ext cx="9287422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6959" y="9"/>
            <a:ext cx="8413445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99" y="111682"/>
            <a:ext cx="97898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389" r:id="rId11"/>
    <p:sldLayoutId id="2147487572" r:id="rId12"/>
    <p:sldLayoutId id="2147487574" r:id="rId13"/>
    <p:sldLayoutId id="2147487578" r:id="rId14"/>
    <p:sldLayoutId id="2147487580" r:id="rId15"/>
    <p:sldLayoutId id="2147487582" r:id="rId16"/>
    <p:sldLayoutId id="2147487584" r:id="rId17"/>
    <p:sldLayoutId id="2147487585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70819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416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412460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8327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6367" indent="-18636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2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097" indent="-183097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3"/>
        </a:buBlip>
        <a:defRPr sz="1400">
          <a:solidFill>
            <a:schemeClr val="tx1"/>
          </a:solidFill>
          <a:latin typeface="+mn-lt"/>
          <a:cs typeface="+mn-cs"/>
        </a:defRPr>
      </a:lvl2pPr>
      <a:lvl3pPr marL="1196666" indent="-276279" algn="l" rtl="0" eaLnBrk="0" fontAlgn="base" hangingPunct="0">
        <a:spcBef>
          <a:spcPct val="0"/>
        </a:spcBef>
        <a:spcAft>
          <a:spcPct val="30000"/>
        </a:spcAft>
        <a:buBlip>
          <a:blip r:embed="rId23"/>
        </a:buBlip>
        <a:defRPr sz="2300">
          <a:solidFill>
            <a:schemeClr val="tx1"/>
          </a:solidFill>
          <a:latin typeface="+mn-lt"/>
          <a:cs typeface="+mn-cs"/>
        </a:defRPr>
      </a:lvl3pPr>
      <a:lvl4pPr marL="1714895" indent="-23541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35035" indent="-23541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05855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76673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47492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18310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819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63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46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27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09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91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3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553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491" y="6770857"/>
            <a:ext cx="691427" cy="3967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rgbClr val="003274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21CC915F-257F-411A-8AFE-48317BC8C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0" y="1181816"/>
            <a:ext cx="9287422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6959" y="9"/>
            <a:ext cx="8413445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99" y="111682"/>
            <a:ext cx="97898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91" r:id="rId1"/>
    <p:sldLayoutId id="2147487392" r:id="rId2"/>
    <p:sldLayoutId id="2147487393" r:id="rId3"/>
    <p:sldLayoutId id="2147487394" r:id="rId4"/>
    <p:sldLayoutId id="2147487395" r:id="rId5"/>
    <p:sldLayoutId id="2147487396" r:id="rId6"/>
    <p:sldLayoutId id="2147487397" r:id="rId7"/>
    <p:sldLayoutId id="2147487398" r:id="rId8"/>
    <p:sldLayoutId id="2147487399" r:id="rId9"/>
    <p:sldLayoutId id="2147487400" r:id="rId10"/>
    <p:sldLayoutId id="2147487401" r:id="rId11"/>
    <p:sldLayoutId id="214748740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5pPr>
      <a:lvl6pPr marL="470819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6pPr>
      <a:lvl7pPr marL="9416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7pPr>
      <a:lvl8pPr marL="1412460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8pPr>
      <a:lvl9pPr marL="188327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9pPr>
    </p:titleStyle>
    <p:bodyStyle>
      <a:lvl1pPr marL="186367" indent="-18636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097" indent="-183097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96666" indent="-276279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300">
          <a:solidFill>
            <a:schemeClr val="tx1"/>
          </a:solidFill>
          <a:latin typeface="+mn-lt"/>
        </a:defRPr>
      </a:lvl3pPr>
      <a:lvl4pPr marL="1714895" indent="-23541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5035" indent="-23541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5855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6673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7492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8310" indent="-235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819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63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46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27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09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91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3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553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823897" y="200025"/>
            <a:ext cx="9053177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083" rIns="0" bIns="47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201948" y="1485188"/>
            <a:ext cx="9675138" cy="51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13590" y="6825869"/>
            <a:ext cx="470106" cy="348376"/>
          </a:xfrm>
          <a:prstGeom prst="rect">
            <a:avLst/>
          </a:prstGeom>
        </p:spPr>
        <p:txBody>
          <a:bodyPr vert="horz" wrap="square" lIns="94163" tIns="47083" rIns="94163" bIns="47083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FFF5BE-0FCE-4491-A047-37E9E9D1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8462"/>
            <a:ext cx="10080625" cy="15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63" tIns="47083" rIns="94163" bIns="47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804185"/>
            <a:ext cx="10080625" cy="16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8793096" y="6864205"/>
            <a:ext cx="1098531" cy="2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3" tIns="47083" rIns="94163" bIns="4708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4104" name="logo1" descr="ARMZ_logo_ru_mini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7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logo2" descr="ARMZ_logo_en_mini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7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03" r:id="rId1"/>
    <p:sldLayoutId id="2147487404" r:id="rId2"/>
    <p:sldLayoutId id="2147487405" r:id="rId3"/>
    <p:sldLayoutId id="2147487406" r:id="rId4"/>
    <p:sldLayoutId id="2147487407" r:id="rId5"/>
    <p:sldLayoutId id="2147487408" r:id="rId6"/>
    <p:sldLayoutId id="2147487409" r:id="rId7"/>
    <p:sldLayoutId id="2147487410" r:id="rId8"/>
    <p:sldLayoutId id="2147487411" r:id="rId9"/>
    <p:sldLayoutId id="2147487412" r:id="rId10"/>
    <p:sldLayoutId id="2147487413" r:id="rId11"/>
    <p:sldLayoutId id="2147487414" r:id="rId12"/>
    <p:sldLayoutId id="2147487415" r:id="rId13"/>
    <p:sldLayoutId id="2147487416" r:id="rId14"/>
    <p:sldLayoutId id="2147487417" r:id="rId15"/>
    <p:sldLayoutId id="2147487418" r:id="rId16"/>
    <p:sldLayoutId id="2147487419" r:id="rId17"/>
    <p:sldLayoutId id="2147487420" r:id="rId18"/>
    <p:sldLayoutId id="2147487421" r:id="rId19"/>
    <p:sldLayoutId id="2147487422" r:id="rId20"/>
    <p:sldLayoutId id="2147487423" r:id="rId21"/>
    <p:sldLayoutId id="2147487424" r:id="rId22"/>
    <p:sldLayoutId id="2147487425" r:id="rId23"/>
    <p:sldLayoutId id="2147487426" r:id="rId24"/>
    <p:sldLayoutId id="2147487427" r:id="rId25"/>
    <p:sldLayoutId id="2147487428" r:id="rId26"/>
    <p:sldLayoutId id="2147487429" r:id="rId27"/>
    <p:sldLayoutId id="2147487430" r:id="rId28"/>
    <p:sldLayoutId id="2147487431" r:id="rId29"/>
    <p:sldLayoutId id="2147487432" r:id="rId30"/>
    <p:sldLayoutId id="2147487433" r:id="rId31"/>
    <p:sldLayoutId id="2147487434" r:id="rId32"/>
    <p:sldLayoutId id="2147487435" r:id="rId33"/>
    <p:sldLayoutId id="2147487436" r:id="rId34"/>
    <p:sldLayoutId id="2147487437" r:id="rId35"/>
    <p:sldLayoutId id="2147487438" r:id="rId36"/>
    <p:sldLayoutId id="2147487439" r:id="rId37"/>
    <p:sldLayoutId id="2147487440" r:id="rId38"/>
    <p:sldLayoutId id="2147487441" r:id="rId39"/>
    <p:sldLayoutId id="2147487442" r:id="rId40"/>
    <p:sldLayoutId id="2147487443" r:id="rId41"/>
    <p:sldLayoutId id="2147487444" r:id="rId42"/>
    <p:sldLayoutId id="2147487445" r:id="rId43"/>
    <p:sldLayoutId id="2147487446" r:id="rId44"/>
    <p:sldLayoutId id="2147487447" r:id="rId45"/>
    <p:sldLayoutId id="2147487448" r:id="rId46"/>
    <p:sldLayoutId id="2147487449" r:id="rId47"/>
    <p:sldLayoutId id="2147487450" r:id="rId4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70819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6pPr>
      <a:lvl7pPr marL="94163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7pPr>
      <a:lvl8pPr marL="141246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8pPr>
      <a:lvl9pPr marL="188327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9pPr>
    </p:titleStyle>
    <p:bodyStyle>
      <a:lvl1pPr marL="188002" indent="-188002" algn="l" rtl="0" eaLnBrk="0" fontAlgn="base" hangingPunct="0">
        <a:spcBef>
          <a:spcPct val="0"/>
        </a:spcBef>
        <a:spcAft>
          <a:spcPts val="616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58020" indent="-170017" algn="l" rtl="0" eaLnBrk="0" fontAlgn="base" hangingPunct="0">
        <a:spcBef>
          <a:spcPct val="0"/>
        </a:spcBef>
        <a:spcAft>
          <a:spcPts val="616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77048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47869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18686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89507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325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146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1964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819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63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46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27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09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91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3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553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823897" y="200025"/>
            <a:ext cx="9053177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083" rIns="0" bIns="47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201948" y="1485188"/>
            <a:ext cx="9675138" cy="51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13590" y="6825869"/>
            <a:ext cx="470106" cy="348376"/>
          </a:xfrm>
          <a:prstGeom prst="rect">
            <a:avLst/>
          </a:prstGeom>
        </p:spPr>
        <p:txBody>
          <a:bodyPr vert="horz" wrap="square" lIns="94163" tIns="47083" rIns="94163" bIns="47083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ED2092-32B9-480B-9177-4291E42B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8462"/>
            <a:ext cx="10080625" cy="15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63" tIns="47083" rIns="94163" bIns="47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804185"/>
            <a:ext cx="10080625" cy="16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8793096" y="6864205"/>
            <a:ext cx="1098531" cy="2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3" tIns="47083" rIns="94163" bIns="4708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5128" name="logo1" descr="ARMZ_logo_ru_mini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7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logo2" descr="ARMZ_logo_en_mini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7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51" r:id="rId1"/>
    <p:sldLayoutId id="2147487452" r:id="rId2"/>
    <p:sldLayoutId id="2147487453" r:id="rId3"/>
    <p:sldLayoutId id="2147487454" r:id="rId4"/>
    <p:sldLayoutId id="2147487455" r:id="rId5"/>
    <p:sldLayoutId id="2147487456" r:id="rId6"/>
    <p:sldLayoutId id="2147487457" r:id="rId7"/>
    <p:sldLayoutId id="2147487458" r:id="rId8"/>
    <p:sldLayoutId id="2147487459" r:id="rId9"/>
    <p:sldLayoutId id="2147487460" r:id="rId10"/>
    <p:sldLayoutId id="2147487461" r:id="rId11"/>
    <p:sldLayoutId id="2147487462" r:id="rId12"/>
    <p:sldLayoutId id="2147487463" r:id="rId13"/>
    <p:sldLayoutId id="2147487464" r:id="rId14"/>
    <p:sldLayoutId id="2147487465" r:id="rId15"/>
    <p:sldLayoutId id="2147487466" r:id="rId16"/>
    <p:sldLayoutId id="2147487467" r:id="rId17"/>
    <p:sldLayoutId id="2147487468" r:id="rId18"/>
    <p:sldLayoutId id="2147487469" r:id="rId19"/>
    <p:sldLayoutId id="2147487470" r:id="rId20"/>
    <p:sldLayoutId id="2147487471" r:id="rId21"/>
    <p:sldLayoutId id="2147487472" r:id="rId22"/>
    <p:sldLayoutId id="2147487473" r:id="rId23"/>
    <p:sldLayoutId id="2147487474" r:id="rId24"/>
    <p:sldLayoutId id="2147487475" r:id="rId25"/>
    <p:sldLayoutId id="2147487476" r:id="rId26"/>
    <p:sldLayoutId id="2147487477" r:id="rId27"/>
    <p:sldLayoutId id="2147487478" r:id="rId28"/>
    <p:sldLayoutId id="2147487479" r:id="rId29"/>
    <p:sldLayoutId id="2147487480" r:id="rId30"/>
    <p:sldLayoutId id="2147487481" r:id="rId31"/>
    <p:sldLayoutId id="2147487482" r:id="rId32"/>
    <p:sldLayoutId id="2147487483" r:id="rId33"/>
    <p:sldLayoutId id="2147487484" r:id="rId34"/>
    <p:sldLayoutId id="2147487485" r:id="rId35"/>
    <p:sldLayoutId id="2147487486" r:id="rId36"/>
    <p:sldLayoutId id="2147487487" r:id="rId37"/>
    <p:sldLayoutId id="2147487488" r:id="rId38"/>
    <p:sldLayoutId id="2147487489" r:id="rId39"/>
    <p:sldLayoutId id="2147487490" r:id="rId40"/>
    <p:sldLayoutId id="2147487491" r:id="rId41"/>
    <p:sldLayoutId id="2147487492" r:id="rId42"/>
    <p:sldLayoutId id="2147487493" r:id="rId43"/>
    <p:sldLayoutId id="2147487494" r:id="rId44"/>
    <p:sldLayoutId id="2147487495" r:id="rId45"/>
    <p:sldLayoutId id="2147487496" r:id="rId46"/>
    <p:sldLayoutId id="2147487497" r:id="rId47"/>
    <p:sldLayoutId id="2147487498" r:id="rId4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70819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6pPr>
      <a:lvl7pPr marL="94163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7pPr>
      <a:lvl8pPr marL="141246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8pPr>
      <a:lvl9pPr marL="188327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9pPr>
    </p:titleStyle>
    <p:bodyStyle>
      <a:lvl1pPr marL="188002" indent="-188002" algn="l" rtl="0" eaLnBrk="0" fontAlgn="base" hangingPunct="0">
        <a:spcBef>
          <a:spcPct val="0"/>
        </a:spcBef>
        <a:spcAft>
          <a:spcPts val="616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58020" indent="-170017" algn="l" rtl="0" eaLnBrk="0" fontAlgn="base" hangingPunct="0">
        <a:spcBef>
          <a:spcPct val="0"/>
        </a:spcBef>
        <a:spcAft>
          <a:spcPts val="616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77048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47869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18686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89507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325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146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1964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819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63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46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27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09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91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3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553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823897" y="200025"/>
            <a:ext cx="9053177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083" rIns="0" bIns="47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201948" y="1485188"/>
            <a:ext cx="9675138" cy="51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13590" y="6825869"/>
            <a:ext cx="470106" cy="348376"/>
          </a:xfrm>
          <a:prstGeom prst="rect">
            <a:avLst/>
          </a:prstGeom>
        </p:spPr>
        <p:txBody>
          <a:bodyPr vert="horz" wrap="square" lIns="94163" tIns="47083" rIns="94163" bIns="47083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72B0CA-4929-4672-857E-26DC35B6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8462"/>
            <a:ext cx="10080625" cy="15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63" tIns="47083" rIns="94163" bIns="470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804185"/>
            <a:ext cx="10080625" cy="16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8793096" y="6864205"/>
            <a:ext cx="1098531" cy="2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3" tIns="47083" rIns="94163" bIns="4708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6152" name="logo1" descr="ARMZ_logo_ru_mini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7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logo2" descr="ARMZ_logo_en_mini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7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99" r:id="rId1"/>
    <p:sldLayoutId id="2147487500" r:id="rId2"/>
    <p:sldLayoutId id="2147487501" r:id="rId3"/>
    <p:sldLayoutId id="2147487502" r:id="rId4"/>
    <p:sldLayoutId id="2147487503" r:id="rId5"/>
    <p:sldLayoutId id="2147487504" r:id="rId6"/>
    <p:sldLayoutId id="2147487505" r:id="rId7"/>
    <p:sldLayoutId id="2147487506" r:id="rId8"/>
    <p:sldLayoutId id="2147487507" r:id="rId9"/>
    <p:sldLayoutId id="2147487508" r:id="rId10"/>
    <p:sldLayoutId id="2147487509" r:id="rId11"/>
    <p:sldLayoutId id="2147487510" r:id="rId12"/>
    <p:sldLayoutId id="2147487511" r:id="rId13"/>
    <p:sldLayoutId id="2147487512" r:id="rId14"/>
    <p:sldLayoutId id="2147487513" r:id="rId15"/>
    <p:sldLayoutId id="2147487514" r:id="rId16"/>
    <p:sldLayoutId id="2147487515" r:id="rId17"/>
    <p:sldLayoutId id="2147487516" r:id="rId18"/>
    <p:sldLayoutId id="2147487517" r:id="rId19"/>
    <p:sldLayoutId id="2147487518" r:id="rId20"/>
    <p:sldLayoutId id="2147487519" r:id="rId21"/>
    <p:sldLayoutId id="2147487520" r:id="rId22"/>
    <p:sldLayoutId id="2147487521" r:id="rId23"/>
    <p:sldLayoutId id="2147487522" r:id="rId24"/>
    <p:sldLayoutId id="2147487523" r:id="rId25"/>
    <p:sldLayoutId id="2147487524" r:id="rId26"/>
    <p:sldLayoutId id="2147487525" r:id="rId27"/>
    <p:sldLayoutId id="2147487526" r:id="rId28"/>
    <p:sldLayoutId id="2147487527" r:id="rId29"/>
    <p:sldLayoutId id="2147487528" r:id="rId30"/>
    <p:sldLayoutId id="2147487529" r:id="rId31"/>
    <p:sldLayoutId id="2147487530" r:id="rId32"/>
    <p:sldLayoutId id="2147487531" r:id="rId33"/>
    <p:sldLayoutId id="2147487532" r:id="rId34"/>
    <p:sldLayoutId id="2147487533" r:id="rId35"/>
    <p:sldLayoutId id="2147487534" r:id="rId36"/>
    <p:sldLayoutId id="2147487535" r:id="rId37"/>
    <p:sldLayoutId id="2147487536" r:id="rId38"/>
    <p:sldLayoutId id="2147487537" r:id="rId39"/>
    <p:sldLayoutId id="2147487538" r:id="rId40"/>
    <p:sldLayoutId id="2147487539" r:id="rId41"/>
    <p:sldLayoutId id="2147487540" r:id="rId42"/>
    <p:sldLayoutId id="2147487541" r:id="rId43"/>
    <p:sldLayoutId id="2147487542" r:id="rId44"/>
    <p:sldLayoutId id="2147487543" r:id="rId45"/>
    <p:sldLayoutId id="2147487544" r:id="rId46"/>
    <p:sldLayoutId id="2147487545" r:id="rId47"/>
    <p:sldLayoutId id="2147487546" r:id="rId4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70819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6pPr>
      <a:lvl7pPr marL="94163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7pPr>
      <a:lvl8pPr marL="141246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8pPr>
      <a:lvl9pPr marL="188327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9pPr>
    </p:titleStyle>
    <p:bodyStyle>
      <a:lvl1pPr marL="188002" indent="-188002" algn="l" rtl="0" eaLnBrk="0" fontAlgn="base" hangingPunct="0">
        <a:spcBef>
          <a:spcPct val="0"/>
        </a:spcBef>
        <a:spcAft>
          <a:spcPts val="616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58020" indent="-170017" algn="l" rtl="0" eaLnBrk="0" fontAlgn="base" hangingPunct="0">
        <a:spcBef>
          <a:spcPct val="0"/>
        </a:spcBef>
        <a:spcAft>
          <a:spcPts val="616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77048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47869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18686" indent="-2354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89507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325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146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1964" indent="-235411" algn="l" defTabSz="9416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819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63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460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278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09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91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736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6553" algn="l" defTabSz="9416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5820" y="6770871"/>
            <a:ext cx="691292" cy="3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8" y="1181816"/>
            <a:ext cx="9287825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16282" y="9"/>
            <a:ext cx="8416272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58" y="111682"/>
            <a:ext cx="976561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48" r:id="rId1"/>
    <p:sldLayoutId id="2147487549" r:id="rId2"/>
    <p:sldLayoutId id="2147487550" r:id="rId3"/>
    <p:sldLayoutId id="2147487551" r:id="rId4"/>
    <p:sldLayoutId id="2147487552" r:id="rId5"/>
    <p:sldLayoutId id="2147487553" r:id="rId6"/>
    <p:sldLayoutId id="2147487554" r:id="rId7"/>
    <p:sldLayoutId id="2147487555" r:id="rId8"/>
    <p:sldLayoutId id="2147487556" r:id="rId9"/>
    <p:sldLayoutId id="2147487557" r:id="rId10"/>
    <p:sldLayoutId id="2147487558" r:id="rId11"/>
    <p:sldLayoutId id="2147487559" r:id="rId12"/>
    <p:sldLayoutId id="2147487560" r:id="rId13"/>
    <p:sldLayoutId id="2147487561" r:id="rId14"/>
    <p:sldLayoutId id="2147487562" r:id="rId15"/>
    <p:sldLayoutId id="2147487563" r:id="rId16"/>
    <p:sldLayoutId id="2147487564" r:id="rId17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5pPr>
      <a:lvl6pPr marL="44899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6pPr>
      <a:lvl7pPr marL="89798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7pPr>
      <a:lvl8pPr marL="134697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8pPr>
      <a:lvl9pPr marL="179596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9pPr>
    </p:titleStyle>
    <p:bodyStyle>
      <a:lvl1pPr marL="174922" indent="-17492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1480" indent="-17165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300">
          <a:solidFill>
            <a:schemeClr val="tx1"/>
          </a:solidFill>
          <a:latin typeface="+mn-lt"/>
        </a:defRPr>
      </a:lvl2pPr>
      <a:lvl3pPr marL="1139448" indent="-261564" algn="l" rtl="0" eaLnBrk="0" fontAlgn="base" hangingPunct="0">
        <a:spcBef>
          <a:spcPct val="0"/>
        </a:spcBef>
        <a:spcAft>
          <a:spcPct val="30000"/>
        </a:spcAft>
        <a:buBlip>
          <a:blip r:embed="rId22"/>
        </a:buBlip>
        <a:defRPr sz="2200">
          <a:solidFill>
            <a:schemeClr val="tx1"/>
          </a:solidFill>
          <a:latin typeface="+mn-lt"/>
        </a:defRPr>
      </a:lvl3pPr>
      <a:lvl4pPr marL="1633152" indent="-22233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33678" indent="-22233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485044" indent="-22449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34035" indent="-22449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383030" indent="-22449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32021" indent="-22449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90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85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975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969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59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953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945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934" algn="l" defTabSz="897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587" r:id="rId1"/>
    <p:sldLayoutId id="2147487588" r:id="rId2"/>
    <p:sldLayoutId id="2147487589" r:id="rId3"/>
    <p:sldLayoutId id="2147487590" r:id="rId4"/>
    <p:sldLayoutId id="2147487591" r:id="rId5"/>
    <p:sldLayoutId id="2147487592" r:id="rId6"/>
    <p:sldLayoutId id="2147487593" r:id="rId7"/>
    <p:sldLayoutId id="2147487594" r:id="rId8"/>
    <p:sldLayoutId id="2147487595" r:id="rId9"/>
    <p:sldLayoutId id="2147487596" r:id="rId10"/>
    <p:sldLayoutId id="2147487597" r:id="rId11"/>
    <p:sldLayoutId id="2147487598" r:id="rId12"/>
    <p:sldLayoutId id="2147487599" r:id="rId13"/>
    <p:sldLayoutId id="2147487600" r:id="rId14"/>
    <p:sldLayoutId id="2147487601" r:id="rId15"/>
  </p:sldLayoutIdLst>
  <p:txStyles>
    <p:titleStyle>
      <a:lvl1pPr algn="ctr" defTabSz="1225848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692" indent="-459692" algn="l" defTabSz="122584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96000" indent="-383077" algn="l" defTabSz="122584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310" indent="-306462" algn="l" defTabSz="1225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5236" indent="-306462" algn="l" defTabSz="1225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8161" indent="-306462" algn="l" defTabSz="1225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1085" indent="-306462" algn="l" defTabSz="1225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009" indent="-306462" algn="l" defTabSz="1225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6932" indent="-306462" algn="l" defTabSz="1225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9859" indent="-306462" algn="l" defTabSz="1225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25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48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773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696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624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45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472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396" algn="l" defTabSz="122584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5520" y="2051717"/>
            <a:ext cx="8019048" cy="2495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Электромагнитный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масс-сепаратор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изотопного обогащения тяжелых актиноидов.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 проекта СТЭ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alt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Николай Валентинович Завьялов</a:t>
            </a:r>
          </a:p>
          <a:p>
            <a:r>
              <a:rPr lang="ru-RU" alt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Директор ИЯРФ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59645" y="4962918"/>
            <a:ext cx="6589158" cy="756292"/>
          </a:xfrm>
        </p:spPr>
        <p:txBody>
          <a:bodyPr/>
          <a:lstStyle/>
          <a:p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Дубна, </a:t>
            </a:r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01.07.2021</a:t>
            </a:r>
            <a:endParaRPr lang="ru-RU" alt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2714" y="316523"/>
            <a:ext cx="8413750" cy="483578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Радиохимический комплекс РФЯЦ-ВНИИЭФ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715" y="4644888"/>
            <a:ext cx="9529011" cy="2084821"/>
          </a:xfrm>
          <a:prstGeom prst="rect">
            <a:avLst/>
          </a:prstGeom>
          <a:noFill/>
        </p:spPr>
        <p:txBody>
          <a:bodyPr wrap="square" lIns="98697" tIns="49349" rIns="98697" bIns="49349">
            <a:spAutoFit/>
          </a:bodyPr>
          <a:lstStyle/>
          <a:p>
            <a:pPr indent="383871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</a:rPr>
              <a:t>Основные направления работ:</a:t>
            </a:r>
            <a:endParaRPr lang="ru-RU" sz="18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85716" indent="-285716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charset="0"/>
              </a:rPr>
              <a:t>совершенствование технологии электромагнитного разделения изотопов, наработка высокообогащенных изотопов актиноидных элементов и изготовление из них слоёв и изделий для ядерно-физических исследований ВНИИЭФ и научных центров России</a:t>
            </a:r>
          </a:p>
          <a:p>
            <a:pPr marL="285716" indent="-285716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charset="0"/>
              </a:rPr>
              <a:t>разработка и изготовление альфа-источников, ионизационных камер деления</a:t>
            </a:r>
          </a:p>
          <a:p>
            <a:pPr marL="285716" indent="-285716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charset="0"/>
              </a:rPr>
              <a:t>разработка способа изготовления опытных прецизионных слоёв из обогащённых изотопов актинидов методом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charset="0"/>
              </a:rPr>
              <a:t>ионной имплантации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rial" charset="0"/>
              </a:rPr>
              <a:t>на масс-сепараторе С-2</a:t>
            </a:r>
            <a:endParaRPr lang="ru-RU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8906" y="1247545"/>
            <a:ext cx="4401720" cy="3423649"/>
          </a:xfrm>
          <a:prstGeom prst="rect">
            <a:avLst/>
          </a:prstGeom>
          <a:noFill/>
        </p:spPr>
        <p:txBody>
          <a:bodyPr wrap="square" lIns="98697" tIns="49349" rIns="98697" bIns="49349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b="1" dirty="0" smtClean="0">
                <a:solidFill>
                  <a:schemeClr val="tx1"/>
                </a:solidFill>
                <a:latin typeface="+mj-lt"/>
              </a:rPr>
              <a:t>Экспериментальная база РХО ВНИИЭФ: </a:t>
            </a:r>
          </a:p>
          <a:p>
            <a:pPr marL="285716" indent="-285716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к</a:t>
            </a:r>
            <a:r>
              <a:rPr lang="ru-RU" sz="1500" b="1" dirty="0">
                <a:solidFill>
                  <a:schemeClr val="tx1"/>
                </a:solidFill>
                <a:latin typeface="+mj-lt"/>
              </a:rPr>
              <a:t>омплекс разделения изотопов актиноидных элементов</a:t>
            </a:r>
            <a:r>
              <a:rPr lang="en-US" sz="15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+mj-lt"/>
              </a:rPr>
              <a:t>на базе электромагнитного масс-сепаратора С-2</a:t>
            </a: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85716" indent="-285716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комплекс из 7 магнитных </a:t>
            </a:r>
            <a:br>
              <a:rPr lang="ru-RU" altLang="ru-RU" sz="1500" b="1" dirty="0">
                <a:solidFill>
                  <a:schemeClr val="tx1"/>
                </a:solidFill>
                <a:latin typeface="+mj-lt"/>
              </a:rPr>
            </a:b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масс-спектрометров</a:t>
            </a:r>
          </a:p>
          <a:p>
            <a:pPr marL="285716" indent="-285716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10 радиохимических модулей </a:t>
            </a:r>
            <a:r>
              <a:rPr lang="en-US" altLang="ru-RU" sz="1500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ru-RU" sz="1500" b="1" dirty="0">
                <a:solidFill>
                  <a:schemeClr val="tx1"/>
                </a:solidFill>
                <a:latin typeface="+mj-lt"/>
              </a:rPr>
            </a:b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для работ </a:t>
            </a:r>
            <a:r>
              <a:rPr lang="en-US" altLang="ru-RU" sz="15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II</a:t>
            </a: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 и </a:t>
            </a:r>
            <a:r>
              <a:rPr lang="en-US" altLang="ru-RU" sz="15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III</a:t>
            </a:r>
            <a:r>
              <a:rPr lang="en-US" altLang="ru-RU" sz="15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класса</a:t>
            </a:r>
            <a:endParaRPr lang="ru-RU" sz="1500" b="1" dirty="0">
              <a:solidFill>
                <a:schemeClr val="tx1"/>
              </a:solidFill>
              <a:latin typeface="+mj-lt"/>
            </a:endParaRPr>
          </a:p>
          <a:p>
            <a:pPr marL="285716" indent="-285716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радиоспектрометрический комплекс</a:t>
            </a:r>
          </a:p>
          <a:p>
            <a:pPr marL="285716" indent="-285716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комплекс </a:t>
            </a:r>
            <a:r>
              <a:rPr lang="ru-RU" sz="1500" b="1" dirty="0">
                <a:solidFill>
                  <a:schemeClr val="tx1"/>
                </a:solidFill>
                <a:latin typeface="+mj-lt"/>
              </a:rPr>
              <a:t>химической переработки низко- и среднеактивных ЖРО</a:t>
            </a:r>
          </a:p>
          <a:p>
            <a:pPr marL="285716" indent="-285716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altLang="ru-RU" sz="1500" b="1" dirty="0">
                <a:solidFill>
                  <a:schemeClr val="tx1"/>
                </a:solidFill>
                <a:latin typeface="+mj-lt"/>
              </a:rPr>
              <a:t>широкий набор экспериментальных стендов и установок</a:t>
            </a:r>
          </a:p>
        </p:txBody>
      </p:sp>
      <p:pic>
        <p:nvPicPr>
          <p:cNvPr id="20488" name="Picture 4" descr="D:\Документы_11_2011\Отделение_0470\Документы\Документы_2017\РХО\РХО_старые\Масс-сепаратор С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586" y="1551103"/>
            <a:ext cx="2686649" cy="265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70082" name="Picture 2" descr="D:\С-2\Фото\для ВДНХ\Электромагнитный масс-сепаратор С-2 для раз-я тяж частиц\Большой хим зал\6X6D58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/>
          <a:stretch/>
        </p:blipFill>
        <p:spPr bwMode="auto">
          <a:xfrm>
            <a:off x="236196" y="1551105"/>
            <a:ext cx="2616960" cy="265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10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912" name="Picture 40" descr="C:\Users\aemaleev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1" y="1630917"/>
            <a:ext cx="305435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7335" y="139825"/>
            <a:ext cx="7789985" cy="681037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Производство обогащенных изотопов трансурановых элементов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94257"/>
              </p:ext>
            </p:extLst>
          </p:nvPr>
        </p:nvGraphicFramePr>
        <p:xfrm>
          <a:off x="6600780" y="1770589"/>
          <a:ext cx="3251979" cy="4799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5053"/>
                <a:gridCol w="1876926"/>
              </a:tblGrid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Радионуклид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Обогащение,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Pu-238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.6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Pu-239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99.5-99.997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Pu-240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99.9-100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Pu-241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99.6-99.98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Pu-242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97.8-99.96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Pu-244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99.995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Am-241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Am-242m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55.1-73.6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Am-243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99.2-99.999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Cm-243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93.3-99.99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Cm-244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Cm-245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98.4-99.99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Cm-246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99.5-99.8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Cm-247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70.3-90.2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Cm-248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95.8-97.0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59275" y="4978602"/>
            <a:ext cx="2674375" cy="83835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lIns="98710" tIns="49355" rIns="98710" bIns="49355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Анализ методами</a:t>
            </a:r>
          </a:p>
          <a:p>
            <a:pPr marL="285716" indent="-285716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масс-спектрометрии</a:t>
            </a:r>
          </a:p>
          <a:p>
            <a:pPr marL="285716" indent="-285716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радиометрии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9275" y="2139267"/>
            <a:ext cx="2674375" cy="231567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lIns="98710" tIns="49355" rIns="98710" bIns="49355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Очистка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от радиоактивных и </a:t>
            </a:r>
            <a:r>
              <a:rPr lang="ru-RU" dirty="0">
                <a:solidFill>
                  <a:srgbClr val="000000"/>
                </a:solidFill>
              </a:rPr>
              <a:t>инертных </a:t>
            </a:r>
            <a:r>
              <a:rPr lang="ru-RU" dirty="0" smtClean="0">
                <a:solidFill>
                  <a:srgbClr val="000000"/>
                </a:solidFill>
              </a:rPr>
              <a:t>примесей методами:</a:t>
            </a:r>
          </a:p>
          <a:p>
            <a:pPr marL="285716" indent="-285716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осаждения</a:t>
            </a:r>
            <a:endParaRPr lang="ru-RU" dirty="0">
              <a:solidFill>
                <a:srgbClr val="000000"/>
              </a:solidFill>
            </a:endParaRPr>
          </a:p>
          <a:p>
            <a:pPr marL="285716" indent="-285716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ионообменной хроматографии </a:t>
            </a:r>
          </a:p>
          <a:p>
            <a:pPr marL="285716" indent="-285716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жидкостной </a:t>
            </a:r>
            <a:r>
              <a:rPr lang="ru-RU" dirty="0">
                <a:solidFill>
                  <a:srgbClr val="000000"/>
                </a:solidFill>
              </a:rPr>
              <a:t>экстракции 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7" y="2510291"/>
            <a:ext cx="2847359" cy="8525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98710" tIns="49355" rIns="98710" bIns="493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Разделение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на электромагнитном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масс-сепараторе С-2 </a:t>
            </a:r>
            <a:r>
              <a:rPr 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    </a:t>
            </a:r>
            <a:endParaRPr 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004705" y="2069863"/>
            <a:ext cx="0" cy="44042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  <a:endCxn id="7" idx="0"/>
          </p:cNvCxnSpPr>
          <p:nvPr/>
        </p:nvCxnSpPr>
        <p:spPr>
          <a:xfrm>
            <a:off x="4896463" y="4454943"/>
            <a:ext cx="0" cy="52365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2"/>
          </p:cNvCxnSpPr>
          <p:nvPr/>
        </p:nvCxnSpPr>
        <p:spPr>
          <a:xfrm flipH="1">
            <a:off x="4896461" y="5816952"/>
            <a:ext cx="2" cy="458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96462" y="6275563"/>
            <a:ext cx="157101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81826" y="1400176"/>
            <a:ext cx="2404482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Изотопная продукция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67475" y="1343226"/>
            <a:ext cx="3505200" cy="5374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85777" y="1238866"/>
            <a:ext cx="2847359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Обогащенные изотопы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37" name="Прямая соединительная линия 36"/>
          <p:cNvCxnSpPr>
            <a:stCxn id="27" idx="3"/>
          </p:cNvCxnSpPr>
          <p:nvPr/>
        </p:nvCxnSpPr>
        <p:spPr>
          <a:xfrm>
            <a:off x="3333134" y="1654364"/>
            <a:ext cx="15633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0"/>
          </p:cNvCxnSpPr>
          <p:nvPr/>
        </p:nvCxnSpPr>
        <p:spPr>
          <a:xfrm>
            <a:off x="4896464" y="1654364"/>
            <a:ext cx="1" cy="48490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04776" y="4855490"/>
            <a:ext cx="1804679" cy="13307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98710" tIns="49355" rIns="98710" bIns="493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Исходная смесь изотопов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1261294" y="3362873"/>
            <a:ext cx="0" cy="14926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11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733" y="100260"/>
            <a:ext cx="6395687" cy="59055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Научно-техническое сотрудничество ОИЯИ и ВНИИЭФ</a:t>
            </a:r>
          </a:p>
        </p:txBody>
      </p:sp>
      <p:pic>
        <p:nvPicPr>
          <p:cNvPr id="4" name="Рисунок 1" descr="KOV_5048.jpg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831" b="5593"/>
          <a:stretch/>
        </p:blipFill>
        <p:spPr bwMode="auto">
          <a:xfrm>
            <a:off x="1069685" y="1169800"/>
            <a:ext cx="7914847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0525" y="5859786"/>
            <a:ext cx="9350785" cy="930683"/>
          </a:xfrm>
          <a:prstGeom prst="rect">
            <a:avLst/>
          </a:prstGeom>
        </p:spPr>
        <p:txBody>
          <a:bodyPr wrap="square" lIns="98710" tIns="49355" rIns="98710" bIns="49355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     В 2002 году во ВНИИЭФ на сепараторе С-2 был получен обогащенный изотоп кюрий-245, который был использован в экспериментах по синтезу элемента 118.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12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8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48" y="1469621"/>
            <a:ext cx="5604191" cy="5019591"/>
          </a:xfrm>
          <a:prstGeom prst="rect">
            <a:avLst/>
          </a:prstGeom>
        </p:spPr>
        <p:txBody>
          <a:bodyPr wrap="square" lIns="94245" tIns="47123" rIns="94245" bIns="47123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00" b="1" dirty="0">
                <a:solidFill>
                  <a:schemeClr val="tx1"/>
                </a:solidFill>
              </a:rPr>
              <a:t>Характеристики </a:t>
            </a:r>
            <a:r>
              <a:rPr lang="ru-RU" altLang="ru-RU" sz="2100" b="1" dirty="0" err="1">
                <a:solidFill>
                  <a:schemeClr val="tx1"/>
                </a:solidFill>
              </a:rPr>
              <a:t>масс-сепаратора</a:t>
            </a:r>
            <a:r>
              <a:rPr lang="ru-RU" altLang="ru-RU" sz="2100" b="1" dirty="0">
                <a:solidFill>
                  <a:schemeClr val="tx1"/>
                </a:solidFill>
              </a:rPr>
              <a:t> С-2:</a:t>
            </a:r>
          </a:p>
          <a:p>
            <a:pPr marL="342859" indent="-342859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100" b="1" dirty="0">
                <a:solidFill>
                  <a:schemeClr val="tx1"/>
                </a:solidFill>
              </a:rPr>
              <a:t>КПД одного разделения – 7%</a:t>
            </a:r>
            <a:endParaRPr lang="ru-RU" sz="2100" b="1" dirty="0">
              <a:solidFill>
                <a:schemeClr val="tx1"/>
              </a:solidFill>
              <a:latin typeface="Arial" charset="0"/>
            </a:endParaRPr>
          </a:p>
          <a:p>
            <a:pPr marL="342859" indent="-342859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100" b="1" dirty="0">
                <a:solidFill>
                  <a:schemeClr val="tx1"/>
                </a:solidFill>
              </a:rPr>
              <a:t>Коэффициент регенерации – 70%</a:t>
            </a:r>
            <a:endParaRPr lang="ru-RU" sz="2100" b="1" dirty="0">
              <a:solidFill>
                <a:schemeClr val="tx1"/>
              </a:solidFill>
              <a:latin typeface="Arial" charset="0"/>
            </a:endParaRPr>
          </a:p>
          <a:p>
            <a:pPr marL="342859" indent="-342859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100" b="1" dirty="0">
                <a:solidFill>
                  <a:schemeClr val="tx1"/>
                </a:solidFill>
              </a:rPr>
              <a:t>Коэффициент переработки – 14%</a:t>
            </a:r>
            <a:endParaRPr lang="ru-RU" sz="2100" b="1" dirty="0">
              <a:solidFill>
                <a:schemeClr val="tx1"/>
              </a:solidFill>
              <a:latin typeface="Arial" charset="0"/>
            </a:endParaRPr>
          </a:p>
          <a:p>
            <a:pPr indent="373053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2100" b="1" dirty="0">
                <a:solidFill>
                  <a:schemeClr val="tx1"/>
                </a:solidFill>
              </a:rPr>
              <a:t>Существующий масс-сепаратор С-2 не оснащен радиационной защитой от проникающего излучения.</a:t>
            </a:r>
            <a:endParaRPr lang="ru-RU" sz="2100" b="1" dirty="0">
              <a:solidFill>
                <a:schemeClr val="tx1"/>
              </a:solidFill>
            </a:endParaRPr>
          </a:p>
          <a:p>
            <a:pPr indent="373053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100" b="1" dirty="0">
              <a:solidFill>
                <a:schemeClr val="tx1"/>
              </a:solidFill>
            </a:endParaRPr>
          </a:p>
          <a:p>
            <a:pPr indent="373053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100" b="1" dirty="0">
              <a:solidFill>
                <a:schemeClr val="tx1"/>
              </a:solidFill>
            </a:endParaRPr>
          </a:p>
          <a:p>
            <a:pPr indent="373053"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00" b="1" dirty="0">
                <a:solidFill>
                  <a:schemeClr val="tx1"/>
                </a:solidFill>
              </a:rPr>
              <a:t>Разделение изотопов калифорния на установке С-2 не представляется возможным.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67" y="206477"/>
            <a:ext cx="8666056" cy="560440"/>
          </a:xfrm>
        </p:spPr>
        <p:txBody>
          <a:bodyPr/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Возможность использования установки С-2</a:t>
            </a:r>
          </a:p>
        </p:txBody>
      </p:sp>
      <p:pic>
        <p:nvPicPr>
          <p:cNvPr id="9" name="Picture 4" descr="D:\Документы_11_2011\Отделение_0470\Документы\Документы_2017\РХО\РХО_старые\Масс-сепаратор С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8347" y="1118699"/>
            <a:ext cx="2783212" cy="274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2" descr="D:\С-2\Фото\для ВДНХ\Электромагнитный масс-сепаратор С-2 для раз-я тяж частиц\Большой хим зал\6X6D58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/>
          <a:stretch/>
        </p:blipFill>
        <p:spPr bwMode="auto">
          <a:xfrm>
            <a:off x="6268347" y="3898518"/>
            <a:ext cx="2783212" cy="2818411"/>
          </a:xfrm>
          <a:prstGeom prst="roundRect">
            <a:avLst>
              <a:gd name="adj" fmla="val 80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13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5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90588302-2077-4721-B765-EEBC4216B96F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3174282" y="3261065"/>
            <a:ext cx="1908347" cy="2009360"/>
          </a:xfrm>
          <a:prstGeom prst="straightConnector1">
            <a:avLst/>
          </a:prstGeom>
          <a:ln w="444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0DAC4F0F-0EB9-4BAE-9DC1-6FE79D999628}"/>
              </a:ext>
            </a:extLst>
          </p:cNvPr>
          <p:cNvCxnSpPr>
            <a:cxnSpLocks/>
          </p:cNvCxnSpPr>
          <p:nvPr/>
        </p:nvCxnSpPr>
        <p:spPr>
          <a:xfrm flipH="1" flipV="1">
            <a:off x="5082629" y="3272492"/>
            <a:ext cx="2847359" cy="2009360"/>
          </a:xfrm>
          <a:prstGeom prst="line">
            <a:avLst/>
          </a:prstGeom>
          <a:ln w="44450">
            <a:solidFill>
              <a:schemeClr val="accent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C6249A58-9444-410D-8937-4606B2005FC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066414" y="3261066"/>
            <a:ext cx="16216" cy="598663"/>
          </a:xfrm>
          <a:prstGeom prst="straightConnector1">
            <a:avLst/>
          </a:prstGeom>
          <a:ln w="444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57023" y="199104"/>
            <a:ext cx="9072563" cy="656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33" tIns="55267" rIns="110533" bIns="55267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>
                <a:solidFill>
                  <a:schemeClr val="tx2"/>
                </a:solidFill>
              </a:rPr>
              <a:t>Составные части масс-сепаратора С-3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22DA907-1C3E-48C2-B2AF-A0F417774207}"/>
              </a:ext>
            </a:extLst>
          </p:cNvPr>
          <p:cNvSpPr/>
          <p:nvPr/>
        </p:nvSpPr>
        <p:spPr>
          <a:xfrm>
            <a:off x="326924" y="3870650"/>
            <a:ext cx="2847359" cy="989888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txBody>
          <a:bodyPr wrap="square" lIns="98697" tIns="107987" rIns="98697" bIns="49349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</a:rPr>
              <a:t>Источник ионов</a:t>
            </a:r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НИИЭФА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15E15B-A88B-4D11-B5AE-52DD9B968585}"/>
              </a:ext>
            </a:extLst>
          </p:cNvPr>
          <p:cNvSpPr txBox="1"/>
          <p:nvPr/>
        </p:nvSpPr>
        <p:spPr>
          <a:xfrm>
            <a:off x="3658950" y="2592440"/>
            <a:ext cx="2847359" cy="66862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lIns="0" tIns="143983" rIns="0" bIns="0" rtlCol="0" anchor="ctr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Масс-сепаратор С-3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69C1904-F5E0-433F-8623-BC3DBF1DFF98}"/>
              </a:ext>
            </a:extLst>
          </p:cNvPr>
          <p:cNvCxnSpPr>
            <a:cxnSpLocks/>
          </p:cNvCxnSpPr>
          <p:nvPr/>
        </p:nvCxnSpPr>
        <p:spPr>
          <a:xfrm flipV="1">
            <a:off x="1692872" y="3292964"/>
            <a:ext cx="3345752" cy="527398"/>
          </a:xfrm>
          <a:prstGeom prst="line">
            <a:avLst/>
          </a:prstGeom>
          <a:ln w="44450">
            <a:solidFill>
              <a:schemeClr val="accent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EFD56DC1-45C2-42FF-AFBB-0116EC48C323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5082628" y="3261066"/>
            <a:ext cx="3211535" cy="632668"/>
          </a:xfrm>
          <a:prstGeom prst="straightConnector1">
            <a:avLst/>
          </a:prstGeom>
          <a:ln w="444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6F154C-44F2-4F81-BC03-9DC2171424B9}"/>
              </a:ext>
            </a:extLst>
          </p:cNvPr>
          <p:cNvSpPr/>
          <p:nvPr/>
        </p:nvSpPr>
        <p:spPr>
          <a:xfrm>
            <a:off x="1837095" y="5270426"/>
            <a:ext cx="2674375" cy="1020439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pPr marL="414499" indent="-414499" algn="ctr" defTabSz="1201755" fontAlgn="auto">
              <a:lnSpc>
                <a:spcPct val="150000"/>
              </a:lnSpc>
              <a:spcBef>
                <a:spcPts val="0"/>
              </a:spcBef>
              <a:spcAft>
                <a:spcPts val="725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a typeface="Rosatom Light" pitchFamily="34" charset="-52"/>
              </a:rPr>
              <a:t>Вакуумная система</a:t>
            </a:r>
          </a:p>
          <a:p>
            <a:pPr marL="414499" indent="-414499" algn="ctr" defTabSz="1201755" fontAlgn="auto">
              <a:lnSpc>
                <a:spcPct val="150000"/>
              </a:lnSpc>
              <a:spcBef>
                <a:spcPts val="0"/>
              </a:spcBef>
              <a:spcAft>
                <a:spcPts val="725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ВНИИЭФ</a:t>
            </a:r>
            <a:endParaRPr lang="ru-RU" sz="1800" b="1" dirty="0">
              <a:solidFill>
                <a:schemeClr val="tx1"/>
              </a:solidFill>
              <a:ea typeface="Rosatom Light" pitchFamily="34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F537232-5D42-4D95-9454-B2C3E007B80C}"/>
              </a:ext>
            </a:extLst>
          </p:cNvPr>
          <p:cNvSpPr/>
          <p:nvPr/>
        </p:nvSpPr>
        <p:spPr>
          <a:xfrm>
            <a:off x="6870484" y="3893734"/>
            <a:ext cx="2847359" cy="943722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txBody>
          <a:bodyPr wrap="square" lIns="98697" tIns="107987" rIns="98697" bIns="49349">
            <a:spAutoFit/>
          </a:bodyPr>
          <a:lstStyle/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a typeface="Rosatom Light" pitchFamily="34" charset="-52"/>
              </a:rPr>
              <a:t>Приемник изотопов</a:t>
            </a:r>
          </a:p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chemeClr val="tx1"/>
              </a:solidFill>
              <a:ea typeface="Rosatom Light" pitchFamily="34" charset="-52"/>
            </a:endParaRPr>
          </a:p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ВНИИЭФ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D1584AA-8B6B-4CFE-8CFE-FCB8E051C74A}"/>
              </a:ext>
            </a:extLst>
          </p:cNvPr>
          <p:cNvSpPr/>
          <p:nvPr/>
        </p:nvSpPr>
        <p:spPr>
          <a:xfrm>
            <a:off x="6506309" y="5270425"/>
            <a:ext cx="2847359" cy="1026240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txBody>
          <a:bodyPr wrap="square" lIns="98697" tIns="143983" rIns="98697" bIns="49349">
            <a:spAutoFit/>
          </a:bodyPr>
          <a:lstStyle/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a typeface="Rosatom Light" pitchFamily="34" charset="-52"/>
              </a:rPr>
              <a:t>Система контроля и управления</a:t>
            </a:r>
          </a:p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ВНИИЭФ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5A0439-3D4F-4A2C-8514-3C32D3ABD204}"/>
              </a:ext>
            </a:extLst>
          </p:cNvPr>
          <p:cNvSpPr txBox="1"/>
          <p:nvPr/>
        </p:nvSpPr>
        <p:spPr>
          <a:xfrm>
            <a:off x="233916" y="1268614"/>
            <a:ext cx="9664995" cy="106181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С учетом требований к масс-сепаратору и опыта эксплуатации действующего прототипа определен состав и требования к </a:t>
            </a:r>
          </a:p>
          <a:p>
            <a:pPr algn="ctr"/>
            <a:r>
              <a:rPr lang="ru-RU" sz="2100" b="1" dirty="0">
                <a:solidFill>
                  <a:schemeClr val="tx1"/>
                </a:solidFill>
              </a:rPr>
              <a:t>составным частям масс-сепаратора С-3: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F537232-5D42-4D95-9454-B2C3E007B80C}"/>
              </a:ext>
            </a:extLst>
          </p:cNvPr>
          <p:cNvSpPr/>
          <p:nvPr/>
        </p:nvSpPr>
        <p:spPr>
          <a:xfrm>
            <a:off x="3614944" y="3893733"/>
            <a:ext cx="2847359" cy="989888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txBody>
          <a:bodyPr wrap="square" lIns="98697" tIns="107987" rIns="98697" bIns="49349">
            <a:spAutoFit/>
          </a:bodyPr>
          <a:lstStyle/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err="1">
                <a:solidFill>
                  <a:schemeClr val="tx1"/>
                </a:solidFill>
                <a:ea typeface="Rosatom Light" pitchFamily="34" charset="-52"/>
              </a:rPr>
              <a:t>Диспергирующий</a:t>
            </a:r>
            <a:r>
              <a:rPr lang="ru-RU" sz="1800" b="1" dirty="0">
                <a:solidFill>
                  <a:schemeClr val="tx1"/>
                </a:solidFill>
                <a:ea typeface="Rosatom Light" pitchFamily="34" charset="-52"/>
              </a:rPr>
              <a:t> электромагнит</a:t>
            </a:r>
          </a:p>
          <a:p>
            <a:pPr algn="ctr" defTabSz="941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НИИЭФА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14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6239" y="138222"/>
            <a:ext cx="9103347" cy="7868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20" tIns="55261" rIns="110520" bIns="55261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</a:rPr>
              <a:t>Требования к составным частям. </a:t>
            </a:r>
            <a:br>
              <a:rPr lang="ru-RU" altLang="ru-RU" sz="24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Источник ионов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607" y="1183024"/>
            <a:ext cx="5243051" cy="3077765"/>
          </a:xfrm>
        </p:spPr>
        <p:txBody>
          <a:bodyPr/>
          <a:lstStyle/>
          <a:p>
            <a:pPr>
              <a:spcAft>
                <a:spcPts val="363"/>
              </a:spcAft>
            </a:pPr>
            <a:r>
              <a:rPr lang="ru-RU" altLang="ru-RU" sz="2400" b="1" dirty="0" smtClean="0"/>
              <a:t>Требования</a:t>
            </a:r>
            <a:r>
              <a:rPr lang="ru-RU" altLang="ru-RU" sz="2400" b="1" dirty="0"/>
              <a:t>	</a:t>
            </a:r>
            <a:endParaRPr lang="ru-RU" altLang="ru-RU" sz="2400" b="1" dirty="0">
              <a:latin typeface="Arial" pitchFamily="34" charset="0"/>
              <a:cs typeface="Arial" pitchFamily="34" charset="0"/>
            </a:endParaRPr>
          </a:p>
          <a:p>
            <a:pPr marL="285716" indent="-285716">
              <a:spcBef>
                <a:spcPts val="242"/>
              </a:spcBef>
              <a:buFont typeface="Wingdings" panose="05000000000000000000" pitchFamily="2" charset="2"/>
              <a:buChar char="q"/>
            </a:pPr>
            <a:r>
              <a:rPr lang="ru-RU" sz="1600" b="1" dirty="0"/>
              <a:t>коэффициент использования вещества – не менее 30</a:t>
            </a:r>
            <a:r>
              <a:rPr lang="ru-RU" sz="1600" b="1" dirty="0" smtClean="0"/>
              <a:t>%</a:t>
            </a:r>
            <a:endParaRPr lang="ru-RU" sz="1600" b="1" dirty="0"/>
          </a:p>
          <a:p>
            <a:pPr marL="285716" indent="-285716">
              <a:spcBef>
                <a:spcPts val="242"/>
              </a:spcBef>
              <a:buFont typeface="Wingdings" panose="05000000000000000000" pitchFamily="2" charset="2"/>
              <a:buChar char="q"/>
            </a:pPr>
            <a:r>
              <a:rPr lang="ru-RU" sz="1600" b="1" dirty="0"/>
              <a:t>энергия ионов – до 50 </a:t>
            </a:r>
            <a:r>
              <a:rPr lang="ru-RU" sz="1600" b="1" dirty="0" smtClean="0"/>
              <a:t>кэВ</a:t>
            </a:r>
            <a:endParaRPr lang="ru-RU" sz="1600" b="1" dirty="0"/>
          </a:p>
          <a:p>
            <a:pPr marL="285716" indent="-285716">
              <a:spcBef>
                <a:spcPts val="242"/>
              </a:spcBef>
              <a:buFont typeface="Wingdings" panose="05000000000000000000" pitchFamily="2" charset="2"/>
              <a:buChar char="q"/>
            </a:pPr>
            <a:r>
              <a:rPr lang="ru-RU" sz="1600" b="1" dirty="0"/>
              <a:t>сила тока пучка одноатомных, однозарядных ионов – от 1 мкА до 100 </a:t>
            </a:r>
            <a:r>
              <a:rPr lang="ru-RU" sz="1600" b="1" dirty="0" smtClean="0"/>
              <a:t>мкА</a:t>
            </a:r>
            <a:endParaRPr lang="ru-RU" sz="1600" b="1" dirty="0"/>
          </a:p>
          <a:p>
            <a:pPr marL="285716" indent="-285716">
              <a:spcBef>
                <a:spcPts val="242"/>
              </a:spcBef>
              <a:buFont typeface="Wingdings" panose="05000000000000000000" pitchFamily="2" charset="2"/>
              <a:buChar char="q"/>
            </a:pPr>
            <a:r>
              <a:rPr lang="ru-RU" sz="1600" b="1" dirty="0"/>
              <a:t>локализация неразделенного рабочего вещества на деталях источника – не менее 80</a:t>
            </a:r>
            <a:r>
              <a:rPr lang="ru-RU" sz="1600" b="1" dirty="0" smtClean="0"/>
              <a:t>%</a:t>
            </a:r>
            <a:endParaRPr lang="ru-RU" sz="1600" b="1" dirty="0"/>
          </a:p>
          <a:p>
            <a:pPr marL="285716" indent="-285716">
              <a:spcBef>
                <a:spcPts val="242"/>
              </a:spcBef>
              <a:buFont typeface="Wingdings" panose="05000000000000000000" pitchFamily="2" charset="2"/>
              <a:buChar char="q"/>
            </a:pPr>
            <a:r>
              <a:rPr lang="ru-RU" sz="1600" b="1" dirty="0"/>
              <a:t>ресурс – не менее 500 </a:t>
            </a:r>
            <a:r>
              <a:rPr lang="ru-RU" sz="1600" b="1" dirty="0" smtClean="0"/>
              <a:t>ч</a:t>
            </a:r>
            <a:endParaRPr lang="ru-RU" sz="1600" b="1" dirty="0"/>
          </a:p>
        </p:txBody>
      </p:sp>
      <p:pic>
        <p:nvPicPr>
          <p:cNvPr id="848898" name="Рисунок 6" descr="IMG_7113">
            <a:extLst>
              <a:ext uri="{FF2B5EF4-FFF2-40B4-BE49-F238E27FC236}">
                <a16:creationId xmlns="" xmlns:a16="http://schemas.microsoft.com/office/drawing/2014/main" id="{B9F0600C-914B-49A7-9CFD-F1EB59B0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11" y="4168281"/>
            <a:ext cx="2706534" cy="20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8B8ACF-1289-44C9-82C9-EE69448F398F}"/>
              </a:ext>
            </a:extLst>
          </p:cNvPr>
          <p:cNvSpPr txBox="1"/>
          <p:nvPr/>
        </p:nvSpPr>
        <p:spPr>
          <a:xfrm>
            <a:off x="5806627" y="1283693"/>
            <a:ext cx="4046326" cy="240064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ru-RU" sz="2100" b="1" dirty="0">
                <a:solidFill>
                  <a:schemeClr val="tx1"/>
                </a:solidFill>
                <a:latin typeface="+mn-lt"/>
                <a:cs typeface="+mn-cs"/>
              </a:rPr>
              <a:t>Варианты</a:t>
            </a:r>
          </a:p>
          <a:p>
            <a:pPr marL="285716" indent="-285716"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  <a:cs typeface="+mn-cs"/>
              </a:rPr>
              <a:t>дуоплазматрон</a:t>
            </a:r>
            <a:endParaRPr lang="ru-RU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859" indent="-342859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источник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  <a:cs typeface="+mn-cs"/>
              </a:rPr>
              <a:t>Фримана</a:t>
            </a:r>
            <a:endParaRPr lang="ru-RU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859" indent="-342859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источник типа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cs typeface="+mn-cs"/>
              </a:rPr>
              <a:t>Пеннинга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 с холодными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cs typeface="+mn-cs"/>
              </a:rPr>
              <a:t>катодами</a:t>
            </a:r>
            <a:endParaRPr lang="ru-RU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859" indent="-342859"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chemeClr val="tx1"/>
                </a:solidFill>
                <a:latin typeface="+mn-lt"/>
                <a:cs typeface="+mn-cs"/>
              </a:rPr>
              <a:t>мультикасповый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cs typeface="+mn-cs"/>
              </a:rPr>
              <a:t>источник</a:t>
            </a:r>
            <a:endParaRPr lang="ru-RU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859" indent="-342859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источник с холодным магнетронным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cs typeface="+mn-cs"/>
              </a:rPr>
              <a:t>катодом</a:t>
            </a:r>
            <a:endParaRPr lang="ru-RU" sz="12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848899" name="Рисунок 1" descr="е">
            <a:extLst>
              <a:ext uri="{FF2B5EF4-FFF2-40B4-BE49-F238E27FC236}">
                <a16:creationId xmlns="" xmlns:a16="http://schemas.microsoft.com/office/drawing/2014/main" id="{EABB3732-CCCC-46A8-9FEB-49BC83F9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28998" r="35956" b="28358"/>
          <a:stretch>
            <a:fillRect/>
          </a:stretch>
        </p:blipFill>
        <p:spPr bwMode="auto">
          <a:xfrm>
            <a:off x="3614759" y="4168280"/>
            <a:ext cx="2795532" cy="202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51CB7D-455A-4F02-97D8-19C0E3E22544}"/>
              </a:ext>
            </a:extLst>
          </p:cNvPr>
          <p:cNvSpPr txBox="1"/>
          <p:nvPr/>
        </p:nvSpPr>
        <p:spPr>
          <a:xfrm>
            <a:off x="4085247" y="6196915"/>
            <a:ext cx="2211819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Эскиз источника типа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Пеннинга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CEEA63-3B6A-4F70-8230-AEB0B5AD0FEA}"/>
              </a:ext>
            </a:extLst>
          </p:cNvPr>
          <p:cNvSpPr txBox="1"/>
          <p:nvPr/>
        </p:nvSpPr>
        <p:spPr>
          <a:xfrm>
            <a:off x="6711023" y="6226572"/>
            <a:ext cx="2824506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Макет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мультикаспового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источника </a:t>
            </a:r>
          </a:p>
        </p:txBody>
      </p:sp>
      <p:pic>
        <p:nvPicPr>
          <p:cNvPr id="848901" name="Рисунок 26" descr="е">
            <a:extLst>
              <a:ext uri="{FF2B5EF4-FFF2-40B4-BE49-F238E27FC236}">
                <a16:creationId xmlns="" xmlns:a16="http://schemas.microsoft.com/office/drawing/2014/main" id="{66F58DC0-9649-45F0-8CD5-F89710DE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2079" r="25201" b="16634"/>
          <a:stretch>
            <a:fillRect/>
          </a:stretch>
        </p:blipFill>
        <p:spPr bwMode="auto">
          <a:xfrm>
            <a:off x="765278" y="4168280"/>
            <a:ext cx="2176543" cy="20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CE5802-471A-45DA-B582-A0B865F7E993}"/>
              </a:ext>
            </a:extLst>
          </p:cNvPr>
          <p:cNvSpPr txBox="1"/>
          <p:nvPr/>
        </p:nvSpPr>
        <p:spPr>
          <a:xfrm>
            <a:off x="441296" y="6205308"/>
            <a:ext cx="2824508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Эскиз источника ионов с холодным катодом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15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261499" y="138222"/>
            <a:ext cx="9168087" cy="7868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20" tIns="55261" rIns="110520" bIns="55261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</a:rPr>
              <a:t>Требования к составным частям. </a:t>
            </a:r>
            <a:br>
              <a:rPr lang="ru-RU" altLang="ru-RU" sz="24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Диспергирующий электромагнит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82599" y="1109147"/>
            <a:ext cx="8880285" cy="270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16" indent="-285716" defTabSz="914176" eaLnBrk="0" hangingPunct="0">
              <a:spcBef>
                <a:spcPct val="40000"/>
              </a:spcBef>
              <a:spcAft>
                <a:spcPts val="363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магнитное поле – неоднородное, показатель спада поля </a:t>
            </a:r>
            <a:r>
              <a:rPr lang="en-US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n</a:t>
            </a: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=1 </a:t>
            </a:r>
          </a:p>
          <a:p>
            <a:pPr marL="285716" indent="-285716" defTabSz="914176" eaLnBrk="0" hangingPunct="0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напряженность магнитного поля на</a:t>
            </a:r>
            <a:r>
              <a:rPr lang="en-US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средней траектории </a:t>
            </a:r>
            <a:r>
              <a:rPr lang="ru-RU" altLang="ru-RU" sz="1800" b="1" kern="0" dirty="0" smtClean="0">
                <a:solidFill>
                  <a:schemeClr val="tx1"/>
                </a:solidFill>
                <a:latin typeface="+mn-lt"/>
                <a:cs typeface="+mn-cs"/>
              </a:rPr>
              <a:t>– до </a:t>
            </a: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640 </a:t>
            </a:r>
            <a:r>
              <a:rPr 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к</a:t>
            </a: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А/м</a:t>
            </a:r>
          </a:p>
          <a:p>
            <a:pPr marL="285716" indent="-285716" defTabSz="914176" eaLnBrk="0" hangingPunct="0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радиус средней траектории – 700 мм</a:t>
            </a:r>
          </a:p>
          <a:p>
            <a:pPr marL="285716" indent="-285716" defTabSz="914176" eaLnBrk="0" hangingPunct="0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полный угол отклонения пучка – 180°</a:t>
            </a:r>
          </a:p>
          <a:p>
            <a:pPr marL="285716" indent="-285716" defTabSz="914176" eaLnBrk="0" hangingPunct="0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оптимизация – форма входной/выходной границ, перемещение приемника в осевой траектории</a:t>
            </a:r>
          </a:p>
          <a:p>
            <a:pPr marL="285716" indent="-285716" defTabSz="914176" eaLnBrk="0" hangingPunct="0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дисперсия в фокальной плоскости на 1% разности масс – </a:t>
            </a:r>
            <a:b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ru-RU" alt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не менее 35 мм</a:t>
            </a:r>
            <a:endParaRPr lang="ru-RU" sz="18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8" name="Рисунок 7" descr="C:\Users\yuvrychkov\Desktop\1 (2)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/>
          <a:stretch/>
        </p:blipFill>
        <p:spPr bwMode="auto">
          <a:xfrm>
            <a:off x="372111" y="4056988"/>
            <a:ext cx="2519916" cy="2178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9922" name="Рисунок 234" descr="D:\Новый сепаратор\2020\Отчет по обоснованию ТХ\К расчету магнита.png">
            <a:extLst>
              <a:ext uri="{FF2B5EF4-FFF2-40B4-BE49-F238E27FC236}">
                <a16:creationId xmlns="" xmlns:a16="http://schemas.microsoft.com/office/drawing/2014/main" id="{2291D1A2-54B0-4083-84CB-AC92EEC3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39" y="4010492"/>
            <a:ext cx="3821816" cy="222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23" name="Рисунок 249" descr="H_general_view2.png">
            <a:extLst>
              <a:ext uri="{FF2B5EF4-FFF2-40B4-BE49-F238E27FC236}">
                <a16:creationId xmlns="" xmlns:a16="http://schemas.microsoft.com/office/drawing/2014/main" id="{22F47DC2-E57E-4E7E-94DE-D28914E0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34" y="2967095"/>
            <a:ext cx="1707888" cy="326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480297-89EE-4E96-9B79-32756FD38176}"/>
              </a:ext>
            </a:extLst>
          </p:cNvPr>
          <p:cNvSpPr txBox="1"/>
          <p:nvPr/>
        </p:nvSpPr>
        <p:spPr>
          <a:xfrm>
            <a:off x="292282" y="6239934"/>
            <a:ext cx="2824508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Эскиз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диспергирующего электромагнита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959397-C1AF-4680-AE93-B3388E1E6049}"/>
              </a:ext>
            </a:extLst>
          </p:cNvPr>
          <p:cNvSpPr txBox="1"/>
          <p:nvPr/>
        </p:nvSpPr>
        <p:spPr>
          <a:xfrm>
            <a:off x="3452167" y="6239933"/>
            <a:ext cx="2824508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Геометрия полюсов электромагнита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FCEFC0-7D44-4710-89E2-1DE03F4EE730}"/>
              </a:ext>
            </a:extLst>
          </p:cNvPr>
          <p:cNvSpPr txBox="1"/>
          <p:nvPr/>
        </p:nvSpPr>
        <p:spPr>
          <a:xfrm>
            <a:off x="6698513" y="6235803"/>
            <a:ext cx="3382113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Напряженность магнитного поля в межполюсном зазоре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16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2283" y="1199429"/>
            <a:ext cx="5757643" cy="2479436"/>
          </a:xfrm>
        </p:spPr>
        <p:txBody>
          <a:bodyPr/>
          <a:lstStyle/>
          <a:p>
            <a:pPr>
              <a:spcBef>
                <a:spcPts val="242"/>
              </a:spcBef>
              <a:spcAft>
                <a:spcPts val="242"/>
              </a:spcAft>
            </a:pPr>
            <a:r>
              <a:rPr lang="ru-RU" altLang="ru-RU" sz="2400" b="1" dirty="0">
                <a:latin typeface="+mj-lt"/>
                <a:cs typeface="Arial" pitchFamily="34" charset="0"/>
              </a:rPr>
              <a:t>Приемник изотопов</a:t>
            </a:r>
          </a:p>
          <a:p>
            <a:pPr marL="342815" indent="-342815">
              <a:spcBef>
                <a:spcPts val="242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latin typeface="+mj-lt"/>
              </a:rPr>
              <a:t>одновременный прием пучков всех разделенных изотопов</a:t>
            </a:r>
          </a:p>
          <a:p>
            <a:pPr marL="342815" indent="-342815">
              <a:spcBef>
                <a:spcPts val="242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latin typeface="+mj-lt"/>
              </a:rPr>
              <a:t>минимальное перекрёстное загрязнение разделённых изотопов</a:t>
            </a:r>
          </a:p>
          <a:p>
            <a:pPr marL="342815" indent="-342815">
              <a:spcBef>
                <a:spcPts val="242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latin typeface="+mj-lt"/>
              </a:rPr>
              <a:t>технологичность извлечения приемных коробок с обогащенными изотопами</a:t>
            </a:r>
          </a:p>
          <a:p>
            <a:pPr marL="342815" indent="-342815">
              <a:spcBef>
                <a:spcPts val="242"/>
              </a:spcBef>
              <a:buSzPct val="100000"/>
              <a:buFont typeface="Arial" pitchFamily="34" charset="0"/>
              <a:buChar char="•"/>
              <a:defRPr/>
            </a:pPr>
            <a:endParaRPr lang="ru-RU" sz="2100" dirty="0">
              <a:latin typeface="+mj-lt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3668234" y="3835822"/>
            <a:ext cx="6117321" cy="255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176" eaLnBrk="0" hangingPunct="0">
              <a:lnSpc>
                <a:spcPct val="110000"/>
              </a:lnSpc>
              <a:spcBef>
                <a:spcPts val="242"/>
              </a:spcBef>
              <a:spcAft>
                <a:spcPts val="242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</a:rPr>
              <a:t>Вакуумная система</a:t>
            </a:r>
          </a:p>
          <a:p>
            <a:pPr marL="285716" indent="-285716" defTabSz="914176" eaLnBrk="0" hangingPunct="0">
              <a:lnSpc>
                <a:spcPct val="110000"/>
              </a:lnSpc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j-lt"/>
                <a:cs typeface="+mn-cs"/>
              </a:rPr>
              <a:t>рабочее давление в вакуумной камере – 2.7∙10</a:t>
            </a:r>
            <a:r>
              <a:rPr lang="ru-RU" altLang="ru-RU" sz="1800" b="1" kern="0" baseline="30000" dirty="0">
                <a:solidFill>
                  <a:schemeClr val="tx1"/>
                </a:solidFill>
                <a:latin typeface="+mj-lt"/>
                <a:cs typeface="+mn-cs"/>
              </a:rPr>
              <a:t>-4</a:t>
            </a:r>
            <a:r>
              <a:rPr lang="ru-RU" altLang="ru-RU" sz="1800" b="1" kern="0" dirty="0">
                <a:solidFill>
                  <a:schemeClr val="tx1"/>
                </a:solidFill>
                <a:latin typeface="+mj-lt"/>
                <a:cs typeface="+mn-cs"/>
              </a:rPr>
              <a:t> Па</a:t>
            </a:r>
          </a:p>
          <a:p>
            <a:pPr marL="285716" indent="-285716" defTabSz="914176" eaLnBrk="0" hangingPunct="0">
              <a:lnSpc>
                <a:spcPct val="110000"/>
              </a:lnSpc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j-lt"/>
                <a:cs typeface="+mn-cs"/>
              </a:rPr>
              <a:t>автоматическая стыковка и герметизация сменных узлов (источник, приемник)</a:t>
            </a:r>
          </a:p>
          <a:p>
            <a:pPr marL="285716" indent="-285716" defTabSz="914176" eaLnBrk="0" hangingPunct="0">
              <a:lnSpc>
                <a:spcPct val="110000"/>
              </a:lnSpc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j-lt"/>
                <a:cs typeface="+mn-cs"/>
              </a:rPr>
              <a:t>наличие разборного защитного лайнера</a:t>
            </a:r>
          </a:p>
          <a:p>
            <a:pPr marL="285716" indent="-285716" defTabSz="914176" eaLnBrk="0" hangingPunct="0">
              <a:lnSpc>
                <a:spcPct val="110000"/>
              </a:lnSpc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kern="0" dirty="0">
                <a:solidFill>
                  <a:schemeClr val="tx1"/>
                </a:solidFill>
                <a:latin typeface="+mj-lt"/>
                <a:cs typeface="+mn-cs"/>
              </a:rPr>
              <a:t>возможность дезактивации внутренних поверхностей вакуумной камеры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92283" y="-107870"/>
            <a:ext cx="9203032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20" tIns="55261" rIns="110520" bIns="55261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</a:rPr>
              <a:t>Требования к составным частям </a:t>
            </a:r>
          </a:p>
        </p:txBody>
      </p:sp>
      <p:pic>
        <p:nvPicPr>
          <p:cNvPr id="6" name="Picture 2" descr="D:\Новый сепаратор\2021\Презентации\ежемесячные\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8" y="3918359"/>
            <a:ext cx="3167596" cy="198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27650A-5CCD-4284-A346-7117D3D54AB8}"/>
              </a:ext>
            </a:extLst>
          </p:cNvPr>
          <p:cNvSpPr txBox="1"/>
          <p:nvPr/>
        </p:nvSpPr>
        <p:spPr>
          <a:xfrm>
            <a:off x="470163" y="6086449"/>
            <a:ext cx="2824508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Схема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вакуумной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камеры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r="6023" b="12123"/>
          <a:stretch>
            <a:fillRect/>
          </a:stretch>
        </p:blipFill>
        <p:spPr>
          <a:xfrm>
            <a:off x="5914116" y="1228904"/>
            <a:ext cx="4006061" cy="1758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27650A-5CCD-4284-A346-7117D3D54AB8}"/>
              </a:ext>
            </a:extLst>
          </p:cNvPr>
          <p:cNvSpPr txBox="1"/>
          <p:nvPr/>
        </p:nvSpPr>
        <p:spPr>
          <a:xfrm>
            <a:off x="6663777" y="2987751"/>
            <a:ext cx="2824508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Сечение вакуумной камеры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17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07" y="1128252"/>
            <a:ext cx="5567619" cy="53676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592" y="1129707"/>
            <a:ext cx="4525524" cy="5653865"/>
          </a:xfrm>
        </p:spPr>
        <p:txBody>
          <a:bodyPr/>
          <a:lstStyle/>
          <a:p>
            <a:pPr>
              <a:spcBef>
                <a:spcPts val="242"/>
              </a:spcBef>
              <a:spcAft>
                <a:spcPts val="242"/>
              </a:spcAft>
              <a:defRPr/>
            </a:pPr>
            <a:r>
              <a:rPr lang="ru-RU" altLang="ru-RU" sz="2100" b="1" dirty="0"/>
              <a:t>Требования:</a:t>
            </a:r>
          </a:p>
          <a:p>
            <a:pPr marL="285716" indent="-285716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/>
              <a:t>автоматизированное управление составными частями масс-сепаратора</a:t>
            </a:r>
          </a:p>
          <a:p>
            <a:pPr marL="285716" indent="-285716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/>
              <a:t>построение спектра масс</a:t>
            </a:r>
          </a:p>
          <a:p>
            <a:pPr marL="285716" indent="-285716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/>
              <a:t>наведение и удержание </a:t>
            </a:r>
          </a:p>
          <a:p>
            <a:pPr marL="285716" indent="-285716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/>
              <a:t>фокуса ионных пучков</a:t>
            </a:r>
          </a:p>
          <a:p>
            <a:pPr marL="285716" indent="-285716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 err="1"/>
              <a:t>масштабируемость</a:t>
            </a:r>
            <a:endParaRPr lang="ru-RU" altLang="ru-RU" sz="1800" b="1" dirty="0"/>
          </a:p>
          <a:p>
            <a:pPr marL="285716" indent="-285716">
              <a:spcBef>
                <a:spcPts val="242"/>
              </a:spcBef>
              <a:spcAft>
                <a:spcPts val="242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 err="1"/>
              <a:t>Многоплатформенность</a:t>
            </a:r>
            <a:endParaRPr lang="ru-RU" altLang="ru-RU" sz="1800" b="1" dirty="0"/>
          </a:p>
          <a:p>
            <a:pPr>
              <a:spcBef>
                <a:spcPts val="242"/>
              </a:spcBef>
              <a:spcAft>
                <a:spcPts val="242"/>
              </a:spcAft>
              <a:defRPr/>
            </a:pPr>
            <a:endParaRPr lang="ru-RU" altLang="ru-RU" sz="2100" b="1" dirty="0"/>
          </a:p>
          <a:p>
            <a:pPr>
              <a:spcBef>
                <a:spcPts val="242"/>
              </a:spcBef>
              <a:spcAft>
                <a:spcPts val="242"/>
              </a:spcAft>
              <a:defRPr/>
            </a:pPr>
            <a:r>
              <a:rPr lang="ru-RU" altLang="ru-RU" sz="2100" b="1" dirty="0"/>
              <a:t>Технические решения:</a:t>
            </a:r>
          </a:p>
          <a:p>
            <a:pPr>
              <a:spcBef>
                <a:spcPts val="242"/>
              </a:spcBef>
              <a:spcAft>
                <a:spcPts val="242"/>
              </a:spcAft>
              <a:defRPr/>
            </a:pPr>
            <a:r>
              <a:rPr lang="ru-RU" sz="1800" b="1" dirty="0"/>
              <a:t>Для реализации системы верхнего уровня и подсистемы технологического оборудования, выбран пакет CRW-DAQ, для объединения этих элементов в единую информационную систему – интегрированная сетевая          технология </a:t>
            </a:r>
            <a:r>
              <a:rPr lang="en-US" sz="1800" b="1" dirty="0"/>
              <a:t>DIM</a:t>
            </a:r>
            <a:endParaRPr lang="ru-RU" altLang="ru-RU" sz="18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199320" y="-76198"/>
            <a:ext cx="9230432" cy="119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20" tIns="55261" rIns="110520" bIns="55261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</a:rPr>
              <a:t>Требования к составным частям.</a:t>
            </a:r>
            <a:br>
              <a:rPr lang="ru-RU" altLang="ru-RU" sz="24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Система контроля и управления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ED1847-4798-45A4-861F-3B00B446BA6A}"/>
              </a:ext>
            </a:extLst>
          </p:cNvPr>
          <p:cNvSpPr txBox="1"/>
          <p:nvPr/>
        </p:nvSpPr>
        <p:spPr>
          <a:xfrm>
            <a:off x="5126619" y="6495952"/>
            <a:ext cx="4720856" cy="33855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Схема управления верхнего уровня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18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906" y="66274"/>
            <a:ext cx="8587539" cy="833739"/>
          </a:xfrm>
          <a:prstGeom prst="rect">
            <a:avLst/>
          </a:prstGeom>
          <a:noFill/>
        </p:spPr>
        <p:txBody>
          <a:bodyPr wrap="square" lIns="94145" tIns="47073" rIns="94145" bIns="47073">
            <a:spAutoFit/>
          </a:bodyPr>
          <a:lstStyle/>
          <a:p>
            <a:pPr defTabSz="1225848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Размещение масс-сепаратора – </a:t>
            </a:r>
          </a:p>
          <a:p>
            <a:pPr defTabSz="1225848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комплекс разделения изотопов</a:t>
            </a:r>
          </a:p>
        </p:txBody>
      </p:sp>
      <p:pic>
        <p:nvPicPr>
          <p:cNvPr id="7" name="Picture 3" descr="D:\Новый сепаратор\2020\Планировочные решения\Здание КРИ - зеркаль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75" y="1115941"/>
            <a:ext cx="5455462" cy="43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906" y="1023123"/>
            <a:ext cx="4245254" cy="341374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chemeClr val="tx1"/>
                </a:solidFill>
                <a:latin typeface="+mn-lt"/>
              </a:rPr>
              <a:t>Требования к комплексу:</a:t>
            </a:r>
          </a:p>
          <a:p>
            <a:pPr marL="285716" indent="-285716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возможности проведения работ с смесями изотопов </a:t>
            </a:r>
            <a:r>
              <a:rPr lang="en-US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baseline="30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251</a:t>
            </a:r>
            <a:r>
              <a:rPr lang="en-US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≥30% и </a:t>
            </a:r>
            <a:r>
              <a:rPr lang="ru-RU" b="1" baseline="30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252</a:t>
            </a:r>
            <a:r>
              <a:rPr lang="en-US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≤ 30%) и суммарным нейтронным потоком до 3∙10</a:t>
            </a:r>
            <a:r>
              <a:rPr lang="ru-RU" b="1" baseline="30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b="1" baseline="30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16" indent="-285716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требований ОСПОРБ 99/2010, проектная мощность эквивалентной дозы на рабочем месте, обусловленная потоками быстрых нейтронов и гамма-излучения, ≤6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мкЗв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/ч.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997E30-9077-4956-ABA9-77A8655D8229}"/>
              </a:ext>
            </a:extLst>
          </p:cNvPr>
          <p:cNvSpPr txBox="1"/>
          <p:nvPr/>
        </p:nvSpPr>
        <p:spPr>
          <a:xfrm>
            <a:off x="4544674" y="5607906"/>
            <a:ext cx="5415972" cy="10772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Состав комплекса:  масс-сепаратор;  горячие камеры с технологическим оборудованием;  радиационная защита;  система утилизации РАО;  радиохимические лаборатории.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="" xmlns:a16="http://schemas.microsoft.com/office/drawing/2014/main" id="{CC701CDA-2BB2-40C0-91F3-09D71F376A13}"/>
              </a:ext>
            </a:extLst>
          </p:cNvPr>
          <p:cNvSpPr/>
          <p:nvPr/>
        </p:nvSpPr>
        <p:spPr>
          <a:xfrm>
            <a:off x="1948231" y="4548382"/>
            <a:ext cx="425302" cy="74468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6F3501-1EB2-421F-A452-3D3287FAD2D6}"/>
              </a:ext>
            </a:extLst>
          </p:cNvPr>
          <p:cNvSpPr txBox="1"/>
          <p:nvPr/>
        </p:nvSpPr>
        <p:spPr>
          <a:xfrm>
            <a:off x="189201" y="5484796"/>
            <a:ext cx="4116986" cy="12003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16" indent="-285716" algn="just"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>
                <a:solidFill>
                  <a:schemeClr val="tx1"/>
                </a:solidFill>
              </a:rPr>
              <a:t>Высокоэффективная радиационная защита;</a:t>
            </a:r>
          </a:p>
          <a:p>
            <a:pPr marL="285716" indent="-285716" algn="just">
              <a:buFont typeface="Wingdings" panose="05000000000000000000" pitchFamily="2" charset="2"/>
              <a:buChar char="q"/>
              <a:defRPr/>
            </a:pPr>
            <a:r>
              <a:rPr lang="ru-RU" altLang="ru-RU" sz="1800" b="1" dirty="0">
                <a:solidFill>
                  <a:schemeClr val="tx1"/>
                </a:solidFill>
              </a:rPr>
              <a:t>Дистанционное управление и    автоматизация всех процессов.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19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686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0" y="6225780"/>
            <a:ext cx="10080625" cy="975121"/>
          </a:xfrm>
          <a:prstGeom prst="rect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98734" tIns="49367" rIns="98734" bIns="49367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0080625" cy="975122"/>
          </a:xfrm>
          <a:prstGeom prst="rect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98734" tIns="49367" rIns="98734" bIns="49367" anchor="ctr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45060" name="Picture 2" descr="коллаж1_с эмблем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93"/>
            <a:ext cx="10080625" cy="67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523" y="5694046"/>
            <a:ext cx="2013355" cy="1146139"/>
          </a:xfrm>
          <a:prstGeom prst="rect">
            <a:avLst/>
          </a:prstGeom>
          <a:noFill/>
        </p:spPr>
        <p:txBody>
          <a:bodyPr wrap="none" lIns="98734" tIns="49367" rIns="98734" bIns="49367"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ЯДЕРНОЙ и</a:t>
            </a:r>
          </a:p>
          <a:p>
            <a:pPr algn="ctr"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РАДИАЦИОННОЙ</a:t>
            </a:r>
          </a:p>
          <a:p>
            <a:pPr algn="ctr"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439" y="272845"/>
            <a:ext cx="9825187" cy="523568"/>
          </a:xfrm>
        </p:spPr>
        <p:txBody>
          <a:bodyPr/>
          <a:lstStyle/>
          <a:p>
            <a:pPr algn="l">
              <a:defRPr/>
            </a:pPr>
            <a:r>
              <a:rPr lang="ru-RU" altLang="ru-RU" sz="2400" b="1" dirty="0">
                <a:solidFill>
                  <a:schemeClr val="tx2"/>
                </a:solidFill>
              </a:rPr>
              <a:t>Схема движения продукта при разделении</a:t>
            </a:r>
          </a:p>
        </p:txBody>
      </p:sp>
      <p:sp>
        <p:nvSpPr>
          <p:cNvPr id="233476" name="Rectangle 6"/>
          <p:cNvSpPr>
            <a:spLocks noChangeArrowheads="1"/>
          </p:cNvSpPr>
          <p:nvPr/>
        </p:nvSpPr>
        <p:spPr bwMode="auto">
          <a:xfrm>
            <a:off x="1" y="-161569"/>
            <a:ext cx="190371" cy="3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233" tIns="47116" rIns="94233" bIns="47116" anchor="ctr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dirty="0">
              <a:solidFill>
                <a:srgbClr val="003274"/>
              </a:solidFill>
            </a:endParaRPr>
          </a:p>
        </p:txBody>
      </p:sp>
      <p:pic>
        <p:nvPicPr>
          <p:cNvPr id="804920" name="Picture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" y="1418282"/>
            <a:ext cx="9825189" cy="49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20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526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03" y="176981"/>
            <a:ext cx="8413445" cy="560439"/>
          </a:xfrm>
        </p:spPr>
        <p:txBody>
          <a:bodyPr/>
          <a:lstStyle/>
          <a:p>
            <a:pPr algn="l">
              <a:defRPr/>
            </a:pPr>
            <a:r>
              <a:rPr lang="ru-RU" altLang="ru-RU" sz="2400" b="1" dirty="0">
                <a:solidFill>
                  <a:schemeClr val="tx2"/>
                </a:solidFill>
              </a:rPr>
              <a:t>Сопутствующие технологические процессы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9874401-ADBE-4ECC-9C24-BDC716DF5AF8}"/>
              </a:ext>
            </a:extLst>
          </p:cNvPr>
          <p:cNvSpPr/>
          <p:nvPr/>
        </p:nvSpPr>
        <p:spPr>
          <a:xfrm>
            <a:off x="543769" y="1137427"/>
            <a:ext cx="8349508" cy="376661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Извлечение целевого продукта из приемника масс-сепаратора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3E9C3F6-1E01-4EA8-B8A4-E0BFC3E994F4}"/>
              </a:ext>
            </a:extLst>
          </p:cNvPr>
          <p:cNvSpPr/>
          <p:nvPr/>
        </p:nvSpPr>
        <p:spPr>
          <a:xfrm>
            <a:off x="543768" y="3682166"/>
            <a:ext cx="3422176" cy="930659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Анализ методами: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масс-спектрометрии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радиометрии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64634E2-21A6-404F-9716-9CB8E7BD569F}"/>
              </a:ext>
            </a:extLst>
          </p:cNvPr>
          <p:cNvSpPr/>
          <p:nvPr/>
        </p:nvSpPr>
        <p:spPr>
          <a:xfrm>
            <a:off x="528995" y="1817188"/>
            <a:ext cx="8821481" cy="14846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Радиохимическая очистка от примесей конструкционных материалов методами: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осаждения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ионообменной хроматографии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жидкостной экстракции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166565-631D-4CD6-B859-67641653C599}"/>
              </a:ext>
            </a:extLst>
          </p:cNvPr>
          <p:cNvSpPr/>
          <p:nvPr/>
        </p:nvSpPr>
        <p:spPr>
          <a:xfrm>
            <a:off x="528996" y="4963494"/>
            <a:ext cx="3851618" cy="376661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Дезактивация оборудования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38CB33D-2986-481E-AD2D-C0DE5E7E7F07}"/>
              </a:ext>
            </a:extLst>
          </p:cNvPr>
          <p:cNvSpPr/>
          <p:nvPr/>
        </p:nvSpPr>
        <p:spPr>
          <a:xfrm>
            <a:off x="528996" y="5629617"/>
            <a:ext cx="8763860" cy="376661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Отверждения жидких радиоактивных отходов  в керамической матрице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98694AF-6CC6-4539-8925-93588F380238}"/>
              </a:ext>
            </a:extLst>
          </p:cNvPr>
          <p:cNvSpPr/>
          <p:nvPr/>
        </p:nvSpPr>
        <p:spPr>
          <a:xfrm>
            <a:off x="528997" y="6266085"/>
            <a:ext cx="5691051" cy="376661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8697" tIns="49349" rIns="98697" bIns="49349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Утилизация твердых радиоактивных отходов</a:t>
            </a:r>
            <a:r>
              <a:rPr lang="ru-RU" sz="1800" b="1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A76EB81D-ECDC-4AFE-BA38-844E613A9F4C}"/>
              </a:ext>
            </a:extLst>
          </p:cNvPr>
          <p:cNvCxnSpPr/>
          <p:nvPr/>
        </p:nvCxnSpPr>
        <p:spPr>
          <a:xfrm>
            <a:off x="1184983" y="3301844"/>
            <a:ext cx="0" cy="3803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5B726988-7558-4565-AFBB-D3E9873DB6C5}"/>
              </a:ext>
            </a:extLst>
          </p:cNvPr>
          <p:cNvCxnSpPr/>
          <p:nvPr/>
        </p:nvCxnSpPr>
        <p:spPr>
          <a:xfrm>
            <a:off x="1161398" y="1530131"/>
            <a:ext cx="0" cy="2723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B524111A-DE62-4EAB-962B-212C7F32C496}"/>
              </a:ext>
            </a:extLst>
          </p:cNvPr>
          <p:cNvCxnSpPr/>
          <p:nvPr/>
        </p:nvCxnSpPr>
        <p:spPr>
          <a:xfrm>
            <a:off x="1161398" y="4605451"/>
            <a:ext cx="0" cy="36465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A445F1C0-88D8-4C3F-9DD4-EB88EF324D86}"/>
              </a:ext>
            </a:extLst>
          </p:cNvPr>
          <p:cNvCxnSpPr/>
          <p:nvPr/>
        </p:nvCxnSpPr>
        <p:spPr>
          <a:xfrm>
            <a:off x="1161398" y="5349679"/>
            <a:ext cx="0" cy="2723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3A99CB0F-49DE-441E-9B8E-633FCCB7AE6B}"/>
              </a:ext>
            </a:extLst>
          </p:cNvPr>
          <p:cNvCxnSpPr/>
          <p:nvPr/>
        </p:nvCxnSpPr>
        <p:spPr>
          <a:xfrm>
            <a:off x="1161398" y="6015803"/>
            <a:ext cx="0" cy="2723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21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74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218" y="191729"/>
            <a:ext cx="8413445" cy="722540"/>
          </a:xfrm>
        </p:spPr>
        <p:txBody>
          <a:bodyPr/>
          <a:lstStyle/>
          <a:p>
            <a:pPr algn="l">
              <a:defRPr/>
            </a:pPr>
            <a:r>
              <a:rPr lang="ru-RU" sz="2400" b="1" dirty="0">
                <a:solidFill>
                  <a:schemeClr val="tx2"/>
                </a:solidFill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709" y="1139134"/>
            <a:ext cx="9657704" cy="5639664"/>
          </a:xfrm>
          <a:prstGeom prst="rect">
            <a:avLst/>
          </a:prstGeom>
          <a:noFill/>
        </p:spPr>
        <p:txBody>
          <a:bodyPr wrap="square" lIns="98722" tIns="49361" rIns="98722" bIns="49361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 соответствии с календарным планом работ по  государственному контракту от 20.</a:t>
            </a:r>
            <a:r>
              <a:rPr lang="en-US" sz="2000" b="1" dirty="0">
                <a:solidFill>
                  <a:schemeClr val="tx1"/>
                </a:solidFill>
              </a:rPr>
              <a:t>0</a:t>
            </a:r>
            <a:r>
              <a:rPr lang="ru-RU" sz="2000" b="1" dirty="0">
                <a:solidFill>
                  <a:schemeClr val="tx1"/>
                </a:solidFill>
              </a:rPr>
              <a:t>4.2021 № Н.4</a:t>
            </a:r>
            <a:r>
              <a:rPr lang="en-US" sz="2000" b="1" dirty="0">
                <a:solidFill>
                  <a:schemeClr val="tx1"/>
                </a:solidFill>
              </a:rPr>
              <a:t>v</a:t>
            </a:r>
            <a:r>
              <a:rPr lang="ru-RU" sz="2000" b="1" dirty="0">
                <a:solidFill>
                  <a:schemeClr val="tx1"/>
                </a:solidFill>
              </a:rPr>
              <a:t>.241.09.20.107</a:t>
            </a:r>
            <a:r>
              <a:rPr lang="en-US" sz="2000" b="1" dirty="0">
                <a:solidFill>
                  <a:schemeClr val="tx1"/>
                </a:solidFill>
              </a:rPr>
              <a:t>2 </a:t>
            </a:r>
            <a:r>
              <a:rPr lang="ru-RU" sz="2000" b="1" dirty="0">
                <a:solidFill>
                  <a:schemeClr val="tx1"/>
                </a:solidFill>
              </a:rPr>
              <a:t>в части разработки комплекса разделения изотопов: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pPr marL="265081" indent="-265081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Разработан принципиальный облик экспериментального образца масс-сепаратора С-3, выполнены чертежи общего вида на его составные части. Разработаны технические решения по автоматизации составных частей. Ведется разработка технических решений для обеспечения требуемых характеристик источника ионов и диспергирующего магнита.</a:t>
            </a:r>
          </a:p>
          <a:p>
            <a:pPr marL="265081" indent="-265081">
              <a:buFont typeface="+mj-lt"/>
              <a:buAutoNum type="arabicPeriod"/>
            </a:pPr>
            <a:endParaRPr lang="ru-RU" sz="2000" b="1" dirty="0">
              <a:solidFill>
                <a:schemeClr val="tx1"/>
              </a:solidFill>
            </a:endParaRPr>
          </a:p>
          <a:p>
            <a:pPr marL="265081" indent="-265081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Проанализированы варианты подходов к  приготовлению стартового вещества, разделению изотопов и регенерации неразделенного вещества, извлечению и очистке целевого продукта, дезактивации оборудования, переработке и удалению РАО. </a:t>
            </a:r>
          </a:p>
          <a:p>
            <a:pPr marL="265081" indent="-265081">
              <a:buFont typeface="+mj-lt"/>
              <a:buAutoNum type="arabicPeriod"/>
            </a:pPr>
            <a:endParaRPr lang="ru-RU" sz="2000" b="1" dirty="0">
              <a:solidFill>
                <a:schemeClr val="tx1"/>
              </a:solidFill>
            </a:endParaRPr>
          </a:p>
          <a:p>
            <a:pPr marL="265081" indent="-265081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Разработано техническое задание на проектирование комплекса (за счет собственных средств).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22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25844" y="2000165"/>
            <a:ext cx="6775370" cy="2946151"/>
          </a:xfrm>
          <a:prstGeom prst="rect">
            <a:avLst/>
          </a:prstGeom>
        </p:spPr>
        <p:txBody>
          <a:bodyPr lIns="120176" tIns="60089" rIns="120176" bIns="6008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tx2"/>
                </a:solidFill>
                <a:latin typeface="+mj-lt"/>
                <a:ea typeface="Rosatom Light" pitchFamily="34" charset="-52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3677" y="6323781"/>
            <a:ext cx="8569325" cy="569913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</a:rPr>
              <a:t>Саровский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 мужской монастырь (картина 19-го века)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9" y="270364"/>
            <a:ext cx="8871438" cy="261938"/>
          </a:xfrm>
          <a:prstGeom prst="rect">
            <a:avLst/>
          </a:prstGeom>
          <a:effectLst/>
        </p:spPr>
        <p:txBody>
          <a:bodyPr lIns="91429" tIns="45714" rIns="91429" bIns="45714">
            <a:noAutofit/>
          </a:bodyPr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История</a:t>
            </a:r>
          </a:p>
        </p:txBody>
      </p:sp>
      <p:pic>
        <p:nvPicPr>
          <p:cNvPr id="46084" name="Picture 5" descr="D:\Картинки\Фотографии городов\Саров\DATA\5_2\5_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76" y="1195817"/>
            <a:ext cx="9765675" cy="50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3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4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9615" y="198437"/>
            <a:ext cx="7974135" cy="500063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Резюме проекта</a:t>
            </a:r>
          </a:p>
        </p:txBody>
      </p:sp>
      <p:graphicFrame>
        <p:nvGraphicFramePr>
          <p:cNvPr id="3" name="Group 31">
            <a:extLst>
              <a:ext uri="{FF2B5EF4-FFF2-40B4-BE49-F238E27FC236}">
                <a16:creationId xmlns="" xmlns:a16="http://schemas.microsoft.com/office/drawing/2014/main" id="{76C09403-6DB8-4127-98B6-19AFB15B7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0468"/>
              </p:ext>
            </p:extLst>
          </p:nvPr>
        </p:nvGraphicFramePr>
        <p:xfrm>
          <a:off x="118517" y="937280"/>
          <a:ext cx="9862055" cy="5766924"/>
        </p:xfrm>
        <a:graphic>
          <a:graphicData uri="http://schemas.openxmlformats.org/drawingml/2006/table">
            <a:tbl>
              <a:tblPr/>
              <a:tblGrid>
                <a:gridCol w="1807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4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2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Актуальность</a:t>
                      </a:r>
                    </a:p>
                  </a:txBody>
                  <a:tcPr marL="100806" marR="100806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6756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экспериментальной установки по синтезу сверхтяжелых элементов (СТЭ) позволит проводить научные исследования на передовом уровне науки,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техники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 технологии, изучать фундаментальные научные вопросы о границе материального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мира.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Синтез новых сверхтяжелых элементов с Z=119 и Z=120 позв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олит глубже понять строение ядерной материи, моделировать процессы образования тяжелых элементов во 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Вселенной. Глубокая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модернизация имеющихся экспериментальных установок и создание комплекса «Фабрика сверхтяжёлых элементов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позволит увеличить чувствительность эксперимента в 50-100 раз. Реализация проекта  обеспечит лидерство 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этой области на ближайшие 20-25 лет.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806" marR="100806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Содержание проекта</a:t>
                      </a:r>
                    </a:p>
                  </a:txBody>
                  <a:tcPr marL="100806" marR="100806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600"/>
                        </a:lnSpc>
                      </a:pP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Разработка комплекса для синтеза СТЭ, 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включающего сильноточный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инжектор многозарядных ионов на базе сверхпроводящего ионного 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источника электронно-циклотронного резонанса (ЭЦР).</a:t>
                      </a:r>
                    </a:p>
                    <a:p>
                      <a:pPr marL="0" indent="0" algn="just">
                        <a:lnSpc>
                          <a:spcPts val="1600"/>
                        </a:lnSpc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комплекса разделения изотопов на базе высокоэффективного масс-сепаратора нового поколения.</a:t>
                      </a:r>
                    </a:p>
                    <a:p>
                      <a:pPr marL="0" indent="0">
                        <a:lnSpc>
                          <a:spcPts val="1600"/>
                        </a:lnSpc>
                      </a:pP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Разработка технологий и получение изотопов для синтеза СТЭ.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0806" marR="100806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Источник, период</a:t>
                      </a: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806" marR="39688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Комплексная Программа РТТН, 2020-2024 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Конечный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бенефициар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0806" marR="39688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Российская Федерация в лице ГК «Росатом»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Куратор/ Руководитель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0806" marR="39688" marT="48006" marB="37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Голубев А.А. / Завьялов Н.В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0806" marR="79375" marT="37800" marB="37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Бюджет, </a:t>
                      </a:r>
                      <a:r>
                        <a:rPr kumimoji="0" lang="ru-RU" sz="16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</a:t>
                      </a:r>
                      <a:r>
                        <a:rPr kumimoji="0" 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806" marR="100806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3 142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806" marR="100806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5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658798" y="1012915"/>
            <a:ext cx="5159948" cy="7163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663" tIns="49331" rIns="98663" bIns="49331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7466" y="193675"/>
            <a:ext cx="8355060" cy="40005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Организационная схема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7166" y="1209494"/>
            <a:ext cx="4745323" cy="361248"/>
          </a:xfrm>
          <a:prstGeom prst="rect">
            <a:avLst/>
          </a:prstGeom>
          <a:noFill/>
        </p:spPr>
        <p:txBody>
          <a:bodyPr wrap="square" lIns="98663" tIns="49331" rIns="98663" bIns="49331" rtlCol="0">
            <a:spAutoFit/>
          </a:bodyPr>
          <a:lstStyle/>
          <a:p>
            <a:pPr algn="ctr"/>
            <a:r>
              <a:rPr lang="ru-RU" sz="17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Госкорпорация</a:t>
            </a:r>
            <a:r>
              <a:rPr lang="ru-RU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ru-RU" sz="17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Росатом</a:t>
            </a:r>
            <a:r>
              <a:rPr lang="ru-RU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13535" y="3978492"/>
            <a:ext cx="2895248" cy="16148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663" tIns="49331" rIns="98663" bIns="49331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24" y="4129713"/>
            <a:ext cx="2815863" cy="1253788"/>
          </a:xfrm>
          <a:prstGeom prst="rect">
            <a:avLst/>
          </a:prstGeom>
          <a:noFill/>
        </p:spPr>
        <p:txBody>
          <a:bodyPr wrap="square" lIns="98663" tIns="49331" rIns="98663" bIns="49331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ЛЯР ОИЯИ.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Разработка и создание инжектора тяжёлых ионов с ионным ЭЦР источником с частотой СВЧ  28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chemeClr val="tx1"/>
                </a:solidFill>
              </a:rPr>
              <a:t>ГГц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03417" y="3902897"/>
            <a:ext cx="3481492" cy="16533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663" tIns="49331" rIns="98663" bIns="49331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981346" y="1743064"/>
            <a:ext cx="290848" cy="28866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52556" y="3301147"/>
            <a:ext cx="748571" cy="28866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705969" y="3342740"/>
            <a:ext cx="845435" cy="3023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4965" y="2055911"/>
            <a:ext cx="6747625" cy="8214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663" tIns="49331" rIns="98663" bIns="49331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1881" y="2088291"/>
            <a:ext cx="5636251" cy="1053745"/>
          </a:xfrm>
          <a:prstGeom prst="rect">
            <a:avLst/>
          </a:prstGeom>
          <a:noFill/>
        </p:spPr>
        <p:txBody>
          <a:bodyPr wrap="square" lIns="98663" tIns="49331" rIns="98663" bIns="49331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ФГУП «РФЯЦ-ВНИИЭФ».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 Создание комплекса разделения изотопов трансурановых элементов</a:t>
            </a: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8" name="Выгнутая вниз стрелка 27"/>
          <p:cNvSpPr/>
          <p:nvPr/>
        </p:nvSpPr>
        <p:spPr>
          <a:xfrm rot="10800000">
            <a:off x="2741835" y="3353324"/>
            <a:ext cx="5239331" cy="563313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7768" y="4143735"/>
            <a:ext cx="3296246" cy="1253800"/>
          </a:xfrm>
          <a:prstGeom prst="rect">
            <a:avLst/>
          </a:prstGeom>
          <a:noFill/>
        </p:spPr>
        <p:txBody>
          <a:bodyPr wrap="square" lIns="98663" tIns="49331" rIns="98663" bIns="49331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АО «ГНЦ НИИАР».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Создание новых технологий радиохимического выделения и очистки изотопов трансплутониевых элементов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417465" y="5726532"/>
            <a:ext cx="785953" cy="2749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417467" y="6330295"/>
            <a:ext cx="785953" cy="27494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88665" y="5766935"/>
            <a:ext cx="6592496" cy="838301"/>
          </a:xfrm>
          <a:prstGeom prst="rect">
            <a:avLst/>
          </a:prstGeom>
          <a:noFill/>
        </p:spPr>
        <p:txBody>
          <a:bodyPr wrap="square" lIns="98663" tIns="49331" rIns="98663" bIns="49331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Функциональное взаимодействие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Научно-техническое взаимодействие (руководство)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Выгнутая вправо стрелка 40"/>
          <p:cNvSpPr/>
          <p:nvPr/>
        </p:nvSpPr>
        <p:spPr>
          <a:xfrm flipV="1">
            <a:off x="8771352" y="2390716"/>
            <a:ext cx="806450" cy="234386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8663" tIns="49331" rIns="98663" bIns="49331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1881" y="3071198"/>
            <a:ext cx="5941342" cy="10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5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7481" y="262305"/>
            <a:ext cx="8335045" cy="430213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Цель, задачи и результат проекта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95" y="988041"/>
            <a:ext cx="9776526" cy="5795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37480" y="2387912"/>
            <a:ext cx="9041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defRPr/>
            </a:pPr>
            <a:r>
              <a:rPr lang="ru-RU" sz="2400" b="1" kern="0">
                <a:solidFill>
                  <a:srgbClr val="003274"/>
                </a:solidFill>
                <a:latin typeface="+mj-lt"/>
                <a:ea typeface="+mj-ea"/>
                <a:cs typeface="+mj-cs"/>
              </a:rPr>
              <a:t>Цель, задачи и результат проекта</a:t>
            </a:r>
            <a:endParaRPr lang="ru-RU" sz="2400" b="1" kern="0" dirty="0">
              <a:solidFill>
                <a:srgbClr val="00327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626" y="1108531"/>
            <a:ext cx="9129010" cy="33855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Конечная цель проекта – получение новых элементов с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=119 и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=120.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8451" y="1652573"/>
            <a:ext cx="9776526" cy="6839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25626" y="1709943"/>
            <a:ext cx="9129010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первом этапе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(2020-2024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должна быть проведена глубокая модернизация имеющихся экспериментальных установок и технологий.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1672" y="3210722"/>
            <a:ext cx="9744262" cy="7694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06853" y="3303070"/>
            <a:ext cx="9129010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третьем этапе (2028-2030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будут непосредственно проводиться эксперименты по синтезу сверхтяжелых элементов с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Z=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119 и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Z=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120.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5434" y="4126945"/>
            <a:ext cx="3160598" cy="266657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07693" y="4399588"/>
            <a:ext cx="3128339" cy="206210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1, этап 1: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Разработка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нового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экспери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-ментального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комплекса - </a:t>
            </a:r>
            <a:r>
              <a:rPr lang="ru-RU" alt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ускорительного комплекса, оснащенного ускорителем тяжёлых ионов нового поколения с ионным источником типа ЭЦР</a:t>
            </a:r>
            <a:endParaRPr lang="ru-RU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44906" y="4136262"/>
            <a:ext cx="3193753" cy="26889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53717" y="4132075"/>
            <a:ext cx="3109986" cy="26889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 sz="1500"/>
          </a:p>
        </p:txBody>
      </p:sp>
      <p:sp>
        <p:nvSpPr>
          <p:cNvPr id="36" name="TextBox 35"/>
          <p:cNvSpPr txBox="1"/>
          <p:nvPr/>
        </p:nvSpPr>
        <p:spPr>
          <a:xfrm>
            <a:off x="3533966" y="4402097"/>
            <a:ext cx="3015629" cy="230832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этап 1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Разработка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нового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экспе-риментального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комплекса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комплекса разделения изотопов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трансплутони-евых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элементов на основе </a:t>
            </a:r>
            <a:r>
              <a:rPr lang="ru-RU" alt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электромагнитного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масс-сепаратора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нового поколения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72435" y="4467258"/>
            <a:ext cx="2672550" cy="206210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этап 1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Создание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новых реакторных и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радио-химических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технологий получения изотопов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трансплутониевых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элементов для синтеза сверхтяжёлых ядер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4000" y="2439744"/>
            <a:ext cx="9760155" cy="6839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06853" y="2489344"/>
            <a:ext cx="9473900" cy="5847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втором этапе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(2025-2027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должна быть проведена наработка, выделение и очистка изотопов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Bk-249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Cf-251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необходимых для создания мишеней.</a:t>
            </a: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6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07732" y="255589"/>
            <a:ext cx="9772894" cy="681037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Дорожная карта проекта (2020 – 2024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гг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354" y="6144612"/>
            <a:ext cx="9607421" cy="345919"/>
          </a:xfrm>
          <a:prstGeom prst="rect">
            <a:avLst/>
          </a:prstGeom>
          <a:noFill/>
        </p:spPr>
        <p:txBody>
          <a:bodyPr wrap="none" lIns="98734" tIns="49367" rIns="98734" bIns="49367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* - финансирование работ осуществляется вне рамок проекта за счёт собственных средств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" y="1105374"/>
            <a:ext cx="9979523" cy="47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61" y="2844367"/>
            <a:ext cx="329240" cy="499808"/>
          </a:xfrm>
          <a:prstGeom prst="rect">
            <a:avLst/>
          </a:prstGeom>
          <a:noFill/>
        </p:spPr>
        <p:txBody>
          <a:bodyPr wrap="none" lIns="98734" tIns="49367" rIns="98734" bIns="49367" rtlCol="0">
            <a:spAutoFit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79043" y="6806025"/>
            <a:ext cx="691427" cy="396716"/>
          </a:xfrm>
        </p:spPr>
        <p:txBody>
          <a:bodyPr/>
          <a:lstStyle/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7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7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lIns="98734" tIns="49367" rIns="98734" bIns="49367"/>
          <a:lstStyle/>
          <a:p>
            <a:pPr algn="r">
              <a:defRPr/>
            </a:pPr>
            <a:fld id="{85D134EE-8B42-487F-8351-0A0C29847FB3}" type="slidenum">
              <a:rPr lang="ru-RU" sz="1700" b="1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8</a:t>
            </a:fld>
            <a:endParaRPr lang="ru-RU" sz="1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77282" y="154477"/>
            <a:ext cx="6469063" cy="604837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l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Дорожная карта поступления изотопов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" y="878549"/>
            <a:ext cx="9446675" cy="627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ru-RU"/>
            </a:defPPr>
            <a:lvl1pPr algn="l" rtl="0" fontAlgn="base">
              <a:spcBef>
                <a:spcPct val="40000"/>
              </a:spcBef>
              <a:spcAft>
                <a:spcPct val="2000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087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1752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1263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350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54380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25256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96133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767007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8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A51213E-159A-42A3-919E-F5FCB1E00F2F}"/>
              </a:ext>
            </a:extLst>
          </p:cNvPr>
          <p:cNvSpPr/>
          <p:nvPr/>
        </p:nvSpPr>
        <p:spPr>
          <a:xfrm>
            <a:off x="277282" y="5552769"/>
            <a:ext cx="9446675" cy="1089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03" y="1650674"/>
            <a:ext cx="4366827" cy="218569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1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892" y="146819"/>
            <a:ext cx="7595453" cy="833739"/>
          </a:xfrm>
          <a:prstGeom prst="rect">
            <a:avLst/>
          </a:prstGeom>
          <a:noFill/>
        </p:spPr>
        <p:txBody>
          <a:bodyPr wrap="square" lIns="94145" tIns="47073" rIns="94145" bIns="47073">
            <a:spAutoFit/>
          </a:bodyPr>
          <a:lstStyle/>
          <a:p>
            <a:pPr defTabSz="1225848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Требования к электромагнитному </a:t>
            </a:r>
          </a:p>
          <a:p>
            <a:pPr defTabSz="1225848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масс-сепаратору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Изображение выглядит как внутренний, игрушка, стол, зеле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560EC79-A2B0-4FBA-BE07-E51C109C6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29" y="1481320"/>
            <a:ext cx="3580820" cy="239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720627" y="3296467"/>
            <a:ext cx="2927681" cy="58475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Масс-сепаратор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(ВНИИЭФ)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892" y="1440975"/>
            <a:ext cx="2830883" cy="24402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Исходное вещество (НИИАР)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смесь: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ru-RU" sz="1800" b="1" dirty="0">
                <a:solidFill>
                  <a:schemeClr val="tx1"/>
                </a:solidFill>
              </a:rPr>
              <a:t>-249 </a:t>
            </a:r>
            <a:r>
              <a:rPr lang="en-US" sz="1800" b="1" dirty="0">
                <a:solidFill>
                  <a:schemeClr val="tx1"/>
                </a:solidFill>
              </a:rPr>
              <a:t>~</a:t>
            </a:r>
            <a:r>
              <a:rPr lang="ru-RU" sz="1800" b="1" dirty="0">
                <a:solidFill>
                  <a:schemeClr val="tx1"/>
                </a:solidFill>
                <a:sym typeface="Symbol"/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20%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ru-RU" sz="1800" b="1" dirty="0">
                <a:solidFill>
                  <a:schemeClr val="tx1"/>
                </a:solidFill>
              </a:rPr>
              <a:t>-250 </a:t>
            </a:r>
            <a:r>
              <a:rPr lang="en-US" sz="1800" b="1" dirty="0">
                <a:solidFill>
                  <a:schemeClr val="tx1"/>
                </a:solidFill>
                <a:sym typeface="Symbol"/>
              </a:rPr>
              <a:t>~</a:t>
            </a:r>
            <a:r>
              <a:rPr lang="ru-RU" sz="1800" b="1" dirty="0">
                <a:solidFill>
                  <a:schemeClr val="tx1"/>
                </a:solidFill>
                <a:sym typeface="Symbol"/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25%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ru-RU" sz="1800" b="1" dirty="0">
                <a:solidFill>
                  <a:schemeClr val="tx1"/>
                </a:solidFill>
              </a:rPr>
              <a:t>-251 </a:t>
            </a:r>
            <a:r>
              <a:rPr lang="en-US" sz="1800" b="1" dirty="0">
                <a:solidFill>
                  <a:schemeClr val="tx1"/>
                </a:solidFill>
                <a:sym typeface="Symbol"/>
              </a:rPr>
              <a:t>~</a:t>
            </a:r>
            <a:r>
              <a:rPr lang="ru-RU" sz="1800" b="1" dirty="0">
                <a:solidFill>
                  <a:schemeClr val="tx1"/>
                </a:solidFill>
                <a:sym typeface="Symbol"/>
              </a:rPr>
              <a:t> 35%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ru-RU" sz="1800" b="1" dirty="0">
                <a:solidFill>
                  <a:schemeClr val="tx1"/>
                </a:solidFill>
              </a:rPr>
              <a:t>-252 </a:t>
            </a:r>
            <a:r>
              <a:rPr lang="en-US" sz="1800" b="1" dirty="0">
                <a:solidFill>
                  <a:schemeClr val="tx1"/>
                </a:solidFill>
                <a:sym typeface="Symbol"/>
              </a:rPr>
              <a:t>~</a:t>
            </a:r>
            <a:r>
              <a:rPr lang="ru-RU" sz="1800" b="1" dirty="0">
                <a:solidFill>
                  <a:schemeClr val="tx1"/>
                </a:solidFill>
                <a:sym typeface="Symbol"/>
              </a:rPr>
              <a:t> 20%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0161" y="1402338"/>
            <a:ext cx="2580361" cy="24788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Требования к мишени (ОИЯИ)</a:t>
            </a:r>
          </a:p>
          <a:p>
            <a:pPr marL="180953" indent="361907"/>
            <a:r>
              <a:rPr lang="en-US" sz="1800" b="1" dirty="0">
                <a:solidFill>
                  <a:schemeClr val="tx1"/>
                </a:solidFill>
              </a:rPr>
              <a:t>m – 25 </a:t>
            </a:r>
            <a:r>
              <a:rPr lang="ru-RU" sz="1800" b="1" dirty="0">
                <a:solidFill>
                  <a:schemeClr val="tx1"/>
                </a:solidFill>
              </a:rPr>
              <a:t>мг</a:t>
            </a:r>
          </a:p>
          <a:p>
            <a:pPr marL="180953"/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ru-RU" sz="1800" b="1" dirty="0">
                <a:solidFill>
                  <a:schemeClr val="tx1"/>
                </a:solidFill>
              </a:rPr>
              <a:t>-251, атомная доля  </a:t>
            </a:r>
            <a:r>
              <a:rPr lang="ru-RU" sz="1800" b="1" dirty="0">
                <a:solidFill>
                  <a:schemeClr val="tx1"/>
                </a:solidFill>
                <a:sym typeface="Symbol"/>
              </a:rPr>
              <a:t>- </a:t>
            </a:r>
            <a:r>
              <a:rPr lang="en-US" sz="1800" b="1" dirty="0">
                <a:solidFill>
                  <a:schemeClr val="tx1"/>
                </a:solidFill>
                <a:sym typeface="Symbol"/>
              </a:rPr>
              <a:t>&gt;</a:t>
            </a:r>
            <a:r>
              <a:rPr lang="ru-RU" sz="1800" b="1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1800" b="1" dirty="0">
                <a:solidFill>
                  <a:schemeClr val="tx1"/>
                </a:solidFill>
                <a:sym typeface="Symbol"/>
              </a:rPr>
              <a:t>99 %</a:t>
            </a:r>
            <a:endParaRPr lang="ru-RU" sz="1800" b="1" dirty="0">
              <a:solidFill>
                <a:schemeClr val="tx1"/>
              </a:solidFill>
              <a:sym typeface="Symbol"/>
            </a:endParaRPr>
          </a:p>
          <a:p>
            <a:pPr marL="180953"/>
            <a:r>
              <a:rPr lang="ru-RU" altLang="ru-RU" sz="1800" b="1" dirty="0">
                <a:solidFill>
                  <a:schemeClr val="tx1"/>
                </a:solidFill>
              </a:rPr>
              <a:t>С</a:t>
            </a:r>
            <a:r>
              <a:rPr lang="en-US" altLang="ru-RU" sz="1800" b="1" dirty="0">
                <a:solidFill>
                  <a:schemeClr val="tx1"/>
                </a:solidFill>
              </a:rPr>
              <a:t>f-25</a:t>
            </a:r>
            <a:r>
              <a:rPr lang="ru-RU" altLang="ru-RU" sz="1800" b="1" dirty="0">
                <a:solidFill>
                  <a:schemeClr val="tx1"/>
                </a:solidFill>
              </a:rPr>
              <a:t>2</a:t>
            </a:r>
            <a:r>
              <a:rPr lang="en-US" alt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>
                <a:solidFill>
                  <a:schemeClr val="tx1"/>
                </a:solidFill>
              </a:rPr>
              <a:t>атомная доля</a:t>
            </a:r>
            <a:r>
              <a:rPr lang="ru-RU" altLang="ru-RU" sz="1800" b="1" dirty="0">
                <a:solidFill>
                  <a:schemeClr val="tx1"/>
                </a:solidFill>
              </a:rPr>
              <a:t> – </a:t>
            </a:r>
            <a:r>
              <a:rPr lang="en-US" altLang="ru-RU" sz="1800" b="1" dirty="0">
                <a:solidFill>
                  <a:schemeClr val="tx1"/>
                </a:solidFill>
              </a:rPr>
              <a:t>&lt; </a:t>
            </a:r>
            <a:r>
              <a:rPr lang="ru-RU" altLang="ru-RU" sz="1800" b="1" dirty="0">
                <a:solidFill>
                  <a:schemeClr val="tx1"/>
                </a:solidFill>
              </a:rPr>
              <a:t>0,04%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cxnSpLocks/>
            <a:stCxn id="13" idx="3"/>
            <a:endCxn id="11" idx="1"/>
          </p:cNvCxnSpPr>
          <p:nvPr/>
        </p:nvCxnSpPr>
        <p:spPr>
          <a:xfrm>
            <a:off x="3018775" y="2661099"/>
            <a:ext cx="374255" cy="20172"/>
          </a:xfrm>
          <a:prstGeom prst="straightConnector1">
            <a:avLst/>
          </a:prstGeom>
          <a:ln w="635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stCxn id="14" idx="1"/>
          </p:cNvCxnSpPr>
          <p:nvPr/>
        </p:nvCxnSpPr>
        <p:spPr>
          <a:xfrm flipH="1" flipV="1">
            <a:off x="6983617" y="2640588"/>
            <a:ext cx="366544" cy="1191"/>
          </a:xfrm>
          <a:prstGeom prst="straightConnector1">
            <a:avLst/>
          </a:prstGeom>
          <a:ln w="635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D0B3FFF0-EA56-4C1F-8BF5-1E5456427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78711"/>
              </p:ext>
            </p:extLst>
          </p:nvPr>
        </p:nvGraphicFramePr>
        <p:xfrm>
          <a:off x="243348" y="4316449"/>
          <a:ext cx="9549582" cy="22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153">
                  <a:extLst>
                    <a:ext uri="{9D8B030D-6E8A-4147-A177-3AD203B41FA5}">
                      <a16:colId xmlns="" xmlns:a16="http://schemas.microsoft.com/office/drawing/2014/main" val="3581086427"/>
                    </a:ext>
                  </a:extLst>
                </a:gridCol>
                <a:gridCol w="3249429">
                  <a:extLst>
                    <a:ext uri="{9D8B030D-6E8A-4147-A177-3AD203B41FA5}">
                      <a16:colId xmlns="" xmlns:a16="http://schemas.microsoft.com/office/drawing/2014/main" val="728763868"/>
                    </a:ext>
                  </a:extLst>
                </a:gridCol>
              </a:tblGrid>
              <a:tr h="584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/>
                        <a:t>Параметр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14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/>
                        <a:t>Значение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144000" anchor="ctr"/>
                </a:tc>
                <a:extLst>
                  <a:ext uri="{0D108BD9-81ED-4DB2-BD59-A6C34878D82A}">
                    <a16:rowId xmlns="" xmlns:a16="http://schemas.microsoft.com/office/drawing/2014/main" val="272574987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/>
                        <a:t> КПД </a:t>
                      </a:r>
                      <a:r>
                        <a:rPr lang="ru-RU" sz="1800" b="1" kern="1200" dirty="0"/>
                        <a:t>одного разделения, не</a:t>
                      </a:r>
                      <a:r>
                        <a:rPr lang="ru-RU" sz="1800" b="1" kern="1200" baseline="0" dirty="0"/>
                        <a:t> менее</a:t>
                      </a:r>
                      <a:r>
                        <a:rPr lang="ru-RU" sz="1800" b="1" kern="1200" dirty="0"/>
                        <a:t>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4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30 %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44000" anchor="ctr"/>
                </a:tc>
                <a:extLst>
                  <a:ext uri="{0D108BD9-81ED-4DB2-BD59-A6C34878D82A}">
                    <a16:rowId xmlns="" xmlns:a16="http://schemas.microsoft.com/office/drawing/2014/main" val="162816429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/>
                        <a:t> Коэффициент </a:t>
                      </a:r>
                      <a:r>
                        <a:rPr lang="ru-RU" sz="1800" b="1" kern="1200" dirty="0"/>
                        <a:t>регенерации, не</a:t>
                      </a:r>
                      <a:r>
                        <a:rPr lang="ru-RU" sz="1800" b="1" kern="1200" baseline="0" dirty="0"/>
                        <a:t> менее</a:t>
                      </a:r>
                      <a:r>
                        <a:rPr lang="ru-RU" sz="1800" b="1" kern="1200" dirty="0"/>
                        <a:t>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4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80 %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44000" anchor="ctr"/>
                </a:tc>
                <a:extLst>
                  <a:ext uri="{0D108BD9-81ED-4DB2-BD59-A6C34878D82A}">
                    <a16:rowId xmlns="" xmlns:a16="http://schemas.microsoft.com/office/drawing/2014/main" val="423442012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/>
                        <a:t> Коэффициент </a:t>
                      </a:r>
                      <a:r>
                        <a:rPr lang="ru-RU" sz="1800" b="1" kern="1200" dirty="0"/>
                        <a:t>переработки, не</a:t>
                      </a:r>
                      <a:r>
                        <a:rPr lang="ru-RU" sz="1800" b="1" kern="1200" baseline="0" dirty="0"/>
                        <a:t> менее</a:t>
                      </a:r>
                      <a:r>
                        <a:rPr lang="ru-RU" sz="1800" b="1" kern="1200" dirty="0"/>
                        <a:t>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44000" anchor="ctr"/>
                </a:tc>
                <a:tc>
                  <a:txBody>
                    <a:bodyPr/>
                    <a:lstStyle/>
                    <a:p>
                      <a:pPr marL="0" marR="0" indent="0" algn="ctr" defTabSz="87200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/>
                        <a:t>40 %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144000" anchor="ctr"/>
                </a:tc>
                <a:extLst>
                  <a:ext uri="{0D108BD9-81ED-4DB2-BD59-A6C34878D82A}">
                    <a16:rowId xmlns="" xmlns:a16="http://schemas.microsoft.com/office/drawing/2014/main" val="1585216275"/>
                  </a:ext>
                </a:extLst>
              </a:tr>
            </a:tbl>
          </a:graphicData>
        </a:graphic>
      </p:graphicFrame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5162969" y="3881222"/>
            <a:ext cx="0" cy="440050"/>
          </a:xfrm>
          <a:prstGeom prst="straightConnector1">
            <a:avLst/>
          </a:prstGeom>
          <a:ln w="635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/>
          </p:cNvSpPr>
          <p:nvPr/>
        </p:nvSpPr>
        <p:spPr>
          <a:xfrm>
            <a:off x="9379043" y="6806025"/>
            <a:ext cx="691427" cy="396716"/>
          </a:xfrm>
          <a:prstGeom prst="rect">
            <a:avLst/>
          </a:prstGeom>
        </p:spPr>
        <p:txBody>
          <a:bodyPr lIns="91429" tIns="45714" rIns="91429" bIns="45714"/>
          <a:lstStyle>
            <a:defPPr>
              <a:defRPr lang="ru-RU"/>
            </a:defPPr>
            <a:lvl1pPr algn="l" rtl="0" fontAlgn="base">
              <a:spcBef>
                <a:spcPct val="40000"/>
              </a:spcBef>
              <a:spcAft>
                <a:spcPct val="2000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087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1752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1263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350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54380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25256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96133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767007" algn="l" defTabSz="941752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85D134EE-8B42-487F-8351-0A0C29847F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9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1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heme/theme1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76198</TotalTime>
  <Words>2248</Words>
  <Application>Microsoft Office PowerPoint</Application>
  <PresentationFormat>Произвольный</PresentationFormat>
  <Paragraphs>359</Paragraphs>
  <Slides>23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b-content</vt:lpstr>
      <vt:lpstr>b-default</vt:lpstr>
      <vt:lpstr>1_b-content</vt:lpstr>
      <vt:lpstr>main</vt:lpstr>
      <vt:lpstr>1_main</vt:lpstr>
      <vt:lpstr>2_main</vt:lpstr>
      <vt:lpstr>7_Оформление по умолчанию</vt:lpstr>
      <vt:lpstr>презентация_светлая_4х3</vt:lpstr>
      <vt:lpstr>Презентация PowerPoint</vt:lpstr>
      <vt:lpstr>Презентация PowerPoint</vt:lpstr>
      <vt:lpstr>История</vt:lpstr>
      <vt:lpstr>Резюме проекта</vt:lpstr>
      <vt:lpstr>Организационная схема</vt:lpstr>
      <vt:lpstr>Цель, задачи и результат проекта</vt:lpstr>
      <vt:lpstr>Дорожная карта проекта (2020 – 2024 гг)</vt:lpstr>
      <vt:lpstr>Дорожная карта поступления изотопов</vt:lpstr>
      <vt:lpstr>Презентация PowerPoint</vt:lpstr>
      <vt:lpstr>Радиохимический комплекс РФЯЦ-ВНИИЭФ </vt:lpstr>
      <vt:lpstr>Производство обогащенных изотопов трансурановых элементов</vt:lpstr>
      <vt:lpstr>Научно-техническое сотрудничество ОИЯИ и ВНИИЭФ</vt:lpstr>
      <vt:lpstr>Возможность использования установки С-2</vt:lpstr>
      <vt:lpstr>Составные части масс-сепаратора С-3</vt:lpstr>
      <vt:lpstr>Требования к составным частям.  Источник ионов</vt:lpstr>
      <vt:lpstr>Требования к составным частям.  Диспергирующий электромагнит</vt:lpstr>
      <vt:lpstr>Требования к составным частям </vt:lpstr>
      <vt:lpstr>Требования к составным частям. Система контроля и управления</vt:lpstr>
      <vt:lpstr>Презентация PowerPoint</vt:lpstr>
      <vt:lpstr>Схема движения продукта при разделении</vt:lpstr>
      <vt:lpstr>Сопутствующие технологические процессы</vt:lpstr>
      <vt:lpstr>Заключение</vt:lpstr>
      <vt:lpstr>Презентация PowerPoint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Малеев Алексей Евгеньевич</cp:lastModifiedBy>
  <cp:revision>6022</cp:revision>
  <cp:lastPrinted>2016-05-20T04:29:01Z</cp:lastPrinted>
  <dcterms:created xsi:type="dcterms:W3CDTF">2008-04-07T06:18:02Z</dcterms:created>
  <dcterms:modified xsi:type="dcterms:W3CDTF">2021-06-28T14:37:33Z</dcterms:modified>
</cp:coreProperties>
</file>