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9" r:id="rId8"/>
    <p:sldId id="266" r:id="rId9"/>
    <p:sldId id="272" r:id="rId10"/>
    <p:sldId id="270" r:id="rId11"/>
    <p:sldId id="274" r:id="rId12"/>
    <p:sldId id="271" r:id="rId13"/>
    <p:sldId id="268" r:id="rId14"/>
    <p:sldId id="265" r:id="rId15"/>
    <p:sldId id="264" r:id="rId16"/>
    <p:sldId id="273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BF98-4C6F-422C-AC91-63D98870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C7BC1C-3622-4FDB-83D9-AD5D7C28B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1030B-7088-429A-84D0-E1D2E2B0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31697-BB6B-4C61-8409-BBD6CCB7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433FD-CD7E-47CA-88D1-BE73AB3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6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87BC0-0685-4E4C-BD63-DD014DCE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7BCD7A-3064-429E-815D-A1499A22D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CDAC0-4BDD-4EA3-982A-9D67D614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8C8C0-18B8-4526-BB84-0A9FA44B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A26E9-25F0-45A6-9C44-C8284126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9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01507-AF14-4CAB-9782-95441840A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EEAE83-1FDE-466A-94DC-43F33B544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CF227-B53B-4F22-BD36-4B81E92E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32AB7-BADB-467B-9A90-3FBE04F3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718A3-F5E0-4B55-9A6D-A889A249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2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521" y="274638"/>
            <a:ext cx="1097137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21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521" y="3938594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793" y="3938594"/>
            <a:ext cx="5384099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14D-CD76-4808-A2C2-854CBA31EEF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5928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45518-ED66-43E9-8B66-113EBF0E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894D6-0E3E-4020-8785-2747520E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86DB2-73A2-4BEB-A622-A7E3EE8F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B5617-044E-42A8-A430-D3512C1A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479B6-C9C3-41C3-9ADF-0BC2F829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7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56582-1ADD-4455-B532-497A03E5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B4681-0747-4B16-A660-9DF681E9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903E8-8CFC-410E-AC5D-708F3479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FEAAC-A903-4787-A026-7DC8DED2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87C208-DBAA-49AE-B611-58879943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1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58215-96A3-43A7-9809-9D437188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4F137-E57E-4162-8962-0CD809D16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E1DEDA-FBD4-4B5D-9379-BE798807B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EAF19-BB9C-4DD9-9A3F-8DD82F30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4E28C6-1581-4163-9991-A831B7D0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DB8AF6-1B5D-4D6C-A433-F764AFF6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3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1402-938C-409D-8208-8F36EEEB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B75221-1B6D-4C43-BD74-1DCA5D5A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1F1E2E-58AE-42B1-8468-524D17D2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B8BBEB-DBC2-4545-9558-3953EC6DC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37F223-79E4-4C07-9D15-140EDE3CF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F8EB76-DBAF-40E9-9B90-4694D9AC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EAB80D-1034-4482-8560-E4A0AEA9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F81D-F18E-4DC3-8820-8E86108C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F27D-8513-4CE7-A4BC-19CDB99C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1DB54-D42E-4C71-BDC0-17BE1738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5F66F3-72F1-4F55-B318-572A6D6E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F58CAA-E327-4D19-9F6B-10C30A55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6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331FCA-C38A-4545-A61C-220D4FB6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39E50F-00D0-4557-BAB4-42C0C216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F38E3-26E5-40B7-ABF7-5015F36A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8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EE8FD-F1E0-4F15-95A0-DA55B493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F8EF8-057D-433A-B443-9A8AD9D4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A2E81E-F45E-494F-80A7-2E94FE228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F6CCB-93A0-49AA-BF81-C53E1123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E96CE-9BEF-4EAA-AA21-50B13ED9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0BFFA-AA9D-4D02-A54B-1C7DD805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5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C2DF1-3AD8-42F4-AE17-9F91D075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C43AB5-4238-4AF2-9672-E7DBB6A20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C6033-BE56-4A04-88A2-E45294C0C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A56364-CE25-4637-BA56-3EF23A85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B07D37-28DC-4CA9-9706-4630BEE8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E8CFA5-F225-4F46-B54F-4B2212B5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04F69-8648-4CE0-B563-34839B7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5FF818-7100-405C-9D48-1B7A7332F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C99B0-0FB9-4073-B115-FED4C056F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54F2-B0B3-4BAF-8D54-11644A9EAA7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C231B-D350-47C2-B44C-822379AC6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716FE-A636-4D93-9F13-40E00413D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6C6C-85C1-4481-876B-80E533AE3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676400"/>
            <a:ext cx="914281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Синтез нейтроноизбыточных ядер вблизи замкнутых нейтронных оболочек </a:t>
            </a:r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=126, 152 и 162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412704"/>
            <a:ext cx="8533289" cy="1752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Александр Карпов,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Вячеслав Сайко</a:t>
            </a:r>
            <a:endParaRPr lang="ru-RU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06" y="54868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Совещание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Сверхтяжелые элементы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30 июня – 02 июля 2021 г.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r="83939" b="42259"/>
          <a:stretch>
            <a:fillRect/>
          </a:stretch>
        </p:blipFill>
        <p:spPr bwMode="auto">
          <a:xfrm>
            <a:off x="9551590" y="476672"/>
            <a:ext cx="18120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FLEROV LABORATORY of NUCLEAR REA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22" y="548680"/>
            <a:ext cx="186112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646" y="188640"/>
            <a:ext cx="1007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 тяжелых продуктов в реакциях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C8B5F3-3A2C-44AE-A359-4547EB2B5D1D}"/>
              </a:ext>
            </a:extLst>
          </p:cNvPr>
          <p:cNvSpPr/>
          <p:nvPr/>
        </p:nvSpPr>
        <p:spPr>
          <a:xfrm>
            <a:off x="2638822" y="6296322"/>
            <a:ext cx="9212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Эксп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Schadel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Phys. Rev. Lett.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41, 469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978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Phys. Rev. Lett.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48, 852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982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529" name="Picture 1" descr="D:\Documents\Papers\Семинар 07.21\UU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710" y="620687"/>
            <a:ext cx="8640960" cy="569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87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D8C22-59F0-465E-B254-533F1725B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>
          <a:xfrm>
            <a:off x="1702717" y="692696"/>
            <a:ext cx="8712969" cy="5772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6694" y="188640"/>
            <a:ext cx="936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Получение изотопов нобелия в реакциях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 + U, Cm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562798" y="5229200"/>
            <a:ext cx="0" cy="504056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310772" y="5229200"/>
            <a:ext cx="0" cy="504056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42C473-0937-4B82-BE1B-A764DEDA089E}"/>
              </a:ext>
            </a:extLst>
          </p:cNvPr>
          <p:cNvSpPr txBox="1"/>
          <p:nvPr/>
        </p:nvSpPr>
        <p:spPr>
          <a:xfrm>
            <a:off x="2679235" y="5240014"/>
            <a:ext cx="109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=152</a:t>
            </a:r>
            <a:endParaRPr lang="ru-RU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68A45-B79D-46C9-A971-E8465CD1553D}"/>
              </a:ext>
            </a:extLst>
          </p:cNvPr>
          <p:cNvSpPr txBox="1"/>
          <p:nvPr/>
        </p:nvSpPr>
        <p:spPr>
          <a:xfrm>
            <a:off x="4446362" y="5229200"/>
            <a:ext cx="109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6694" y="188640"/>
            <a:ext cx="885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Изучение первичных продуктов в реакции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 + U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4A1FE3C-CFBC-47D1-8362-FCF3EB7DA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57135"/>
              </p:ext>
            </p:extLst>
          </p:nvPr>
        </p:nvGraphicFramePr>
        <p:xfrm>
          <a:off x="-241497" y="1628800"/>
          <a:ext cx="670072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Graph" r:id="rId3" imgW="4154760" imgH="2901600" progId="Origin50.Graph">
                  <p:embed/>
                </p:oleObj>
              </mc:Choice>
              <mc:Fallback>
                <p:oleObj name="Graph" r:id="rId3" imgW="4154760" imgH="290160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1497" y="1628800"/>
                        <a:ext cx="6700722" cy="46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5853973" y="1340768"/>
          <a:ext cx="7009985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Graph" r:id="rId5" imgW="4154760" imgH="2901600" progId="Origin50.Graph">
                  <p:embed/>
                </p:oleObj>
              </mc:Choice>
              <mc:Fallback>
                <p:oleObj name="Graph" r:id="rId5" imgW="4154760" imgH="2901600" progId="Origin50.Grap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973" y="1340768"/>
                        <a:ext cx="7009985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0630" y="1268760"/>
            <a:ext cx="26893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+ 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No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МэВ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нуклон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470469" y="5949280"/>
            <a:ext cx="16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Угол, градусы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382899" y="3412115"/>
            <a:ext cx="321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Кинетическая энергия,  МэВ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441848" y="3861048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695972" y="3861048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2628900" y="4000500"/>
            <a:ext cx="5981700" cy="1428750"/>
          </a:xfrm>
          <a:custGeom>
            <a:avLst/>
            <a:gdLst>
              <a:gd name="connsiteX0" fmla="*/ 0 w 5981700"/>
              <a:gd name="connsiteY0" fmla="*/ 1028700 h 1428750"/>
              <a:gd name="connsiteX1" fmla="*/ 4724400 w 5981700"/>
              <a:gd name="connsiteY1" fmla="*/ 1257300 h 1428750"/>
              <a:gd name="connsiteX2" fmla="*/ 5981700 w 5981700"/>
              <a:gd name="connsiteY2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1700" h="1428750">
                <a:moveTo>
                  <a:pt x="0" y="1028700"/>
                </a:moveTo>
                <a:cubicBezTo>
                  <a:pt x="1863725" y="1228725"/>
                  <a:pt x="3727450" y="1428750"/>
                  <a:pt x="4724400" y="1257300"/>
                </a:cubicBezTo>
                <a:cubicBezTo>
                  <a:pt x="5721350" y="1085850"/>
                  <a:pt x="5851525" y="542925"/>
                  <a:pt x="5981700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767614" y="422108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5526" y="321297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Pb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4B00E-E22B-43C1-9CD3-5AA97DDFB670}"/>
              </a:ext>
            </a:extLst>
          </p:cNvPr>
          <p:cNvSpPr txBox="1"/>
          <p:nvPr/>
        </p:nvSpPr>
        <p:spPr>
          <a:xfrm>
            <a:off x="3934966" y="2420888"/>
            <a:ext cx="417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B61079-6F14-4F28-ADC8-C0D1AEDA4B53}"/>
              </a:ext>
            </a:extLst>
          </p:cNvPr>
          <p:cNvSpPr/>
          <p:nvPr/>
        </p:nvSpPr>
        <p:spPr>
          <a:xfrm>
            <a:off x="6167214" y="6237312"/>
            <a:ext cx="584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Эксп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Kratz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Phys. Rev. C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88, 054615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D1015-E89E-4E95-B9E2-004086CD9DDA}"/>
              </a:ext>
            </a:extLst>
          </p:cNvPr>
          <p:cNvSpPr txBox="1"/>
          <p:nvPr/>
        </p:nvSpPr>
        <p:spPr>
          <a:xfrm>
            <a:off x="3070870" y="193054"/>
            <a:ext cx="6016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оптимальная энергия</a:t>
            </a:r>
          </a:p>
        </p:txBody>
      </p:sp>
      <p:pic>
        <p:nvPicPr>
          <p:cNvPr id="24577" name="Picture 1" descr="D:\Documents\Papers\Семинар 07.21\EnergyU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758" y="692696"/>
            <a:ext cx="746760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2598" y="188640"/>
            <a:ext cx="10978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Получение нейтроноизбыточных ядер в реакциях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 + U, Cm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D:\Documents\Papers\Семинар 07.21\N15216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902" y="980728"/>
            <a:ext cx="4838100" cy="5364491"/>
          </a:xfrm>
          <a:prstGeom prst="rect">
            <a:avLst/>
          </a:prstGeom>
          <a:noFill/>
        </p:spPr>
      </p:pic>
      <p:pic>
        <p:nvPicPr>
          <p:cNvPr id="21506" name="Picture 2" descr="D:\Documents\Papers\Семинар 07.21\N152162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902" y="980728"/>
            <a:ext cx="4838100" cy="5364491"/>
          </a:xfrm>
          <a:prstGeom prst="rect">
            <a:avLst/>
          </a:prstGeom>
          <a:noFill/>
        </p:spPr>
      </p:pic>
      <p:pic>
        <p:nvPicPr>
          <p:cNvPr id="6" name="Picture 3" descr="D:\Documents\Papers\Семинар 07.21\N1521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902" y="980728"/>
            <a:ext cx="4838100" cy="536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Documents\Papers\Семинар 07.21\MAP18_U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670" y="818048"/>
            <a:ext cx="9305185" cy="5491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2598" y="188640"/>
            <a:ext cx="10978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Получение нейтроноизбыточных ядер в реакциях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 + U, Cm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73290" y="1916832"/>
            <a:ext cx="163346" cy="35826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68A45-B79D-46C9-A971-E8465CD1553D}"/>
              </a:ext>
            </a:extLst>
          </p:cNvPr>
          <p:cNvSpPr txBox="1"/>
          <p:nvPr/>
        </p:nvSpPr>
        <p:spPr>
          <a:xfrm>
            <a:off x="7319342" y="161950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80276" y="2276872"/>
            <a:ext cx="170594" cy="32226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2C473-0937-4B82-BE1B-A764DEDA089E}"/>
              </a:ext>
            </a:extLst>
          </p:cNvPr>
          <p:cNvSpPr txBox="1"/>
          <p:nvPr/>
        </p:nvSpPr>
        <p:spPr>
          <a:xfrm>
            <a:off x="5790366" y="2060848"/>
            <a:ext cx="1096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=152</a:t>
            </a:r>
            <a:endParaRPr lang="ru-RU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2699" y="82637"/>
            <a:ext cx="7771388" cy="5334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получения новых ядер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37" y="952382"/>
            <a:ext cx="8856750" cy="5330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64" y="2299164"/>
            <a:ext cx="6159927" cy="3983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2" y="3910247"/>
            <a:ext cx="2045350" cy="1326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90" y="1124744"/>
            <a:ext cx="7159360" cy="4371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653464">
            <a:off x="4809139" y="3002380"/>
            <a:ext cx="140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Слияние</a:t>
            </a:r>
          </a:p>
        </p:txBody>
      </p:sp>
      <p:sp>
        <p:nvSpPr>
          <p:cNvPr id="16" name="TextBox 15"/>
          <p:cNvSpPr txBox="1"/>
          <p:nvPr/>
        </p:nvSpPr>
        <p:spPr>
          <a:xfrm rot="19653464">
            <a:off x="5197506" y="3171936"/>
            <a:ext cx="204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Фрагментация</a:t>
            </a:r>
          </a:p>
        </p:txBody>
      </p:sp>
      <p:sp>
        <p:nvSpPr>
          <p:cNvPr id="17" name="TextBox 16"/>
          <p:cNvSpPr txBox="1"/>
          <p:nvPr/>
        </p:nvSpPr>
        <p:spPr>
          <a:xfrm rot="19653464">
            <a:off x="3669514" y="4298799"/>
            <a:ext cx="1403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Деление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04528" y="4405365"/>
            <a:ext cx="4487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Нейтроноизбыточные ядра с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>
                <a:solidFill>
                  <a:srgbClr val="002060"/>
                </a:solidFill>
              </a:rPr>
              <a:t>=126: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известны вплоть до </a:t>
            </a:r>
            <a:r>
              <a:rPr lang="en-US" sz="2000" baseline="30000" dirty="0">
                <a:solidFill>
                  <a:srgbClr val="002060"/>
                </a:solidFill>
              </a:rPr>
              <a:t>202</a:t>
            </a:r>
            <a:r>
              <a:rPr lang="en-US" sz="2000" dirty="0">
                <a:solidFill>
                  <a:srgbClr val="002060"/>
                </a:solidFill>
              </a:rPr>
              <a:t>Os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фрагментация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aseline="30000" dirty="0">
                <a:solidFill>
                  <a:srgbClr val="002060"/>
                </a:solidFill>
              </a:rPr>
              <a:t>238</a:t>
            </a:r>
            <a:r>
              <a:rPr lang="en-US" sz="2000" dirty="0">
                <a:solidFill>
                  <a:srgbClr val="002060"/>
                </a:solidFill>
              </a:rPr>
              <a:t>U: </a:t>
            </a:r>
            <a:r>
              <a:rPr 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>
                <a:solidFill>
                  <a:srgbClr val="002060"/>
                </a:solidFill>
              </a:rPr>
              <a:t>=4.4 </a:t>
            </a:r>
            <a:r>
              <a:rPr lang="ru-RU" sz="2000" dirty="0" err="1">
                <a:solidFill>
                  <a:srgbClr val="002060"/>
                </a:solidFill>
              </a:rPr>
              <a:t>пб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Нейтроноизбыточные изотопы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трансурановых элементов</a:t>
            </a:r>
            <a:r>
              <a:rPr lang="en-US" sz="2000" dirty="0">
                <a:solidFill>
                  <a:srgbClr val="002060"/>
                </a:solidFill>
              </a:rPr>
              <a:t> – </a:t>
            </a:r>
            <a:r>
              <a:rPr lang="ru-RU" sz="2000" dirty="0" err="1">
                <a:solidFill>
                  <a:srgbClr val="002060"/>
                </a:solidFill>
              </a:rPr>
              <a:t>неизучены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942" y="908720"/>
            <a:ext cx="577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Реакции </a:t>
            </a:r>
            <a:r>
              <a:rPr lang="ru-RU" sz="2000" dirty="0" err="1">
                <a:solidFill>
                  <a:srgbClr val="002060"/>
                </a:solidFill>
                <a:cs typeface="Arial" panose="020B0604020202020204" pitchFamily="34" charset="0"/>
              </a:rPr>
              <a:t>многонуклонных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передач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(МНП) – это перспективный метод получения новых ядер</a:t>
            </a: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V="1">
            <a:off x="7065218" y="2029101"/>
            <a:ext cx="0" cy="1152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V="1">
            <a:off x="8186613" y="1525045"/>
            <a:ext cx="0" cy="1152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V="1">
            <a:off x="8615486" y="1309021"/>
            <a:ext cx="0" cy="1152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4" y="2788267"/>
            <a:ext cx="306795" cy="6865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1428293">
            <a:off x="6890716" y="2913330"/>
            <a:ext cx="999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МНП</a:t>
            </a:r>
            <a:r>
              <a:rPr lang="en-US" sz="2200" b="1" dirty="0"/>
              <a:t>?</a:t>
            </a:r>
            <a:endParaRPr lang="ru-RU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87EECA-1474-4309-A239-66A24FF4C232}"/>
              </a:ext>
            </a:extLst>
          </p:cNvPr>
          <p:cNvSpPr txBox="1"/>
          <p:nvPr/>
        </p:nvSpPr>
        <p:spPr>
          <a:xfrm>
            <a:off x="7935863" y="2661407"/>
            <a:ext cx="49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4F4B95-DCD6-4715-80C5-56729EE70342}"/>
              </a:ext>
            </a:extLst>
          </p:cNvPr>
          <p:cNvSpPr txBox="1"/>
          <p:nvPr/>
        </p:nvSpPr>
        <p:spPr>
          <a:xfrm>
            <a:off x="8363081" y="2441404"/>
            <a:ext cx="490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EC7A4D-EB0D-4012-92A2-763AFCD395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90" y="1309021"/>
            <a:ext cx="1930138" cy="14167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9653464">
            <a:off x="8313417" y="1712249"/>
            <a:ext cx="1050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МНП</a:t>
            </a:r>
            <a:r>
              <a:rPr lang="en-US" sz="2200" b="1" dirty="0"/>
              <a:t>?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222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 animBg="1"/>
      <p:bldP spid="3" grpId="0"/>
      <p:bldP spid="21" grpId="0"/>
      <p:bldP spid="29" grpId="0"/>
      <p:bldP spid="3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0599" y="169476"/>
            <a:ext cx="930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нейтроноизбыточных изотопов осмия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524795" y="664767"/>
            <a:ext cx="7434102" cy="5968763"/>
            <a:chOff x="2306053" y="551551"/>
            <a:chExt cx="7435070" cy="5968764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/>
          </p:nvGraphicFramePr>
          <p:xfrm>
            <a:off x="3251197" y="754547"/>
            <a:ext cx="3406970" cy="5062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orelDRAW" r:id="rId3" imgW="3111120" imgH="4627440" progId="">
                    <p:embed/>
                  </p:oleObj>
                </mc:Choice>
                <mc:Fallback>
                  <p:oleObj name="CorelDRAW" r:id="rId3" imgW="3111120" imgH="462744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1197" y="754547"/>
                          <a:ext cx="3406970" cy="5062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025574" y="577516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185</a:t>
              </a:r>
              <a:endParaRPr lang="ru-RU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5474" y="57639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190</a:t>
              </a:r>
              <a:endParaRPr lang="ru-RU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98749" y="577196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195</a:t>
              </a:r>
              <a:endParaRPr lang="ru-RU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2025" y="577999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200</a:t>
              </a:r>
              <a:endParaRPr lang="ru-RU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5299" y="578801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205</a:t>
              </a:r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8574" y="57960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210</a:t>
              </a:r>
              <a:endParaRPr lang="ru-RU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624" y="55155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2</a:t>
              </a:r>
              <a:endParaRPr lang="ru-RU" sz="2400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0649" y="992700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1</a:t>
              </a:r>
              <a:endParaRPr lang="ru-RU" sz="2400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8673" y="143385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0</a:t>
              </a:r>
              <a:endParaRPr lang="ru-RU" sz="2400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7325" y="19067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-1</a:t>
              </a:r>
              <a:endParaRPr lang="ru-RU" sz="24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7325" y="23639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-2</a:t>
              </a:r>
              <a:endParaRPr lang="ru-RU" sz="2400" baseline="30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7325" y="282432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-3</a:t>
              </a:r>
              <a:endParaRPr lang="ru-RU" sz="2400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07325" y="3284699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-4</a:t>
              </a:r>
              <a:endParaRPr lang="ru-RU" sz="2400" baseline="30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7325" y="374507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-5</a:t>
              </a:r>
              <a:endParaRPr lang="ru-RU" sz="2400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07325" y="4205452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-6</a:t>
              </a:r>
              <a:endParaRPr lang="ru-RU" sz="2400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7325" y="466582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-7</a:t>
              </a:r>
              <a:endParaRPr lang="ru-RU" sz="2400" baseline="3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7325" y="512620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-8</a:t>
              </a:r>
              <a:endParaRPr lang="ru-RU" sz="2400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7325" y="558657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-9</a:t>
              </a:r>
              <a:endParaRPr lang="ru-RU" sz="2400" baseline="3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3929" y="3606585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10</a:t>
              </a:r>
              <a:r>
                <a:rPr lang="en-US" sz="2400" b="1" baseline="30000" dirty="0"/>
                <a:t>7</a:t>
              </a:r>
              <a:endParaRPr lang="ru-RU" sz="2400" b="1" baseline="30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5023" y="6120205"/>
              <a:ext cx="867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Масса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739738" y="2443740"/>
              <a:ext cx="1532792" cy="400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Сечение, </a:t>
              </a:r>
              <a:r>
                <a:rPr lang="ru-RU" sz="2000" dirty="0" err="1"/>
                <a:t>мб</a:t>
              </a:r>
              <a:endParaRPr lang="ru-RU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77234" y="1457508"/>
              <a:ext cx="1359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Последний </a:t>
              </a:r>
            </a:p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стабильный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64318" y="1977811"/>
              <a:ext cx="1472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Последний </a:t>
              </a:r>
            </a:p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изученный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76799" y="2728579"/>
              <a:ext cx="1332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Последний </a:t>
              </a:r>
            </a:p>
            <a:p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известный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4593" y="910496"/>
              <a:ext cx="8675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</a:t>
              </a:r>
              <a:r>
                <a:rPr lang="en-US" sz="2000" dirty="0"/>
                <a:t>=126</a:t>
              </a:r>
              <a:endParaRPr lang="ru-RU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68498" y="4915419"/>
              <a:ext cx="22894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фрагментация</a:t>
              </a:r>
              <a:r>
                <a:rPr lang="en-US" sz="2000" b="1" dirty="0"/>
                <a:t> </a:t>
              </a:r>
              <a:r>
                <a:rPr lang="en-US" sz="2000" b="1" baseline="30000" dirty="0"/>
                <a:t>238</a:t>
              </a:r>
              <a:r>
                <a:rPr lang="en-US" sz="2000" b="1" dirty="0"/>
                <a:t>U</a:t>
              </a:r>
              <a:endParaRPr lang="ru-RU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3739" y="1654692"/>
              <a:ext cx="325535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b="1" dirty="0" err="1"/>
                <a:t>многонуклонные</a:t>
              </a:r>
              <a:r>
                <a:rPr lang="ru-RU" sz="2000" b="1" dirty="0"/>
                <a:t> передачи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9856" y="1367072"/>
              <a:ext cx="14401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baseline="30000" dirty="0"/>
                <a:t>136</a:t>
              </a:r>
              <a:r>
                <a:rPr lang="en-US" sz="2000" b="1" dirty="0"/>
                <a:t>Xe + </a:t>
              </a:r>
              <a:r>
                <a:rPr lang="en-US" sz="2000" b="1" baseline="30000" dirty="0"/>
                <a:t>198</a:t>
              </a:r>
              <a:r>
                <a:rPr lang="en-US" sz="2000" b="1" dirty="0"/>
                <a:t>Pt</a:t>
              </a:r>
              <a:endParaRPr lang="ru-RU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70870" y="5304234"/>
              <a:ext cx="25303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J. </a:t>
              </a:r>
              <a:r>
                <a:rPr lang="en-US" b="1" i="1" dirty="0" err="1"/>
                <a:t>Kurcewicz</a:t>
              </a:r>
              <a:r>
                <a:rPr lang="en-US" b="1" i="1" dirty="0"/>
                <a:t> et al.,(2012)</a:t>
              </a:r>
              <a:endParaRPr lang="ru-RU" b="1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1305" y="3085009"/>
              <a:ext cx="239686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фрагментация</a:t>
              </a:r>
              <a:r>
                <a:rPr lang="en-US" sz="2000" b="1" dirty="0"/>
                <a:t> </a:t>
              </a:r>
              <a:r>
                <a:rPr lang="en-US" sz="2000" b="1" baseline="30000" dirty="0"/>
                <a:t>208</a:t>
              </a:r>
              <a:r>
                <a:rPr lang="en-US" sz="2000" b="1" dirty="0"/>
                <a:t>Pb</a:t>
              </a:r>
              <a:endParaRPr lang="ru-RU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66226" y="3462734"/>
              <a:ext cx="3074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T. </a:t>
              </a:r>
              <a:r>
                <a:rPr lang="en-US" b="1" i="1" dirty="0" err="1"/>
                <a:t>Kurtukian</a:t>
              </a:r>
              <a:r>
                <a:rPr lang="en-US" b="1" i="1" dirty="0"/>
                <a:t>-Nieto et.al (2014)</a:t>
              </a:r>
              <a:endParaRPr lang="ru-RU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78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C07069-135C-4F24-81B2-B3913A1C70E7}"/>
              </a:ext>
            </a:extLst>
          </p:cNvPr>
          <p:cNvSpPr/>
          <p:nvPr/>
        </p:nvSpPr>
        <p:spPr>
          <a:xfrm>
            <a:off x="8064411" y="184864"/>
            <a:ext cx="4126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96, 024618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99, 014613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4D5C2-1CCB-49F2-9BFA-A4EC2B1FFDBA}"/>
              </a:ext>
            </a:extLst>
          </p:cNvPr>
          <p:cNvSpPr txBox="1"/>
          <p:nvPr/>
        </p:nvSpPr>
        <p:spPr>
          <a:xfrm>
            <a:off x="5743205" y="169476"/>
            <a:ext cx="157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9D6645-5674-411F-AABB-63305351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7182" r="51180" b="61775"/>
          <a:stretch/>
        </p:blipFill>
        <p:spPr>
          <a:xfrm>
            <a:off x="198588" y="264686"/>
            <a:ext cx="5544617" cy="2088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8E5E7D-1BCB-4592-85F9-052283B1B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2" r="43502"/>
          <a:stretch/>
        </p:blipFill>
        <p:spPr>
          <a:xfrm>
            <a:off x="400119" y="4865122"/>
            <a:ext cx="6887294" cy="13472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0489D4A-AFE9-4DD2-91B1-27CA0A444E46}"/>
              </a:ext>
            </a:extLst>
          </p:cNvPr>
          <p:cNvGrpSpPr/>
          <p:nvPr/>
        </p:nvGrpSpPr>
        <p:grpSpPr>
          <a:xfrm>
            <a:off x="450615" y="2376428"/>
            <a:ext cx="5040561" cy="2276708"/>
            <a:chOff x="450615" y="2376428"/>
            <a:chExt cx="5040561" cy="227670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B834B9F-AE22-4312-9836-699D251DF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" t="50000" r="52154" b="18957"/>
            <a:stretch/>
          </p:blipFill>
          <p:spPr>
            <a:xfrm>
              <a:off x="450615" y="2564904"/>
              <a:ext cx="5040561" cy="2088232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3BA7EC9-CB44-4A73-8EC2-8861F7AA8891}"/>
                </a:ext>
              </a:extLst>
            </p:cNvPr>
            <p:cNvSpPr/>
            <p:nvPr/>
          </p:nvSpPr>
          <p:spPr>
            <a:xfrm>
              <a:off x="2350790" y="2376428"/>
              <a:ext cx="360040" cy="260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433" name="Picture 1" descr="D:\Documents\Papers\Семинар 07.21\degre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326" y="1162762"/>
            <a:ext cx="4464496" cy="2626278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7391350" y="3749240"/>
            <a:ext cx="4454714" cy="2923896"/>
            <a:chOff x="7391350" y="3749240"/>
            <a:chExt cx="4454714" cy="292389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DF3555A-E1BE-427A-8388-FDD1846C6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39" t="47079" b="32786"/>
            <a:stretch/>
          </p:blipFill>
          <p:spPr>
            <a:xfrm>
              <a:off x="7391350" y="4869160"/>
              <a:ext cx="4454714" cy="115212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DF3555A-E1BE-427A-8388-FDD1846C6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39" t="88608"/>
            <a:stretch/>
          </p:blipFill>
          <p:spPr>
            <a:xfrm>
              <a:off x="7391350" y="6021288"/>
              <a:ext cx="4454714" cy="65184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DF3555A-E1BE-427A-8388-FDD1846C6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39" t="6112" b="73057"/>
            <a:stretch/>
          </p:blipFill>
          <p:spPr>
            <a:xfrm>
              <a:off x="7391350" y="3749240"/>
              <a:ext cx="4454714" cy="1191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34952" y="231627"/>
            <a:ext cx="5198340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ядер с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</a:t>
            </a:r>
          </a:p>
          <a:p>
            <a:pPr algn="ctr"/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Оптимальная энергия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A4D29B-A67C-4786-A8A9-DBF9A730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46" y="1124744"/>
            <a:ext cx="6768752" cy="5329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F23519-825B-479D-BDF5-FC9DA755EFF2}"/>
              </a:ext>
            </a:extLst>
          </p:cNvPr>
          <p:cNvSpPr txBox="1"/>
          <p:nvPr/>
        </p:nvSpPr>
        <p:spPr>
          <a:xfrm>
            <a:off x="7108131" y="1480288"/>
            <a:ext cx="16943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136</a:t>
            </a:r>
            <a:r>
              <a:rPr lang="en-US" sz="2400" b="1" dirty="0"/>
              <a:t>Xe + </a:t>
            </a:r>
            <a:r>
              <a:rPr lang="en-US" sz="2400" b="1" baseline="30000" dirty="0"/>
              <a:t>198</a:t>
            </a:r>
            <a:r>
              <a:rPr lang="en-US" sz="2400" b="1" dirty="0"/>
              <a:t>Pt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04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54" y="2015824"/>
            <a:ext cx="9990424" cy="463867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0614938" y="2015823"/>
            <a:ext cx="8237" cy="456376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31347" y="3836040"/>
            <a:ext cx="110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9184" y="1178184"/>
            <a:ext cx="3223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Изотопы иридия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2958" y="5229653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мишень</a:t>
            </a:r>
            <a:endParaRPr lang="ru-RU" sz="2000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33375" y="42863"/>
          <a:ext cx="6551613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orelDRAW" r:id="rId4" imgW="3425760" imgH="2582640" progId="">
                  <p:embed/>
                </p:oleObj>
              </mc:Choice>
              <mc:Fallback>
                <p:oleObj name="CorelDRAW" r:id="rId4" imgW="3425760" imgH="258264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2863"/>
                        <a:ext cx="6551613" cy="493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4480" y="1944380"/>
            <a:ext cx="185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c.m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=420 MeV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2269" y="1944380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MeV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5734" y="1944380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643 MeV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5666895" y="5414319"/>
            <a:ext cx="4217224" cy="369332"/>
          </a:xfrm>
          <a:prstGeom prst="bentConnector3">
            <a:avLst>
              <a:gd name="adj1" fmla="val 10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63278" y="5416379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-1p +6n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5458" y="241484"/>
            <a:ext cx="446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Углы вылета продуктов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426586" y="3573016"/>
            <a:ext cx="0" cy="576064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11498" y="3573016"/>
            <a:ext cx="0" cy="576064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70870" y="3573016"/>
            <a:ext cx="0" cy="576064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C87E5A-4420-4D7E-A4F9-583150B048A5}"/>
              </a:ext>
            </a:extLst>
          </p:cNvPr>
          <p:cNvSpPr txBox="1"/>
          <p:nvPr/>
        </p:nvSpPr>
        <p:spPr>
          <a:xfrm>
            <a:off x="5426586" y="3463602"/>
            <a:ext cx="109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endParaRPr lang="ru-RU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0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456" y="303312"/>
            <a:ext cx="11998414" cy="533400"/>
          </a:xfrm>
        </p:spPr>
        <p:txBody>
          <a:bodyPr>
            <a:noAutofit/>
          </a:bodyPr>
          <a:lstStyle/>
          <a:p>
            <a:r>
              <a:rPr lang="ru-RU" altLang="ru-RU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нейтроноизбыточных изотопов тяжелых и сверхтяжелых элементов в столкновениях двух актинидов</a:t>
            </a:r>
            <a:r>
              <a:rPr lang="en-US" altLang="ru-RU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 + U, Cm, …)</a:t>
            </a:r>
            <a:endParaRPr lang="ru-RU" altLang="ru-RU" sz="2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3" y="965166"/>
            <a:ext cx="8878685" cy="5344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9102" y="4653136"/>
            <a:ext cx="669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Оболочечные эффекты могут привести к увеличенному сечению образования пары продуктов реакции, в которой один фрагмент – свинцово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подобный, а второй, соответственно, тяжелый или сверхтяжелый.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2678" y="1732746"/>
            <a:ext cx="349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+ </a:t>
            </a:r>
            <a:r>
              <a:rPr lang="en-US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→ </a:t>
            </a:r>
            <a:r>
              <a:rPr lang="en-US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Pb* + </a:t>
            </a:r>
            <a:r>
              <a:rPr lang="en-US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No*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7014" y="6269250"/>
            <a:ext cx="5952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 </a:t>
            </a:r>
            <a:r>
              <a:rPr lang="ru-RU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Saiko,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published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28A1F32-A745-4C84-BBFD-8D9BE826CB1A}"/>
              </a:ext>
            </a:extLst>
          </p:cNvPr>
          <p:cNvCxnSpPr>
            <a:cxnSpLocks/>
          </p:cNvCxnSpPr>
          <p:nvPr/>
        </p:nvCxnSpPr>
        <p:spPr>
          <a:xfrm flipV="1">
            <a:off x="7610314" y="1514184"/>
            <a:ext cx="0" cy="1152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BBE3FC0-8BB2-483B-B456-C69AA31296CF}"/>
              </a:ext>
            </a:extLst>
          </p:cNvPr>
          <p:cNvCxnSpPr>
            <a:cxnSpLocks/>
          </p:cNvCxnSpPr>
          <p:nvPr/>
        </p:nvCxnSpPr>
        <p:spPr>
          <a:xfrm flipV="1">
            <a:off x="8039187" y="1298160"/>
            <a:ext cx="0" cy="1152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9ACDB0-181F-4333-96EB-A9379712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53" y="1250879"/>
            <a:ext cx="1930138" cy="14167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995301-5630-4B6D-8A7C-7AD453C3EE32}"/>
              </a:ext>
            </a:extLst>
          </p:cNvPr>
          <p:cNvSpPr txBox="1"/>
          <p:nvPr/>
        </p:nvSpPr>
        <p:spPr>
          <a:xfrm>
            <a:off x="7365173" y="2689175"/>
            <a:ext cx="49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EF825-8208-4693-A22F-B81803A353C9}"/>
              </a:ext>
            </a:extLst>
          </p:cNvPr>
          <p:cNvSpPr txBox="1"/>
          <p:nvPr/>
        </p:nvSpPr>
        <p:spPr>
          <a:xfrm>
            <a:off x="7792391" y="2452406"/>
            <a:ext cx="49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</a:p>
        </p:txBody>
      </p:sp>
    </p:spTree>
    <p:extLst>
      <p:ext uri="{BB962C8B-B14F-4D97-AF65-F5344CB8AC3E}">
        <p14:creationId xmlns:p14="http://schemas.microsoft.com/office/powerpoint/2010/main" val="23398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5543" y="188640"/>
            <a:ext cx="543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U: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продукты реакции</a:t>
            </a:r>
          </a:p>
        </p:txBody>
      </p:sp>
      <p:grpSp>
        <p:nvGrpSpPr>
          <p:cNvPr id="17" name="Группа 16"/>
          <p:cNvGrpSpPr/>
          <p:nvPr/>
        </p:nvGrpSpPr>
        <p:grpSpPr>
          <a:xfrm rot="618162">
            <a:off x="2036774" y="859733"/>
            <a:ext cx="3443466" cy="2435574"/>
            <a:chOff x="1031491" y="470993"/>
            <a:chExt cx="3443466" cy="243557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31491" y="470993"/>
              <a:ext cx="3443466" cy="2435574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 rot="350444">
              <a:off x="3223408" y="878125"/>
              <a:ext cx="521773" cy="661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2956530" y="1357136"/>
              <a:ext cx="280109" cy="202857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 rot="19477928">
              <a:off x="2070373" y="1613830"/>
              <a:ext cx="521773" cy="661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575371" y="1644051"/>
              <a:ext cx="235910" cy="17763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283096" y="1615189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238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3675" y="178758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238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281399" y="2433540"/>
            <a:ext cx="3242865" cy="1507958"/>
            <a:chOff x="1878920" y="2044800"/>
            <a:chExt cx="3242865" cy="150795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878920" y="2044800"/>
              <a:ext cx="3242865" cy="1507958"/>
              <a:chOff x="2257935" y="2044800"/>
              <a:chExt cx="3242865" cy="1507958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2288791" y="2044800"/>
                <a:ext cx="3212009" cy="150795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Овал 29"/>
              <p:cNvSpPr/>
              <p:nvPr/>
            </p:nvSpPr>
            <p:spPr>
              <a:xfrm rot="968606">
                <a:off x="3969567" y="2276268"/>
                <a:ext cx="521773" cy="66118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20096090">
                <a:off x="3478794" y="2507995"/>
                <a:ext cx="521773" cy="66118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57935" y="2486016"/>
                <a:ext cx="1048685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Z</a:t>
                </a:r>
                <a:r>
                  <a:rPr lang="ru-RU" sz="2600" dirty="0"/>
                  <a:t>=184</a:t>
                </a:r>
                <a:endParaRPr lang="en-US" sz="2600" dirty="0"/>
              </a:p>
              <a:p>
                <a:r>
                  <a:rPr lang="en-US" sz="2600" dirty="0"/>
                  <a:t>A=476</a:t>
                </a:r>
                <a:endParaRPr lang="ru-RU" sz="2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437201" y="2557717"/>
              <a:ext cx="340246" cy="28086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239998" y="1638215"/>
            <a:ext cx="5649216" cy="3476486"/>
            <a:chOff x="3261456" y="1249475"/>
            <a:chExt cx="5649216" cy="3476486"/>
          </a:xfrm>
        </p:grpSpPr>
        <p:grpSp>
          <p:nvGrpSpPr>
            <p:cNvPr id="34" name="Группа 30"/>
            <p:cNvGrpSpPr/>
            <p:nvPr/>
          </p:nvGrpSpPr>
          <p:grpSpPr>
            <a:xfrm>
              <a:off x="5089537" y="1249475"/>
              <a:ext cx="3082863" cy="3422825"/>
              <a:chOff x="6044616" y="1249475"/>
              <a:chExt cx="3082863" cy="3422825"/>
            </a:xfrm>
          </p:grpSpPr>
          <p:cxnSp>
            <p:nvCxnSpPr>
              <p:cNvPr id="40" name="Прямая соединительная линия 39"/>
              <p:cNvCxnSpPr>
                <a:endCxn id="44" idx="1"/>
              </p:cNvCxnSpPr>
              <p:nvPr/>
            </p:nvCxnSpPr>
            <p:spPr>
              <a:xfrm rot="19121529">
                <a:off x="6295795" y="3212779"/>
                <a:ext cx="1028710" cy="1181666"/>
              </a:xfrm>
              <a:prstGeom prst="line">
                <a:avLst/>
              </a:prstGeom>
              <a:ln w="285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6044616" y="2424628"/>
                <a:ext cx="404272" cy="1033456"/>
              </a:xfrm>
              <a:prstGeom prst="line">
                <a:avLst/>
              </a:prstGeom>
              <a:ln w="285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9121529" flipV="1">
                <a:off x="6401699" y="1921727"/>
                <a:ext cx="432048" cy="221371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9121529">
                <a:off x="8162152" y="3786504"/>
                <a:ext cx="404764" cy="426092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Овал 43"/>
              <p:cNvSpPr/>
              <p:nvPr/>
            </p:nvSpPr>
            <p:spPr>
              <a:xfrm rot="19121529">
                <a:off x="7586027" y="3680262"/>
                <a:ext cx="486616" cy="48661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 rot="19121529">
                <a:off x="6168757" y="2209588"/>
                <a:ext cx="486616" cy="48661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6" name="Группа 67"/>
              <p:cNvGrpSpPr/>
              <p:nvPr/>
            </p:nvGrpSpPr>
            <p:grpSpPr>
              <a:xfrm rot="19121529">
                <a:off x="6471485" y="1249475"/>
                <a:ext cx="504056" cy="1152128"/>
                <a:chOff x="539552" y="4653136"/>
                <a:chExt cx="504056" cy="1152128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539552" y="4658314"/>
                  <a:ext cx="0" cy="7893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1043608" y="5013176"/>
                  <a:ext cx="0" cy="7918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flipH="1" flipV="1">
                  <a:off x="539552" y="5447686"/>
                  <a:ext cx="504056" cy="35757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H="1" flipV="1">
                  <a:off x="539552" y="4653136"/>
                  <a:ext cx="504056" cy="3600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Группа 73"/>
              <p:cNvGrpSpPr/>
              <p:nvPr/>
            </p:nvGrpSpPr>
            <p:grpSpPr>
              <a:xfrm rot="19121529">
                <a:off x="8393511" y="3400270"/>
                <a:ext cx="504056" cy="1156365"/>
                <a:chOff x="539552" y="2845982"/>
                <a:chExt cx="504056" cy="1156365"/>
              </a:xfrm>
            </p:grpSpPr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39552" y="3212976"/>
                  <a:ext cx="0" cy="7893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1043608" y="2863727"/>
                  <a:ext cx="0" cy="78937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flipH="1">
                  <a:off x="539552" y="3645024"/>
                  <a:ext cx="504056" cy="35732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H="1">
                  <a:off x="539552" y="2845982"/>
                  <a:ext cx="504056" cy="36699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6830819" y="1350623"/>
                <a:ext cx="4716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endParaRPr lang="ru-RU" sz="28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655875" y="4149080"/>
                <a:ext cx="4716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endParaRPr lang="ru-RU" sz="28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35" name="Группа 5"/>
            <p:cNvGrpSpPr/>
            <p:nvPr/>
          </p:nvGrpSpPr>
          <p:grpSpPr>
            <a:xfrm>
              <a:off x="3261456" y="2216879"/>
              <a:ext cx="5649216" cy="2509082"/>
              <a:chOff x="3261456" y="2216879"/>
              <a:chExt cx="5649216" cy="250908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47809" y="2216879"/>
                <a:ext cx="30628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ru-RU" sz="2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261456" y="4264296"/>
                <a:ext cx="385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lk BT" panose="02040905050505020204" pitchFamily="18" charset="0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281771" y="2222063"/>
                <a:ext cx="385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lk BT" panose="02040905050505020204" pitchFamily="18" charset="0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81832" y="3673023"/>
                <a:ext cx="385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larendon Blk BT" panose="02040905050505020204" pitchFamily="18" charset="0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4102652" y="3518233"/>
            <a:ext cx="5830076" cy="2708627"/>
            <a:chOff x="2124110" y="3129492"/>
            <a:chExt cx="5830076" cy="2708627"/>
          </a:xfrm>
        </p:grpSpPr>
        <p:grpSp>
          <p:nvGrpSpPr>
            <p:cNvPr id="59" name="Группа 14"/>
            <p:cNvGrpSpPr/>
            <p:nvPr/>
          </p:nvGrpSpPr>
          <p:grpSpPr>
            <a:xfrm>
              <a:off x="2124110" y="3129492"/>
              <a:ext cx="5830076" cy="2708627"/>
              <a:chOff x="2124110" y="3129492"/>
              <a:chExt cx="5830076" cy="2708627"/>
            </a:xfrm>
          </p:grpSpPr>
          <p:grpSp>
            <p:nvGrpSpPr>
              <p:cNvPr id="61" name="Группа 31"/>
              <p:cNvGrpSpPr/>
              <p:nvPr/>
            </p:nvGrpSpPr>
            <p:grpSpPr>
              <a:xfrm>
                <a:off x="2124110" y="3129492"/>
                <a:ext cx="3857367" cy="2325294"/>
                <a:chOff x="3132222" y="3129492"/>
                <a:chExt cx="3857367" cy="2325294"/>
              </a:xfrm>
            </p:grpSpPr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3132222" y="3223400"/>
                  <a:ext cx="3857367" cy="19574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Овал 68"/>
                <p:cNvSpPr/>
                <p:nvPr/>
              </p:nvSpPr>
              <p:spPr>
                <a:xfrm rot="16999457">
                  <a:off x="4221683" y="4269228"/>
                  <a:ext cx="478133" cy="468619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70" name="Прямая соединительная линия 21"/>
                <p:cNvCxnSpPr>
                  <a:stCxn id="69" idx="1"/>
                </p:cNvCxnSpPr>
                <p:nvPr/>
              </p:nvCxnSpPr>
              <p:spPr>
                <a:xfrm rot="19121529" flipH="1" flipV="1">
                  <a:off x="3727104" y="4675515"/>
                  <a:ext cx="550678" cy="15542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Группа 61"/>
                <p:cNvGrpSpPr/>
                <p:nvPr/>
              </p:nvGrpSpPr>
              <p:grpSpPr>
                <a:xfrm rot="19121529">
                  <a:off x="3492290" y="4298421"/>
                  <a:ext cx="504056" cy="1156365"/>
                  <a:chOff x="539552" y="2845982"/>
                  <a:chExt cx="504056" cy="1156365"/>
                </a:xfrm>
              </p:grpSpPr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539552" y="3212976"/>
                    <a:ext cx="0" cy="78937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1043608" y="2863727"/>
                    <a:ext cx="0" cy="78937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 flipH="1">
                    <a:off x="539552" y="3645024"/>
                    <a:ext cx="504056" cy="35732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Прямая соединительная линия 78"/>
                  <p:cNvCxnSpPr/>
                  <p:nvPr/>
                </p:nvCxnSpPr>
                <p:spPr>
                  <a:xfrm flipH="1">
                    <a:off x="539552" y="2845982"/>
                    <a:ext cx="504056" cy="36699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19121529">
                  <a:off x="6174726" y="3419426"/>
                  <a:ext cx="550678" cy="15542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3519535" y="3788574"/>
                  <a:ext cx="92525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2</a:t>
                  </a:r>
                  <a:r>
                    <a:rPr lang="ru-RU" sz="2800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0</a:t>
                  </a:r>
                  <a:r>
                    <a:rPr lang="en-US" sz="2800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Pb</a:t>
                  </a:r>
                  <a:endPara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756083" y="3129492"/>
                  <a:ext cx="11512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268</a:t>
                  </a:r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No*</a:t>
                  </a:r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 rot="14579060">
                  <a:off x="5699990" y="3345881"/>
                  <a:ext cx="557855" cy="746167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Овал 61"/>
              <p:cNvSpPr/>
              <p:nvPr/>
            </p:nvSpPr>
            <p:spPr>
              <a:xfrm rot="19477928">
                <a:off x="4680309" y="4700707"/>
                <a:ext cx="622897" cy="6577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4921363" y="4071523"/>
                <a:ext cx="0" cy="17026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4930456" y="4285438"/>
                <a:ext cx="0" cy="17026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4942361" y="4486904"/>
                <a:ext cx="0" cy="17026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5068856" y="4176126"/>
                <a:ext cx="288533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Neutrons</a:t>
                </a:r>
              </a:p>
              <a:p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</a:t>
                </a:r>
              </a:p>
              <a:p>
                <a:endParaRPr lang="en-US" sz="22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EVR</a:t>
                </a:r>
                <a:endParaRPr lang="en-US" sz="2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681908" y="4770449"/>
                <a:ext cx="625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larendon Blk BT" panose="02040905050505020204" pitchFamily="18" charset="0"/>
                  </a:rPr>
                  <a:t>No</a:t>
                </a:r>
                <a:endParaRPr lang="ru-RU" sz="240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236438" y="4263479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larendon Blk BT" panose="02040905050505020204" pitchFamily="18" charset="0"/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9119542" y="6309320"/>
            <a:ext cx="291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Из доклада Ю.Ц. Оганесяна</a:t>
            </a:r>
          </a:p>
        </p:txBody>
      </p:sp>
    </p:spTree>
    <p:extLst>
      <p:ext uri="{BB962C8B-B14F-4D97-AF65-F5344CB8AC3E}">
        <p14:creationId xmlns:p14="http://schemas.microsoft.com/office/powerpoint/2010/main" val="28143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663" y="188640"/>
            <a:ext cx="993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продукты реакции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1D1C5D-FB9B-4CB5-926A-DD78973858A2}"/>
              </a:ext>
            </a:extLst>
          </p:cNvPr>
          <p:cNvSpPr/>
          <p:nvPr/>
        </p:nvSpPr>
        <p:spPr>
          <a:xfrm>
            <a:off x="6959302" y="6237312"/>
            <a:ext cx="486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Эксп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Golabek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EPJA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43, 251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(201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554" name="Picture 2" descr="D:\Documents\Papers\Семинар 07.21\UUm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968" y="756120"/>
            <a:ext cx="7259638" cy="533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392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523</Words>
  <Application>Microsoft Office PowerPoint</Application>
  <PresentationFormat>Произвольный</PresentationFormat>
  <Paragraphs>119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Clarendon Blk BT</vt:lpstr>
      <vt:lpstr>Symbol</vt:lpstr>
      <vt:lpstr>Тема Office</vt:lpstr>
      <vt:lpstr>CorelDRAW</vt:lpstr>
      <vt:lpstr>Graph</vt:lpstr>
      <vt:lpstr>Синтез нейтроноизбыточных ядер вблизи замкнутых нейтронных оболочек N=126, 152 и 162</vt:lpstr>
      <vt:lpstr>Методы получения новых ядер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нейтроноизбыточных изотопов тяжелых и сверхтяжелых элементов в столкновениях двух актинидов (U + U, Cm, …)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нейтронно-избыточных ядер вблизи замкнутых нейтронных оболочек N=126, 152 и 162</dc:title>
  <dc:creator>Engineer</dc:creator>
  <cp:lastModifiedBy>portnova_olya@list.ru</cp:lastModifiedBy>
  <cp:revision>104</cp:revision>
  <dcterms:created xsi:type="dcterms:W3CDTF">2021-06-25T09:27:26Z</dcterms:created>
  <dcterms:modified xsi:type="dcterms:W3CDTF">2021-06-30T22:21:00Z</dcterms:modified>
</cp:coreProperties>
</file>