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63" r:id="rId3"/>
    <p:sldId id="268" r:id="rId4"/>
    <p:sldId id="264" r:id="rId5"/>
    <p:sldId id="265" r:id="rId6"/>
    <p:sldId id="266" r:id="rId7"/>
    <p:sldId id="276" r:id="rId8"/>
    <p:sldId id="278" r:id="rId9"/>
    <p:sldId id="267" r:id="rId10"/>
    <p:sldId id="271" r:id="rId11"/>
    <p:sldId id="277" r:id="rId12"/>
    <p:sldId id="270" r:id="rId13"/>
    <p:sldId id="258" r:id="rId14"/>
    <p:sldId id="260" r:id="rId15"/>
    <p:sldId id="261" r:id="rId16"/>
    <p:sldId id="262" r:id="rId17"/>
    <p:sldId id="272" r:id="rId18"/>
    <p:sldId id="273" r:id="rId19"/>
    <p:sldId id="274" r:id="rId20"/>
    <p:sldId id="269" r:id="rId21"/>
    <p:sldId id="275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25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C7BFB-95CD-4B2D-8B2D-C3E48049B0AD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3E61A-53D4-47CF-8BDC-909E9152F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629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2015, in the framework of the collaboration between the FLNR (JINR) and IN2P3 - GANIL (Caen, France) a test experiment of a few UT's (T14-02) has been performed in G2 cave. The mass and energy distributions of fragments in the reaction 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238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 + 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238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 at an energy of 6.2 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MeV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/nucleon (Fig.(a)) have been measured using the double-arm time-of-flight spectrometer CORSET [4]. The high time and position resolutions of the spectrometer allow to investigate the fine structures in mass-energy and angular distributions of reaction products obtained in the heavy-ions-induced reactions. The obtained results show that the parameters of the spectrometer are appropriate for the investigation of the mass and energy distributions of the fragments formed in the reaction 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238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U+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238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U.  The obtained experimental cross sections of fragments lighter than uranium are in a good agreement with the measurements performed with VAMOS spectrometer that proves the reliability of the measured mass distribution (Fig.(b)). In our measurements the cross section of the formation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transuranuim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fragments was extended up to the fragments with masses 255 u. Fig.(b).  The obtained cross section for these fragments is about 100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microbarn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This test shows that the resolution of the CORSET spectrometer allows one to distinguish unambiguously the U elastic from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isotopes.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84795-7BC9-44E1-921D-D0DBD57F13D5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Аналогичная ситуация при регистрации под 35 градусов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0F4F0-988E-4A21-AA14-487E9E007F8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48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5DE5-6E82-447D-BC0B-31399E3CA016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FE1D-E9B5-4111-9D3C-022E6C75F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740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5DE5-6E82-447D-BC0B-31399E3CA016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FE1D-E9B5-4111-9D3C-022E6C75F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551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5DE5-6E82-447D-BC0B-31399E3CA016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FE1D-E9B5-4111-9D3C-022E6C75F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870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B6E90-9925-4536-BACC-2A28B7A1B3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46A09-620A-451B-90DE-DC09EC467A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882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8C15-198D-4E09-8435-8038812BA4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F6C1B-6966-4A04-9D7C-88D4D871DBB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697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D9764-9733-4068-87E2-84FE351E46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32E2C-22CB-4493-88C1-69E565D6DD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20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CDE61-B474-436F-96CC-27E64E1C739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C67D8-34F3-49F4-BE92-E5B898B95E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005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10BBA-639C-4612-9507-0B2B188856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C80A7-5E68-482E-9AA2-A9F0BA070B5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798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BBCD7-69CC-46E5-B207-D6D026D3CEF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6887E-B0D8-44A0-BED4-676076829F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0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437A2-FBF3-4D0C-8EB3-6D9B420FB03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075CD-51D7-4C6D-91CE-633C7198D9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248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C20D8-A02B-41E6-AFFB-251B5CB9360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A934E-8BBF-4C74-8AB9-2B3B4421B15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72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5DE5-6E82-447D-BC0B-31399E3CA016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FE1D-E9B5-4111-9D3C-022E6C75F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266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A73C7-019F-4160-B148-B6AFAC0C42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886C-9E21-4F4D-B0EA-91EAF1F87E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618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FE9B8-87E5-416C-B50C-5931AD4BAC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8B584-4D2D-43A1-AEAD-0289F10D48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384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759AA-F530-40C4-AA01-B8D15F9815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19A12-8159-4E80-9551-5E52A4A81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331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3849F-6140-4095-85A8-4BE1E545C4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166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61BF1-A2BE-4090-82C3-F9107253AA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474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5DE5-6E82-447D-BC0B-31399E3CA016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FE1D-E9B5-4111-9D3C-022E6C75F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245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5DE5-6E82-447D-BC0B-31399E3CA016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FE1D-E9B5-4111-9D3C-022E6C75F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428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5DE5-6E82-447D-BC0B-31399E3CA016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FE1D-E9B5-4111-9D3C-022E6C75F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129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5DE5-6E82-447D-BC0B-31399E3CA016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FE1D-E9B5-4111-9D3C-022E6C75F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118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5DE5-6E82-447D-BC0B-31399E3CA016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FE1D-E9B5-4111-9D3C-022E6C75F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374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5DE5-6E82-447D-BC0B-31399E3CA016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FE1D-E9B5-4111-9D3C-022E6C75F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35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5DE5-6E82-447D-BC0B-31399E3CA016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FE1D-E9B5-4111-9D3C-022E6C75F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911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85DE5-6E82-447D-BC0B-31399E3CA016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8FE1D-E9B5-4111-9D3C-022E6C75F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42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4C6E87-17C5-4ED6-9E07-C265CC8384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1CA16D-E489-4B70-8349-CE4D68D0B0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70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5.pn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23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0.png"/><Relationship Id="rId4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36912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Постановка экспериментов по определению выхода тяжелых фрагментов в реакциях </a:t>
            </a:r>
            <a:r>
              <a:rPr lang="ru-RU" sz="3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238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U+</a:t>
            </a:r>
            <a:r>
              <a:rPr lang="en-US" sz="3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238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en-US" sz="3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238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U+</a:t>
            </a:r>
            <a:r>
              <a:rPr lang="en-US" sz="3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248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936104"/>
          </a:xfrm>
        </p:spPr>
        <p:txBody>
          <a:bodyPr/>
          <a:lstStyle/>
          <a:p>
            <a:r>
              <a:rPr lang="ru-RU" dirty="0" smtClean="0"/>
              <a:t>Г.Н. </a:t>
            </a:r>
            <a:r>
              <a:rPr lang="ru-RU" dirty="0" err="1" smtClean="0"/>
              <a:t>Княжева</a:t>
            </a:r>
            <a:r>
              <a:rPr lang="ru-RU" dirty="0" smtClean="0"/>
              <a:t> и Э.М. Козулин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2067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53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775" y="3429000"/>
            <a:ext cx="4780329" cy="33369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 энергии налетающего иона в реакции </a:t>
            </a:r>
            <a:r>
              <a:rPr lang="ru-RU" sz="3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238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U+</a:t>
            </a:r>
            <a:r>
              <a:rPr lang="en-US" sz="3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238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C:\Users\Galya\AppData\Local\Microsoft\Windows\Temporary Internet Files\Content.Outlook\WEARSUTJ\surf_all_n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6" y="3524268"/>
            <a:ext cx="4023886" cy="317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1846" y="3121223"/>
            <a:ext cx="27263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212745">
                    <a:lumMod val="75000"/>
                  </a:srgbClr>
                </a:solidFill>
              </a:rPr>
              <a:t>Calculated by A. </a:t>
            </a:r>
            <a:r>
              <a:rPr lang="en-US" sz="1400" i="1" dirty="0" err="1">
                <a:solidFill>
                  <a:srgbClr val="212745">
                    <a:lumMod val="75000"/>
                  </a:srgbClr>
                </a:solidFill>
              </a:rPr>
              <a:t>Karpov</a:t>
            </a:r>
            <a:endParaRPr lang="en-US" sz="1400" i="1" dirty="0">
              <a:solidFill>
                <a:srgbClr val="212745">
                  <a:lumMod val="75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42467" y="3167390"/>
            <a:ext cx="3452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212745">
                    <a:lumMod val="75000"/>
                  </a:srgbClr>
                </a:solidFill>
              </a:rPr>
              <a:t>E.M. </a:t>
            </a:r>
            <a:r>
              <a:rPr lang="en-US" sz="1400" i="1" dirty="0" err="1">
                <a:solidFill>
                  <a:srgbClr val="212745">
                    <a:lumMod val="75000"/>
                  </a:srgbClr>
                </a:solidFill>
              </a:rPr>
              <a:t>Kozulin</a:t>
            </a:r>
            <a:r>
              <a:rPr lang="en-US" sz="1400" i="1" dirty="0">
                <a:solidFill>
                  <a:srgbClr val="212745">
                    <a:lumMod val="75000"/>
                  </a:srgbClr>
                </a:solidFill>
              </a:rPr>
              <a:t> et al, </a:t>
            </a:r>
            <a:r>
              <a:rPr lang="en-US" sz="1400" i="1" dirty="0" err="1" smtClean="0">
                <a:solidFill>
                  <a:srgbClr val="212745">
                    <a:lumMod val="75000"/>
                  </a:srgbClr>
                </a:solidFill>
              </a:rPr>
              <a:t>Phys.Rev</a:t>
            </a:r>
            <a:r>
              <a:rPr lang="en-US" sz="1400" i="1" dirty="0" smtClean="0">
                <a:solidFill>
                  <a:srgbClr val="212745">
                    <a:lumMod val="75000"/>
                  </a:srgbClr>
                </a:solidFill>
              </a:rPr>
              <a:t>. C96, 064621 (2017)</a:t>
            </a:r>
            <a:endParaRPr lang="en-US" sz="1400" i="1" dirty="0">
              <a:solidFill>
                <a:srgbClr val="212745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0716" y="4149080"/>
            <a:ext cx="1309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50 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Times!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1" name="Двойная стрелка вверх/вниз 10"/>
          <p:cNvSpPr/>
          <p:nvPr/>
        </p:nvSpPr>
        <p:spPr>
          <a:xfrm>
            <a:off x="7869559" y="5229200"/>
            <a:ext cx="360040" cy="576064"/>
          </a:xfrm>
          <a:prstGeom prst="up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6203" y="2943318"/>
            <a:ext cx="23762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160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Gd+</a:t>
            </a:r>
            <a:r>
              <a:rPr lang="en-US" sz="2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186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624740"/>
              </p:ext>
            </p:extLst>
          </p:nvPr>
        </p:nvGraphicFramePr>
        <p:xfrm>
          <a:off x="251520" y="980728"/>
          <a:ext cx="332675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693"/>
                <a:gridCol w="928396"/>
                <a:gridCol w="77366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Barrier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AMeV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Nose-To-Nose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Nose-To-Side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Side-To-Side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Bass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707904" y="980728"/>
            <a:ext cx="52565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/>
              <a:t>Выбранная энергия </a:t>
            </a:r>
            <a:r>
              <a:rPr lang="ru-RU" sz="2200" b="1" dirty="0" smtClean="0">
                <a:solidFill>
                  <a:srgbClr val="FF0000"/>
                </a:solidFill>
              </a:rPr>
              <a:t>7МэВ/</a:t>
            </a:r>
            <a:r>
              <a:rPr lang="ru-RU" sz="2200" b="1" dirty="0" err="1" smtClean="0">
                <a:solidFill>
                  <a:srgbClr val="FF0000"/>
                </a:solidFill>
              </a:rPr>
              <a:t>нукл</a:t>
            </a:r>
            <a:r>
              <a:rPr lang="en-US" sz="2200" dirty="0" smtClean="0"/>
              <a:t> </a:t>
            </a:r>
            <a:r>
              <a:rPr lang="ru-RU" sz="2200" dirty="0" smtClean="0"/>
              <a:t>выше, чем барьер </a:t>
            </a:r>
            <a:r>
              <a:rPr lang="en-US" sz="2200" dirty="0" smtClean="0"/>
              <a:t>Side-To-Side </a:t>
            </a:r>
            <a:r>
              <a:rPr lang="ru-RU" sz="2200" dirty="0" smtClean="0"/>
              <a:t>для реакции </a:t>
            </a:r>
            <a:r>
              <a:rPr lang="ru-RU" sz="2200" baseline="30000" dirty="0" smtClean="0"/>
              <a:t>238</a:t>
            </a:r>
            <a:r>
              <a:rPr lang="en-US" sz="2200" dirty="0" smtClean="0"/>
              <a:t>U+</a:t>
            </a:r>
            <a:r>
              <a:rPr lang="en-US" sz="2200" baseline="30000" dirty="0" smtClean="0"/>
              <a:t>238</a:t>
            </a:r>
            <a:r>
              <a:rPr lang="en-US" sz="2200" dirty="0" smtClean="0"/>
              <a:t>U</a:t>
            </a:r>
            <a:r>
              <a:rPr lang="ru-RU" sz="2200" dirty="0" smtClean="0"/>
              <a:t>, что значительно повышает вероятность передачи большого числа нуклонов между взаимодействующими ядрами.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82260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7128792" cy="1043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Реакция </a:t>
            </a:r>
            <a:r>
              <a:rPr lang="en-US" sz="2400" b="1" baseline="30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238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b="1" baseline="30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238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b="1" baseline="-25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</a:t>
            </a:r>
            <a:r>
              <a:rPr lang="en-US" sz="2400" b="1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1666 МэВ (7 МэВ/нуклон)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627060"/>
              </p:ext>
            </p:extLst>
          </p:nvPr>
        </p:nvGraphicFramePr>
        <p:xfrm>
          <a:off x="395536" y="1633198"/>
          <a:ext cx="2994046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910"/>
                <a:gridCol w="1224136"/>
              </a:tblGrid>
              <a:tr h="149736">
                <a:tc>
                  <a:txBody>
                    <a:bodyPr/>
                    <a:lstStyle/>
                    <a:p>
                      <a:r>
                        <a:rPr lang="ru-RU" dirty="0" smtClean="0"/>
                        <a:t>Параметр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значение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Ec.m</a:t>
                      </a:r>
                      <a:r>
                        <a:rPr lang="en-US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833MeV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Ec.m</a:t>
                      </a:r>
                      <a:r>
                        <a:rPr lang="en-US" dirty="0" smtClean="0"/>
                        <a:t>./EC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r>
                        <a:rPr lang="ru-RU" dirty="0" smtClean="0"/>
                        <a:t>1</a:t>
                      </a:r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Ɵ</a:t>
                      </a:r>
                      <a:r>
                        <a:rPr lang="en-US" baseline="0" dirty="0" smtClean="0"/>
                        <a:t> grazing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σ</a:t>
                      </a:r>
                      <a:r>
                        <a:rPr lang="en-US" dirty="0" smtClean="0"/>
                        <a:t>(Pb_15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4.3mb/</a:t>
                      </a:r>
                      <a:r>
                        <a:rPr lang="en-US" dirty="0" err="1" smtClean="0"/>
                        <a:t>sr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σ</a:t>
                      </a:r>
                      <a:r>
                        <a:rPr lang="en-US" dirty="0" smtClean="0"/>
                        <a:t>(Pb_35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°)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3.6mb/</a:t>
                      </a:r>
                      <a:r>
                        <a:rPr lang="en-US" dirty="0" err="1" smtClean="0"/>
                        <a:t>sr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659" y="1231811"/>
            <a:ext cx="52292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241" y="4293096"/>
            <a:ext cx="4414812" cy="23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21087"/>
            <a:ext cx="4337463" cy="218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04248" y="1772816"/>
            <a:ext cx="2339752" cy="1296144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092280" y="2420013"/>
            <a:ext cx="2051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Масс-сепаратор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SHELS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20000">
            <a:off x="5892829" y="835268"/>
            <a:ext cx="1296144" cy="21489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19" idx="3"/>
          </p:cNvCxnSpPr>
          <p:nvPr/>
        </p:nvCxnSpPr>
        <p:spPr>
          <a:xfrm>
            <a:off x="5302144" y="1588150"/>
            <a:ext cx="926040" cy="21337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9" idx="3"/>
          </p:cNvCxnSpPr>
          <p:nvPr/>
        </p:nvCxnSpPr>
        <p:spPr>
          <a:xfrm flipV="1">
            <a:off x="5302144" y="1053132"/>
            <a:ext cx="926040" cy="5350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276284" y="1403484"/>
            <a:ext cx="1025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CORSET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-1020000">
            <a:off x="5937054" y="3673325"/>
            <a:ext cx="1296144" cy="21489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9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19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>
            <a:extLst>
              <a:ext uri="{FF2B5EF4-FFF2-40B4-BE49-F238E27FC236}">
                <a16:creationId xmlns="" xmlns:a16="http://schemas.microsoft.com/office/drawing/2014/main" id="{48EE378A-2DEF-4EF2-B2BC-040395D5BE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7" r="20808"/>
          <a:stretch/>
        </p:blipFill>
        <p:spPr>
          <a:xfrm rot="5400000">
            <a:off x="1387083" y="168966"/>
            <a:ext cx="6585855" cy="6552727"/>
          </a:xfrm>
        </p:spPr>
      </p:pic>
    </p:spTree>
    <p:extLst>
      <p:ext uri="{BB962C8B-B14F-4D97-AF65-F5344CB8AC3E}">
        <p14:creationId xmlns:p14="http://schemas.microsoft.com/office/powerpoint/2010/main" val="202567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6D8E4BF1-1D3D-4A23-991B-17F81B084E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" r="616" b="418"/>
          <a:stretch/>
        </p:blipFill>
        <p:spPr>
          <a:xfrm rot="11110014">
            <a:off x="-554726" y="-619728"/>
            <a:ext cx="10612478" cy="7972554"/>
          </a:xfrm>
          <a:prstGeom prst="rect">
            <a:avLst/>
          </a:prstGeom>
        </p:spPr>
      </p:pic>
      <p:cxnSp>
        <p:nvCxnSpPr>
          <p:cNvPr id="9" name="Прямая со стрелкой 8">
            <a:extLst>
              <a:ext uri="{FF2B5EF4-FFF2-40B4-BE49-F238E27FC236}">
                <a16:creationId xmlns="" xmlns:a16="http://schemas.microsoft.com/office/drawing/2014/main" id="{E634983F-2A03-4AA5-87CA-CE6792532F48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827584" y="3202813"/>
            <a:ext cx="3842713" cy="1"/>
          </a:xfrm>
          <a:prstGeom prst="straightConnector1">
            <a:avLst/>
          </a:prstGeom>
          <a:ln w="730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="" xmlns:a16="http://schemas.microsoft.com/office/drawing/2014/main" id="{3EF7A360-7E33-4ED6-88BC-C66B46C00EB3}"/>
              </a:ext>
            </a:extLst>
          </p:cNvPr>
          <p:cNvCxnSpPr>
            <a:cxnSpLocks/>
          </p:cNvCxnSpPr>
          <p:nvPr/>
        </p:nvCxnSpPr>
        <p:spPr>
          <a:xfrm flipV="1">
            <a:off x="4716016" y="2492896"/>
            <a:ext cx="2448272" cy="709918"/>
          </a:xfrm>
          <a:prstGeom prst="straightConnector1">
            <a:avLst/>
          </a:prstGeom>
          <a:ln w="730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="" xmlns:a16="http://schemas.microsoft.com/office/drawing/2014/main" id="{3543B0DE-08F5-4082-9ADD-15CD7240CD24}"/>
              </a:ext>
            </a:extLst>
          </p:cNvPr>
          <p:cNvCxnSpPr>
            <a:cxnSpLocks/>
          </p:cNvCxnSpPr>
          <p:nvPr/>
        </p:nvCxnSpPr>
        <p:spPr>
          <a:xfrm flipH="1">
            <a:off x="3851920" y="3202813"/>
            <a:ext cx="864096" cy="452374"/>
          </a:xfrm>
          <a:prstGeom prst="straightConnector1">
            <a:avLst/>
          </a:prstGeom>
          <a:ln w="730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7">
            <a:extLst>
              <a:ext uri="{FF2B5EF4-FFF2-40B4-BE49-F238E27FC236}">
                <a16:creationId xmlns="" xmlns:a16="http://schemas.microsoft.com/office/drawing/2014/main" id="{460517C3-B7AD-48B7-8B14-8B0693814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0272" y="1707704"/>
            <a:ext cx="1699183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50" baseline="30000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208</a:t>
            </a:r>
            <a:r>
              <a:rPr lang="ru-RU" sz="2250" dirty="0" err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Pb</a:t>
            </a:r>
            <a:r>
              <a:rPr lang="ru-RU" sz="2250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(</a:t>
            </a:r>
            <a:r>
              <a:rPr lang="el-GR" sz="2250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θ</a:t>
            </a:r>
            <a:r>
              <a:rPr lang="en-US" sz="2250" baseline="-25000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lab</a:t>
            </a:r>
            <a:r>
              <a:rPr lang="en-US" sz="2250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=15</a:t>
            </a:r>
            <a:r>
              <a:rPr lang="en-US" sz="2250" dirty="0">
                <a:solidFill>
                  <a:schemeClr val="bg1"/>
                </a:solidFill>
                <a:latin typeface="Times New Roman"/>
                <a:cs typeface="Times New Roman"/>
              </a:rPr>
              <a:t>º</a:t>
            </a:r>
            <a:r>
              <a:rPr lang="ru-RU" sz="2250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)</a:t>
            </a:r>
            <a:endParaRPr lang="ru-RU" sz="13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="" xmlns:a16="http://schemas.microsoft.com/office/drawing/2014/main" id="{DEFC638C-B94B-49C9-B3D2-051031910F99}"/>
              </a:ext>
            </a:extLst>
          </p:cNvPr>
          <p:cNvCxnSpPr>
            <a:cxnSpLocks/>
          </p:cNvCxnSpPr>
          <p:nvPr/>
        </p:nvCxnSpPr>
        <p:spPr>
          <a:xfrm>
            <a:off x="4716016" y="3202813"/>
            <a:ext cx="1512168" cy="452374"/>
          </a:xfrm>
          <a:prstGeom prst="straightConnector1">
            <a:avLst/>
          </a:prstGeom>
          <a:ln w="730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D3E6872-C1CB-49AC-A23C-5428CE28B884}"/>
              </a:ext>
            </a:extLst>
          </p:cNvPr>
          <p:cNvSpPr txBox="1"/>
          <p:nvPr/>
        </p:nvSpPr>
        <p:spPr>
          <a:xfrm>
            <a:off x="5652120" y="3922894"/>
            <a:ext cx="176419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50" dirty="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FF</a:t>
            </a:r>
            <a:r>
              <a:rPr lang="ru-RU" sz="2250" dirty="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(</a:t>
            </a:r>
            <a:r>
              <a:rPr lang="el-GR" sz="2250" dirty="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θ</a:t>
            </a:r>
            <a:r>
              <a:rPr lang="en-US" sz="2250" baseline="-25000" dirty="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lab</a:t>
            </a:r>
            <a:r>
              <a:rPr lang="en-US" sz="2250" dirty="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=27</a:t>
            </a:r>
            <a:r>
              <a:rPr lang="en-US" sz="2250" dirty="0">
                <a:solidFill>
                  <a:prstClr val="white"/>
                </a:solidFill>
                <a:latin typeface="Times New Roman"/>
                <a:cs typeface="Times New Roman"/>
              </a:rPr>
              <a:t>º</a:t>
            </a:r>
            <a:r>
              <a:rPr lang="ru-RU" sz="2250" dirty="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)</a:t>
            </a:r>
            <a:endParaRPr lang="ru-RU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="" xmlns:a16="http://schemas.microsoft.com/office/drawing/2014/main" id="{E72FE547-3EDF-48C6-940B-137B25DDD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0297" y="3074642"/>
            <a:ext cx="45719" cy="25634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C327E2E-A25C-4E7D-98D6-52FD4BB10B20}"/>
              </a:ext>
            </a:extLst>
          </p:cNvPr>
          <p:cNvSpPr txBox="1"/>
          <p:nvPr/>
        </p:nvSpPr>
        <p:spPr>
          <a:xfrm>
            <a:off x="2195736" y="3903418"/>
            <a:ext cx="176419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50" dirty="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FF</a:t>
            </a:r>
            <a:r>
              <a:rPr lang="ru-RU" sz="2250" dirty="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(</a:t>
            </a:r>
            <a:r>
              <a:rPr lang="el-GR" sz="2250" dirty="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θ</a:t>
            </a:r>
            <a:r>
              <a:rPr lang="en-US" sz="2250" baseline="-25000" dirty="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lab</a:t>
            </a:r>
            <a:r>
              <a:rPr lang="en-US" sz="2250" dirty="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=141</a:t>
            </a:r>
            <a:r>
              <a:rPr lang="en-US" sz="2250" dirty="0">
                <a:solidFill>
                  <a:prstClr val="white"/>
                </a:solidFill>
                <a:latin typeface="Times New Roman"/>
                <a:cs typeface="Times New Roman"/>
              </a:rPr>
              <a:t>º</a:t>
            </a:r>
            <a:r>
              <a:rPr lang="ru-RU" sz="2250" dirty="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)</a:t>
            </a:r>
            <a:endParaRPr lang="ru-RU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BA3EDA2-D201-401C-B897-325C554E6898}"/>
              </a:ext>
            </a:extLst>
          </p:cNvPr>
          <p:cNvSpPr txBox="1"/>
          <p:nvPr/>
        </p:nvSpPr>
        <p:spPr>
          <a:xfrm>
            <a:off x="2987824" y="100526"/>
            <a:ext cx="4452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 вылета свинца 15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59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5EB4CC16-E7AA-4601-BCB0-676FA669DB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10014">
            <a:off x="-618810" y="-656212"/>
            <a:ext cx="10674648" cy="8005986"/>
          </a:xfrm>
          <a:prstGeom prst="rect">
            <a:avLst/>
          </a:prstGeom>
        </p:spPr>
      </p:pic>
      <p:cxnSp>
        <p:nvCxnSpPr>
          <p:cNvPr id="9" name="Прямая со стрелкой 8">
            <a:extLst>
              <a:ext uri="{FF2B5EF4-FFF2-40B4-BE49-F238E27FC236}">
                <a16:creationId xmlns="" xmlns:a16="http://schemas.microsoft.com/office/drawing/2014/main" id="{E634983F-2A03-4AA5-87CA-CE6792532F48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790230" y="3214441"/>
            <a:ext cx="3845766" cy="11414"/>
          </a:xfrm>
          <a:prstGeom prst="straightConnector1">
            <a:avLst/>
          </a:prstGeom>
          <a:ln w="730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="" xmlns:a16="http://schemas.microsoft.com/office/drawing/2014/main" id="{3EF7A360-7E33-4ED6-88BC-C66B46C00EB3}"/>
              </a:ext>
            </a:extLst>
          </p:cNvPr>
          <p:cNvCxnSpPr>
            <a:cxnSpLocks/>
          </p:cNvCxnSpPr>
          <p:nvPr/>
        </p:nvCxnSpPr>
        <p:spPr>
          <a:xfrm flipV="1">
            <a:off x="4678662" y="1988840"/>
            <a:ext cx="2053578" cy="1237014"/>
          </a:xfrm>
          <a:prstGeom prst="straightConnector1">
            <a:avLst/>
          </a:prstGeom>
          <a:ln w="730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="" xmlns:a16="http://schemas.microsoft.com/office/drawing/2014/main" id="{3543B0DE-08F5-4082-9ADD-15CD7240CD24}"/>
              </a:ext>
            </a:extLst>
          </p:cNvPr>
          <p:cNvCxnSpPr>
            <a:cxnSpLocks/>
          </p:cNvCxnSpPr>
          <p:nvPr/>
        </p:nvCxnSpPr>
        <p:spPr>
          <a:xfrm>
            <a:off x="4644008" y="3284984"/>
            <a:ext cx="792088" cy="858080"/>
          </a:xfrm>
          <a:prstGeom prst="straightConnector1">
            <a:avLst/>
          </a:prstGeom>
          <a:ln w="730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7">
            <a:extLst>
              <a:ext uri="{FF2B5EF4-FFF2-40B4-BE49-F238E27FC236}">
                <a16:creationId xmlns="" xmlns:a16="http://schemas.microsoft.com/office/drawing/2014/main" id="{460517C3-B7AD-48B7-8B14-8B0693814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6136" y="1357111"/>
            <a:ext cx="1699183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50" baseline="30000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208</a:t>
            </a:r>
            <a:r>
              <a:rPr lang="ru-RU" sz="2250" dirty="0" err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Pb</a:t>
            </a:r>
            <a:r>
              <a:rPr lang="ru-RU" sz="2250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(</a:t>
            </a:r>
            <a:r>
              <a:rPr lang="el-GR" sz="2250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θ</a:t>
            </a:r>
            <a:r>
              <a:rPr lang="en-US" sz="2250" baseline="-25000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lab</a:t>
            </a:r>
            <a:r>
              <a:rPr lang="en-US" sz="2250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=35</a:t>
            </a:r>
            <a:r>
              <a:rPr lang="en-US" sz="2250" dirty="0">
                <a:solidFill>
                  <a:schemeClr val="bg1"/>
                </a:solidFill>
                <a:latin typeface="Times New Roman"/>
                <a:cs typeface="Times New Roman"/>
              </a:rPr>
              <a:t>º</a:t>
            </a:r>
            <a:r>
              <a:rPr lang="ru-RU" sz="2250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)</a:t>
            </a:r>
            <a:endParaRPr lang="ru-RU" sz="13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86913C8-AE48-47D5-83F6-E39201B6A37E}"/>
              </a:ext>
            </a:extLst>
          </p:cNvPr>
          <p:cNvSpPr txBox="1"/>
          <p:nvPr/>
        </p:nvSpPr>
        <p:spPr>
          <a:xfrm>
            <a:off x="4310722" y="4143064"/>
            <a:ext cx="16392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baseline="30000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268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No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(</a:t>
            </a:r>
            <a:r>
              <a:rPr lang="el-GR" sz="1800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θ</a:t>
            </a:r>
            <a:r>
              <a:rPr lang="en-US" sz="1800" baseline="-25000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lab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=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45</a:t>
            </a:r>
            <a:r>
              <a:rPr lang="en-US" sz="1800" dirty="0">
                <a:solidFill>
                  <a:schemeClr val="bg1"/>
                </a:solidFill>
                <a:latin typeface="Times New Roman"/>
                <a:cs typeface="Times New Roman"/>
              </a:rPr>
              <a:t>º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)</a:t>
            </a:r>
            <a:endParaRPr lang="ru-RU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5">
            <a:extLst>
              <a:ext uri="{FF2B5EF4-FFF2-40B4-BE49-F238E27FC236}">
                <a16:creationId xmlns="" xmlns:a16="http://schemas.microsoft.com/office/drawing/2014/main" id="{000395DD-5FC4-421A-8D50-EDC91D536C1D}"/>
              </a:ext>
            </a:extLst>
          </p:cNvPr>
          <p:cNvSpPr>
            <a:spLocks noChangeArrowheads="1"/>
          </p:cNvSpPr>
          <p:nvPr/>
        </p:nvSpPr>
        <p:spPr bwMode="auto">
          <a:xfrm rot="1797253">
            <a:off x="4632943" y="3097683"/>
            <a:ext cx="45719" cy="25634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2ED7A4E-B52B-44AF-B821-7DAB80143245}"/>
              </a:ext>
            </a:extLst>
          </p:cNvPr>
          <p:cNvSpPr txBox="1"/>
          <p:nvPr/>
        </p:nvSpPr>
        <p:spPr>
          <a:xfrm>
            <a:off x="2987824" y="100526"/>
            <a:ext cx="4452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 вылета свинца 35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38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B48203A-760B-4F89-A069-8C0099A5C8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10014">
            <a:off x="-618810" y="-656212"/>
            <a:ext cx="10674648" cy="8005986"/>
          </a:xfrm>
          <a:prstGeom prst="rect">
            <a:avLst/>
          </a:prstGeom>
        </p:spPr>
      </p:pic>
      <p:cxnSp>
        <p:nvCxnSpPr>
          <p:cNvPr id="9" name="Прямая со стрелкой 8">
            <a:extLst>
              <a:ext uri="{FF2B5EF4-FFF2-40B4-BE49-F238E27FC236}">
                <a16:creationId xmlns="" xmlns:a16="http://schemas.microsoft.com/office/drawing/2014/main" id="{E634983F-2A03-4AA5-87CA-CE6792532F48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798426" y="3206895"/>
            <a:ext cx="3846812" cy="13062"/>
          </a:xfrm>
          <a:prstGeom prst="straightConnector1">
            <a:avLst/>
          </a:prstGeom>
          <a:ln w="730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="" xmlns:a16="http://schemas.microsoft.com/office/drawing/2014/main" id="{3EF7A360-7E33-4ED6-88BC-C66B46C00EB3}"/>
              </a:ext>
            </a:extLst>
          </p:cNvPr>
          <p:cNvCxnSpPr>
            <a:cxnSpLocks/>
          </p:cNvCxnSpPr>
          <p:nvPr/>
        </p:nvCxnSpPr>
        <p:spPr>
          <a:xfrm flipV="1">
            <a:off x="4686858" y="1941079"/>
            <a:ext cx="2117390" cy="1278877"/>
          </a:xfrm>
          <a:prstGeom prst="straightConnector1">
            <a:avLst/>
          </a:prstGeom>
          <a:ln w="730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="" xmlns:a16="http://schemas.microsoft.com/office/drawing/2014/main" id="{3543B0DE-08F5-4082-9ADD-15CD7240CD24}"/>
              </a:ext>
            </a:extLst>
          </p:cNvPr>
          <p:cNvCxnSpPr>
            <a:cxnSpLocks/>
          </p:cNvCxnSpPr>
          <p:nvPr/>
        </p:nvCxnSpPr>
        <p:spPr>
          <a:xfrm>
            <a:off x="4686858" y="3219956"/>
            <a:ext cx="0" cy="864096"/>
          </a:xfrm>
          <a:prstGeom prst="straightConnector1">
            <a:avLst/>
          </a:prstGeom>
          <a:ln w="730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7">
            <a:extLst>
              <a:ext uri="{FF2B5EF4-FFF2-40B4-BE49-F238E27FC236}">
                <a16:creationId xmlns="" xmlns:a16="http://schemas.microsoft.com/office/drawing/2014/main" id="{460517C3-B7AD-48B7-8B14-8B0693814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6724" y="948278"/>
            <a:ext cx="1699183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50" baseline="30000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208</a:t>
            </a:r>
            <a:r>
              <a:rPr lang="ru-RU" sz="2250" dirty="0" err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Pb</a:t>
            </a:r>
            <a:r>
              <a:rPr lang="ru-RU" sz="2250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(</a:t>
            </a:r>
            <a:r>
              <a:rPr lang="el-GR" sz="2250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θ</a:t>
            </a:r>
            <a:r>
              <a:rPr lang="en-US" sz="2250" baseline="-25000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lab</a:t>
            </a:r>
            <a:r>
              <a:rPr lang="en-US" sz="2250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=35</a:t>
            </a:r>
            <a:r>
              <a:rPr lang="en-US" sz="2250" dirty="0">
                <a:solidFill>
                  <a:schemeClr val="bg1"/>
                </a:solidFill>
                <a:latin typeface="Times New Roman"/>
                <a:cs typeface="Times New Roman"/>
              </a:rPr>
              <a:t>º</a:t>
            </a:r>
            <a:r>
              <a:rPr lang="ru-RU" sz="2250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)</a:t>
            </a:r>
            <a:endParaRPr lang="ru-RU" sz="13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="" xmlns:a16="http://schemas.microsoft.com/office/drawing/2014/main" id="{DEFC638C-B94B-49C9-B3D2-051031910F99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4693569" y="3242001"/>
            <a:ext cx="1840649" cy="646552"/>
          </a:xfrm>
          <a:prstGeom prst="straightConnector1">
            <a:avLst/>
          </a:prstGeom>
          <a:ln w="730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D3E6872-C1CB-49AC-A23C-5428CE28B884}"/>
              </a:ext>
            </a:extLst>
          </p:cNvPr>
          <p:cNvSpPr txBox="1"/>
          <p:nvPr/>
        </p:nvSpPr>
        <p:spPr>
          <a:xfrm>
            <a:off x="5652120" y="3888553"/>
            <a:ext cx="176419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50" dirty="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FF</a:t>
            </a:r>
            <a:r>
              <a:rPr lang="ru-RU" sz="2250" dirty="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(</a:t>
            </a:r>
            <a:r>
              <a:rPr lang="el-GR" sz="2250" dirty="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θ</a:t>
            </a:r>
            <a:r>
              <a:rPr lang="en-US" sz="2250" baseline="-25000" dirty="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lab</a:t>
            </a:r>
            <a:r>
              <a:rPr lang="en-US" sz="2250" dirty="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=27</a:t>
            </a:r>
            <a:r>
              <a:rPr lang="en-US" sz="2250" dirty="0">
                <a:solidFill>
                  <a:prstClr val="white"/>
                </a:solidFill>
                <a:latin typeface="Times New Roman"/>
                <a:cs typeface="Times New Roman"/>
              </a:rPr>
              <a:t>º</a:t>
            </a:r>
            <a:r>
              <a:rPr lang="ru-RU" sz="2250" dirty="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)</a:t>
            </a:r>
            <a:endParaRPr lang="ru-RU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="" xmlns:a16="http://schemas.microsoft.com/office/drawing/2014/main" id="{E72FE547-3EDF-48C6-940B-137B25DDDE10}"/>
              </a:ext>
            </a:extLst>
          </p:cNvPr>
          <p:cNvSpPr>
            <a:spLocks noChangeArrowheads="1"/>
          </p:cNvSpPr>
          <p:nvPr/>
        </p:nvSpPr>
        <p:spPr bwMode="auto">
          <a:xfrm rot="2090926">
            <a:off x="4641139" y="3091785"/>
            <a:ext cx="45719" cy="25634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C327E2E-A25C-4E7D-98D6-52FD4BB10B20}"/>
              </a:ext>
            </a:extLst>
          </p:cNvPr>
          <p:cNvSpPr txBox="1"/>
          <p:nvPr/>
        </p:nvSpPr>
        <p:spPr>
          <a:xfrm>
            <a:off x="3763140" y="4161294"/>
            <a:ext cx="176419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50" dirty="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FF</a:t>
            </a:r>
            <a:r>
              <a:rPr lang="ru-RU" sz="2250" dirty="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(</a:t>
            </a:r>
            <a:r>
              <a:rPr lang="el-GR" sz="2250" dirty="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θ</a:t>
            </a:r>
            <a:r>
              <a:rPr lang="en-US" sz="2250" baseline="-25000" dirty="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lab</a:t>
            </a:r>
            <a:r>
              <a:rPr lang="en-US" sz="2250" dirty="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=90</a:t>
            </a:r>
            <a:r>
              <a:rPr lang="en-US" sz="2250" dirty="0">
                <a:solidFill>
                  <a:prstClr val="white"/>
                </a:solidFill>
                <a:latin typeface="Times New Roman"/>
                <a:cs typeface="Times New Roman"/>
              </a:rPr>
              <a:t>º</a:t>
            </a:r>
            <a:r>
              <a:rPr lang="ru-RU" sz="2250" dirty="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)</a:t>
            </a:r>
            <a:endParaRPr lang="ru-RU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AB89463-735C-419C-A812-C6F81D6CA777}"/>
              </a:ext>
            </a:extLst>
          </p:cNvPr>
          <p:cNvSpPr txBox="1"/>
          <p:nvPr/>
        </p:nvSpPr>
        <p:spPr>
          <a:xfrm>
            <a:off x="2987824" y="100526"/>
            <a:ext cx="4452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 вылета свинца 35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3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819877"/>
              </p:ext>
            </p:extLst>
          </p:nvPr>
        </p:nvGraphicFramePr>
        <p:xfrm>
          <a:off x="1302973" y="2780928"/>
          <a:ext cx="6096000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+mj-lt"/>
                        </a:rPr>
                        <a:t>Pb</a:t>
                      </a:r>
                      <a:r>
                        <a:rPr lang="en-US" sz="2000" baseline="0" dirty="0" smtClean="0">
                          <a:latin typeface="+mj-lt"/>
                        </a:rPr>
                        <a:t> 15</a:t>
                      </a:r>
                      <a:r>
                        <a:rPr lang="en-US" sz="2000" baseline="0" dirty="0" smtClean="0">
                          <a:latin typeface="+mj-lt"/>
                          <a:cs typeface="Times New Roman"/>
                        </a:rPr>
                        <a:t>°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+mj-lt"/>
                        </a:rPr>
                        <a:t>Pb</a:t>
                      </a:r>
                      <a:r>
                        <a:rPr lang="en-US" sz="2000" baseline="0" dirty="0" smtClean="0">
                          <a:latin typeface="+mj-lt"/>
                        </a:rPr>
                        <a:t> 35</a:t>
                      </a:r>
                      <a:r>
                        <a:rPr lang="en-US" sz="2000" baseline="0" dirty="0" smtClean="0">
                          <a:latin typeface="+mj-lt"/>
                          <a:cs typeface="Times New Roman"/>
                        </a:rPr>
                        <a:t>°</a:t>
                      </a:r>
                      <a:endParaRPr lang="ru-RU" sz="2000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Elastic</a:t>
                      </a:r>
                      <a:r>
                        <a:rPr lang="en-US" sz="2000" baseline="0" dirty="0" smtClean="0">
                          <a:latin typeface="+mj-lt"/>
                        </a:rPr>
                        <a:t> scat 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</a:rPr>
                        <a:t>24</a:t>
                      </a:r>
                      <a:r>
                        <a:rPr lang="en-US" sz="2000" dirty="0" smtClean="0">
                          <a:latin typeface="+mj-lt"/>
                          <a:sym typeface="Symbol"/>
                        </a:rPr>
                        <a:t>10</a:t>
                      </a:r>
                      <a:r>
                        <a:rPr lang="ru-RU" sz="2000" baseline="30000" dirty="0" smtClean="0">
                          <a:latin typeface="+mj-lt"/>
                          <a:sym typeface="Symbol"/>
                        </a:rPr>
                        <a:t>6</a:t>
                      </a:r>
                      <a:r>
                        <a:rPr lang="en-US" sz="2000" baseline="30000" dirty="0" smtClean="0">
                          <a:latin typeface="+mj-lt"/>
                          <a:sym typeface="Symbol"/>
                        </a:rPr>
                        <a:t> 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j-lt"/>
                          <a:sym typeface="Symbol"/>
                        </a:rPr>
                        <a:t>10</a:t>
                      </a:r>
                      <a:r>
                        <a:rPr lang="ru-RU" sz="2000" baseline="30000" dirty="0" smtClean="0">
                          <a:latin typeface="+mj-lt"/>
                          <a:sym typeface="Symbol"/>
                        </a:rPr>
                        <a:t>6</a:t>
                      </a:r>
                      <a:r>
                        <a:rPr lang="en-US" sz="2000" baseline="30000" dirty="0" smtClean="0">
                          <a:latin typeface="+mj-lt"/>
                          <a:sym typeface="Symbol"/>
                        </a:rPr>
                        <a:t> </a:t>
                      </a:r>
                      <a:endParaRPr lang="ru-RU" sz="2000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+mj-lt"/>
                        </a:rPr>
                        <a:t>Pb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j-lt"/>
                          <a:sym typeface="Symbol"/>
                        </a:rPr>
                        <a:t>10</a:t>
                      </a:r>
                      <a:r>
                        <a:rPr lang="en-US" sz="2000" baseline="30000" dirty="0" smtClean="0">
                          <a:latin typeface="+mj-lt"/>
                          <a:sym typeface="Symbol"/>
                        </a:rPr>
                        <a:t>3 </a:t>
                      </a:r>
                      <a:endParaRPr lang="ru-RU" sz="2000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j-lt"/>
                          <a:sym typeface="Symbol"/>
                        </a:rPr>
                        <a:t>10</a:t>
                      </a:r>
                      <a:r>
                        <a:rPr lang="en-US" sz="2000" baseline="30000" dirty="0" smtClean="0">
                          <a:latin typeface="+mj-lt"/>
                          <a:sym typeface="Symbol"/>
                        </a:rPr>
                        <a:t>3</a:t>
                      </a:r>
                      <a:endParaRPr lang="ru-RU" sz="2000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FF_det1</a:t>
                      </a:r>
                      <a:r>
                        <a:rPr lang="en-US" sz="2000" baseline="0" dirty="0" smtClean="0">
                          <a:latin typeface="+mj-lt"/>
                        </a:rPr>
                        <a:t> (27</a:t>
                      </a:r>
                      <a:r>
                        <a:rPr lang="en-US" sz="2000" baseline="0" dirty="0" smtClean="0">
                          <a:latin typeface="+mj-lt"/>
                          <a:cs typeface="Times New Roman"/>
                        </a:rPr>
                        <a:t>°)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57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5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FF_det2(80</a:t>
                      </a:r>
                      <a:r>
                        <a:rPr lang="en-US" sz="2000" dirty="0" smtClean="0">
                          <a:latin typeface="+mj-lt"/>
                          <a:cs typeface="Times New Roman"/>
                        </a:rPr>
                        <a:t>°)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78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j-lt"/>
                        </a:rPr>
                        <a:t>FF_det2(131</a:t>
                      </a:r>
                      <a:r>
                        <a:rPr lang="en-US" sz="2000" dirty="0" smtClean="0">
                          <a:latin typeface="+mj-lt"/>
                          <a:cs typeface="Times New Roman"/>
                        </a:rPr>
                        <a:t>°)</a:t>
                      </a:r>
                      <a:endParaRPr lang="ru-RU" sz="2000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22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FF1&amp;FF2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+mj-lt"/>
                        </a:rPr>
                        <a:t>12 </a:t>
                      </a:r>
                      <a:r>
                        <a:rPr lang="en-US" sz="2000" b="1" dirty="0" err="1" smtClean="0">
                          <a:latin typeface="+mj-lt"/>
                        </a:rPr>
                        <a:t>ev</a:t>
                      </a:r>
                      <a:r>
                        <a:rPr lang="en-US" sz="2000" b="1" dirty="0" smtClean="0">
                          <a:latin typeface="+mj-lt"/>
                        </a:rPr>
                        <a:t> </a:t>
                      </a:r>
                      <a:r>
                        <a:rPr lang="en-US" sz="2000" dirty="0" smtClean="0">
                          <a:latin typeface="+mj-lt"/>
                        </a:rPr>
                        <a:t>(1.2%)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+mj-lt"/>
                        </a:rPr>
                        <a:t>3</a:t>
                      </a:r>
                      <a:r>
                        <a:rPr lang="ru-RU" sz="2000" b="1" dirty="0" smtClean="0">
                          <a:latin typeface="+mj-lt"/>
                        </a:rPr>
                        <a:t>7</a:t>
                      </a:r>
                      <a:r>
                        <a:rPr lang="en-US" sz="2000" b="1" dirty="0" smtClean="0">
                          <a:latin typeface="+mj-lt"/>
                        </a:rPr>
                        <a:t> </a:t>
                      </a:r>
                      <a:r>
                        <a:rPr lang="en-US" sz="2000" b="1" dirty="0" err="1" smtClean="0">
                          <a:latin typeface="+mj-lt"/>
                        </a:rPr>
                        <a:t>ev</a:t>
                      </a:r>
                      <a:r>
                        <a:rPr lang="en-US" sz="2000" b="1" dirty="0" smtClean="0">
                          <a:latin typeface="+mj-lt"/>
                        </a:rPr>
                        <a:t> </a:t>
                      </a:r>
                      <a:r>
                        <a:rPr lang="en-US" sz="2000" dirty="0" smtClean="0">
                          <a:latin typeface="+mj-lt"/>
                        </a:rPr>
                        <a:t>(</a:t>
                      </a:r>
                      <a:r>
                        <a:rPr lang="ru-RU" sz="2000" dirty="0" smtClean="0">
                          <a:latin typeface="+mj-lt"/>
                        </a:rPr>
                        <a:t>3</a:t>
                      </a:r>
                      <a:r>
                        <a:rPr lang="en-US" sz="2000" dirty="0" smtClean="0">
                          <a:latin typeface="+mj-lt"/>
                        </a:rPr>
                        <a:t>.</a:t>
                      </a:r>
                      <a:r>
                        <a:rPr lang="ru-RU" sz="2000" dirty="0" smtClean="0">
                          <a:latin typeface="+mj-lt"/>
                        </a:rPr>
                        <a:t>7</a:t>
                      </a:r>
                      <a:r>
                        <a:rPr lang="en-US" sz="2000" dirty="0" smtClean="0">
                          <a:latin typeface="+mj-lt"/>
                        </a:rPr>
                        <a:t>%)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5616" y="1412776"/>
            <a:ext cx="6984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Толщина мишени		200</a:t>
            </a:r>
            <a:r>
              <a:rPr lang="ru-RU" sz="2200" dirty="0" smtClean="0">
                <a:sym typeface="Symbol"/>
              </a:rPr>
              <a:t></a:t>
            </a:r>
            <a:r>
              <a:rPr lang="en-US" sz="2200" dirty="0" smtClean="0">
                <a:sym typeface="Symbol"/>
              </a:rPr>
              <a:t>g/cm</a:t>
            </a:r>
            <a:r>
              <a:rPr lang="en-US" sz="2200" baseline="30000" dirty="0" smtClean="0">
                <a:sym typeface="Symbol"/>
              </a:rPr>
              <a:t>2</a:t>
            </a:r>
          </a:p>
          <a:p>
            <a:r>
              <a:rPr lang="ru-RU" sz="2200" dirty="0" smtClean="0">
                <a:sym typeface="Symbol"/>
              </a:rPr>
              <a:t>Ток пучка			0.1</a:t>
            </a:r>
            <a:r>
              <a:rPr lang="en-US" sz="2200" dirty="0" err="1" smtClean="0">
                <a:sym typeface="Symbol"/>
              </a:rPr>
              <a:t>pnA</a:t>
            </a:r>
            <a:r>
              <a:rPr lang="en-US" sz="2200" dirty="0" smtClean="0">
                <a:sym typeface="Symbol"/>
              </a:rPr>
              <a:t> (610</a:t>
            </a:r>
            <a:r>
              <a:rPr lang="en-US" sz="2200" baseline="30000" dirty="0" smtClean="0">
                <a:sym typeface="Symbol"/>
              </a:rPr>
              <a:t>8 </a:t>
            </a:r>
            <a:r>
              <a:rPr lang="ru-RU" sz="2200" dirty="0" smtClean="0">
                <a:sym typeface="Symbol"/>
              </a:rPr>
              <a:t>частиц</a:t>
            </a:r>
            <a:r>
              <a:rPr lang="en-US" sz="2200" dirty="0" smtClean="0">
                <a:sym typeface="Symbol"/>
              </a:rPr>
              <a:t>)</a:t>
            </a:r>
          </a:p>
          <a:p>
            <a:r>
              <a:rPr lang="ru-RU" sz="2200" dirty="0" smtClean="0">
                <a:sym typeface="Symbol"/>
              </a:rPr>
              <a:t>Время			</a:t>
            </a:r>
            <a:r>
              <a:rPr lang="en-US" sz="2200" dirty="0" smtClean="0">
                <a:sym typeface="Symbol"/>
              </a:rPr>
              <a:t>	</a:t>
            </a:r>
            <a:r>
              <a:rPr lang="ru-RU" sz="2200" dirty="0" smtClean="0">
                <a:sym typeface="Symbol"/>
              </a:rPr>
              <a:t>1 день</a:t>
            </a:r>
            <a:r>
              <a:rPr lang="en-US" sz="2200" dirty="0" smtClean="0">
                <a:sym typeface="Symbol"/>
              </a:rPr>
              <a:t> (24 </a:t>
            </a:r>
            <a:r>
              <a:rPr lang="ru-RU" sz="2200" dirty="0" smtClean="0">
                <a:sym typeface="Symbol"/>
              </a:rPr>
              <a:t>часа)	</a:t>
            </a:r>
            <a:r>
              <a:rPr lang="ru-RU" sz="2200" dirty="0" smtClean="0"/>
              <a:t> </a:t>
            </a:r>
            <a:endParaRPr lang="ru-RU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462541" y="189220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Скорость счета установки для регистрации фрагмента </a:t>
            </a:r>
            <a:r>
              <a:rPr lang="en-US" sz="2400" b="1" dirty="0" err="1" smtClean="0"/>
              <a:t>Pb</a:t>
            </a:r>
            <a:r>
              <a:rPr lang="ru-RU" sz="2400" b="1" dirty="0" smtClean="0"/>
              <a:t> и двух </a:t>
            </a:r>
            <a:r>
              <a:rPr lang="ru-RU" sz="2400" b="1" dirty="0" err="1" smtClean="0"/>
              <a:t>скоррелированных</a:t>
            </a:r>
            <a:r>
              <a:rPr lang="ru-RU" sz="2400" b="1" dirty="0" smtClean="0"/>
              <a:t> фрагментов деления </a:t>
            </a:r>
            <a:r>
              <a:rPr lang="en-US" sz="2400" b="1" dirty="0" smtClean="0"/>
              <a:t>No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03234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339" y="2186515"/>
            <a:ext cx="522922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678" y="260648"/>
            <a:ext cx="77768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Точность измерения масс и энергий фрагментов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0623" y="4546937"/>
            <a:ext cx="20162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f2</a:t>
            </a:r>
            <a:r>
              <a:rPr lang="en-US" dirty="0" smtClean="0"/>
              <a:t>, V</a:t>
            </a:r>
            <a:r>
              <a:rPr lang="en-US" baseline="-25000" dirty="0" smtClean="0"/>
              <a:t>f2</a:t>
            </a:r>
            <a:r>
              <a:rPr lang="en-US" dirty="0" smtClean="0"/>
              <a:t>, E</a:t>
            </a:r>
            <a:r>
              <a:rPr lang="en-US" baseline="-25000" dirty="0" smtClean="0"/>
              <a:t>f2</a:t>
            </a:r>
            <a:r>
              <a:rPr lang="en-US" dirty="0" smtClean="0"/>
              <a:t>, </a:t>
            </a:r>
            <a:r>
              <a:rPr lang="en-US" dirty="0" smtClean="0">
                <a:sym typeface="Symbol"/>
              </a:rPr>
              <a:t></a:t>
            </a:r>
            <a:r>
              <a:rPr lang="en-US" baseline="-25000" dirty="0" smtClean="0"/>
              <a:t>f2</a:t>
            </a:r>
            <a:r>
              <a:rPr lang="en-US" dirty="0" smtClean="0"/>
              <a:t>, </a:t>
            </a:r>
            <a:r>
              <a:rPr lang="en-US" dirty="0" smtClean="0">
                <a:sym typeface="Symbol"/>
              </a:rPr>
              <a:t></a:t>
            </a:r>
            <a:r>
              <a:rPr lang="en-US" baseline="-25000" dirty="0" smtClean="0">
                <a:sym typeface="Symbol"/>
              </a:rPr>
              <a:t>f2</a:t>
            </a:r>
            <a:endParaRPr lang="ru-RU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5669055" y="1586351"/>
            <a:ext cx="216024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M</a:t>
            </a:r>
            <a:r>
              <a:rPr lang="en-US" baseline="-25000" dirty="0" err="1" smtClean="0"/>
              <a:t>Pb</a:t>
            </a:r>
            <a:r>
              <a:rPr lang="en-US" dirty="0" smtClean="0"/>
              <a:t>,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Pb</a:t>
            </a:r>
            <a:r>
              <a:rPr lang="en-US" dirty="0" smtClean="0"/>
              <a:t>,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Pb</a:t>
            </a:r>
            <a:r>
              <a:rPr lang="en-US" dirty="0" smtClean="0"/>
              <a:t>, </a:t>
            </a:r>
            <a:r>
              <a:rPr lang="en-US" dirty="0" smtClean="0">
                <a:sym typeface="Symbol"/>
              </a:rPr>
              <a:t></a:t>
            </a:r>
            <a:r>
              <a:rPr lang="en-US" baseline="-25000" dirty="0" err="1" smtClean="0">
                <a:sym typeface="Symbol"/>
              </a:rPr>
              <a:t>Pb</a:t>
            </a:r>
            <a:r>
              <a:rPr lang="en-US" dirty="0" smtClean="0"/>
              <a:t>, </a:t>
            </a:r>
            <a:r>
              <a:rPr lang="en-US" dirty="0" smtClean="0">
                <a:sym typeface="Symbol"/>
              </a:rPr>
              <a:t></a:t>
            </a:r>
            <a:r>
              <a:rPr lang="en-US" baseline="-25000" dirty="0" err="1" smtClean="0">
                <a:sym typeface="Symbol"/>
              </a:rPr>
              <a:t>Pb</a:t>
            </a:r>
            <a:endParaRPr lang="ru-RU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6029095" y="4514671"/>
            <a:ext cx="20882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f1</a:t>
            </a:r>
            <a:r>
              <a:rPr lang="en-US" dirty="0" smtClean="0"/>
              <a:t>, V</a:t>
            </a:r>
            <a:r>
              <a:rPr lang="en-US" baseline="-25000" dirty="0" smtClean="0"/>
              <a:t>f1</a:t>
            </a:r>
            <a:r>
              <a:rPr lang="en-US" dirty="0" smtClean="0"/>
              <a:t>, E</a:t>
            </a:r>
            <a:r>
              <a:rPr lang="en-US" baseline="-25000" dirty="0" smtClean="0"/>
              <a:t>f1</a:t>
            </a:r>
            <a:r>
              <a:rPr lang="en-US" dirty="0" smtClean="0"/>
              <a:t>, </a:t>
            </a:r>
            <a:r>
              <a:rPr lang="en-US" dirty="0" smtClean="0">
                <a:sym typeface="Symbol"/>
              </a:rPr>
              <a:t></a:t>
            </a:r>
            <a:r>
              <a:rPr lang="en-US" baseline="-25000" dirty="0" smtClean="0"/>
              <a:t>f1</a:t>
            </a:r>
            <a:r>
              <a:rPr lang="en-US" dirty="0" smtClean="0"/>
              <a:t>, </a:t>
            </a:r>
            <a:r>
              <a:rPr lang="en-US" dirty="0" smtClean="0">
                <a:sym typeface="Symbol"/>
              </a:rPr>
              <a:t></a:t>
            </a:r>
            <a:r>
              <a:rPr lang="en-US" baseline="-25000" dirty="0" smtClean="0">
                <a:sym typeface="Symbol"/>
              </a:rPr>
              <a:t>f1</a:t>
            </a:r>
            <a:endParaRPr lang="ru-RU" baseline="-25000" dirty="0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280595"/>
              </p:ext>
            </p:extLst>
          </p:nvPr>
        </p:nvGraphicFramePr>
        <p:xfrm>
          <a:off x="537309" y="908720"/>
          <a:ext cx="2486627" cy="610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4" name="Equation" r:id="rId4" imgW="1600200" imgH="393480" progId="Equation.DSMT4">
                  <p:embed/>
                </p:oleObj>
              </mc:Choice>
              <mc:Fallback>
                <p:oleObj name="Equation" r:id="rId4" imgW="1600200" imgH="393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309" y="908720"/>
                        <a:ext cx="2486627" cy="610877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409060"/>
              </p:ext>
            </p:extLst>
          </p:nvPr>
        </p:nvGraphicFramePr>
        <p:xfrm>
          <a:off x="5004048" y="908720"/>
          <a:ext cx="363220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5" name="Equation" r:id="rId6" imgW="2336760" imgH="393480" progId="Equation.DSMT4">
                  <p:embed/>
                </p:oleObj>
              </mc:Choice>
              <mc:Fallback>
                <p:oleObj name="Equation" r:id="rId6" imgW="2336760" imgH="393480" progId="Equation.DSMT4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908720"/>
                        <a:ext cx="3632200" cy="611188"/>
                      </a:xfrm>
                      <a:prstGeom prst="rect">
                        <a:avLst/>
                      </a:prstGeom>
                      <a:solidFill>
                        <a:srgbClr val="FAC09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36762"/>
              </p:ext>
            </p:extLst>
          </p:nvPr>
        </p:nvGraphicFramePr>
        <p:xfrm>
          <a:off x="5257111" y="5085184"/>
          <a:ext cx="363220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6" name="Equation" r:id="rId8" imgW="2336760" imgH="393480" progId="Equation.DSMT4">
                  <p:embed/>
                </p:oleObj>
              </mc:Choice>
              <mc:Fallback>
                <p:oleObj name="Equation" r:id="rId8" imgW="2336760" imgH="393480" progId="Equation.DSMT4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111" y="5085184"/>
                        <a:ext cx="3632200" cy="611188"/>
                      </a:xfrm>
                      <a:prstGeom prst="rect">
                        <a:avLst/>
                      </a:prstGeom>
                      <a:solidFill>
                        <a:srgbClr val="FAC09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764192"/>
              </p:ext>
            </p:extLst>
          </p:nvPr>
        </p:nvGraphicFramePr>
        <p:xfrm>
          <a:off x="660355" y="5085184"/>
          <a:ext cx="36322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7" name="Equation" r:id="rId10" imgW="2336760" imgH="393480" progId="Equation.DSMT4">
                  <p:embed/>
                </p:oleObj>
              </mc:Choice>
              <mc:Fallback>
                <p:oleObj name="Equation" r:id="rId10" imgW="2336760" imgH="393480" progId="Equation.DSMT4">
                  <p:embed/>
                  <p:pic>
                    <p:nvPicPr>
                      <p:cNvPr id="0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355" y="5085184"/>
                        <a:ext cx="3632200" cy="611187"/>
                      </a:xfrm>
                      <a:prstGeom prst="rect">
                        <a:avLst/>
                      </a:prstGeom>
                      <a:solidFill>
                        <a:srgbClr val="FAC09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773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60648"/>
            <a:ext cx="63769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кинематики измеренного события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381500"/>
              </p:ext>
            </p:extLst>
          </p:nvPr>
        </p:nvGraphicFramePr>
        <p:xfrm>
          <a:off x="2123728" y="1238066"/>
          <a:ext cx="40100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6" name="Equation" r:id="rId3" imgW="1815840" imgH="279360" progId="Equation.DSMT4">
                  <p:embed/>
                </p:oleObj>
              </mc:Choice>
              <mc:Fallback>
                <p:oleObj name="Equation" r:id="rId3" imgW="1815840" imgH="279360" progId="Equation.DSMT4">
                  <p:embed/>
                  <p:pic>
                    <p:nvPicPr>
                      <p:cNvPr id="0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238066"/>
                        <a:ext cx="4010025" cy="612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5792" y="753090"/>
            <a:ext cx="7570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Условие – сумма масс фрагментов равна массе </a:t>
            </a:r>
            <a:r>
              <a:rPr lang="en-US" dirty="0" smtClean="0"/>
              <a:t>No  (4 </a:t>
            </a:r>
            <a:r>
              <a:rPr lang="ru-RU" dirty="0" err="1" smtClean="0"/>
              <a:t>а.е.м</a:t>
            </a:r>
            <a:r>
              <a:rPr lang="ru-RU" dirty="0" smtClean="0"/>
              <a:t>. определяется из точности измерений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46246" y="1844824"/>
            <a:ext cx="757098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 закона сохранения импульса для распада </a:t>
            </a:r>
            <a:r>
              <a:rPr lang="en-US" dirty="0" smtClean="0"/>
              <a:t>No </a:t>
            </a:r>
            <a:r>
              <a:rPr lang="ru-RU" dirty="0" smtClean="0"/>
              <a:t>на два фрагмента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ru-RU" dirty="0" smtClean="0"/>
              <a:t>Определяется вектор скорости </a:t>
            </a:r>
            <a:r>
              <a:rPr lang="en-US" dirty="0" smtClean="0"/>
              <a:t>No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Из закона сохранения импульса при образовании пары </a:t>
            </a:r>
            <a:r>
              <a:rPr lang="en-US" dirty="0" err="1" smtClean="0"/>
              <a:t>Pb+No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ru-RU" dirty="0" smtClean="0"/>
              <a:t>Определяется пригодность измеренного события.</a:t>
            </a:r>
          </a:p>
          <a:p>
            <a:endParaRPr lang="ru-RU" dirty="0"/>
          </a:p>
          <a:p>
            <a:r>
              <a:rPr lang="ru-RU" b="1" dirty="0" smtClean="0">
                <a:solidFill>
                  <a:srgbClr val="FF0000"/>
                </a:solidFill>
              </a:rPr>
              <a:t>Таким образом</a:t>
            </a:r>
            <a:r>
              <a:rPr lang="en-US" b="1" dirty="0" smtClean="0">
                <a:solidFill>
                  <a:srgbClr val="FF0000"/>
                </a:solidFill>
              </a:rPr>
              <a:t>,</a:t>
            </a:r>
            <a:r>
              <a:rPr lang="ru-RU" b="1" dirty="0" smtClean="0">
                <a:solidFill>
                  <a:srgbClr val="FF0000"/>
                </a:solidFill>
              </a:rPr>
              <a:t> задача однозначно определена и для восстановления события не надо делать никаких предположений!!!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649915"/>
              </p:ext>
            </p:extLst>
          </p:nvPr>
        </p:nvGraphicFramePr>
        <p:xfrm>
          <a:off x="2123728" y="2348880"/>
          <a:ext cx="4065587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7" name="Equation" r:id="rId5" imgW="1841400" imgH="266400" progId="Equation.DSMT4">
                  <p:embed/>
                </p:oleObj>
              </mc:Choice>
              <mc:Fallback>
                <p:oleObj name="Equation" r:id="rId5" imgW="1841400" imgH="266400" progId="Equation.DSMT4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2348880"/>
                        <a:ext cx="4065587" cy="5857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053676"/>
              </p:ext>
            </p:extLst>
          </p:nvPr>
        </p:nvGraphicFramePr>
        <p:xfrm>
          <a:off x="2411760" y="3861048"/>
          <a:ext cx="3560763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8" name="Equation" r:id="rId7" imgW="1612800" imgH="253800" progId="Equation.DSMT4">
                  <p:embed/>
                </p:oleObj>
              </mc:Choice>
              <mc:Fallback>
                <p:oleObj name="Equation" r:id="rId7" imgW="1612800" imgH="253800" progId="Equation.DSMT4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3861048"/>
                        <a:ext cx="3560763" cy="557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42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006" y="188640"/>
            <a:ext cx="8229600" cy="1143000"/>
          </a:xfrm>
        </p:spPr>
        <p:txBody>
          <a:bodyPr/>
          <a:lstStyle/>
          <a:p>
            <a:r>
              <a:rPr lang="en-US" sz="3000" dirty="0" smtClean="0"/>
              <a:t>CORSET experiment  (GANIL 2015)</a:t>
            </a:r>
            <a:br>
              <a:rPr lang="en-US" sz="3000" dirty="0" smtClean="0"/>
            </a:br>
            <a:r>
              <a:rPr lang="en-US" sz="3000" baseline="30000" dirty="0" smtClean="0"/>
              <a:t>238</a:t>
            </a:r>
            <a:r>
              <a:rPr lang="en-US" sz="3000" dirty="0" smtClean="0"/>
              <a:t>U+</a:t>
            </a:r>
            <a:r>
              <a:rPr lang="en-US" sz="3000" baseline="30000" dirty="0" smtClean="0"/>
              <a:t>238</a:t>
            </a:r>
            <a:r>
              <a:rPr lang="en-US" sz="3000" dirty="0" smtClean="0"/>
              <a:t>U </a:t>
            </a:r>
            <a:r>
              <a:rPr lang="en-US" sz="3000" dirty="0">
                <a:solidFill>
                  <a:srgbClr val="002060"/>
                </a:solidFill>
                <a:ea typeface="Times New Roman"/>
                <a:cs typeface="Times New Roman"/>
              </a:rPr>
              <a:t>6.2 </a:t>
            </a:r>
            <a:r>
              <a:rPr lang="en-US" sz="3000" dirty="0" smtClean="0">
                <a:solidFill>
                  <a:srgbClr val="002060"/>
                </a:solidFill>
                <a:ea typeface="Times New Roman"/>
                <a:cs typeface="Times New Roman"/>
              </a:rPr>
              <a:t>MeV/nucleon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132696"/>
              </p:ext>
            </p:extLst>
          </p:nvPr>
        </p:nvGraphicFramePr>
        <p:xfrm>
          <a:off x="1043608" y="922730"/>
          <a:ext cx="7391400" cy="516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" name="Graph" r:id="rId3" imgW="4153680" imgH="2901600" progId="Origin50.Graph">
                  <p:embed/>
                </p:oleObj>
              </mc:Choice>
              <mc:Fallback>
                <p:oleObj name="Graph" r:id="rId3" imgW="415368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3608" y="922730"/>
                        <a:ext cx="7391400" cy="5164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792359"/>
            <a:ext cx="5586412" cy="306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4499992" y="2132856"/>
            <a:ext cx="685800" cy="7620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113784" y="2780928"/>
            <a:ext cx="2438400" cy="8382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39012" y="3717032"/>
            <a:ext cx="1600200" cy="646331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238</a:t>
            </a:r>
            <a:r>
              <a:rPr lang="en-US" dirty="0" smtClean="0"/>
              <a:t>U+</a:t>
            </a:r>
            <a:r>
              <a:rPr lang="en-US" baseline="30000" dirty="0" smtClean="0"/>
              <a:t>238</a:t>
            </a:r>
            <a:r>
              <a:rPr lang="en-US" dirty="0" smtClean="0"/>
              <a:t>U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II</a:t>
            </a:r>
            <a:r>
              <a:rPr lang="en-US" dirty="0" smtClean="0"/>
              <a:t>=1.73 cm/ns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48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82DE89-176A-4E02-9178-5836CDB593B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29700" name="Рисунок 5" descr="q1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357188"/>
            <a:ext cx="8932862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Овал 12"/>
          <p:cNvSpPr/>
          <p:nvPr/>
        </p:nvSpPr>
        <p:spPr>
          <a:xfrm rot="3009227">
            <a:off x="4916066" y="138576"/>
            <a:ext cx="2143125" cy="6588581"/>
          </a:xfrm>
          <a:prstGeom prst="ellipse">
            <a:avLst/>
          </a:prstGeom>
          <a:solidFill>
            <a:srgbClr val="00B050">
              <a:alpha val="37000"/>
            </a:srgb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29125" y="3857625"/>
            <a:ext cx="1655043" cy="923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</a:t>
            </a:r>
          </a:p>
          <a:p>
            <a:pPr>
              <a:defRPr/>
            </a:pPr>
            <a:r>
              <a:rPr lang="en-US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238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U+</a:t>
            </a:r>
            <a:r>
              <a:rPr lang="en-US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248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</a:t>
            </a:r>
          </a:p>
          <a:p>
            <a:pPr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570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3" y="188640"/>
            <a:ext cx="9024597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Тест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еакция </a:t>
            </a:r>
            <a:r>
              <a:rPr lang="en-US" sz="2400" b="1" baseline="30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209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b="1" baseline="30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238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UE</a:t>
            </a:r>
            <a:r>
              <a:rPr lang="en-US" sz="2400" b="1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463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МэВ (7 МэВ/нуклон)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233417"/>
              </p:ext>
            </p:extLst>
          </p:nvPr>
        </p:nvGraphicFramePr>
        <p:xfrm>
          <a:off x="179512" y="4479072"/>
          <a:ext cx="2994046" cy="184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910"/>
                <a:gridCol w="1224136"/>
              </a:tblGrid>
              <a:tr h="149736">
                <a:tc>
                  <a:txBody>
                    <a:bodyPr/>
                    <a:lstStyle/>
                    <a:p>
                      <a:r>
                        <a:rPr lang="ru-RU" dirty="0" smtClean="0"/>
                        <a:t>Параметр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значение</a:t>
                      </a:r>
                      <a:endParaRPr lang="ru-RU" dirty="0"/>
                    </a:p>
                  </a:txBody>
                  <a:tcPr/>
                </a:tc>
              </a:tr>
              <a:tr h="13829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Ec.m</a:t>
                      </a:r>
                      <a:r>
                        <a:rPr lang="en-US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779</a:t>
                      </a:r>
                      <a:r>
                        <a:rPr lang="en-US" dirty="0" smtClean="0"/>
                        <a:t>MeV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Ec.m</a:t>
                      </a:r>
                      <a:r>
                        <a:rPr lang="en-US" dirty="0" smtClean="0"/>
                        <a:t>./EC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1.15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Ɵ</a:t>
                      </a:r>
                      <a:r>
                        <a:rPr lang="en-US" baseline="0" dirty="0" smtClean="0"/>
                        <a:t> grazing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r>
                        <a:rPr lang="ru-RU" dirty="0" smtClean="0"/>
                        <a:t>5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σ</a:t>
                      </a:r>
                      <a:r>
                        <a:rPr lang="en-US" dirty="0" smtClean="0"/>
                        <a:t>(Pb_35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°)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ym typeface="Symbol"/>
                        </a:rPr>
                        <a:t></a:t>
                      </a:r>
                      <a:r>
                        <a:rPr lang="ru-RU" dirty="0" smtClean="0"/>
                        <a:t>200</a:t>
                      </a:r>
                      <a:r>
                        <a:rPr lang="en-US" dirty="0" err="1" smtClean="0"/>
                        <a:t>mb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sr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117229"/>
              </p:ext>
            </p:extLst>
          </p:nvPr>
        </p:nvGraphicFramePr>
        <p:xfrm>
          <a:off x="5674632" y="1340768"/>
          <a:ext cx="3438015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016"/>
                <a:gridCol w="1646999"/>
              </a:tblGrid>
              <a:tr h="370840">
                <a:tc>
                  <a:txBody>
                    <a:bodyPr/>
                    <a:lstStyle/>
                    <a:p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+mj-lt"/>
                        </a:rPr>
                        <a:t>Pb</a:t>
                      </a:r>
                      <a:r>
                        <a:rPr lang="en-US" sz="2000" baseline="0" dirty="0" smtClean="0">
                          <a:latin typeface="+mj-lt"/>
                        </a:rPr>
                        <a:t> 35</a:t>
                      </a:r>
                      <a:r>
                        <a:rPr lang="en-US" sz="2000" baseline="0" dirty="0" smtClean="0">
                          <a:latin typeface="+mj-lt"/>
                          <a:cs typeface="Times New Roman"/>
                        </a:rPr>
                        <a:t>°</a:t>
                      </a:r>
                      <a:endParaRPr lang="ru-RU" sz="2000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Elastic</a:t>
                      </a:r>
                      <a:r>
                        <a:rPr lang="en-US" sz="2000" baseline="0" dirty="0" smtClean="0">
                          <a:latin typeface="+mj-lt"/>
                        </a:rPr>
                        <a:t> scat 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j-lt"/>
                          <a:sym typeface="Symbol"/>
                        </a:rPr>
                        <a:t>10</a:t>
                      </a:r>
                      <a:r>
                        <a:rPr lang="ru-RU" sz="2000" baseline="30000" dirty="0" smtClean="0">
                          <a:latin typeface="+mj-lt"/>
                          <a:sym typeface="Symbol"/>
                        </a:rPr>
                        <a:t>6</a:t>
                      </a:r>
                      <a:r>
                        <a:rPr lang="en-US" sz="2000" baseline="30000" dirty="0" smtClean="0">
                          <a:latin typeface="+mj-lt"/>
                          <a:sym typeface="Symbol"/>
                        </a:rPr>
                        <a:t> </a:t>
                      </a:r>
                      <a:endParaRPr lang="ru-RU" sz="2000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+mj-lt"/>
                        </a:rPr>
                        <a:t>Pb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j-lt"/>
                          <a:sym typeface="Symbol"/>
                        </a:rPr>
                        <a:t>10</a:t>
                      </a:r>
                      <a:r>
                        <a:rPr lang="ru-RU" sz="2000" baseline="30000" dirty="0" smtClean="0">
                          <a:latin typeface="+mj-lt"/>
                          <a:sym typeface="Symbol"/>
                        </a:rPr>
                        <a:t>4</a:t>
                      </a:r>
                      <a:endParaRPr lang="ru-RU" sz="2000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FF_det1</a:t>
                      </a:r>
                      <a:r>
                        <a:rPr lang="en-US" sz="2000" baseline="0" dirty="0" smtClean="0">
                          <a:latin typeface="+mj-lt"/>
                        </a:rPr>
                        <a:t> (31</a:t>
                      </a:r>
                      <a:r>
                        <a:rPr lang="en-US" sz="2000" baseline="0" dirty="0" smtClean="0">
                          <a:latin typeface="+mj-lt"/>
                          <a:cs typeface="Times New Roman"/>
                        </a:rPr>
                        <a:t>°)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1004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FF_det2(80</a:t>
                      </a:r>
                      <a:r>
                        <a:rPr lang="en-US" sz="2000" dirty="0" smtClean="0">
                          <a:latin typeface="+mj-lt"/>
                          <a:cs typeface="Times New Roman"/>
                        </a:rPr>
                        <a:t>°)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974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FF1&amp;FF2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+mj-lt"/>
                        </a:rPr>
                        <a:t>3</a:t>
                      </a:r>
                      <a:r>
                        <a:rPr lang="ru-RU" sz="2000" b="1" dirty="0" smtClean="0">
                          <a:latin typeface="+mj-lt"/>
                        </a:rPr>
                        <a:t>82</a:t>
                      </a:r>
                      <a:r>
                        <a:rPr lang="en-US" sz="2000" b="1" dirty="0" smtClean="0">
                          <a:latin typeface="+mj-lt"/>
                        </a:rPr>
                        <a:t> </a:t>
                      </a:r>
                      <a:r>
                        <a:rPr lang="en-US" sz="2000" b="1" dirty="0" err="1" smtClean="0">
                          <a:latin typeface="+mj-lt"/>
                        </a:rPr>
                        <a:t>ev</a:t>
                      </a:r>
                      <a:r>
                        <a:rPr lang="en-US" sz="2000" b="1" dirty="0" smtClean="0">
                          <a:latin typeface="+mj-lt"/>
                        </a:rPr>
                        <a:t> (</a:t>
                      </a:r>
                      <a:r>
                        <a:rPr lang="en-US" sz="2000" dirty="0" smtClean="0">
                          <a:latin typeface="+mj-lt"/>
                        </a:rPr>
                        <a:t>3.</a:t>
                      </a:r>
                      <a:r>
                        <a:rPr lang="ru-RU" sz="2000" dirty="0" smtClean="0">
                          <a:latin typeface="+mj-lt"/>
                        </a:rPr>
                        <a:t>8</a:t>
                      </a:r>
                      <a:r>
                        <a:rPr lang="en-US" sz="2000" dirty="0" smtClean="0">
                          <a:latin typeface="+mj-lt"/>
                        </a:rPr>
                        <a:t>%)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5229225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75856" y="4581128"/>
            <a:ext cx="55446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Толщина мишени	</a:t>
            </a:r>
            <a:r>
              <a:rPr lang="ru-RU" sz="2200" dirty="0" smtClean="0"/>
              <a:t>200</a:t>
            </a:r>
            <a:r>
              <a:rPr lang="ru-RU" sz="2200" dirty="0">
                <a:sym typeface="Symbol"/>
              </a:rPr>
              <a:t></a:t>
            </a:r>
            <a:r>
              <a:rPr lang="en-US" sz="2200" dirty="0">
                <a:sym typeface="Symbol"/>
              </a:rPr>
              <a:t>g/cm</a:t>
            </a:r>
            <a:r>
              <a:rPr lang="en-US" sz="2200" baseline="30000" dirty="0">
                <a:sym typeface="Symbol"/>
              </a:rPr>
              <a:t>2</a:t>
            </a:r>
          </a:p>
          <a:p>
            <a:r>
              <a:rPr lang="ru-RU" sz="2200" dirty="0">
                <a:sym typeface="Symbol"/>
              </a:rPr>
              <a:t>Ток пучка		</a:t>
            </a:r>
            <a:r>
              <a:rPr lang="ru-RU" sz="2200" dirty="0" smtClean="0">
                <a:sym typeface="Symbol"/>
              </a:rPr>
              <a:t>0.1</a:t>
            </a:r>
            <a:r>
              <a:rPr lang="en-US" sz="2200" dirty="0" err="1">
                <a:sym typeface="Symbol"/>
              </a:rPr>
              <a:t>pnA</a:t>
            </a:r>
            <a:r>
              <a:rPr lang="en-US" sz="2200" dirty="0">
                <a:sym typeface="Symbol"/>
              </a:rPr>
              <a:t> (610</a:t>
            </a:r>
            <a:r>
              <a:rPr lang="en-US" sz="2200" baseline="30000" dirty="0">
                <a:sym typeface="Symbol"/>
              </a:rPr>
              <a:t>8 </a:t>
            </a:r>
            <a:r>
              <a:rPr lang="ru-RU" sz="2200" dirty="0">
                <a:sym typeface="Symbol"/>
              </a:rPr>
              <a:t>частиц</a:t>
            </a:r>
            <a:r>
              <a:rPr lang="en-US" sz="2200" dirty="0">
                <a:sym typeface="Symbol"/>
              </a:rPr>
              <a:t>)</a:t>
            </a:r>
          </a:p>
          <a:p>
            <a:r>
              <a:rPr lang="ru-RU" sz="2200" dirty="0">
                <a:sym typeface="Symbol"/>
              </a:rPr>
              <a:t>Время		</a:t>
            </a:r>
            <a:r>
              <a:rPr lang="ru-RU" sz="2200" dirty="0" smtClean="0">
                <a:sym typeface="Symbol"/>
              </a:rPr>
              <a:t>	1 </a:t>
            </a:r>
            <a:r>
              <a:rPr lang="ru-RU" sz="2200" dirty="0">
                <a:sym typeface="Symbol"/>
              </a:rPr>
              <a:t>день</a:t>
            </a:r>
            <a:r>
              <a:rPr lang="en-US" sz="2200" dirty="0">
                <a:sym typeface="Symbol"/>
              </a:rPr>
              <a:t> (24 </a:t>
            </a:r>
            <a:r>
              <a:rPr lang="ru-RU" sz="2200" dirty="0">
                <a:sym typeface="Symbol"/>
              </a:rPr>
              <a:t>часа</a:t>
            </a:r>
            <a:r>
              <a:rPr lang="ru-RU" sz="2200" dirty="0" smtClean="0">
                <a:sym typeface="Symbol"/>
              </a:rPr>
              <a:t>)</a:t>
            </a:r>
            <a:r>
              <a:rPr lang="ru-RU" sz="2200" dirty="0" smtClean="0"/>
              <a:t>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02540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64096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</a:t>
            </a:r>
          </a:p>
          <a:p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200" dirty="0" smtClean="0"/>
              <a:t>Для исследования вероятности образования фрагментов </a:t>
            </a:r>
            <a:r>
              <a:rPr lang="en-US" sz="2200" dirty="0" err="1" smtClean="0"/>
              <a:t>Pb+No</a:t>
            </a:r>
            <a:r>
              <a:rPr lang="ru-RU" sz="2200" dirty="0" smtClean="0"/>
              <a:t> в </a:t>
            </a:r>
            <a:r>
              <a:rPr lang="ru-RU" sz="2200" dirty="0"/>
              <a:t>реакции </a:t>
            </a:r>
            <a:r>
              <a:rPr lang="ru-RU" sz="2200" baseline="30000" dirty="0"/>
              <a:t>238</a:t>
            </a:r>
            <a:r>
              <a:rPr lang="en-US" sz="2200" dirty="0" smtClean="0"/>
              <a:t>U+</a:t>
            </a:r>
            <a:r>
              <a:rPr lang="en-US" sz="2200" baseline="30000" dirty="0" smtClean="0"/>
              <a:t>238</a:t>
            </a:r>
            <a:r>
              <a:rPr lang="en-US" sz="2200" dirty="0" smtClean="0"/>
              <a:t>U </a:t>
            </a:r>
            <a:r>
              <a:rPr lang="ru-RU" sz="2200" dirty="0" smtClean="0"/>
              <a:t>с последующим делением возбужденного фрагмента </a:t>
            </a:r>
            <a:r>
              <a:rPr lang="en-US" sz="2200" dirty="0" smtClean="0"/>
              <a:t>No</a:t>
            </a:r>
            <a:r>
              <a:rPr lang="ru-RU" sz="2200" dirty="0" smtClean="0"/>
              <a:t> была модернизирована установка </a:t>
            </a:r>
            <a:r>
              <a:rPr lang="en-US" sz="2200" dirty="0" smtClean="0"/>
              <a:t>CORSET. </a:t>
            </a:r>
            <a:r>
              <a:rPr lang="ru-RU" sz="2200" dirty="0" smtClean="0"/>
              <a:t>Образующиеся в реакции фрагменты будут регистрироваться с помощью нескольких </a:t>
            </a:r>
            <a:r>
              <a:rPr lang="en-US" sz="2200" dirty="0" err="1" smtClean="0"/>
              <a:t>ToF</a:t>
            </a:r>
            <a:r>
              <a:rPr lang="en-US" sz="2200" dirty="0" smtClean="0"/>
              <a:t>-E </a:t>
            </a:r>
            <a:r>
              <a:rPr lang="ru-RU" sz="2200" dirty="0" smtClean="0"/>
              <a:t>плеч, что дает возможность определять массу и скорость каждого фрагмента независимо друг от друга. Корреляционные зависимости</a:t>
            </a:r>
            <a:r>
              <a:rPr lang="en-US" sz="2200" dirty="0" smtClean="0"/>
              <a:t>,</a:t>
            </a:r>
            <a:r>
              <a:rPr lang="ru-RU" sz="2200" dirty="0" smtClean="0"/>
              <a:t> измеряемые установкой</a:t>
            </a:r>
            <a:r>
              <a:rPr lang="en-US" sz="2200" dirty="0" smtClean="0"/>
              <a:t>,</a:t>
            </a:r>
            <a:r>
              <a:rPr lang="ru-RU" sz="2200" dirty="0" smtClean="0"/>
              <a:t> позволяют выделять канал тройного распада.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ru-RU" sz="22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200" dirty="0" smtClean="0"/>
              <a:t>Проведение тестового эксперимента </a:t>
            </a:r>
            <a:r>
              <a:rPr lang="ru-RU" sz="2200" baseline="30000" dirty="0" smtClean="0"/>
              <a:t>209</a:t>
            </a:r>
            <a:r>
              <a:rPr lang="en-US" sz="2200" dirty="0" smtClean="0"/>
              <a:t>Bi+</a:t>
            </a:r>
            <a:r>
              <a:rPr lang="en-US" sz="2200" baseline="30000" dirty="0" smtClean="0"/>
              <a:t>238</a:t>
            </a:r>
            <a:r>
              <a:rPr lang="en-US" sz="2200" dirty="0" smtClean="0"/>
              <a:t>U (7</a:t>
            </a:r>
            <a:r>
              <a:rPr lang="ru-RU" sz="2200" dirty="0" smtClean="0"/>
              <a:t>МэВ/</a:t>
            </a:r>
            <a:r>
              <a:rPr lang="ru-RU" sz="2200" dirty="0" err="1" smtClean="0"/>
              <a:t>нукл</a:t>
            </a:r>
            <a:r>
              <a:rPr lang="ru-RU" sz="2200" dirty="0" smtClean="0"/>
              <a:t>.), планируемого в конце 2021 года, даст возможность оптимизировать работу установки и</a:t>
            </a:r>
            <a:r>
              <a:rPr lang="en-US" sz="2200" dirty="0" smtClean="0"/>
              <a:t> </a:t>
            </a:r>
            <a:r>
              <a:rPr lang="ru-RU" sz="2200" dirty="0" smtClean="0"/>
              <a:t>определить ее основные параметры</a:t>
            </a:r>
            <a:r>
              <a:rPr lang="en-US" sz="2200" dirty="0" smtClean="0"/>
              <a:t> </a:t>
            </a:r>
            <a:r>
              <a:rPr lang="ru-RU" sz="2200" dirty="0" smtClean="0"/>
              <a:t>для измерения реакции </a:t>
            </a:r>
            <a:r>
              <a:rPr lang="ru-RU" sz="2200" baseline="30000" dirty="0"/>
              <a:t>238</a:t>
            </a:r>
            <a:r>
              <a:rPr lang="en-US" sz="2200" dirty="0" smtClean="0"/>
              <a:t>U+</a:t>
            </a:r>
            <a:r>
              <a:rPr lang="en-US" sz="2200" baseline="30000" dirty="0" smtClean="0"/>
              <a:t>238</a:t>
            </a:r>
            <a:r>
              <a:rPr lang="en-US" sz="2200" dirty="0" smtClean="0"/>
              <a:t>U</a:t>
            </a:r>
            <a:r>
              <a:rPr lang="ru-RU" sz="2200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43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lang="ru-RU" sz="2000" dirty="0"/>
              <a:t>Сечение образования изотопов трансурановых элементов в реакциях </a:t>
            </a:r>
            <a:r>
              <a:rPr lang="ru-RU" sz="2000" baseline="30000" dirty="0"/>
              <a:t>136</a:t>
            </a:r>
            <a:r>
              <a:rPr lang="en-US" sz="2000" dirty="0" err="1"/>
              <a:t>Xe</a:t>
            </a:r>
            <a:r>
              <a:rPr lang="ru-RU" sz="2000" dirty="0"/>
              <a:t>+</a:t>
            </a:r>
            <a:r>
              <a:rPr lang="ru-RU" sz="2000" baseline="30000" dirty="0"/>
              <a:t>238</a:t>
            </a:r>
            <a:r>
              <a:rPr lang="en-US" sz="2000" dirty="0"/>
              <a:t>U</a:t>
            </a:r>
            <a:r>
              <a:rPr lang="ru-RU" sz="2000" dirty="0"/>
              <a:t>, </a:t>
            </a:r>
            <a:r>
              <a:rPr lang="ru-RU" sz="2000" baseline="30000" dirty="0"/>
              <a:t>238</a:t>
            </a:r>
            <a:r>
              <a:rPr lang="en-US" sz="2000" dirty="0"/>
              <a:t>U</a:t>
            </a:r>
            <a:r>
              <a:rPr lang="ru-RU" sz="2000" dirty="0"/>
              <a:t>+</a:t>
            </a:r>
            <a:r>
              <a:rPr lang="ru-RU" sz="2000" baseline="30000" dirty="0"/>
              <a:t>238</a:t>
            </a:r>
            <a:r>
              <a:rPr lang="en-US" sz="2000" dirty="0"/>
              <a:t>U</a:t>
            </a:r>
            <a:r>
              <a:rPr lang="ru-RU" sz="2000" dirty="0"/>
              <a:t>  при энергии столкновения ≤</a:t>
            </a:r>
            <a:r>
              <a:rPr lang="ru-RU" sz="2000" dirty="0" smtClean="0"/>
              <a:t>7.5МэВ/нуклон</a:t>
            </a:r>
            <a:r>
              <a:rPr lang="en-US" sz="2000" dirty="0" smtClean="0"/>
              <a:t> [</a:t>
            </a:r>
            <a:r>
              <a:rPr lang="en-US" sz="2000" dirty="0"/>
              <a:t>M. </a:t>
            </a:r>
            <a:r>
              <a:rPr lang="en-US" sz="2000" dirty="0" err="1" smtClean="0"/>
              <a:t>Schädel</a:t>
            </a:r>
            <a:r>
              <a:rPr lang="en-US" sz="2000" dirty="0" smtClean="0"/>
              <a:t> et al. Phys</a:t>
            </a:r>
            <a:r>
              <a:rPr lang="en-US" sz="2000" dirty="0"/>
              <a:t>. Rev. </a:t>
            </a:r>
            <a:r>
              <a:rPr lang="en-US" sz="2000" dirty="0" err="1"/>
              <a:t>Lett</a:t>
            </a:r>
            <a:r>
              <a:rPr lang="en-US" sz="2000" dirty="0"/>
              <a:t>. 41, 469 (1978)</a:t>
            </a:r>
            <a:r>
              <a:rPr lang="en-US" sz="2000" dirty="0" smtClean="0"/>
              <a:t>]</a:t>
            </a:r>
            <a:r>
              <a:rPr lang="ru-RU" sz="2000" dirty="0" smtClean="0"/>
              <a:t> и </a:t>
            </a:r>
            <a:r>
              <a:rPr lang="ru-RU" sz="2000" baseline="30000" dirty="0"/>
              <a:t>238</a:t>
            </a:r>
            <a:r>
              <a:rPr lang="en-US" sz="2000" dirty="0"/>
              <a:t>U</a:t>
            </a:r>
            <a:r>
              <a:rPr lang="ru-RU" sz="2000" dirty="0"/>
              <a:t>+</a:t>
            </a:r>
            <a:r>
              <a:rPr lang="ru-RU" sz="2000" baseline="30000" dirty="0"/>
              <a:t>248</a:t>
            </a:r>
            <a:r>
              <a:rPr lang="en-US" sz="2000" dirty="0"/>
              <a:t>Cm </a:t>
            </a:r>
            <a:r>
              <a:rPr lang="ru-RU" sz="2000" dirty="0"/>
              <a:t>при энергии столкновения ≤</a:t>
            </a:r>
            <a:r>
              <a:rPr lang="ru-RU" sz="2000" dirty="0" smtClean="0"/>
              <a:t>7.4МэВ/нуклон</a:t>
            </a:r>
            <a:r>
              <a:rPr lang="en-US" sz="2000" dirty="0" smtClean="0"/>
              <a:t> [</a:t>
            </a:r>
            <a:r>
              <a:rPr lang="en-US" sz="2000" dirty="0"/>
              <a:t>M. </a:t>
            </a:r>
            <a:r>
              <a:rPr lang="en-US" sz="2000" dirty="0" err="1" smtClean="0"/>
              <a:t>Schädel</a:t>
            </a:r>
            <a:r>
              <a:rPr lang="en-US" sz="2000" dirty="0" smtClean="0"/>
              <a:t> </a:t>
            </a:r>
            <a:r>
              <a:rPr lang="en-US" sz="2000" dirty="0"/>
              <a:t>et al., Phys. Rev. </a:t>
            </a:r>
            <a:r>
              <a:rPr lang="en-US" sz="2000" dirty="0" err="1"/>
              <a:t>Lett</a:t>
            </a:r>
            <a:r>
              <a:rPr lang="en-US" sz="2000" dirty="0"/>
              <a:t> 48 (1982) 852.</a:t>
            </a:r>
            <a:r>
              <a:rPr lang="en-US" sz="2000" dirty="0" smtClean="0"/>
              <a:t>]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" t="7666" r="-752" b="3216"/>
          <a:stretch/>
        </p:blipFill>
        <p:spPr>
          <a:xfrm>
            <a:off x="484244" y="1484784"/>
            <a:ext cx="8244408" cy="512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2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954" y="3583"/>
            <a:ext cx="9154953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Экспериментальное исследование продуктов реакции </a:t>
            </a:r>
            <a:r>
              <a:rPr lang="en-US" sz="3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238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U+</a:t>
            </a:r>
            <a:r>
              <a:rPr lang="en-US" sz="3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238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3" r="2619" b="29023"/>
          <a:stretch/>
        </p:blipFill>
        <p:spPr>
          <a:xfrm>
            <a:off x="35159" y="1433534"/>
            <a:ext cx="8904514" cy="41148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504" y="5545020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а) Элементарное распределение продуктов реакции </a:t>
            </a:r>
            <a:r>
              <a:rPr lang="ru-RU" baseline="30000" dirty="0"/>
              <a:t>238</a:t>
            </a:r>
            <a:r>
              <a:rPr lang="en-US" dirty="0"/>
              <a:t>U</a:t>
            </a:r>
            <a:r>
              <a:rPr lang="ru-RU" dirty="0"/>
              <a:t>+</a:t>
            </a:r>
            <a:r>
              <a:rPr lang="ru-RU" baseline="30000" dirty="0"/>
              <a:t>238</a:t>
            </a:r>
            <a:r>
              <a:rPr lang="en-US" dirty="0"/>
              <a:t>U</a:t>
            </a:r>
            <a:r>
              <a:rPr lang="ru-RU" dirty="0"/>
              <a:t> при энергии столкновения ≤ 7.5 </a:t>
            </a:r>
            <a:r>
              <a:rPr lang="ru-RU" dirty="0" smtClean="0"/>
              <a:t>МэВ/нуклон; </a:t>
            </a:r>
            <a:r>
              <a:rPr lang="en-US" dirty="0"/>
              <a:t>b</a:t>
            </a:r>
            <a:r>
              <a:rPr lang="ru-RU" dirty="0"/>
              <a:t>) Рассчитанное элементарное распределение трансурановых продуктов  </a:t>
            </a:r>
            <a:r>
              <a:rPr lang="ru-RU" dirty="0" err="1"/>
              <a:t>глубоконеупругих</a:t>
            </a:r>
            <a:r>
              <a:rPr lang="ru-RU" dirty="0"/>
              <a:t> передач в сравнении с восстановленным первичным </a:t>
            </a:r>
            <a:r>
              <a:rPr lang="ru-RU" dirty="0" smtClean="0"/>
              <a:t>распределением.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1248868"/>
            <a:ext cx="3776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[M. </a:t>
            </a:r>
            <a:r>
              <a:rPr lang="en-US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Schadel</a:t>
            </a:r>
            <a:r>
              <a:rPr lang="en-US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et al., PRC41(1978) 469]</a:t>
            </a:r>
            <a:endParaRPr lang="ru-RU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39338" y="1804174"/>
            <a:ext cx="1199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Сечение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 больше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10800000">
            <a:off x="6660232" y="2564904"/>
            <a:ext cx="479106" cy="226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63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0265"/>
            <a:ext cx="8827624" cy="675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9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VAMOS experiment:</a:t>
            </a:r>
            <a:r>
              <a:rPr lang="en-US" baseline="30000" dirty="0" smtClean="0"/>
              <a:t>238</a:t>
            </a:r>
            <a:r>
              <a:rPr lang="en-US" dirty="0" smtClean="0"/>
              <a:t>U+</a:t>
            </a:r>
            <a:r>
              <a:rPr lang="en-US" baseline="30000" dirty="0" smtClean="0"/>
              <a:t>238</a:t>
            </a:r>
            <a:r>
              <a:rPr lang="en-US" dirty="0" smtClean="0"/>
              <a:t>U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220" y="1181100"/>
            <a:ext cx="444858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98" y="4419600"/>
            <a:ext cx="521017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4448175"/>
            <a:ext cx="25431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01" y="1331912"/>
            <a:ext cx="4017599" cy="301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10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Mass distributions of fragments with VAMOS set-up </a:t>
            </a:r>
            <a:r>
              <a:rPr lang="en-US" sz="28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(A. </a:t>
            </a:r>
            <a:r>
              <a:rPr lang="en-US" sz="2800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Villari</a:t>
            </a:r>
            <a:r>
              <a:rPr lang="en-US" sz="28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et al., GANIL P06 11)</a:t>
            </a:r>
            <a:endParaRPr lang="ru-RU" sz="2800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650703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7072362" y="6169903"/>
            <a:ext cx="2071670" cy="830997"/>
          </a:xfrm>
          <a:prstGeom prst="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US" altLang="zh-CN" sz="1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宋体" charset="-122"/>
              </a:rPr>
              <a:t>,  </a:t>
            </a:r>
          </a:p>
          <a:p>
            <a:pPr algn="r"/>
            <a:r>
              <a:rPr lang="en-US" altLang="zh-CN" sz="1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宋体" charset="-122"/>
              </a:rPr>
              <a:t>Meeting, </a:t>
            </a:r>
            <a:r>
              <a:rPr kumimoji="1" lang="en-US" sz="1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November 16-20, 2015, </a:t>
            </a:r>
            <a:r>
              <a:rPr lang="en-US" altLang="zh-CN" sz="1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宋体" charset="-122"/>
              </a:rPr>
              <a:t>GANIL</a:t>
            </a:r>
            <a:endParaRPr kumimoji="1" lang="en-US" sz="12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  <a:p>
            <a:pPr algn="ctr"/>
            <a:endParaRPr kumimoji="1" lang="en-US" sz="12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43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51520" y="6358024"/>
            <a:ext cx="8541347" cy="369332"/>
          </a:xfrm>
          <a:prstGeom prst="rect">
            <a:avLst/>
          </a:prstGeom>
          <a:solidFill>
            <a:schemeClr val="accent1">
              <a:alpha val="9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b="1" i="1" dirty="0">
                <a:solidFill>
                  <a:srgbClr val="000066"/>
                </a:solidFill>
                <a:latin typeface="Times New Roman" pitchFamily="18" charset="0"/>
              </a:rPr>
              <a:t>GANIL PAC Meeting, June 09-10, 2016,  Caen,   France</a:t>
            </a:r>
            <a:endParaRPr kumimoji="1" lang="ru-RU" b="1" i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893306"/>
              </p:ext>
            </p:extLst>
          </p:nvPr>
        </p:nvGraphicFramePr>
        <p:xfrm>
          <a:off x="3995936" y="286706"/>
          <a:ext cx="5433134" cy="3790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7" name="Graph" r:id="rId4" imgW="4153680" imgH="2901600" progId="Origin50.Graph">
                  <p:embed/>
                </p:oleObj>
              </mc:Choice>
              <mc:Fallback>
                <p:oleObj name="Graph" r:id="rId4" imgW="4153680" imgH="29016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286706"/>
                        <a:ext cx="5433134" cy="37903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0"/>
            <a:ext cx="7572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aseline="30000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238</a:t>
            </a:r>
            <a:r>
              <a:rPr lang="en-US" sz="3600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U+</a:t>
            </a:r>
            <a:r>
              <a:rPr lang="en-US" sz="3600" baseline="30000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238</a:t>
            </a:r>
            <a:r>
              <a:rPr lang="en-US" sz="3600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(6.2AMeV)</a:t>
            </a:r>
          </a:p>
          <a:p>
            <a:pPr defTabSz="457200"/>
            <a:r>
              <a:rPr lang="ru-RU" sz="3600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Тестовый эксперимент</a:t>
            </a:r>
            <a:endParaRPr lang="en-US" sz="3600" dirty="0" smtClean="0"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457200"/>
            <a:r>
              <a:rPr lang="en-US" sz="3600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CORSET </a:t>
            </a:r>
            <a:r>
              <a:rPr lang="ru-RU" sz="3600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600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sz="3600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день) </a:t>
            </a:r>
            <a:endParaRPr lang="ru-RU" sz="3600" dirty="0"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469177"/>
              </p:ext>
            </p:extLst>
          </p:nvPr>
        </p:nvGraphicFramePr>
        <p:xfrm>
          <a:off x="3995936" y="286122"/>
          <a:ext cx="5432425" cy="379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8" name="Graph" r:id="rId6" imgW="4153680" imgH="2901600" progId="Origin50.Graph">
                  <p:embed/>
                </p:oleObj>
              </mc:Choice>
              <mc:Fallback>
                <p:oleObj name="Graph" r:id="rId6" imgW="4153680" imgH="29016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286122"/>
                        <a:ext cx="5432425" cy="379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6" y="1916832"/>
            <a:ext cx="4139952" cy="40811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22193" y="4136156"/>
            <a:ext cx="42706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Измерения одновременно двух фрагментов реакции позволяет повысить надежность выделения бинарного канала реакции от возможного вклада других процессов, протекающих в реакции </a:t>
            </a:r>
            <a:r>
              <a:rPr lang="ru-RU" sz="2000" baseline="30000" dirty="0" smtClean="0"/>
              <a:t>238</a:t>
            </a:r>
            <a:r>
              <a:rPr lang="en-US" sz="2000" dirty="0" smtClean="0"/>
              <a:t>U+</a:t>
            </a:r>
            <a:r>
              <a:rPr lang="en-US" sz="2000" baseline="30000" dirty="0" smtClean="0"/>
              <a:t>238</a:t>
            </a:r>
            <a:r>
              <a:rPr lang="en-US" sz="2000" dirty="0" smtClean="0"/>
              <a:t>U.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8906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124744"/>
            <a:ext cx="8064896" cy="4360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aseline="30000" dirty="0" smtClean="0"/>
          </a:p>
          <a:p>
            <a:pPr algn="ctr"/>
            <a:r>
              <a:rPr lang="ru-RU" sz="3200" b="1" baseline="30000" dirty="0" smtClean="0">
                <a:solidFill>
                  <a:srgbClr val="FF0000"/>
                </a:solidFill>
              </a:rPr>
              <a:t>238</a:t>
            </a:r>
            <a:r>
              <a:rPr lang="en-US" sz="3200" b="1" dirty="0" smtClean="0">
                <a:solidFill>
                  <a:srgbClr val="FF0000"/>
                </a:solidFill>
              </a:rPr>
              <a:t>U+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238</a:t>
            </a:r>
            <a:r>
              <a:rPr lang="en-US" sz="3200" b="1" dirty="0" smtClean="0">
                <a:solidFill>
                  <a:srgbClr val="FF0000"/>
                </a:solidFill>
              </a:rPr>
              <a:t>U</a:t>
            </a:r>
            <a:r>
              <a:rPr lang="en-US" sz="3200" b="1" dirty="0" smtClean="0">
                <a:solidFill>
                  <a:srgbClr val="FF0000"/>
                </a:solidFill>
                <a:sym typeface="Symbol"/>
              </a:rPr>
              <a:t></a:t>
            </a:r>
            <a:r>
              <a:rPr lang="en-US" sz="3200" b="1" baseline="30000" dirty="0" smtClean="0">
                <a:solidFill>
                  <a:srgbClr val="FF0000"/>
                </a:solidFill>
                <a:sym typeface="Symbol"/>
              </a:rPr>
              <a:t>208</a:t>
            </a:r>
            <a:r>
              <a:rPr lang="en-US" sz="3200" b="1" dirty="0" smtClean="0">
                <a:solidFill>
                  <a:srgbClr val="FF0000"/>
                </a:solidFill>
                <a:sym typeface="Symbol"/>
              </a:rPr>
              <a:t>Pb*+</a:t>
            </a:r>
            <a:r>
              <a:rPr lang="en-US" sz="3200" b="1" baseline="30000" dirty="0" smtClean="0">
                <a:solidFill>
                  <a:srgbClr val="FF0000"/>
                </a:solidFill>
                <a:sym typeface="Symbol"/>
              </a:rPr>
              <a:t>268</a:t>
            </a:r>
            <a:r>
              <a:rPr lang="en-US" sz="3200" b="1" dirty="0" smtClean="0">
                <a:solidFill>
                  <a:srgbClr val="FF0000"/>
                </a:solidFill>
                <a:sym typeface="Symbol"/>
              </a:rPr>
              <a:t>No* </a:t>
            </a:r>
            <a:endParaRPr lang="ru-RU" sz="3200" b="1" dirty="0" smtClean="0">
              <a:solidFill>
                <a:srgbClr val="FF0000"/>
              </a:solidFill>
              <a:sym typeface="Symbol"/>
            </a:endParaRPr>
          </a:p>
          <a:p>
            <a:pPr algn="ctr"/>
            <a:r>
              <a:rPr lang="ru-RU" sz="3200" dirty="0" smtClean="0">
                <a:sym typeface="Symbol"/>
              </a:rPr>
              <a:t>Сечение </a:t>
            </a:r>
            <a:r>
              <a:rPr lang="en-US" sz="3200" dirty="0" smtClean="0">
                <a:sym typeface="Symbol"/>
              </a:rPr>
              <a:t>No </a:t>
            </a:r>
            <a:r>
              <a:rPr lang="ru-RU" sz="3200" dirty="0" smtClean="0">
                <a:sym typeface="Symbol"/>
              </a:rPr>
              <a:t>после его </a:t>
            </a:r>
            <a:r>
              <a:rPr lang="ru-RU" sz="3200" dirty="0" err="1" smtClean="0">
                <a:sym typeface="Symbol"/>
              </a:rPr>
              <a:t>девозбуждения</a:t>
            </a:r>
            <a:r>
              <a:rPr lang="en-US" sz="3200" dirty="0" smtClean="0">
                <a:sym typeface="Symbol"/>
              </a:rPr>
              <a:t> </a:t>
            </a:r>
            <a:endParaRPr lang="ru-RU" sz="3200" dirty="0" smtClean="0">
              <a:sym typeface="Symbol"/>
            </a:endParaRPr>
          </a:p>
          <a:p>
            <a:pPr algn="ctr"/>
            <a:r>
              <a:rPr lang="el-GR" sz="3200" dirty="0" smtClean="0">
                <a:sym typeface="Symbol"/>
              </a:rPr>
              <a:t>σ</a:t>
            </a:r>
            <a:r>
              <a:rPr lang="en-US" sz="3200" dirty="0" smtClean="0">
                <a:sym typeface="Symbol"/>
              </a:rPr>
              <a:t>10</a:t>
            </a:r>
            <a:r>
              <a:rPr lang="en-US" sz="3200" baseline="30000" dirty="0" smtClean="0">
                <a:sym typeface="Symbol"/>
              </a:rPr>
              <a:t>-7</a:t>
            </a:r>
            <a:r>
              <a:rPr lang="en-US" sz="3200" dirty="0" smtClean="0">
                <a:sym typeface="Symbol"/>
              </a:rPr>
              <a:t>mb</a:t>
            </a:r>
          </a:p>
          <a:p>
            <a:pPr algn="ctr"/>
            <a:endParaRPr lang="en-US" sz="3200" dirty="0" smtClean="0">
              <a:sym typeface="Symbol"/>
            </a:endParaRPr>
          </a:p>
          <a:p>
            <a:pPr algn="ctr"/>
            <a:r>
              <a:rPr lang="ru-RU" sz="3200" b="1" baseline="30000" dirty="0" smtClean="0">
                <a:solidFill>
                  <a:srgbClr val="FF0000"/>
                </a:solidFill>
              </a:rPr>
              <a:t>238</a:t>
            </a:r>
            <a:r>
              <a:rPr lang="en-US" sz="3200" b="1" dirty="0" smtClean="0">
                <a:solidFill>
                  <a:srgbClr val="FF0000"/>
                </a:solidFill>
              </a:rPr>
              <a:t>U+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238</a:t>
            </a:r>
            <a:r>
              <a:rPr lang="en-US" sz="3200" b="1" dirty="0" smtClean="0">
                <a:solidFill>
                  <a:srgbClr val="FF0000"/>
                </a:solidFill>
              </a:rPr>
              <a:t>U</a:t>
            </a:r>
            <a:r>
              <a:rPr lang="en-US" sz="3200" b="1" dirty="0" smtClean="0">
                <a:solidFill>
                  <a:srgbClr val="FF0000"/>
                </a:solidFill>
                <a:sym typeface="Symbol"/>
              </a:rPr>
              <a:t></a:t>
            </a:r>
            <a:r>
              <a:rPr lang="en-US" sz="3200" b="1" baseline="30000" dirty="0" smtClean="0">
                <a:solidFill>
                  <a:srgbClr val="FF0000"/>
                </a:solidFill>
                <a:sym typeface="Symbol"/>
              </a:rPr>
              <a:t>208</a:t>
            </a:r>
            <a:r>
              <a:rPr lang="en-US" sz="3200" b="1" dirty="0" smtClean="0">
                <a:solidFill>
                  <a:srgbClr val="FF0000"/>
                </a:solidFill>
                <a:sym typeface="Symbol"/>
              </a:rPr>
              <a:t>Pb*+</a:t>
            </a:r>
            <a:r>
              <a:rPr lang="en-US" sz="3200" b="1" baseline="30000" dirty="0" smtClean="0">
                <a:solidFill>
                  <a:srgbClr val="FF0000"/>
                </a:solidFill>
                <a:sym typeface="Symbol"/>
              </a:rPr>
              <a:t>268</a:t>
            </a:r>
            <a:r>
              <a:rPr lang="en-US" sz="3200" b="1" dirty="0" smtClean="0">
                <a:solidFill>
                  <a:srgbClr val="FF0000"/>
                </a:solidFill>
                <a:sym typeface="Symbol"/>
              </a:rPr>
              <a:t>No*  </a:t>
            </a:r>
            <a:r>
              <a:rPr lang="en-US" sz="3200" b="1" baseline="30000" dirty="0" smtClean="0">
                <a:solidFill>
                  <a:srgbClr val="FF0000"/>
                </a:solidFill>
                <a:sym typeface="Symbol"/>
              </a:rPr>
              <a:t>208</a:t>
            </a:r>
            <a:r>
              <a:rPr lang="en-US" sz="3200" b="1" dirty="0" smtClean="0">
                <a:solidFill>
                  <a:srgbClr val="FF0000"/>
                </a:solidFill>
                <a:sym typeface="Symbol"/>
              </a:rPr>
              <a:t>Pb* +</a:t>
            </a:r>
            <a:r>
              <a:rPr lang="en-US" sz="3200" b="1" i="1" dirty="0" smtClean="0">
                <a:solidFill>
                  <a:srgbClr val="FF0000"/>
                </a:solidFill>
                <a:sym typeface="Symbol"/>
              </a:rPr>
              <a:t>ff</a:t>
            </a:r>
            <a:r>
              <a:rPr lang="en-US" sz="3200" b="1" dirty="0" smtClean="0">
                <a:solidFill>
                  <a:srgbClr val="FF0000"/>
                </a:solidFill>
                <a:sym typeface="Symbol"/>
              </a:rPr>
              <a:t>1+</a:t>
            </a:r>
            <a:r>
              <a:rPr lang="en-US" sz="3200" b="1" i="1" dirty="0" smtClean="0">
                <a:solidFill>
                  <a:srgbClr val="FF0000"/>
                </a:solidFill>
                <a:sym typeface="Symbol"/>
              </a:rPr>
              <a:t>ff</a:t>
            </a:r>
            <a:r>
              <a:rPr lang="en-US" sz="3200" b="1" dirty="0" smtClean="0">
                <a:solidFill>
                  <a:srgbClr val="FF0000"/>
                </a:solidFill>
                <a:sym typeface="Symbol"/>
              </a:rPr>
              <a:t>2</a:t>
            </a:r>
            <a:endParaRPr lang="ru-RU" sz="3200" b="1" dirty="0" smtClean="0">
              <a:solidFill>
                <a:srgbClr val="FF0000"/>
              </a:solidFill>
              <a:sym typeface="Symbol"/>
            </a:endParaRPr>
          </a:p>
          <a:p>
            <a:pPr algn="ctr"/>
            <a:r>
              <a:rPr lang="ru-RU" sz="3200" dirty="0" smtClean="0">
                <a:sym typeface="Symbol"/>
              </a:rPr>
              <a:t>Сечение образования </a:t>
            </a:r>
            <a:r>
              <a:rPr lang="en-US" sz="3200" dirty="0" smtClean="0">
                <a:sym typeface="Symbol"/>
              </a:rPr>
              <a:t>No </a:t>
            </a:r>
            <a:r>
              <a:rPr lang="el-GR" sz="3200" dirty="0" smtClean="0">
                <a:sym typeface="Symbol"/>
              </a:rPr>
              <a:t>σ</a:t>
            </a:r>
            <a:r>
              <a:rPr lang="en-US" sz="3200" dirty="0" smtClean="0">
                <a:sym typeface="Symbol"/>
              </a:rPr>
              <a:t>10</a:t>
            </a:r>
            <a:r>
              <a:rPr lang="en-US" sz="3200" baseline="30000" dirty="0" smtClean="0">
                <a:sym typeface="Symbol"/>
              </a:rPr>
              <a:t> </a:t>
            </a:r>
            <a:r>
              <a:rPr lang="en-US" sz="3200" dirty="0" err="1" smtClean="0">
                <a:sym typeface="Symbol"/>
              </a:rPr>
              <a:t>mb</a:t>
            </a:r>
            <a:endParaRPr lang="en-US" sz="3200" dirty="0" smtClean="0">
              <a:sym typeface="Symbol"/>
            </a:endParaRPr>
          </a:p>
          <a:p>
            <a:pPr algn="ctr"/>
            <a:endParaRPr lang="ru-RU" sz="3200" dirty="0" smtClean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1733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2933</TotalTime>
  <Words>809</Words>
  <Application>Microsoft Office PowerPoint</Application>
  <PresentationFormat>Экран (4:3)</PresentationFormat>
  <Paragraphs>154</Paragraphs>
  <Slides>21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Тема Office</vt:lpstr>
      <vt:lpstr>8_Тема Office</vt:lpstr>
      <vt:lpstr>Graph</vt:lpstr>
      <vt:lpstr>Equation</vt:lpstr>
      <vt:lpstr>Постановка экспериментов по определению выхода тяжелых фрагментов в реакциях 238U+238U и 238U+248Cm</vt:lpstr>
      <vt:lpstr>Презентация PowerPoint</vt:lpstr>
      <vt:lpstr>Сечение образования изотопов трансурановых элементов в реакциях 136Xe+238U, 238U+238U  при энергии столкновения ≤7.5МэВ/нуклон [M. Schädel et al. Phys. Rev. Lett. 41, 469 (1978)] и 238U+248Cm при энергии столкновения ≤7.4МэВ/нуклон [M. Schädel et al., Phys. Rev. Lett 48 (1982) 852.].</vt:lpstr>
      <vt:lpstr>Экспериментальное исследование продуктов реакции 238U+238U</vt:lpstr>
      <vt:lpstr>Презентация PowerPoint</vt:lpstr>
      <vt:lpstr>VAMOS experiment:238U+238U</vt:lpstr>
      <vt:lpstr>Mass distributions of fragments with VAMOS set-up (A. Villari et al., GANIL P06 11)</vt:lpstr>
      <vt:lpstr>Презентация PowerPoint</vt:lpstr>
      <vt:lpstr>Презентация PowerPoint</vt:lpstr>
      <vt:lpstr>Выбор энергии налетающего иона в реакции 238U+238U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CORSET experiment  (GANIL 2015) 238U+238U 6.2 MeV/nucleon</vt:lpstr>
      <vt:lpstr>Презентация PowerPoint</vt:lpstr>
      <vt:lpstr>Презентация PowerPoint</vt:lpstr>
    </vt:vector>
  </TitlesOfParts>
  <Company>JINR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VAIO</dc:creator>
  <cp:lastModifiedBy>VAIO</cp:lastModifiedBy>
  <cp:revision>63</cp:revision>
  <dcterms:created xsi:type="dcterms:W3CDTF">2021-06-28T08:54:39Z</dcterms:created>
  <dcterms:modified xsi:type="dcterms:W3CDTF">2021-06-30T21:06:17Z</dcterms:modified>
</cp:coreProperties>
</file>