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57" r:id="rId4"/>
    <p:sldId id="269" r:id="rId5"/>
    <p:sldId id="258" r:id="rId6"/>
    <p:sldId id="266" r:id="rId7"/>
    <p:sldId id="271" r:id="rId8"/>
    <p:sldId id="259" r:id="rId9"/>
    <p:sldId id="270" r:id="rId10"/>
    <p:sldId id="263" r:id="rId11"/>
    <p:sldId id="260" r:id="rId12"/>
    <p:sldId id="262" r:id="rId13"/>
    <p:sldId id="261" r:id="rId14"/>
    <p:sldId id="265" r:id="rId15"/>
    <p:sldId id="272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6A7"/>
    <a:srgbClr val="223B74"/>
    <a:srgbClr val="325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97" autoAdjust="0"/>
  </p:normalViewPr>
  <p:slideViewPr>
    <p:cSldViewPr>
      <p:cViewPr>
        <p:scale>
          <a:sx n="110" d="100"/>
          <a:sy n="110" d="100"/>
        </p:scale>
        <p:origin x="200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612" y="-7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254607237408591E-2"/>
          <c:y val="3.0130486358244366E-2"/>
          <c:w val="0.88599028105356969"/>
          <c:h val="0.84934734853477434"/>
        </c:manualLayout>
      </c:layout>
      <c:barChart>
        <c:barDir val="col"/>
        <c:grouping val="clustered"/>
        <c:varyColors val="0"/>
        <c:ser>
          <c:idx val="0"/>
          <c:order val="0"/>
          <c:tx>
            <c:v>He+</c:v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numLit>
              <c:formatCode>General</c:formatCode>
              <c:ptCount val="6"/>
              <c:pt idx="0">
                <c:v>0.7</c:v>
              </c:pt>
              <c:pt idx="1">
                <c:v>1.5</c:v>
              </c:pt>
              <c:pt idx="2">
                <c:v>2.2999999999999998</c:v>
              </c:pt>
              <c:pt idx="3">
                <c:v>3.2</c:v>
              </c:pt>
              <c:pt idx="4">
                <c:v>3.9</c:v>
              </c:pt>
              <c:pt idx="5">
                <c:v>4.7</c:v>
              </c:pt>
            </c:numLit>
          </c:cat>
          <c:val>
            <c:numLit>
              <c:formatCode>General</c:formatCode>
              <c:ptCount val="6"/>
              <c:pt idx="0">
                <c:v>49.261083743842399</c:v>
              </c:pt>
              <c:pt idx="1">
                <c:v>46.911649726348699</c:v>
              </c:pt>
              <c:pt idx="2">
                <c:v>38.461538461538503</c:v>
              </c:pt>
              <c:pt idx="3">
                <c:v>33.3333333333333</c:v>
              </c:pt>
              <c:pt idx="4">
                <c:v>27.173913043478301</c:v>
              </c:pt>
              <c:pt idx="5">
                <c:v>22.727272727272702</c:v>
              </c:pt>
            </c:numLit>
          </c:val>
          <c:extLst>
            <c:ext xmlns:c16="http://schemas.microsoft.com/office/drawing/2014/chart" uri="{C3380CC4-5D6E-409C-BE32-E72D297353CC}">
              <c16:uniqueId val="{00000000-2EA4-C040-9080-678EEDACB78B}"/>
            </c:ext>
          </c:extLst>
        </c:ser>
        <c:ser>
          <c:idx val="1"/>
          <c:order val="1"/>
          <c:tx>
            <c:v>He++</c:v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numLit>
              <c:formatCode>General</c:formatCode>
              <c:ptCount val="6"/>
              <c:pt idx="0">
                <c:v>0.7</c:v>
              </c:pt>
              <c:pt idx="1">
                <c:v>1.5</c:v>
              </c:pt>
              <c:pt idx="2">
                <c:v>2.2999999999999998</c:v>
              </c:pt>
              <c:pt idx="3">
                <c:v>3.2</c:v>
              </c:pt>
              <c:pt idx="4">
                <c:v>3.9</c:v>
              </c:pt>
              <c:pt idx="5">
                <c:v>4.7</c:v>
              </c:pt>
            </c:numLit>
          </c:cat>
          <c:val>
            <c:numLit>
              <c:formatCode>General</c:formatCode>
              <c:ptCount val="6"/>
              <c:pt idx="0">
                <c:v>0.73891625615763501</c:v>
              </c:pt>
              <c:pt idx="1">
                <c:v>3.0883502736512898</c:v>
              </c:pt>
              <c:pt idx="2">
                <c:v>11.538461538461499</c:v>
              </c:pt>
              <c:pt idx="3">
                <c:v>16.6666666666667</c:v>
              </c:pt>
              <c:pt idx="4">
                <c:v>22.826086956521699</c:v>
              </c:pt>
              <c:pt idx="5">
                <c:v>27.272727272727298</c:v>
              </c:pt>
            </c:numLit>
          </c:val>
          <c:extLst>
            <c:ext xmlns:c16="http://schemas.microsoft.com/office/drawing/2014/chart" uri="{C3380CC4-5D6E-409C-BE32-E72D297353CC}">
              <c16:uniqueId val="{00000001-2EA4-C040-9080-678EEDACB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015856"/>
        <c:axId val="248281680"/>
      </c:barChart>
      <c:valAx>
        <c:axId val="248281680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Current, mA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crossAx val="248015856"/>
        <c:crossesAt val="0"/>
        <c:crossBetween val="between"/>
      </c:valAx>
      <c:catAx>
        <c:axId val="248015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Power, kW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crossAx val="248281680"/>
        <c:crossesAt val="0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968356801160092"/>
          <c:y val="0.15076324096700255"/>
          <c:w val="0.11848815264399043"/>
          <c:h val="0.16835788787784453"/>
        </c:manualLayout>
      </c:layout>
      <c:overlay val="0"/>
      <c:spPr>
        <a:solidFill>
          <a:srgbClr val="FFFFFF"/>
        </a:solidFill>
        <a:ln>
          <a:solidFill>
            <a:srgbClr val="B3B3B3"/>
          </a:solidFill>
        </a:ln>
      </c:sp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solidFill>
        <a:srgbClr val="B3B3B3"/>
      </a:solidFill>
    </a:ln>
  </c:spPr>
  <c:txPr>
    <a:bodyPr/>
    <a:lstStyle/>
    <a:p>
      <a:pPr>
        <a:defRPr sz="2000">
          <a:solidFill>
            <a:schemeClr val="bg2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E33E2-0E1C-4A9D-8A56-BF2CEC2AC666}" type="datetimeFigureOut">
              <a:rPr lang="ru-RU" smtClean="0"/>
              <a:pPr/>
              <a:t>29.06.2021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1EE55-0568-4138-922A-FE554C73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B1DD1-F91C-4709-A911-EEF71635FCC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86AE7-A19F-4E07-BD25-A9D9E7DC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6AE7-A19F-4E07-BD25-A9D9E7DCFE0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315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92696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755576" y="620688"/>
            <a:ext cx="8388424" cy="6237312"/>
          </a:xfrm>
          <a:custGeom>
            <a:avLst/>
            <a:gdLst>
              <a:gd name="connsiteX0" fmla="*/ 0 w 6609806"/>
              <a:gd name="connsiteY0" fmla="*/ 104503 h 6287588"/>
              <a:gd name="connsiteX1" fmla="*/ 1637211 w 6609806"/>
              <a:gd name="connsiteY1" fmla="*/ 6287588 h 6287588"/>
              <a:gd name="connsiteX2" fmla="*/ 6609806 w 6609806"/>
              <a:gd name="connsiteY2" fmla="*/ 6287588 h 6287588"/>
              <a:gd name="connsiteX3" fmla="*/ 78377 w 6609806"/>
              <a:gd name="connsiteY3" fmla="*/ 0 h 6287588"/>
              <a:gd name="connsiteX4" fmla="*/ 0 w 6609806"/>
              <a:gd name="connsiteY4" fmla="*/ 104503 h 6287588"/>
              <a:gd name="connsiteX0" fmla="*/ 0 w 6969846"/>
              <a:gd name="connsiteY0" fmla="*/ 266300 h 6287588"/>
              <a:gd name="connsiteX1" fmla="*/ 1997251 w 6969846"/>
              <a:gd name="connsiteY1" fmla="*/ 6287588 h 6287588"/>
              <a:gd name="connsiteX2" fmla="*/ 6969846 w 6969846"/>
              <a:gd name="connsiteY2" fmla="*/ 6287588 h 6287588"/>
              <a:gd name="connsiteX3" fmla="*/ 438417 w 6969846"/>
              <a:gd name="connsiteY3" fmla="*/ 0 h 6287588"/>
              <a:gd name="connsiteX4" fmla="*/ 0 w 6969846"/>
              <a:gd name="connsiteY4" fmla="*/ 266300 h 6287588"/>
              <a:gd name="connsiteX0" fmla="*/ 0 w 6969846"/>
              <a:gd name="connsiteY0" fmla="*/ 216024 h 6237312"/>
              <a:gd name="connsiteX1" fmla="*/ 1997251 w 6969846"/>
              <a:gd name="connsiteY1" fmla="*/ 6237312 h 6237312"/>
              <a:gd name="connsiteX2" fmla="*/ 6969846 w 6969846"/>
              <a:gd name="connsiteY2" fmla="*/ 6237312 h 6237312"/>
              <a:gd name="connsiteX3" fmla="*/ 0 w 6969846"/>
              <a:gd name="connsiteY3" fmla="*/ 0 h 6237312"/>
              <a:gd name="connsiteX4" fmla="*/ 0 w 6969846"/>
              <a:gd name="connsiteY4" fmla="*/ 216024 h 6237312"/>
              <a:gd name="connsiteX0" fmla="*/ 0 w 6969846"/>
              <a:gd name="connsiteY0" fmla="*/ 216024 h 6237312"/>
              <a:gd name="connsiteX1" fmla="*/ 2736304 w 6969846"/>
              <a:gd name="connsiteY1" fmla="*/ 6237312 h 6237312"/>
              <a:gd name="connsiteX2" fmla="*/ 6969846 w 6969846"/>
              <a:gd name="connsiteY2" fmla="*/ 6237312 h 6237312"/>
              <a:gd name="connsiteX3" fmla="*/ 0 w 6969846"/>
              <a:gd name="connsiteY3" fmla="*/ 0 h 6237312"/>
              <a:gd name="connsiteX4" fmla="*/ 0 w 6969846"/>
              <a:gd name="connsiteY4" fmla="*/ 216024 h 6237312"/>
              <a:gd name="connsiteX0" fmla="*/ 0 w 8388424"/>
              <a:gd name="connsiteY0" fmla="*/ 216024 h 6237312"/>
              <a:gd name="connsiteX1" fmla="*/ 2736304 w 8388424"/>
              <a:gd name="connsiteY1" fmla="*/ 6237312 h 6237312"/>
              <a:gd name="connsiteX2" fmla="*/ 8388424 w 8388424"/>
              <a:gd name="connsiteY2" fmla="*/ 6237312 h 6237312"/>
              <a:gd name="connsiteX3" fmla="*/ 0 w 8388424"/>
              <a:gd name="connsiteY3" fmla="*/ 0 h 6237312"/>
              <a:gd name="connsiteX4" fmla="*/ 0 w 8388424"/>
              <a:gd name="connsiteY4" fmla="*/ 216024 h 623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8424" h="6237312">
                <a:moveTo>
                  <a:pt x="0" y="216024"/>
                </a:moveTo>
                <a:lnTo>
                  <a:pt x="2736304" y="6237312"/>
                </a:lnTo>
                <a:lnTo>
                  <a:pt x="8388424" y="6237312"/>
                </a:lnTo>
                <a:lnTo>
                  <a:pt x="0" y="0"/>
                </a:lnTo>
                <a:lnTo>
                  <a:pt x="0" y="216024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alpha val="2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>
            <a:off x="683568" y="404664"/>
            <a:ext cx="4104456" cy="6453336"/>
          </a:xfrm>
          <a:custGeom>
            <a:avLst/>
            <a:gdLst>
              <a:gd name="connsiteX0" fmla="*/ 0 w 6609806"/>
              <a:gd name="connsiteY0" fmla="*/ 104503 h 6287588"/>
              <a:gd name="connsiteX1" fmla="*/ 1637211 w 6609806"/>
              <a:gd name="connsiteY1" fmla="*/ 6287588 h 6287588"/>
              <a:gd name="connsiteX2" fmla="*/ 6609806 w 6609806"/>
              <a:gd name="connsiteY2" fmla="*/ 6287588 h 6287588"/>
              <a:gd name="connsiteX3" fmla="*/ 78377 w 6609806"/>
              <a:gd name="connsiteY3" fmla="*/ 0 h 6287588"/>
              <a:gd name="connsiteX4" fmla="*/ 0 w 6609806"/>
              <a:gd name="connsiteY4" fmla="*/ 104503 h 6287588"/>
              <a:gd name="connsiteX0" fmla="*/ 0 w 6969846"/>
              <a:gd name="connsiteY0" fmla="*/ 266300 h 6287588"/>
              <a:gd name="connsiteX1" fmla="*/ 1997251 w 6969846"/>
              <a:gd name="connsiteY1" fmla="*/ 6287588 h 6287588"/>
              <a:gd name="connsiteX2" fmla="*/ 6969846 w 6969846"/>
              <a:gd name="connsiteY2" fmla="*/ 6287588 h 6287588"/>
              <a:gd name="connsiteX3" fmla="*/ 438417 w 6969846"/>
              <a:gd name="connsiteY3" fmla="*/ 0 h 6287588"/>
              <a:gd name="connsiteX4" fmla="*/ 0 w 6969846"/>
              <a:gd name="connsiteY4" fmla="*/ 266300 h 6287588"/>
              <a:gd name="connsiteX0" fmla="*/ 0 w 6969846"/>
              <a:gd name="connsiteY0" fmla="*/ 216024 h 6237312"/>
              <a:gd name="connsiteX1" fmla="*/ 1997251 w 6969846"/>
              <a:gd name="connsiteY1" fmla="*/ 6237312 h 6237312"/>
              <a:gd name="connsiteX2" fmla="*/ 6969846 w 6969846"/>
              <a:gd name="connsiteY2" fmla="*/ 6237312 h 6237312"/>
              <a:gd name="connsiteX3" fmla="*/ 0 w 6969846"/>
              <a:gd name="connsiteY3" fmla="*/ 0 h 6237312"/>
              <a:gd name="connsiteX4" fmla="*/ 0 w 6969846"/>
              <a:gd name="connsiteY4" fmla="*/ 216024 h 6237312"/>
              <a:gd name="connsiteX0" fmla="*/ 0 w 6969846"/>
              <a:gd name="connsiteY0" fmla="*/ 216024 h 6237312"/>
              <a:gd name="connsiteX1" fmla="*/ 2736304 w 6969846"/>
              <a:gd name="connsiteY1" fmla="*/ 6237312 h 6237312"/>
              <a:gd name="connsiteX2" fmla="*/ 6969846 w 6969846"/>
              <a:gd name="connsiteY2" fmla="*/ 6237312 h 6237312"/>
              <a:gd name="connsiteX3" fmla="*/ 0 w 6969846"/>
              <a:gd name="connsiteY3" fmla="*/ 0 h 6237312"/>
              <a:gd name="connsiteX4" fmla="*/ 0 w 6969846"/>
              <a:gd name="connsiteY4" fmla="*/ 216024 h 6237312"/>
              <a:gd name="connsiteX0" fmla="*/ 0 w 8388424"/>
              <a:gd name="connsiteY0" fmla="*/ 216024 h 6237312"/>
              <a:gd name="connsiteX1" fmla="*/ 2736304 w 8388424"/>
              <a:gd name="connsiteY1" fmla="*/ 6237312 h 6237312"/>
              <a:gd name="connsiteX2" fmla="*/ 8388424 w 8388424"/>
              <a:gd name="connsiteY2" fmla="*/ 6237312 h 6237312"/>
              <a:gd name="connsiteX3" fmla="*/ 0 w 8388424"/>
              <a:gd name="connsiteY3" fmla="*/ 0 h 6237312"/>
              <a:gd name="connsiteX4" fmla="*/ 0 w 8388424"/>
              <a:gd name="connsiteY4" fmla="*/ 216024 h 6237312"/>
              <a:gd name="connsiteX0" fmla="*/ 440432 w 8828856"/>
              <a:gd name="connsiteY0" fmla="*/ 216024 h 6237312"/>
              <a:gd name="connsiteX1" fmla="*/ 0 w 8828856"/>
              <a:gd name="connsiteY1" fmla="*/ 6084912 h 6237312"/>
              <a:gd name="connsiteX2" fmla="*/ 8828856 w 8828856"/>
              <a:gd name="connsiteY2" fmla="*/ 6237312 h 6237312"/>
              <a:gd name="connsiteX3" fmla="*/ 440432 w 8828856"/>
              <a:gd name="connsiteY3" fmla="*/ 0 h 6237312"/>
              <a:gd name="connsiteX4" fmla="*/ 440432 w 8828856"/>
              <a:gd name="connsiteY4" fmla="*/ 216024 h 6237312"/>
              <a:gd name="connsiteX0" fmla="*/ 440432 w 3600400"/>
              <a:gd name="connsiteY0" fmla="*/ 216024 h 6084912"/>
              <a:gd name="connsiteX1" fmla="*/ 0 w 3600400"/>
              <a:gd name="connsiteY1" fmla="*/ 6084912 h 6084912"/>
              <a:gd name="connsiteX2" fmla="*/ 3600400 w 3600400"/>
              <a:gd name="connsiteY2" fmla="*/ 6084912 h 6084912"/>
              <a:gd name="connsiteX3" fmla="*/ 440432 w 3600400"/>
              <a:gd name="connsiteY3" fmla="*/ 0 h 6084912"/>
              <a:gd name="connsiteX4" fmla="*/ 440432 w 3600400"/>
              <a:gd name="connsiteY4" fmla="*/ 216024 h 6084912"/>
              <a:gd name="connsiteX0" fmla="*/ 440432 w 5184576"/>
              <a:gd name="connsiteY0" fmla="*/ 216024 h 6084912"/>
              <a:gd name="connsiteX1" fmla="*/ 0 w 5184576"/>
              <a:gd name="connsiteY1" fmla="*/ 6084912 h 6084912"/>
              <a:gd name="connsiteX2" fmla="*/ 5184576 w 5184576"/>
              <a:gd name="connsiteY2" fmla="*/ 6084912 h 6084912"/>
              <a:gd name="connsiteX3" fmla="*/ 440432 w 5184576"/>
              <a:gd name="connsiteY3" fmla="*/ 0 h 6084912"/>
              <a:gd name="connsiteX4" fmla="*/ 440432 w 5184576"/>
              <a:gd name="connsiteY4" fmla="*/ 216024 h 6084912"/>
              <a:gd name="connsiteX0" fmla="*/ 144016 w 5184576"/>
              <a:gd name="connsiteY0" fmla="*/ 0 h 6165304"/>
              <a:gd name="connsiteX1" fmla="*/ 0 w 5184576"/>
              <a:gd name="connsiteY1" fmla="*/ 6165304 h 6165304"/>
              <a:gd name="connsiteX2" fmla="*/ 5184576 w 5184576"/>
              <a:gd name="connsiteY2" fmla="*/ 6165304 h 6165304"/>
              <a:gd name="connsiteX3" fmla="*/ 440432 w 5184576"/>
              <a:gd name="connsiteY3" fmla="*/ 80392 h 6165304"/>
              <a:gd name="connsiteX4" fmla="*/ 144016 w 5184576"/>
              <a:gd name="connsiteY4" fmla="*/ 0 h 6165304"/>
              <a:gd name="connsiteX0" fmla="*/ 144016 w 5184576"/>
              <a:gd name="connsiteY0" fmla="*/ 144016 h 6309320"/>
              <a:gd name="connsiteX1" fmla="*/ 0 w 5184576"/>
              <a:gd name="connsiteY1" fmla="*/ 6309320 h 6309320"/>
              <a:gd name="connsiteX2" fmla="*/ 5184576 w 5184576"/>
              <a:gd name="connsiteY2" fmla="*/ 6309320 h 6309320"/>
              <a:gd name="connsiteX3" fmla="*/ 216024 w 5184576"/>
              <a:gd name="connsiteY3" fmla="*/ 0 h 6309320"/>
              <a:gd name="connsiteX4" fmla="*/ 144016 w 5184576"/>
              <a:gd name="connsiteY4" fmla="*/ 144016 h 6309320"/>
              <a:gd name="connsiteX0" fmla="*/ 72008 w 5184576"/>
              <a:gd name="connsiteY0" fmla="*/ 0 h 6453336"/>
              <a:gd name="connsiteX1" fmla="*/ 0 w 5184576"/>
              <a:gd name="connsiteY1" fmla="*/ 6453336 h 6453336"/>
              <a:gd name="connsiteX2" fmla="*/ 5184576 w 5184576"/>
              <a:gd name="connsiteY2" fmla="*/ 6453336 h 6453336"/>
              <a:gd name="connsiteX3" fmla="*/ 216024 w 5184576"/>
              <a:gd name="connsiteY3" fmla="*/ 144016 h 6453336"/>
              <a:gd name="connsiteX4" fmla="*/ 72008 w 5184576"/>
              <a:gd name="connsiteY4" fmla="*/ 0 h 6453336"/>
              <a:gd name="connsiteX0" fmla="*/ 72008 w 4320480"/>
              <a:gd name="connsiteY0" fmla="*/ 0 h 6453336"/>
              <a:gd name="connsiteX1" fmla="*/ 0 w 4320480"/>
              <a:gd name="connsiteY1" fmla="*/ 6453336 h 6453336"/>
              <a:gd name="connsiteX2" fmla="*/ 4320480 w 4320480"/>
              <a:gd name="connsiteY2" fmla="*/ 6453336 h 6453336"/>
              <a:gd name="connsiteX3" fmla="*/ 216024 w 4320480"/>
              <a:gd name="connsiteY3" fmla="*/ 144016 h 6453336"/>
              <a:gd name="connsiteX4" fmla="*/ 72008 w 4320480"/>
              <a:gd name="connsiteY4" fmla="*/ 0 h 6453336"/>
              <a:gd name="connsiteX0" fmla="*/ 216024 w 4320480"/>
              <a:gd name="connsiteY0" fmla="*/ 0 h 6453336"/>
              <a:gd name="connsiteX1" fmla="*/ 0 w 4320480"/>
              <a:gd name="connsiteY1" fmla="*/ 6453336 h 6453336"/>
              <a:gd name="connsiteX2" fmla="*/ 4320480 w 4320480"/>
              <a:gd name="connsiteY2" fmla="*/ 6453336 h 6453336"/>
              <a:gd name="connsiteX3" fmla="*/ 216024 w 4320480"/>
              <a:gd name="connsiteY3" fmla="*/ 144016 h 6453336"/>
              <a:gd name="connsiteX4" fmla="*/ 216024 w 4320480"/>
              <a:gd name="connsiteY4" fmla="*/ 0 h 6453336"/>
              <a:gd name="connsiteX0" fmla="*/ 0 w 4104456"/>
              <a:gd name="connsiteY0" fmla="*/ 0 h 6453336"/>
              <a:gd name="connsiteX1" fmla="*/ 504056 w 4104456"/>
              <a:gd name="connsiteY1" fmla="*/ 6453336 h 6453336"/>
              <a:gd name="connsiteX2" fmla="*/ 4104456 w 4104456"/>
              <a:gd name="connsiteY2" fmla="*/ 6453336 h 6453336"/>
              <a:gd name="connsiteX3" fmla="*/ 0 w 4104456"/>
              <a:gd name="connsiteY3" fmla="*/ 144016 h 6453336"/>
              <a:gd name="connsiteX4" fmla="*/ 0 w 4104456"/>
              <a:gd name="connsiteY4" fmla="*/ 0 h 645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4456" h="6453336">
                <a:moveTo>
                  <a:pt x="0" y="0"/>
                </a:moveTo>
                <a:lnTo>
                  <a:pt x="504056" y="6453336"/>
                </a:lnTo>
                <a:lnTo>
                  <a:pt x="4104456" y="645333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alpha val="2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683568" y="570412"/>
            <a:ext cx="6609806" cy="6287588"/>
          </a:xfrm>
          <a:custGeom>
            <a:avLst/>
            <a:gdLst>
              <a:gd name="connsiteX0" fmla="*/ 0 w 6609806"/>
              <a:gd name="connsiteY0" fmla="*/ 104503 h 6287588"/>
              <a:gd name="connsiteX1" fmla="*/ 1637211 w 6609806"/>
              <a:gd name="connsiteY1" fmla="*/ 6287588 h 6287588"/>
              <a:gd name="connsiteX2" fmla="*/ 6609806 w 6609806"/>
              <a:gd name="connsiteY2" fmla="*/ 6287588 h 6287588"/>
              <a:gd name="connsiteX3" fmla="*/ 78377 w 6609806"/>
              <a:gd name="connsiteY3" fmla="*/ 0 h 6287588"/>
              <a:gd name="connsiteX4" fmla="*/ 0 w 6609806"/>
              <a:gd name="connsiteY4" fmla="*/ 104503 h 628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9806" h="6287588">
                <a:moveTo>
                  <a:pt x="0" y="104503"/>
                </a:moveTo>
                <a:lnTo>
                  <a:pt x="1637211" y="6287588"/>
                </a:lnTo>
                <a:lnTo>
                  <a:pt x="6609806" y="6287588"/>
                </a:lnTo>
                <a:lnTo>
                  <a:pt x="78377" y="0"/>
                </a:lnTo>
                <a:lnTo>
                  <a:pt x="0" y="104503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alpha val="3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79512" y="6628710"/>
            <a:ext cx="16561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3156A7"/>
                </a:solidFill>
                <a:latin typeface="Arial" pitchFamily="34" charset="0"/>
                <a:cs typeface="Arial" pitchFamily="34" charset="0"/>
              </a:rPr>
              <a:t>г. Нижний Новгород ул. Ульянова. 46</a:t>
            </a:r>
          </a:p>
        </p:txBody>
      </p:sp>
      <p:sp>
        <p:nvSpPr>
          <p:cNvPr id="20" name="Полилиния 19"/>
          <p:cNvSpPr/>
          <p:nvPr userDrawn="1"/>
        </p:nvSpPr>
        <p:spPr>
          <a:xfrm>
            <a:off x="0" y="0"/>
            <a:ext cx="2200275" cy="618330"/>
          </a:xfrm>
          <a:custGeom>
            <a:avLst/>
            <a:gdLst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1466131 w 2190750"/>
              <a:gd name="connsiteY2" fmla="*/ 423714 h 609600"/>
              <a:gd name="connsiteX3" fmla="*/ 2190750 w 2190750"/>
              <a:gd name="connsiteY3" fmla="*/ 19050 h 609600"/>
              <a:gd name="connsiteX4" fmla="*/ 0 w 2190750"/>
              <a:gd name="connsiteY4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1466131 w 2190750"/>
              <a:gd name="connsiteY2" fmla="*/ 423714 h 609600"/>
              <a:gd name="connsiteX3" fmla="*/ 2190750 w 2190750"/>
              <a:gd name="connsiteY3" fmla="*/ 19050 h 609600"/>
              <a:gd name="connsiteX4" fmla="*/ 0 w 2190750"/>
              <a:gd name="connsiteY4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200275"/>
              <a:gd name="connsiteY0" fmla="*/ 0 h 590550"/>
              <a:gd name="connsiteX1" fmla="*/ 9525 w 2200275"/>
              <a:gd name="connsiteY1" fmla="*/ 590550 h 590550"/>
              <a:gd name="connsiteX2" fmla="*/ 2200275 w 2200275"/>
              <a:gd name="connsiteY2" fmla="*/ 0 h 590550"/>
              <a:gd name="connsiteX3" fmla="*/ 0 w 2200275"/>
              <a:gd name="connsiteY3" fmla="*/ 0 h 590550"/>
              <a:gd name="connsiteX0" fmla="*/ 0 w 2200275"/>
              <a:gd name="connsiteY0" fmla="*/ 0 h 590550"/>
              <a:gd name="connsiteX1" fmla="*/ 9525 w 2200275"/>
              <a:gd name="connsiteY1" fmla="*/ 590550 h 590550"/>
              <a:gd name="connsiteX2" fmla="*/ 2200275 w 2200275"/>
              <a:gd name="connsiteY2" fmla="*/ 0 h 590550"/>
              <a:gd name="connsiteX3" fmla="*/ 0 w 2200275"/>
              <a:gd name="connsiteY3" fmla="*/ 0 h 590550"/>
              <a:gd name="connsiteX0" fmla="*/ 0 w 2200275"/>
              <a:gd name="connsiteY0" fmla="*/ 0 h 590550"/>
              <a:gd name="connsiteX1" fmla="*/ 9525 w 2200275"/>
              <a:gd name="connsiteY1" fmla="*/ 590550 h 590550"/>
              <a:gd name="connsiteX2" fmla="*/ 2200275 w 2200275"/>
              <a:gd name="connsiteY2" fmla="*/ 0 h 590550"/>
              <a:gd name="connsiteX3" fmla="*/ 0 w 2200275"/>
              <a:gd name="connsiteY3" fmla="*/ 0 h 590550"/>
              <a:gd name="connsiteX0" fmla="*/ 0 w 2200275"/>
              <a:gd name="connsiteY0" fmla="*/ 0 h 618330"/>
              <a:gd name="connsiteX1" fmla="*/ 9525 w 2200275"/>
              <a:gd name="connsiteY1" fmla="*/ 590550 h 618330"/>
              <a:gd name="connsiteX2" fmla="*/ 2200275 w 2200275"/>
              <a:gd name="connsiteY2" fmla="*/ 0 h 618330"/>
              <a:gd name="connsiteX3" fmla="*/ 0 w 2200275"/>
              <a:gd name="connsiteY3" fmla="*/ 0 h 6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618330">
                <a:moveTo>
                  <a:pt x="0" y="0"/>
                </a:moveTo>
                <a:lnTo>
                  <a:pt x="9525" y="590550"/>
                </a:lnTo>
                <a:cubicBezTo>
                  <a:pt x="1282500" y="618330"/>
                  <a:pt x="2042244" y="284435"/>
                  <a:pt x="220027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5616" y="188640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arrow" pitchFamily="34" charset="0"/>
              </a:rPr>
              <a:t>Федеральный исследовательский центр Институт прикладной физики Российской академии наук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21" name="Полилиния 20"/>
          <p:cNvSpPr/>
          <p:nvPr userDrawn="1"/>
        </p:nvSpPr>
        <p:spPr>
          <a:xfrm>
            <a:off x="0" y="-1"/>
            <a:ext cx="1403648" cy="597717"/>
          </a:xfrm>
          <a:custGeom>
            <a:avLst/>
            <a:gdLst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1466131 w 2190750"/>
              <a:gd name="connsiteY2" fmla="*/ 423714 h 609600"/>
              <a:gd name="connsiteX3" fmla="*/ 2190750 w 2190750"/>
              <a:gd name="connsiteY3" fmla="*/ 19050 h 609600"/>
              <a:gd name="connsiteX4" fmla="*/ 0 w 2190750"/>
              <a:gd name="connsiteY4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1466131 w 2190750"/>
              <a:gd name="connsiteY2" fmla="*/ 423714 h 609600"/>
              <a:gd name="connsiteX3" fmla="*/ 2190750 w 2190750"/>
              <a:gd name="connsiteY3" fmla="*/ 19050 h 609600"/>
              <a:gd name="connsiteX4" fmla="*/ 0 w 2190750"/>
              <a:gd name="connsiteY4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200275"/>
              <a:gd name="connsiteY0" fmla="*/ 0 h 590550"/>
              <a:gd name="connsiteX1" fmla="*/ 9525 w 2200275"/>
              <a:gd name="connsiteY1" fmla="*/ 590550 h 590550"/>
              <a:gd name="connsiteX2" fmla="*/ 2200275 w 2200275"/>
              <a:gd name="connsiteY2" fmla="*/ 0 h 590550"/>
              <a:gd name="connsiteX3" fmla="*/ 0 w 2200275"/>
              <a:gd name="connsiteY3" fmla="*/ 0 h 590550"/>
              <a:gd name="connsiteX0" fmla="*/ 0 w 2200275"/>
              <a:gd name="connsiteY0" fmla="*/ 0 h 590550"/>
              <a:gd name="connsiteX1" fmla="*/ 9525 w 2200275"/>
              <a:gd name="connsiteY1" fmla="*/ 590550 h 590550"/>
              <a:gd name="connsiteX2" fmla="*/ 2200275 w 2200275"/>
              <a:gd name="connsiteY2" fmla="*/ 0 h 590550"/>
              <a:gd name="connsiteX3" fmla="*/ 0 w 2200275"/>
              <a:gd name="connsiteY3" fmla="*/ 0 h 590550"/>
              <a:gd name="connsiteX0" fmla="*/ 0 w 2200275"/>
              <a:gd name="connsiteY0" fmla="*/ 0 h 590550"/>
              <a:gd name="connsiteX1" fmla="*/ 9525 w 2200275"/>
              <a:gd name="connsiteY1" fmla="*/ 590550 h 590550"/>
              <a:gd name="connsiteX2" fmla="*/ 2200275 w 2200275"/>
              <a:gd name="connsiteY2" fmla="*/ 0 h 590550"/>
              <a:gd name="connsiteX3" fmla="*/ 0 w 2200275"/>
              <a:gd name="connsiteY3" fmla="*/ 0 h 590550"/>
              <a:gd name="connsiteX0" fmla="*/ 0 w 2200275"/>
              <a:gd name="connsiteY0" fmla="*/ 0 h 618330"/>
              <a:gd name="connsiteX1" fmla="*/ 9525 w 2200275"/>
              <a:gd name="connsiteY1" fmla="*/ 590550 h 618330"/>
              <a:gd name="connsiteX2" fmla="*/ 2200275 w 2200275"/>
              <a:gd name="connsiteY2" fmla="*/ 0 h 618330"/>
              <a:gd name="connsiteX3" fmla="*/ 0 w 2200275"/>
              <a:gd name="connsiteY3" fmla="*/ 0 h 618330"/>
              <a:gd name="connsiteX0" fmla="*/ 0 w 1282500"/>
              <a:gd name="connsiteY0" fmla="*/ 0 h 618330"/>
              <a:gd name="connsiteX1" fmla="*/ 9525 w 1282500"/>
              <a:gd name="connsiteY1" fmla="*/ 590550 h 618330"/>
              <a:gd name="connsiteX2" fmla="*/ 1115616 w 1282500"/>
              <a:gd name="connsiteY2" fmla="*/ 0 h 618330"/>
              <a:gd name="connsiteX3" fmla="*/ 0 w 1282500"/>
              <a:gd name="connsiteY3" fmla="*/ 0 h 618330"/>
              <a:gd name="connsiteX0" fmla="*/ 0 w 1115616"/>
              <a:gd name="connsiteY0" fmla="*/ 0 h 597717"/>
              <a:gd name="connsiteX1" fmla="*/ 9525 w 1115616"/>
              <a:gd name="connsiteY1" fmla="*/ 590550 h 597717"/>
              <a:gd name="connsiteX2" fmla="*/ 1115616 w 1115616"/>
              <a:gd name="connsiteY2" fmla="*/ 0 h 597717"/>
              <a:gd name="connsiteX3" fmla="*/ 0 w 1115616"/>
              <a:gd name="connsiteY3" fmla="*/ 0 h 597717"/>
              <a:gd name="connsiteX0" fmla="*/ 0 w 1403648"/>
              <a:gd name="connsiteY0" fmla="*/ 0 h 597717"/>
              <a:gd name="connsiteX1" fmla="*/ 9525 w 1403648"/>
              <a:gd name="connsiteY1" fmla="*/ 590550 h 597717"/>
              <a:gd name="connsiteX2" fmla="*/ 1403648 w 1403648"/>
              <a:gd name="connsiteY2" fmla="*/ 1 h 597717"/>
              <a:gd name="connsiteX3" fmla="*/ 0 w 1403648"/>
              <a:gd name="connsiteY3" fmla="*/ 0 h 597717"/>
              <a:gd name="connsiteX0" fmla="*/ 0 w 1403648"/>
              <a:gd name="connsiteY0" fmla="*/ 0 h 597717"/>
              <a:gd name="connsiteX1" fmla="*/ 9525 w 1403648"/>
              <a:gd name="connsiteY1" fmla="*/ 590550 h 597717"/>
              <a:gd name="connsiteX2" fmla="*/ 1403648 w 1403648"/>
              <a:gd name="connsiteY2" fmla="*/ 1 h 597717"/>
              <a:gd name="connsiteX3" fmla="*/ 0 w 1403648"/>
              <a:gd name="connsiteY3" fmla="*/ 0 h 59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648" h="597717">
                <a:moveTo>
                  <a:pt x="0" y="0"/>
                </a:moveTo>
                <a:lnTo>
                  <a:pt x="9525" y="590550"/>
                </a:lnTo>
                <a:cubicBezTo>
                  <a:pt x="661043" y="597717"/>
                  <a:pt x="1100410" y="300013"/>
                  <a:pt x="1403648" y="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 userDrawn="1"/>
        </p:nvSpPr>
        <p:spPr>
          <a:xfrm>
            <a:off x="0" y="0"/>
            <a:ext cx="827584" cy="605479"/>
          </a:xfrm>
          <a:custGeom>
            <a:avLst/>
            <a:gdLst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1466131 w 2190750"/>
              <a:gd name="connsiteY2" fmla="*/ 423714 h 609600"/>
              <a:gd name="connsiteX3" fmla="*/ 2190750 w 2190750"/>
              <a:gd name="connsiteY3" fmla="*/ 19050 h 609600"/>
              <a:gd name="connsiteX4" fmla="*/ 0 w 2190750"/>
              <a:gd name="connsiteY4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1466131 w 2190750"/>
              <a:gd name="connsiteY2" fmla="*/ 423714 h 609600"/>
              <a:gd name="connsiteX3" fmla="*/ 2190750 w 2190750"/>
              <a:gd name="connsiteY3" fmla="*/ 19050 h 609600"/>
              <a:gd name="connsiteX4" fmla="*/ 0 w 2190750"/>
              <a:gd name="connsiteY4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200275"/>
              <a:gd name="connsiteY0" fmla="*/ 0 h 590550"/>
              <a:gd name="connsiteX1" fmla="*/ 9525 w 2200275"/>
              <a:gd name="connsiteY1" fmla="*/ 590550 h 590550"/>
              <a:gd name="connsiteX2" fmla="*/ 2200275 w 2200275"/>
              <a:gd name="connsiteY2" fmla="*/ 0 h 590550"/>
              <a:gd name="connsiteX3" fmla="*/ 0 w 2200275"/>
              <a:gd name="connsiteY3" fmla="*/ 0 h 590550"/>
              <a:gd name="connsiteX0" fmla="*/ 0 w 2200275"/>
              <a:gd name="connsiteY0" fmla="*/ 0 h 590550"/>
              <a:gd name="connsiteX1" fmla="*/ 9525 w 2200275"/>
              <a:gd name="connsiteY1" fmla="*/ 590550 h 590550"/>
              <a:gd name="connsiteX2" fmla="*/ 2200275 w 2200275"/>
              <a:gd name="connsiteY2" fmla="*/ 0 h 590550"/>
              <a:gd name="connsiteX3" fmla="*/ 0 w 2200275"/>
              <a:gd name="connsiteY3" fmla="*/ 0 h 590550"/>
              <a:gd name="connsiteX0" fmla="*/ 0 w 2200275"/>
              <a:gd name="connsiteY0" fmla="*/ 0 h 590550"/>
              <a:gd name="connsiteX1" fmla="*/ 9525 w 2200275"/>
              <a:gd name="connsiteY1" fmla="*/ 590550 h 590550"/>
              <a:gd name="connsiteX2" fmla="*/ 2200275 w 2200275"/>
              <a:gd name="connsiteY2" fmla="*/ 0 h 590550"/>
              <a:gd name="connsiteX3" fmla="*/ 0 w 2200275"/>
              <a:gd name="connsiteY3" fmla="*/ 0 h 590550"/>
              <a:gd name="connsiteX0" fmla="*/ 0 w 2200275"/>
              <a:gd name="connsiteY0" fmla="*/ 0 h 618330"/>
              <a:gd name="connsiteX1" fmla="*/ 9525 w 2200275"/>
              <a:gd name="connsiteY1" fmla="*/ 590550 h 618330"/>
              <a:gd name="connsiteX2" fmla="*/ 2200275 w 2200275"/>
              <a:gd name="connsiteY2" fmla="*/ 0 h 618330"/>
              <a:gd name="connsiteX3" fmla="*/ 0 w 2200275"/>
              <a:gd name="connsiteY3" fmla="*/ 0 h 618330"/>
              <a:gd name="connsiteX0" fmla="*/ 0 w 1282500"/>
              <a:gd name="connsiteY0" fmla="*/ 0 h 618330"/>
              <a:gd name="connsiteX1" fmla="*/ 9525 w 1282500"/>
              <a:gd name="connsiteY1" fmla="*/ 590550 h 618330"/>
              <a:gd name="connsiteX2" fmla="*/ 1115616 w 1282500"/>
              <a:gd name="connsiteY2" fmla="*/ 0 h 618330"/>
              <a:gd name="connsiteX3" fmla="*/ 0 w 1282500"/>
              <a:gd name="connsiteY3" fmla="*/ 0 h 618330"/>
              <a:gd name="connsiteX0" fmla="*/ 0 w 1115616"/>
              <a:gd name="connsiteY0" fmla="*/ 0 h 597717"/>
              <a:gd name="connsiteX1" fmla="*/ 9525 w 1115616"/>
              <a:gd name="connsiteY1" fmla="*/ 590550 h 597717"/>
              <a:gd name="connsiteX2" fmla="*/ 1115616 w 1115616"/>
              <a:gd name="connsiteY2" fmla="*/ 0 h 597717"/>
              <a:gd name="connsiteX3" fmla="*/ 0 w 1115616"/>
              <a:gd name="connsiteY3" fmla="*/ 0 h 597717"/>
              <a:gd name="connsiteX0" fmla="*/ 0 w 1403648"/>
              <a:gd name="connsiteY0" fmla="*/ 0 h 597717"/>
              <a:gd name="connsiteX1" fmla="*/ 9525 w 1403648"/>
              <a:gd name="connsiteY1" fmla="*/ 590550 h 597717"/>
              <a:gd name="connsiteX2" fmla="*/ 1403648 w 1403648"/>
              <a:gd name="connsiteY2" fmla="*/ 1 h 597717"/>
              <a:gd name="connsiteX3" fmla="*/ 0 w 1403648"/>
              <a:gd name="connsiteY3" fmla="*/ 0 h 597717"/>
              <a:gd name="connsiteX0" fmla="*/ 0 w 1403648"/>
              <a:gd name="connsiteY0" fmla="*/ 0 h 597717"/>
              <a:gd name="connsiteX1" fmla="*/ 9525 w 1403648"/>
              <a:gd name="connsiteY1" fmla="*/ 590550 h 597717"/>
              <a:gd name="connsiteX2" fmla="*/ 1403648 w 1403648"/>
              <a:gd name="connsiteY2" fmla="*/ 1 h 597717"/>
              <a:gd name="connsiteX3" fmla="*/ 0 w 1403648"/>
              <a:gd name="connsiteY3" fmla="*/ 0 h 597717"/>
              <a:gd name="connsiteX0" fmla="*/ 0 w 827584"/>
              <a:gd name="connsiteY0" fmla="*/ 0 h 597717"/>
              <a:gd name="connsiteX1" fmla="*/ 9525 w 827584"/>
              <a:gd name="connsiteY1" fmla="*/ 590550 h 597717"/>
              <a:gd name="connsiteX2" fmla="*/ 827584 w 827584"/>
              <a:gd name="connsiteY2" fmla="*/ 0 h 597717"/>
              <a:gd name="connsiteX3" fmla="*/ 0 w 827584"/>
              <a:gd name="connsiteY3" fmla="*/ 0 h 597717"/>
              <a:gd name="connsiteX0" fmla="*/ 0 w 827584"/>
              <a:gd name="connsiteY0" fmla="*/ 0 h 597717"/>
              <a:gd name="connsiteX1" fmla="*/ 9525 w 827584"/>
              <a:gd name="connsiteY1" fmla="*/ 590550 h 597717"/>
              <a:gd name="connsiteX2" fmla="*/ 827584 w 827584"/>
              <a:gd name="connsiteY2" fmla="*/ 0 h 597717"/>
              <a:gd name="connsiteX3" fmla="*/ 0 w 827584"/>
              <a:gd name="connsiteY3" fmla="*/ 0 h 597717"/>
              <a:gd name="connsiteX0" fmla="*/ 0 w 827584"/>
              <a:gd name="connsiteY0" fmla="*/ 0 h 590550"/>
              <a:gd name="connsiteX1" fmla="*/ 9525 w 827584"/>
              <a:gd name="connsiteY1" fmla="*/ 590550 h 590550"/>
              <a:gd name="connsiteX2" fmla="*/ 827584 w 827584"/>
              <a:gd name="connsiteY2" fmla="*/ 0 h 590550"/>
              <a:gd name="connsiteX3" fmla="*/ 0 w 827584"/>
              <a:gd name="connsiteY3" fmla="*/ 0 h 590550"/>
              <a:gd name="connsiteX0" fmla="*/ 0 w 827584"/>
              <a:gd name="connsiteY0" fmla="*/ 0 h 620115"/>
              <a:gd name="connsiteX1" fmla="*/ 9525 w 827584"/>
              <a:gd name="connsiteY1" fmla="*/ 590550 h 620115"/>
              <a:gd name="connsiteX2" fmla="*/ 827584 w 827584"/>
              <a:gd name="connsiteY2" fmla="*/ 0 h 620115"/>
              <a:gd name="connsiteX3" fmla="*/ 0 w 827584"/>
              <a:gd name="connsiteY3" fmla="*/ 0 h 620115"/>
              <a:gd name="connsiteX0" fmla="*/ 0 w 827584"/>
              <a:gd name="connsiteY0" fmla="*/ 0 h 590550"/>
              <a:gd name="connsiteX1" fmla="*/ 9525 w 827584"/>
              <a:gd name="connsiteY1" fmla="*/ 590550 h 590550"/>
              <a:gd name="connsiteX2" fmla="*/ 827584 w 827584"/>
              <a:gd name="connsiteY2" fmla="*/ 0 h 590550"/>
              <a:gd name="connsiteX3" fmla="*/ 0 w 827584"/>
              <a:gd name="connsiteY3" fmla="*/ 0 h 590550"/>
              <a:gd name="connsiteX0" fmla="*/ 0 w 827584"/>
              <a:gd name="connsiteY0" fmla="*/ 0 h 622322"/>
              <a:gd name="connsiteX1" fmla="*/ 9525 w 827584"/>
              <a:gd name="connsiteY1" fmla="*/ 590550 h 622322"/>
              <a:gd name="connsiteX2" fmla="*/ 827584 w 827584"/>
              <a:gd name="connsiteY2" fmla="*/ 0 h 622322"/>
              <a:gd name="connsiteX3" fmla="*/ 0 w 827584"/>
              <a:gd name="connsiteY3" fmla="*/ 0 h 622322"/>
              <a:gd name="connsiteX0" fmla="*/ 0 w 827584"/>
              <a:gd name="connsiteY0" fmla="*/ 0 h 590550"/>
              <a:gd name="connsiteX1" fmla="*/ 9525 w 827584"/>
              <a:gd name="connsiteY1" fmla="*/ 590550 h 590550"/>
              <a:gd name="connsiteX2" fmla="*/ 827584 w 827584"/>
              <a:gd name="connsiteY2" fmla="*/ 0 h 590550"/>
              <a:gd name="connsiteX3" fmla="*/ 0 w 827584"/>
              <a:gd name="connsiteY3" fmla="*/ 0 h 590550"/>
              <a:gd name="connsiteX0" fmla="*/ 0 w 827584"/>
              <a:gd name="connsiteY0" fmla="*/ 0 h 605479"/>
              <a:gd name="connsiteX1" fmla="*/ 9525 w 827584"/>
              <a:gd name="connsiteY1" fmla="*/ 590550 h 605479"/>
              <a:gd name="connsiteX2" fmla="*/ 827584 w 827584"/>
              <a:gd name="connsiteY2" fmla="*/ 0 h 605479"/>
              <a:gd name="connsiteX3" fmla="*/ 0 w 827584"/>
              <a:gd name="connsiteY3" fmla="*/ 0 h 60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584" h="605479">
                <a:moveTo>
                  <a:pt x="0" y="0"/>
                </a:moveTo>
                <a:lnTo>
                  <a:pt x="9525" y="590550"/>
                </a:lnTo>
                <a:cubicBezTo>
                  <a:pt x="278552" y="605479"/>
                  <a:pt x="603919" y="334639"/>
                  <a:pt x="82758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 userDrawn="1"/>
        </p:nvSpPr>
        <p:spPr>
          <a:xfrm>
            <a:off x="0" y="0"/>
            <a:ext cx="827584" cy="609449"/>
          </a:xfrm>
          <a:custGeom>
            <a:avLst/>
            <a:gdLst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1466131 w 2190750"/>
              <a:gd name="connsiteY2" fmla="*/ 423714 h 609600"/>
              <a:gd name="connsiteX3" fmla="*/ 2190750 w 2190750"/>
              <a:gd name="connsiteY3" fmla="*/ 19050 h 609600"/>
              <a:gd name="connsiteX4" fmla="*/ 0 w 2190750"/>
              <a:gd name="connsiteY4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1466131 w 2190750"/>
              <a:gd name="connsiteY2" fmla="*/ 423714 h 609600"/>
              <a:gd name="connsiteX3" fmla="*/ 2190750 w 2190750"/>
              <a:gd name="connsiteY3" fmla="*/ 19050 h 609600"/>
              <a:gd name="connsiteX4" fmla="*/ 0 w 2190750"/>
              <a:gd name="connsiteY4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190750"/>
              <a:gd name="connsiteY0" fmla="*/ 0 h 609600"/>
              <a:gd name="connsiteX1" fmla="*/ 0 w 2190750"/>
              <a:gd name="connsiteY1" fmla="*/ 609600 h 609600"/>
              <a:gd name="connsiteX2" fmla="*/ 2190750 w 2190750"/>
              <a:gd name="connsiteY2" fmla="*/ 19050 h 609600"/>
              <a:gd name="connsiteX3" fmla="*/ 0 w 2190750"/>
              <a:gd name="connsiteY3" fmla="*/ 0 h 609600"/>
              <a:gd name="connsiteX0" fmla="*/ 0 w 2200275"/>
              <a:gd name="connsiteY0" fmla="*/ 0 h 590550"/>
              <a:gd name="connsiteX1" fmla="*/ 9525 w 2200275"/>
              <a:gd name="connsiteY1" fmla="*/ 590550 h 590550"/>
              <a:gd name="connsiteX2" fmla="*/ 2200275 w 2200275"/>
              <a:gd name="connsiteY2" fmla="*/ 0 h 590550"/>
              <a:gd name="connsiteX3" fmla="*/ 0 w 2200275"/>
              <a:gd name="connsiteY3" fmla="*/ 0 h 590550"/>
              <a:gd name="connsiteX0" fmla="*/ 0 w 2200275"/>
              <a:gd name="connsiteY0" fmla="*/ 0 h 590550"/>
              <a:gd name="connsiteX1" fmla="*/ 9525 w 2200275"/>
              <a:gd name="connsiteY1" fmla="*/ 590550 h 590550"/>
              <a:gd name="connsiteX2" fmla="*/ 2200275 w 2200275"/>
              <a:gd name="connsiteY2" fmla="*/ 0 h 590550"/>
              <a:gd name="connsiteX3" fmla="*/ 0 w 2200275"/>
              <a:gd name="connsiteY3" fmla="*/ 0 h 590550"/>
              <a:gd name="connsiteX0" fmla="*/ 0 w 2200275"/>
              <a:gd name="connsiteY0" fmla="*/ 0 h 590550"/>
              <a:gd name="connsiteX1" fmla="*/ 9525 w 2200275"/>
              <a:gd name="connsiteY1" fmla="*/ 590550 h 590550"/>
              <a:gd name="connsiteX2" fmla="*/ 2200275 w 2200275"/>
              <a:gd name="connsiteY2" fmla="*/ 0 h 590550"/>
              <a:gd name="connsiteX3" fmla="*/ 0 w 2200275"/>
              <a:gd name="connsiteY3" fmla="*/ 0 h 590550"/>
              <a:gd name="connsiteX0" fmla="*/ 0 w 2200275"/>
              <a:gd name="connsiteY0" fmla="*/ 0 h 618330"/>
              <a:gd name="connsiteX1" fmla="*/ 9525 w 2200275"/>
              <a:gd name="connsiteY1" fmla="*/ 590550 h 618330"/>
              <a:gd name="connsiteX2" fmla="*/ 2200275 w 2200275"/>
              <a:gd name="connsiteY2" fmla="*/ 0 h 618330"/>
              <a:gd name="connsiteX3" fmla="*/ 0 w 2200275"/>
              <a:gd name="connsiteY3" fmla="*/ 0 h 618330"/>
              <a:gd name="connsiteX0" fmla="*/ 0 w 1282500"/>
              <a:gd name="connsiteY0" fmla="*/ 0 h 618330"/>
              <a:gd name="connsiteX1" fmla="*/ 9525 w 1282500"/>
              <a:gd name="connsiteY1" fmla="*/ 590550 h 618330"/>
              <a:gd name="connsiteX2" fmla="*/ 1115616 w 1282500"/>
              <a:gd name="connsiteY2" fmla="*/ 0 h 618330"/>
              <a:gd name="connsiteX3" fmla="*/ 0 w 1282500"/>
              <a:gd name="connsiteY3" fmla="*/ 0 h 618330"/>
              <a:gd name="connsiteX0" fmla="*/ 0 w 1115616"/>
              <a:gd name="connsiteY0" fmla="*/ 0 h 597717"/>
              <a:gd name="connsiteX1" fmla="*/ 9525 w 1115616"/>
              <a:gd name="connsiteY1" fmla="*/ 590550 h 597717"/>
              <a:gd name="connsiteX2" fmla="*/ 1115616 w 1115616"/>
              <a:gd name="connsiteY2" fmla="*/ 0 h 597717"/>
              <a:gd name="connsiteX3" fmla="*/ 0 w 1115616"/>
              <a:gd name="connsiteY3" fmla="*/ 0 h 597717"/>
              <a:gd name="connsiteX0" fmla="*/ 0 w 1403648"/>
              <a:gd name="connsiteY0" fmla="*/ 0 h 597717"/>
              <a:gd name="connsiteX1" fmla="*/ 9525 w 1403648"/>
              <a:gd name="connsiteY1" fmla="*/ 590550 h 597717"/>
              <a:gd name="connsiteX2" fmla="*/ 1403648 w 1403648"/>
              <a:gd name="connsiteY2" fmla="*/ 1 h 597717"/>
              <a:gd name="connsiteX3" fmla="*/ 0 w 1403648"/>
              <a:gd name="connsiteY3" fmla="*/ 0 h 597717"/>
              <a:gd name="connsiteX0" fmla="*/ 0 w 1403648"/>
              <a:gd name="connsiteY0" fmla="*/ 0 h 597717"/>
              <a:gd name="connsiteX1" fmla="*/ 9525 w 1403648"/>
              <a:gd name="connsiteY1" fmla="*/ 590550 h 597717"/>
              <a:gd name="connsiteX2" fmla="*/ 1403648 w 1403648"/>
              <a:gd name="connsiteY2" fmla="*/ 1 h 597717"/>
              <a:gd name="connsiteX3" fmla="*/ 0 w 1403648"/>
              <a:gd name="connsiteY3" fmla="*/ 0 h 597717"/>
              <a:gd name="connsiteX0" fmla="*/ 0 w 948237"/>
              <a:gd name="connsiteY0" fmla="*/ 0 h 597717"/>
              <a:gd name="connsiteX1" fmla="*/ 9525 w 948237"/>
              <a:gd name="connsiteY1" fmla="*/ 590550 h 597717"/>
              <a:gd name="connsiteX2" fmla="*/ 948237 w 948237"/>
              <a:gd name="connsiteY2" fmla="*/ 0 h 597717"/>
              <a:gd name="connsiteX3" fmla="*/ 0 w 948237"/>
              <a:gd name="connsiteY3" fmla="*/ 0 h 597717"/>
              <a:gd name="connsiteX0" fmla="*/ 0 w 948237"/>
              <a:gd name="connsiteY0" fmla="*/ 0 h 597717"/>
              <a:gd name="connsiteX1" fmla="*/ 9525 w 948237"/>
              <a:gd name="connsiteY1" fmla="*/ 590550 h 597717"/>
              <a:gd name="connsiteX2" fmla="*/ 948237 w 948237"/>
              <a:gd name="connsiteY2" fmla="*/ 0 h 597717"/>
              <a:gd name="connsiteX3" fmla="*/ 0 w 948237"/>
              <a:gd name="connsiteY3" fmla="*/ 0 h 597717"/>
              <a:gd name="connsiteX0" fmla="*/ 0 w 948237"/>
              <a:gd name="connsiteY0" fmla="*/ 0 h 590550"/>
              <a:gd name="connsiteX1" fmla="*/ 9525 w 948237"/>
              <a:gd name="connsiteY1" fmla="*/ 590550 h 590550"/>
              <a:gd name="connsiteX2" fmla="*/ 948237 w 948237"/>
              <a:gd name="connsiteY2" fmla="*/ 0 h 590550"/>
              <a:gd name="connsiteX3" fmla="*/ 0 w 948237"/>
              <a:gd name="connsiteY3" fmla="*/ 0 h 590550"/>
              <a:gd name="connsiteX0" fmla="*/ 0 w 872335"/>
              <a:gd name="connsiteY0" fmla="*/ 0 h 590550"/>
              <a:gd name="connsiteX1" fmla="*/ 9525 w 872335"/>
              <a:gd name="connsiteY1" fmla="*/ 590550 h 590550"/>
              <a:gd name="connsiteX2" fmla="*/ 872335 w 872335"/>
              <a:gd name="connsiteY2" fmla="*/ 0 h 590550"/>
              <a:gd name="connsiteX3" fmla="*/ 0 w 872335"/>
              <a:gd name="connsiteY3" fmla="*/ 0 h 590550"/>
              <a:gd name="connsiteX0" fmla="*/ 0 w 872335"/>
              <a:gd name="connsiteY0" fmla="*/ 0 h 609449"/>
              <a:gd name="connsiteX1" fmla="*/ 9525 w 872335"/>
              <a:gd name="connsiteY1" fmla="*/ 590550 h 609449"/>
              <a:gd name="connsiteX2" fmla="*/ 872335 w 872335"/>
              <a:gd name="connsiteY2" fmla="*/ 0 h 609449"/>
              <a:gd name="connsiteX3" fmla="*/ 0 w 872335"/>
              <a:gd name="connsiteY3" fmla="*/ 0 h 60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335" h="609449">
                <a:moveTo>
                  <a:pt x="0" y="0"/>
                </a:moveTo>
                <a:lnTo>
                  <a:pt x="9525" y="590550"/>
                </a:lnTo>
                <a:cubicBezTo>
                  <a:pt x="401491" y="609449"/>
                  <a:pt x="747752" y="287014"/>
                  <a:pt x="87233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172400" y="6628710"/>
            <a:ext cx="720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3156A7"/>
                </a:solidFill>
                <a:latin typeface="Arial" pitchFamily="34" charset="0"/>
                <a:cs typeface="Arial" pitchFamily="34" charset="0"/>
              </a:rPr>
              <a:t>www.iapras.ru</a:t>
            </a:r>
            <a:endParaRPr lang="ru-RU" sz="600" dirty="0">
              <a:solidFill>
                <a:srgbClr val="3156A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logo_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45095"/>
            <a:ext cx="720080" cy="50358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291264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800">
                <a:solidFill>
                  <a:srgbClr val="223B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г. Нижний Новгород, БОКС - 120, ул. Ульянова. 46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eaLnBrk="1" latinLnBrk="0" hangingPunct="1">
        <a:spcBef>
          <a:spcPct val="0"/>
        </a:spcBef>
        <a:buNone/>
        <a:defRPr kumimoji="0" sz="1200" b="0" kern="1200">
          <a:ln>
            <a:noFill/>
          </a:ln>
          <a:solidFill>
            <a:srgbClr val="223B74"/>
          </a:solidFill>
          <a:effectLst/>
          <a:latin typeface="Arial Narrow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908720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Сильноточные ЭЦР ионные источники 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современные системы микроволнового нагрева плазмы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608BD-96A8-7B4B-8F0F-855968B539ED}"/>
              </a:ext>
            </a:extLst>
          </p:cNvPr>
          <p:cNvSpPr txBox="1"/>
          <p:nvPr/>
        </p:nvSpPr>
        <p:spPr>
          <a:xfrm>
            <a:off x="3429668" y="2132856"/>
            <a:ext cx="228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В.А. </a:t>
            </a:r>
            <a:r>
              <a:rPr lang="ru-RU" sz="2800" dirty="0" err="1">
                <a:solidFill>
                  <a:schemeClr val="bg1"/>
                </a:solidFill>
              </a:rPr>
              <a:t>Скалыга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9E8074-D79D-864F-9964-F620FBE7FD06}"/>
              </a:ext>
            </a:extLst>
          </p:cNvPr>
          <p:cNvSpPr/>
          <p:nvPr/>
        </p:nvSpPr>
        <p:spPr>
          <a:xfrm>
            <a:off x="287524" y="281400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исследовательский центр </a:t>
            </a:r>
            <a:endParaRPr lang="en-US" sz="20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прикладной физики Российской академии наук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F14D2F-2EAC-F648-8AAA-FDF1E38C7C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 b="18732"/>
          <a:stretch/>
        </p:blipFill>
        <p:spPr>
          <a:xfrm>
            <a:off x="2958567" y="3633991"/>
            <a:ext cx="3238862" cy="32025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587388-ED7D-4348-9714-335CD018A8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t="7114" r="23187" b="15981"/>
          <a:stretch/>
        </p:blipFill>
        <p:spPr>
          <a:xfrm>
            <a:off x="1112149" y="3655467"/>
            <a:ext cx="1599640" cy="13511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D0F6AD-F325-5B4C-8410-485A6D1FFE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2905" r="11351"/>
          <a:stretch/>
        </p:blipFill>
        <p:spPr>
          <a:xfrm>
            <a:off x="6444208" y="3655467"/>
            <a:ext cx="1599640" cy="13582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F46F8C-2163-E94A-94DE-FDDAC00FB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11901" r="10007"/>
          <a:stretch/>
        </p:blipFill>
        <p:spPr>
          <a:xfrm>
            <a:off x="6444208" y="5145210"/>
            <a:ext cx="1599640" cy="11922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26646-9D77-8341-AEFC-364AED7D9D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94"/>
          <a:stretch/>
        </p:blipFill>
        <p:spPr>
          <a:xfrm>
            <a:off x="1112149" y="5140151"/>
            <a:ext cx="1599640" cy="11795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23532-08B9-8449-B109-52AD49EA1B7D}"/>
              </a:ext>
            </a:extLst>
          </p:cNvPr>
          <p:cNvSpPr txBox="1"/>
          <p:nvPr/>
        </p:nvSpPr>
        <p:spPr>
          <a:xfrm>
            <a:off x="251520" y="836712"/>
            <a:ext cx="799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GISMO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как источник чистых протонных пучков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8B6878-2BD4-954F-A562-9E4A34B4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79512" y="1435838"/>
            <a:ext cx="8823946" cy="5017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37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BEDFF5-D686-444F-978F-AB3E5FEBB49A}"/>
              </a:ext>
            </a:extLst>
          </p:cNvPr>
          <p:cNvSpPr txBox="1"/>
          <p:nvPr/>
        </p:nvSpPr>
        <p:spPr>
          <a:xfrm>
            <a:off x="451852" y="908720"/>
            <a:ext cx="7918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Сильноточные пучки ионов умеренного заряда</a:t>
            </a:r>
          </a:p>
          <a:p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971F4CE-134E-8A48-B1EC-E9A207E60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709460"/>
              </p:ext>
            </p:extLst>
          </p:nvPr>
        </p:nvGraphicFramePr>
        <p:xfrm>
          <a:off x="367885" y="1700808"/>
          <a:ext cx="8086319" cy="455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673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018FA-6137-B846-8284-86033FBFA0A3}"/>
              </a:ext>
            </a:extLst>
          </p:cNvPr>
          <p:cNvSpPr txBox="1"/>
          <p:nvPr/>
        </p:nvSpPr>
        <p:spPr>
          <a:xfrm>
            <a:off x="179512" y="761926"/>
            <a:ext cx="5550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Комбинированная система для</a:t>
            </a:r>
          </a:p>
          <a:p>
            <a:r>
              <a:rPr lang="ru-RU" sz="3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200" baseline="-8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eavy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aseline="-8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aseline="-8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ccelerator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baseline="-8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acility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B14B4F-7A0B-924A-A417-B519B9774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844824"/>
            <a:ext cx="5581848" cy="462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9407DB-ED3C-2744-B9A3-A46D96544862}"/>
              </a:ext>
            </a:extLst>
          </p:cNvPr>
          <p:cNvSpPr txBox="1"/>
          <p:nvPr/>
        </p:nvSpPr>
        <p:spPr>
          <a:xfrm>
            <a:off x="179512" y="1839144"/>
            <a:ext cx="3582432" cy="478735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sng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CMU Concrete" pitchFamily="2"/>
                <a:ea typeface="Noto Sans CJK SC" pitchFamily="2"/>
                <a:cs typeface="FreeSans" pitchFamily="2"/>
              </a:rPr>
              <a:t>Требуется: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cap="none" baseline="3300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238</a:t>
            </a: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U</a:t>
            </a:r>
            <a:r>
              <a:rPr lang="ru-RU" sz="2000" b="0" i="0" u="none" strike="noStrike" kern="1200" cap="none" baseline="3300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35+</a:t>
            </a: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 до </a:t>
            </a:r>
            <a:r>
              <a:rPr lang="ru-RU" sz="2000" b="0" i="0" u="none" strike="noStrike" kern="1200" cap="none" baseline="3300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238</a:t>
            </a: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U</a:t>
            </a:r>
            <a:r>
              <a:rPr lang="ru-RU" sz="2000" b="0" i="0" u="none" strike="noStrike" kern="1200" cap="none" baseline="3300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46+</a:t>
            </a:r>
            <a:r>
              <a:rPr lang="ru-RU" sz="2000" b="0" i="0" u="none" strike="noStrike" kern="1200" cap="none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, </a:t>
            </a: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1000 </a:t>
            </a:r>
            <a:r>
              <a:rPr lang="ru-RU" sz="2000" b="0" i="0" u="none" strike="noStrike" kern="1200" cap="none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CMU Concrete" pitchFamily="2"/>
                <a:cs typeface="CMU Concrete" pitchFamily="2"/>
              </a:rPr>
              <a:t>μ</a:t>
            </a:r>
            <a:r>
              <a:rPr lang="ru-RU" sz="2000" b="0" i="0" u="none" strike="noStrike" kern="1200" cap="none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А</a:t>
            </a:r>
            <a:endParaRPr lang="ru-RU" sz="2000" b="0" i="0" u="none" strike="noStrike" kern="1200" cap="none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MU Concrete" pitchFamily="2"/>
              <a:ea typeface="Noto Sans CJK SC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cap="none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MU Concrete" pitchFamily="2"/>
              <a:ea typeface="Noto Sans CJK SC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sng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CMU Concrete" pitchFamily="2"/>
                <a:ea typeface="Noto Sans CJK SC" pitchFamily="2"/>
                <a:cs typeface="FreeSans" pitchFamily="2"/>
              </a:rPr>
              <a:t>Лучший результат: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SECRAL-II: </a:t>
            </a:r>
            <a:r>
              <a:rPr lang="ru-RU" sz="2000" b="0" i="0" u="none" strike="noStrike" kern="1200" cap="none" baseline="3300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238</a:t>
            </a: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U</a:t>
            </a:r>
            <a:r>
              <a:rPr lang="ru-RU" sz="2000" b="0" i="0" u="none" strike="noStrike" kern="1200" cap="none" baseline="3300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35+ </a:t>
            </a: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310 </a:t>
            </a:r>
            <a:r>
              <a:rPr lang="ru-RU" sz="2000" b="0" i="0" u="none" strike="noStrike" kern="1200" cap="none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CMU Concrete" pitchFamily="2"/>
                <a:cs typeface="CMU Concrete" pitchFamily="2"/>
              </a:rPr>
              <a:t>μ</a:t>
            </a:r>
            <a:r>
              <a:rPr lang="ru-RU" sz="2000" b="0" i="0" u="none" strike="noStrike" kern="1200" cap="none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А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CMU Concrete" pitchFamily="2"/>
              <a:ea typeface="Noto Sans CJK SC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cap="none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MU Concrete" pitchFamily="2"/>
              <a:ea typeface="Noto Sans CJK SC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FECRAL (ECRIS 4-го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поколения, нагрев 45 ГГц) - 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sng" strike="noStrike" kern="1200" cap="none" dirty="0">
              <a:ln>
                <a:noFill/>
              </a:ln>
              <a:solidFill>
                <a:schemeClr val="bg2">
                  <a:lumMod val="75000"/>
                </a:schemeClr>
              </a:solidFill>
              <a:uFillTx/>
              <a:latin typeface="CMU Concrete" pitchFamily="2"/>
              <a:ea typeface="Noto Sans CJK SC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sng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CMU Concrete" pitchFamily="2"/>
                <a:ea typeface="Noto Sans CJK SC" pitchFamily="2"/>
                <a:cs typeface="FreeSans" pitchFamily="2"/>
              </a:rPr>
              <a:t>Альтернатива: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Высокопроизводительный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ЭЦР ионный источник  с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умеренным средним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зарядом и «неограниченным»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MU Concrete" pitchFamily="2"/>
                <a:ea typeface="Noto Sans CJK SC" pitchFamily="2"/>
                <a:cs typeface="FreeSans" pitchFamily="2"/>
              </a:rPr>
              <a:t>ионным током + стриппер.</a:t>
            </a:r>
          </a:p>
        </p:txBody>
      </p:sp>
    </p:spTree>
    <p:extLst>
      <p:ext uri="{BB962C8B-B14F-4D97-AF65-F5344CB8AC3E}">
        <p14:creationId xmlns:p14="http://schemas.microsoft.com/office/powerpoint/2010/main" val="134802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">
            <a:extLst>
              <a:ext uri="{FF2B5EF4-FFF2-40B4-BE49-F238E27FC236}">
                <a16:creationId xmlns:a16="http://schemas.microsoft.com/office/drawing/2014/main" id="{7AFE9DAC-BB14-C445-8EFB-9656B71AB2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6145"/>
            <a:ext cx="2745809" cy="26176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5CCD22-CB03-414D-835D-A5F7346DCD02}"/>
              </a:ext>
            </a:extLst>
          </p:cNvPr>
          <p:cNvSpPr txBox="1"/>
          <p:nvPr/>
        </p:nvSpPr>
        <p:spPr>
          <a:xfrm>
            <a:off x="258009" y="820003"/>
            <a:ext cx="8321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Короткоимпульсные</a:t>
            </a:r>
            <a:r>
              <a:rPr lang="ru-RU" sz="2400" dirty="0">
                <a:solidFill>
                  <a:schemeClr val="bg1"/>
                </a:solidFill>
              </a:rPr>
              <a:t> системы с высокой эффективностью 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“Beta Beam” Project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ED7D59-84B1-414C-80CF-9944C1093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517" y="1331152"/>
            <a:ext cx="5578651" cy="3245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510AE2D2-C950-4647-A682-FFE12B06BB02}"/>
              </a:ext>
            </a:extLst>
          </p:cNvPr>
          <p:cNvSpPr txBox="1">
            <a:spLocks/>
          </p:cNvSpPr>
          <p:nvPr/>
        </p:nvSpPr>
        <p:spPr>
          <a:xfrm>
            <a:off x="39832" y="1681159"/>
            <a:ext cx="7886700" cy="54991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Высокая частота нагрева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 2" pitchFamily="2" charset="2"/>
              <a:buChar char="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Высокая мощность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Малый объем плазмы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Короткие импульсы с высокой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    эффективностью ионизации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Пучки частиц с малым периодом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    полураспада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Пучки с высокой яркостью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5" name="Object 51">
            <a:extLst>
              <a:ext uri="{FF2B5EF4-FFF2-40B4-BE49-F238E27FC236}">
                <a16:creationId xmlns:a16="http://schemas.microsoft.com/office/drawing/2014/main" id="{E8D3F346-B444-A843-8193-96BC7454A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376040"/>
              </p:ext>
            </p:extLst>
          </p:nvPr>
        </p:nvGraphicFramePr>
        <p:xfrm>
          <a:off x="5933684" y="2420888"/>
          <a:ext cx="144462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Формула" r:id="rId5" imgW="927000" imgH="939600" progId="Equation.3">
                  <p:embed/>
                </p:oleObj>
              </mc:Choice>
              <mc:Fallback>
                <p:oleObj name="Формула" r:id="rId5" imgW="927000" imgH="939600" progId="Equation.3">
                  <p:embed/>
                  <p:pic>
                    <p:nvPicPr>
                      <p:cNvPr id="90163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684" y="2420888"/>
                        <a:ext cx="144462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обе картинки copy">
            <a:extLst>
              <a:ext uri="{FF2B5EF4-FFF2-40B4-BE49-F238E27FC236}">
                <a16:creationId xmlns:a16="http://schemas.microsoft.com/office/drawing/2014/main" id="{274FD1E4-0A25-8D46-9767-ECB51A923E1A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8"/>
          <a:stretch/>
        </p:blipFill>
        <p:spPr bwMode="auto">
          <a:xfrm>
            <a:off x="817529" y="2852936"/>
            <a:ext cx="1930292" cy="1844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454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295D57-D56D-0648-8C17-607CCE1292CA}"/>
              </a:ext>
            </a:extLst>
          </p:cNvPr>
          <p:cNvSpPr txBox="1"/>
          <p:nvPr/>
        </p:nvSpPr>
        <p:spPr>
          <a:xfrm>
            <a:off x="58067" y="4604016"/>
            <a:ext cx="5534955" cy="1368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GISMO рассматривается как единственно возможный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на данный момент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 прототип </a:t>
            </a:r>
            <a:r>
              <a:rPr lang="ru-RU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протонного инжектора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в ускоритель ISIS-II (</a:t>
            </a:r>
            <a:r>
              <a:rPr lang="ru-RU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Rutherford</a:t>
            </a:r>
            <a:r>
              <a:rPr lang="ru-RU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Appleton</a:t>
            </a:r>
            <a:r>
              <a:rPr lang="ru-RU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Lab</a:t>
            </a:r>
            <a:r>
              <a:rPr lang="ru-RU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, UK).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 dirty="0">
              <a:ln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Noto Sans CJK SC" pitchFamily="2"/>
              <a:cs typeface="Times New Roman" panose="02020603050405020304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 dirty="0">
              <a:ln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Noto Sans CJK SC" pitchFamily="2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0A9AFD-C48F-3C48-8E67-1A7B1A69BAF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580112" y="3533328"/>
            <a:ext cx="3287996" cy="320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D6F7F2-1A6C-EB47-8FA8-979F30F3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4655"/>
            <a:ext cx="3497061" cy="109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B3711B-21B1-1244-B3E0-3671BCFA73BD}"/>
              </a:ext>
            </a:extLst>
          </p:cNvPr>
          <p:cNvSpPr txBox="1"/>
          <p:nvPr/>
        </p:nvSpPr>
        <p:spPr>
          <a:xfrm>
            <a:off x="3883456" y="2084655"/>
            <a:ext cx="4866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GISMO </a:t>
            </a:r>
            <a:r>
              <a:rPr lang="ru-RU" dirty="0">
                <a:solidFill>
                  <a:schemeClr val="bg1"/>
                </a:solidFill>
              </a:rPr>
              <a:t>– протонный инжектор компактного</a:t>
            </a:r>
          </a:p>
          <a:p>
            <a:r>
              <a:rPr lang="ru-RU" dirty="0">
                <a:solidFill>
                  <a:schemeClr val="bg1"/>
                </a:solidFill>
              </a:rPr>
              <a:t>нейтронного источника </a:t>
            </a:r>
            <a:r>
              <a:rPr lang="en-US" dirty="0">
                <a:solidFill>
                  <a:schemeClr val="bg1"/>
                </a:solidFill>
              </a:rPr>
              <a:t>DARIA</a:t>
            </a:r>
          </a:p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ПИЯФ, СПбГУ, ОИЯИ, ИТЭФ, ИПФ РАН, </a:t>
            </a:r>
          </a:p>
          <a:p>
            <a:r>
              <a:rPr lang="ru-RU" dirty="0">
                <a:solidFill>
                  <a:schemeClr val="bg1"/>
                </a:solidFill>
              </a:rPr>
              <a:t>ФУ, ИФМ </a:t>
            </a:r>
            <a:r>
              <a:rPr lang="ru-RU" dirty="0" err="1">
                <a:solidFill>
                  <a:schemeClr val="bg1"/>
                </a:solidFill>
              </a:rPr>
              <a:t>УрО</a:t>
            </a:r>
            <a:r>
              <a:rPr lang="ru-RU" dirty="0">
                <a:solidFill>
                  <a:schemeClr val="bg1"/>
                </a:solidFill>
              </a:rPr>
              <a:t> РАН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D8EA1-1168-4E47-AD9E-7DA4ECB83892}"/>
              </a:ext>
            </a:extLst>
          </p:cNvPr>
          <p:cNvSpPr txBox="1"/>
          <p:nvPr/>
        </p:nvSpPr>
        <p:spPr>
          <a:xfrm>
            <a:off x="58067" y="783721"/>
            <a:ext cx="6767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Протонный инжектор для</a:t>
            </a:r>
          </a:p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ускорительных нейтронных источников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03C6C-8F69-8B4F-B39E-AA8FB003DF8C}"/>
              </a:ext>
            </a:extLst>
          </p:cNvPr>
          <p:cNvSpPr txBox="1"/>
          <p:nvPr/>
        </p:nvSpPr>
        <p:spPr>
          <a:xfrm>
            <a:off x="275088" y="3244334"/>
            <a:ext cx="38347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465A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H+, 100 mA, 100 Hz, 0,4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𝜋⋅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мм⋅мрад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6368B-EF46-5642-A672-CE86734AD9CD}"/>
              </a:ext>
            </a:extLst>
          </p:cNvPr>
          <p:cNvSpPr txBox="1"/>
          <p:nvPr/>
        </p:nvSpPr>
        <p:spPr>
          <a:xfrm>
            <a:off x="179512" y="5517232"/>
            <a:ext cx="373993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465A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H+, 250 mA, 100 Hz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0,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2 𝜋⋅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мм⋅мрад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4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B0F19-1CCD-3A47-91CE-E2435AB28260}"/>
              </a:ext>
            </a:extLst>
          </p:cNvPr>
          <p:cNvSpPr txBox="1"/>
          <p:nvPr/>
        </p:nvSpPr>
        <p:spPr>
          <a:xfrm>
            <a:off x="1997577" y="2564904"/>
            <a:ext cx="5148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6023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24CA01-8655-0843-A846-1C4E14AC50CA}"/>
              </a:ext>
            </a:extLst>
          </p:cNvPr>
          <p:cNvSpPr txBox="1"/>
          <p:nvPr/>
        </p:nvSpPr>
        <p:spPr>
          <a:xfrm>
            <a:off x="539552" y="1052736"/>
            <a:ext cx="843333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План доклада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Классические ЭЦР источники многозарядных ионов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Системы СВЧ нагрева ИПФ РАН для ионных источников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Исследовательские ионные источники ИПФ РАН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Оригинальные ионные методики</a:t>
            </a:r>
          </a:p>
          <a:p>
            <a:pPr marL="285750" indent="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Яркие пучки многозарядных ионов с высоким током</a:t>
            </a:r>
          </a:p>
          <a:p>
            <a:pPr marL="285750" indent="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Короткоимпульсные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пучки радиоактивных частиц</a:t>
            </a:r>
          </a:p>
          <a:p>
            <a:pPr marL="285750" indent="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Протонные сильноточные пучки для нейтронных источников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07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F20D911-15A4-6E4D-8A5E-89CD573243EB}"/>
              </a:ext>
            </a:extLst>
          </p:cNvPr>
          <p:cNvGrpSpPr/>
          <p:nvPr/>
        </p:nvGrpSpPr>
        <p:grpSpPr>
          <a:xfrm>
            <a:off x="183982" y="1425172"/>
            <a:ext cx="4241067" cy="3109409"/>
            <a:chOff x="991374" y="913335"/>
            <a:chExt cx="4241067" cy="3109409"/>
          </a:xfrm>
        </p:grpSpPr>
        <p:pic>
          <p:nvPicPr>
            <p:cNvPr id="18" name="Picture 5" descr="ecrt2">
              <a:extLst>
                <a:ext uri="{FF2B5EF4-FFF2-40B4-BE49-F238E27FC236}">
                  <a16:creationId xmlns:a16="http://schemas.microsoft.com/office/drawing/2014/main" id="{0BE55976-DF55-4A46-A438-0930D6EB6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145" y="913335"/>
              <a:ext cx="2407254" cy="310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4">
              <a:extLst>
                <a:ext uri="{FF2B5EF4-FFF2-40B4-BE49-F238E27FC236}">
                  <a16:creationId xmlns:a16="http://schemas.microsoft.com/office/drawing/2014/main" id="{F3559515-E2DE-7C41-8F9C-2C21F0AF5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FF1B3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10229881">
              <a:off x="1042609" y="2526212"/>
              <a:ext cx="1819177" cy="364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55">
              <a:extLst>
                <a:ext uri="{FF2B5EF4-FFF2-40B4-BE49-F238E27FC236}">
                  <a16:creationId xmlns:a16="http://schemas.microsoft.com/office/drawing/2014/main" id="{E60ABFCB-1D15-2847-9CA5-89A353EB7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15787">
              <a:off x="991374" y="1850592"/>
              <a:ext cx="152565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Microwave power</a:t>
              </a:r>
              <a:endParaRPr lang="en-US" baseline="-2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ight Arrow 2">
              <a:extLst>
                <a:ext uri="{FF2B5EF4-FFF2-40B4-BE49-F238E27FC236}">
                  <a16:creationId xmlns:a16="http://schemas.microsoft.com/office/drawing/2014/main" id="{F7898AEB-AF60-DB42-B194-DB278F040F68}"/>
                </a:ext>
              </a:extLst>
            </p:cNvPr>
            <p:cNvSpPr/>
            <p:nvPr/>
          </p:nvSpPr>
          <p:spPr>
            <a:xfrm>
              <a:off x="4435165" y="2192367"/>
              <a:ext cx="647951" cy="169911"/>
            </a:xfrm>
            <a:prstGeom prst="rightArrow">
              <a:avLst/>
            </a:prstGeom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TextBox 55">
              <a:extLst>
                <a:ext uri="{FF2B5EF4-FFF2-40B4-BE49-F238E27FC236}">
                  <a16:creationId xmlns:a16="http://schemas.microsoft.com/office/drawing/2014/main" id="{1F863D20-42A6-DD45-913F-42D65E9A7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15787">
              <a:off x="4389075" y="1461111"/>
              <a:ext cx="84336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Ion beam</a:t>
              </a:r>
              <a:endParaRPr lang="en-US" baseline="-2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6AFCAB9-3EA6-0C4A-8361-2D327F3131C0}"/>
              </a:ext>
            </a:extLst>
          </p:cNvPr>
          <p:cNvGrpSpPr/>
          <p:nvPr/>
        </p:nvGrpSpPr>
        <p:grpSpPr>
          <a:xfrm>
            <a:off x="1255382" y="3664247"/>
            <a:ext cx="6989026" cy="3142356"/>
            <a:chOff x="1677779" y="3493178"/>
            <a:chExt cx="7343367" cy="3301672"/>
          </a:xfrm>
        </p:grpSpPr>
        <p:pic>
          <p:nvPicPr>
            <p:cNvPr id="24" name="Picture 9" descr="Bi29_spectra.jpg">
              <a:extLst>
                <a:ext uri="{FF2B5EF4-FFF2-40B4-BE49-F238E27FC236}">
                  <a16:creationId xmlns:a16="http://schemas.microsoft.com/office/drawing/2014/main" id="{43F89268-F88A-8243-A7EF-A387D8D77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028" y="3493178"/>
              <a:ext cx="4200272" cy="3301672"/>
            </a:xfrm>
            <a:prstGeom prst="rect">
              <a:avLst/>
            </a:prstGeom>
          </p:spPr>
        </p:pic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4BF6112E-9409-5249-826A-5602A6F894B1}"/>
                </a:ext>
              </a:extLst>
            </p:cNvPr>
            <p:cNvSpPr/>
            <p:nvPr/>
          </p:nvSpPr>
          <p:spPr>
            <a:xfrm>
              <a:off x="1677779" y="4535618"/>
              <a:ext cx="2739147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</a:rPr>
                <a:t>Максимум распределения определяется параметром удержания </a:t>
              </a:r>
              <a:r>
                <a:rPr lang="en-US" sz="1600" dirty="0" err="1">
                  <a:solidFill>
                    <a:schemeClr val="bg2">
                      <a:lumMod val="75000"/>
                    </a:schemeClr>
                  </a:solidFill>
                </a:rPr>
                <a:t>n</a:t>
              </a:r>
              <a:r>
                <a:rPr lang="en-US" sz="1600" baseline="-25000" dirty="0" err="1">
                  <a:solidFill>
                    <a:schemeClr val="bg2">
                      <a:lumMod val="75000"/>
                    </a:schemeClr>
                  </a:solidFill>
                </a:rPr>
                <a:t>e</a:t>
              </a:r>
              <a:r>
                <a:rPr lang="en-US" sz="1600" dirty="0" err="1">
                  <a:solidFill>
                    <a:schemeClr val="bg2">
                      <a:lumMod val="75000"/>
                    </a:schemeClr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sz="1600" baseline="-25000" dirty="0" err="1">
                  <a:solidFill>
                    <a:schemeClr val="bg2">
                      <a:lumMod val="75000"/>
                    </a:schemeClr>
                  </a:solidFill>
                </a:rPr>
                <a:t>i</a:t>
              </a:r>
              <a:endParaRPr lang="en-US" sz="1600" baseline="-25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1FD9D6-4F0F-B44A-86E3-CF9E92B90C78}"/>
                </a:ext>
              </a:extLst>
            </p:cNvPr>
            <p:cNvSpPr txBox="1"/>
            <p:nvPr/>
          </p:nvSpPr>
          <p:spPr>
            <a:xfrm>
              <a:off x="1902749" y="5622575"/>
              <a:ext cx="2967781" cy="8731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</a:rPr>
                <a:t>Максимальный заряд определяется перезарядкой на нейтралах</a:t>
              </a:r>
              <a:endParaRPr lang="en-US" sz="16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7" name="Oval 5">
              <a:extLst>
                <a:ext uri="{FF2B5EF4-FFF2-40B4-BE49-F238E27FC236}">
                  <a16:creationId xmlns:a16="http://schemas.microsoft.com/office/drawing/2014/main" id="{35342F69-7688-0541-971A-94735B6F1F26}"/>
                </a:ext>
              </a:extLst>
            </p:cNvPr>
            <p:cNvSpPr/>
            <p:nvPr/>
          </p:nvSpPr>
          <p:spPr>
            <a:xfrm>
              <a:off x="6301011" y="4067870"/>
              <a:ext cx="762964" cy="630275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6">
              <a:extLst>
                <a:ext uri="{FF2B5EF4-FFF2-40B4-BE49-F238E27FC236}">
                  <a16:creationId xmlns:a16="http://schemas.microsoft.com/office/drawing/2014/main" id="{70F38DF8-FC22-C145-9766-E17A93F2C106}"/>
                </a:ext>
              </a:extLst>
            </p:cNvPr>
            <p:cNvSpPr/>
            <p:nvPr/>
          </p:nvSpPr>
          <p:spPr>
            <a:xfrm>
              <a:off x="6181122" y="5612725"/>
              <a:ext cx="383494" cy="666549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7">
              <a:extLst>
                <a:ext uri="{FF2B5EF4-FFF2-40B4-BE49-F238E27FC236}">
                  <a16:creationId xmlns:a16="http://schemas.microsoft.com/office/drawing/2014/main" id="{057D710D-02BA-8A49-9FED-74B012166A0A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V="1">
              <a:off x="4416926" y="4421474"/>
              <a:ext cx="1878126" cy="52964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8">
              <a:extLst>
                <a:ext uri="{FF2B5EF4-FFF2-40B4-BE49-F238E27FC236}">
                  <a16:creationId xmlns:a16="http://schemas.microsoft.com/office/drawing/2014/main" id="{3E409BA9-CAE1-014A-AE88-DA70799D89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9542" y="6058721"/>
              <a:ext cx="1253555" cy="4242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EEA99A-4D17-8F4B-89E8-C2A4F339465D}"/>
                </a:ext>
              </a:extLst>
            </p:cNvPr>
            <p:cNvSpPr txBox="1"/>
            <p:nvPr/>
          </p:nvSpPr>
          <p:spPr>
            <a:xfrm>
              <a:off x="6716890" y="3911539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dirty="0" err="1"/>
                <a:t>Ionization</a:t>
              </a:r>
              <a:r>
                <a:rPr lang="fi-FI" sz="1600" dirty="0"/>
                <a:t> </a:t>
              </a:r>
              <a:r>
                <a:rPr lang="fi-FI" sz="1600" dirty="0" err="1"/>
                <a:t>potential</a:t>
              </a:r>
              <a:r>
                <a:rPr lang="fi-FI" sz="1600" dirty="0"/>
                <a:t> is </a:t>
              </a:r>
              <a:r>
                <a:rPr lang="fi-FI" sz="1600" dirty="0" err="1"/>
                <a:t>several</a:t>
              </a:r>
              <a:r>
                <a:rPr lang="fi-FI" sz="1600" dirty="0"/>
                <a:t> </a:t>
              </a:r>
              <a:r>
                <a:rPr lang="fi-FI" sz="1600" dirty="0" err="1"/>
                <a:t>keV</a:t>
              </a:r>
              <a:endParaRPr lang="fi-FI" sz="16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8BFE251-CAF6-0348-9E6F-4C5A74746985}"/>
              </a:ext>
            </a:extLst>
          </p:cNvPr>
          <p:cNvSpPr txBox="1"/>
          <p:nvPr/>
        </p:nvSpPr>
        <p:spPr>
          <a:xfrm>
            <a:off x="6698805" y="3333778"/>
            <a:ext cx="280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chemeClr val="bg2">
                    <a:lumMod val="75000"/>
                  </a:schemeClr>
                </a:solidFill>
              </a:rPr>
              <a:t>Courtesy</a:t>
            </a:r>
            <a:r>
              <a:rPr lang="fi-FI" dirty="0">
                <a:solidFill>
                  <a:schemeClr val="bg2">
                    <a:lumMod val="75000"/>
                  </a:schemeClr>
                </a:solidFill>
              </a:rPr>
              <a:t> of C. </a:t>
            </a:r>
            <a:r>
              <a:rPr lang="fi-FI" dirty="0" err="1">
                <a:solidFill>
                  <a:schemeClr val="bg2">
                    <a:lumMod val="75000"/>
                  </a:schemeClr>
                </a:solidFill>
              </a:rPr>
              <a:t>Lyneis</a:t>
            </a:r>
            <a:endParaRPr lang="fi-FI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A9918D-75A9-5C4E-BE80-6B88638CC79E}"/>
                  </a:ext>
                </a:extLst>
              </p:cNvPr>
              <p:cNvSpPr txBox="1"/>
              <p:nvPr/>
            </p:nvSpPr>
            <p:spPr>
              <a:xfrm>
                <a:off x="4820443" y="1776615"/>
                <a:ext cx="3336305" cy="9113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fi-FI" sz="2800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 </m:t>
                        </m:r>
                        <m:r>
                          <a:rPr lang="el-GR" sz="2800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fi-FI" sz="2800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𝑅𝐹</m:t>
                        </m:r>
                      </m:sub>
                    </m:sSub>
                    <m:r>
                      <a:rPr lang="fi-FI" sz="2800" b="0" i="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l-GR" sz="2800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l-GR" sz="2800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fi-FI" sz="2800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𝑐𝑒</m:t>
                        </m:r>
                      </m:sub>
                    </m:sSub>
                    <m:r>
                      <a:rPr lang="fi-FI" sz="2800" b="0" i="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fi-FI" sz="28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fi-FI" sz="2800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  <m:t>𝑒</m:t>
                        </m:r>
                        <m:sSub>
                          <m:sSubPr>
                            <m:ctrlPr>
                              <a:rPr lang="fi-FI" sz="2800" b="0" i="1" dirty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i-FI" sz="2800" b="0" i="1" dirty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sym typeface="Symbol"/>
                              </a:rPr>
                              <m:t>𝐵</m:t>
                            </m:r>
                          </m:e>
                          <m:sub>
                            <m:r>
                              <a:rPr lang="fi-FI" sz="2800" b="0" i="1" dirty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sym typeface="Symbol"/>
                              </a:rPr>
                              <m:t>𝐸𝐶𝑅</m:t>
                            </m:r>
                          </m:sub>
                        </m:sSub>
                      </m:num>
                      <m:den>
                        <m:r>
                          <a:rPr lang="fi-FI" sz="28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𝛾</m:t>
                        </m:r>
                        <m:sSub>
                          <m:sSubPr>
                            <m:ctrlPr>
                              <a:rPr lang="fi-FI" sz="2800" b="0" i="1" dirty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i-FI" sz="2800" b="0" i="1" dirty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𝑚</m:t>
                            </m:r>
                          </m:e>
                          <m:sub>
                            <m:r>
                              <a:rPr lang="fi-FI" sz="2800" b="0" i="1" dirty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fi-FI" sz="2800" dirty="0"/>
                  <a:t> </a:t>
                </a:r>
              </a:p>
              <a:p>
                <a:pPr algn="ctr"/>
                <a:endParaRPr lang="fi-FI" sz="10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A9918D-75A9-5C4E-BE80-6B88638CC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443" y="1776615"/>
                <a:ext cx="3336305" cy="911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50A2C896-77DA-6A47-AE65-65F57893780D}"/>
              </a:ext>
            </a:extLst>
          </p:cNvPr>
          <p:cNvSpPr txBox="1"/>
          <p:nvPr/>
        </p:nvSpPr>
        <p:spPr>
          <a:xfrm>
            <a:off x="262438" y="829044"/>
            <a:ext cx="6472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ЭЦР источники многозарядных ионов</a:t>
            </a:r>
          </a:p>
        </p:txBody>
      </p:sp>
    </p:spTree>
    <p:extLst>
      <p:ext uri="{BB962C8B-B14F-4D97-AF65-F5344CB8AC3E}">
        <p14:creationId xmlns:p14="http://schemas.microsoft.com/office/powerpoint/2010/main" val="189083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EF5F90-BB6E-6F40-BD19-00A40861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403573" cy="397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41C169-B9A8-EC43-9FC2-0FBC17A93CEA}"/>
              </a:ext>
            </a:extLst>
          </p:cNvPr>
          <p:cNvSpPr txBox="1"/>
          <p:nvPr/>
        </p:nvSpPr>
        <p:spPr>
          <a:xfrm>
            <a:off x="1948206" y="3689509"/>
            <a:ext cx="91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gen.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ECRIS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B3C08-F822-C847-8DB1-4D2064A70B2F}"/>
              </a:ext>
            </a:extLst>
          </p:cNvPr>
          <p:cNvSpPr txBox="1"/>
          <p:nvPr/>
        </p:nvSpPr>
        <p:spPr>
          <a:xfrm>
            <a:off x="2673787" y="3043178"/>
            <a:ext cx="998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nd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gen.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ECRIS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07DD2-06CB-FE4C-97E1-674D46C8A043}"/>
              </a:ext>
            </a:extLst>
          </p:cNvPr>
          <p:cNvSpPr txBox="1"/>
          <p:nvPr/>
        </p:nvSpPr>
        <p:spPr>
          <a:xfrm>
            <a:off x="3638249" y="2626176"/>
            <a:ext cx="95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rd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gen.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ECRIS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19F2C-96BB-B145-B1E5-86C6F788B5D7}"/>
              </a:ext>
            </a:extLst>
          </p:cNvPr>
          <p:cNvSpPr txBox="1"/>
          <p:nvPr/>
        </p:nvSpPr>
        <p:spPr>
          <a:xfrm>
            <a:off x="5827573" y="2903175"/>
            <a:ext cx="162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gen. ECRIS !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17ED58-DCAE-DA4F-881C-38FFE9D0501D}"/>
              </a:ext>
            </a:extLst>
          </p:cNvPr>
          <p:cNvSpPr/>
          <p:nvPr/>
        </p:nvSpPr>
        <p:spPr>
          <a:xfrm>
            <a:off x="5283469" y="1608360"/>
            <a:ext cx="15223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i-FI" sz="3200" dirty="0">
                <a:solidFill>
                  <a:schemeClr val="bg2">
                    <a:lumMod val="75000"/>
                  </a:schemeClr>
                </a:solidFill>
                <a:sym typeface="Symbol"/>
              </a:rPr>
              <a:t>P  </a:t>
            </a:r>
            <a:r>
              <a:rPr lang="fi-FI" sz="3200" baseline="-25000" dirty="0">
                <a:solidFill>
                  <a:schemeClr val="bg2">
                    <a:lumMod val="75000"/>
                  </a:schemeClr>
                </a:solidFill>
                <a:sym typeface="Symbol"/>
              </a:rPr>
              <a:t>rf</a:t>
            </a:r>
            <a:r>
              <a:rPr lang="fi-FI" sz="3200" baseline="30000" dirty="0">
                <a:solidFill>
                  <a:schemeClr val="bg2">
                    <a:lumMod val="75000"/>
                  </a:schemeClr>
                </a:solidFill>
                <a:sym typeface="Symbol"/>
              </a:rPr>
              <a:t>2</a:t>
            </a:r>
            <a:endParaRPr lang="ru-RU" sz="32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11518C-F662-4648-AD4A-9EC612C1CC87}"/>
              </a:ext>
            </a:extLst>
          </p:cNvPr>
          <p:cNvSpPr/>
          <p:nvPr/>
        </p:nvSpPr>
        <p:spPr>
          <a:xfrm>
            <a:off x="2440477" y="1610366"/>
            <a:ext cx="152958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i-FI" sz="3200" dirty="0">
                <a:solidFill>
                  <a:schemeClr val="bg2">
                    <a:lumMod val="75000"/>
                  </a:schemeClr>
                </a:solidFill>
              </a:rPr>
              <a:t>I </a:t>
            </a:r>
            <a:r>
              <a:rPr lang="fi-FI" sz="3200" dirty="0">
                <a:solidFill>
                  <a:schemeClr val="bg2">
                    <a:lumMod val="75000"/>
                  </a:schemeClr>
                </a:solidFill>
                <a:sym typeface="Symbol"/>
              </a:rPr>
              <a:t> </a:t>
            </a:r>
            <a:r>
              <a:rPr lang="fi-FI" sz="3200" baseline="-25000" dirty="0">
                <a:solidFill>
                  <a:schemeClr val="bg2">
                    <a:lumMod val="75000"/>
                  </a:schemeClr>
                </a:solidFill>
                <a:sym typeface="Symbol"/>
              </a:rPr>
              <a:t>rf</a:t>
            </a:r>
            <a:r>
              <a:rPr lang="fi-FI" sz="3200" baseline="30000" dirty="0">
                <a:solidFill>
                  <a:schemeClr val="bg2">
                    <a:lumMod val="75000"/>
                  </a:schemeClr>
                </a:solidFill>
                <a:sym typeface="Symbol"/>
              </a:rPr>
              <a:t>2</a:t>
            </a:r>
            <a:r>
              <a:rPr lang="fi-FI" sz="3200" dirty="0">
                <a:solidFill>
                  <a:schemeClr val="bg2">
                    <a:lumMod val="75000"/>
                  </a:schemeClr>
                </a:solidFill>
                <a:sym typeface="Symbol"/>
              </a:rPr>
              <a:t> </a:t>
            </a:r>
            <a:endParaRPr lang="ru-RU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44665-D36A-DF4E-B749-B726BC9E4AF8}"/>
              </a:ext>
            </a:extLst>
          </p:cNvPr>
          <p:cNvSpPr txBox="1"/>
          <p:nvPr/>
        </p:nvSpPr>
        <p:spPr>
          <a:xfrm>
            <a:off x="246609" y="923134"/>
            <a:ext cx="717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источнику греющего излучения</a:t>
            </a:r>
          </a:p>
        </p:txBody>
      </p:sp>
    </p:spTree>
    <p:extLst>
      <p:ext uri="{BB962C8B-B14F-4D97-AF65-F5344CB8AC3E}">
        <p14:creationId xmlns:p14="http://schemas.microsoft.com/office/powerpoint/2010/main" val="69753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BAD618-788D-E548-A20A-267524366747}"/>
              </a:ext>
            </a:extLst>
          </p:cNvPr>
          <p:cNvSpPr txBox="1"/>
          <p:nvPr/>
        </p:nvSpPr>
        <p:spPr>
          <a:xfrm>
            <a:off x="367451" y="836712"/>
            <a:ext cx="4204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Гиротроны ИПФ РАН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A6B70F-8B9E-9D42-966E-181C65D59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r="23187"/>
          <a:stretch/>
        </p:blipFill>
        <p:spPr>
          <a:xfrm>
            <a:off x="5828604" y="836712"/>
            <a:ext cx="3186913" cy="35001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337C9D-60D2-1B45-934F-CD8DAC012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195736" y="4428437"/>
            <a:ext cx="3696022" cy="221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A260275">
            <a:extLst>
              <a:ext uri="{FF2B5EF4-FFF2-40B4-BE49-F238E27FC236}">
                <a16:creationId xmlns:a16="http://schemas.microsoft.com/office/drawing/2014/main" id="{1CF48B19-1845-F34A-A0A2-72060DCE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86" y="4428437"/>
            <a:ext cx="2959602" cy="221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94468A-BA46-B347-B32F-F8953C4B7463}"/>
              </a:ext>
            </a:extLst>
          </p:cNvPr>
          <p:cNvSpPr txBox="1"/>
          <p:nvPr/>
        </p:nvSpPr>
        <p:spPr>
          <a:xfrm>
            <a:off x="367451" y="1504122"/>
            <a:ext cx="5120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частот: 24 ГГц – 1.2 ТГц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до 1 МВт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Импульсные и непрерывные режимы работы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CE042-4915-414A-9FBF-930E4BB78CED}"/>
              </a:ext>
            </a:extLst>
          </p:cNvPr>
          <p:cNvSpPr txBox="1"/>
          <p:nvPr/>
        </p:nvSpPr>
        <p:spPr>
          <a:xfrm>
            <a:off x="367451" y="2689281"/>
            <a:ext cx="4110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ЭЦР ионных источников: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ГГц/10 кВт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ГГц/20 кВт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ГГц/300 кВт - импульс</a:t>
            </a:r>
          </a:p>
        </p:txBody>
      </p:sp>
    </p:spTree>
    <p:extLst>
      <p:ext uri="{BB962C8B-B14F-4D97-AF65-F5344CB8AC3E}">
        <p14:creationId xmlns:p14="http://schemas.microsoft.com/office/powerpoint/2010/main" val="69974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139213C-7258-6D4E-8327-212CA9DCEB68}"/>
              </a:ext>
            </a:extLst>
          </p:cNvPr>
          <p:cNvGrpSpPr/>
          <p:nvPr/>
        </p:nvGrpSpPr>
        <p:grpSpPr>
          <a:xfrm>
            <a:off x="186477" y="1412776"/>
            <a:ext cx="7489766" cy="4210992"/>
            <a:chOff x="0" y="1172776"/>
            <a:chExt cx="9564063" cy="5377228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843BDF26-75C2-2C45-835A-F91B231FA8BC}"/>
                </a:ext>
              </a:extLst>
            </p:cNvPr>
            <p:cNvGrpSpPr/>
            <p:nvPr/>
          </p:nvGrpSpPr>
          <p:grpSpPr>
            <a:xfrm>
              <a:off x="0" y="1172776"/>
              <a:ext cx="9108000" cy="5377228"/>
              <a:chOff x="0" y="1172776"/>
              <a:chExt cx="9108000" cy="5377228"/>
            </a:xfrm>
          </p:grpSpPr>
          <p:pic>
            <p:nvPicPr>
              <p:cNvPr id="24" name="Рисунок 23" descr="full exp setup.jpg">
                <a:extLst>
                  <a:ext uri="{FF2B5EF4-FFF2-40B4-BE49-F238E27FC236}">
                    <a16:creationId xmlns:a16="http://schemas.microsoft.com/office/drawing/2014/main" id="{16309760-C781-0F42-B18E-547FA2321B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/>
              <a:srcRect l="394" t="12695"/>
              <a:stretch/>
            </p:blipFill>
            <p:spPr>
              <a:xfrm>
                <a:off x="0" y="1172776"/>
                <a:ext cx="9108000" cy="5377228"/>
              </a:xfrm>
              <a:prstGeom prst="rect">
                <a:avLst/>
              </a:prstGeom>
            </p:spPr>
          </p:pic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B9AC9823-70D4-6245-8A23-A11C461F0AF0}"/>
                  </a:ext>
                </a:extLst>
              </p:cNvPr>
              <p:cNvSpPr/>
              <p:nvPr/>
            </p:nvSpPr>
            <p:spPr>
              <a:xfrm>
                <a:off x="135395" y="3302174"/>
                <a:ext cx="2734056" cy="1375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 37,5 or 75 GHz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up to 100 kW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Pulse duration 1 </a:t>
                </a:r>
                <a:r>
                  <a:rPr lang="en-US" sz="1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endPara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AD1FBC-3B2C-054E-B747-15FBDF69C3D9}"/>
                </a:ext>
              </a:extLst>
            </p:cNvPr>
            <p:cNvSpPr txBox="1"/>
            <p:nvPr/>
          </p:nvSpPr>
          <p:spPr>
            <a:xfrm>
              <a:off x="969663" y="2204864"/>
              <a:ext cx="1264119" cy="432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Gyrotron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D3C4E5-A668-5547-95B8-49595F223F81}"/>
                </a:ext>
              </a:extLst>
            </p:cNvPr>
            <p:cNvSpPr txBox="1"/>
            <p:nvPr/>
          </p:nvSpPr>
          <p:spPr>
            <a:xfrm>
              <a:off x="4969055" y="1556792"/>
              <a:ext cx="1230629" cy="746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Plasma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chamber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AA8A87-6D1A-4541-8392-2CC4006E61DC}"/>
                </a:ext>
              </a:extLst>
            </p:cNvPr>
            <p:cNvSpPr txBox="1"/>
            <p:nvPr/>
          </p:nvSpPr>
          <p:spPr>
            <a:xfrm>
              <a:off x="7064812" y="1541317"/>
              <a:ext cx="2499251" cy="432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Diagnostic chamber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75BB89-8E43-D64F-BEC0-7E9E28B1817F}"/>
                </a:ext>
              </a:extLst>
            </p:cNvPr>
            <p:cNvSpPr txBox="1"/>
            <p:nvPr/>
          </p:nvSpPr>
          <p:spPr>
            <a:xfrm>
              <a:off x="2560049" y="1766425"/>
              <a:ext cx="2668494" cy="746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sym typeface="Symbol"/>
                </a:rPr>
                <a:t>micro</a:t>
              </a:r>
              <a:r>
                <a:rPr lang="en-US" sz="1600" dirty="0">
                  <a:solidFill>
                    <a:schemeClr val="bg1"/>
                  </a:solidFill>
                </a:rPr>
                <a:t>wave coupling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system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38B902-2658-3A40-86BB-3EE6964667B3}"/>
                </a:ext>
              </a:extLst>
            </p:cNvPr>
            <p:cNvSpPr txBox="1"/>
            <p:nvPr/>
          </p:nvSpPr>
          <p:spPr>
            <a:xfrm>
              <a:off x="5564774" y="3147272"/>
              <a:ext cx="1294250" cy="746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Magnetic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coils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40749F-711E-624B-ADC7-4E5914C6F552}"/>
                </a:ext>
              </a:extLst>
            </p:cNvPr>
            <p:cNvSpPr txBox="1"/>
            <p:nvPr/>
          </p:nvSpPr>
          <p:spPr>
            <a:xfrm>
              <a:off x="5624557" y="1218358"/>
              <a:ext cx="2239778" cy="432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Extraction system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673772CC-A021-7445-BF24-D7E1A8553121}"/>
                </a:ext>
              </a:extLst>
            </p:cNvPr>
            <p:cNvCxnSpPr/>
            <p:nvPr/>
          </p:nvCxnSpPr>
          <p:spPr>
            <a:xfrm>
              <a:off x="6525952" y="1556792"/>
              <a:ext cx="112908" cy="1087507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9F4C1486-1788-C346-82D1-FA32D78BD919}"/>
              </a:ext>
            </a:extLst>
          </p:cNvPr>
          <p:cNvSpPr txBox="1">
            <a:spLocks/>
          </p:cNvSpPr>
          <p:nvPr/>
        </p:nvSpPr>
        <p:spPr>
          <a:xfrm>
            <a:off x="170507" y="699682"/>
            <a:ext cx="8787015" cy="106045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200" b="0" kern="1200">
                <a:ln>
                  <a:noFill/>
                </a:ln>
                <a:solidFill>
                  <a:srgbClr val="223B74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SMIS 37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Газодинамический ЭЦР источник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623CDF-E442-EF4C-A170-D9D5298E02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22" y="3803064"/>
            <a:ext cx="4031955" cy="30238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2BC08F-EA11-5A4F-91D0-CE34FE54F030}"/>
              </a:ext>
            </a:extLst>
          </p:cNvPr>
          <p:cNvSpPr txBox="1"/>
          <p:nvPr/>
        </p:nvSpPr>
        <p:spPr>
          <a:xfrm>
            <a:off x="87609" y="4860254"/>
            <a:ext cx="546502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Уникальные параметры плазмы</a:t>
            </a:r>
            <a:endParaRPr lang="en-US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(N</a:t>
            </a:r>
            <a:r>
              <a:rPr lang="en-US" baseline="-25000" dirty="0">
                <a:solidFill>
                  <a:srgbClr val="002060"/>
                </a:solidFill>
              </a:rPr>
              <a:t>e</a:t>
            </a:r>
            <a:r>
              <a:rPr lang="en-US" dirty="0">
                <a:solidFill>
                  <a:srgbClr val="002060"/>
                </a:solidFill>
              </a:rPr>
              <a:t> &gt; 10</a:t>
            </a:r>
            <a:r>
              <a:rPr lang="en-US" baseline="30000" dirty="0">
                <a:solidFill>
                  <a:srgbClr val="002060"/>
                </a:solidFill>
              </a:rPr>
              <a:t>13</a:t>
            </a:r>
            <a:r>
              <a:rPr lang="en-US" dirty="0">
                <a:solidFill>
                  <a:srgbClr val="002060"/>
                </a:solidFill>
              </a:rPr>
              <a:t> cm</a:t>
            </a:r>
            <a:r>
              <a:rPr lang="en-US" baseline="30000" dirty="0">
                <a:solidFill>
                  <a:srgbClr val="002060"/>
                </a:solidFill>
              </a:rPr>
              <a:t>-3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  <a:sym typeface="Symbol"/>
              </a:rPr>
              <a:t>  5 </a:t>
            </a:r>
            <a:r>
              <a:rPr lang="en-US" dirty="0">
                <a:solidFill>
                  <a:srgbClr val="002060"/>
                </a:solidFill>
              </a:rPr>
              <a:t>÷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50 s, </a:t>
            </a:r>
            <a:r>
              <a:rPr lang="en-US" dirty="0" err="1">
                <a:solidFill>
                  <a:srgbClr val="002060"/>
                </a:solidFill>
              </a:rPr>
              <a:t>T</a:t>
            </a:r>
            <a:r>
              <a:rPr lang="en-US" baseline="-25000" dirty="0" err="1">
                <a:solidFill>
                  <a:srgbClr val="002060"/>
                </a:solidFill>
              </a:rPr>
              <a:t>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  <a:sym typeface="Symbol"/>
              </a:rPr>
              <a:t> 50 </a:t>
            </a:r>
            <a:r>
              <a:rPr lang="en-US" dirty="0">
                <a:solidFill>
                  <a:srgbClr val="002060"/>
                </a:solidFill>
              </a:rPr>
              <a:t>÷ 300 eV) </a:t>
            </a: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Рекордные плотности тока </a:t>
            </a:r>
            <a:r>
              <a:rPr lang="en-US" dirty="0">
                <a:solidFill>
                  <a:srgbClr val="002060"/>
                </a:solidFill>
              </a:rPr>
              <a:t>( j </a:t>
            </a:r>
            <a:r>
              <a:rPr lang="en-US" dirty="0">
                <a:solidFill>
                  <a:srgbClr val="002060"/>
                </a:solidFill>
                <a:sym typeface="Symbol"/>
              </a:rPr>
              <a:t>  100 </a:t>
            </a:r>
            <a:r>
              <a:rPr lang="en-US" dirty="0">
                <a:solidFill>
                  <a:srgbClr val="002060"/>
                </a:solidFill>
              </a:rPr>
              <a:t>÷ 800 mA/cm</a:t>
            </a:r>
            <a:r>
              <a:rPr lang="en-US" baseline="30000" dirty="0">
                <a:solidFill>
                  <a:srgbClr val="002060"/>
                </a:solidFill>
              </a:rPr>
              <a:t>2 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Низкий эмиттанс ионных пучков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6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81CFCA61-C0ED-D04A-8F73-4984E1F31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737" y="2274008"/>
            <a:ext cx="1440" cy="374871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B09603F2-09B7-314B-99FF-29D068C7C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736" y="6021288"/>
            <a:ext cx="5184000" cy="1441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7B2F854F-96DC-D142-9CC5-FC1F93FF6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4296" y="5085191"/>
            <a:ext cx="5041440" cy="1441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077E5225-C202-EB48-8E01-D1738635D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4296" y="3212993"/>
            <a:ext cx="5041440" cy="1441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43A534A5-E0CC-9C41-AB98-8BE7CAA0D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4296" y="4149092"/>
            <a:ext cx="5041440" cy="1441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749C01B-A55E-DC4E-B5D9-34036948E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176" y="4843243"/>
            <a:ext cx="307524" cy="424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2448" rIns="81631" bIns="42448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827993" algn="l"/>
                <a:tab pos="1658863" algn="l"/>
                <a:tab pos="2486855" algn="l"/>
                <a:tab pos="3317726" algn="l"/>
                <a:tab pos="4145719" algn="l"/>
                <a:tab pos="4976589" algn="l"/>
                <a:tab pos="5804582" algn="l"/>
                <a:tab pos="6635453" algn="l"/>
                <a:tab pos="7463444" algn="l"/>
                <a:tab pos="8294315" algn="l"/>
                <a:tab pos="9122307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BC8B367F-B66E-E94D-B764-EE449B07C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183" y="3908586"/>
            <a:ext cx="450191" cy="424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2448" rIns="81631" bIns="42448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827993" algn="l"/>
                <a:tab pos="1658863" algn="l"/>
                <a:tab pos="2486855" algn="l"/>
                <a:tab pos="3317726" algn="l"/>
                <a:tab pos="4145719" algn="l"/>
                <a:tab pos="4976589" algn="l"/>
                <a:tab pos="5804582" algn="l"/>
                <a:tab pos="6635453" algn="l"/>
                <a:tab pos="7463444" algn="l"/>
                <a:tab pos="8294315" algn="l"/>
                <a:tab pos="9122307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F3668D62-0145-0242-8521-B4666DCE4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184" y="2972487"/>
            <a:ext cx="592859" cy="424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2448" rIns="81631" bIns="42448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827993" algn="l"/>
                <a:tab pos="1658863" algn="l"/>
                <a:tab pos="2486855" algn="l"/>
                <a:tab pos="3317726" algn="l"/>
                <a:tab pos="4145719" algn="l"/>
                <a:tab pos="4976589" algn="l"/>
                <a:tab pos="5804582" algn="l"/>
                <a:tab pos="6635453" algn="l"/>
                <a:tab pos="7463444" algn="l"/>
                <a:tab pos="8294315" algn="l"/>
                <a:tab pos="9122307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FD614229-1BBF-D747-A696-EA0A123C2E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5737" y="2923523"/>
            <a:ext cx="1440" cy="3099205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00F7DC95-5F58-174A-8F85-C7A6B33E4A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5737" y="2923523"/>
            <a:ext cx="1440" cy="3099205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23E46EAA-C07E-674F-B4C0-D449BB1D26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737" y="2923523"/>
            <a:ext cx="1440" cy="3099205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F4F5382F-4B7D-564A-90E8-59FC1CCEC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183" y="6021287"/>
            <a:ext cx="591255" cy="424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2448" rIns="81631" bIns="42448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827993" algn="l"/>
                <a:tab pos="1658863" algn="l"/>
                <a:tab pos="2486855" algn="l"/>
                <a:tab pos="3317726" algn="l"/>
                <a:tab pos="4145719" algn="l"/>
                <a:tab pos="4976589" algn="l"/>
                <a:tab pos="5804582" algn="l"/>
                <a:tab pos="6635453" algn="l"/>
                <a:tab pos="7463444" algn="l"/>
                <a:tab pos="8294315" algn="l"/>
                <a:tab pos="9122307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+</a:t>
            </a:r>
            <a:r>
              <a:rPr lang="ru-RU" sz="22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AF7B3114-EB4F-5043-94A4-62B9C4235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623" y="6021287"/>
            <a:ext cx="591255" cy="424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2448" rIns="81631" bIns="42448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827993" algn="l"/>
                <a:tab pos="1658863" algn="l"/>
                <a:tab pos="2486855" algn="l"/>
                <a:tab pos="3317726" algn="l"/>
                <a:tab pos="4145719" algn="l"/>
                <a:tab pos="4976589" algn="l"/>
                <a:tab pos="5804582" algn="l"/>
                <a:tab pos="6635453" algn="l"/>
                <a:tab pos="7463444" algn="l"/>
                <a:tab pos="8294315" algn="l"/>
                <a:tab pos="9122307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+</a:t>
            </a:r>
            <a:r>
              <a:rPr lang="ru-RU" sz="2200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9E5C25CB-799B-C243-93AC-B5A58F5D3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176" y="5996806"/>
            <a:ext cx="448588" cy="424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2448" rIns="81631" bIns="42448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827993" algn="l"/>
                <a:tab pos="1658863" algn="l"/>
                <a:tab pos="2486855" algn="l"/>
                <a:tab pos="3317726" algn="l"/>
                <a:tab pos="4145719" algn="l"/>
                <a:tab pos="4976589" algn="l"/>
                <a:tab pos="5804582" algn="l"/>
                <a:tab pos="6635453" algn="l"/>
                <a:tab pos="7463444" algn="l"/>
                <a:tab pos="8294315" algn="l"/>
                <a:tab pos="9122307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+</a:t>
            </a:r>
            <a:r>
              <a:rPr lang="ru-RU" sz="22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D6B29D69-AEB0-ED4A-B016-DCA040916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177" y="5736138"/>
            <a:ext cx="395689" cy="639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2448" rIns="81631" bIns="42448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827993" algn="l"/>
                <a:tab pos="1658863" algn="l"/>
                <a:tab pos="2486855" algn="l"/>
                <a:tab pos="3317726" algn="l"/>
                <a:tab pos="4145719" algn="l"/>
                <a:tab pos="4976589" algn="l"/>
                <a:tab pos="5804582" algn="l"/>
                <a:tab pos="6635453" algn="l"/>
                <a:tab pos="7463444" algn="l"/>
                <a:tab pos="8294315" algn="l"/>
                <a:tab pos="9122307" algn="l"/>
              </a:tabLst>
            </a:pPr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00A8753-D3CF-9A44-9024-4545CFBE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618" y="1988860"/>
            <a:ext cx="950328" cy="593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2448" rIns="81631" bIns="42448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827993" algn="l"/>
                <a:tab pos="1658863" algn="l"/>
                <a:tab pos="2486855" algn="l"/>
                <a:tab pos="3317726" algn="l"/>
                <a:tab pos="4145719" algn="l"/>
                <a:tab pos="4976589" algn="l"/>
                <a:tab pos="5804582" algn="l"/>
                <a:tab pos="6635453" algn="l"/>
                <a:tab pos="7463444" algn="l"/>
                <a:tab pos="8294315" algn="l"/>
                <a:tab pos="9122307" algn="l"/>
              </a:tabLst>
            </a:pPr>
            <a:r>
              <a:rPr lang="en-US" sz="3300" i="1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33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mA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D2DB0DC9-C3EE-054B-B9F8-E2F93732C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109" y="4283262"/>
            <a:ext cx="1369887" cy="864091"/>
          </a:xfrm>
          <a:prstGeom prst="ellipse">
            <a:avLst/>
          </a:prstGeom>
          <a:solidFill>
            <a:srgbClr val="FFCC66"/>
          </a:solidFill>
          <a:ln w="936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lIns="81631" tIns="42448" rIns="81631" bIns="42448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827993" algn="l"/>
                <a:tab pos="1658863" algn="l"/>
                <a:tab pos="2486855" algn="l"/>
                <a:tab pos="3317726" algn="l"/>
                <a:tab pos="4145719" algn="l"/>
                <a:tab pos="4976589" algn="l"/>
                <a:tab pos="5804582" algn="l"/>
                <a:tab pos="6635453" algn="l"/>
                <a:tab pos="7463444" algn="l"/>
                <a:tab pos="8294315" algn="l"/>
                <a:tab pos="9122307" algn="l"/>
              </a:tabLst>
            </a:pPr>
            <a:r>
              <a:rPr lang="en-US" dirty="0">
                <a:solidFill>
                  <a:srgbClr val="000000"/>
                </a:solidFill>
              </a:rPr>
              <a:t>Geller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827993" algn="l"/>
                <a:tab pos="1658863" algn="l"/>
                <a:tab pos="2486855" algn="l"/>
                <a:tab pos="3317726" algn="l"/>
                <a:tab pos="4145719" algn="l"/>
                <a:tab pos="4976589" algn="l"/>
                <a:tab pos="5804582" algn="l"/>
                <a:tab pos="6635453" algn="l"/>
                <a:tab pos="7463444" algn="l"/>
                <a:tab pos="8294315" algn="l"/>
                <a:tab pos="9122307" algn="l"/>
              </a:tabLst>
            </a:pPr>
            <a:r>
              <a:rPr lang="en-US" dirty="0">
                <a:solidFill>
                  <a:srgbClr val="000000"/>
                </a:solidFill>
              </a:rPr>
              <a:t>ECRIS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B836BBD6-553C-5047-A8B8-F48819A4A7E3}"/>
              </a:ext>
            </a:extLst>
          </p:cNvPr>
          <p:cNvSpPr>
            <a:spLocks noChangeArrowheads="1"/>
          </p:cNvSpPr>
          <p:nvPr/>
        </p:nvSpPr>
        <p:spPr bwMode="auto">
          <a:xfrm rot="20197976">
            <a:off x="5874139" y="4185404"/>
            <a:ext cx="576060" cy="433440"/>
          </a:xfrm>
          <a:prstGeom prst="rightArrow">
            <a:avLst>
              <a:gd name="adj1" fmla="val 50000"/>
              <a:gd name="adj2" fmla="val 33223"/>
            </a:avLst>
          </a:prstGeom>
          <a:solidFill>
            <a:srgbClr val="BBE0E3"/>
          </a:solidFill>
          <a:ln w="936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0277D435-101E-674D-9B10-4FFF6C62C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204" y="2388056"/>
            <a:ext cx="1226883" cy="790643"/>
          </a:xfrm>
          <a:prstGeom prst="ellipse">
            <a:avLst/>
          </a:prstGeom>
          <a:solidFill>
            <a:srgbClr val="9999FF"/>
          </a:solidFill>
          <a:ln w="9360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lIns="81631" tIns="42448" rIns="81631" bIns="42448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827993" algn="l"/>
                <a:tab pos="1658863" algn="l"/>
                <a:tab pos="2486855" algn="l"/>
                <a:tab pos="3317726" algn="l"/>
                <a:tab pos="4145719" algn="l"/>
                <a:tab pos="4976589" algn="l"/>
                <a:tab pos="5804582" algn="l"/>
                <a:tab pos="6635453" algn="l"/>
                <a:tab pos="7463444" algn="l"/>
                <a:tab pos="8294315" algn="l"/>
                <a:tab pos="9122307" algn="l"/>
              </a:tabLst>
            </a:pPr>
            <a:r>
              <a:rPr lang="en-US" dirty="0">
                <a:solidFill>
                  <a:srgbClr val="000000"/>
                </a:solidFill>
              </a:rPr>
              <a:t>Gasdynamic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827993" algn="l"/>
                <a:tab pos="1658863" algn="l"/>
                <a:tab pos="2486855" algn="l"/>
                <a:tab pos="3317726" algn="l"/>
                <a:tab pos="4145719" algn="l"/>
                <a:tab pos="4976589" algn="l"/>
                <a:tab pos="5804582" algn="l"/>
                <a:tab pos="6635453" algn="l"/>
                <a:tab pos="7463444" algn="l"/>
                <a:tab pos="8294315" algn="l"/>
                <a:tab pos="9122307" algn="l"/>
              </a:tabLst>
            </a:pPr>
            <a:r>
              <a:rPr lang="en-US" dirty="0">
                <a:solidFill>
                  <a:srgbClr val="000000"/>
                </a:solidFill>
              </a:rPr>
              <a:t>ECRIS</a:t>
            </a:r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47FEA3A6-AC4C-C54F-8EDA-D87BB3853908}"/>
              </a:ext>
            </a:extLst>
          </p:cNvPr>
          <p:cNvSpPr>
            <a:spLocks noChangeArrowheads="1"/>
          </p:cNvSpPr>
          <p:nvPr/>
        </p:nvSpPr>
        <p:spPr bwMode="auto">
          <a:xfrm rot="21060000">
            <a:off x="4462708" y="2396155"/>
            <a:ext cx="576000" cy="43204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CC"/>
          </a:solidFill>
          <a:ln w="936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BF864850-8599-AA4B-B254-74BCBACA7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557" y="2388056"/>
            <a:ext cx="1639619" cy="7628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2448" rIns="81631" bIns="42448">
            <a:spAutoFit/>
          </a:bodyPr>
          <a:lstStyle/>
          <a:p>
            <a:pPr>
              <a:buClr>
                <a:srgbClr val="009999"/>
              </a:buClr>
              <a:buSzPct val="100000"/>
              <a:tabLst>
                <a:tab pos="0" algn="l"/>
                <a:tab pos="827993" algn="l"/>
                <a:tab pos="1658863" algn="l"/>
                <a:tab pos="2486855" algn="l"/>
                <a:tab pos="3317726" algn="l"/>
                <a:tab pos="4145719" algn="l"/>
                <a:tab pos="4976589" algn="l"/>
                <a:tab pos="5804582" algn="l"/>
                <a:tab pos="6635453" algn="l"/>
                <a:tab pos="7463444" algn="l"/>
                <a:tab pos="8294315" algn="l"/>
                <a:tab pos="9122307" algn="l"/>
              </a:tabLst>
            </a:pPr>
            <a:r>
              <a:rPr lang="en-US" sz="4400" b="1" i="1" dirty="0">
                <a:solidFill>
                  <a:srgbClr val="009999"/>
                </a:solidFill>
                <a:latin typeface="Times New Roman" pitchFamily="18" charset="0"/>
              </a:rPr>
              <a:t>Argon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6340C8-3661-0C4B-94E3-F5FB0166CA48}"/>
              </a:ext>
            </a:extLst>
          </p:cNvPr>
          <p:cNvSpPr txBox="1"/>
          <p:nvPr/>
        </p:nvSpPr>
        <p:spPr>
          <a:xfrm>
            <a:off x="707487" y="1139130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источники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газодинамические</a:t>
            </a:r>
          </a:p>
        </p:txBody>
      </p:sp>
    </p:spTree>
    <p:extLst>
      <p:ext uri="{BB962C8B-B14F-4D97-AF65-F5344CB8AC3E}">
        <p14:creationId xmlns:p14="http://schemas.microsoft.com/office/powerpoint/2010/main" val="167988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1BE308-AB03-C042-A8CD-6434F0F7B00C}"/>
              </a:ext>
            </a:extLst>
          </p:cNvPr>
          <p:cNvSpPr txBox="1"/>
          <p:nvPr/>
        </p:nvSpPr>
        <p:spPr>
          <a:xfrm>
            <a:off x="323528" y="807088"/>
            <a:ext cx="509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Газодинамические ЭЦР источники</a:t>
            </a:r>
          </a:p>
        </p:txBody>
      </p:sp>
      <p:grpSp>
        <p:nvGrpSpPr>
          <p:cNvPr id="3" name="Google Shape;62;p7">
            <a:extLst>
              <a:ext uri="{FF2B5EF4-FFF2-40B4-BE49-F238E27FC236}">
                <a16:creationId xmlns:a16="http://schemas.microsoft.com/office/drawing/2014/main" id="{A1BA20FC-8120-4A4B-A9C5-299CA00339EF}"/>
              </a:ext>
            </a:extLst>
          </p:cNvPr>
          <p:cNvGrpSpPr/>
          <p:nvPr/>
        </p:nvGrpSpPr>
        <p:grpSpPr>
          <a:xfrm>
            <a:off x="755576" y="1416033"/>
            <a:ext cx="4267172" cy="3837350"/>
            <a:chOff x="1006920" y="2180383"/>
            <a:chExt cx="2879280" cy="2589257"/>
          </a:xfrm>
        </p:grpSpPr>
        <p:pic>
          <p:nvPicPr>
            <p:cNvPr id="4" name="Google Shape;63;p7">
              <a:extLst>
                <a:ext uri="{FF2B5EF4-FFF2-40B4-BE49-F238E27FC236}">
                  <a16:creationId xmlns:a16="http://schemas.microsoft.com/office/drawing/2014/main" id="{D65295A0-DEC1-6546-8D20-FBF49860DD8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17110"/>
            <a:stretch/>
          </p:blipFill>
          <p:spPr>
            <a:xfrm>
              <a:off x="1006920" y="2180383"/>
              <a:ext cx="2879280" cy="2589257"/>
            </a:xfrm>
            <a:prstGeom prst="rect">
              <a:avLst/>
            </a:prstGeom>
            <a:noFill/>
            <a:ln w="12600" cap="flat" cmpd="sng">
              <a:solidFill>
                <a:srgbClr val="5B9BD5"/>
              </a:solidFill>
              <a:prstDash val="solid"/>
              <a:miter lim="8000"/>
              <a:headEnd type="none" w="sm" len="sm"/>
              <a:tailEnd type="none" w="sm" len="sm"/>
            </a:ln>
          </p:spPr>
        </p:pic>
        <p:sp>
          <p:nvSpPr>
            <p:cNvPr id="5" name="Google Shape;64;p7">
              <a:extLst>
                <a:ext uri="{FF2B5EF4-FFF2-40B4-BE49-F238E27FC236}">
                  <a16:creationId xmlns:a16="http://schemas.microsoft.com/office/drawing/2014/main" id="{A6C2D2B9-BD68-054C-8094-4DFF270100CF}"/>
                </a:ext>
              </a:extLst>
            </p:cNvPr>
            <p:cNvSpPr/>
            <p:nvPr/>
          </p:nvSpPr>
          <p:spPr>
            <a:xfrm>
              <a:off x="1249857" y="2307630"/>
              <a:ext cx="321120" cy="311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strike="noStrik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</a:t>
              </a:r>
              <a:r>
                <a:rPr lang="ru-RU" sz="1000" b="1" strike="noStrike" baseline="300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  <a:endParaRPr sz="1000" b="0" strike="noStrike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" name="Google Shape;72;p8">
            <a:extLst>
              <a:ext uri="{FF2B5EF4-FFF2-40B4-BE49-F238E27FC236}">
                <a16:creationId xmlns:a16="http://schemas.microsoft.com/office/drawing/2014/main" id="{F8058538-CB3D-0A4F-B28C-D1D89DA105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102" t="1370" r="24943"/>
          <a:stretch/>
        </p:blipFill>
        <p:spPr>
          <a:xfrm>
            <a:off x="5652120" y="1400006"/>
            <a:ext cx="3168352" cy="51832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FC4EFB-3098-FE42-A1E9-EE4A65359956}"/>
              </a:ext>
            </a:extLst>
          </p:cNvPr>
          <p:cNvSpPr txBox="1"/>
          <p:nvPr/>
        </p:nvSpPr>
        <p:spPr>
          <a:xfrm>
            <a:off x="325676" y="5338434"/>
            <a:ext cx="506581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Продемонстрированы пучки с уровнем тока </a:t>
            </a: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– 500 мА</a:t>
            </a: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плотностях тока до 1 А/см</a:t>
            </a:r>
            <a:r>
              <a:rPr lang="ru-RU" sz="2000" b="1" baseline="30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44911-3AA1-E242-B4A7-A944F8E69ED6}"/>
              </a:ext>
            </a:extLst>
          </p:cNvPr>
          <p:cNvSpPr txBox="1"/>
          <p:nvPr/>
        </p:nvSpPr>
        <p:spPr>
          <a:xfrm>
            <a:off x="6228184" y="3168129"/>
            <a:ext cx="230425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30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D</a:t>
            </a:r>
            <a:r>
              <a:rPr lang="en-US" sz="2400" baseline="30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 94 %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30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D</a:t>
            </a:r>
            <a:r>
              <a:rPr lang="en-US" sz="2400" baseline="-25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30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&lt; 6 %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7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E403BD-69BC-7B42-AD24-D4C2513F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24825" t="15135" r="18220" b="2565"/>
          <a:stretch>
            <a:fillRect/>
          </a:stretch>
        </p:blipFill>
        <p:spPr>
          <a:xfrm flipH="1">
            <a:off x="251520" y="4321565"/>
            <a:ext cx="2957220" cy="2454981"/>
          </a:xfrm>
          <a:prstGeom prst="rect">
            <a:avLst/>
          </a:prstGeom>
          <a:noFill/>
          <a:ln w="0">
            <a:solidFill>
              <a:srgbClr val="3465A4"/>
            </a:solidFill>
            <a:prstDash val="solid"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6CB39A-D466-E548-914B-82DE7D334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 b="21549"/>
          <a:stretch/>
        </p:blipFill>
        <p:spPr>
          <a:xfrm>
            <a:off x="248911" y="1575459"/>
            <a:ext cx="6516218" cy="2808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C2AC7F-D53B-4B43-9A64-AC9CE47F53B9}"/>
              </a:ext>
            </a:extLst>
          </p:cNvPr>
          <p:cNvSpPr txBox="1"/>
          <p:nvPr/>
        </p:nvSpPr>
        <p:spPr>
          <a:xfrm>
            <a:off x="241342" y="795172"/>
            <a:ext cx="5129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GISMO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28 ГГц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1786A-1A04-8446-9B79-365FCB736DE9}"/>
              </a:ext>
            </a:extLst>
          </p:cNvPr>
          <p:cNvSpPr txBox="1"/>
          <p:nvPr/>
        </p:nvSpPr>
        <p:spPr>
          <a:xfrm>
            <a:off x="6831578" y="1502287"/>
            <a:ext cx="203453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N</a:t>
            </a:r>
            <a:r>
              <a:rPr lang="ru-RU" sz="2400" baseline="-8000" dirty="0" err="1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  ̴ 10</a:t>
            </a:r>
            <a:r>
              <a:rPr lang="ru-RU" sz="2400" baseline="330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13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 см</a:t>
            </a:r>
            <a:r>
              <a:rPr lang="ru-RU" sz="2400" baseline="330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-3</a:t>
            </a:r>
          </a:p>
          <a:p>
            <a:pPr lvl="0" hangingPunct="0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V</a:t>
            </a:r>
            <a:r>
              <a:rPr lang="ru-RU" sz="2400" baseline="-8000" dirty="0" err="1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p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  ̴ 40 см</a:t>
            </a:r>
            <a:r>
              <a:rPr lang="ru-RU" sz="2400" baseline="330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3</a:t>
            </a:r>
          </a:p>
          <a:p>
            <a:pPr lvl="0" hangingPunct="0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P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  ̴ 10 кВт</a:t>
            </a:r>
          </a:p>
          <a:p>
            <a:pPr lvl="0" hangingPunct="0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Q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  ̴ 250 Вт/см</a:t>
            </a:r>
            <a:r>
              <a:rPr lang="ru-RU" sz="2400" baseline="330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3</a:t>
            </a:r>
          </a:p>
          <a:p>
            <a:pPr lvl="0" hangingPunct="0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T</a:t>
            </a:r>
            <a:r>
              <a:rPr lang="ru-RU" sz="2400" baseline="-8000" dirty="0" err="1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  ̴ 50-300 эВ</a:t>
            </a:r>
          </a:p>
          <a:p>
            <a:pPr lvl="0" hangingPunct="0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τ</a:t>
            </a:r>
            <a:r>
              <a:rPr lang="ru-RU" sz="2400" baseline="-8000" dirty="0" err="1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  ̴ 10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μс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Noto Sans CJK SC" pitchFamily="2"/>
              <a:cs typeface="Times New Roman" panose="02020603050405020304" pitchFamily="18" charset="0"/>
            </a:endParaRPr>
          </a:p>
          <a:p>
            <a:pPr lvl="0" hangingPunct="0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J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  ̴ 1.5 А/см</a:t>
            </a:r>
            <a:r>
              <a:rPr lang="ru-RU" sz="2400" baseline="330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 pitchFamily="2"/>
                <a:cs typeface="Times New Roman" panose="02020603050405020304" pitchFamily="18" charset="0"/>
              </a:rPr>
              <a:t>2</a:t>
            </a:r>
          </a:p>
          <a:p>
            <a:endParaRPr lang="ru-RU" dirty="0"/>
          </a:p>
        </p:txBody>
      </p:sp>
      <p:pic>
        <p:nvPicPr>
          <p:cNvPr id="9" name="Google Shape;156;p17">
            <a:extLst>
              <a:ext uri="{FF2B5EF4-FFF2-40B4-BE49-F238E27FC236}">
                <a16:creationId xmlns:a16="http://schemas.microsoft.com/office/drawing/2014/main" id="{846C7DEF-3DAC-3348-ABD6-B4CB8BCCEC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9201"/>
          <a:stretch/>
        </p:blipFill>
        <p:spPr>
          <a:xfrm>
            <a:off x="3197165" y="4383770"/>
            <a:ext cx="4384756" cy="2392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021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2332</TotalTime>
  <Words>531</Words>
  <Application>Microsoft Macintosh PowerPoint</Application>
  <PresentationFormat>Экран (4:3)</PresentationFormat>
  <Paragraphs>136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Arial Narrow</vt:lpstr>
      <vt:lpstr>Calibri</vt:lpstr>
      <vt:lpstr>Cambria Math</vt:lpstr>
      <vt:lpstr>CMU Concrete</vt:lpstr>
      <vt:lpstr>Constantia</vt:lpstr>
      <vt:lpstr>Symbol</vt:lpstr>
      <vt:lpstr>Times New Roman</vt:lpstr>
      <vt:lpstr>Wingdings</vt:lpstr>
      <vt:lpstr>Wingdings 2</vt:lpstr>
      <vt:lpstr>Поток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Вадим Скалыга</cp:lastModifiedBy>
  <cp:revision>94</cp:revision>
  <dcterms:created xsi:type="dcterms:W3CDTF">2016-10-13T10:15:55Z</dcterms:created>
  <dcterms:modified xsi:type="dcterms:W3CDTF">2021-07-01T06:08:50Z</dcterms:modified>
</cp:coreProperties>
</file>