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diagrams/data2.xml" ContentType="application/vnd.openxmlformats-officedocument.drawingml.diagramData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ppt/diagrams/colors2.xml" ContentType="application/vnd.openxmlformats-officedocument.drawingml.diagramColors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77" r:id="rId1"/>
  </p:sldMasterIdLst>
  <p:notesMasterIdLst>
    <p:notesMasterId r:id="rId20"/>
  </p:notesMasterIdLst>
  <p:sldIdLst>
    <p:sldId id="258" r:id="rId2"/>
    <p:sldId id="259" r:id="rId3"/>
    <p:sldId id="276" r:id="rId4"/>
    <p:sldId id="277" r:id="rId5"/>
    <p:sldId id="262" r:id="rId6"/>
    <p:sldId id="278" r:id="rId7"/>
    <p:sldId id="279" r:id="rId8"/>
    <p:sldId id="280" r:id="rId9"/>
    <p:sldId id="275" r:id="rId10"/>
    <p:sldId id="263" r:id="rId11"/>
    <p:sldId id="274" r:id="rId12"/>
    <p:sldId id="264" r:id="rId13"/>
    <p:sldId id="271" r:id="rId14"/>
    <p:sldId id="273" r:id="rId15"/>
    <p:sldId id="265" r:id="rId16"/>
    <p:sldId id="270" r:id="rId17"/>
    <p:sldId id="266" r:id="rId18"/>
    <p:sldId id="26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8025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-472" y="-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144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2640" y="-8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F86CDF-38E7-43D7-B067-344B0E74A637}" type="doc">
      <dgm:prSet loTypeId="urn:microsoft.com/office/officeart/2005/8/layout/arrow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A83475-D015-4C1F-BA65-C8F156AAF40E}">
      <dgm:prSet phldrT="[Текст]"/>
      <dgm:spPr/>
      <dgm:t>
        <a:bodyPr/>
        <a:lstStyle/>
        <a:p>
          <a:endParaRPr lang="ru-RU" dirty="0"/>
        </a:p>
      </dgm:t>
    </dgm:pt>
    <dgm:pt modelId="{81E7FF51-49C0-4500-B6AF-07982CBB81B1}" type="sibTrans" cxnId="{E1A6D6BC-75D7-4561-A0C5-C12F416D4598}">
      <dgm:prSet/>
      <dgm:spPr/>
      <dgm:t>
        <a:bodyPr/>
        <a:lstStyle/>
        <a:p>
          <a:endParaRPr lang="ru-RU"/>
        </a:p>
      </dgm:t>
    </dgm:pt>
    <dgm:pt modelId="{1C81236D-AB6F-41D4-BBAC-DAFD52B94DF2}" type="parTrans" cxnId="{E1A6D6BC-75D7-4561-A0C5-C12F416D4598}">
      <dgm:prSet/>
      <dgm:spPr/>
      <dgm:t>
        <a:bodyPr/>
        <a:lstStyle/>
        <a:p>
          <a:endParaRPr lang="ru-RU"/>
        </a:p>
      </dgm:t>
    </dgm:pt>
    <dgm:pt modelId="{41DA8519-C6C3-45C8-9E17-148FA842D36B}" type="pres">
      <dgm:prSet presAssocID="{DCF86CDF-38E7-43D7-B067-344B0E74A637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2E443F-A1FA-459B-82D1-5739F3F65C22}" type="pres">
      <dgm:prSet presAssocID="{DCF86CDF-38E7-43D7-B067-344B0E74A637}" presName="arrow" presStyleLbl="bgShp" presStyleIdx="0" presStyleCnt="1" custAng="3780000" custFlipVert="1" custLinFactNeighborX="0"/>
      <dgm:sp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16200000" scaled="0"/>
        </a:gradFill>
      </dgm:spPr>
    </dgm:pt>
    <dgm:pt modelId="{A191C0DA-8ED2-49B8-A2D5-19CC159E05C9}" type="pres">
      <dgm:prSet presAssocID="{DCF86CDF-38E7-43D7-B067-344B0E74A637}" presName="arrowDiagram1" presStyleCnt="0">
        <dgm:presLayoutVars>
          <dgm:bulletEnabled val="1"/>
        </dgm:presLayoutVars>
      </dgm:prSet>
      <dgm:spPr/>
    </dgm:pt>
    <dgm:pt modelId="{591CA133-E19A-4F51-92DE-ACD9F5F91CDD}" type="pres">
      <dgm:prSet presAssocID="{FBA83475-D015-4C1F-BA65-C8F156AAF40E}" presName="bullet1" presStyleLbl="node1" presStyleIdx="0" presStyleCnt="1" custFlipHor="0" custScaleX="8532" custScaleY="8532" custLinFactX="-400000" custLinFactNeighborX="-406711" custLinFactNeighborY="-29408"/>
      <dgm:spPr/>
    </dgm:pt>
    <dgm:pt modelId="{BEE1180D-DC87-4D14-9591-BB86C075A845}" type="pres">
      <dgm:prSet presAssocID="{FBA83475-D015-4C1F-BA65-C8F156AAF40E}" presName="textBox1" presStyleLbl="revTx" presStyleIdx="0" presStyleCnt="1" custScaleX="43753" custScaleY="11472" custLinFactX="-45179" custLinFactNeighborX="-100000" custLinFactNeighborY="30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E2C793-F602-F149-8A96-0277A72B9FAE}" type="presOf" srcId="{FBA83475-D015-4C1F-BA65-C8F156AAF40E}" destId="{BEE1180D-DC87-4D14-9591-BB86C075A845}" srcOrd="0" destOrd="0" presId="urn:microsoft.com/office/officeart/2005/8/layout/arrow2"/>
    <dgm:cxn modelId="{9C5888C0-727C-0E48-BB93-ADB32D289482}" type="presOf" srcId="{DCF86CDF-38E7-43D7-B067-344B0E74A637}" destId="{41DA8519-C6C3-45C8-9E17-148FA842D36B}" srcOrd="0" destOrd="0" presId="urn:microsoft.com/office/officeart/2005/8/layout/arrow2"/>
    <dgm:cxn modelId="{E1A6D6BC-75D7-4561-A0C5-C12F416D4598}" srcId="{DCF86CDF-38E7-43D7-B067-344B0E74A637}" destId="{FBA83475-D015-4C1F-BA65-C8F156AAF40E}" srcOrd="0" destOrd="0" parTransId="{1C81236D-AB6F-41D4-BBAC-DAFD52B94DF2}" sibTransId="{81E7FF51-49C0-4500-B6AF-07982CBB81B1}"/>
    <dgm:cxn modelId="{D52111A2-973C-8647-A9BC-2AF74A2649A6}" type="presParOf" srcId="{41DA8519-C6C3-45C8-9E17-148FA842D36B}" destId="{EE2E443F-A1FA-459B-82D1-5739F3F65C22}" srcOrd="0" destOrd="0" presId="urn:microsoft.com/office/officeart/2005/8/layout/arrow2"/>
    <dgm:cxn modelId="{37B4C9E2-B1A3-6C43-96CD-664269FF3D80}" type="presParOf" srcId="{41DA8519-C6C3-45C8-9E17-148FA842D36B}" destId="{A191C0DA-8ED2-49B8-A2D5-19CC159E05C9}" srcOrd="1" destOrd="0" presId="urn:microsoft.com/office/officeart/2005/8/layout/arrow2"/>
    <dgm:cxn modelId="{33C55674-72B9-4543-9AFC-AF20F56992F5}" type="presParOf" srcId="{A191C0DA-8ED2-49B8-A2D5-19CC159E05C9}" destId="{591CA133-E19A-4F51-92DE-ACD9F5F91CDD}" srcOrd="0" destOrd="0" presId="urn:microsoft.com/office/officeart/2005/8/layout/arrow2"/>
    <dgm:cxn modelId="{EBFED221-5694-A14D-A42C-EC8FBC132BC2}" type="presParOf" srcId="{A191C0DA-8ED2-49B8-A2D5-19CC159E05C9}" destId="{BEE1180D-DC87-4D14-9591-BB86C075A845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8B4B87-9488-45EE-B611-5E80B8775C9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DF2C73F0-E60D-4D1F-B1C6-31D5FFAE3A1F}">
      <dgm:prSet phldrT="[Текст]"/>
      <dgm:spPr/>
      <dgm:t>
        <a:bodyPr/>
        <a:lstStyle/>
        <a:p>
          <a:r>
            <a:rPr lang="ru-RU" dirty="0"/>
            <a:t>1949</a:t>
          </a:r>
        </a:p>
      </dgm:t>
    </dgm:pt>
    <dgm:pt modelId="{49E71A06-0871-4237-BBFC-4A3501E77F77}" type="parTrans" cxnId="{53D90754-0B4D-436A-AD02-6F6056769EEA}">
      <dgm:prSet/>
      <dgm:spPr/>
      <dgm:t>
        <a:bodyPr/>
        <a:lstStyle/>
        <a:p>
          <a:endParaRPr lang="ru-RU"/>
        </a:p>
      </dgm:t>
    </dgm:pt>
    <dgm:pt modelId="{2CC51FFD-E474-4F98-9A4E-38094BED218A}" type="sibTrans" cxnId="{53D90754-0B4D-436A-AD02-6F6056769EEA}">
      <dgm:prSet/>
      <dgm:spPr/>
      <dgm:t>
        <a:bodyPr/>
        <a:lstStyle/>
        <a:p>
          <a:endParaRPr lang="ru-RU"/>
        </a:p>
      </dgm:t>
    </dgm:pt>
    <dgm:pt modelId="{C61AF674-9500-4D26-B1BE-ED482DAD4593}">
      <dgm:prSet phldrT="[Текст]"/>
      <dgm:spPr/>
      <dgm:t>
        <a:bodyPr/>
        <a:lstStyle/>
        <a:p>
          <a:r>
            <a:rPr lang="ru-RU" dirty="0"/>
            <a:t>2010</a:t>
          </a:r>
        </a:p>
      </dgm:t>
    </dgm:pt>
    <dgm:pt modelId="{189E1EA2-5543-41F9-BDE4-A1D786E86487}" type="parTrans" cxnId="{7CFE3489-C180-44BF-B144-60FF12C6E511}">
      <dgm:prSet/>
      <dgm:spPr/>
      <dgm:t>
        <a:bodyPr/>
        <a:lstStyle/>
        <a:p>
          <a:endParaRPr lang="ru-RU"/>
        </a:p>
      </dgm:t>
    </dgm:pt>
    <dgm:pt modelId="{9CFCABC8-5227-4863-9461-DA99A058F8C5}" type="sibTrans" cxnId="{7CFE3489-C180-44BF-B144-60FF12C6E511}">
      <dgm:prSet/>
      <dgm:spPr/>
      <dgm:t>
        <a:bodyPr/>
        <a:lstStyle/>
        <a:p>
          <a:endParaRPr lang="ru-RU"/>
        </a:p>
      </dgm:t>
    </dgm:pt>
    <dgm:pt modelId="{3C9AEB9A-F94A-482D-9F45-0BFCA694D8FB}">
      <dgm:prSet phldrT="[Текст]"/>
      <dgm:spPr/>
      <dgm:t>
        <a:bodyPr/>
        <a:lstStyle/>
        <a:p>
          <a:r>
            <a:rPr lang="ru-RU" dirty="0"/>
            <a:t>2021</a:t>
          </a:r>
        </a:p>
      </dgm:t>
    </dgm:pt>
    <dgm:pt modelId="{D2402B50-1A10-486D-B188-943338ADD3FA}" type="parTrans" cxnId="{5992E572-57E7-4955-B69C-730F549934C8}">
      <dgm:prSet/>
      <dgm:spPr/>
      <dgm:t>
        <a:bodyPr/>
        <a:lstStyle/>
        <a:p>
          <a:endParaRPr lang="ru-RU"/>
        </a:p>
      </dgm:t>
    </dgm:pt>
    <dgm:pt modelId="{56DE013F-9A8C-4CE5-81F1-FBFA8E35B4B9}" type="sibTrans" cxnId="{5992E572-57E7-4955-B69C-730F549934C8}">
      <dgm:prSet/>
      <dgm:spPr/>
      <dgm:t>
        <a:bodyPr/>
        <a:lstStyle/>
        <a:p>
          <a:endParaRPr lang="ru-RU"/>
        </a:p>
      </dgm:t>
    </dgm:pt>
    <dgm:pt modelId="{808C2446-F4E1-4AFB-825D-083C6D2BEC76}">
      <dgm:prSet phldrT="[Текст]"/>
      <dgm:spPr/>
      <dgm:t>
        <a:bodyPr/>
        <a:lstStyle/>
        <a:p>
          <a:r>
            <a:rPr lang="ru-RU" dirty="0"/>
            <a:t>1955</a:t>
          </a:r>
        </a:p>
      </dgm:t>
    </dgm:pt>
    <dgm:pt modelId="{9323692D-76B2-4F05-A673-29DD93DF131E}" type="parTrans" cxnId="{9CF3F4FE-6813-4633-8FFA-EA2C0139CA5C}">
      <dgm:prSet/>
      <dgm:spPr/>
      <dgm:t>
        <a:bodyPr/>
        <a:lstStyle/>
        <a:p>
          <a:endParaRPr lang="ru-RU"/>
        </a:p>
      </dgm:t>
    </dgm:pt>
    <dgm:pt modelId="{69DD39B2-E8DC-40CF-94A0-B9F6D1697FC9}" type="sibTrans" cxnId="{9CF3F4FE-6813-4633-8FFA-EA2C0139CA5C}">
      <dgm:prSet/>
      <dgm:spPr/>
      <dgm:t>
        <a:bodyPr/>
        <a:lstStyle/>
        <a:p>
          <a:endParaRPr lang="ru-RU"/>
        </a:p>
      </dgm:t>
    </dgm:pt>
    <dgm:pt modelId="{DA6C05A8-2F46-4438-9B64-259A2833294F}">
      <dgm:prSet phldrT="[Текст]"/>
      <dgm:spPr/>
      <dgm:t>
        <a:bodyPr/>
        <a:lstStyle/>
        <a:p>
          <a:r>
            <a:rPr lang="ru-RU" dirty="0"/>
            <a:t>1970</a:t>
          </a:r>
        </a:p>
      </dgm:t>
    </dgm:pt>
    <dgm:pt modelId="{29E509A5-9A43-48D0-A8C7-62F928658A19}" type="parTrans" cxnId="{3F9EE405-0186-4A4C-9166-35A0E1D966FD}">
      <dgm:prSet/>
      <dgm:spPr/>
      <dgm:t>
        <a:bodyPr/>
        <a:lstStyle/>
        <a:p>
          <a:endParaRPr lang="ru-RU"/>
        </a:p>
      </dgm:t>
    </dgm:pt>
    <dgm:pt modelId="{BC0825C4-E570-4EBD-8CA6-091946D86101}" type="sibTrans" cxnId="{3F9EE405-0186-4A4C-9166-35A0E1D966FD}">
      <dgm:prSet/>
      <dgm:spPr/>
      <dgm:t>
        <a:bodyPr/>
        <a:lstStyle/>
        <a:p>
          <a:endParaRPr lang="ru-RU"/>
        </a:p>
      </dgm:t>
    </dgm:pt>
    <dgm:pt modelId="{C74E57DB-870C-4D33-B6C2-5CB64A124128}">
      <dgm:prSet phldrT="[Текст]"/>
      <dgm:spPr/>
      <dgm:t>
        <a:bodyPr/>
        <a:lstStyle/>
        <a:p>
          <a:r>
            <a:rPr lang="ru-RU" dirty="0"/>
            <a:t>1975</a:t>
          </a:r>
        </a:p>
      </dgm:t>
    </dgm:pt>
    <dgm:pt modelId="{77873239-18BF-4A1C-9705-354F57F40872}" type="parTrans" cxnId="{4D578970-6A4F-457C-A515-3331EFBA3C44}">
      <dgm:prSet/>
      <dgm:spPr/>
      <dgm:t>
        <a:bodyPr/>
        <a:lstStyle/>
        <a:p>
          <a:endParaRPr lang="ru-RU"/>
        </a:p>
      </dgm:t>
    </dgm:pt>
    <dgm:pt modelId="{C0A68925-BD24-4418-9751-7FE91DA02165}" type="sibTrans" cxnId="{4D578970-6A4F-457C-A515-3331EFBA3C44}">
      <dgm:prSet/>
      <dgm:spPr/>
      <dgm:t>
        <a:bodyPr/>
        <a:lstStyle/>
        <a:p>
          <a:endParaRPr lang="ru-RU"/>
        </a:p>
      </dgm:t>
    </dgm:pt>
    <dgm:pt modelId="{F170FFD7-0746-4504-8425-48267A72A83E}">
      <dgm:prSet phldrT="[Текст]"/>
      <dgm:spPr/>
      <dgm:t>
        <a:bodyPr/>
        <a:lstStyle/>
        <a:p>
          <a:r>
            <a:rPr lang="ru-RU" dirty="0"/>
            <a:t>1980</a:t>
          </a:r>
        </a:p>
      </dgm:t>
    </dgm:pt>
    <dgm:pt modelId="{C15DC528-42E8-49D5-A00F-9DE46FD48AD6}" type="parTrans" cxnId="{3F74DD74-93C5-426A-841A-117704CC1199}">
      <dgm:prSet/>
      <dgm:spPr/>
      <dgm:t>
        <a:bodyPr/>
        <a:lstStyle/>
        <a:p>
          <a:endParaRPr lang="ru-RU"/>
        </a:p>
      </dgm:t>
    </dgm:pt>
    <dgm:pt modelId="{1F58A5E1-04A1-4AB9-B7CA-A81BC6C8E167}" type="sibTrans" cxnId="{3F74DD74-93C5-426A-841A-117704CC1199}">
      <dgm:prSet/>
      <dgm:spPr/>
      <dgm:t>
        <a:bodyPr/>
        <a:lstStyle/>
        <a:p>
          <a:endParaRPr lang="ru-RU"/>
        </a:p>
      </dgm:t>
    </dgm:pt>
    <dgm:pt modelId="{69933AF6-CA9C-4658-8A49-9665393A6B2D}">
      <dgm:prSet phldrT="[Текст]"/>
      <dgm:spPr/>
      <dgm:t>
        <a:bodyPr/>
        <a:lstStyle/>
        <a:p>
          <a:r>
            <a:rPr lang="ru-RU" dirty="0"/>
            <a:t>1985</a:t>
          </a:r>
        </a:p>
      </dgm:t>
    </dgm:pt>
    <dgm:pt modelId="{80DC9A6B-ABBA-435F-89F8-14B3E101A2B5}" type="parTrans" cxnId="{5A0BD803-CCB7-4D44-A3C8-98743DC2B68A}">
      <dgm:prSet/>
      <dgm:spPr/>
      <dgm:t>
        <a:bodyPr/>
        <a:lstStyle/>
        <a:p>
          <a:endParaRPr lang="ru-RU"/>
        </a:p>
      </dgm:t>
    </dgm:pt>
    <dgm:pt modelId="{DCC4AAA6-FD67-41BB-BC77-A890118326A0}" type="sibTrans" cxnId="{5A0BD803-CCB7-4D44-A3C8-98743DC2B68A}">
      <dgm:prSet/>
      <dgm:spPr/>
      <dgm:t>
        <a:bodyPr/>
        <a:lstStyle/>
        <a:p>
          <a:endParaRPr lang="ru-RU"/>
        </a:p>
      </dgm:t>
    </dgm:pt>
    <dgm:pt modelId="{4586F2AC-FC9F-46B0-9325-FB66219AC683}">
      <dgm:prSet phldrT="[Текст]"/>
      <dgm:spPr/>
      <dgm:t>
        <a:bodyPr/>
        <a:lstStyle/>
        <a:p>
          <a:r>
            <a:rPr lang="ru-RU" dirty="0"/>
            <a:t>1995</a:t>
          </a:r>
        </a:p>
      </dgm:t>
    </dgm:pt>
    <dgm:pt modelId="{499B2023-7CDE-4599-AD92-6C897FE9E4A2}" type="parTrans" cxnId="{74135192-0AAB-4DF6-A467-2D8B230D3B38}">
      <dgm:prSet/>
      <dgm:spPr/>
      <dgm:t>
        <a:bodyPr/>
        <a:lstStyle/>
        <a:p>
          <a:endParaRPr lang="ru-RU"/>
        </a:p>
      </dgm:t>
    </dgm:pt>
    <dgm:pt modelId="{E14B1451-206D-433E-A50C-FAC76923A7A1}" type="sibTrans" cxnId="{74135192-0AAB-4DF6-A467-2D8B230D3B38}">
      <dgm:prSet/>
      <dgm:spPr/>
      <dgm:t>
        <a:bodyPr/>
        <a:lstStyle/>
        <a:p>
          <a:endParaRPr lang="ru-RU"/>
        </a:p>
      </dgm:t>
    </dgm:pt>
    <dgm:pt modelId="{7D32D8E1-347C-44D5-9D92-7AE122FE24FA}">
      <dgm:prSet phldrT="[Текст]"/>
      <dgm:spPr/>
      <dgm:t>
        <a:bodyPr/>
        <a:lstStyle/>
        <a:p>
          <a:r>
            <a:rPr lang="ru-RU" dirty="0"/>
            <a:t>2000</a:t>
          </a:r>
        </a:p>
      </dgm:t>
    </dgm:pt>
    <dgm:pt modelId="{9212A083-54CC-4991-B2CA-0E8F318CA7D1}" type="parTrans" cxnId="{22BBFCCC-3B6E-4F92-AD8A-79985190A569}">
      <dgm:prSet/>
      <dgm:spPr/>
      <dgm:t>
        <a:bodyPr/>
        <a:lstStyle/>
        <a:p>
          <a:endParaRPr lang="ru-RU"/>
        </a:p>
      </dgm:t>
    </dgm:pt>
    <dgm:pt modelId="{A4CFFC5F-A4D4-4091-9F6E-593B04C9E728}" type="sibTrans" cxnId="{22BBFCCC-3B6E-4F92-AD8A-79985190A569}">
      <dgm:prSet/>
      <dgm:spPr/>
      <dgm:t>
        <a:bodyPr/>
        <a:lstStyle/>
        <a:p>
          <a:endParaRPr lang="ru-RU"/>
        </a:p>
      </dgm:t>
    </dgm:pt>
    <dgm:pt modelId="{9063B2B0-0F68-44CA-A361-6112A81FB887}" type="pres">
      <dgm:prSet presAssocID="{D08B4B87-9488-45EE-B611-5E80B8775C92}" presName="Name0" presStyleCnt="0">
        <dgm:presLayoutVars>
          <dgm:dir/>
          <dgm:resizeHandles val="exact"/>
        </dgm:presLayoutVars>
      </dgm:prSet>
      <dgm:spPr/>
    </dgm:pt>
    <dgm:pt modelId="{89F6D5B5-2A25-4914-90C6-729B544B6EA1}" type="pres">
      <dgm:prSet presAssocID="{D08B4B87-9488-45EE-B611-5E80B8775C92}" presName="arrow" presStyleLbl="bgShp" presStyleIdx="0" presStyleCnt="1" custLinFactNeighborY="-15611"/>
      <dgm:spPr>
        <a:solidFill>
          <a:srgbClr val="002060"/>
        </a:solidFill>
      </dgm:spPr>
    </dgm:pt>
    <dgm:pt modelId="{33BA73BD-53CC-4410-9F76-E80B098ECDC9}" type="pres">
      <dgm:prSet presAssocID="{D08B4B87-9488-45EE-B611-5E80B8775C92}" presName="points" presStyleCnt="0"/>
      <dgm:spPr/>
    </dgm:pt>
    <dgm:pt modelId="{8B13B6B2-A99C-422F-B8C5-FD00F146FCEB}" type="pres">
      <dgm:prSet presAssocID="{DF2C73F0-E60D-4D1F-B1C6-31D5FFAE3A1F}" presName="compositeA" presStyleCnt="0"/>
      <dgm:spPr/>
    </dgm:pt>
    <dgm:pt modelId="{10EF42D6-7C2E-466C-AE42-226A3554B2B4}" type="pres">
      <dgm:prSet presAssocID="{DF2C73F0-E60D-4D1F-B1C6-31D5FFAE3A1F}" presName="textA" presStyleLbl="revTx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CEF949-3B4D-4121-ADA7-20A764CA3B89}" type="pres">
      <dgm:prSet presAssocID="{DF2C73F0-E60D-4D1F-B1C6-31D5FFAE3A1F}" presName="circleA" presStyleLbl="node1" presStyleIdx="0" presStyleCnt="10"/>
      <dgm:spPr/>
    </dgm:pt>
    <dgm:pt modelId="{933946C3-9AE7-459D-84BA-1E7198C4980E}" type="pres">
      <dgm:prSet presAssocID="{DF2C73F0-E60D-4D1F-B1C6-31D5FFAE3A1F}" presName="spaceA" presStyleCnt="0"/>
      <dgm:spPr/>
    </dgm:pt>
    <dgm:pt modelId="{4621B1CC-43DC-42A2-B6A6-9E4A732FB6CA}" type="pres">
      <dgm:prSet presAssocID="{2CC51FFD-E474-4F98-9A4E-38094BED218A}" presName="space" presStyleCnt="0"/>
      <dgm:spPr/>
    </dgm:pt>
    <dgm:pt modelId="{BBBD2D34-CB57-4A9B-A114-157A4075E390}" type="pres">
      <dgm:prSet presAssocID="{808C2446-F4E1-4AFB-825D-083C6D2BEC76}" presName="compositeB" presStyleCnt="0"/>
      <dgm:spPr/>
    </dgm:pt>
    <dgm:pt modelId="{E61EE54C-9440-4480-AB44-4F647631DC25}" type="pres">
      <dgm:prSet presAssocID="{808C2446-F4E1-4AFB-825D-083C6D2BEC76}" presName="textB" presStyleLbl="revTx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A60717-2D8C-445F-A1E9-B8A0300B2DEC}" type="pres">
      <dgm:prSet presAssocID="{808C2446-F4E1-4AFB-825D-083C6D2BEC76}" presName="circleB" presStyleLbl="node1" presStyleIdx="1" presStyleCnt="10"/>
      <dgm:spPr/>
    </dgm:pt>
    <dgm:pt modelId="{85EBFCF5-0A99-4619-9D3F-00C50AC34B1E}" type="pres">
      <dgm:prSet presAssocID="{808C2446-F4E1-4AFB-825D-083C6D2BEC76}" presName="spaceB" presStyleCnt="0"/>
      <dgm:spPr/>
    </dgm:pt>
    <dgm:pt modelId="{58E12D17-9D8B-4652-8E5E-69038405B53D}" type="pres">
      <dgm:prSet presAssocID="{69DD39B2-E8DC-40CF-94A0-B9F6D1697FC9}" presName="space" presStyleCnt="0"/>
      <dgm:spPr/>
    </dgm:pt>
    <dgm:pt modelId="{BE7B1BC7-08E9-471C-9735-62C70DAC9B34}" type="pres">
      <dgm:prSet presAssocID="{DA6C05A8-2F46-4438-9B64-259A2833294F}" presName="compositeA" presStyleCnt="0"/>
      <dgm:spPr/>
    </dgm:pt>
    <dgm:pt modelId="{53FDEB0B-EE58-414D-B412-2E05FDCED86A}" type="pres">
      <dgm:prSet presAssocID="{DA6C05A8-2F46-4438-9B64-259A2833294F}" presName="textA" presStyleLbl="revTx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1BC407-945E-4898-B1BE-077319F05367}" type="pres">
      <dgm:prSet presAssocID="{DA6C05A8-2F46-4438-9B64-259A2833294F}" presName="circleA" presStyleLbl="node1" presStyleIdx="2" presStyleCnt="10"/>
      <dgm:spPr/>
    </dgm:pt>
    <dgm:pt modelId="{4C3CABAA-C30A-459E-95CB-63F1DC5248E2}" type="pres">
      <dgm:prSet presAssocID="{DA6C05A8-2F46-4438-9B64-259A2833294F}" presName="spaceA" presStyleCnt="0"/>
      <dgm:spPr/>
    </dgm:pt>
    <dgm:pt modelId="{E39D6199-E125-4604-AF0E-2D19B16EC0D5}" type="pres">
      <dgm:prSet presAssocID="{BC0825C4-E570-4EBD-8CA6-091946D86101}" presName="space" presStyleCnt="0"/>
      <dgm:spPr/>
    </dgm:pt>
    <dgm:pt modelId="{3EB320B2-ACE1-4839-913A-A8FF2BB3538E}" type="pres">
      <dgm:prSet presAssocID="{C74E57DB-870C-4D33-B6C2-5CB64A124128}" presName="compositeB" presStyleCnt="0"/>
      <dgm:spPr/>
    </dgm:pt>
    <dgm:pt modelId="{C4EB1204-34B8-4A4F-B8D7-B241B8183C53}" type="pres">
      <dgm:prSet presAssocID="{C74E57DB-870C-4D33-B6C2-5CB64A124128}" presName="textB" presStyleLbl="revTx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8346B4-68A6-4A6D-94EE-AB592813FDCD}" type="pres">
      <dgm:prSet presAssocID="{C74E57DB-870C-4D33-B6C2-5CB64A124128}" presName="circleB" presStyleLbl="node1" presStyleIdx="3" presStyleCnt="10"/>
      <dgm:spPr/>
    </dgm:pt>
    <dgm:pt modelId="{B1902C35-85C9-42F0-A785-EDB791604B3E}" type="pres">
      <dgm:prSet presAssocID="{C74E57DB-870C-4D33-B6C2-5CB64A124128}" presName="spaceB" presStyleCnt="0"/>
      <dgm:spPr/>
    </dgm:pt>
    <dgm:pt modelId="{93DA98E6-4F92-4C78-B242-CD081A8EE81B}" type="pres">
      <dgm:prSet presAssocID="{C0A68925-BD24-4418-9751-7FE91DA02165}" presName="space" presStyleCnt="0"/>
      <dgm:spPr/>
    </dgm:pt>
    <dgm:pt modelId="{A6DBFCC7-F5F2-4BB1-8AD1-14F473D96FBF}" type="pres">
      <dgm:prSet presAssocID="{F170FFD7-0746-4504-8425-48267A72A83E}" presName="compositeA" presStyleCnt="0"/>
      <dgm:spPr/>
    </dgm:pt>
    <dgm:pt modelId="{71F8778A-7EB3-486B-93EE-D9261805386A}" type="pres">
      <dgm:prSet presAssocID="{F170FFD7-0746-4504-8425-48267A72A83E}" presName="textA" presStyleLbl="revTx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2A91B-30CE-4EBC-AFDA-735B6682CB67}" type="pres">
      <dgm:prSet presAssocID="{F170FFD7-0746-4504-8425-48267A72A83E}" presName="circleA" presStyleLbl="node1" presStyleIdx="4" presStyleCnt="10"/>
      <dgm:spPr/>
    </dgm:pt>
    <dgm:pt modelId="{D01749AD-343A-49A2-8AEE-69E280112E43}" type="pres">
      <dgm:prSet presAssocID="{F170FFD7-0746-4504-8425-48267A72A83E}" presName="spaceA" presStyleCnt="0"/>
      <dgm:spPr/>
    </dgm:pt>
    <dgm:pt modelId="{65821837-2312-4C96-92A3-50B8399C9984}" type="pres">
      <dgm:prSet presAssocID="{1F58A5E1-04A1-4AB9-B7CA-A81BC6C8E167}" presName="space" presStyleCnt="0"/>
      <dgm:spPr/>
    </dgm:pt>
    <dgm:pt modelId="{2FDAA6CE-3AEA-4F41-923A-80800CA09CAA}" type="pres">
      <dgm:prSet presAssocID="{69933AF6-CA9C-4658-8A49-9665393A6B2D}" presName="compositeB" presStyleCnt="0"/>
      <dgm:spPr/>
    </dgm:pt>
    <dgm:pt modelId="{350A8737-47EA-4422-929C-93D8ADA05284}" type="pres">
      <dgm:prSet presAssocID="{69933AF6-CA9C-4658-8A49-9665393A6B2D}" presName="textB" presStyleLbl="revTx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417D4D-9D0E-42EF-A426-C8361673CBD3}" type="pres">
      <dgm:prSet presAssocID="{69933AF6-CA9C-4658-8A49-9665393A6B2D}" presName="circleB" presStyleLbl="node1" presStyleIdx="5" presStyleCnt="10"/>
      <dgm:spPr/>
    </dgm:pt>
    <dgm:pt modelId="{840A73D6-3723-45C2-ACFD-F42A9D07F3E6}" type="pres">
      <dgm:prSet presAssocID="{69933AF6-CA9C-4658-8A49-9665393A6B2D}" presName="spaceB" presStyleCnt="0"/>
      <dgm:spPr/>
    </dgm:pt>
    <dgm:pt modelId="{D45A9BF0-BA59-4DDF-B616-87649FE956F8}" type="pres">
      <dgm:prSet presAssocID="{DCC4AAA6-FD67-41BB-BC77-A890118326A0}" presName="space" presStyleCnt="0"/>
      <dgm:spPr/>
    </dgm:pt>
    <dgm:pt modelId="{A49175B3-8F3A-43BE-B379-F600E6E922BE}" type="pres">
      <dgm:prSet presAssocID="{4586F2AC-FC9F-46B0-9325-FB66219AC683}" presName="compositeA" presStyleCnt="0"/>
      <dgm:spPr/>
    </dgm:pt>
    <dgm:pt modelId="{93CC7F58-F91B-4C29-805A-2F73BAEAEB7E}" type="pres">
      <dgm:prSet presAssocID="{4586F2AC-FC9F-46B0-9325-FB66219AC683}" presName="textA" presStyleLbl="revTx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67C885-7387-4F88-9262-3B065EFE2FC2}" type="pres">
      <dgm:prSet presAssocID="{4586F2AC-FC9F-46B0-9325-FB66219AC683}" presName="circleA" presStyleLbl="node1" presStyleIdx="6" presStyleCnt="10"/>
      <dgm:spPr/>
    </dgm:pt>
    <dgm:pt modelId="{76A5E569-017C-4362-B3CC-184592E3F6A6}" type="pres">
      <dgm:prSet presAssocID="{4586F2AC-FC9F-46B0-9325-FB66219AC683}" presName="spaceA" presStyleCnt="0"/>
      <dgm:spPr/>
    </dgm:pt>
    <dgm:pt modelId="{029F7D86-6157-4A6E-BAC8-34873B35DB78}" type="pres">
      <dgm:prSet presAssocID="{E14B1451-206D-433E-A50C-FAC76923A7A1}" presName="space" presStyleCnt="0"/>
      <dgm:spPr/>
    </dgm:pt>
    <dgm:pt modelId="{E0F55CBB-D789-499E-BEE1-D0A2475DD769}" type="pres">
      <dgm:prSet presAssocID="{7D32D8E1-347C-44D5-9D92-7AE122FE24FA}" presName="compositeB" presStyleCnt="0"/>
      <dgm:spPr/>
    </dgm:pt>
    <dgm:pt modelId="{9F2177A8-2FDF-41E3-966D-E0A48DEE3674}" type="pres">
      <dgm:prSet presAssocID="{7D32D8E1-347C-44D5-9D92-7AE122FE24FA}" presName="textB" presStyleLbl="revTx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2D2571-93E4-4C14-B11E-FFB1555324B3}" type="pres">
      <dgm:prSet presAssocID="{7D32D8E1-347C-44D5-9D92-7AE122FE24FA}" presName="circleB" presStyleLbl="node1" presStyleIdx="7" presStyleCnt="10"/>
      <dgm:spPr/>
    </dgm:pt>
    <dgm:pt modelId="{0259EE8C-CC42-429E-B734-8E0A4AE2C695}" type="pres">
      <dgm:prSet presAssocID="{7D32D8E1-347C-44D5-9D92-7AE122FE24FA}" presName="spaceB" presStyleCnt="0"/>
      <dgm:spPr/>
    </dgm:pt>
    <dgm:pt modelId="{9EC0B4A1-813B-4D4A-B721-00ED8F1C904B}" type="pres">
      <dgm:prSet presAssocID="{A4CFFC5F-A4D4-4091-9F6E-593B04C9E728}" presName="space" presStyleCnt="0"/>
      <dgm:spPr/>
    </dgm:pt>
    <dgm:pt modelId="{6A5F7467-9F5E-4636-9F21-F9AEB69C5928}" type="pres">
      <dgm:prSet presAssocID="{C61AF674-9500-4D26-B1BE-ED482DAD4593}" presName="compositeA" presStyleCnt="0"/>
      <dgm:spPr/>
    </dgm:pt>
    <dgm:pt modelId="{0476627E-01F0-4B9F-B730-F1361F94C289}" type="pres">
      <dgm:prSet presAssocID="{C61AF674-9500-4D26-B1BE-ED482DAD4593}" presName="textA" presStyleLbl="revTx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84345B-7E6C-4AB5-B36E-F25DD137CBFF}" type="pres">
      <dgm:prSet presAssocID="{C61AF674-9500-4D26-B1BE-ED482DAD4593}" presName="circleA" presStyleLbl="node1" presStyleIdx="8" presStyleCnt="10"/>
      <dgm:spPr/>
    </dgm:pt>
    <dgm:pt modelId="{99ABC655-0FE2-4152-8E76-F86A8CAEA598}" type="pres">
      <dgm:prSet presAssocID="{C61AF674-9500-4D26-B1BE-ED482DAD4593}" presName="spaceA" presStyleCnt="0"/>
      <dgm:spPr/>
    </dgm:pt>
    <dgm:pt modelId="{C6AD4972-81B6-4AC0-B347-8846D0189332}" type="pres">
      <dgm:prSet presAssocID="{9CFCABC8-5227-4863-9461-DA99A058F8C5}" presName="space" presStyleCnt="0"/>
      <dgm:spPr/>
    </dgm:pt>
    <dgm:pt modelId="{2D7264B8-874C-46D3-84D2-CC0AD1E9BA03}" type="pres">
      <dgm:prSet presAssocID="{3C9AEB9A-F94A-482D-9F45-0BFCA694D8FB}" presName="compositeB" presStyleCnt="0"/>
      <dgm:spPr/>
    </dgm:pt>
    <dgm:pt modelId="{DA07C167-4AFF-4B1E-8D72-FCB17A67408C}" type="pres">
      <dgm:prSet presAssocID="{3C9AEB9A-F94A-482D-9F45-0BFCA694D8FB}" presName="textB" presStyleLbl="revTx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DC96C6-43D6-47BD-BFE0-47ECC732A1D6}" type="pres">
      <dgm:prSet presAssocID="{3C9AEB9A-F94A-482D-9F45-0BFCA694D8FB}" presName="circleB" presStyleLbl="node1" presStyleIdx="9" presStyleCnt="10"/>
      <dgm:spPr/>
    </dgm:pt>
    <dgm:pt modelId="{A3663628-F79B-4F9E-969A-E7C2AA94DCFD}" type="pres">
      <dgm:prSet presAssocID="{3C9AEB9A-F94A-482D-9F45-0BFCA694D8FB}" presName="spaceB" presStyleCnt="0"/>
      <dgm:spPr/>
    </dgm:pt>
  </dgm:ptLst>
  <dgm:cxnLst>
    <dgm:cxn modelId="{AD47EB7A-AAB6-EB46-93E5-A33C934C3948}" type="presOf" srcId="{C74E57DB-870C-4D33-B6C2-5CB64A124128}" destId="{C4EB1204-34B8-4A4F-B8D7-B241B8183C53}" srcOrd="0" destOrd="0" presId="urn:microsoft.com/office/officeart/2005/8/layout/hProcess11"/>
    <dgm:cxn modelId="{74135192-0AAB-4DF6-A467-2D8B230D3B38}" srcId="{D08B4B87-9488-45EE-B611-5E80B8775C92}" destId="{4586F2AC-FC9F-46B0-9325-FB66219AC683}" srcOrd="6" destOrd="0" parTransId="{499B2023-7CDE-4599-AD92-6C897FE9E4A2}" sibTransId="{E14B1451-206D-433E-A50C-FAC76923A7A1}"/>
    <dgm:cxn modelId="{743A0519-9855-5143-905C-AEED57CD6A4A}" type="presOf" srcId="{DA6C05A8-2F46-4438-9B64-259A2833294F}" destId="{53FDEB0B-EE58-414D-B412-2E05FDCED86A}" srcOrd="0" destOrd="0" presId="urn:microsoft.com/office/officeart/2005/8/layout/hProcess11"/>
    <dgm:cxn modelId="{DBB88812-9FE8-EF45-BB5E-32D28E6E9BF7}" type="presOf" srcId="{C61AF674-9500-4D26-B1BE-ED482DAD4593}" destId="{0476627E-01F0-4B9F-B730-F1361F94C289}" srcOrd="0" destOrd="0" presId="urn:microsoft.com/office/officeart/2005/8/layout/hProcess11"/>
    <dgm:cxn modelId="{AE26F1D6-539F-D045-8563-5F9165C37444}" type="presOf" srcId="{69933AF6-CA9C-4658-8A49-9665393A6B2D}" destId="{350A8737-47EA-4422-929C-93D8ADA05284}" srcOrd="0" destOrd="0" presId="urn:microsoft.com/office/officeart/2005/8/layout/hProcess11"/>
    <dgm:cxn modelId="{7CFE3489-C180-44BF-B144-60FF12C6E511}" srcId="{D08B4B87-9488-45EE-B611-5E80B8775C92}" destId="{C61AF674-9500-4D26-B1BE-ED482DAD4593}" srcOrd="8" destOrd="0" parTransId="{189E1EA2-5543-41F9-BDE4-A1D786E86487}" sibTransId="{9CFCABC8-5227-4863-9461-DA99A058F8C5}"/>
    <dgm:cxn modelId="{4D578970-6A4F-457C-A515-3331EFBA3C44}" srcId="{D08B4B87-9488-45EE-B611-5E80B8775C92}" destId="{C74E57DB-870C-4D33-B6C2-5CB64A124128}" srcOrd="3" destOrd="0" parTransId="{77873239-18BF-4A1C-9705-354F57F40872}" sibTransId="{C0A68925-BD24-4418-9751-7FE91DA02165}"/>
    <dgm:cxn modelId="{1A0A3DAC-7466-2D4A-95A8-3A74A25B0476}" type="presOf" srcId="{808C2446-F4E1-4AFB-825D-083C6D2BEC76}" destId="{E61EE54C-9440-4480-AB44-4F647631DC25}" srcOrd="0" destOrd="0" presId="urn:microsoft.com/office/officeart/2005/8/layout/hProcess11"/>
    <dgm:cxn modelId="{7C343E67-2ACF-D24C-961C-A5CE07FC0398}" type="presOf" srcId="{4586F2AC-FC9F-46B0-9325-FB66219AC683}" destId="{93CC7F58-F91B-4C29-805A-2F73BAEAEB7E}" srcOrd="0" destOrd="0" presId="urn:microsoft.com/office/officeart/2005/8/layout/hProcess11"/>
    <dgm:cxn modelId="{22BBFCCC-3B6E-4F92-AD8A-79985190A569}" srcId="{D08B4B87-9488-45EE-B611-5E80B8775C92}" destId="{7D32D8E1-347C-44D5-9D92-7AE122FE24FA}" srcOrd="7" destOrd="0" parTransId="{9212A083-54CC-4991-B2CA-0E8F318CA7D1}" sibTransId="{A4CFFC5F-A4D4-4091-9F6E-593B04C9E728}"/>
    <dgm:cxn modelId="{54C1837D-F1BC-2246-9162-E9556E42D351}" type="presOf" srcId="{DF2C73F0-E60D-4D1F-B1C6-31D5FFAE3A1F}" destId="{10EF42D6-7C2E-466C-AE42-226A3554B2B4}" srcOrd="0" destOrd="0" presId="urn:microsoft.com/office/officeart/2005/8/layout/hProcess11"/>
    <dgm:cxn modelId="{37D4DB90-D997-D14F-B31B-6266A8AA7DF6}" type="presOf" srcId="{3C9AEB9A-F94A-482D-9F45-0BFCA694D8FB}" destId="{DA07C167-4AFF-4B1E-8D72-FCB17A67408C}" srcOrd="0" destOrd="0" presId="urn:microsoft.com/office/officeart/2005/8/layout/hProcess11"/>
    <dgm:cxn modelId="{5992E572-57E7-4955-B69C-730F549934C8}" srcId="{D08B4B87-9488-45EE-B611-5E80B8775C92}" destId="{3C9AEB9A-F94A-482D-9F45-0BFCA694D8FB}" srcOrd="9" destOrd="0" parTransId="{D2402B50-1A10-486D-B188-943338ADD3FA}" sibTransId="{56DE013F-9A8C-4CE5-81F1-FBFA8E35B4B9}"/>
    <dgm:cxn modelId="{5A0BD803-CCB7-4D44-A3C8-98743DC2B68A}" srcId="{D08B4B87-9488-45EE-B611-5E80B8775C92}" destId="{69933AF6-CA9C-4658-8A49-9665393A6B2D}" srcOrd="5" destOrd="0" parTransId="{80DC9A6B-ABBA-435F-89F8-14B3E101A2B5}" sibTransId="{DCC4AAA6-FD67-41BB-BC77-A890118326A0}"/>
    <dgm:cxn modelId="{55366079-C6E9-9F4C-BD90-F07B68B74262}" type="presOf" srcId="{7D32D8E1-347C-44D5-9D92-7AE122FE24FA}" destId="{9F2177A8-2FDF-41E3-966D-E0A48DEE3674}" srcOrd="0" destOrd="0" presId="urn:microsoft.com/office/officeart/2005/8/layout/hProcess11"/>
    <dgm:cxn modelId="{53D90754-0B4D-436A-AD02-6F6056769EEA}" srcId="{D08B4B87-9488-45EE-B611-5E80B8775C92}" destId="{DF2C73F0-E60D-4D1F-B1C6-31D5FFAE3A1F}" srcOrd="0" destOrd="0" parTransId="{49E71A06-0871-4237-BBFC-4A3501E77F77}" sibTransId="{2CC51FFD-E474-4F98-9A4E-38094BED218A}"/>
    <dgm:cxn modelId="{9CF3F4FE-6813-4633-8FFA-EA2C0139CA5C}" srcId="{D08B4B87-9488-45EE-B611-5E80B8775C92}" destId="{808C2446-F4E1-4AFB-825D-083C6D2BEC76}" srcOrd="1" destOrd="0" parTransId="{9323692D-76B2-4F05-A673-29DD93DF131E}" sibTransId="{69DD39B2-E8DC-40CF-94A0-B9F6D1697FC9}"/>
    <dgm:cxn modelId="{3F74DD74-93C5-426A-841A-117704CC1199}" srcId="{D08B4B87-9488-45EE-B611-5E80B8775C92}" destId="{F170FFD7-0746-4504-8425-48267A72A83E}" srcOrd="4" destOrd="0" parTransId="{C15DC528-42E8-49D5-A00F-9DE46FD48AD6}" sibTransId="{1F58A5E1-04A1-4AB9-B7CA-A81BC6C8E167}"/>
    <dgm:cxn modelId="{277FC8ED-FBE5-CE4E-868E-B14D1FCC65BB}" type="presOf" srcId="{D08B4B87-9488-45EE-B611-5E80B8775C92}" destId="{9063B2B0-0F68-44CA-A361-6112A81FB887}" srcOrd="0" destOrd="0" presId="urn:microsoft.com/office/officeart/2005/8/layout/hProcess11"/>
    <dgm:cxn modelId="{68E2A10B-E4CE-7147-AAA0-61385AEEDFEA}" type="presOf" srcId="{F170FFD7-0746-4504-8425-48267A72A83E}" destId="{71F8778A-7EB3-486B-93EE-D9261805386A}" srcOrd="0" destOrd="0" presId="urn:microsoft.com/office/officeart/2005/8/layout/hProcess11"/>
    <dgm:cxn modelId="{3F9EE405-0186-4A4C-9166-35A0E1D966FD}" srcId="{D08B4B87-9488-45EE-B611-5E80B8775C92}" destId="{DA6C05A8-2F46-4438-9B64-259A2833294F}" srcOrd="2" destOrd="0" parTransId="{29E509A5-9A43-48D0-A8C7-62F928658A19}" sibTransId="{BC0825C4-E570-4EBD-8CA6-091946D86101}"/>
    <dgm:cxn modelId="{7DBD981B-6541-C54A-8E87-3F87486B44F9}" type="presParOf" srcId="{9063B2B0-0F68-44CA-A361-6112A81FB887}" destId="{89F6D5B5-2A25-4914-90C6-729B544B6EA1}" srcOrd="0" destOrd="0" presId="urn:microsoft.com/office/officeart/2005/8/layout/hProcess11"/>
    <dgm:cxn modelId="{8B0116DB-A0A2-754D-BA2B-8F0D789C65BB}" type="presParOf" srcId="{9063B2B0-0F68-44CA-A361-6112A81FB887}" destId="{33BA73BD-53CC-4410-9F76-E80B098ECDC9}" srcOrd="1" destOrd="0" presId="urn:microsoft.com/office/officeart/2005/8/layout/hProcess11"/>
    <dgm:cxn modelId="{95AF956E-AB28-F643-B429-DA1DB590E7D2}" type="presParOf" srcId="{33BA73BD-53CC-4410-9F76-E80B098ECDC9}" destId="{8B13B6B2-A99C-422F-B8C5-FD00F146FCEB}" srcOrd="0" destOrd="0" presId="urn:microsoft.com/office/officeart/2005/8/layout/hProcess11"/>
    <dgm:cxn modelId="{2BF8EE08-34E1-C547-B459-7035AD572954}" type="presParOf" srcId="{8B13B6B2-A99C-422F-B8C5-FD00F146FCEB}" destId="{10EF42D6-7C2E-466C-AE42-226A3554B2B4}" srcOrd="0" destOrd="0" presId="urn:microsoft.com/office/officeart/2005/8/layout/hProcess11"/>
    <dgm:cxn modelId="{16645C08-2CDB-7144-A154-5603D1553757}" type="presParOf" srcId="{8B13B6B2-A99C-422F-B8C5-FD00F146FCEB}" destId="{B7CEF949-3B4D-4121-ADA7-20A764CA3B89}" srcOrd="1" destOrd="0" presId="urn:microsoft.com/office/officeart/2005/8/layout/hProcess11"/>
    <dgm:cxn modelId="{913EA998-61F9-9F41-AC21-D7B8CDCEDAAD}" type="presParOf" srcId="{8B13B6B2-A99C-422F-B8C5-FD00F146FCEB}" destId="{933946C3-9AE7-459D-84BA-1E7198C4980E}" srcOrd="2" destOrd="0" presId="urn:microsoft.com/office/officeart/2005/8/layout/hProcess11"/>
    <dgm:cxn modelId="{C26AD371-C94D-4A4E-A09C-E5909A27B403}" type="presParOf" srcId="{33BA73BD-53CC-4410-9F76-E80B098ECDC9}" destId="{4621B1CC-43DC-42A2-B6A6-9E4A732FB6CA}" srcOrd="1" destOrd="0" presId="urn:microsoft.com/office/officeart/2005/8/layout/hProcess11"/>
    <dgm:cxn modelId="{A79CFCCE-1D0C-0344-827A-C064686B4CD9}" type="presParOf" srcId="{33BA73BD-53CC-4410-9F76-E80B098ECDC9}" destId="{BBBD2D34-CB57-4A9B-A114-157A4075E390}" srcOrd="2" destOrd="0" presId="urn:microsoft.com/office/officeart/2005/8/layout/hProcess11"/>
    <dgm:cxn modelId="{6F3163E7-8B52-714C-A0BE-EA8EF65D68E9}" type="presParOf" srcId="{BBBD2D34-CB57-4A9B-A114-157A4075E390}" destId="{E61EE54C-9440-4480-AB44-4F647631DC25}" srcOrd="0" destOrd="0" presId="urn:microsoft.com/office/officeart/2005/8/layout/hProcess11"/>
    <dgm:cxn modelId="{8D711350-592F-994D-AE49-AE07904622A1}" type="presParOf" srcId="{BBBD2D34-CB57-4A9B-A114-157A4075E390}" destId="{D0A60717-2D8C-445F-A1E9-B8A0300B2DEC}" srcOrd="1" destOrd="0" presId="urn:microsoft.com/office/officeart/2005/8/layout/hProcess11"/>
    <dgm:cxn modelId="{243293CD-D8AE-DA4F-A0FC-8FE5E93511BA}" type="presParOf" srcId="{BBBD2D34-CB57-4A9B-A114-157A4075E390}" destId="{85EBFCF5-0A99-4619-9D3F-00C50AC34B1E}" srcOrd="2" destOrd="0" presId="urn:microsoft.com/office/officeart/2005/8/layout/hProcess11"/>
    <dgm:cxn modelId="{55CE2F72-21D1-004A-8E00-FB4586C8F1F6}" type="presParOf" srcId="{33BA73BD-53CC-4410-9F76-E80B098ECDC9}" destId="{58E12D17-9D8B-4652-8E5E-69038405B53D}" srcOrd="3" destOrd="0" presId="urn:microsoft.com/office/officeart/2005/8/layout/hProcess11"/>
    <dgm:cxn modelId="{97F3B8B6-76FA-5B4C-BF45-E7106DE5AEA7}" type="presParOf" srcId="{33BA73BD-53CC-4410-9F76-E80B098ECDC9}" destId="{BE7B1BC7-08E9-471C-9735-62C70DAC9B34}" srcOrd="4" destOrd="0" presId="urn:microsoft.com/office/officeart/2005/8/layout/hProcess11"/>
    <dgm:cxn modelId="{03F1BCF8-BC61-BB44-8F32-44516BCB2E7D}" type="presParOf" srcId="{BE7B1BC7-08E9-471C-9735-62C70DAC9B34}" destId="{53FDEB0B-EE58-414D-B412-2E05FDCED86A}" srcOrd="0" destOrd="0" presId="urn:microsoft.com/office/officeart/2005/8/layout/hProcess11"/>
    <dgm:cxn modelId="{085623E3-477C-4347-B2D7-C34841B41A89}" type="presParOf" srcId="{BE7B1BC7-08E9-471C-9735-62C70DAC9B34}" destId="{4C1BC407-945E-4898-B1BE-077319F05367}" srcOrd="1" destOrd="0" presId="urn:microsoft.com/office/officeart/2005/8/layout/hProcess11"/>
    <dgm:cxn modelId="{366EC785-DDB2-2444-9EE9-2DB90FA81DE7}" type="presParOf" srcId="{BE7B1BC7-08E9-471C-9735-62C70DAC9B34}" destId="{4C3CABAA-C30A-459E-95CB-63F1DC5248E2}" srcOrd="2" destOrd="0" presId="urn:microsoft.com/office/officeart/2005/8/layout/hProcess11"/>
    <dgm:cxn modelId="{A6770DA5-A12D-9F4E-9D4C-30E1EB4F588C}" type="presParOf" srcId="{33BA73BD-53CC-4410-9F76-E80B098ECDC9}" destId="{E39D6199-E125-4604-AF0E-2D19B16EC0D5}" srcOrd="5" destOrd="0" presId="urn:microsoft.com/office/officeart/2005/8/layout/hProcess11"/>
    <dgm:cxn modelId="{C1AB89BE-A082-B445-9FB4-865B1FB93844}" type="presParOf" srcId="{33BA73BD-53CC-4410-9F76-E80B098ECDC9}" destId="{3EB320B2-ACE1-4839-913A-A8FF2BB3538E}" srcOrd="6" destOrd="0" presId="urn:microsoft.com/office/officeart/2005/8/layout/hProcess11"/>
    <dgm:cxn modelId="{F38E0BE9-C137-1146-8E29-67CB93AE6B65}" type="presParOf" srcId="{3EB320B2-ACE1-4839-913A-A8FF2BB3538E}" destId="{C4EB1204-34B8-4A4F-B8D7-B241B8183C53}" srcOrd="0" destOrd="0" presId="urn:microsoft.com/office/officeart/2005/8/layout/hProcess11"/>
    <dgm:cxn modelId="{4567D8A5-2130-A14C-A645-ECCB52465A90}" type="presParOf" srcId="{3EB320B2-ACE1-4839-913A-A8FF2BB3538E}" destId="{068346B4-68A6-4A6D-94EE-AB592813FDCD}" srcOrd="1" destOrd="0" presId="urn:microsoft.com/office/officeart/2005/8/layout/hProcess11"/>
    <dgm:cxn modelId="{7A2DF616-DC14-A749-BCA6-127521368EFA}" type="presParOf" srcId="{3EB320B2-ACE1-4839-913A-A8FF2BB3538E}" destId="{B1902C35-85C9-42F0-A785-EDB791604B3E}" srcOrd="2" destOrd="0" presId="urn:microsoft.com/office/officeart/2005/8/layout/hProcess11"/>
    <dgm:cxn modelId="{2B757B67-2604-7A4C-8664-CA2596A03339}" type="presParOf" srcId="{33BA73BD-53CC-4410-9F76-E80B098ECDC9}" destId="{93DA98E6-4F92-4C78-B242-CD081A8EE81B}" srcOrd="7" destOrd="0" presId="urn:microsoft.com/office/officeart/2005/8/layout/hProcess11"/>
    <dgm:cxn modelId="{2B1CFF46-A4A0-0E44-A0F6-14753C577848}" type="presParOf" srcId="{33BA73BD-53CC-4410-9F76-E80B098ECDC9}" destId="{A6DBFCC7-F5F2-4BB1-8AD1-14F473D96FBF}" srcOrd="8" destOrd="0" presId="urn:microsoft.com/office/officeart/2005/8/layout/hProcess11"/>
    <dgm:cxn modelId="{A1EC1937-E79E-3C43-9E0B-C9F85C0E2698}" type="presParOf" srcId="{A6DBFCC7-F5F2-4BB1-8AD1-14F473D96FBF}" destId="{71F8778A-7EB3-486B-93EE-D9261805386A}" srcOrd="0" destOrd="0" presId="urn:microsoft.com/office/officeart/2005/8/layout/hProcess11"/>
    <dgm:cxn modelId="{6BE4F110-CEA3-E449-B551-A52F70AD08B4}" type="presParOf" srcId="{A6DBFCC7-F5F2-4BB1-8AD1-14F473D96FBF}" destId="{8172A91B-30CE-4EBC-AFDA-735B6682CB67}" srcOrd="1" destOrd="0" presId="urn:microsoft.com/office/officeart/2005/8/layout/hProcess11"/>
    <dgm:cxn modelId="{FE37277D-B7DB-1C44-9167-C20B06189FD5}" type="presParOf" srcId="{A6DBFCC7-F5F2-4BB1-8AD1-14F473D96FBF}" destId="{D01749AD-343A-49A2-8AEE-69E280112E43}" srcOrd="2" destOrd="0" presId="urn:microsoft.com/office/officeart/2005/8/layout/hProcess11"/>
    <dgm:cxn modelId="{19D5B886-006F-FA4C-A498-5E80D54B8824}" type="presParOf" srcId="{33BA73BD-53CC-4410-9F76-E80B098ECDC9}" destId="{65821837-2312-4C96-92A3-50B8399C9984}" srcOrd="9" destOrd="0" presId="urn:microsoft.com/office/officeart/2005/8/layout/hProcess11"/>
    <dgm:cxn modelId="{A66B7D1B-8B44-F64E-86B5-55A01B6B45AD}" type="presParOf" srcId="{33BA73BD-53CC-4410-9F76-E80B098ECDC9}" destId="{2FDAA6CE-3AEA-4F41-923A-80800CA09CAA}" srcOrd="10" destOrd="0" presId="urn:microsoft.com/office/officeart/2005/8/layout/hProcess11"/>
    <dgm:cxn modelId="{88344C6D-B413-7941-A287-7B797CDC44A6}" type="presParOf" srcId="{2FDAA6CE-3AEA-4F41-923A-80800CA09CAA}" destId="{350A8737-47EA-4422-929C-93D8ADA05284}" srcOrd="0" destOrd="0" presId="urn:microsoft.com/office/officeart/2005/8/layout/hProcess11"/>
    <dgm:cxn modelId="{4ECE5F00-9668-FB4D-B984-77D05961F587}" type="presParOf" srcId="{2FDAA6CE-3AEA-4F41-923A-80800CA09CAA}" destId="{EA417D4D-9D0E-42EF-A426-C8361673CBD3}" srcOrd="1" destOrd="0" presId="urn:microsoft.com/office/officeart/2005/8/layout/hProcess11"/>
    <dgm:cxn modelId="{84CFF7A5-CE49-174F-8A21-85F181D2585F}" type="presParOf" srcId="{2FDAA6CE-3AEA-4F41-923A-80800CA09CAA}" destId="{840A73D6-3723-45C2-ACFD-F42A9D07F3E6}" srcOrd="2" destOrd="0" presId="urn:microsoft.com/office/officeart/2005/8/layout/hProcess11"/>
    <dgm:cxn modelId="{686A6653-1792-BE4A-B6A3-B05C8E81CE1E}" type="presParOf" srcId="{33BA73BD-53CC-4410-9F76-E80B098ECDC9}" destId="{D45A9BF0-BA59-4DDF-B616-87649FE956F8}" srcOrd="11" destOrd="0" presId="urn:microsoft.com/office/officeart/2005/8/layout/hProcess11"/>
    <dgm:cxn modelId="{94DD286E-1403-1741-A370-1E748527FB5A}" type="presParOf" srcId="{33BA73BD-53CC-4410-9F76-E80B098ECDC9}" destId="{A49175B3-8F3A-43BE-B379-F600E6E922BE}" srcOrd="12" destOrd="0" presId="urn:microsoft.com/office/officeart/2005/8/layout/hProcess11"/>
    <dgm:cxn modelId="{BDC8BEB2-0D07-E34E-B8EB-FED706B01E1E}" type="presParOf" srcId="{A49175B3-8F3A-43BE-B379-F600E6E922BE}" destId="{93CC7F58-F91B-4C29-805A-2F73BAEAEB7E}" srcOrd="0" destOrd="0" presId="urn:microsoft.com/office/officeart/2005/8/layout/hProcess11"/>
    <dgm:cxn modelId="{439C2F1B-6933-F246-B15E-236D90960384}" type="presParOf" srcId="{A49175B3-8F3A-43BE-B379-F600E6E922BE}" destId="{A467C885-7387-4F88-9262-3B065EFE2FC2}" srcOrd="1" destOrd="0" presId="urn:microsoft.com/office/officeart/2005/8/layout/hProcess11"/>
    <dgm:cxn modelId="{90EAB367-BC5D-8641-8FD3-501AA2F020A3}" type="presParOf" srcId="{A49175B3-8F3A-43BE-B379-F600E6E922BE}" destId="{76A5E569-017C-4362-B3CC-184592E3F6A6}" srcOrd="2" destOrd="0" presId="urn:microsoft.com/office/officeart/2005/8/layout/hProcess11"/>
    <dgm:cxn modelId="{C2C99173-4F72-2C4B-9898-ABCF68CBA32A}" type="presParOf" srcId="{33BA73BD-53CC-4410-9F76-E80B098ECDC9}" destId="{029F7D86-6157-4A6E-BAC8-34873B35DB78}" srcOrd="13" destOrd="0" presId="urn:microsoft.com/office/officeart/2005/8/layout/hProcess11"/>
    <dgm:cxn modelId="{FBC91471-9051-FF49-BDAB-6EA5C5423E0A}" type="presParOf" srcId="{33BA73BD-53CC-4410-9F76-E80B098ECDC9}" destId="{E0F55CBB-D789-499E-BEE1-D0A2475DD769}" srcOrd="14" destOrd="0" presId="urn:microsoft.com/office/officeart/2005/8/layout/hProcess11"/>
    <dgm:cxn modelId="{13120FEB-2F0D-4844-BC24-BA9A0BB66AD4}" type="presParOf" srcId="{E0F55CBB-D789-499E-BEE1-D0A2475DD769}" destId="{9F2177A8-2FDF-41E3-966D-E0A48DEE3674}" srcOrd="0" destOrd="0" presId="urn:microsoft.com/office/officeart/2005/8/layout/hProcess11"/>
    <dgm:cxn modelId="{8B661CDA-A853-194C-8BD4-A5B548B7BBCA}" type="presParOf" srcId="{E0F55CBB-D789-499E-BEE1-D0A2475DD769}" destId="{B42D2571-93E4-4C14-B11E-FFB1555324B3}" srcOrd="1" destOrd="0" presId="urn:microsoft.com/office/officeart/2005/8/layout/hProcess11"/>
    <dgm:cxn modelId="{2C8D104A-3AD5-894A-9FF3-A0BD1D7671C0}" type="presParOf" srcId="{E0F55CBB-D789-499E-BEE1-D0A2475DD769}" destId="{0259EE8C-CC42-429E-B734-8E0A4AE2C695}" srcOrd="2" destOrd="0" presId="urn:microsoft.com/office/officeart/2005/8/layout/hProcess11"/>
    <dgm:cxn modelId="{292B3549-7B8B-954D-8B5A-C3C420A498B1}" type="presParOf" srcId="{33BA73BD-53CC-4410-9F76-E80B098ECDC9}" destId="{9EC0B4A1-813B-4D4A-B721-00ED8F1C904B}" srcOrd="15" destOrd="0" presId="urn:microsoft.com/office/officeart/2005/8/layout/hProcess11"/>
    <dgm:cxn modelId="{EB4E1F5B-9EE2-0D4E-8524-85A6F7659AF6}" type="presParOf" srcId="{33BA73BD-53CC-4410-9F76-E80B098ECDC9}" destId="{6A5F7467-9F5E-4636-9F21-F9AEB69C5928}" srcOrd="16" destOrd="0" presId="urn:microsoft.com/office/officeart/2005/8/layout/hProcess11"/>
    <dgm:cxn modelId="{C616246A-9B94-6E44-BD9B-BF51BFCD2C1D}" type="presParOf" srcId="{6A5F7467-9F5E-4636-9F21-F9AEB69C5928}" destId="{0476627E-01F0-4B9F-B730-F1361F94C289}" srcOrd="0" destOrd="0" presId="urn:microsoft.com/office/officeart/2005/8/layout/hProcess11"/>
    <dgm:cxn modelId="{2EE1A2ED-83FB-D94E-9A01-F2CBD366204F}" type="presParOf" srcId="{6A5F7467-9F5E-4636-9F21-F9AEB69C5928}" destId="{FA84345B-7E6C-4AB5-B36E-F25DD137CBFF}" srcOrd="1" destOrd="0" presId="urn:microsoft.com/office/officeart/2005/8/layout/hProcess11"/>
    <dgm:cxn modelId="{7CA38FE9-C367-EF46-9A1D-483341BFD7C5}" type="presParOf" srcId="{6A5F7467-9F5E-4636-9F21-F9AEB69C5928}" destId="{99ABC655-0FE2-4152-8E76-F86A8CAEA598}" srcOrd="2" destOrd="0" presId="urn:microsoft.com/office/officeart/2005/8/layout/hProcess11"/>
    <dgm:cxn modelId="{6019B301-C361-744E-916D-838F83400877}" type="presParOf" srcId="{33BA73BD-53CC-4410-9F76-E80B098ECDC9}" destId="{C6AD4972-81B6-4AC0-B347-8846D0189332}" srcOrd="17" destOrd="0" presId="urn:microsoft.com/office/officeart/2005/8/layout/hProcess11"/>
    <dgm:cxn modelId="{DFE3AD49-0F7E-B947-B5FC-6BB3F2EF823A}" type="presParOf" srcId="{33BA73BD-53CC-4410-9F76-E80B098ECDC9}" destId="{2D7264B8-874C-46D3-84D2-CC0AD1E9BA03}" srcOrd="18" destOrd="0" presId="urn:microsoft.com/office/officeart/2005/8/layout/hProcess11"/>
    <dgm:cxn modelId="{FE784BF5-A32E-BE4E-9DD5-87B5F9A7CBCC}" type="presParOf" srcId="{2D7264B8-874C-46D3-84D2-CC0AD1E9BA03}" destId="{DA07C167-4AFF-4B1E-8D72-FCB17A67408C}" srcOrd="0" destOrd="0" presId="urn:microsoft.com/office/officeart/2005/8/layout/hProcess11"/>
    <dgm:cxn modelId="{473509E2-29CB-2541-AE4A-C7FC600BE6C1}" type="presParOf" srcId="{2D7264B8-874C-46D3-84D2-CC0AD1E9BA03}" destId="{13DC96C6-43D6-47BD-BFE0-47ECC732A1D6}" srcOrd="1" destOrd="0" presId="urn:microsoft.com/office/officeart/2005/8/layout/hProcess11"/>
    <dgm:cxn modelId="{B2A856AE-58D9-C142-9035-90115BA442F9}" type="presParOf" srcId="{2D7264B8-874C-46D3-84D2-CC0AD1E9BA03}" destId="{A3663628-F79B-4F9E-969A-E7C2AA94DCF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2E443F-A1FA-459B-82D1-5739F3F65C22}">
      <dsp:nvSpPr>
        <dsp:cNvPr id="0" name=""/>
        <dsp:cNvSpPr/>
      </dsp:nvSpPr>
      <dsp:spPr>
        <a:xfrm rot="17820000" flipV="1">
          <a:off x="745595" y="0"/>
          <a:ext cx="6463580" cy="4039738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91CA133-E19A-4F51-92DE-ACD9F5F91CDD}">
      <dsp:nvSpPr>
        <dsp:cNvPr id="0" name=""/>
        <dsp:cNvSpPr/>
      </dsp:nvSpPr>
      <dsp:spPr>
        <a:xfrm>
          <a:off x="2037516" y="897346"/>
          <a:ext cx="40808" cy="408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E1180D-DC87-4D14-9591-BB86C075A845}">
      <dsp:nvSpPr>
        <dsp:cNvPr id="0" name=""/>
        <dsp:cNvSpPr/>
      </dsp:nvSpPr>
      <dsp:spPr>
        <a:xfrm>
          <a:off x="304636" y="3277889"/>
          <a:ext cx="1131204" cy="342017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3444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304636" y="3277889"/>
        <a:ext cx="1131204" cy="34201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F6D5B5-2A25-4914-90C6-729B544B6EA1}">
      <dsp:nvSpPr>
        <dsp:cNvPr id="0" name=""/>
        <dsp:cNvSpPr/>
      </dsp:nvSpPr>
      <dsp:spPr>
        <a:xfrm>
          <a:off x="0" y="186563"/>
          <a:ext cx="7517153" cy="314138"/>
        </a:xfrm>
        <a:prstGeom prst="notchedRightArrow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F42D6-7C2E-466C-AE42-226A3554B2B4}">
      <dsp:nvSpPr>
        <dsp:cNvPr id="0" name=""/>
        <dsp:cNvSpPr/>
      </dsp:nvSpPr>
      <dsp:spPr>
        <a:xfrm>
          <a:off x="3984" y="0"/>
          <a:ext cx="646647" cy="314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1949</a:t>
          </a:r>
        </a:p>
      </dsp:txBody>
      <dsp:txXfrm>
        <a:off x="3984" y="0"/>
        <a:ext cx="646647" cy="314138"/>
      </dsp:txXfrm>
    </dsp:sp>
    <dsp:sp modelId="{B7CEF949-3B4D-4121-ADA7-20A764CA3B89}">
      <dsp:nvSpPr>
        <dsp:cNvPr id="0" name=""/>
        <dsp:cNvSpPr/>
      </dsp:nvSpPr>
      <dsp:spPr>
        <a:xfrm>
          <a:off x="288041" y="353406"/>
          <a:ext cx="78534" cy="7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EE54C-9440-4480-AB44-4F647631DC25}">
      <dsp:nvSpPr>
        <dsp:cNvPr id="0" name=""/>
        <dsp:cNvSpPr/>
      </dsp:nvSpPr>
      <dsp:spPr>
        <a:xfrm>
          <a:off x="682964" y="471208"/>
          <a:ext cx="646647" cy="314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1955</a:t>
          </a:r>
        </a:p>
      </dsp:txBody>
      <dsp:txXfrm>
        <a:off x="682964" y="471208"/>
        <a:ext cx="646647" cy="314138"/>
      </dsp:txXfrm>
    </dsp:sp>
    <dsp:sp modelId="{D0A60717-2D8C-445F-A1E9-B8A0300B2DEC}">
      <dsp:nvSpPr>
        <dsp:cNvPr id="0" name=""/>
        <dsp:cNvSpPr/>
      </dsp:nvSpPr>
      <dsp:spPr>
        <a:xfrm>
          <a:off x="967021" y="353406"/>
          <a:ext cx="78534" cy="7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FDEB0B-EE58-414D-B412-2E05FDCED86A}">
      <dsp:nvSpPr>
        <dsp:cNvPr id="0" name=""/>
        <dsp:cNvSpPr/>
      </dsp:nvSpPr>
      <dsp:spPr>
        <a:xfrm>
          <a:off x="1361944" y="0"/>
          <a:ext cx="646647" cy="314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1970</a:t>
          </a:r>
        </a:p>
      </dsp:txBody>
      <dsp:txXfrm>
        <a:off x="1361944" y="0"/>
        <a:ext cx="646647" cy="314138"/>
      </dsp:txXfrm>
    </dsp:sp>
    <dsp:sp modelId="{4C1BC407-945E-4898-B1BE-077319F05367}">
      <dsp:nvSpPr>
        <dsp:cNvPr id="0" name=""/>
        <dsp:cNvSpPr/>
      </dsp:nvSpPr>
      <dsp:spPr>
        <a:xfrm>
          <a:off x="1646001" y="353406"/>
          <a:ext cx="78534" cy="7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B1204-34B8-4A4F-B8D7-B241B8183C53}">
      <dsp:nvSpPr>
        <dsp:cNvPr id="0" name=""/>
        <dsp:cNvSpPr/>
      </dsp:nvSpPr>
      <dsp:spPr>
        <a:xfrm>
          <a:off x="2040924" y="471208"/>
          <a:ext cx="646647" cy="314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1975</a:t>
          </a:r>
        </a:p>
      </dsp:txBody>
      <dsp:txXfrm>
        <a:off x="2040924" y="471208"/>
        <a:ext cx="646647" cy="314138"/>
      </dsp:txXfrm>
    </dsp:sp>
    <dsp:sp modelId="{068346B4-68A6-4A6D-94EE-AB592813FDCD}">
      <dsp:nvSpPr>
        <dsp:cNvPr id="0" name=""/>
        <dsp:cNvSpPr/>
      </dsp:nvSpPr>
      <dsp:spPr>
        <a:xfrm>
          <a:off x="2324981" y="353406"/>
          <a:ext cx="78534" cy="7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8778A-7EB3-486B-93EE-D9261805386A}">
      <dsp:nvSpPr>
        <dsp:cNvPr id="0" name=""/>
        <dsp:cNvSpPr/>
      </dsp:nvSpPr>
      <dsp:spPr>
        <a:xfrm>
          <a:off x="2719904" y="0"/>
          <a:ext cx="646647" cy="314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1980</a:t>
          </a:r>
        </a:p>
      </dsp:txBody>
      <dsp:txXfrm>
        <a:off x="2719904" y="0"/>
        <a:ext cx="646647" cy="314138"/>
      </dsp:txXfrm>
    </dsp:sp>
    <dsp:sp modelId="{8172A91B-30CE-4EBC-AFDA-735B6682CB67}">
      <dsp:nvSpPr>
        <dsp:cNvPr id="0" name=""/>
        <dsp:cNvSpPr/>
      </dsp:nvSpPr>
      <dsp:spPr>
        <a:xfrm>
          <a:off x="3003961" y="353406"/>
          <a:ext cx="78534" cy="7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0A8737-47EA-4422-929C-93D8ADA05284}">
      <dsp:nvSpPr>
        <dsp:cNvPr id="0" name=""/>
        <dsp:cNvSpPr/>
      </dsp:nvSpPr>
      <dsp:spPr>
        <a:xfrm>
          <a:off x="3398885" y="471208"/>
          <a:ext cx="646647" cy="314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1985</a:t>
          </a:r>
        </a:p>
      </dsp:txBody>
      <dsp:txXfrm>
        <a:off x="3398885" y="471208"/>
        <a:ext cx="646647" cy="314138"/>
      </dsp:txXfrm>
    </dsp:sp>
    <dsp:sp modelId="{EA417D4D-9D0E-42EF-A426-C8361673CBD3}">
      <dsp:nvSpPr>
        <dsp:cNvPr id="0" name=""/>
        <dsp:cNvSpPr/>
      </dsp:nvSpPr>
      <dsp:spPr>
        <a:xfrm>
          <a:off x="3682941" y="353406"/>
          <a:ext cx="78534" cy="7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C7F58-F91B-4C29-805A-2F73BAEAEB7E}">
      <dsp:nvSpPr>
        <dsp:cNvPr id="0" name=""/>
        <dsp:cNvSpPr/>
      </dsp:nvSpPr>
      <dsp:spPr>
        <a:xfrm>
          <a:off x="4077865" y="0"/>
          <a:ext cx="646647" cy="314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1995</a:t>
          </a:r>
        </a:p>
      </dsp:txBody>
      <dsp:txXfrm>
        <a:off x="4077865" y="0"/>
        <a:ext cx="646647" cy="314138"/>
      </dsp:txXfrm>
    </dsp:sp>
    <dsp:sp modelId="{A467C885-7387-4F88-9262-3B065EFE2FC2}">
      <dsp:nvSpPr>
        <dsp:cNvPr id="0" name=""/>
        <dsp:cNvSpPr/>
      </dsp:nvSpPr>
      <dsp:spPr>
        <a:xfrm>
          <a:off x="4361921" y="353406"/>
          <a:ext cx="78534" cy="7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177A8-2FDF-41E3-966D-E0A48DEE3674}">
      <dsp:nvSpPr>
        <dsp:cNvPr id="0" name=""/>
        <dsp:cNvSpPr/>
      </dsp:nvSpPr>
      <dsp:spPr>
        <a:xfrm>
          <a:off x="4756845" y="471208"/>
          <a:ext cx="646647" cy="314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2000</a:t>
          </a:r>
        </a:p>
      </dsp:txBody>
      <dsp:txXfrm>
        <a:off x="4756845" y="471208"/>
        <a:ext cx="646647" cy="314138"/>
      </dsp:txXfrm>
    </dsp:sp>
    <dsp:sp modelId="{B42D2571-93E4-4C14-B11E-FFB1555324B3}">
      <dsp:nvSpPr>
        <dsp:cNvPr id="0" name=""/>
        <dsp:cNvSpPr/>
      </dsp:nvSpPr>
      <dsp:spPr>
        <a:xfrm>
          <a:off x="5040901" y="353406"/>
          <a:ext cx="78534" cy="7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6627E-01F0-4B9F-B730-F1361F94C289}">
      <dsp:nvSpPr>
        <dsp:cNvPr id="0" name=""/>
        <dsp:cNvSpPr/>
      </dsp:nvSpPr>
      <dsp:spPr>
        <a:xfrm>
          <a:off x="5435825" y="0"/>
          <a:ext cx="646647" cy="314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2010</a:t>
          </a:r>
        </a:p>
      </dsp:txBody>
      <dsp:txXfrm>
        <a:off x="5435825" y="0"/>
        <a:ext cx="646647" cy="314138"/>
      </dsp:txXfrm>
    </dsp:sp>
    <dsp:sp modelId="{FA84345B-7E6C-4AB5-B36E-F25DD137CBFF}">
      <dsp:nvSpPr>
        <dsp:cNvPr id="0" name=""/>
        <dsp:cNvSpPr/>
      </dsp:nvSpPr>
      <dsp:spPr>
        <a:xfrm>
          <a:off x="5719881" y="353406"/>
          <a:ext cx="78534" cy="7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7C167-4AFF-4B1E-8D72-FCB17A67408C}">
      <dsp:nvSpPr>
        <dsp:cNvPr id="0" name=""/>
        <dsp:cNvSpPr/>
      </dsp:nvSpPr>
      <dsp:spPr>
        <a:xfrm>
          <a:off x="6114805" y="471208"/>
          <a:ext cx="646647" cy="314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2021</a:t>
          </a:r>
        </a:p>
      </dsp:txBody>
      <dsp:txXfrm>
        <a:off x="6114805" y="471208"/>
        <a:ext cx="646647" cy="314138"/>
      </dsp:txXfrm>
    </dsp:sp>
    <dsp:sp modelId="{13DC96C6-43D6-47BD-BFE0-47ECC732A1D6}">
      <dsp:nvSpPr>
        <dsp:cNvPr id="0" name=""/>
        <dsp:cNvSpPr/>
      </dsp:nvSpPr>
      <dsp:spPr>
        <a:xfrm>
          <a:off x="6398861" y="353406"/>
          <a:ext cx="78534" cy="78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0C434-70D1-485F-BC0C-0F19F57A6422}" type="datetimeFigureOut">
              <a:rPr lang="ru-RU" smtClean="0"/>
              <a:pPr/>
              <a:t>6/30/21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2356B-A7A5-4671-9F6B-6F9740C67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525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Диапазон масс и энергий ускоряемых частиц, интенсивность пучка ионов во многом определяются возможностями ионных источников. Для ускорителей тяжелых ионов используются источники высокозарядных ионов.</a:t>
            </a:r>
          </a:p>
          <a:p>
            <a:r>
              <a:rPr lang="ru-RU" sz="800" dirty="0" smtClean="0"/>
              <a:t>В рамках проекта Фабрики тяжелых ионов, реализуемого ОИЯИ, для генерации ионов используется источник ЭЦР-типа с частотой накачки электромагнитного излучения 28 ГГц. Заданная частота определяет ряд основных параметров источника, в том числе, требования к уровню и распределению поля в рабочей области.</a:t>
            </a:r>
          </a:p>
          <a:p>
            <a:r>
              <a:rPr lang="ru-RU" sz="800" dirty="0" smtClean="0"/>
              <a:t>Они отражены в следующей таблице (</a:t>
            </a:r>
            <a:r>
              <a:rPr lang="ru-RU" sz="800" b="1" dirty="0" smtClean="0"/>
              <a:t>Слайд 6</a:t>
            </a:r>
            <a:r>
              <a:rPr lang="ru-RU" sz="800" dirty="0" smtClean="0"/>
              <a:t>). Как видно, уровень магнитного поля на продольной оси источника со стороны инжекции нейтральных атомов достигает 4 Тл. Такой уровень поля обеспечивается использованием </a:t>
            </a:r>
            <a:r>
              <a:rPr lang="ru-RU" sz="800" dirty="0" smtClean="0"/>
              <a:t>сверхпроводниковых </a:t>
            </a:r>
            <a:r>
              <a:rPr lang="ru-RU" sz="800" dirty="0" smtClean="0"/>
              <a:t>(СП) магнитных систем.</a:t>
            </a:r>
            <a:endParaRPr lang="ru-RU" sz="800" dirty="0" smtClean="0"/>
          </a:p>
          <a:p>
            <a:r>
              <a:rPr lang="ru-RU" sz="800" dirty="0" smtClean="0"/>
              <a:t>Следует </a:t>
            </a:r>
            <a:r>
              <a:rPr lang="ru-RU" sz="800" dirty="0" smtClean="0"/>
              <a:t>отметить, что магнитное удержание ЭЦР-плазмы требует создания конфигурации магнитного поля, отвечающей условию «минимум </a:t>
            </a:r>
            <a:r>
              <a:rPr lang="en-US" sz="800" dirty="0" smtClean="0"/>
              <a:t>B</a:t>
            </a:r>
            <a:r>
              <a:rPr lang="ru-RU" sz="800" dirty="0" smtClean="0"/>
              <a:t>». Это означает, что поле должно возрастать во всех направлениях от центральной части рабочей области. По этой причине ЭЦР источник фактически имеет две магнитные системы. Это системы продольного и поперечного магнитного поля, которые обеспечивают удержание частиц и энергии в продольном и поперечном направлениях, соответственно.</a:t>
            </a:r>
          </a:p>
          <a:p>
            <a:r>
              <a:rPr lang="ru-RU" sz="800" dirty="0" smtClean="0"/>
              <a:t>Конструктивно система продольного поля состоит из набора соленоидальных катушек, создающих поле с конфигурацией, отвечающей полю прямой зеркальной ловушки.</a:t>
            </a:r>
          </a:p>
          <a:p>
            <a:r>
              <a:rPr lang="ru-RU" sz="800" dirty="0" smtClean="0"/>
              <a:t>Система поперечного поля в подобных источниках имеет шесть рейстрековых катушек, расположенных на цилиндрической поверхности, с чередующейся полярностью питания для создания гексапольного поля.</a:t>
            </a:r>
          </a:p>
          <a:p>
            <a:r>
              <a:rPr lang="ru-RU" sz="800" dirty="0" smtClean="0"/>
              <a:t>К настоящему времени,</a:t>
            </a:r>
            <a:r>
              <a:rPr lang="ru-RU" sz="800" dirty="0" smtClean="0"/>
              <a:t> АО </a:t>
            </a:r>
            <a:r>
              <a:rPr lang="ru-RU" sz="800" dirty="0" smtClean="0"/>
              <a:t>«НИИЭФА» выполнило концептуальную проработку двух вариантов конструктивного исполнения сверхпроводящей магнитной системы ЭЦР источника, отличающихся взаимным расположением систем продольного и поперечного поля относительно друг друга. Отметим, что в мире в крупных ускорительных центрах успешно эксплуатируются ЭЦР источники как теми, так и с другими магнитными системами. В частности</a:t>
            </a:r>
            <a:r>
              <a:rPr lang="en-US" sz="800" dirty="0" smtClean="0"/>
              <a:t>, </a:t>
            </a:r>
            <a:r>
              <a:rPr lang="ru-RU" sz="800" dirty="0" smtClean="0"/>
              <a:t>к источникам традиционного исполнения относятся </a:t>
            </a:r>
            <a:r>
              <a:rPr lang="en-US" sz="800" dirty="0" smtClean="0"/>
              <a:t>VENUS for FRIB (Facility for Rare Isotope Beams at LBNL (Lawrence </a:t>
            </a:r>
            <a:r>
              <a:rPr lang="en-US" sz="800" dirty="0" err="1" smtClean="0"/>
              <a:t>Berkely</a:t>
            </a:r>
            <a:r>
              <a:rPr lang="en-US" sz="800" dirty="0" smtClean="0"/>
              <a:t> National Laboratory), </a:t>
            </a:r>
            <a:r>
              <a:rPr lang="en-US" sz="800" dirty="0" err="1" smtClean="0"/>
              <a:t>Berkely</a:t>
            </a:r>
            <a:r>
              <a:rPr lang="en-US" sz="800" dirty="0" smtClean="0"/>
              <a:t>, USA). </a:t>
            </a:r>
            <a:r>
              <a:rPr lang="ru-RU" sz="800" dirty="0" smtClean="0"/>
              <a:t>К источникам обращенного исполнения относятся </a:t>
            </a:r>
            <a:r>
              <a:rPr lang="en-US" sz="800" dirty="0" smtClean="0"/>
              <a:t>SECRAL</a:t>
            </a:r>
            <a:r>
              <a:rPr lang="ru-RU" sz="800" dirty="0" smtClean="0"/>
              <a:t>-</a:t>
            </a:r>
            <a:r>
              <a:rPr lang="en-US" sz="800" dirty="0" smtClean="0"/>
              <a:t>II for HIRFL</a:t>
            </a:r>
            <a:r>
              <a:rPr lang="ru-RU" sz="800" dirty="0" smtClean="0"/>
              <a:t> (</a:t>
            </a:r>
            <a:r>
              <a:rPr lang="en-US" sz="800" dirty="0" smtClean="0"/>
              <a:t>Heavy Ion Facility in Lanzhou</a:t>
            </a:r>
            <a:r>
              <a:rPr lang="ru-RU" sz="800" dirty="0" smtClean="0"/>
              <a:t>, </a:t>
            </a:r>
            <a:r>
              <a:rPr lang="en-US" sz="800" dirty="0" smtClean="0"/>
              <a:t>China</a:t>
            </a:r>
            <a:r>
              <a:rPr lang="ru-RU" sz="800" dirty="0" smtClean="0"/>
              <a:t>)</a:t>
            </a:r>
            <a:r>
              <a:rPr lang="ru-RU" sz="800" dirty="0" smtClean="0"/>
              <a:t>.</a:t>
            </a:r>
            <a:endParaRPr lang="ru-RU" sz="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следующих двух </a:t>
            </a:r>
            <a:r>
              <a:rPr lang="ru-RU" b="1" dirty="0" smtClean="0"/>
              <a:t>Слайдах 11 и 12</a:t>
            </a:r>
            <a:r>
              <a:rPr lang="ru-RU" dirty="0" smtClean="0"/>
              <a:t>, как результат концептуальной проработки, представлен технический облик СП магнитной системы источника для рассмотренных выше двух вариантов ее конструктивного исполнения.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следующем </a:t>
            </a:r>
            <a:r>
              <a:rPr lang="ru-RU" b="1" dirty="0" smtClean="0"/>
              <a:t>Слайде 7</a:t>
            </a:r>
            <a:r>
              <a:rPr lang="ru-RU" dirty="0" smtClean="0"/>
              <a:t> представлена расчетная модель традиционного варианта магнитной системы, в котором гексаполь располагается </a:t>
            </a:r>
            <a:r>
              <a:rPr lang="ru-RU" u="sng" dirty="0" smtClean="0"/>
              <a:t>внутри</a:t>
            </a:r>
            <a:r>
              <a:rPr lang="ru-RU" dirty="0" smtClean="0"/>
              <a:t> соленоидов. Конструктивной особенностью является использование элементов, выполненных из магнитомягкой стали, которая в условиях работы источника находится в состоянии технического насыщения. К этим элементам относятся полюса катушек гексаполя и магнитопровод (бустер), охватывающий снаружи все катушки. Как видно из таблицы, наличие этих элементов снижает ток и поле в катушках на 20% и 5%, соответственно, что позволяет выбрать рабочую точку в области рекомендованных значений этих величин для СП обмоток на основе </a:t>
            </a:r>
            <a:r>
              <a:rPr lang="en-US" dirty="0" err="1" smtClean="0"/>
              <a:t>NbTi</a:t>
            </a:r>
            <a:r>
              <a:rPr lang="en-US" dirty="0" smtClean="0"/>
              <a:t> </a:t>
            </a:r>
            <a:r>
              <a:rPr lang="en-US" dirty="0" err="1" smtClean="0"/>
              <a:t>сплава</a:t>
            </a:r>
            <a:r>
              <a:rPr lang="en-US" dirty="0" smtClean="0"/>
              <a:t>.</a:t>
            </a:r>
            <a:endParaRPr lang="ru-RU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Следующий </a:t>
            </a:r>
            <a:r>
              <a:rPr lang="ru-RU" b="1" dirty="0" smtClean="0"/>
              <a:t>Слайд 8</a:t>
            </a:r>
            <a:r>
              <a:rPr lang="ru-RU" dirty="0" smtClean="0"/>
              <a:t>, на котором представлена диаграмма соответствия конструктивной плотности тока и максимального поля в сверхпроводниковых обмотках демонстрирует это положение.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следующих двух </a:t>
            </a:r>
            <a:r>
              <a:rPr lang="ru-RU" b="1" dirty="0" smtClean="0"/>
              <a:t>Слайдах 11 и 12</a:t>
            </a:r>
            <a:r>
              <a:rPr lang="ru-RU" dirty="0" smtClean="0"/>
              <a:t>, как результат концептуальной проработки, представлен технический облик СП магнитной системы источника для рассмотренных выше двух вариантов ее конструктивного исполнения.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</a:t>
            </a:r>
            <a:r>
              <a:rPr lang="ru-RU" b="1" dirty="0" smtClean="0"/>
              <a:t>Слайде 9</a:t>
            </a:r>
            <a:r>
              <a:rPr lang="ru-RU" dirty="0" smtClean="0"/>
              <a:t> представлена расчетная модель обращенного варианта магнитной системы, в котором гексаполь располагается </a:t>
            </a:r>
            <a:r>
              <a:rPr lang="ru-RU" u="sng" dirty="0" smtClean="0"/>
              <a:t>снаружи</a:t>
            </a:r>
            <a:r>
              <a:rPr lang="ru-RU" dirty="0" smtClean="0"/>
              <a:t> соленоидов. Несмотря на достаточно большой объем оптимизационных расчетов, тем не менее, рабочая точка сверхпроводниковых обмоток в этом варианте лежит в области рискованных значений.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Следующий </a:t>
            </a:r>
            <a:r>
              <a:rPr lang="ru-RU" b="1" dirty="0" smtClean="0"/>
              <a:t>Слайд 10</a:t>
            </a:r>
            <a:r>
              <a:rPr lang="ru-RU" dirty="0" smtClean="0"/>
              <a:t> демонстрирует это положение.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</a:t>
            </a:r>
            <a:r>
              <a:rPr lang="ru-RU" b="1" dirty="0" smtClean="0"/>
              <a:t>Слайде 13</a:t>
            </a:r>
            <a:r>
              <a:rPr lang="ru-RU" dirty="0" smtClean="0"/>
              <a:t> приведена сравнительная таблица ряда параметров, соответствующих этим вариантам. Как известно, в случае технического использования сверхпроводимости ограничивающими факторами становятся критические параметры СП обмоток. Для обращенного варианта рабочая точка (выделена </a:t>
            </a:r>
            <a:r>
              <a:rPr lang="ru-RU" u="sng" dirty="0" smtClean="0"/>
              <a:t>красным</a:t>
            </a:r>
            <a:r>
              <a:rPr lang="ru-RU" dirty="0" smtClean="0"/>
              <a:t> цветом) лежит в области рискованных значений, что снижает надежность работы такой системы.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84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844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844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844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844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844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356B-A7A5-4671-9F6B-6F9740C674E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844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20146" y="1739345"/>
            <a:ext cx="8226289" cy="21070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7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Тема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20146" y="5318387"/>
            <a:ext cx="7938052" cy="278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 Отчество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520146" y="4045227"/>
            <a:ext cx="8912089" cy="102373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Наименование мероприятия/название площадки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1" hasCustomPrompt="1"/>
          </p:nvPr>
        </p:nvSpPr>
        <p:spPr>
          <a:xfrm>
            <a:off x="520145" y="5684550"/>
            <a:ext cx="5453271" cy="666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994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146" y="1825625"/>
            <a:ext cx="11088757" cy="38993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7528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3"/>
          <p:cNvSpPr>
            <a:spLocks noGrp="1"/>
          </p:cNvSpPr>
          <p:nvPr>
            <p:ph sz="half" idx="2"/>
          </p:nvPr>
        </p:nvSpPr>
        <p:spPr>
          <a:xfrm>
            <a:off x="510214" y="1421297"/>
            <a:ext cx="5343934" cy="42638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Объект 5"/>
          <p:cNvSpPr>
            <a:spLocks noGrp="1"/>
          </p:cNvSpPr>
          <p:nvPr>
            <p:ph sz="quarter" idx="4"/>
          </p:nvPr>
        </p:nvSpPr>
        <p:spPr>
          <a:xfrm>
            <a:off x="6200398" y="1421297"/>
            <a:ext cx="5527776" cy="42638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472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0213" y="1514476"/>
            <a:ext cx="5463203" cy="8239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13" y="2505075"/>
            <a:ext cx="5463203" cy="31204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1774" y="1514476"/>
            <a:ext cx="5476458" cy="8239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1774" y="2505075"/>
            <a:ext cx="5476458" cy="31204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430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6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370982" y="1857967"/>
            <a:ext cx="5396948" cy="372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510212" y="1857967"/>
            <a:ext cx="5363813" cy="372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902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1857967"/>
            <a:ext cx="6405838" cy="37874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214" y="1858617"/>
            <a:ext cx="4310264" cy="3786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002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10213" y="365126"/>
            <a:ext cx="8613909" cy="9070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488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Спасибо за внима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20146" y="2276059"/>
            <a:ext cx="8226289" cy="21070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20146" y="4672340"/>
            <a:ext cx="7938052" cy="278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 Отчество</a:t>
            </a:r>
          </a:p>
        </p:txBody>
      </p:sp>
      <p:sp>
        <p:nvSpPr>
          <p:cNvPr id="10" name="Текст 23"/>
          <p:cNvSpPr>
            <a:spLocks noGrp="1"/>
          </p:cNvSpPr>
          <p:nvPr>
            <p:ph type="body" sz="quarter" idx="11" hasCustomPrompt="1"/>
          </p:nvPr>
        </p:nvSpPr>
        <p:spPr>
          <a:xfrm>
            <a:off x="520146" y="5018004"/>
            <a:ext cx="5453271" cy="666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520146" y="5722090"/>
            <a:ext cx="5453271" cy="5296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520146" y="6289234"/>
            <a:ext cx="3107637" cy="399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338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882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A729-3F28-4ECB-8B85-A664232F1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135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  <p:sldLayoutId id="2147483683" r:id="rId5"/>
    <p:sldLayoutId id="2147483687" r:id="rId6"/>
    <p:sldLayoutId id="2147483686" r:id="rId7"/>
    <p:sldLayoutId id="2147483688" r:id="rId8"/>
    <p:sldLayoutId id="214748368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20" Type="http://schemas.openxmlformats.org/officeDocument/2006/relationships/image" Target="../media/image11.jpeg"/><Relationship Id="rId21" Type="http://schemas.openxmlformats.org/officeDocument/2006/relationships/image" Target="../media/image12.jpeg"/><Relationship Id="rId22" Type="http://schemas.openxmlformats.org/officeDocument/2006/relationships/image" Target="../media/image13.jpeg"/><Relationship Id="rId10" Type="http://schemas.openxmlformats.org/officeDocument/2006/relationships/diagramData" Target="../diagrams/data2.xml"/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5" Type="http://schemas.openxmlformats.org/officeDocument/2006/relationships/image" Target="../media/image6.jpeg"/><Relationship Id="rId16" Type="http://schemas.openxmlformats.org/officeDocument/2006/relationships/image" Target="../media/image7.jpeg"/><Relationship Id="rId17" Type="http://schemas.openxmlformats.org/officeDocument/2006/relationships/image" Target="../media/image8.jpeg"/><Relationship Id="rId18" Type="http://schemas.openxmlformats.org/officeDocument/2006/relationships/image" Target="../media/image9.jpeg"/><Relationship Id="rId19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jpeg"/><Relationship Id="rId13" Type="http://schemas.openxmlformats.org/officeDocument/2006/relationships/image" Target="../media/image42.jpeg"/><Relationship Id="rId14" Type="http://schemas.openxmlformats.org/officeDocument/2006/relationships/image" Target="../media/image43.jpeg"/><Relationship Id="rId15" Type="http://schemas.openxmlformats.org/officeDocument/2006/relationships/image" Target="../media/image44.jpeg"/><Relationship Id="rId16" Type="http://schemas.openxmlformats.org/officeDocument/2006/relationships/image" Target="../media/image45.jpeg"/><Relationship Id="rId1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0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0146" y="2215811"/>
            <a:ext cx="8226289" cy="943858"/>
          </a:xfrm>
        </p:spPr>
        <p:txBody>
          <a:bodyPr/>
          <a:lstStyle/>
          <a:p>
            <a:r>
              <a:rPr lang="ru-RU" sz="2800" dirty="0" smtClean="0"/>
              <a:t>Создание сверхпровод</a:t>
            </a:r>
            <a:r>
              <a:rPr lang="ru-RU" sz="2800" dirty="0" smtClean="0"/>
              <a:t>никовой</a:t>
            </a:r>
            <a:r>
              <a:rPr lang="ru-RU" sz="2800" dirty="0" smtClean="0"/>
              <a:t> </a:t>
            </a:r>
            <a:r>
              <a:rPr lang="ru-RU" sz="2800" dirty="0" smtClean="0"/>
              <a:t>магнитной системы ЭЦР-источника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Родин Игорь Юрьевич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b="1" dirty="0" smtClean="0">
                <a:latin typeface="+mn-lt"/>
                <a:cs typeface="+mn-cs"/>
              </a:rPr>
              <a:t>Заместитель генерального директора по термоядерным и магнитным технологиям- Директор НТЦ «Синтез»</a:t>
            </a:r>
            <a:endParaRPr lang="ru-RU" b="1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12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2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Параметры магнитной системы ЭЦР источника на 28 ГГц</a:t>
            </a:r>
            <a:endParaRPr lang="ru-RU" sz="2200" kern="0" dirty="0" smtClean="0">
              <a:solidFill>
                <a:schemeClr val="hlink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5695386"/>
              </p:ext>
            </p:extLst>
          </p:nvPr>
        </p:nvGraphicFramePr>
        <p:xfrm>
          <a:off x="1794266" y="1763739"/>
          <a:ext cx="9061937" cy="4232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876"/>
                <a:gridCol w="1606061"/>
              </a:tblGrid>
              <a:tr h="522769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Основные параметры</a:t>
                      </a:r>
                      <a:r>
                        <a:rPr lang="ru-RU" baseline="0" dirty="0" smtClean="0"/>
                        <a:t> магнитной системы (согласно ТЗ)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0029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Диаметр «тёплого» отверстия</a:t>
                      </a:r>
                      <a:endParaRPr lang="ru-RU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142 мм</a:t>
                      </a:r>
                      <a:endParaRPr lang="ru-RU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30029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Внутренний радиус вакуумной камеры</a:t>
                      </a:r>
                      <a:endParaRPr lang="ru-RU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мм</a:t>
                      </a:r>
                      <a:endParaRPr lang="ru-RU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30029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Расстояние между максимумами поля (</a:t>
                      </a:r>
                      <a:r>
                        <a:rPr lang="en-US" sz="1800" i="1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1800" b="1" kern="1200" baseline="-25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en-US" sz="1800" i="1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1800" b="1" kern="1200" baseline="-25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на оси</a:t>
                      </a:r>
                      <a:endParaRPr lang="ru-RU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420 мм</a:t>
                      </a:r>
                      <a:endParaRPr lang="ru-RU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30029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Продольное поле </a:t>
                      </a:r>
                      <a:r>
                        <a:rPr lang="en-US" sz="1800" i="1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1800" b="1" kern="1200" baseline="-25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оси со стороны инжекции</a:t>
                      </a:r>
                      <a:endParaRPr lang="ru-RU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4 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</a:t>
                      </a:r>
                      <a:endParaRPr lang="ru-RU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30029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Продольное поле </a:t>
                      </a:r>
                      <a:r>
                        <a:rPr lang="en-US" sz="1800" i="1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1800" b="1" kern="1200" baseline="-25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на оси со стороны экстракции пучка ионов</a:t>
                      </a:r>
                      <a:endParaRPr lang="ru-RU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÷ 2,5 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</a:t>
                      </a:r>
                      <a:endParaRPr lang="ru-RU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30029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Минимум </a:t>
                      </a:r>
                      <a:r>
                        <a:rPr lang="en-US" sz="1800" i="1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1800" b="1" kern="1200" baseline="-25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продольного поля на оси</a:t>
                      </a:r>
                      <a:endParaRPr lang="ru-RU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 ÷ 0,8 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</a:t>
                      </a:r>
                      <a:endParaRPr lang="ru-RU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30029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Модуль поля |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 на радиусе </a:t>
                      </a:r>
                      <a:r>
                        <a:rPr lang="en-US" sz="1800" i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62 мм не меньше</a:t>
                      </a:r>
                      <a:endParaRPr lang="ru-RU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2,02 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</a:t>
                      </a:r>
                      <a:endParaRPr lang="ru-RU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646" y="249796"/>
            <a:ext cx="9193960" cy="1035306"/>
          </a:xfrm>
        </p:spPr>
        <p:txBody>
          <a:bodyPr>
            <a:normAutofit/>
          </a:bodyPr>
          <a:lstStyle/>
          <a:p>
            <a:r>
              <a:rPr lang="ru-RU" altLang="ru-RU" i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Концептуальная проработка традиционного варианта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30" name="Picture 6" descr="https://skrinshoter.ru/i/280621/to2EfvFH.png?download=1&amp;name=%D0%A1%D0%BA%D1%80%D0%B8%D0%BD%D1%88%D0%BE%D1%82%2028-06-2021%2009:19: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5373" y="1690089"/>
            <a:ext cx="6319071" cy="408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39195" y="1194780"/>
            <a:ext cx="1943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ферромагнитный </a:t>
            </a:r>
            <a:r>
              <a:rPr lang="ru-RU" sz="1200" dirty="0" smtClean="0"/>
              <a:t>бустер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551149" y="5922926"/>
            <a:ext cx="1516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о</a:t>
            </a:r>
            <a:r>
              <a:rPr lang="ru-RU" sz="1200" dirty="0" smtClean="0"/>
              <a:t>бмотки </a:t>
            </a:r>
            <a:r>
              <a:rPr lang="ru-RU" sz="1200" dirty="0" err="1" smtClean="0"/>
              <a:t>гексаполя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30418" y="5914833"/>
            <a:ext cx="1654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один из соленоидов</a:t>
            </a:r>
            <a:endParaRPr lang="ru-RU" sz="1200" dirty="0"/>
          </a:p>
        </p:txBody>
      </p:sp>
      <p:cxnSp>
        <p:nvCxnSpPr>
          <p:cNvPr id="20" name="Прямая соединительная линия 19"/>
          <p:cNvCxnSpPr>
            <a:stCxn id="22" idx="0"/>
            <a:endCxn id="22" idx="0"/>
          </p:cNvCxnSpPr>
          <p:nvPr/>
        </p:nvCxnSpPr>
        <p:spPr>
          <a:xfrm>
            <a:off x="1457600" y="591483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9304" y="1198191"/>
            <a:ext cx="2200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ферромагнитный </a:t>
            </a:r>
            <a:r>
              <a:rPr lang="ru-RU" sz="1200" dirty="0" smtClean="0"/>
              <a:t>сердечник</a:t>
            </a:r>
          </a:p>
          <a:p>
            <a:r>
              <a:rPr lang="ru-RU" sz="1200" dirty="0"/>
              <a:t>о</a:t>
            </a:r>
            <a:r>
              <a:rPr lang="ru-RU" sz="1200" dirty="0" smtClean="0"/>
              <a:t>бмотки </a:t>
            </a:r>
            <a:r>
              <a:rPr lang="ru-RU" sz="1200" dirty="0" err="1" smtClean="0"/>
              <a:t>гексаполя</a:t>
            </a:r>
            <a:endParaRPr lang="ru-RU" sz="1200" dirty="0"/>
          </a:p>
        </p:txBody>
      </p:sp>
      <p:cxnSp>
        <p:nvCxnSpPr>
          <p:cNvPr id="26" name="Прямая соединительная линия 25"/>
          <p:cNvCxnSpPr>
            <a:endCxn id="28" idx="2"/>
          </p:cNvCxnSpPr>
          <p:nvPr/>
        </p:nvCxnSpPr>
        <p:spPr>
          <a:xfrm rot="16200000" flipV="1">
            <a:off x="590686" y="2668558"/>
            <a:ext cx="2221880" cy="204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2" name="Picture 8" descr="https://skrinshoter.ru/i/280621/2KWSDlJr.png?download=1&amp;name=%D0%A1%D0%BA%D1%80%D0%B8%D0%BD%D1%88%D0%BE%D1%82%2028-06-2021%2009:47: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775" y="1690088"/>
            <a:ext cx="4437598" cy="407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1555523" y="1659856"/>
            <a:ext cx="489408" cy="22521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7" idx="2"/>
          </p:cNvCxnSpPr>
          <p:nvPr/>
        </p:nvCxnSpPr>
        <p:spPr>
          <a:xfrm rot="5400000">
            <a:off x="3497998" y="1515004"/>
            <a:ext cx="656279" cy="569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stCxn id="14" idx="0"/>
          </p:cNvCxnSpPr>
          <p:nvPr/>
        </p:nvCxnSpPr>
        <p:spPr>
          <a:xfrm flipH="1" flipV="1">
            <a:off x="2460567" y="4563687"/>
            <a:ext cx="848643" cy="13592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14" idx="0"/>
          </p:cNvCxnSpPr>
          <p:nvPr/>
        </p:nvCxnSpPr>
        <p:spPr>
          <a:xfrm flipH="1" flipV="1">
            <a:off x="2284782" y="4954385"/>
            <a:ext cx="1024428" cy="9685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22" idx="0"/>
          </p:cNvCxnSpPr>
          <p:nvPr/>
        </p:nvCxnSpPr>
        <p:spPr>
          <a:xfrm flipV="1">
            <a:off x="1457600" y="5012575"/>
            <a:ext cx="454327" cy="9022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7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i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Традиционный вариант магнитной системы (расчетная модель)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12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2910761"/>
              </p:ext>
            </p:extLst>
          </p:nvPr>
        </p:nvGraphicFramePr>
        <p:xfrm>
          <a:off x="5952007" y="1398126"/>
          <a:ext cx="4980507" cy="4582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3149"/>
                <a:gridCol w="116840"/>
                <a:gridCol w="1113301"/>
                <a:gridCol w="1247217"/>
              </a:tblGrid>
              <a:tr h="55872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Параметр</a:t>
                      </a:r>
                      <a:endParaRPr lang="ru-RU" sz="14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dirty="0" smtClean="0"/>
                        <a:t>Модель без стали</a:t>
                      </a:r>
                      <a:endParaRPr lang="ru-RU" sz="14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Модель со сталью</a:t>
                      </a:r>
                      <a:endParaRPr lang="ru-RU" sz="14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5778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Расчетная модель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Рис.(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a)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Рис.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(b)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778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00"/>
                          </a:solidFill>
                        </a:rPr>
                        <a:t>Катушки </a:t>
                      </a:r>
                      <a:r>
                        <a:rPr lang="ru-RU" sz="1400" b="1" dirty="0" err="1" smtClean="0">
                          <a:solidFill>
                            <a:srgbClr val="000000"/>
                          </a:solidFill>
                        </a:rPr>
                        <a:t>гексаполя</a:t>
                      </a:r>
                      <a:endParaRPr lang="ru-RU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357782">
                <a:tc gridSpan="2"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Полный ток,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</a:rPr>
                        <a:t>кА·витки</a:t>
                      </a:r>
                      <a:endParaRPr lang="ru-RU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353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288</a:t>
                      </a:r>
                      <a:endParaRPr lang="ru-RU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58727">
                <a:tc gridSpan="2"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Плотность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тока конструктивная,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мм</a:t>
                      </a:r>
                      <a:r>
                        <a:rPr lang="ru-RU" sz="1400" kern="12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316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258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58727"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Максимальное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поле в проводнике, Тл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8,0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7,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7782">
                <a:tc gridSpan="4">
                  <a:txBody>
                    <a:bodyPr/>
                    <a:lstStyle/>
                    <a:p>
                      <a:pPr marL="0" marR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</a:rPr>
                        <a:t>Соленоид</a:t>
                      </a: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</a:rPr>
                        <a:t> со стороны инжекции</a:t>
                      </a:r>
                      <a:endParaRPr lang="ru-RU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357782">
                <a:tc gridSpan="2"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Полный ток,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</a:rPr>
                        <a:t>кА·витки</a:t>
                      </a:r>
                      <a:endParaRPr lang="ru-RU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1088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961</a:t>
                      </a:r>
                      <a:endParaRPr lang="ru-RU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58727">
                <a:tc gridSpan="2"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Плотность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тока конструктивная,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мм</a:t>
                      </a:r>
                      <a:r>
                        <a:rPr lang="ru-RU" sz="1400" kern="12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218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192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58727"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Максимальное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поле в проводнике, Тл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7,3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7,3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7003" y="1353677"/>
            <a:ext cx="4417296" cy="5051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i="1" kern="0" dirty="0">
                <a:solidFill>
                  <a:schemeClr val="hlink"/>
                </a:solidFill>
                <a:cs typeface="Times New Roman" panose="02020603050405020304" pitchFamily="18" charset="0"/>
              </a:rPr>
              <a:t>Диаграмма соответствия конструктивной плотности тока </a:t>
            </a:r>
            <a:r>
              <a:rPr lang="ru-RU" altLang="ru-RU" i="1" kern="0" dirty="0" err="1">
                <a:solidFill>
                  <a:schemeClr val="hlink"/>
                </a:solidFill>
                <a:cs typeface="Times New Roman" panose="02020603050405020304" pitchFamily="18" charset="0"/>
              </a:rPr>
              <a:t>Je</a:t>
            </a:r>
            <a:r>
              <a:rPr lang="ru-RU" altLang="ru-RU" i="1" kern="0" dirty="0">
                <a:solidFill>
                  <a:schemeClr val="hlink"/>
                </a:solidFill>
                <a:cs typeface="Times New Roman" panose="02020603050405020304" pitchFamily="18" charset="0"/>
              </a:rPr>
              <a:t> и максимального поля B в сверхпроводниковых катушках. </a:t>
            </a:r>
            <a:r>
              <a:rPr lang="ru-RU" altLang="ru-RU" i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Традиционный вариант</a:t>
            </a:r>
            <a:r>
              <a:rPr lang="ru-RU" altLang="ru-RU" i="1" kern="0" dirty="0">
                <a:solidFill>
                  <a:schemeClr val="hlink"/>
                </a:solidFill>
                <a:cs typeface="Times New Roman" panose="02020603050405020304" pitchFamily="18" charset="0"/>
              </a:rPr>
              <a:t>.</a:t>
            </a:r>
            <a:endParaRPr lang="ru-RU" altLang="ru-RU" i="1" kern="0" dirty="0" smtClean="0">
              <a:solidFill>
                <a:schemeClr val="hlink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25184" y="2340864"/>
            <a:ext cx="52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Синяя, зеленая и красная линии соответствуют  границам надежных, рекомендованных и рискованных значений</a:t>
            </a:r>
          </a:p>
          <a:p>
            <a:endParaRPr lang="ru-RU" dirty="0" smtClean="0"/>
          </a:p>
          <a:p>
            <a:r>
              <a:rPr lang="en-US" dirty="0" smtClean="0"/>
              <a:t>S1,S2,S3 – </a:t>
            </a:r>
            <a:r>
              <a:rPr lang="ru-RU" dirty="0" smtClean="0"/>
              <a:t>соленоиды</a:t>
            </a:r>
          </a:p>
          <a:p>
            <a:r>
              <a:rPr lang="en-US" dirty="0" smtClean="0"/>
              <a:t>RT –</a:t>
            </a:r>
            <a:r>
              <a:rPr lang="ru-RU" dirty="0" smtClean="0"/>
              <a:t> </a:t>
            </a:r>
            <a:r>
              <a:rPr lang="ru-RU" dirty="0" err="1" smtClean="0"/>
              <a:t>рейстрековые</a:t>
            </a:r>
            <a:r>
              <a:rPr lang="ru-RU" dirty="0" smtClean="0"/>
              <a:t> катушки </a:t>
            </a:r>
            <a:r>
              <a:rPr lang="ru-RU" dirty="0" err="1" smtClean="0"/>
              <a:t>гексаполя</a:t>
            </a:r>
            <a:endParaRPr lang="ru-RU" dirty="0"/>
          </a:p>
        </p:txBody>
      </p:sp>
      <p:pic>
        <p:nvPicPr>
          <p:cNvPr id="1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9906" y="1493298"/>
            <a:ext cx="5270581" cy="51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6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379" y="100557"/>
            <a:ext cx="8613909" cy="907084"/>
          </a:xfrm>
        </p:spPr>
        <p:txBody>
          <a:bodyPr>
            <a:normAutofit/>
          </a:bodyPr>
          <a:lstStyle/>
          <a:p>
            <a:r>
              <a:rPr lang="ru-RU" altLang="ru-RU" i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Концептуальная проработка обращенного варианта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2050" name="Picture 2" descr="https://skrinshoter.ru/i/280621/TCfRAPIi.png?download=1&amp;name=%D0%A1%D0%BA%D1%80%D0%B8%D0%BD%D1%88%D0%BE%D1%82%2028-06-2021%2009:38: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6162" y="923587"/>
            <a:ext cx="4132282" cy="249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krinshoter.ru/i/280621/ro6GTlMy.png?download=1&amp;name=%D0%A1%D0%BA%D1%80%D0%B8%D0%BD%D1%88%D0%BE%D1%82%2028-06-2021%2009:39:4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6161" y="3370014"/>
            <a:ext cx="5956465" cy="319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8133" y="1715188"/>
            <a:ext cx="1943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ферромагнитный </a:t>
            </a:r>
            <a:r>
              <a:rPr lang="ru-RU" sz="1200" dirty="0" smtClean="0"/>
              <a:t>бустер</a:t>
            </a:r>
            <a:endParaRPr lang="ru-RU" sz="1200" dirty="0"/>
          </a:p>
        </p:txBody>
      </p:sp>
      <p:pic>
        <p:nvPicPr>
          <p:cNvPr id="2054" name="Picture 6" descr="https://skrinshoter.ru/i/280621/CVKdk6NM.png?download=1&amp;name=%D0%A1%D0%BA%D1%80%D0%B8%D0%BD%D1%88%D0%BE%D1%82%2028-06-2021%2009:43:0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2893" y="2101864"/>
            <a:ext cx="3873269" cy="35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>
            <a:stCxn id="8" idx="2"/>
          </p:cNvCxnSpPr>
          <p:nvPr/>
        </p:nvCxnSpPr>
        <p:spPr>
          <a:xfrm rot="16200000" flipH="1">
            <a:off x="1879524" y="1962651"/>
            <a:ext cx="875704" cy="9347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51149" y="5922926"/>
            <a:ext cx="1516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о</a:t>
            </a:r>
            <a:r>
              <a:rPr lang="ru-RU" sz="1200" dirty="0" smtClean="0"/>
              <a:t>бмотки </a:t>
            </a:r>
            <a:r>
              <a:rPr lang="ru-RU" sz="1200" dirty="0" err="1" smtClean="0"/>
              <a:t>гексаполя</a:t>
            </a:r>
            <a:endParaRPr lang="ru-RU" sz="1200" dirty="0"/>
          </a:p>
        </p:txBody>
      </p:sp>
      <p:cxnSp>
        <p:nvCxnSpPr>
          <p:cNvPr id="10" name="Прямая соединительная линия 9"/>
          <p:cNvCxnSpPr>
            <a:stCxn id="12" idx="0"/>
          </p:cNvCxnSpPr>
          <p:nvPr/>
        </p:nvCxnSpPr>
        <p:spPr>
          <a:xfrm flipH="1" flipV="1">
            <a:off x="2551149" y="4946073"/>
            <a:ext cx="758061" cy="9768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12" idx="0"/>
            <a:endCxn id="12" idx="0"/>
          </p:cNvCxnSpPr>
          <p:nvPr/>
        </p:nvCxnSpPr>
        <p:spPr>
          <a:xfrm>
            <a:off x="3309210" y="592292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endCxn id="12" idx="0"/>
          </p:cNvCxnSpPr>
          <p:nvPr/>
        </p:nvCxnSpPr>
        <p:spPr>
          <a:xfrm>
            <a:off x="2867891" y="4738255"/>
            <a:ext cx="441319" cy="11846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3048" y="2448181"/>
            <a:ext cx="2200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ферромагнитный </a:t>
            </a:r>
            <a:r>
              <a:rPr lang="ru-RU" sz="1200" dirty="0" smtClean="0"/>
              <a:t>сердечник</a:t>
            </a:r>
          </a:p>
          <a:p>
            <a:r>
              <a:rPr lang="ru-RU" sz="1200" dirty="0"/>
              <a:t>о</a:t>
            </a:r>
            <a:r>
              <a:rPr lang="ru-RU" sz="1200" dirty="0" smtClean="0"/>
              <a:t>бмотки </a:t>
            </a:r>
            <a:r>
              <a:rPr lang="ru-RU" sz="1200" dirty="0" err="1" smtClean="0"/>
              <a:t>гексаполя</a:t>
            </a:r>
            <a:endParaRPr lang="ru-RU" sz="1200" dirty="0"/>
          </a:p>
        </p:txBody>
      </p:sp>
      <p:cxnSp>
        <p:nvCxnSpPr>
          <p:cNvPr id="19" name="Прямая соединительная линия 18"/>
          <p:cNvCxnSpPr>
            <a:stCxn id="21" idx="2"/>
          </p:cNvCxnSpPr>
          <p:nvPr/>
        </p:nvCxnSpPr>
        <p:spPr>
          <a:xfrm rot="16200000" flipH="1">
            <a:off x="1272657" y="2920321"/>
            <a:ext cx="973943" cy="9529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4782" y="5645927"/>
            <a:ext cx="1654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один из соленоидов</a:t>
            </a:r>
            <a:endParaRPr lang="ru-RU" sz="1200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1138974" y="4638502"/>
            <a:ext cx="1156512" cy="10074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i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Обращенный вариант магнитной системы (расчетная модель)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15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7933855"/>
              </p:ext>
            </p:extLst>
          </p:nvPr>
        </p:nvGraphicFramePr>
        <p:xfrm>
          <a:off x="5979923" y="1315748"/>
          <a:ext cx="4980507" cy="4444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3149"/>
                <a:gridCol w="116840"/>
                <a:gridCol w="1113301"/>
                <a:gridCol w="124721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Параметр</a:t>
                      </a:r>
                      <a:endParaRPr lang="ru-RU" sz="14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dirty="0" smtClean="0"/>
                        <a:t>Модель без стали</a:t>
                      </a:r>
                      <a:endParaRPr lang="ru-RU" sz="14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Модель со сталью</a:t>
                      </a:r>
                      <a:endParaRPr lang="ru-RU" sz="14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Расчетная модель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Рис.(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a)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Рис.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(b)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00"/>
                          </a:solidFill>
                        </a:rPr>
                        <a:t>Катушки </a:t>
                      </a:r>
                      <a:r>
                        <a:rPr lang="ru-RU" sz="1400" b="1" dirty="0" err="1" smtClean="0">
                          <a:solidFill>
                            <a:srgbClr val="000000"/>
                          </a:solidFill>
                        </a:rPr>
                        <a:t>гексаполя</a:t>
                      </a:r>
                      <a:endParaRPr lang="ru-RU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Полный ток,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</a:rPr>
                        <a:t>кА·витки</a:t>
                      </a:r>
                      <a:endParaRPr lang="ru-RU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622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482</a:t>
                      </a:r>
                      <a:endParaRPr lang="ru-RU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Плотность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тока конструктивная,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мм</a:t>
                      </a:r>
                      <a:r>
                        <a:rPr lang="ru-RU" sz="1400" kern="12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304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235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Максимальное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поле в проводнике, Тл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8,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7,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marL="0" marR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</a:rPr>
                        <a:t>Соленоид</a:t>
                      </a: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</a:rPr>
                        <a:t> со стороны инжекции</a:t>
                      </a:r>
                      <a:endParaRPr lang="ru-RU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Полный ток,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</a:rPr>
                        <a:t>кА·витки</a:t>
                      </a:r>
                      <a:endParaRPr lang="ru-RU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865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842</a:t>
                      </a:r>
                      <a:endParaRPr lang="ru-RU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Плотность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тока конструктивная,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мм</a:t>
                      </a:r>
                      <a:r>
                        <a:rPr lang="ru-RU" sz="1400" kern="12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416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405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Максимальное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поле в проводнике, Тл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7,3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7,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79157" y="1463483"/>
            <a:ext cx="4061910" cy="4234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i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Диаграмма </a:t>
            </a:r>
            <a:r>
              <a:rPr lang="ru-RU" altLang="ru-RU" i="1" kern="0" dirty="0">
                <a:solidFill>
                  <a:schemeClr val="hlink"/>
                </a:solidFill>
                <a:cs typeface="Times New Roman" panose="02020603050405020304" pitchFamily="18" charset="0"/>
              </a:rPr>
              <a:t>соответствия конструктивной плотности тока </a:t>
            </a:r>
            <a:r>
              <a:rPr lang="ru-RU" altLang="ru-RU" i="1" kern="0" dirty="0" err="1">
                <a:solidFill>
                  <a:schemeClr val="hlink"/>
                </a:solidFill>
                <a:cs typeface="Times New Roman" panose="02020603050405020304" pitchFamily="18" charset="0"/>
              </a:rPr>
              <a:t>Je</a:t>
            </a:r>
            <a:r>
              <a:rPr lang="ru-RU" altLang="ru-RU" i="1" kern="0" dirty="0">
                <a:solidFill>
                  <a:schemeClr val="hlink"/>
                </a:solidFill>
                <a:cs typeface="Times New Roman" panose="02020603050405020304" pitchFamily="18" charset="0"/>
              </a:rPr>
              <a:t> и максимального поля B в сверхпроводниковых </a:t>
            </a:r>
            <a:r>
              <a:rPr lang="ru-RU" altLang="ru-RU" i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катушках. Обращенный вариант.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425184" y="2340864"/>
            <a:ext cx="52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Синяя, зеленая и красная линии соответствуют  границам надежных, рекомендованных и рискованных значений</a:t>
            </a:r>
          </a:p>
          <a:p>
            <a:endParaRPr lang="ru-RU" dirty="0" smtClean="0"/>
          </a:p>
          <a:p>
            <a:r>
              <a:rPr lang="en-US" dirty="0" smtClean="0"/>
              <a:t>S1,S2,S3 – </a:t>
            </a:r>
            <a:r>
              <a:rPr lang="ru-RU" dirty="0" smtClean="0"/>
              <a:t>соленоиды</a:t>
            </a:r>
          </a:p>
          <a:p>
            <a:r>
              <a:rPr lang="en-US" dirty="0" smtClean="0"/>
              <a:t>RT –</a:t>
            </a:r>
            <a:r>
              <a:rPr lang="ru-RU" dirty="0" smtClean="0"/>
              <a:t> </a:t>
            </a:r>
            <a:r>
              <a:rPr lang="ru-RU" dirty="0" err="1" smtClean="0"/>
              <a:t>рейстрековые</a:t>
            </a:r>
            <a:r>
              <a:rPr lang="ru-RU" dirty="0" smtClean="0"/>
              <a:t> катушки </a:t>
            </a:r>
            <a:r>
              <a:rPr lang="ru-RU" dirty="0" err="1" smtClean="0"/>
              <a:t>гексаполя</a:t>
            </a:r>
            <a:endParaRPr lang="ru-RU" dirty="0"/>
          </a:p>
        </p:txBody>
      </p:sp>
      <p:pic>
        <p:nvPicPr>
          <p:cNvPr id="9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84454" y="1414272"/>
            <a:ext cx="5301837" cy="51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04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213" y="271062"/>
            <a:ext cx="8613909" cy="907084"/>
          </a:xfrm>
        </p:spPr>
        <p:txBody>
          <a:bodyPr>
            <a:noAutofit/>
          </a:bodyPr>
          <a:lstStyle/>
          <a:p>
            <a:r>
              <a:rPr lang="ru-RU" altLang="ru-RU" sz="2000" i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Сравнительная таблица традиционного и обращенного вариантов исполнения магнитной системы </a:t>
            </a:r>
            <a:r>
              <a:rPr lang="ru-RU" altLang="ru-RU" sz="2000" i="1" kern="0" dirty="0" err="1" smtClean="0">
                <a:solidFill>
                  <a:schemeClr val="hlink"/>
                </a:solidFill>
                <a:cs typeface="Times New Roman" panose="02020603050405020304" pitchFamily="18" charset="0"/>
              </a:rPr>
              <a:t>ЭЦР-источника</a:t>
            </a:r>
            <a:endParaRPr lang="ru-RU" altLang="ru-RU" sz="2000" i="1" kern="0" dirty="0" smtClean="0">
              <a:solidFill>
                <a:schemeClr val="hlink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17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2098438"/>
              </p:ext>
            </p:extLst>
          </p:nvPr>
        </p:nvGraphicFramePr>
        <p:xfrm>
          <a:off x="701432" y="1257345"/>
          <a:ext cx="9204568" cy="3566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4353"/>
                <a:gridCol w="2625969"/>
                <a:gridCol w="2614246"/>
              </a:tblGrid>
              <a:tr h="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Параметр</a:t>
                      </a:r>
                      <a:endParaRPr lang="ru-RU" sz="14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Обращенный вариант</a:t>
                      </a:r>
                      <a:endParaRPr lang="ru-RU" sz="14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Традиционный вариант</a:t>
                      </a:r>
                      <a:endParaRPr lang="ru-RU" sz="14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00"/>
                          </a:solidFill>
                        </a:rPr>
                        <a:t>Максимальное поле</a:t>
                      </a: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</a:rPr>
                        <a:t> в проводнике, Тл</a:t>
                      </a:r>
                      <a:endParaRPr lang="ru-RU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i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Катушки </a:t>
                      </a:r>
                      <a:r>
                        <a:rPr lang="ru-RU" sz="1400" i="0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гексаполя</a:t>
                      </a:r>
                      <a:endParaRPr lang="ru-RU" sz="1400" i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7,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7,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i="0" dirty="0" smtClean="0">
                          <a:solidFill>
                            <a:srgbClr val="000000"/>
                          </a:solidFill>
                        </a:rPr>
                        <a:t>Соленоиды</a:t>
                      </a:r>
                      <a:endParaRPr lang="ru-RU" sz="1400" i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7,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7,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</a:rPr>
                        <a:t>Конструктивная плотность тока в</a:t>
                      </a: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</a:rPr>
                        <a:t> проводнике: </a:t>
                      </a:r>
                    </a:p>
                    <a:p>
                      <a:pPr marL="0" marR="0" indent="0" algn="ctr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</a:rPr>
                        <a:t>расчетная 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</a:rPr>
                        <a:t> рекомендованная для </a:t>
                      </a:r>
                      <a:r>
                        <a:rPr lang="en-US" sz="1400" b="1" baseline="0" dirty="0" err="1" smtClean="0">
                          <a:solidFill>
                            <a:srgbClr val="000000"/>
                          </a:solidFill>
                        </a:rPr>
                        <a:t>NbTi</a:t>
                      </a: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А/мм</a:t>
                      </a:r>
                      <a:r>
                        <a:rPr lang="ru-RU" sz="1400" b="1" kern="1200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Катушки </a:t>
                      </a:r>
                      <a:r>
                        <a:rPr lang="ru-RU" sz="1400" i="0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гексаполя</a:t>
                      </a:r>
                      <a:endParaRPr lang="ru-RU" sz="1400" i="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235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222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258 / 264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solidFill>
                            <a:srgbClr val="000000"/>
                          </a:solidFill>
                        </a:rPr>
                        <a:t>Соленоиды</a:t>
                      </a:r>
                      <a:endParaRPr lang="en-US" sz="1400" i="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405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</a:rPr>
                        <a:t>/ 369</a:t>
                      </a:r>
                      <a:endParaRPr lang="ru-RU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192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/ 270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i="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Запасенная</a:t>
                      </a:r>
                      <a:r>
                        <a:rPr lang="ru-RU" sz="1400" b="1" i="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энергия, кДж</a:t>
                      </a:r>
                      <a:endParaRPr lang="ru-RU" sz="1400" b="1" i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135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230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solidFill>
                            <a:srgbClr val="000000"/>
                          </a:solidFill>
                        </a:rPr>
                        <a:t>Полная </a:t>
                      </a:r>
                      <a:r>
                        <a:rPr lang="ru-RU" sz="1400" b="1" i="0" smtClean="0">
                          <a:solidFill>
                            <a:srgbClr val="000000"/>
                          </a:solidFill>
                        </a:rPr>
                        <a:t>длина СП</a:t>
                      </a:r>
                      <a:r>
                        <a:rPr lang="ru-RU" sz="1400" b="1" i="0" baseline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400" b="1" i="0" smtClean="0">
                          <a:solidFill>
                            <a:srgbClr val="000000"/>
                          </a:solidFill>
                        </a:rPr>
                        <a:t>провода</a:t>
                      </a: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</a:rPr>
                        <a:t>,</a:t>
                      </a:r>
                      <a:r>
                        <a:rPr lang="ru-RU" sz="1400" b="1" i="0" baseline="0" dirty="0" smtClean="0">
                          <a:solidFill>
                            <a:srgbClr val="000000"/>
                          </a:solidFill>
                        </a:rPr>
                        <a:t> км</a:t>
                      </a:r>
                      <a:endParaRPr lang="ru-RU" sz="1400" b="1" i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9,3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</a:rPr>
                        <a:t>6,0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58620" y="4816008"/>
            <a:ext cx="8797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</a:rPr>
              <a:t>Приведенные параметры соответствуют наиболее критическому случаю:</a:t>
            </a:r>
          </a:p>
          <a:p>
            <a:pPr algn="ctr"/>
            <a:r>
              <a:rPr lang="en-US" sz="1600" dirty="0" err="1" smtClean="0">
                <a:solidFill>
                  <a:srgbClr val="000000"/>
                </a:solidFill>
              </a:rPr>
              <a:t>B</a:t>
            </a:r>
            <a:r>
              <a:rPr lang="en-US" sz="1600" b="1" baseline="-25000" dirty="0" err="1" smtClean="0">
                <a:solidFill>
                  <a:srgbClr val="000000"/>
                </a:solidFill>
              </a:rPr>
              <a:t>inj</a:t>
            </a:r>
            <a:r>
              <a:rPr lang="en-US" sz="1600" baseline="-250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= 4 T, 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B</a:t>
            </a:r>
            <a:r>
              <a:rPr lang="en-US" sz="1600" b="1" baseline="-25000" dirty="0" err="1" smtClean="0">
                <a:solidFill>
                  <a:srgbClr val="000000"/>
                </a:solidFill>
              </a:rPr>
              <a:t>min</a:t>
            </a:r>
            <a:r>
              <a:rPr lang="en-US" sz="1600" dirty="0" smtClean="0">
                <a:solidFill>
                  <a:srgbClr val="000000"/>
                </a:solidFill>
              </a:rPr>
              <a:t> = 0.5 T,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B</a:t>
            </a:r>
            <a:r>
              <a:rPr lang="en-US" sz="1600" b="1" baseline="-25000" dirty="0" err="1" smtClean="0">
                <a:solidFill>
                  <a:srgbClr val="000000"/>
                </a:solidFill>
              </a:rPr>
              <a:t>extr</a:t>
            </a:r>
            <a:r>
              <a:rPr lang="en-US" sz="1600" dirty="0" smtClean="0">
                <a:solidFill>
                  <a:srgbClr val="000000"/>
                </a:solidFill>
              </a:rPr>
              <a:t> = 2.5 T</a:t>
            </a:r>
          </a:p>
          <a:p>
            <a:pPr algn="ctr"/>
            <a:endParaRPr lang="en-US" sz="1600" b="1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В результате сравнительного анализа двух вариантов  за основу </a:t>
            </a:r>
            <a:r>
              <a:rPr lang="ru-RU" dirty="0">
                <a:solidFill>
                  <a:srgbClr val="002060"/>
                </a:solidFill>
              </a:rPr>
              <a:t>принят </a:t>
            </a:r>
            <a:r>
              <a:rPr lang="ru-RU" b="1" dirty="0">
                <a:solidFill>
                  <a:srgbClr val="002060"/>
                </a:solidFill>
              </a:rPr>
              <a:t>традиционный </a:t>
            </a:r>
            <a:r>
              <a:rPr lang="ru-RU" b="1" dirty="0" smtClean="0">
                <a:solidFill>
                  <a:srgbClr val="002060"/>
                </a:solidFill>
              </a:rPr>
              <a:t>вариант </a:t>
            </a:r>
            <a:r>
              <a:rPr lang="ru-RU" dirty="0" smtClean="0">
                <a:solidFill>
                  <a:srgbClr val="002060"/>
                </a:solidFill>
              </a:rPr>
              <a:t>конструктивного исполнения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63870" y="2656726"/>
            <a:ext cx="80010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30000"/>
              </a:lnSpc>
            </a:pPr>
            <a:r>
              <a:rPr lang="ru-RU" altLang="ru-RU" sz="2400" b="1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lum bright="10000"/>
          </a:blip>
          <a:srcRect t="5205"/>
          <a:stretch>
            <a:fillRect/>
          </a:stretch>
        </p:blipFill>
        <p:spPr>
          <a:xfrm>
            <a:off x="0" y="327920"/>
            <a:ext cx="12196282" cy="60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6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ednikov\Desktop\kurtuluc59fumuz-termonc3bckleer-fc3bczyon-enerjisi1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40000" contrast="-40000"/>
          </a:blip>
          <a:srcRect l="3340" r="2542"/>
          <a:stretch>
            <a:fillRect/>
          </a:stretch>
        </p:blipFill>
        <p:spPr bwMode="auto">
          <a:xfrm>
            <a:off x="414013" y="752325"/>
            <a:ext cx="8838633" cy="5284767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812" y="445785"/>
            <a:ext cx="1632943" cy="1893760"/>
          </a:xfrm>
          <a:prstGeom prst="rect">
            <a:avLst/>
          </a:prstGeom>
        </p:spPr>
      </p:pic>
      <p:sp>
        <p:nvSpPr>
          <p:cNvPr id="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9371040" y="6492877"/>
            <a:ext cx="2743200" cy="365125"/>
          </a:xfrm>
        </p:spPr>
        <p:txBody>
          <a:bodyPr/>
          <a:lstStyle/>
          <a:p>
            <a:fld id="{15F0A729-3F28-4ECB-8B85-A664232F1674}" type="slidenum">
              <a:rPr lang="ru-RU" smtClean="0"/>
              <a:pPr/>
              <a:t>3</a:t>
            </a:fld>
            <a:endParaRPr lang="ru-RU" dirty="0"/>
          </a:p>
        </p:txBody>
      </p:sp>
      <p:graphicFrame>
        <p:nvGraphicFramePr>
          <p:cNvPr id="11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4291549"/>
              </p:ext>
            </p:extLst>
          </p:nvPr>
        </p:nvGraphicFramePr>
        <p:xfrm>
          <a:off x="1070188" y="1334143"/>
          <a:ext cx="7954771" cy="403973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Овал 8"/>
          <p:cNvSpPr/>
          <p:nvPr/>
        </p:nvSpPr>
        <p:spPr>
          <a:xfrm rot="20280000">
            <a:off x="7487232" y="838437"/>
            <a:ext cx="392828" cy="3627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Овал 9"/>
          <p:cNvSpPr/>
          <p:nvPr/>
        </p:nvSpPr>
        <p:spPr>
          <a:xfrm rot="20280000">
            <a:off x="6983174" y="1558518"/>
            <a:ext cx="392828" cy="3627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Овал 10"/>
          <p:cNvSpPr/>
          <p:nvPr/>
        </p:nvSpPr>
        <p:spPr>
          <a:xfrm rot="20280000">
            <a:off x="6407112" y="2278597"/>
            <a:ext cx="392828" cy="3627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Овал 11"/>
          <p:cNvSpPr/>
          <p:nvPr/>
        </p:nvSpPr>
        <p:spPr>
          <a:xfrm rot="20280000">
            <a:off x="5759038" y="2926671"/>
            <a:ext cx="392828" cy="3627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Овал 12"/>
          <p:cNvSpPr/>
          <p:nvPr/>
        </p:nvSpPr>
        <p:spPr>
          <a:xfrm rot="20280000">
            <a:off x="5110968" y="3574741"/>
            <a:ext cx="392828" cy="3627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Овал 13"/>
          <p:cNvSpPr/>
          <p:nvPr/>
        </p:nvSpPr>
        <p:spPr>
          <a:xfrm rot="20280000">
            <a:off x="4462896" y="4006791"/>
            <a:ext cx="392828" cy="3627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Овал 14"/>
          <p:cNvSpPr/>
          <p:nvPr/>
        </p:nvSpPr>
        <p:spPr>
          <a:xfrm rot="20280000">
            <a:off x="3742816" y="4438837"/>
            <a:ext cx="392828" cy="3627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Овал 15"/>
          <p:cNvSpPr/>
          <p:nvPr/>
        </p:nvSpPr>
        <p:spPr>
          <a:xfrm rot="20280000">
            <a:off x="2950728" y="4798878"/>
            <a:ext cx="392828" cy="3627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Овал 16"/>
          <p:cNvSpPr/>
          <p:nvPr/>
        </p:nvSpPr>
        <p:spPr>
          <a:xfrm rot="20280000">
            <a:off x="2230648" y="5014902"/>
            <a:ext cx="392828" cy="3627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Овал 17"/>
          <p:cNvSpPr/>
          <p:nvPr/>
        </p:nvSpPr>
        <p:spPr>
          <a:xfrm rot="20280000">
            <a:off x="1438560" y="5086909"/>
            <a:ext cx="392828" cy="3627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3" name="Схема 20"/>
          <p:cNvGraphicFramePr/>
          <p:nvPr/>
        </p:nvGraphicFramePr>
        <p:xfrm>
          <a:off x="1232917" y="5584090"/>
          <a:ext cx="7517153" cy="785347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4" name="Прямоугольник 3"/>
          <p:cNvSpPr/>
          <p:nvPr/>
        </p:nvSpPr>
        <p:spPr>
          <a:xfrm>
            <a:off x="9331770" y="1563916"/>
            <a:ext cx="2586280" cy="523220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ТОКАМАК  Т-15 МД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НИЦ «Курчатовский институт»</a:t>
            </a:r>
          </a:p>
        </p:txBody>
      </p:sp>
      <p:sp>
        <p:nvSpPr>
          <p:cNvPr id="25" name="Прямоугольник 3"/>
          <p:cNvSpPr/>
          <p:nvPr/>
        </p:nvSpPr>
        <p:spPr>
          <a:xfrm>
            <a:off x="8372739" y="2991712"/>
            <a:ext cx="1389821" cy="461665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ТОКАМАК КТМ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</a:t>
            </a:r>
          </a:p>
        </p:txBody>
      </p:sp>
      <p:pic>
        <p:nvPicPr>
          <p:cNvPr id="26" name="Рисунок 11" descr="D:\Циклотроны\img751_edited.jpg"/>
          <p:cNvPicPr>
            <a:picLocks noChangeAspect="1" noChangeArrowheads="1"/>
          </p:cNvPicPr>
          <p:nvPr/>
        </p:nvPicPr>
        <p:blipFill>
          <a:blip r:embed="rId15" cstate="print">
            <a:lum bright="12000" contrast="12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75122" y="5097953"/>
            <a:ext cx="1035012" cy="92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3"/>
          <p:cNvSpPr/>
          <p:nvPr/>
        </p:nvSpPr>
        <p:spPr>
          <a:xfrm>
            <a:off x="280181" y="4168858"/>
            <a:ext cx="962151" cy="830997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Фазотрон 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650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МэВ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Дубна, (ОИЯИ)</a:t>
            </a:r>
          </a:p>
        </p:txBody>
      </p:sp>
      <p:pic>
        <p:nvPicPr>
          <p:cNvPr id="28" name="Рисунок 14" descr="D:\Циклотроны\img75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3535" y="3657982"/>
            <a:ext cx="1160725" cy="85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3"/>
          <p:cNvSpPr/>
          <p:nvPr/>
        </p:nvSpPr>
        <p:spPr>
          <a:xfrm>
            <a:off x="1318366" y="3164105"/>
            <a:ext cx="1903380" cy="461665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Синхроциклотрон 1 ГэВ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Гатчина, (ИЯФ)</a:t>
            </a:r>
          </a:p>
        </p:txBody>
      </p:sp>
      <p:pic>
        <p:nvPicPr>
          <p:cNvPr id="30" name="Picture 7" descr="File0133"/>
          <p:cNvPicPr>
            <a:picLocks noChangeAspect="1" noChangeArrowheads="1"/>
          </p:cNvPicPr>
          <p:nvPr/>
        </p:nvPicPr>
        <p:blipFill>
          <a:blip r:embed="rId17" cstate="print">
            <a:lum bright="6000" contrast="18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3054" y="4901946"/>
            <a:ext cx="1033241" cy="88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"/>
          <p:cNvSpPr/>
          <p:nvPr/>
        </p:nvSpPr>
        <p:spPr>
          <a:xfrm>
            <a:off x="4179404" y="5152347"/>
            <a:ext cx="2154455" cy="461665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Изохорный циклотрон У-240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Киев, ИЯИ АН</a:t>
            </a:r>
          </a:p>
        </p:txBody>
      </p:sp>
      <p:pic>
        <p:nvPicPr>
          <p:cNvPr id="32" name="Рисунок 1" descr="C:\Documents and Settings\muratov\My Documents\My Picture\Фото к междунар.сотруд\Муратов\Hermes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1280" y="1817952"/>
            <a:ext cx="1241579" cy="103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"/>
          <p:cNvSpPr/>
          <p:nvPr/>
        </p:nvSpPr>
        <p:spPr>
          <a:xfrm>
            <a:off x="4423855" y="994529"/>
            <a:ext cx="1665552" cy="830997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Электромагнит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Спектрометра 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HERMES,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DESY,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</a:t>
            </a:r>
          </a:p>
        </p:txBody>
      </p:sp>
      <p:pic>
        <p:nvPicPr>
          <p:cNvPr id="34" name="Picture 3" descr="img709_edite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273" t="11535"/>
          <a:stretch>
            <a:fillRect/>
          </a:stretch>
        </p:blipFill>
        <p:spPr bwMode="auto">
          <a:xfrm>
            <a:off x="1761824" y="5131433"/>
            <a:ext cx="992825" cy="72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"/>
          <p:cNvSpPr/>
          <p:nvPr/>
        </p:nvSpPr>
        <p:spPr>
          <a:xfrm>
            <a:off x="1071835" y="6037353"/>
            <a:ext cx="2332773" cy="461665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«Альфа»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НИЦ «Курчатовский институт»</a:t>
            </a: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882" y="2701710"/>
            <a:ext cx="914260" cy="123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"/>
          <p:cNvSpPr/>
          <p:nvPr/>
        </p:nvSpPr>
        <p:spPr>
          <a:xfrm>
            <a:off x="2245790" y="2202711"/>
            <a:ext cx="2289447" cy="461665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ТОКАМАК  Т-10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НИЦ «Курчатовский институт»</a:t>
            </a: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902" y="3968974"/>
            <a:ext cx="1341607" cy="101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Прямоугольник 3"/>
          <p:cNvSpPr/>
          <p:nvPr/>
        </p:nvSpPr>
        <p:spPr>
          <a:xfrm>
            <a:off x="6108448" y="4246026"/>
            <a:ext cx="2264291" cy="646331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ТОКАМАК  Т-15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(сверхпроводниковая ЭМС)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НИЦ «Курчатовский институт»</a:t>
            </a:r>
          </a:p>
        </p:txBody>
      </p:sp>
      <p:pic>
        <p:nvPicPr>
          <p:cNvPr id="40" name="Рисунок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CDC6A1-6A48-4C34-BC6A-58080328D49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22998" y="2455693"/>
            <a:ext cx="1707192" cy="11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6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 r="639"/>
          <a:stretch>
            <a:fillRect/>
          </a:stretch>
        </p:blipFill>
        <p:spPr bwMode="auto">
          <a:xfrm>
            <a:off x="36285" y="1270000"/>
            <a:ext cx="11659810" cy="544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8453" y="224027"/>
            <a:ext cx="8613909" cy="907084"/>
          </a:xfrm>
        </p:spPr>
        <p:txBody>
          <a:bodyPr>
            <a:normAutofit/>
          </a:bodyPr>
          <a:lstStyle/>
          <a:p>
            <a:r>
              <a:rPr lang="ru-RU" sz="20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Основные направления деятельности АО «НИИЭФА» 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6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88752"/>
            <a:ext cx="10383927" cy="907084"/>
          </a:xfrm>
        </p:spPr>
        <p:txBody>
          <a:bodyPr>
            <a:noAutofit/>
          </a:bodyPr>
          <a:lstStyle/>
          <a:p>
            <a:r>
              <a:rPr lang="ru-RU" sz="20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АО «НИИЭФА»: от идеи до готового изделия</a:t>
            </a:r>
            <a:r>
              <a:rPr lang="ru-RU" sz="18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/>
            </a:r>
            <a:br>
              <a:rPr lang="ru-RU" sz="18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</a:br>
            <a:r>
              <a:rPr lang="ru-RU" sz="18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/>
            </a:r>
            <a:br>
              <a:rPr lang="ru-RU" sz="18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</a:br>
            <a:r>
              <a:rPr lang="ru-RU" sz="18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Развитие н</a:t>
            </a:r>
            <a:r>
              <a:rPr lang="ru-RU" sz="18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аучно-производственной базы -  уникальные навыки и технологии</a:t>
            </a:r>
            <a:endParaRPr lang="ru-RU" sz="1800" kern="0" dirty="0" smtClean="0">
              <a:solidFill>
                <a:schemeClr val="hlink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23" name="Номер слайда 3"/>
          <p:cNvSpPr txBox="1">
            <a:spLocks/>
          </p:cNvSpPr>
          <p:nvPr/>
        </p:nvSpPr>
        <p:spPr>
          <a:xfrm>
            <a:off x="8976000" y="64972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4" name="Picture 9" descr="D:\ИТЭР\ВСЕ КАРТИНКИ\Фото на стены\ИТЭР-Россия\reduced\7-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9289" y="1345490"/>
            <a:ext cx="2658361" cy="176022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D:\ИТЭР\ВСЕ КАРТИНКИ\Фото на стены\ИТЭР-Россия\reduced\15-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26081" y="1341952"/>
            <a:ext cx="2663712" cy="176376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D:\ИТЭР\ВСЕ КАРТИНКИ\Фото на стены\ИТЭР-Россия\reduced\11-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88226" y="1341952"/>
            <a:ext cx="2663712" cy="176376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3" descr="D:\ИТЭР\ВСЕ КАРТИНКИ\Фото на стены\ИТЭР-Россия\reduced\14-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144281" y="1341952"/>
            <a:ext cx="2663712" cy="176376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ИТЭР\ВСЕ КАРТИНКИ\Фото на стены\ИТЭР-Россия\3-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75246" y="3164461"/>
            <a:ext cx="2652404" cy="176490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ИТЭР\ВСЕ КАРТИНКИ\Фото на стены\ИТЭР-Россия\reduced\17-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1434" y="3164465"/>
            <a:ext cx="2658363" cy="176022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ИТЭР\ВСЕ КАРТИНКИ\Фото на стены\ИТЭР-Россия\reduced\12-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97427" y="3164461"/>
            <a:ext cx="2654517" cy="175768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D:\ИТЭР\ВСЕ КАРТИНКИ\Фото на стены\ИТЭР-Россия\reduced\24-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159251" y="3164460"/>
            <a:ext cx="2648744" cy="175385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9289" y="4984319"/>
            <a:ext cx="2658361" cy="1759535"/>
          </a:xfrm>
          <a:prstGeom prst="rect">
            <a:avLst/>
          </a:prstGeom>
        </p:spPr>
      </p:pic>
      <p:pic>
        <p:nvPicPr>
          <p:cNvPr id="33" name="Picture 4" descr="D:\ИТЭР\ВСЕ КАРТИНКИ\Фото на стены\ИТЭР-Россия\reduced\13-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26089" y="4968537"/>
            <a:ext cx="2681154" cy="17753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197427" y="4977064"/>
            <a:ext cx="2654517" cy="1756990"/>
          </a:xfrm>
          <a:prstGeom prst="rect">
            <a:avLst/>
          </a:prstGeom>
        </p:spPr>
      </p:pic>
      <p:pic>
        <p:nvPicPr>
          <p:cNvPr id="35" name="Рисунок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159251" y="4977068"/>
            <a:ext cx="2648744" cy="1753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8988288" y="574109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0A729-3F28-4ECB-8B85-A664232F167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Таблица 6"/>
          <p:cNvGraphicFramePr>
            <a:graphicFrameLocks noGrp="1"/>
          </p:cNvGraphicFramePr>
          <p:nvPr/>
        </p:nvGraphicFramePr>
        <p:xfrm>
          <a:off x="415279" y="475096"/>
          <a:ext cx="8698586" cy="311117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3277306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  <a:gridCol w="542128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1"/>
                    </a:ext>
                  </a:extLst>
                </a:gridCol>
              </a:tblGrid>
              <a:tr h="5626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9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Международный проект ИТЭР</a:t>
                      </a:r>
                      <a:endParaRPr kumimoji="0" lang="ru-RU" sz="2000" b="1" i="0" u="none" strike="noStrike" kern="900" cap="none" spc="-1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254853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900" cap="none" spc="-1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9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</a:t>
                      </a:r>
                      <a:r>
                        <a:rPr kumimoji="0" lang="ru-RU" sz="1600" b="1" i="0" u="none" strike="noStrike" kern="900" cap="none" spc="-1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«НИИЭФА»  - Российский центр Международного сотрудничества, обеспечивающий</a:t>
                      </a:r>
                      <a:r>
                        <a:rPr kumimoji="0" lang="ru-RU" sz="1600" b="1" i="0" u="none" strike="noStrike" kern="9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до 80% ежегодных </a:t>
                      </a:r>
                      <a:r>
                        <a:rPr kumimoji="0" lang="ru-RU" sz="1600" b="1" i="0" u="none" strike="noStrike" kern="900" cap="none" spc="-1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поставок серийно выпускаемого</a:t>
                      </a:r>
                      <a:r>
                        <a:rPr kumimoji="0" lang="ru-RU" sz="1600" b="1" i="0" u="none" strike="noStrike" kern="9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оборудования</a:t>
                      </a:r>
                      <a:r>
                        <a:rPr kumimoji="0" lang="en-US" sz="1600" b="1" i="0" u="none" strike="noStrike" kern="9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i="0" u="none" strike="noStrike" kern="9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ИТЭР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9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Единственное </a:t>
                      </a:r>
                      <a:r>
                        <a:rPr kumimoji="0" lang="ru-RU" sz="1600" b="1" i="0" u="none" strike="noStrike" kern="900" cap="none" spc="-1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ЯОК ГК «Росатом» предприятие целевым образом  подготовленное к</a:t>
                      </a:r>
                      <a:r>
                        <a:rPr kumimoji="0" lang="ru-RU" sz="1600" b="1" i="0" u="none" strike="noStrike" kern="9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промышленному выпуску </a:t>
                      </a:r>
                      <a:r>
                        <a:rPr kumimoji="0" lang="ru-RU" sz="1600" b="1" i="0" u="none" strike="noStrike" kern="900" cap="none" spc="-1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высоконаучной продукции гражданского </a:t>
                      </a:r>
                      <a:r>
                        <a:rPr kumimoji="0" lang="ru-RU" sz="1600" b="1" i="0" u="none" strike="noStrike" kern="9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назначения</a:t>
                      </a:r>
                      <a:endParaRPr kumimoji="0" lang="ru-RU" sz="1600" b="1" i="0" u="none" strike="noStrike" kern="900" cap="none" spc="-1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1"/>
                  </a:ext>
                </a:extLst>
              </a:tr>
            </a:tbl>
          </a:graphicData>
        </a:graphic>
      </p:graphicFrame>
      <p:pic>
        <p:nvPicPr>
          <p:cNvPr id="9" name="Рисунок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86F18C-2D74-4EB1-AC8C-703E2063F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27038" y="1187583"/>
            <a:ext cx="3080316" cy="2087466"/>
          </a:xfrm>
          <a:prstGeom prst="rect">
            <a:avLst/>
          </a:prstGeom>
        </p:spPr>
      </p:pic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BE4D20-6DFA-4674-8546-BBE96BD1A5D7}"/>
              </a:ext>
            </a:extLst>
          </p:cNvPr>
          <p:cNvSpPr txBox="1">
            <a:spLocks/>
          </p:cNvSpPr>
          <p:nvPr/>
        </p:nvSpPr>
        <p:spPr>
          <a:xfrm>
            <a:off x="8988288" y="5741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0A729-3F28-4ECB-8B85-A664232F167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51F18E-3934-4707-80B8-04257DA838C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614" t="17256" r="13650"/>
          <a:stretch/>
        </p:blipFill>
        <p:spPr bwMode="auto">
          <a:xfrm>
            <a:off x="139889" y="4160135"/>
            <a:ext cx="2754826" cy="190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CDC7DF-656F-4C64-AC7D-ACD1791C4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25661" y="4097195"/>
            <a:ext cx="2617673" cy="1963255"/>
          </a:xfrm>
          <a:prstGeom prst="rect">
            <a:avLst/>
          </a:prstGeom>
        </p:spPr>
      </p:pic>
      <p:pic>
        <p:nvPicPr>
          <p:cNvPr id="13" name="Рисунок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0C9155-4A39-4CE1-91F6-C37586FD33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9"/>
          <a:stretch/>
        </p:blipFill>
        <p:spPr>
          <a:xfrm>
            <a:off x="5802901" y="4199374"/>
            <a:ext cx="3525905" cy="186107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4" name="Рисунок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8C5939-119A-4056-A1FE-A26216BA91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8321"/>
          <a:stretch>
            <a:fillRect/>
          </a:stretch>
        </p:blipFill>
        <p:spPr bwMode="auto">
          <a:xfrm>
            <a:off x="9473096" y="4169288"/>
            <a:ext cx="2662815" cy="193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8BF1B88-DB63-4CC9-B320-6CA4B37A767A}"/>
              </a:ext>
            </a:extLst>
          </p:cNvPr>
          <p:cNvSpPr txBox="1"/>
          <p:nvPr/>
        </p:nvSpPr>
        <p:spPr>
          <a:xfrm>
            <a:off x="3064319" y="3599444"/>
            <a:ext cx="257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Катушка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</a:rPr>
              <a:t>PF1</a:t>
            </a:r>
            <a:r>
              <a:rPr lang="ru-RU" sz="1400" b="1" dirty="0" smtClean="0">
                <a:solidFill>
                  <a:prstClr val="black"/>
                </a:solidFill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полоидальной системы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824B60-5E01-4AD6-9DD1-C9CDEDA88DB2}"/>
              </a:ext>
            </a:extLst>
          </p:cNvPr>
          <p:cNvSpPr txBox="1"/>
          <p:nvPr/>
        </p:nvSpPr>
        <p:spPr>
          <a:xfrm>
            <a:off x="139889" y="3705265"/>
            <a:ext cx="2579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Серийный выпуск ВКК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CC206C-0F25-4E97-99DE-16154539E9BA}"/>
              </a:ext>
            </a:extLst>
          </p:cNvPr>
          <p:cNvSpPr txBox="1"/>
          <p:nvPr/>
        </p:nvSpPr>
        <p:spPr>
          <a:xfrm>
            <a:off x="5791326" y="3602283"/>
            <a:ext cx="3502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Серийный выпуск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сильноточной 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latin typeface="Arial"/>
              </a:rPr>
              <a:t>к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оммутирующей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аппаратуры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5B1E08-55E1-4501-83F9-15FD365C4708}"/>
              </a:ext>
            </a:extLst>
          </p:cNvPr>
          <p:cNvSpPr txBox="1"/>
          <p:nvPr/>
        </p:nvSpPr>
        <p:spPr>
          <a:xfrm>
            <a:off x="9449577" y="3609784"/>
            <a:ext cx="257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Верхние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патрубки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noProof="0" dirty="0" smtClean="0">
                <a:solidFill>
                  <a:prstClr val="black"/>
                </a:solidFill>
                <a:latin typeface="Arial"/>
              </a:rPr>
              <a:t>(разработка)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34035" y="4103631"/>
            <a:ext cx="258716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170 т,  диаметр 9 м, сечение 1х1 м2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6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4" name="Picture 109" descr="IMG_10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289672" y="2894736"/>
            <a:ext cx="1155564" cy="93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IMG_20140324_15591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278331" y="3891765"/>
            <a:ext cx="1231644" cy="82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22893" y="2752979"/>
            <a:ext cx="1038845" cy="72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49"/>
          <p:cNvSpPr txBox="1">
            <a:spLocks noChangeArrowheads="1"/>
          </p:cNvSpPr>
          <p:nvPr/>
        </p:nvSpPr>
        <p:spPr bwMode="auto">
          <a:xfrm>
            <a:off x="1483338" y="2688354"/>
            <a:ext cx="7987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altLang="en-US" sz="900" b="1" dirty="0" smtClean="0">
                <a:solidFill>
                  <a:prstClr val="white"/>
                </a:solidFill>
                <a:ea typeface="MS PGothic" pitchFamily="34" charset="-128"/>
              </a:rPr>
              <a:t>14 XBE</a:t>
            </a:r>
            <a:endParaRPr lang="ru-RU" altLang="en-US" sz="900" b="1" dirty="0" smtClean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8" name="Picture 108" descr="XQE (2)_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08166" y="3438857"/>
            <a:ext cx="1038311" cy="65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4" descr="XQH (1)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89687" y="4118088"/>
            <a:ext cx="1096109" cy="5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832987" y="2777047"/>
            <a:ext cx="1194308" cy="11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777035" y="3881384"/>
            <a:ext cx="1229817" cy="8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25193" y="1249047"/>
            <a:ext cx="4077114" cy="141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159682" y="1394538"/>
            <a:ext cx="6526278" cy="101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425750" y="2237696"/>
            <a:ext cx="3119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XFEL (</a:t>
            </a: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Гамбург, Германия)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5" name="Рисунок 14"/>
          <p:cNvPicPr/>
          <p:nvPr/>
        </p:nvPicPr>
        <p:blipFill rotWithShape="1">
          <a:blip r:embed="rId1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 bwMode="auto">
          <a:xfrm>
            <a:off x="8592397" y="2583360"/>
            <a:ext cx="2596450" cy="1891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  <p:pic>
        <p:nvPicPr>
          <p:cNvPr id="26" name="Рисунок 17"/>
          <p:cNvPicPr/>
          <p:nvPr/>
        </p:nvPicPr>
        <p:blipFill rotWithShape="1">
          <a:blip r:embed="rId1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 bwMode="auto">
          <a:xfrm>
            <a:off x="4957299" y="2516867"/>
            <a:ext cx="1082002" cy="1026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  <p:pic>
        <p:nvPicPr>
          <p:cNvPr id="27" name="Рисунок 18" descr="C:\Users\konstantinov\AppData\Local\Microsoft\Windows\Temporary Internet Files\Content.Word\1A.519.837AD Magnet dip1f_2 .jpg"/>
          <p:cNvPicPr/>
          <p:nvPr/>
        </p:nvPicPr>
        <p:blipFill rotWithShape="1">
          <a:blip r:embed="rId1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 bwMode="auto">
          <a:xfrm>
            <a:off x="5021444" y="3581247"/>
            <a:ext cx="1094827" cy="1227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  <p:pic>
        <p:nvPicPr>
          <p:cNvPr id="28" name="Рисунок 24" descr="C:\Users\konstantinov\AppData\Local\Microsoft\Windows\Temporary Internet Files\Content.Outlook\PXORS9LH\1A 519 724AD Magnet dip13_0_FT-BEMH-ZU-0000055 (3).JPG"/>
          <p:cNvPicPr/>
          <p:nvPr/>
        </p:nvPicPr>
        <p:blipFill rotWithShape="1">
          <a:blip r:embed="rId1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 bwMode="auto">
          <a:xfrm>
            <a:off x="6564996" y="3622512"/>
            <a:ext cx="1655123" cy="11278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  <p:pic>
        <p:nvPicPr>
          <p:cNvPr id="29" name="Рисунок 43" descr="C:\Users\konstantinov\AppData\Local\Microsoft\Windows\Temporary Internet Files\Content.Outlook\PXORS9LH\1A 519 821AD Magnet_dip13_0(FT-BEMV-ZU-0000046).JPG"/>
          <p:cNvPicPr/>
          <p:nvPr/>
        </p:nvPicPr>
        <p:blipFill rotWithShape="1">
          <a:blip r:embed="rId1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 bwMode="auto">
          <a:xfrm>
            <a:off x="6694548" y="2517932"/>
            <a:ext cx="1332953" cy="894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112568" y="2043328"/>
            <a:ext cx="3431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(</a:t>
            </a: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Дармштадт, Германия)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7916" y="4861251"/>
            <a:ext cx="8655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Ближайшие планы</a:t>
            </a:r>
            <a:endParaRPr lang="en-US" sz="1600" b="1" dirty="0" smtClean="0">
              <a:solidFill>
                <a:srgbClr val="0000FF"/>
              </a:solidFill>
              <a:ea typeface="Times New Roman" pitchFamily="18" charset="0"/>
              <a:sym typeface="Symbol" pitchFamily="18" charset="2"/>
            </a:endParaRPr>
          </a:p>
          <a:p>
            <a:endParaRPr lang="en-US" sz="1600" b="1" dirty="0" smtClean="0">
              <a:solidFill>
                <a:srgbClr val="0000FF"/>
              </a:solidFill>
              <a:ea typeface="Times New Roman" pitchFamily="18" charset="0"/>
              <a:sym typeface="Symbol" pitchFamily="18" charset="2"/>
            </a:endParaRPr>
          </a:p>
          <a:p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2020</a:t>
            </a:r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-</a:t>
            </a:r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202</a:t>
            </a:r>
            <a:r>
              <a:rPr lang="en-US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4</a:t>
            </a:r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, </a:t>
            </a:r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ФГУП "РФЯЦ - ВНИИЭФ»: Электромагниты магнитооптической</a:t>
            </a:r>
          </a:p>
          <a:p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 системы основного синхротрона и бустера. </a:t>
            </a:r>
          </a:p>
          <a:p>
            <a:endParaRPr lang="ru-RU" sz="1600" b="1" dirty="0" smtClean="0">
              <a:solidFill>
                <a:srgbClr val="0000FF"/>
              </a:solidFill>
              <a:ea typeface="Times New Roman" pitchFamily="18" charset="0"/>
              <a:sym typeface="Symbol" pitchFamily="18" charset="2"/>
            </a:endParaRPr>
          </a:p>
          <a:p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2021 </a:t>
            </a:r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– </a:t>
            </a:r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2025, </a:t>
            </a:r>
            <a:r>
              <a:rPr lang="en-US" sz="1600" b="1" dirty="0" err="1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Deutsches</a:t>
            </a:r>
            <a:r>
              <a:rPr lang="en-US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Elektronen</a:t>
            </a:r>
            <a:r>
              <a:rPr lang="en-US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-Synchrotron DESY: </a:t>
            </a:r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Электромагниты </a:t>
            </a:r>
          </a:p>
          <a:p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ускорительного </a:t>
            </a:r>
            <a:r>
              <a:rPr lang="ru-RU" sz="1600" b="1" dirty="0" smtClean="0">
                <a:solidFill>
                  <a:srgbClr val="0000FF"/>
                </a:solidFill>
                <a:ea typeface="Times New Roman" pitchFamily="18" charset="0"/>
                <a:sym typeface="Symbol" pitchFamily="18" charset="2"/>
              </a:rPr>
              <a:t>тракта</a:t>
            </a:r>
            <a:endParaRPr lang="ru-RU" sz="1600" b="1" dirty="0" smtClean="0">
              <a:solidFill>
                <a:srgbClr val="0000FF"/>
              </a:solidFill>
              <a:ea typeface="Times New Roman" pitchFamily="18" charset="0"/>
              <a:sym typeface="Symbol" pitchFamily="18" charset="2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167389" y="4566364"/>
            <a:ext cx="2911217" cy="186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9214469" y="4912821"/>
            <a:ext cx="297753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XFEL (</a:t>
            </a:r>
            <a:r>
              <a:rPr lang="ru-RU" sz="17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Гамбург, Германия)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59418" y="863457"/>
            <a:ext cx="158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гг.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13211" y="854602"/>
            <a:ext cx="158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гг.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490794" y="246923"/>
            <a:ext cx="5824234" cy="562726"/>
          </a:xfrm>
          <a:prstGeom prst="rect">
            <a:avLst/>
          </a:prstGeom>
        </p:spPr>
        <p:txBody>
          <a:bodyPr vert="horz" lIns="191923" tIns="66252" rIns="132503" bIns="66252" rtlCol="0" anchor="ctr">
            <a:no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smtClean="0">
                <a:solidFill>
                  <a:srgbClr val="0000FF"/>
                </a:solidFill>
              </a:rPr>
              <a:t>Электромагниты  </a:t>
            </a:r>
            <a:r>
              <a:rPr lang="ru-RU" sz="2000" b="1" dirty="0" smtClean="0">
                <a:solidFill>
                  <a:srgbClr val="0000FF"/>
                </a:solidFill>
              </a:rPr>
              <a:t>ускорителей</a:t>
            </a:r>
            <a:endParaRPr lang="ru-RU" sz="2000" b="1" dirty="0" smtClean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6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38" name="Picture 3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18229"/>
            <a:ext cx="12192000" cy="395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Заголовок 1"/>
          <p:cNvSpPr txBox="1">
            <a:spLocks/>
          </p:cNvSpPr>
          <p:nvPr/>
        </p:nvSpPr>
        <p:spPr>
          <a:xfrm>
            <a:off x="490794" y="141101"/>
            <a:ext cx="5824234" cy="562726"/>
          </a:xfrm>
          <a:prstGeom prst="rect">
            <a:avLst/>
          </a:prstGeom>
        </p:spPr>
        <p:txBody>
          <a:bodyPr vert="horz" lIns="191923" tIns="66252" rIns="132503" bIns="66252" rtlCol="0" anchor="ctr">
            <a:no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smtClean="0">
                <a:solidFill>
                  <a:srgbClr val="0000FF"/>
                </a:solidFill>
              </a:rPr>
              <a:t>Ускорители заряженных частиц</a:t>
            </a:r>
            <a:endParaRPr lang="ru-RU" sz="2000" b="1" dirty="0" smtClean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14" y="797715"/>
            <a:ext cx="1905091" cy="12644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rcRect t="17692"/>
          <a:stretch>
            <a:fillRect/>
          </a:stretch>
        </p:blipFill>
        <p:spPr>
          <a:xfrm>
            <a:off x="4421696" y="964182"/>
            <a:ext cx="1725706" cy="1068365"/>
          </a:xfrm>
          <a:prstGeom prst="rect">
            <a:avLst/>
          </a:prstGeom>
        </p:spPr>
      </p:pic>
      <p:pic>
        <p:nvPicPr>
          <p:cNvPr id="44" name="Picture 43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03018" y="975939"/>
            <a:ext cx="1587576" cy="104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/>
          <p:cNvSpPr/>
          <p:nvPr/>
        </p:nvSpPr>
        <p:spPr>
          <a:xfrm>
            <a:off x="977430" y="2062798"/>
            <a:ext cx="2550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Циклотронные комплексы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98425" y="2109376"/>
            <a:ext cx="2845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Линейные ускорители электронов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808938" y="2038370"/>
            <a:ext cx="1751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Нейтронные </a:t>
            </a:r>
          </a:p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генераторы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50" name="Picture 49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91647" y="969941"/>
            <a:ext cx="1218620" cy="88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66660" y="1328683"/>
            <a:ext cx="1270062" cy="87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9207465" y="2249562"/>
            <a:ext cx="1751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Высоковольтные ускорители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6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774" y="259304"/>
            <a:ext cx="8603652" cy="610809"/>
          </a:xfrm>
        </p:spPr>
        <p:txBody>
          <a:bodyPr>
            <a:normAutofit/>
          </a:bodyPr>
          <a:lstStyle/>
          <a:p>
            <a:r>
              <a:rPr lang="ru-RU" sz="22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Прикладная сверхпроводимость и криогенная техника</a:t>
            </a:r>
            <a:endParaRPr lang="ru-RU" sz="2200" kern="0" dirty="0" smtClean="0">
              <a:solidFill>
                <a:schemeClr val="hlink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F0A729-3F28-4ECB-8B85-A664232F1674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168680D-7419-4F6D-BFF8-BACE21136C59}"/>
              </a:ext>
            </a:extLst>
          </p:cNvPr>
          <p:cNvSpPr/>
          <p:nvPr/>
        </p:nvSpPr>
        <p:spPr>
          <a:xfrm>
            <a:off x="4221777" y="1382892"/>
            <a:ext cx="34691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/>
            <a:r>
              <a:rPr lang="ru-RU" sz="1400" b="1" i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2015 г. – СПИН 1 МДж</a:t>
            </a:r>
            <a:r>
              <a:rPr lang="ru-RU" sz="1400" i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, комплекс </a:t>
            </a:r>
            <a:r>
              <a:rPr lang="ru-RU" sz="14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сверхпроводникового индуктивного накопителя энергии из ВТСП-2</a:t>
            </a:r>
            <a:endParaRPr lang="ru-RU" sz="1400" kern="0" dirty="0">
              <a:solidFill>
                <a:schemeClr val="hlink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168680D-7419-4F6D-BFF8-BACE21136C59}"/>
              </a:ext>
            </a:extLst>
          </p:cNvPr>
          <p:cNvSpPr/>
          <p:nvPr/>
        </p:nvSpPr>
        <p:spPr>
          <a:xfrm>
            <a:off x="529191" y="5032533"/>
            <a:ext cx="108778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/>
            <a:r>
              <a:rPr lang="ru-RU" sz="1600" b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 Ближайшие планы</a:t>
            </a:r>
          </a:p>
          <a:p>
            <a:pPr marL="342900"/>
            <a:endParaRPr lang="ru-RU" sz="1600" b="1" kern="0" dirty="0" smtClean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marL="342900"/>
            <a:r>
              <a:rPr lang="ru-RU" sz="1600" b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Маглев </a:t>
            </a:r>
            <a:r>
              <a:rPr lang="ru-RU" sz="1600" kern="0" dirty="0">
                <a:solidFill>
                  <a:schemeClr val="hlink"/>
                </a:solidFill>
                <a:cs typeface="Times New Roman" panose="02020603050405020304" pitchFamily="18" charset="0"/>
              </a:rPr>
              <a:t>–</a:t>
            </a:r>
            <a:r>
              <a:rPr lang="ru-RU" sz="16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 сверхпроводниковые системы для скоростного магнитолевитационного транспорта</a:t>
            </a:r>
          </a:p>
          <a:p>
            <a:pPr marL="342900">
              <a:buFont typeface="Wingdings" charset="2"/>
              <a:buChar char="Ø"/>
            </a:pPr>
            <a:endParaRPr lang="ru-RU" sz="1600" b="1" kern="0" dirty="0" smtClean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marL="342900"/>
            <a:r>
              <a:rPr lang="ru-RU" sz="1600" b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СЭД</a:t>
            </a:r>
            <a:r>
              <a:rPr lang="ru-RU" sz="16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 </a:t>
            </a:r>
            <a:r>
              <a:rPr lang="ru-RU" sz="16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-</a:t>
            </a:r>
            <a:r>
              <a:rPr lang="ru-RU" sz="16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 </a:t>
            </a:r>
            <a:r>
              <a:rPr lang="ru-RU" sz="16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сверхпроводниковые</a:t>
            </a:r>
            <a:r>
              <a:rPr lang="ru-RU" sz="16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 генератора и электродвигатель, соединенные сверхпроводящим кабелем и </a:t>
            </a:r>
            <a:r>
              <a:rPr lang="ru-RU" sz="16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общей</a:t>
            </a:r>
            <a:r>
              <a:rPr lang="ru-RU" sz="16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 системой </a:t>
            </a:r>
            <a:r>
              <a:rPr lang="ru-RU" sz="16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криогенного </a:t>
            </a:r>
            <a:r>
              <a:rPr lang="ru-RU" sz="16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обеспечения  для систем электродвижения</a:t>
            </a:r>
            <a:endParaRPr lang="ru-RU" sz="1600" kern="0" dirty="0">
              <a:solidFill>
                <a:schemeClr val="hlink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704E001-B6FA-49C4-9510-B4343DD1B472}"/>
              </a:ext>
            </a:extLst>
          </p:cNvPr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5097" y="2712106"/>
            <a:ext cx="3278148" cy="226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168680D-7419-4F6D-BFF8-BACE21136C59}"/>
              </a:ext>
            </a:extLst>
          </p:cNvPr>
          <p:cNvSpPr/>
          <p:nvPr/>
        </p:nvSpPr>
        <p:spPr>
          <a:xfrm>
            <a:off x="5795258" y="4184812"/>
            <a:ext cx="3562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endParaRPr lang="ru-RU" sz="1400" kern="0" dirty="0">
              <a:solidFill>
                <a:schemeClr val="hlink"/>
              </a:solidFill>
              <a:cs typeface="Times New Roman" panose="02020603050405020304" pitchFamily="18" charset="0"/>
            </a:endParaRPr>
          </a:p>
          <a:p>
            <a:pPr marL="342900" indent="-342900"/>
            <a:endParaRPr lang="ru-RU" sz="1400" kern="0" dirty="0">
              <a:solidFill>
                <a:schemeClr val="hlink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168680D-7419-4F6D-BFF8-BACE21136C59}"/>
              </a:ext>
            </a:extLst>
          </p:cNvPr>
          <p:cNvSpPr/>
          <p:nvPr/>
        </p:nvSpPr>
        <p:spPr>
          <a:xfrm>
            <a:off x="8396516" y="1540994"/>
            <a:ext cx="31369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2020 г. - Сверхпроводниковый магнит 4 Тл </a:t>
            </a:r>
          </a:p>
          <a:p>
            <a:r>
              <a:rPr lang="ru-RU" sz="14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для стенда испытаний модулей бланкета установок УТС</a:t>
            </a:r>
            <a:endParaRPr lang="ru-RU" sz="1400" kern="0" dirty="0" smtClean="0">
              <a:solidFill>
                <a:schemeClr val="hlink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safonov\Desktop\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60223" y="2700482"/>
            <a:ext cx="2205856" cy="2941142"/>
          </a:xfrm>
          <a:prstGeom prst="rect">
            <a:avLst/>
          </a:prstGeom>
          <a:noFill/>
        </p:spPr>
      </p:pic>
      <p:pic>
        <p:nvPicPr>
          <p:cNvPr id="13" name="Picture 16" descr="атуш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221" y="2022423"/>
            <a:ext cx="2306480" cy="174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Графика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1328" y="3373099"/>
            <a:ext cx="1614827" cy="154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7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168680D-7419-4F6D-BFF8-BACE21136C59}"/>
              </a:ext>
            </a:extLst>
          </p:cNvPr>
          <p:cNvSpPr/>
          <p:nvPr/>
        </p:nvSpPr>
        <p:spPr>
          <a:xfrm>
            <a:off x="352317" y="1041450"/>
            <a:ext cx="34691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/>
            <a:r>
              <a:rPr lang="ru-RU" sz="1400" b="1" i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2000 г. – СПИН 1 МДж</a:t>
            </a:r>
            <a:r>
              <a:rPr lang="ru-RU" sz="1400" i="1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, комплекс </a:t>
            </a:r>
            <a:r>
              <a:rPr lang="ru-RU" sz="1400" kern="0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сверхпроводникового индуктивного накопителя энергии</a:t>
            </a:r>
            <a:endParaRPr lang="ru-RU" sz="1400" kern="0" dirty="0">
              <a:solidFill>
                <a:schemeClr val="hlin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6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xmlns:a="http://schemas.openxmlformats.org/drawingml/2006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xmlns:a="http://schemas.openxmlformats.org/drawingml/2006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1785</TotalTime>
  <Words>1518</Words>
  <Application>Microsoft Macintosh PowerPoint</Application>
  <PresentationFormat>Custom</PresentationFormat>
  <Paragraphs>247</Paragraphs>
  <Slides>18</Slides>
  <Notes>18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Тема Office</vt:lpstr>
      <vt:lpstr>Создание сверхпроводниковой магнитной системы ЭЦР-источника</vt:lpstr>
      <vt:lpstr>Slide 2</vt:lpstr>
      <vt:lpstr>Slide 3</vt:lpstr>
      <vt:lpstr>Основные направления деятельности АО «НИИЭФА» </vt:lpstr>
      <vt:lpstr>АО «НИИЭФА»: от идеи до готового изделия  Развитие научно-производственной базы -  уникальные навыки и технологии</vt:lpstr>
      <vt:lpstr>Slide 6</vt:lpstr>
      <vt:lpstr>Slide 7</vt:lpstr>
      <vt:lpstr>Slide 8</vt:lpstr>
      <vt:lpstr>Прикладная сверхпроводимость и криогенная техника</vt:lpstr>
      <vt:lpstr>Параметры магнитной системы ЭЦР источника на 28 ГГц</vt:lpstr>
      <vt:lpstr>Концептуальная проработка традиционного варианта</vt:lpstr>
      <vt:lpstr>Традиционный вариант магнитной системы (расчетная модель)</vt:lpstr>
      <vt:lpstr>Диаграмма соответствия конструктивной плотности тока Je и максимального поля B в сверхпроводниковых катушках. Традиционный вариант.</vt:lpstr>
      <vt:lpstr>Концептуальная проработка обращенного варианта</vt:lpstr>
      <vt:lpstr>Обращенный вариант магнитной системы (расчетная модель)</vt:lpstr>
      <vt:lpstr>Диаграмма соответствия конструктивной плотности тока Je и максимального поля B в сверхпроводниковых катушках. Обращенный вариант.</vt:lpstr>
      <vt:lpstr>Сравнительная таблица традиционного и обращенного вариантов исполнения магнитной системы ЭЦР-источника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Зайцев Игорь Игоревич</dc:creator>
  <cp:lastModifiedBy>Igor Rodin</cp:lastModifiedBy>
  <cp:revision>49</cp:revision>
  <dcterms:created xsi:type="dcterms:W3CDTF">2021-06-30T08:31:39Z</dcterms:created>
  <dcterms:modified xsi:type="dcterms:W3CDTF">2021-07-01T06:50:03Z</dcterms:modified>
</cp:coreProperties>
</file>