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277" r:id="rId3"/>
    <p:sldId id="275" r:id="rId4"/>
    <p:sldId id="276" r:id="rId5"/>
    <p:sldId id="290" r:id="rId6"/>
    <p:sldId id="291" r:id="rId7"/>
    <p:sldId id="280" r:id="rId8"/>
    <p:sldId id="282" r:id="rId9"/>
    <p:sldId id="285" r:id="rId10"/>
    <p:sldId id="292" r:id="rId11"/>
    <p:sldId id="283" r:id="rId12"/>
    <p:sldId id="284" r:id="rId13"/>
    <p:sldId id="293" r:id="rId14"/>
    <p:sldId id="298" r:id="rId15"/>
    <p:sldId id="286" r:id="rId16"/>
    <p:sldId id="287" r:id="rId17"/>
    <p:sldId id="299" r:id="rId18"/>
    <p:sldId id="297" r:id="rId19"/>
    <p:sldId id="296" r:id="rId20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A11D"/>
    <a:srgbClr val="558ED5"/>
    <a:srgbClr val="FFC000"/>
    <a:srgbClr val="374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>
        <p:scale>
          <a:sx n="120" d="100"/>
          <a:sy n="120" d="100"/>
        </p:scale>
        <p:origin x="246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00B3D-68DA-4790-A9F9-D50B5CA65ED9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D183F-985A-4041-9017-0957BE558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191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FC3AC-EBC3-400D-BDC4-6BE10AE9A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FA70BD-FE4C-4138-9D44-60C08735D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52E742-EA3D-4058-92D0-A70541056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92EC-075D-4F7F-8C6D-BC60BA542ECD}" type="datetime1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FC75E6-16E6-4043-A3EB-2CC457429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95A6E2-1554-471F-A6D9-A95CB429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13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5CFC5-43FF-4BC6-8B18-0E301E69F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0B62BD-818C-4FCA-9B8D-040F8E84F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83C734-DE96-4D12-AFEC-FF5883B38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AFE52-55C7-430D-BCF9-13FE6D8D801A}" type="datetime1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4543C9-B891-41BE-9C3D-21C191B01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5EFEB0-A99C-4661-964A-AD0FAB82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31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E3420E-1CF2-4C07-B7A0-F922B39E28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07909C8-5AF5-4285-850A-383A210A6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B45D8-C957-4491-B08B-354F500D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E014-F1F9-43F0-87BC-99565E007A43}" type="datetime1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337013-D51E-4664-A303-263B9D772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E59E91-7324-4B05-9CF9-72DB46B0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894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36650-B4D3-48EA-BF58-34B30EA1B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71" y="-250439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test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8D7FEF-51EA-405B-8A91-D721026D0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3A4B19-0C34-4E56-95A0-CC65E8EA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F8E99-EFFF-432F-9159-6B8C1B5AD97B}" type="datetime1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AFFC57-1FB0-48BC-BDA6-EF1BBAF0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6050"/>
            <a:ext cx="4114800" cy="365125"/>
          </a:xfrm>
        </p:spPr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B555B5-4162-429B-AD68-A8294EBE4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4371" y="6421664"/>
            <a:ext cx="2743200" cy="365125"/>
          </a:xfrm>
        </p:spPr>
        <p:txBody>
          <a:bodyPr/>
          <a:lstStyle>
            <a:lvl1pPr>
              <a:defRPr sz="1800" b="1">
                <a:solidFill>
                  <a:srgbClr val="6BA11D"/>
                </a:solidFill>
              </a:defRPr>
            </a:lvl1pPr>
          </a:lstStyle>
          <a:p>
            <a:fld id="{11317982-EFC9-4E32-841A-1364B6CB90A9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A9AC47-BE89-498A-8F04-2E76EB9296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730" y="-5192"/>
            <a:ext cx="1980896" cy="1114254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55DF9E3-3BC0-4CE1-A330-52C16642E30F}"/>
              </a:ext>
            </a:extLst>
          </p:cNvPr>
          <p:cNvCxnSpPr>
            <a:cxnSpLocks/>
          </p:cNvCxnSpPr>
          <p:nvPr userDrawn="1"/>
        </p:nvCxnSpPr>
        <p:spPr>
          <a:xfrm>
            <a:off x="467833" y="842647"/>
            <a:ext cx="9970897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2727FF"/>
                </a:gs>
                <a:gs pos="100000">
                  <a:srgbClr val="6BA11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44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2D761-72DC-475A-829D-72A104C1E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ACB237-6AC8-4158-94AB-BDD71F3CC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76792D-CD09-4E44-9A98-897BB9004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9B5C-E99D-4810-9ECF-886C0A5BDB53}" type="datetime1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88C2A9-22FF-4A05-B0FC-6A34B618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984747-8BF5-407E-83F7-3810B63D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67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81454-E430-4D3D-B705-78C693BD8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51E4AE-3058-46AB-87E0-8716F144D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E6B2FE-42E5-46CA-A635-CE6C72FE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5BEAAF-DDA8-4C8C-943D-10F87E543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41448-19C4-4BBC-AB89-49CEB944C587}" type="datetime1">
              <a:rPr lang="ru-RU" smtClean="0"/>
              <a:t>01.07.2021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199B87-638E-484C-8E9C-57930C88C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6CA9C7-3567-44FE-8E5A-762F9013A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14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D9D0-F5F4-4244-8771-103C75DB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7E4426-7256-46DA-9720-80DAB09AA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D76694-020A-43F4-95D3-B3BEC7AA7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0E6B203-2617-449E-86FB-5E23DF6D6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C834A9-A84C-45B5-80AB-F7DE51E0D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22DBA8-B10C-401B-8C98-99D5BC207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743B-C4DA-45F9-888B-FF3D6E344220}" type="datetime1">
              <a:rPr lang="ru-RU" smtClean="0"/>
              <a:t>01.07.2021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806224-D796-440C-8AA4-02A62FF1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B429C1-E233-4224-A505-2F7189AEE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327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3E0F4-40E1-4B5F-A2C3-EB7143E6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BEC8F19-4D8F-40E8-8375-A17FEF54D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95616-E2FA-4F8E-8DC8-6604B9450966}" type="datetime1">
              <a:rPr lang="ru-RU" smtClean="0"/>
              <a:t>01.07.2021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81355F-AAE6-4DA0-BE96-DA83017F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DF2E83-2488-4000-8D0C-FBBF5048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72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AFEF8A7-1570-49AB-970D-02FE655D2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A9A6D-9714-4866-B6DB-D2E01838D46C}" type="datetime1">
              <a:rPr lang="ru-RU" smtClean="0"/>
              <a:t>01.07.2021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E5AFE65-514C-4382-9FBF-76876B0D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62D2E4-F944-4E2C-AF83-026FBB2D7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661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23455-D3A6-496F-87DA-16B839B1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0FBEDB-D034-4E26-BF2D-60FA20024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EA1057-6362-493F-85FB-D881BAA42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69D187-97D5-4362-B018-28F95F183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2C0-55E4-4DCE-BEE9-0A598869EB5C}" type="datetime1">
              <a:rPr lang="ru-RU" smtClean="0"/>
              <a:t>01.07.2021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2E5745-8923-4211-B481-E0F399367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5BBE6A-E602-4C0C-A459-05975EFBB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52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D8236-C40B-4997-A765-C5102B4F4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CA7C59F-9356-4711-ADA0-6D70718C68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7C88D3-6DC2-4E70-881A-858A080E8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8A9E06-20C4-4C88-8E20-219499AD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52D34-28CD-4373-BB35-8861EB90D887}" type="datetime1">
              <a:rPr lang="ru-RU" smtClean="0"/>
              <a:t>01.07.2021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FC86FE-109C-4348-8236-DD1A75D6D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5F238F-7CBB-44E6-AB01-9C4968BE4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82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7C38F-71B9-4924-897E-2AC67F5A5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4E40B4-C194-4FB0-918C-13AB7C495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789D69-7E18-4228-BB59-9D1708803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1CCCB-11BF-41C6-98D5-F9CD64729BDF}" type="datetime1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DB533E-5365-4001-BF0A-DF265DFC6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415B2B-ACCE-4AE4-89B3-8BCE66EBA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03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58BF0-A61E-4F73-BBA0-038FD53B0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3" y="1445052"/>
            <a:ext cx="9144000" cy="1553532"/>
          </a:xfrm>
        </p:spPr>
        <p:txBody>
          <a:bodyPr>
            <a:noAutofit/>
          </a:bodyPr>
          <a:lstStyle/>
          <a:p>
            <a:r>
              <a:rPr lang="ru-RU" sz="4000" b="1" dirty="0"/>
              <a:t>Барионная материя на </a:t>
            </a:r>
            <a:r>
              <a:rPr lang="ru-RU" sz="4000" b="1" dirty="0" err="1"/>
              <a:t>Нуклотроне</a:t>
            </a:r>
            <a:r>
              <a:rPr lang="ru-RU" sz="4000" b="1" dirty="0"/>
              <a:t> </a:t>
            </a:r>
            <a:r>
              <a:rPr lang="ru-RU" sz="4000" b="1" dirty="0">
                <a:solidFill>
                  <a:srgbClr val="6BA11D"/>
                </a:solidFill>
              </a:rPr>
              <a:t>(</a:t>
            </a:r>
            <a:r>
              <a:rPr lang="en-US" sz="4000" b="1" dirty="0">
                <a:solidFill>
                  <a:srgbClr val="6BA11D"/>
                </a:solidFill>
              </a:rPr>
              <a:t>BM@N</a:t>
            </a:r>
            <a:r>
              <a:rPr lang="ru-RU" sz="4000" b="1" dirty="0">
                <a:solidFill>
                  <a:srgbClr val="6BA11D"/>
                </a:solidFill>
              </a:rPr>
              <a:t>)</a:t>
            </a:r>
            <a:endParaRPr lang="ru-RU" sz="4000" dirty="0">
              <a:solidFill>
                <a:srgbClr val="6BA11D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3C67B4-FBBE-4E12-A1DB-F0CC90DB1B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3054" y="41098"/>
            <a:ext cx="2518946" cy="1416907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22E00A1-C33A-44A9-A5EC-826AD6E78189}"/>
              </a:ext>
            </a:extLst>
          </p:cNvPr>
          <p:cNvCxnSpPr/>
          <p:nvPr/>
        </p:nvCxnSpPr>
        <p:spPr>
          <a:xfrm>
            <a:off x="1710608" y="1459336"/>
            <a:ext cx="877077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2727FF"/>
                </a:gs>
                <a:gs pos="100000">
                  <a:srgbClr val="6BA11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BE30A36-A4EE-4195-9DC8-30D592B3F582}"/>
              </a:ext>
            </a:extLst>
          </p:cNvPr>
          <p:cNvCxnSpPr/>
          <p:nvPr/>
        </p:nvCxnSpPr>
        <p:spPr>
          <a:xfrm>
            <a:off x="1710606" y="3205164"/>
            <a:ext cx="877077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2727FF"/>
                </a:gs>
                <a:gs pos="100000">
                  <a:srgbClr val="6BA11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The XXIV International Scientific Conference of Young Scientists and  Specialists (AYSS-2020) (9-13 November 2020) · JINR (Indico)">
            <a:extLst>
              <a:ext uri="{FF2B5EF4-FFF2-40B4-BE49-F238E27FC236}">
                <a16:creationId xmlns:a16="http://schemas.microsoft.com/office/drawing/2014/main" id="{94DAFBCF-E32F-4B5C-8095-ABCE35749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31" y="93928"/>
            <a:ext cx="2034746" cy="114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FBR Logo">
            <a:extLst>
              <a:ext uri="{FF2B5EF4-FFF2-40B4-BE49-F238E27FC236}">
                <a16:creationId xmlns:a16="http://schemas.microsoft.com/office/drawing/2014/main" id="{794B7284-0CC3-46D5-9A98-DA1486C9B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7" y="5734728"/>
            <a:ext cx="1926738" cy="8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3A6473-92F5-4567-9A26-D3B22425A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803" y="6026388"/>
            <a:ext cx="2806280" cy="5389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24D204-D6E6-42ED-9CAD-DEBA54A9A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07" y="5758431"/>
            <a:ext cx="4091593" cy="983204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C335F578-6860-4EF3-AD2F-9354CAD482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3" y="3547758"/>
            <a:ext cx="9144000" cy="983204"/>
          </a:xfrm>
        </p:spPr>
        <p:txBody>
          <a:bodyPr>
            <a:normAutofit/>
          </a:bodyPr>
          <a:lstStyle/>
          <a:p>
            <a:r>
              <a:rPr lang="ru-RU" i="1" dirty="0"/>
              <a:t>Дмитрий Дементьев для коллаборации </a:t>
            </a:r>
            <a:r>
              <a:rPr lang="en-US" i="1" dirty="0"/>
              <a:t>BM@N</a:t>
            </a:r>
          </a:p>
          <a:p>
            <a:r>
              <a:rPr lang="ru-RU" i="1" dirty="0"/>
              <a:t>ЛФВЭ ОИЯИ</a:t>
            </a:r>
            <a:endParaRPr lang="en-US" i="1" dirty="0"/>
          </a:p>
          <a:p>
            <a:endParaRPr lang="en-US" dirty="0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60744C3A-62C6-4318-9BDF-6AEB389F1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38" y="455449"/>
            <a:ext cx="1608540" cy="7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1D811F-3273-4C3C-B264-DC8D957BB7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12" y="5667565"/>
            <a:ext cx="1926738" cy="10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52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60F89-101C-4C3A-82B9-4AAB33962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05" y="-25043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ʌ decay reconstruction in carbon beams with GEM tracker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EFE2B7-C4F1-4549-8A3E-C0682D261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44" y="4261596"/>
            <a:ext cx="7209815" cy="193490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experimental limitations of the first setup: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low granularity of tracking systems (small S/B ratio);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no vacuum beam pipe in BM@N (large background)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982B2B5-E5A5-4635-9BA3-1255368E2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B92EE-47FD-4DCD-910C-D40CCA14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374880-6AA0-4884-A585-25A49757A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1" y="875358"/>
            <a:ext cx="3452072" cy="23992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F77062-94D4-4F50-B5DB-1972A034C0B6}"/>
                  </a:ext>
                </a:extLst>
              </p:cNvPr>
              <p:cNvSpPr txBox="1"/>
              <p:nvPr/>
            </p:nvSpPr>
            <p:spPr>
              <a:xfrm>
                <a:off x="147915" y="3304848"/>
                <a:ext cx="68151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ʌ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⇾p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dirty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decay reconstruction in GEM + Si tracker in C+C interaction,</a:t>
                </a:r>
              </a:p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March 2017 </a:t>
                </a:r>
                <a:endParaRPr lang="ru-RU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F77062-94D4-4F50-B5DB-1972A034C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15" y="3304848"/>
                <a:ext cx="6815199" cy="646331"/>
              </a:xfrm>
              <a:prstGeom prst="rect">
                <a:avLst/>
              </a:prstGeom>
              <a:blipFill>
                <a:blip r:embed="rId3"/>
                <a:stretch>
                  <a:fillRect l="-716" t="-5660" r="-89" b="-13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104" descr="CC_VV.png">
            <a:extLst>
              <a:ext uri="{FF2B5EF4-FFF2-40B4-BE49-F238E27FC236}">
                <a16:creationId xmlns:a16="http://schemas.microsoft.com/office/drawing/2014/main" id="{5D00D122-174E-4126-A173-385CAEFC95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4804" y="3429000"/>
            <a:ext cx="3126773" cy="2160000"/>
          </a:xfrm>
          <a:prstGeom prst="rect">
            <a:avLst/>
          </a:prstGeom>
        </p:spPr>
      </p:pic>
      <p:pic>
        <p:nvPicPr>
          <p:cNvPr id="10" name="Рисунок 105" descr="CAl_VV.png">
            <a:extLst>
              <a:ext uri="{FF2B5EF4-FFF2-40B4-BE49-F238E27FC236}">
                <a16:creationId xmlns:a16="http://schemas.microsoft.com/office/drawing/2014/main" id="{D1DD9519-74CA-45D7-A2F6-FD1BAE1EDB1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71" y="1038597"/>
            <a:ext cx="3114217" cy="2160000"/>
          </a:xfrm>
          <a:prstGeom prst="rect">
            <a:avLst/>
          </a:prstGeom>
        </p:spPr>
      </p:pic>
      <p:pic>
        <p:nvPicPr>
          <p:cNvPr id="11" name="Рисунок 106" descr="CCu_VV.png">
            <a:extLst>
              <a:ext uri="{FF2B5EF4-FFF2-40B4-BE49-F238E27FC236}">
                <a16:creationId xmlns:a16="http://schemas.microsoft.com/office/drawing/2014/main" id="{04FD0A81-4E1F-45F1-A76F-153E69C4622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11688" y="1075124"/>
            <a:ext cx="310797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3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4AA0F-B6AE-44AD-9A8D-CBB909BF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Tracking System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71AC99-E67A-4A7D-AC9D-3DF514D52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7000" y="802770"/>
            <a:ext cx="4635280" cy="5301561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3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</a:rPr>
              <a:t>Technical solutions: </a:t>
            </a:r>
          </a:p>
          <a:p>
            <a:pPr marL="820737" indent="-457200">
              <a:lnSpc>
                <a:spcPct val="120000"/>
              </a:lnSpc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3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</a:rPr>
              <a:t>double-sided silicon microstrip sensors</a:t>
            </a:r>
          </a:p>
          <a:p>
            <a:pPr marL="987425" lvl="1" indent="-269875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sz="33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hit spatial resolution   25 µm </a:t>
            </a:r>
          </a:p>
          <a:p>
            <a:pPr marL="987425" lvl="1" indent="-269875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sz="33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material budget per tracking station:   0.3% – 2% X</a:t>
            </a:r>
            <a:r>
              <a:rPr lang="en-US" sz="3300" i="1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0</a:t>
            </a:r>
            <a:r>
              <a:rPr lang="en-US" sz="33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 </a:t>
            </a:r>
          </a:p>
          <a:p>
            <a:pPr marL="987425" lvl="1" indent="-269875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sz="33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radiation tolerance up to 1 × 10</a:t>
            </a:r>
            <a:r>
              <a:rPr lang="en-US" sz="3300" i="1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14</a:t>
            </a:r>
            <a:r>
              <a:rPr lang="en-US" sz="33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 n/cm</a:t>
            </a:r>
            <a:r>
              <a:rPr lang="en-US" sz="3300" i="1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2</a:t>
            </a:r>
            <a:r>
              <a:rPr lang="en-US" sz="33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  (1 MeV equivalent)</a:t>
            </a:r>
          </a:p>
          <a:p>
            <a:pPr marL="820737" indent="-457200">
              <a:lnSpc>
                <a:spcPct val="120000"/>
              </a:lnSpc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3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self-triggering front-end electronics, time-stamp resolution   12,5 ns</a:t>
            </a:r>
          </a:p>
          <a:p>
            <a:pPr marL="820737" indent="-457200">
              <a:lnSpc>
                <a:spcPct val="120000"/>
              </a:lnSpc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3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low-mass detector modules/ladders </a:t>
            </a:r>
          </a:p>
          <a:p>
            <a:pPr marL="0" lvl="0" indent="0">
              <a:spcBef>
                <a:spcPts val="0"/>
              </a:spcBef>
              <a:buClr>
                <a:srgbClr val="002060"/>
              </a:buClr>
              <a:buSzPts val="1600"/>
              <a:buNone/>
            </a:pP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002060"/>
              </a:buClr>
              <a:buSzPts val="1600"/>
              <a:buNone/>
            </a:pPr>
            <a:endParaRPr lang="en-US" sz="2900" dirty="0"/>
          </a:p>
          <a:p>
            <a:pPr marL="0" lvl="0" indent="0">
              <a:lnSpc>
                <a:spcPct val="170000"/>
              </a:lnSpc>
              <a:spcBef>
                <a:spcPts val="0"/>
              </a:spcBef>
              <a:buClr>
                <a:srgbClr val="002060"/>
              </a:buClr>
              <a:buSzPts val="1600"/>
              <a:buNone/>
            </a:pPr>
            <a:r>
              <a:rPr lang="en-US" sz="2900" b="1" dirty="0"/>
              <a:t>The project is being implemented as a joint effort of </a:t>
            </a:r>
            <a:r>
              <a:rPr lang="en-US" sz="2900" b="1" dirty="0">
                <a:solidFill>
                  <a:srgbClr val="0070C0"/>
                </a:solidFill>
              </a:rPr>
              <a:t>CBM</a:t>
            </a:r>
            <a:r>
              <a:rPr lang="en-US" sz="2900" b="1" dirty="0"/>
              <a:t> and </a:t>
            </a:r>
            <a:r>
              <a:rPr lang="en-US" sz="2900" b="1" dirty="0">
                <a:solidFill>
                  <a:srgbClr val="00B050"/>
                </a:solidFill>
              </a:rPr>
              <a:t>BM@N</a:t>
            </a:r>
            <a:r>
              <a:rPr lang="en-US" sz="2900" b="1" dirty="0"/>
              <a:t> STS teams</a:t>
            </a:r>
            <a:r>
              <a:rPr lang="ru-RU" sz="2900" b="1" dirty="0"/>
              <a:t> </a:t>
            </a:r>
            <a:r>
              <a:rPr lang="en-US" sz="2900" b="1" dirty="0"/>
              <a:t>under the GSI-JINR Roadmap Agreement</a:t>
            </a:r>
            <a:endParaRPr lang="en-US" sz="29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  <a:p>
            <a:pPr marL="0" indent="0">
              <a:buNone/>
            </a:pP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15D8A23-B654-45A6-90E0-DB19797E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79456F-17CE-4C84-B281-20444C7B7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1CDAA7C-A351-499C-BBB3-BCBE83F461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9" t="21963" r="31136" b="26892"/>
          <a:stretch/>
        </p:blipFill>
        <p:spPr>
          <a:xfrm>
            <a:off x="320131" y="3885963"/>
            <a:ext cx="2657008" cy="26375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B44902-63BE-4834-81A4-DE6B44BBB8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0" t="5909" r="27003" b="15893"/>
          <a:stretch/>
        </p:blipFill>
        <p:spPr>
          <a:xfrm>
            <a:off x="3849683" y="4188970"/>
            <a:ext cx="649472" cy="2013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093D09-7343-4918-9891-C4C8FE3A7145}"/>
              </a:ext>
            </a:extLst>
          </p:cNvPr>
          <p:cNvSpPr txBox="1"/>
          <p:nvPr/>
        </p:nvSpPr>
        <p:spPr>
          <a:xfrm>
            <a:off x="791407" y="6169146"/>
            <a:ext cx="167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STS stations</a:t>
            </a:r>
            <a:endParaRPr lang="ru-RU" i="1" dirty="0">
              <a:solidFill>
                <a:srgbClr val="6BA1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173EB7-16B9-4FD5-BD0F-0D5AC8B682EE}"/>
              </a:ext>
            </a:extLst>
          </p:cNvPr>
          <p:cNvSpPr txBox="1"/>
          <p:nvPr/>
        </p:nvSpPr>
        <p:spPr>
          <a:xfrm>
            <a:off x="3360369" y="6215093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 x Ladders</a:t>
            </a:r>
            <a:endParaRPr lang="ru-RU" i="1" dirty="0">
              <a:solidFill>
                <a:srgbClr val="6BA1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7D8AB2-7D8A-46A0-BF76-604B15640E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t="45183" r="19823" b="29259"/>
          <a:stretch/>
        </p:blipFill>
        <p:spPr>
          <a:xfrm rot="16980688">
            <a:off x="4922412" y="4760104"/>
            <a:ext cx="1661531" cy="615090"/>
          </a:xfrm>
          <a:prstGeom prst="rect">
            <a:avLst/>
          </a:prstGeom>
        </p:spPr>
      </p:pic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134138FC-037E-4FBA-A0C3-7E893FC48949}"/>
              </a:ext>
            </a:extLst>
          </p:cNvPr>
          <p:cNvSpPr/>
          <p:nvPr/>
        </p:nvSpPr>
        <p:spPr>
          <a:xfrm rot="5400000">
            <a:off x="3214780" y="3160013"/>
            <a:ext cx="530282" cy="1117358"/>
          </a:xfrm>
          <a:prstGeom prst="rightArrow">
            <a:avLst/>
          </a:prstGeom>
          <a:gradFill>
            <a:gsLst>
              <a:gs pos="0">
                <a:srgbClr val="2727FF"/>
              </a:gs>
              <a:gs pos="100000">
                <a:srgbClr val="6BA11D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D16120-07F7-4355-8A76-C53F95E5D11E}"/>
              </a:ext>
            </a:extLst>
          </p:cNvPr>
          <p:cNvSpPr txBox="1"/>
          <p:nvPr/>
        </p:nvSpPr>
        <p:spPr>
          <a:xfrm>
            <a:off x="4930950" y="6184093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292 x Modules</a:t>
            </a:r>
            <a:endParaRPr lang="ru-RU" i="1" dirty="0">
              <a:solidFill>
                <a:srgbClr val="6BA1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Google Shape;91;p13">
            <a:extLst>
              <a:ext uri="{FF2B5EF4-FFF2-40B4-BE49-F238E27FC236}">
                <a16:creationId xmlns:a16="http://schemas.microsoft.com/office/drawing/2014/main" id="{2376186E-7C33-46B4-902D-2EF5A996BB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2700" y="928350"/>
            <a:ext cx="3300953" cy="270125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D00837-1956-4112-8F5D-372A6CC31728}"/>
              </a:ext>
            </a:extLst>
          </p:cNvPr>
          <p:cNvSpPr txBox="1"/>
          <p:nvPr/>
        </p:nvSpPr>
        <p:spPr>
          <a:xfrm>
            <a:off x="4766982" y="3524439"/>
            <a:ext cx="215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STS Material budget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907CFA-49D1-45CE-B4DA-0C21D90CB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9" y="391357"/>
            <a:ext cx="3711170" cy="37459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F71CB90-390D-4B3A-A2F4-E8891BAF62E6}"/>
              </a:ext>
            </a:extLst>
          </p:cNvPr>
          <p:cNvSpPr txBox="1"/>
          <p:nvPr/>
        </p:nvSpPr>
        <p:spPr>
          <a:xfrm>
            <a:off x="11017431" y="928350"/>
            <a:ext cx="106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BA11D"/>
                </a:solidFill>
              </a:rPr>
              <a:t>STS team</a:t>
            </a:r>
            <a:endParaRPr lang="ru-RU" b="1" dirty="0">
              <a:solidFill>
                <a:srgbClr val="6BA11D"/>
              </a:solidFill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5FDFCBC0-4268-46D2-A6CD-518633EB0161}"/>
              </a:ext>
            </a:extLst>
          </p:cNvPr>
          <p:cNvSpPr txBox="1">
            <a:spLocks/>
          </p:cNvSpPr>
          <p:nvPr/>
        </p:nvSpPr>
        <p:spPr>
          <a:xfrm>
            <a:off x="7811185" y="5883635"/>
            <a:ext cx="4635281" cy="1589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>
                <a:solidFill>
                  <a:srgbClr val="3744FA"/>
                </a:solidFill>
              </a:rPr>
              <a:t>2022 </a:t>
            </a:r>
            <a:r>
              <a:rPr lang="en-US" sz="1800" i="1" dirty="0"/>
              <a:t>– installation of the first two stations</a:t>
            </a:r>
          </a:p>
          <a:p>
            <a:pPr marL="0" indent="0">
              <a:buNone/>
            </a:pPr>
            <a:r>
              <a:rPr lang="en-US" sz="1800" i="1" dirty="0">
                <a:solidFill>
                  <a:srgbClr val="3744FA"/>
                </a:solidFill>
              </a:rPr>
              <a:t>2024  </a:t>
            </a:r>
            <a:r>
              <a:rPr lang="en-US" sz="1800" i="1" dirty="0"/>
              <a:t>- commissioning of the full STS</a:t>
            </a:r>
          </a:p>
        </p:txBody>
      </p:sp>
    </p:spTree>
    <p:extLst>
      <p:ext uri="{BB962C8B-B14F-4D97-AF65-F5344CB8AC3E}">
        <p14:creationId xmlns:p14="http://schemas.microsoft.com/office/powerpoint/2010/main" val="3804587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DE1B3-E5A8-408F-9503-3EEF69386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modules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D15C90-1AD5-47D4-BBB8-3E50580D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7C22058-F99D-4C4F-9647-73F42675E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6" name="Объект 11">
            <a:extLst>
              <a:ext uri="{FF2B5EF4-FFF2-40B4-BE49-F238E27FC236}">
                <a16:creationId xmlns:a16="http://schemas.microsoft.com/office/drawing/2014/main" id="{5CDA6EB9-AABC-4728-8CFD-0B41B546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514" y="1075124"/>
            <a:ext cx="3943020" cy="2075273"/>
          </a:xfrm>
          <a:prstGeom prst="rect">
            <a:avLst/>
          </a:prstGeom>
          <a:noFill/>
          <a:ln w="28575">
            <a:solidFill>
              <a:srgbClr val="6BA11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6">
            <a:extLst>
              <a:ext uri="{FF2B5EF4-FFF2-40B4-BE49-F238E27FC236}">
                <a16:creationId xmlns:a16="http://schemas.microsoft.com/office/drawing/2014/main" id="{A6116327-0E39-450E-9D48-48881BD9A4B3}"/>
              </a:ext>
            </a:extLst>
          </p:cNvPr>
          <p:cNvGrpSpPr>
            <a:grpSpLocks noChangeAspect="1"/>
          </p:cNvGrpSpPr>
          <p:nvPr/>
        </p:nvGrpSpPr>
        <p:grpSpPr>
          <a:xfrm>
            <a:off x="530329" y="3516264"/>
            <a:ext cx="3809999" cy="1919392"/>
            <a:chOff x="457200" y="1524000"/>
            <a:chExt cx="8623848" cy="3928745"/>
          </a:xfrm>
        </p:grpSpPr>
        <p:pic>
          <p:nvPicPr>
            <p:cNvPr id="8" name="Grafik 4">
              <a:extLst>
                <a:ext uri="{FF2B5EF4-FFF2-40B4-BE49-F238E27FC236}">
                  <a16:creationId xmlns:a16="http://schemas.microsoft.com/office/drawing/2014/main" id="{23255129-BE93-4E64-8825-72E3D0E63A7A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524000"/>
              <a:ext cx="5759450" cy="3928745"/>
            </a:xfrm>
            <a:prstGeom prst="rect">
              <a:avLst/>
            </a:prstGeom>
          </p:spPr>
        </p:pic>
        <p:sp>
          <p:nvSpPr>
            <p:cNvPr id="9" name="Right Brace 18">
              <a:extLst>
                <a:ext uri="{FF2B5EF4-FFF2-40B4-BE49-F238E27FC236}">
                  <a16:creationId xmlns:a16="http://schemas.microsoft.com/office/drawing/2014/main" id="{ADA6C8BA-FFCF-4F0B-B51F-0DCB55F11B7D}"/>
                </a:ext>
              </a:extLst>
            </p:cNvPr>
            <p:cNvSpPr/>
            <p:nvPr/>
          </p:nvSpPr>
          <p:spPr>
            <a:xfrm>
              <a:off x="6400800" y="1752600"/>
              <a:ext cx="304800" cy="16002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Right Brace 19">
              <a:extLst>
                <a:ext uri="{FF2B5EF4-FFF2-40B4-BE49-F238E27FC236}">
                  <a16:creationId xmlns:a16="http://schemas.microsoft.com/office/drawing/2014/main" id="{201DBB57-6923-4595-B6DF-C1EDB2AB46D2}"/>
                </a:ext>
              </a:extLst>
            </p:cNvPr>
            <p:cNvSpPr/>
            <p:nvPr/>
          </p:nvSpPr>
          <p:spPr>
            <a:xfrm>
              <a:off x="6410131" y="3581400"/>
              <a:ext cx="304800" cy="16002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TextBox 20">
              <a:extLst>
                <a:ext uri="{FF2B5EF4-FFF2-40B4-BE49-F238E27FC236}">
                  <a16:creationId xmlns:a16="http://schemas.microsoft.com/office/drawing/2014/main" id="{6E3357B8-42EA-45DF-A9C6-C3D22FF6B85D}"/>
                </a:ext>
              </a:extLst>
            </p:cNvPr>
            <p:cNvSpPr txBox="1"/>
            <p:nvPr/>
          </p:nvSpPr>
          <p:spPr>
            <a:xfrm>
              <a:off x="6783352" y="1975767"/>
              <a:ext cx="2297696" cy="1070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N-side read-out </a:t>
              </a:r>
            </a:p>
          </p:txBody>
        </p:sp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8C25D353-0001-47E6-B860-27CCFC8A03E1}"/>
                </a:ext>
              </a:extLst>
            </p:cNvPr>
            <p:cNvSpPr txBox="1"/>
            <p:nvPr/>
          </p:nvSpPr>
          <p:spPr>
            <a:xfrm>
              <a:off x="6781801" y="3868261"/>
              <a:ext cx="2299247" cy="1070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P-side </a:t>
              </a:r>
              <a:b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read-out </a:t>
              </a:r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7A76D387-B97B-40AD-B28A-620A70F0E55C}"/>
              </a:ext>
            </a:extLst>
          </p:cNvPr>
          <p:cNvSpPr txBox="1"/>
          <p:nvPr/>
        </p:nvSpPr>
        <p:spPr>
          <a:xfrm>
            <a:off x="212039" y="5456324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cable stack:    </a:t>
            </a:r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thickness  ~ 800 µm / 0.23% X</a:t>
            </a:r>
            <a:r>
              <a:rPr lang="en-US" sz="1600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de-DE" sz="1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BF2A8E-BC30-4F4F-9204-E731E59AA9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826" y="1052552"/>
            <a:ext cx="2264426" cy="189871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3E8D36-6903-4F68-8E15-1E9EED5A3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892" y="1122828"/>
            <a:ext cx="3234059" cy="21516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6AF2D4-9F7B-4205-8A3F-A3AEBA0A0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5892" y="3803591"/>
            <a:ext cx="3314069" cy="2088963"/>
          </a:xfrm>
          <a:prstGeom prst="rect">
            <a:avLst/>
          </a:prstGeom>
        </p:spPr>
      </p:pic>
      <p:sp>
        <p:nvSpPr>
          <p:cNvPr id="18" name="Объект 17">
            <a:extLst>
              <a:ext uri="{FF2B5EF4-FFF2-40B4-BE49-F238E27FC236}">
                <a16:creationId xmlns:a16="http://schemas.microsoft.com/office/drawing/2014/main" id="{2D693233-572C-4E26-83DF-72FA08E01A7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80680" y="3889822"/>
            <a:ext cx="4546997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Clr>
                <a:srgbClr val="679B1C"/>
              </a:buClr>
              <a:buNone/>
            </a:pP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Performance: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100000"/>
              </a:lnSpc>
              <a:buClr>
                <a:srgbClr val="679B1C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noise:   1090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 150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 e  (N-side);</a:t>
            </a:r>
            <a:b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      1350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 200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 e  (P-side);</a:t>
            </a:r>
          </a:p>
          <a:p>
            <a:pPr>
              <a:lnSpc>
                <a:spcPct val="100000"/>
              </a:lnSpc>
              <a:buClr>
                <a:srgbClr val="679B1C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r/o threshold: 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7000 e;</a:t>
            </a:r>
          </a:p>
          <a:p>
            <a:pPr>
              <a:lnSpc>
                <a:spcPct val="100000"/>
              </a:lnSpc>
              <a:buClr>
                <a:srgbClr val="679B1C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signal-to-noise:  15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3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;</a:t>
            </a:r>
          </a:p>
          <a:p>
            <a:pPr>
              <a:lnSpc>
                <a:spcPct val="100000"/>
              </a:lnSpc>
              <a:buClr>
                <a:srgbClr val="679B1C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hit detection eff.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:  &gt; 95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%; 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286AF931-BAA2-4850-9AE2-CBCAED1B47D4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802586" y="2707400"/>
            <a:ext cx="440884" cy="808864"/>
          </a:xfrm>
          <a:prstGeom prst="straightConnector1">
            <a:avLst/>
          </a:prstGeom>
          <a:ln w="38100">
            <a:solidFill>
              <a:srgbClr val="6BA1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03E020EA-CE39-4EB3-B6DF-D9DFEB283A69}"/>
              </a:ext>
            </a:extLst>
          </p:cNvPr>
          <p:cNvCxnSpPr>
            <a:cxnSpLocks/>
          </p:cNvCxnSpPr>
          <p:nvPr/>
        </p:nvCxnSpPr>
        <p:spPr>
          <a:xfrm flipH="1" flipV="1">
            <a:off x="4199789" y="1814549"/>
            <a:ext cx="1169836" cy="352646"/>
          </a:xfrm>
          <a:prstGeom prst="straightConnector1">
            <a:avLst/>
          </a:prstGeom>
          <a:ln w="38100">
            <a:solidFill>
              <a:srgbClr val="6BA1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29A48D9-A975-4117-82A7-23D89EE7F984}"/>
              </a:ext>
            </a:extLst>
          </p:cNvPr>
          <p:cNvSpPr txBox="1"/>
          <p:nvPr/>
        </p:nvSpPr>
        <p:spPr>
          <a:xfrm>
            <a:off x="3074843" y="2822058"/>
            <a:ext cx="141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STS module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9F2FCF-9B89-405E-8971-D006F99E11E9}"/>
              </a:ext>
            </a:extLst>
          </p:cNvPr>
          <p:cNvSpPr txBox="1"/>
          <p:nvPr/>
        </p:nvSpPr>
        <p:spPr>
          <a:xfrm rot="20760954">
            <a:off x="1437736" y="1531460"/>
            <a:ext cx="123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Cable stack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AD08C6-F43C-4CAF-8004-536F8DC610B6}"/>
              </a:ext>
            </a:extLst>
          </p:cNvPr>
          <p:cNvSpPr txBox="1"/>
          <p:nvPr/>
        </p:nvSpPr>
        <p:spPr>
          <a:xfrm rot="20760954">
            <a:off x="438247" y="1893063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Sensor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9CDF8D-1A6F-4B17-999C-8706095056FE}"/>
              </a:ext>
            </a:extLst>
          </p:cNvPr>
          <p:cNvSpPr txBox="1"/>
          <p:nvPr/>
        </p:nvSpPr>
        <p:spPr>
          <a:xfrm rot="20760954">
            <a:off x="3942346" y="2221304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FEE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13AE24-2EF0-43ED-AACD-E30635144E1A}"/>
              </a:ext>
            </a:extLst>
          </p:cNvPr>
          <p:cNvSpPr txBox="1"/>
          <p:nvPr/>
        </p:nvSpPr>
        <p:spPr>
          <a:xfrm>
            <a:off x="9073092" y="3278922"/>
            <a:ext cx="263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Module assembly at JINR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A0F20E-8886-4648-B201-B0D044D24666}"/>
              </a:ext>
            </a:extLst>
          </p:cNvPr>
          <p:cNvSpPr txBox="1"/>
          <p:nvPr/>
        </p:nvSpPr>
        <p:spPr>
          <a:xfrm>
            <a:off x="5029691" y="2942558"/>
            <a:ext cx="301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STS XYTER ASIC Tab-bonded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with micro-cables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97D98A-48AC-4D9D-8C63-DE091ACA2616}"/>
              </a:ext>
            </a:extLst>
          </p:cNvPr>
          <p:cNvSpPr txBox="1"/>
          <p:nvPr/>
        </p:nvSpPr>
        <p:spPr>
          <a:xfrm>
            <a:off x="10919863" y="749055"/>
            <a:ext cx="106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BA11D"/>
                </a:solidFill>
              </a:rPr>
              <a:t>STS team</a:t>
            </a:r>
            <a:endParaRPr lang="ru-RU" b="1" dirty="0">
              <a:solidFill>
                <a:srgbClr val="6BA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96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B9F6-2E4B-40C6-8158-6DD2F771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ladders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E76E3E-EDD5-4247-B485-BC0C3FB38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E541E6-8FDE-444E-B036-1D488E97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3D8CE3F-F832-41EC-A394-66BEB4E3994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143" y="1075124"/>
            <a:ext cx="3154125" cy="2082746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983801-2317-4A07-91B1-EDC34163F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4945" y="2755878"/>
            <a:ext cx="3266684" cy="22797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81B95F-3425-49FE-A2C2-60213F9B0F9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9830" y="1189927"/>
            <a:ext cx="6547140" cy="820970"/>
          </a:xfrm>
          <a:prstGeom prst="rect">
            <a:avLst/>
          </a:prstGeom>
          <a:ln>
            <a:noFill/>
          </a:ln>
        </p:spPr>
      </p:pic>
      <p:pic>
        <p:nvPicPr>
          <p:cNvPr id="10" name="Объект 11">
            <a:extLst>
              <a:ext uri="{FF2B5EF4-FFF2-40B4-BE49-F238E27FC236}">
                <a16:creationId xmlns:a16="http://schemas.microsoft.com/office/drawing/2014/main" id="{DCB84B97-9EF9-47D9-8F8F-A8D1B54A0B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575" y="2755878"/>
            <a:ext cx="3340127" cy="2279769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AD5AE371-EA6F-4743-B7EB-2968FDCC5588}"/>
              </a:ext>
            </a:extLst>
          </p:cNvPr>
          <p:cNvSpPr txBox="1">
            <a:spLocks/>
          </p:cNvSpPr>
          <p:nvPr/>
        </p:nvSpPr>
        <p:spPr>
          <a:xfrm>
            <a:off x="5053314" y="5098891"/>
            <a:ext cx="3493388" cy="344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Mockup of the ladder</a:t>
            </a:r>
            <a:endParaRPr lang="ru-RU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8222A6-F54E-40C0-A256-828E20AC066F}"/>
              </a:ext>
            </a:extLst>
          </p:cNvPr>
          <p:cNvSpPr txBox="1"/>
          <p:nvPr/>
        </p:nvSpPr>
        <p:spPr>
          <a:xfrm>
            <a:off x="8585713" y="5180464"/>
            <a:ext cx="3445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Measured deviations of X coordinates of the fiducial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marks on the sensors from the mean value.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1ADAA4-4FE2-415A-AE73-D665BD326617}"/>
              </a:ext>
            </a:extLst>
          </p:cNvPr>
          <p:cNvSpPr txBox="1"/>
          <p:nvPr/>
        </p:nvSpPr>
        <p:spPr>
          <a:xfrm>
            <a:off x="6876638" y="1971047"/>
            <a:ext cx="2748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Fiducial marks on sensors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794A9F-A06B-4115-9135-17B262CD330D}"/>
              </a:ext>
            </a:extLst>
          </p:cNvPr>
          <p:cNvSpPr txBox="1"/>
          <p:nvPr/>
        </p:nvSpPr>
        <p:spPr>
          <a:xfrm>
            <a:off x="1003560" y="3157870"/>
            <a:ext cx="241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Ladder assembly device</a:t>
            </a:r>
            <a:endParaRPr lang="ru-RU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EC52D7D-853D-4441-90DA-91308C63FE99}"/>
              </a:ext>
            </a:extLst>
          </p:cNvPr>
          <p:cNvGrpSpPr/>
          <p:nvPr/>
        </p:nvGrpSpPr>
        <p:grpSpPr>
          <a:xfrm>
            <a:off x="51884" y="3575143"/>
            <a:ext cx="4718690" cy="1768521"/>
            <a:chOff x="378538" y="2162027"/>
            <a:chExt cx="7038128" cy="249897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DB3F5D8-6178-44DF-95D3-3C6FDC7C2D4B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538" y="2162027"/>
              <a:ext cx="7038128" cy="2095352"/>
            </a:xfrm>
            <a:prstGeom prst="rect">
              <a:avLst/>
            </a:prstGeom>
          </p:spPr>
        </p:pic>
        <p:sp>
          <p:nvSpPr>
            <p:cNvPr id="17" name="Объект 2">
              <a:extLst>
                <a:ext uri="{FF2B5EF4-FFF2-40B4-BE49-F238E27FC236}">
                  <a16:creationId xmlns:a16="http://schemas.microsoft.com/office/drawing/2014/main" id="{8B12A53B-1B09-41D5-83FD-7F248056E4D9}"/>
                </a:ext>
              </a:extLst>
            </p:cNvPr>
            <p:cNvSpPr txBox="1">
              <a:spLocks/>
            </p:cNvSpPr>
            <p:nvPr/>
          </p:nvSpPr>
          <p:spPr>
            <a:xfrm>
              <a:off x="1584467" y="4429060"/>
              <a:ext cx="4202596" cy="2319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dobe Ming Std L" panose="02020300000000000000" pitchFamily="18" charset="-128"/>
                  <a:ea typeface="Adobe Ming Std L" panose="02020300000000000000" pitchFamily="18" charset="-128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dirty="0">
                  <a:latin typeface="Cambria" panose="02040503050406030204" pitchFamily="18" charset="0"/>
                  <a:ea typeface="Cambria" panose="02040503050406030204" pitchFamily="18" charset="0"/>
                </a:rPr>
                <a:t>CF-truss with bearings</a:t>
              </a:r>
              <a:endParaRPr lang="ru-RU" sz="1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F1BB17-832E-4296-B874-BC154AFA9B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8549">
            <a:off x="350078" y="5276006"/>
            <a:ext cx="231269" cy="6063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632709B-5499-472D-9A83-FBE9FC18BB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8549">
            <a:off x="4215115" y="5186886"/>
            <a:ext cx="231269" cy="606374"/>
          </a:xfrm>
          <a:prstGeom prst="rect">
            <a:avLst/>
          </a:prstGeom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4539AE8-C968-4F26-9A85-F7D94D8A4A19}"/>
              </a:ext>
            </a:extLst>
          </p:cNvPr>
          <p:cNvCxnSpPr>
            <a:cxnSpLocks/>
          </p:cNvCxnSpPr>
          <p:nvPr/>
        </p:nvCxnSpPr>
        <p:spPr>
          <a:xfrm>
            <a:off x="465713" y="4443504"/>
            <a:ext cx="0" cy="665512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B7433EE-54EA-49E3-AB86-68BE3431A262}"/>
              </a:ext>
            </a:extLst>
          </p:cNvPr>
          <p:cNvCxnSpPr>
            <a:cxnSpLocks/>
          </p:cNvCxnSpPr>
          <p:nvPr/>
        </p:nvCxnSpPr>
        <p:spPr>
          <a:xfrm>
            <a:off x="4352741" y="4227669"/>
            <a:ext cx="0" cy="797333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5F6D34D-F7B2-4C09-BCA9-F6960ADFF8CA}"/>
              </a:ext>
            </a:extLst>
          </p:cNvPr>
          <p:cNvSpPr txBox="1"/>
          <p:nvPr/>
        </p:nvSpPr>
        <p:spPr>
          <a:xfrm>
            <a:off x="11028808" y="860445"/>
            <a:ext cx="106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BA11D"/>
                </a:solidFill>
              </a:rPr>
              <a:t>STS team</a:t>
            </a:r>
            <a:endParaRPr lang="ru-RU" b="1" dirty="0">
              <a:solidFill>
                <a:srgbClr val="6BA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28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0C535-C597-4942-9448-D1DD3E879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Hardon </a:t>
            </a:r>
            <a:r>
              <a:rPr lang="en-US" dirty="0" err="1"/>
              <a:t>Calorimetr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1EE541-21BB-434F-89E7-7FB13E054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00" y="956118"/>
            <a:ext cx="5664916" cy="5528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Determination of:  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000" dirty="0"/>
              <a:t>Orientation of the reaction plane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000" dirty="0"/>
              <a:t>Collision centrality</a:t>
            </a:r>
          </a:p>
          <a:p>
            <a:pPr marL="0" indent="0">
              <a:buClr>
                <a:srgbClr val="6BA11D"/>
              </a:buClr>
              <a:buSzPct val="150000"/>
              <a:buNone/>
            </a:pPr>
            <a:endParaRPr lang="en-US" dirty="0"/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FFC000"/>
                </a:solidFill>
                <a:cs typeface="Calibri" panose="020F0502020204030204" pitchFamily="34" charset="0"/>
              </a:rPr>
              <a:t>20 </a:t>
            </a:r>
            <a:r>
              <a:rPr lang="en-US" sz="1800" b="1" dirty="0">
                <a:solidFill>
                  <a:srgbClr val="FFC000"/>
                </a:solidFill>
                <a:cs typeface="Calibri" panose="020F0502020204030204" pitchFamily="34" charset="0"/>
              </a:rPr>
              <a:t>PSD CBM modules</a:t>
            </a:r>
            <a:r>
              <a:rPr lang="en-US" sz="1800" dirty="0">
                <a:solidFill>
                  <a:srgbClr val="FFC000"/>
                </a:solidFill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-  transverse size 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20x20 cm</a:t>
            </a:r>
            <a:r>
              <a:rPr lang="en-US" sz="1800" baseline="30000" dirty="0">
                <a:solidFill>
                  <a:prstClr val="black"/>
                </a:solidFill>
                <a:cs typeface="Calibri" panose="020F0502020204030204" pitchFamily="34" charset="0"/>
              </a:rPr>
              <a:t>2</a:t>
            </a: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, length 5.6 </a:t>
            </a:r>
            <a:r>
              <a:rPr lang="el-GR" altLang="ru-RU" sz="1800" dirty="0"/>
              <a:t>λ</a:t>
            </a:r>
            <a:r>
              <a:rPr lang="en-US" altLang="ru-RU" sz="1800" baseline="-25000" dirty="0"/>
              <a:t>int</a:t>
            </a: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.</a:t>
            </a: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buNone/>
            </a:pPr>
            <a:endParaRPr lang="en-US" sz="1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558ED5"/>
                </a:solidFill>
                <a:cs typeface="Calibri" panose="020F0502020204030204" pitchFamily="34" charset="0"/>
              </a:rPr>
              <a:t>34 </a:t>
            </a:r>
            <a:r>
              <a:rPr lang="en-US" sz="1800" b="1" dirty="0">
                <a:solidFill>
                  <a:srgbClr val="558ED5"/>
                </a:solidFill>
                <a:cs typeface="Calibri" panose="020F0502020204030204" pitchFamily="34" charset="0"/>
              </a:rPr>
              <a:t>MPD/NICA </a:t>
            </a: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like modules - transverse size 15x15cm</a:t>
            </a:r>
            <a:r>
              <a:rPr lang="en-US" sz="1800" baseline="30000" dirty="0">
                <a:solidFill>
                  <a:prstClr val="black"/>
                </a:solidFill>
                <a:cs typeface="Calibri" panose="020F0502020204030204" pitchFamily="34" charset="0"/>
              </a:rPr>
              <a:t>2</a:t>
            </a: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, length 4 </a:t>
            </a:r>
            <a:r>
              <a:rPr lang="el-GR" altLang="ru-RU" sz="1800" dirty="0"/>
              <a:t>λ</a:t>
            </a:r>
            <a:r>
              <a:rPr lang="en-US" altLang="ru-RU" sz="1800" baseline="-25000" dirty="0"/>
              <a:t>int</a:t>
            </a: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.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1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1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000" b="1" dirty="0" err="1">
                <a:solidFill>
                  <a:prstClr val="black"/>
                </a:solidFill>
                <a:cs typeface="Calibri" panose="020F0502020204030204" pitchFamily="34" charset="0"/>
              </a:rPr>
              <a:t>FHCal</a:t>
            </a:r>
            <a:r>
              <a:rPr lang="en-US" sz="2000" b="1" dirty="0">
                <a:solidFill>
                  <a:prstClr val="black"/>
                </a:solidFill>
                <a:cs typeface="Calibri" panose="020F0502020204030204" pitchFamily="34" charset="0"/>
              </a:rPr>
              <a:t> is completely assembled and installed at the BM@N 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endParaRPr lang="en-US" altLang="ru-RU" sz="1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0" indent="0">
              <a:buClr>
                <a:srgbClr val="6BA11D"/>
              </a:buClr>
              <a:buSzPct val="150000"/>
              <a:buNone/>
            </a:pPr>
            <a:endParaRPr lang="en-US" dirty="0"/>
          </a:p>
          <a:p>
            <a:pPr marL="0" indent="0">
              <a:buClr>
                <a:srgbClr val="6BA11D"/>
              </a:buClr>
              <a:buSzPct val="150000"/>
              <a:buNone/>
            </a:pPr>
            <a:endParaRPr lang="en-US" dirty="0"/>
          </a:p>
          <a:p>
            <a:pPr marL="0" indent="0">
              <a:buClr>
                <a:srgbClr val="6BA11D"/>
              </a:buClr>
              <a:buSzPct val="150000"/>
              <a:buNone/>
            </a:pPr>
            <a:endParaRPr lang="en-US" dirty="0"/>
          </a:p>
          <a:p>
            <a:pPr marL="0" indent="0">
              <a:buClr>
                <a:srgbClr val="6BA11D"/>
              </a:buClr>
              <a:buSzPct val="150000"/>
              <a:buNone/>
            </a:pPr>
            <a:endParaRPr lang="en-US" dirty="0"/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092F84A-08B9-4F38-BCEE-4679D0384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7CBE32-5662-4825-9811-11F5C4713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FC31F01E-F7B5-43BF-89D2-91DF2F99A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3635" y="919045"/>
            <a:ext cx="29083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Team of INR RAS, </a:t>
            </a:r>
            <a:r>
              <a:rPr lang="en-US" altLang="ru-RU" sz="1600" dirty="0" err="1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Troitsk</a:t>
            </a:r>
            <a:r>
              <a:rPr lang="en-US" altLang="ru-RU" sz="1600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ru-RU" altLang="ru-RU" sz="1600" dirty="0">
              <a:solidFill>
                <a:srgbClr val="6BA11D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CD4FF6-A1D9-427F-BB03-9FAEC6130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8"/>
          <a:stretch>
            <a:fillRect/>
          </a:stretch>
        </p:blipFill>
        <p:spPr>
          <a:xfrm rot="5400000">
            <a:off x="6322382" y="1549313"/>
            <a:ext cx="2952328" cy="2371242"/>
          </a:xfrm>
          <a:prstGeom prst="rect">
            <a:avLst/>
          </a:prstGeom>
          <a:effectLst>
            <a:reflection endPos="1000" dir="5400000" sy="-100000" algn="bl" rotWithShape="0"/>
          </a:effectLst>
        </p:spPr>
      </p:pic>
      <p:pic>
        <p:nvPicPr>
          <p:cNvPr id="9" name="Изображение10">
            <a:extLst>
              <a:ext uri="{FF2B5EF4-FFF2-40B4-BE49-F238E27FC236}">
                <a16:creationId xmlns:a16="http://schemas.microsoft.com/office/drawing/2014/main" id="{43627C9C-95F8-4F3D-B739-B272FBC2036D}"/>
              </a:ext>
            </a:extLst>
          </p:cNvPr>
          <p:cNvPicPr/>
          <p:nvPr/>
        </p:nvPicPr>
        <p:blipFill>
          <a:blip r:embed="rId3" cstate="print"/>
          <a:srcRect l="51916" t="5117" b="5343"/>
          <a:stretch>
            <a:fillRect/>
          </a:stretch>
        </p:blipFill>
        <p:spPr bwMode="auto">
          <a:xfrm>
            <a:off x="9094487" y="1424323"/>
            <a:ext cx="2592288" cy="2232248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86353387-B8E9-4793-99BB-CC2DA7108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502" y="4376651"/>
            <a:ext cx="2838869" cy="161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8">
            <a:extLst>
              <a:ext uri="{FF2B5EF4-FFF2-40B4-BE49-F238E27FC236}">
                <a16:creationId xmlns:a16="http://schemas.microsoft.com/office/drawing/2014/main" id="{BB133D77-AE3C-4FE2-BF78-862CCE287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0050" y="5969634"/>
            <a:ext cx="29097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2813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912813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912813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912813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ru-RU" sz="1800" b="1" dirty="0">
                <a:solidFill>
                  <a:srgbClr val="FFC000"/>
                </a:solidFill>
                <a:latin typeface="Calibri" panose="020F0502020204030204" pitchFamily="34" charset="0"/>
              </a:rPr>
              <a:t>CBM modules </a:t>
            </a:r>
            <a:r>
              <a:rPr lang="en-US" altLang="ru-RU" sz="1800" b="1" dirty="0">
                <a:solidFill>
                  <a:srgbClr val="558ED5"/>
                </a:solidFill>
                <a:latin typeface="Calibri" panose="020F0502020204030204" pitchFamily="34" charset="0"/>
              </a:rPr>
              <a:t>MPD modules</a:t>
            </a:r>
            <a:endParaRPr lang="ru-RU" altLang="ru-RU" sz="1800" b="1" dirty="0">
              <a:solidFill>
                <a:srgbClr val="558ED5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Group 5">
            <a:extLst>
              <a:ext uri="{FF2B5EF4-FFF2-40B4-BE49-F238E27FC236}">
                <a16:creationId xmlns:a16="http://schemas.microsoft.com/office/drawing/2014/main" id="{17565703-7431-4AEE-A0F5-ABFB65EA74C8}"/>
              </a:ext>
            </a:extLst>
          </p:cNvPr>
          <p:cNvGrpSpPr>
            <a:grpSpLocks/>
          </p:cNvGrpSpPr>
          <p:nvPr/>
        </p:nvGrpSpPr>
        <p:grpSpPr bwMode="auto">
          <a:xfrm>
            <a:off x="9665249" y="4340664"/>
            <a:ext cx="1450764" cy="1396906"/>
            <a:chOff x="3200" y="730"/>
            <a:chExt cx="1561" cy="1634"/>
          </a:xfrm>
        </p:grpSpPr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0B0FF2E0-4413-40A3-A97C-88E1ECC282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7" y="776"/>
              <a:ext cx="924" cy="989"/>
              <a:chOff x="3294" y="1351"/>
              <a:chExt cx="924" cy="989"/>
            </a:xfrm>
          </p:grpSpPr>
          <p:sp>
            <p:nvSpPr>
              <p:cNvPr id="130" name="AutoShape 7">
                <a:extLst>
                  <a:ext uri="{FF2B5EF4-FFF2-40B4-BE49-F238E27FC236}">
                    <a16:creationId xmlns:a16="http://schemas.microsoft.com/office/drawing/2014/main" id="{195383E3-71FB-43B1-99C1-BD204FFA7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AutoShape 8">
                <a:extLst>
                  <a:ext uri="{FF2B5EF4-FFF2-40B4-BE49-F238E27FC236}">
                    <a16:creationId xmlns:a16="http://schemas.microsoft.com/office/drawing/2014/main" id="{70E54B3C-BA6D-4F03-9988-B4B3177B2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AutoShape 9">
                <a:extLst>
                  <a:ext uri="{FF2B5EF4-FFF2-40B4-BE49-F238E27FC236}">
                    <a16:creationId xmlns:a16="http://schemas.microsoft.com/office/drawing/2014/main" id="{0FA6B7B8-864C-41EB-87CC-AA4268F51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AutoShape 10">
                <a:extLst>
                  <a:ext uri="{FF2B5EF4-FFF2-40B4-BE49-F238E27FC236}">
                    <a16:creationId xmlns:a16="http://schemas.microsoft.com/office/drawing/2014/main" id="{579094A9-0631-4CEB-A761-8BD5ED22BC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" name="AutoShape 11">
              <a:extLst>
                <a:ext uri="{FF2B5EF4-FFF2-40B4-BE49-F238E27FC236}">
                  <a16:creationId xmlns:a16="http://schemas.microsoft.com/office/drawing/2014/main" id="{8F0DB0D1-CDC1-46B8-97A5-713926AD44A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17" y="919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79B3EB18-5070-4FAD-AE97-97F7A4B79E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17" y="894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AutoShape 13">
              <a:extLst>
                <a:ext uri="{FF2B5EF4-FFF2-40B4-BE49-F238E27FC236}">
                  <a16:creationId xmlns:a16="http://schemas.microsoft.com/office/drawing/2014/main" id="{957A2985-0375-4E14-8775-3984AC9446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71" y="987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4" name="AutoShape 14">
              <a:extLst>
                <a:ext uri="{FF2B5EF4-FFF2-40B4-BE49-F238E27FC236}">
                  <a16:creationId xmlns:a16="http://schemas.microsoft.com/office/drawing/2014/main" id="{66D8754F-BF44-4FB9-A0C5-7F99CEAEFE6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14" y="868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DCF906D7-6CCF-4A0F-B228-A6A7F779A1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61" y="869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Arc 16">
              <a:extLst>
                <a:ext uri="{FF2B5EF4-FFF2-40B4-BE49-F238E27FC236}">
                  <a16:creationId xmlns:a16="http://schemas.microsoft.com/office/drawing/2014/main" id="{97579E9E-D5AB-488E-AD6A-C708EBC07506}"/>
                </a:ext>
              </a:extLst>
            </p:cNvPr>
            <p:cNvSpPr>
              <a:spLocks noChangeAspect="1"/>
            </p:cNvSpPr>
            <p:nvPr/>
          </p:nvSpPr>
          <p:spPr bwMode="auto">
            <a:xfrm rot="21549114" flipV="1">
              <a:off x="3786" y="873"/>
              <a:ext cx="396" cy="46"/>
            </a:xfrm>
            <a:custGeom>
              <a:avLst/>
              <a:gdLst>
                <a:gd name="T0" fmla="*/ 0 w 16087"/>
                <a:gd name="T1" fmla="*/ 0 h 18140"/>
                <a:gd name="T2" fmla="*/ 0 w 16087"/>
                <a:gd name="T3" fmla="*/ 0 h 18140"/>
                <a:gd name="T4" fmla="*/ 0 w 16087"/>
                <a:gd name="T5" fmla="*/ 0 h 18140"/>
                <a:gd name="T6" fmla="*/ 0 60000 65536"/>
                <a:gd name="T7" fmla="*/ 0 60000 65536"/>
                <a:gd name="T8" fmla="*/ 0 60000 65536"/>
                <a:gd name="T9" fmla="*/ 0 w 16087"/>
                <a:gd name="T10" fmla="*/ 0 h 18140"/>
                <a:gd name="T11" fmla="*/ 16087 w 16087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087" h="18140" fill="none" extrusionOk="0">
                  <a:moveTo>
                    <a:pt x="11726" y="-1"/>
                  </a:moveTo>
                  <a:cubicBezTo>
                    <a:pt x="13338" y="1042"/>
                    <a:pt x="14805" y="2295"/>
                    <a:pt x="16087" y="3725"/>
                  </a:cubicBezTo>
                </a:path>
                <a:path w="16087" h="18140" stroke="0" extrusionOk="0">
                  <a:moveTo>
                    <a:pt x="11726" y="-1"/>
                  </a:moveTo>
                  <a:cubicBezTo>
                    <a:pt x="13338" y="1042"/>
                    <a:pt x="14805" y="2295"/>
                    <a:pt x="16087" y="3725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Arc 17">
              <a:extLst>
                <a:ext uri="{FF2B5EF4-FFF2-40B4-BE49-F238E27FC236}">
                  <a16:creationId xmlns:a16="http://schemas.microsoft.com/office/drawing/2014/main" id="{8E8A749E-0B13-45A2-B6D7-8B2BD45F2006}"/>
                </a:ext>
              </a:extLst>
            </p:cNvPr>
            <p:cNvSpPr>
              <a:spLocks noChangeAspect="1"/>
            </p:cNvSpPr>
            <p:nvPr/>
          </p:nvSpPr>
          <p:spPr bwMode="auto">
            <a:xfrm rot="11110049" flipV="1">
              <a:off x="3883" y="920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Arc 18">
              <a:extLst>
                <a:ext uri="{FF2B5EF4-FFF2-40B4-BE49-F238E27FC236}">
                  <a16:creationId xmlns:a16="http://schemas.microsoft.com/office/drawing/2014/main" id="{E6C23944-816C-481E-90EC-C0C718E38CBE}"/>
                </a:ext>
              </a:extLst>
            </p:cNvPr>
            <p:cNvSpPr>
              <a:spLocks noChangeAspect="1"/>
            </p:cNvSpPr>
            <p:nvPr/>
          </p:nvSpPr>
          <p:spPr bwMode="auto">
            <a:xfrm rot="255756" flipH="1">
              <a:off x="3935" y="925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AutoShape 19">
              <a:extLst>
                <a:ext uri="{FF2B5EF4-FFF2-40B4-BE49-F238E27FC236}">
                  <a16:creationId xmlns:a16="http://schemas.microsoft.com/office/drawing/2014/main" id="{C5AF01E5-017C-4A9D-B987-222C7CF892B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65" y="983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30" name="AutoShape 20">
              <a:extLst>
                <a:ext uri="{FF2B5EF4-FFF2-40B4-BE49-F238E27FC236}">
                  <a16:creationId xmlns:a16="http://schemas.microsoft.com/office/drawing/2014/main" id="{392484D8-78A7-4E40-8B63-CCE82E57E9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78" y="995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31" name="Arc 21">
              <a:extLst>
                <a:ext uri="{FF2B5EF4-FFF2-40B4-BE49-F238E27FC236}">
                  <a16:creationId xmlns:a16="http://schemas.microsoft.com/office/drawing/2014/main" id="{B49CA72F-C860-4C67-9144-C5B1AA4E432A}"/>
                </a:ext>
              </a:extLst>
            </p:cNvPr>
            <p:cNvSpPr>
              <a:spLocks noChangeAspect="1"/>
            </p:cNvSpPr>
            <p:nvPr/>
          </p:nvSpPr>
          <p:spPr bwMode="auto">
            <a:xfrm rot="10507534" flipV="1">
              <a:off x="3873" y="912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Line 22">
              <a:extLst>
                <a:ext uri="{FF2B5EF4-FFF2-40B4-BE49-F238E27FC236}">
                  <a16:creationId xmlns:a16="http://schemas.microsoft.com/office/drawing/2014/main" id="{7EED3885-33CD-4EAB-8756-C7924871BAB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895" y="1021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33" name="Group 23">
              <a:extLst>
                <a:ext uri="{FF2B5EF4-FFF2-40B4-BE49-F238E27FC236}">
                  <a16:creationId xmlns:a16="http://schemas.microsoft.com/office/drawing/2014/main" id="{092B7A03-1502-4860-A761-9768089359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2" y="887"/>
              <a:ext cx="924" cy="989"/>
              <a:chOff x="3294" y="1351"/>
              <a:chExt cx="924" cy="989"/>
            </a:xfrm>
          </p:grpSpPr>
          <p:sp>
            <p:nvSpPr>
              <p:cNvPr id="126" name="AutoShape 24">
                <a:extLst>
                  <a:ext uri="{FF2B5EF4-FFF2-40B4-BE49-F238E27FC236}">
                    <a16:creationId xmlns:a16="http://schemas.microsoft.com/office/drawing/2014/main" id="{95A82F38-BCB9-4917-B5C6-3F3C5EEF4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AutoShape 25">
                <a:extLst>
                  <a:ext uri="{FF2B5EF4-FFF2-40B4-BE49-F238E27FC236}">
                    <a16:creationId xmlns:a16="http://schemas.microsoft.com/office/drawing/2014/main" id="{84EED793-1437-4F50-BDD2-D0B9F6C1B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AutoShape 26">
                <a:extLst>
                  <a:ext uri="{FF2B5EF4-FFF2-40B4-BE49-F238E27FC236}">
                    <a16:creationId xmlns:a16="http://schemas.microsoft.com/office/drawing/2014/main" id="{551295DE-310E-4495-8651-C65DB0115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AutoShape 27">
                <a:extLst>
                  <a:ext uri="{FF2B5EF4-FFF2-40B4-BE49-F238E27FC236}">
                    <a16:creationId xmlns:a16="http://schemas.microsoft.com/office/drawing/2014/main" id="{671CAB2D-F3FC-4773-B77B-17E5B6362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4" name="AutoShape 28">
              <a:extLst>
                <a:ext uri="{FF2B5EF4-FFF2-40B4-BE49-F238E27FC236}">
                  <a16:creationId xmlns:a16="http://schemas.microsoft.com/office/drawing/2014/main" id="{EC40F6CC-F408-42CD-828F-9986AAD788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97" y="1032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D55137AE-4FE2-4280-82AA-7FE2570B4E8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7" y="1007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AutoShape 30">
              <a:extLst>
                <a:ext uri="{FF2B5EF4-FFF2-40B4-BE49-F238E27FC236}">
                  <a16:creationId xmlns:a16="http://schemas.microsoft.com/office/drawing/2014/main" id="{2A07BA65-B49D-4D31-8BD2-A94FB5E4C33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51" y="1100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37" name="AutoShape 31">
              <a:extLst>
                <a:ext uri="{FF2B5EF4-FFF2-40B4-BE49-F238E27FC236}">
                  <a16:creationId xmlns:a16="http://schemas.microsoft.com/office/drawing/2014/main" id="{07FBE6DA-D95D-4AC2-8E22-5CF7E3143CC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94" y="981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BB4806DD-E046-4846-A657-C45C5789F93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41" y="982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Arc 33">
              <a:extLst>
                <a:ext uri="{FF2B5EF4-FFF2-40B4-BE49-F238E27FC236}">
                  <a16:creationId xmlns:a16="http://schemas.microsoft.com/office/drawing/2014/main" id="{CF522E16-1F27-409F-AEEA-346586347E60}"/>
                </a:ext>
              </a:extLst>
            </p:cNvPr>
            <p:cNvSpPr>
              <a:spLocks noChangeAspect="1"/>
            </p:cNvSpPr>
            <p:nvPr/>
          </p:nvSpPr>
          <p:spPr bwMode="auto">
            <a:xfrm rot="21549114" flipV="1">
              <a:off x="3666" y="985"/>
              <a:ext cx="429" cy="46"/>
            </a:xfrm>
            <a:custGeom>
              <a:avLst/>
              <a:gdLst>
                <a:gd name="T0" fmla="*/ 0 w 17459"/>
                <a:gd name="T1" fmla="*/ 0 h 18140"/>
                <a:gd name="T2" fmla="*/ 0 w 17459"/>
                <a:gd name="T3" fmla="*/ 0 h 18140"/>
                <a:gd name="T4" fmla="*/ 0 w 17459"/>
                <a:gd name="T5" fmla="*/ 0 h 18140"/>
                <a:gd name="T6" fmla="*/ 0 60000 65536"/>
                <a:gd name="T7" fmla="*/ 0 60000 65536"/>
                <a:gd name="T8" fmla="*/ 0 60000 65536"/>
                <a:gd name="T9" fmla="*/ 0 w 17459"/>
                <a:gd name="T10" fmla="*/ 0 h 18140"/>
                <a:gd name="T11" fmla="*/ 17459 w 17459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459" h="18140" fill="none" extrusionOk="0">
                  <a:moveTo>
                    <a:pt x="11726" y="-1"/>
                  </a:moveTo>
                  <a:cubicBezTo>
                    <a:pt x="13953" y="1439"/>
                    <a:pt x="15897" y="3278"/>
                    <a:pt x="17458" y="5422"/>
                  </a:cubicBezTo>
                </a:path>
                <a:path w="17459" h="18140" stroke="0" extrusionOk="0">
                  <a:moveTo>
                    <a:pt x="11726" y="-1"/>
                  </a:moveTo>
                  <a:cubicBezTo>
                    <a:pt x="13953" y="1439"/>
                    <a:pt x="15897" y="3278"/>
                    <a:pt x="17458" y="5422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" name="Arc 34">
              <a:extLst>
                <a:ext uri="{FF2B5EF4-FFF2-40B4-BE49-F238E27FC236}">
                  <a16:creationId xmlns:a16="http://schemas.microsoft.com/office/drawing/2014/main" id="{D3079DA2-74F9-45F6-B0B3-9B9518E396C6}"/>
                </a:ext>
              </a:extLst>
            </p:cNvPr>
            <p:cNvSpPr>
              <a:spLocks noChangeAspect="1"/>
            </p:cNvSpPr>
            <p:nvPr/>
          </p:nvSpPr>
          <p:spPr bwMode="auto">
            <a:xfrm rot="11110049" flipV="1">
              <a:off x="3763" y="1033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" name="Arc 35">
              <a:extLst>
                <a:ext uri="{FF2B5EF4-FFF2-40B4-BE49-F238E27FC236}">
                  <a16:creationId xmlns:a16="http://schemas.microsoft.com/office/drawing/2014/main" id="{54DD0FB8-2874-4AA3-B74D-3354CBB676F4}"/>
                </a:ext>
              </a:extLst>
            </p:cNvPr>
            <p:cNvSpPr>
              <a:spLocks noChangeAspect="1"/>
            </p:cNvSpPr>
            <p:nvPr/>
          </p:nvSpPr>
          <p:spPr bwMode="auto">
            <a:xfrm rot="255756" flipH="1">
              <a:off x="3815" y="1038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" name="AutoShape 36">
              <a:extLst>
                <a:ext uri="{FF2B5EF4-FFF2-40B4-BE49-F238E27FC236}">
                  <a16:creationId xmlns:a16="http://schemas.microsoft.com/office/drawing/2014/main" id="{E2477E44-20ED-44B3-80A2-958F3BAEB1B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45" y="1096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43" name="AutoShape 37">
              <a:extLst>
                <a:ext uri="{FF2B5EF4-FFF2-40B4-BE49-F238E27FC236}">
                  <a16:creationId xmlns:a16="http://schemas.microsoft.com/office/drawing/2014/main" id="{59C798B2-8440-4CF9-AD68-2842F189707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58" y="1108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44" name="Arc 38">
              <a:extLst>
                <a:ext uri="{FF2B5EF4-FFF2-40B4-BE49-F238E27FC236}">
                  <a16:creationId xmlns:a16="http://schemas.microsoft.com/office/drawing/2014/main" id="{8C3D534C-F605-4923-AEF7-4B2A308BA73B}"/>
                </a:ext>
              </a:extLst>
            </p:cNvPr>
            <p:cNvSpPr>
              <a:spLocks noChangeAspect="1"/>
            </p:cNvSpPr>
            <p:nvPr/>
          </p:nvSpPr>
          <p:spPr bwMode="auto">
            <a:xfrm rot="10507534" flipV="1">
              <a:off x="3753" y="1025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Line 39">
              <a:extLst>
                <a:ext uri="{FF2B5EF4-FFF2-40B4-BE49-F238E27FC236}">
                  <a16:creationId xmlns:a16="http://schemas.microsoft.com/office/drawing/2014/main" id="{E18DE313-D93E-499E-8F7C-19B9723208E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775" y="1134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46" name="Group 40">
              <a:extLst>
                <a:ext uri="{FF2B5EF4-FFF2-40B4-BE49-F238E27FC236}">
                  <a16:creationId xmlns:a16="http://schemas.microsoft.com/office/drawing/2014/main" id="{DC4A0D6D-3D35-4EC2-9FED-3D1C6E3794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2" y="1005"/>
              <a:ext cx="924" cy="989"/>
              <a:chOff x="3294" y="1351"/>
              <a:chExt cx="924" cy="989"/>
            </a:xfrm>
          </p:grpSpPr>
          <p:sp>
            <p:nvSpPr>
              <p:cNvPr id="122" name="AutoShape 41">
                <a:extLst>
                  <a:ext uri="{FF2B5EF4-FFF2-40B4-BE49-F238E27FC236}">
                    <a16:creationId xmlns:a16="http://schemas.microsoft.com/office/drawing/2014/main" id="{906FA11E-A22A-4F0E-95F4-E5192D527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AutoShape 42">
                <a:extLst>
                  <a:ext uri="{FF2B5EF4-FFF2-40B4-BE49-F238E27FC236}">
                    <a16:creationId xmlns:a16="http://schemas.microsoft.com/office/drawing/2014/main" id="{4BF29049-1931-4D72-84D2-757EFFAC2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AutoShape 43">
                <a:extLst>
                  <a:ext uri="{FF2B5EF4-FFF2-40B4-BE49-F238E27FC236}">
                    <a16:creationId xmlns:a16="http://schemas.microsoft.com/office/drawing/2014/main" id="{9C291C2C-2B61-4AC1-94A8-7585631C2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AutoShape 44">
                <a:extLst>
                  <a:ext uri="{FF2B5EF4-FFF2-40B4-BE49-F238E27FC236}">
                    <a16:creationId xmlns:a16="http://schemas.microsoft.com/office/drawing/2014/main" id="{D5C37706-A603-4A94-B4E4-48842ABAD5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7" name="AutoShape 45">
              <a:extLst>
                <a:ext uri="{FF2B5EF4-FFF2-40B4-BE49-F238E27FC236}">
                  <a16:creationId xmlns:a16="http://schemas.microsoft.com/office/drawing/2014/main" id="{3D428E8B-764E-46B5-8ECD-592FFA0DD31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76" y="1153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D243D063-3A2C-480E-B49A-655DCDA382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76" y="1128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AutoShape 47">
              <a:extLst>
                <a:ext uri="{FF2B5EF4-FFF2-40B4-BE49-F238E27FC236}">
                  <a16:creationId xmlns:a16="http://schemas.microsoft.com/office/drawing/2014/main" id="{1F7991E6-2673-4850-B0E1-F837683B9FC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30" y="1221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50" name="AutoShape 48">
              <a:extLst>
                <a:ext uri="{FF2B5EF4-FFF2-40B4-BE49-F238E27FC236}">
                  <a16:creationId xmlns:a16="http://schemas.microsoft.com/office/drawing/2014/main" id="{C07ADE78-1F35-4AB7-8E94-CC74920DEB2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73" y="1102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D1AAB809-76CA-4D21-9EC9-9AA0F9C8553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20" y="1103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Arc 50">
              <a:extLst>
                <a:ext uri="{FF2B5EF4-FFF2-40B4-BE49-F238E27FC236}">
                  <a16:creationId xmlns:a16="http://schemas.microsoft.com/office/drawing/2014/main" id="{7D729CAC-6C43-420E-86C0-43171E55F98B}"/>
                </a:ext>
              </a:extLst>
            </p:cNvPr>
            <p:cNvSpPr>
              <a:spLocks noChangeAspect="1"/>
            </p:cNvSpPr>
            <p:nvPr/>
          </p:nvSpPr>
          <p:spPr bwMode="auto">
            <a:xfrm rot="21549114" flipV="1">
              <a:off x="3545" y="1106"/>
              <a:ext cx="434" cy="46"/>
            </a:xfrm>
            <a:custGeom>
              <a:avLst/>
              <a:gdLst>
                <a:gd name="T0" fmla="*/ 0 w 17639"/>
                <a:gd name="T1" fmla="*/ 0 h 18140"/>
                <a:gd name="T2" fmla="*/ 0 w 17639"/>
                <a:gd name="T3" fmla="*/ 0 h 18140"/>
                <a:gd name="T4" fmla="*/ 0 w 17639"/>
                <a:gd name="T5" fmla="*/ 0 h 18140"/>
                <a:gd name="T6" fmla="*/ 0 60000 65536"/>
                <a:gd name="T7" fmla="*/ 0 60000 65536"/>
                <a:gd name="T8" fmla="*/ 0 60000 65536"/>
                <a:gd name="T9" fmla="*/ 0 w 17639"/>
                <a:gd name="T10" fmla="*/ 0 h 18140"/>
                <a:gd name="T11" fmla="*/ 17639 w 17639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39" h="18140" fill="none" extrusionOk="0">
                  <a:moveTo>
                    <a:pt x="11726" y="-1"/>
                  </a:moveTo>
                  <a:cubicBezTo>
                    <a:pt x="14040" y="1496"/>
                    <a:pt x="16047" y="3421"/>
                    <a:pt x="17638" y="5672"/>
                  </a:cubicBezTo>
                </a:path>
                <a:path w="17639" h="18140" stroke="0" extrusionOk="0">
                  <a:moveTo>
                    <a:pt x="11726" y="-1"/>
                  </a:moveTo>
                  <a:cubicBezTo>
                    <a:pt x="14040" y="1496"/>
                    <a:pt x="16047" y="3421"/>
                    <a:pt x="17638" y="5672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" name="Arc 51">
              <a:extLst>
                <a:ext uri="{FF2B5EF4-FFF2-40B4-BE49-F238E27FC236}">
                  <a16:creationId xmlns:a16="http://schemas.microsoft.com/office/drawing/2014/main" id="{87E7980C-ECCF-41E8-BD17-C7E504C09DB3}"/>
                </a:ext>
              </a:extLst>
            </p:cNvPr>
            <p:cNvSpPr>
              <a:spLocks noChangeAspect="1"/>
            </p:cNvSpPr>
            <p:nvPr/>
          </p:nvSpPr>
          <p:spPr bwMode="auto">
            <a:xfrm rot="11110049" flipV="1">
              <a:off x="3642" y="1154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" name="Arc 52">
              <a:extLst>
                <a:ext uri="{FF2B5EF4-FFF2-40B4-BE49-F238E27FC236}">
                  <a16:creationId xmlns:a16="http://schemas.microsoft.com/office/drawing/2014/main" id="{FAFAB073-9F26-432F-94BE-7BBA0C2F1599}"/>
                </a:ext>
              </a:extLst>
            </p:cNvPr>
            <p:cNvSpPr>
              <a:spLocks noChangeAspect="1"/>
            </p:cNvSpPr>
            <p:nvPr/>
          </p:nvSpPr>
          <p:spPr bwMode="auto">
            <a:xfrm rot="255756" flipH="1">
              <a:off x="3694" y="1159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AutoShape 53">
              <a:extLst>
                <a:ext uri="{FF2B5EF4-FFF2-40B4-BE49-F238E27FC236}">
                  <a16:creationId xmlns:a16="http://schemas.microsoft.com/office/drawing/2014/main" id="{3568F74E-DF4F-4C74-9AEC-3A25D2BA001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24" y="1217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56" name="AutoShape 54">
              <a:extLst>
                <a:ext uri="{FF2B5EF4-FFF2-40B4-BE49-F238E27FC236}">
                  <a16:creationId xmlns:a16="http://schemas.microsoft.com/office/drawing/2014/main" id="{41EE8967-8D10-4491-9112-CB3E09F5C21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37" y="1229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57" name="Arc 55">
              <a:extLst>
                <a:ext uri="{FF2B5EF4-FFF2-40B4-BE49-F238E27FC236}">
                  <a16:creationId xmlns:a16="http://schemas.microsoft.com/office/drawing/2014/main" id="{C92406AF-999D-4EDA-828F-82F7417B31C7}"/>
                </a:ext>
              </a:extLst>
            </p:cNvPr>
            <p:cNvSpPr>
              <a:spLocks noChangeAspect="1"/>
            </p:cNvSpPr>
            <p:nvPr/>
          </p:nvSpPr>
          <p:spPr bwMode="auto">
            <a:xfrm rot="10507534" flipV="1">
              <a:off x="3632" y="1146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" name="Line 56">
              <a:extLst>
                <a:ext uri="{FF2B5EF4-FFF2-40B4-BE49-F238E27FC236}">
                  <a16:creationId xmlns:a16="http://schemas.microsoft.com/office/drawing/2014/main" id="{4E360123-A814-41DA-82A6-63B56E520C4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654" y="1255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59" name="Group 57">
              <a:extLst>
                <a:ext uri="{FF2B5EF4-FFF2-40B4-BE49-F238E27FC236}">
                  <a16:creationId xmlns:a16="http://schemas.microsoft.com/office/drawing/2014/main" id="{5BF8805C-7361-49AB-AA3A-8BC1907BAA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0" y="1127"/>
              <a:ext cx="924" cy="989"/>
              <a:chOff x="3294" y="1351"/>
              <a:chExt cx="924" cy="989"/>
            </a:xfrm>
          </p:grpSpPr>
          <p:sp>
            <p:nvSpPr>
              <p:cNvPr id="118" name="AutoShape 58">
                <a:extLst>
                  <a:ext uri="{FF2B5EF4-FFF2-40B4-BE49-F238E27FC236}">
                    <a16:creationId xmlns:a16="http://schemas.microsoft.com/office/drawing/2014/main" id="{39D555E5-D8AD-4C31-BE63-F39348928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AutoShape 59">
                <a:extLst>
                  <a:ext uri="{FF2B5EF4-FFF2-40B4-BE49-F238E27FC236}">
                    <a16:creationId xmlns:a16="http://schemas.microsoft.com/office/drawing/2014/main" id="{7BC96818-06C6-4177-997F-A3E751FDB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AutoShape 60">
                <a:extLst>
                  <a:ext uri="{FF2B5EF4-FFF2-40B4-BE49-F238E27FC236}">
                    <a16:creationId xmlns:a16="http://schemas.microsoft.com/office/drawing/2014/main" id="{3353FFA8-1E1B-4A57-A661-8403B7F33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AutoShape 61">
                <a:extLst>
                  <a:ext uri="{FF2B5EF4-FFF2-40B4-BE49-F238E27FC236}">
                    <a16:creationId xmlns:a16="http://schemas.microsoft.com/office/drawing/2014/main" id="{DB172CD3-435E-4F6A-9C52-0D24469DE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0" name="AutoShape 62">
              <a:extLst>
                <a:ext uri="{FF2B5EF4-FFF2-40B4-BE49-F238E27FC236}">
                  <a16:creationId xmlns:a16="http://schemas.microsoft.com/office/drawing/2014/main" id="{03AB8EA7-42A7-45BC-A9BC-CBC70AE7788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64" y="1263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8B91D1C1-7770-46ED-BDCB-B1CC5E31D1A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64" y="1238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AutoShape 64">
              <a:extLst>
                <a:ext uri="{FF2B5EF4-FFF2-40B4-BE49-F238E27FC236}">
                  <a16:creationId xmlns:a16="http://schemas.microsoft.com/office/drawing/2014/main" id="{50C984CA-8101-4EBB-8F26-87A9CD063C8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18" y="1331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63" name="AutoShape 65">
              <a:extLst>
                <a:ext uri="{FF2B5EF4-FFF2-40B4-BE49-F238E27FC236}">
                  <a16:creationId xmlns:a16="http://schemas.microsoft.com/office/drawing/2014/main" id="{7B66D21B-842D-4E74-BAA4-17BD621BDB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61" y="1212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2A0AE5D3-C9C9-4870-AC62-56B6D2B66AF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08" y="1213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Arc 67">
              <a:extLst>
                <a:ext uri="{FF2B5EF4-FFF2-40B4-BE49-F238E27FC236}">
                  <a16:creationId xmlns:a16="http://schemas.microsoft.com/office/drawing/2014/main" id="{8B43DD5B-9F27-4B76-AB4B-B80808914C16}"/>
                </a:ext>
              </a:extLst>
            </p:cNvPr>
            <p:cNvSpPr>
              <a:spLocks noChangeAspect="1"/>
            </p:cNvSpPr>
            <p:nvPr/>
          </p:nvSpPr>
          <p:spPr bwMode="auto">
            <a:xfrm rot="21549114" flipV="1">
              <a:off x="3433" y="1216"/>
              <a:ext cx="423" cy="46"/>
            </a:xfrm>
            <a:custGeom>
              <a:avLst/>
              <a:gdLst>
                <a:gd name="T0" fmla="*/ 0 w 17197"/>
                <a:gd name="T1" fmla="*/ 0 h 18140"/>
                <a:gd name="T2" fmla="*/ 0 w 17197"/>
                <a:gd name="T3" fmla="*/ 0 h 18140"/>
                <a:gd name="T4" fmla="*/ 0 w 17197"/>
                <a:gd name="T5" fmla="*/ 0 h 18140"/>
                <a:gd name="T6" fmla="*/ 0 60000 65536"/>
                <a:gd name="T7" fmla="*/ 0 60000 65536"/>
                <a:gd name="T8" fmla="*/ 0 60000 65536"/>
                <a:gd name="T9" fmla="*/ 0 w 17197"/>
                <a:gd name="T10" fmla="*/ 0 h 18140"/>
                <a:gd name="T11" fmla="*/ 17197 w 17197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97" h="18140" fill="none" extrusionOk="0">
                  <a:moveTo>
                    <a:pt x="11726" y="-1"/>
                  </a:moveTo>
                  <a:cubicBezTo>
                    <a:pt x="13830" y="1360"/>
                    <a:pt x="15681" y="3075"/>
                    <a:pt x="17197" y="5070"/>
                  </a:cubicBezTo>
                </a:path>
                <a:path w="17197" h="18140" stroke="0" extrusionOk="0">
                  <a:moveTo>
                    <a:pt x="11726" y="-1"/>
                  </a:moveTo>
                  <a:cubicBezTo>
                    <a:pt x="13830" y="1360"/>
                    <a:pt x="15681" y="3075"/>
                    <a:pt x="17197" y="507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" name="Arc 68">
              <a:extLst>
                <a:ext uri="{FF2B5EF4-FFF2-40B4-BE49-F238E27FC236}">
                  <a16:creationId xmlns:a16="http://schemas.microsoft.com/office/drawing/2014/main" id="{53521209-ED43-46A2-9D79-AE154743CEFD}"/>
                </a:ext>
              </a:extLst>
            </p:cNvPr>
            <p:cNvSpPr>
              <a:spLocks noChangeAspect="1"/>
            </p:cNvSpPr>
            <p:nvPr/>
          </p:nvSpPr>
          <p:spPr bwMode="auto">
            <a:xfrm rot="11110049" flipV="1">
              <a:off x="3530" y="1264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" name="Arc 69">
              <a:extLst>
                <a:ext uri="{FF2B5EF4-FFF2-40B4-BE49-F238E27FC236}">
                  <a16:creationId xmlns:a16="http://schemas.microsoft.com/office/drawing/2014/main" id="{B1279FF2-EFD0-4533-ABE6-4D3D39329D0F}"/>
                </a:ext>
              </a:extLst>
            </p:cNvPr>
            <p:cNvSpPr>
              <a:spLocks noChangeAspect="1"/>
            </p:cNvSpPr>
            <p:nvPr/>
          </p:nvSpPr>
          <p:spPr bwMode="auto">
            <a:xfrm rot="255756" flipH="1">
              <a:off x="3582" y="1269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" name="AutoShape 70">
              <a:extLst>
                <a:ext uri="{FF2B5EF4-FFF2-40B4-BE49-F238E27FC236}">
                  <a16:creationId xmlns:a16="http://schemas.microsoft.com/office/drawing/2014/main" id="{8B7FA252-A381-4806-B8BD-AF6A936ABBD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12" y="1327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69" name="AutoShape 71">
              <a:extLst>
                <a:ext uri="{FF2B5EF4-FFF2-40B4-BE49-F238E27FC236}">
                  <a16:creationId xmlns:a16="http://schemas.microsoft.com/office/drawing/2014/main" id="{8D59111E-AAC1-4C9C-AD2A-F39BFD1643B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25" y="1339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70" name="Arc 72">
              <a:extLst>
                <a:ext uri="{FF2B5EF4-FFF2-40B4-BE49-F238E27FC236}">
                  <a16:creationId xmlns:a16="http://schemas.microsoft.com/office/drawing/2014/main" id="{3525BA76-3F9A-4896-9933-E2DC2B15DF6B}"/>
                </a:ext>
              </a:extLst>
            </p:cNvPr>
            <p:cNvSpPr>
              <a:spLocks noChangeAspect="1"/>
            </p:cNvSpPr>
            <p:nvPr/>
          </p:nvSpPr>
          <p:spPr bwMode="auto">
            <a:xfrm rot="10507534" flipV="1">
              <a:off x="3520" y="1256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" name="Line 73">
              <a:extLst>
                <a:ext uri="{FF2B5EF4-FFF2-40B4-BE49-F238E27FC236}">
                  <a16:creationId xmlns:a16="http://schemas.microsoft.com/office/drawing/2014/main" id="{B8E9E3DC-034B-4A70-AEDA-DCE51467180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542" y="1365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72" name="Group 74">
              <a:extLst>
                <a:ext uri="{FF2B5EF4-FFF2-40B4-BE49-F238E27FC236}">
                  <a16:creationId xmlns:a16="http://schemas.microsoft.com/office/drawing/2014/main" id="{AA468DC6-0FD2-4CDB-8B66-AECC7352C6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" y="1237"/>
              <a:ext cx="924" cy="989"/>
              <a:chOff x="3294" y="1351"/>
              <a:chExt cx="924" cy="989"/>
            </a:xfrm>
          </p:grpSpPr>
          <p:sp>
            <p:nvSpPr>
              <p:cNvPr id="114" name="AutoShape 75">
                <a:extLst>
                  <a:ext uri="{FF2B5EF4-FFF2-40B4-BE49-F238E27FC236}">
                    <a16:creationId xmlns:a16="http://schemas.microsoft.com/office/drawing/2014/main" id="{F343ADB1-8032-4A78-9A87-EB9F689FE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AutoShape 76">
                <a:extLst>
                  <a:ext uri="{FF2B5EF4-FFF2-40B4-BE49-F238E27FC236}">
                    <a16:creationId xmlns:a16="http://schemas.microsoft.com/office/drawing/2014/main" id="{EB5E00E8-D1CA-4D6F-BCA5-A637FC863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AutoShape 77">
                <a:extLst>
                  <a:ext uri="{FF2B5EF4-FFF2-40B4-BE49-F238E27FC236}">
                    <a16:creationId xmlns:a16="http://schemas.microsoft.com/office/drawing/2014/main" id="{FF7D3DA3-63B7-419C-9B93-94F945F85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AutoShape 78">
                <a:extLst>
                  <a:ext uri="{FF2B5EF4-FFF2-40B4-BE49-F238E27FC236}">
                    <a16:creationId xmlns:a16="http://schemas.microsoft.com/office/drawing/2014/main" id="{F07255FA-0A0A-47CA-9571-868A9D6CD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3" name="AutoShape 79">
              <a:extLst>
                <a:ext uri="{FF2B5EF4-FFF2-40B4-BE49-F238E27FC236}">
                  <a16:creationId xmlns:a16="http://schemas.microsoft.com/office/drawing/2014/main" id="{1CF949E1-1C30-450E-91EA-1ACEAEAD8AF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46" y="1378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74" name="Freeform 80">
              <a:extLst>
                <a:ext uri="{FF2B5EF4-FFF2-40B4-BE49-F238E27FC236}">
                  <a16:creationId xmlns:a16="http://schemas.microsoft.com/office/drawing/2014/main" id="{B822781E-97C0-433A-BE36-2440B2C08ED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46" y="1353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5" name="AutoShape 81">
              <a:extLst>
                <a:ext uri="{FF2B5EF4-FFF2-40B4-BE49-F238E27FC236}">
                  <a16:creationId xmlns:a16="http://schemas.microsoft.com/office/drawing/2014/main" id="{72800D76-31C3-4D6A-83FC-BBDCD3B34C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00" y="1446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76" name="AutoShape 82">
              <a:extLst>
                <a:ext uri="{FF2B5EF4-FFF2-40B4-BE49-F238E27FC236}">
                  <a16:creationId xmlns:a16="http://schemas.microsoft.com/office/drawing/2014/main" id="{0CE3A5F6-7957-4022-B269-A612CDE9364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43" y="1327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77" name="Freeform 83">
              <a:extLst>
                <a:ext uri="{FF2B5EF4-FFF2-40B4-BE49-F238E27FC236}">
                  <a16:creationId xmlns:a16="http://schemas.microsoft.com/office/drawing/2014/main" id="{F0955FA6-FE44-49CE-AD2B-B417835A89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90" y="1328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8" name="Arc 84">
              <a:extLst>
                <a:ext uri="{FF2B5EF4-FFF2-40B4-BE49-F238E27FC236}">
                  <a16:creationId xmlns:a16="http://schemas.microsoft.com/office/drawing/2014/main" id="{F8944026-F089-4BF4-B8C6-D807E7921E3F}"/>
                </a:ext>
              </a:extLst>
            </p:cNvPr>
            <p:cNvSpPr>
              <a:spLocks noChangeAspect="1"/>
            </p:cNvSpPr>
            <p:nvPr/>
          </p:nvSpPr>
          <p:spPr bwMode="auto">
            <a:xfrm rot="21549114" flipV="1">
              <a:off x="3315" y="1331"/>
              <a:ext cx="441" cy="46"/>
            </a:xfrm>
            <a:custGeom>
              <a:avLst/>
              <a:gdLst>
                <a:gd name="T0" fmla="*/ 0 w 17951"/>
                <a:gd name="T1" fmla="*/ 0 h 18140"/>
                <a:gd name="T2" fmla="*/ 0 w 17951"/>
                <a:gd name="T3" fmla="*/ 0 h 18140"/>
                <a:gd name="T4" fmla="*/ 0 w 17951"/>
                <a:gd name="T5" fmla="*/ 0 h 18140"/>
                <a:gd name="T6" fmla="*/ 0 60000 65536"/>
                <a:gd name="T7" fmla="*/ 0 60000 65536"/>
                <a:gd name="T8" fmla="*/ 0 60000 65536"/>
                <a:gd name="T9" fmla="*/ 0 w 17951"/>
                <a:gd name="T10" fmla="*/ 0 h 18140"/>
                <a:gd name="T11" fmla="*/ 17951 w 17951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951" h="18140" fill="none" extrusionOk="0">
                  <a:moveTo>
                    <a:pt x="11726" y="-1"/>
                  </a:moveTo>
                  <a:cubicBezTo>
                    <a:pt x="14196" y="1597"/>
                    <a:pt x="16315" y="3681"/>
                    <a:pt x="17951" y="6126"/>
                  </a:cubicBezTo>
                </a:path>
                <a:path w="17951" h="18140" stroke="0" extrusionOk="0">
                  <a:moveTo>
                    <a:pt x="11726" y="-1"/>
                  </a:moveTo>
                  <a:cubicBezTo>
                    <a:pt x="14196" y="1597"/>
                    <a:pt x="16315" y="3681"/>
                    <a:pt x="17951" y="6126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" name="Arc 85">
              <a:extLst>
                <a:ext uri="{FF2B5EF4-FFF2-40B4-BE49-F238E27FC236}">
                  <a16:creationId xmlns:a16="http://schemas.microsoft.com/office/drawing/2014/main" id="{AC73A4A5-36FD-49F5-BC23-35670A9C32A7}"/>
                </a:ext>
              </a:extLst>
            </p:cNvPr>
            <p:cNvSpPr>
              <a:spLocks noChangeAspect="1"/>
            </p:cNvSpPr>
            <p:nvPr/>
          </p:nvSpPr>
          <p:spPr bwMode="auto">
            <a:xfrm rot="11110049" flipV="1">
              <a:off x="3412" y="1379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" name="Arc 86">
              <a:extLst>
                <a:ext uri="{FF2B5EF4-FFF2-40B4-BE49-F238E27FC236}">
                  <a16:creationId xmlns:a16="http://schemas.microsoft.com/office/drawing/2014/main" id="{AAD26FE3-DD9B-4A43-B73B-18F810EAF7F3}"/>
                </a:ext>
              </a:extLst>
            </p:cNvPr>
            <p:cNvSpPr>
              <a:spLocks noChangeAspect="1"/>
            </p:cNvSpPr>
            <p:nvPr/>
          </p:nvSpPr>
          <p:spPr bwMode="auto">
            <a:xfrm rot="255756" flipH="1">
              <a:off x="3464" y="1384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" name="AutoShape 87">
              <a:extLst>
                <a:ext uri="{FF2B5EF4-FFF2-40B4-BE49-F238E27FC236}">
                  <a16:creationId xmlns:a16="http://schemas.microsoft.com/office/drawing/2014/main" id="{23D5E710-E0DD-4019-BEEF-07E3771C142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94" y="1442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82" name="AutoShape 88">
              <a:extLst>
                <a:ext uri="{FF2B5EF4-FFF2-40B4-BE49-F238E27FC236}">
                  <a16:creationId xmlns:a16="http://schemas.microsoft.com/office/drawing/2014/main" id="{C18AED5D-4567-4CE3-945C-703B97FD818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07" y="1454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83" name="Arc 89">
              <a:extLst>
                <a:ext uri="{FF2B5EF4-FFF2-40B4-BE49-F238E27FC236}">
                  <a16:creationId xmlns:a16="http://schemas.microsoft.com/office/drawing/2014/main" id="{0D45ECF9-030C-41DE-B1E0-B34C4CC95D5E}"/>
                </a:ext>
              </a:extLst>
            </p:cNvPr>
            <p:cNvSpPr>
              <a:spLocks noChangeAspect="1"/>
            </p:cNvSpPr>
            <p:nvPr/>
          </p:nvSpPr>
          <p:spPr bwMode="auto">
            <a:xfrm rot="10507534" flipV="1">
              <a:off x="3402" y="1371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" name="Line 90">
              <a:extLst>
                <a:ext uri="{FF2B5EF4-FFF2-40B4-BE49-F238E27FC236}">
                  <a16:creationId xmlns:a16="http://schemas.microsoft.com/office/drawing/2014/main" id="{172A4BF1-7066-4601-94CB-2FC6C97ADC6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424" y="1480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85" name="Group 91">
              <a:extLst>
                <a:ext uri="{FF2B5EF4-FFF2-40B4-BE49-F238E27FC236}">
                  <a16:creationId xmlns:a16="http://schemas.microsoft.com/office/drawing/2014/main" id="{A5283D99-E3EC-49E5-A690-8C1400634B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1" y="1348"/>
              <a:ext cx="924" cy="989"/>
              <a:chOff x="3294" y="1351"/>
              <a:chExt cx="924" cy="989"/>
            </a:xfrm>
          </p:grpSpPr>
          <p:sp>
            <p:nvSpPr>
              <p:cNvPr id="110" name="AutoShape 92">
                <a:extLst>
                  <a:ext uri="{FF2B5EF4-FFF2-40B4-BE49-F238E27FC236}">
                    <a16:creationId xmlns:a16="http://schemas.microsoft.com/office/drawing/2014/main" id="{689329A8-36F7-4095-9797-664DAD9D4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AutoShape 93">
                <a:extLst>
                  <a:ext uri="{FF2B5EF4-FFF2-40B4-BE49-F238E27FC236}">
                    <a16:creationId xmlns:a16="http://schemas.microsoft.com/office/drawing/2014/main" id="{768DFD74-7FC4-44F4-B421-2369C30743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AutoShape 94">
                <a:extLst>
                  <a:ext uri="{FF2B5EF4-FFF2-40B4-BE49-F238E27FC236}">
                    <a16:creationId xmlns:a16="http://schemas.microsoft.com/office/drawing/2014/main" id="{35B3F70B-8A97-4AD0-A5EA-0E8F40D16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AutoShape 95">
                <a:extLst>
                  <a:ext uri="{FF2B5EF4-FFF2-40B4-BE49-F238E27FC236}">
                    <a16:creationId xmlns:a16="http://schemas.microsoft.com/office/drawing/2014/main" id="{D78ADC3E-0424-4FED-8332-62ABC46DE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6" name="AutoShape 96">
              <a:extLst>
                <a:ext uri="{FF2B5EF4-FFF2-40B4-BE49-F238E27FC236}">
                  <a16:creationId xmlns:a16="http://schemas.microsoft.com/office/drawing/2014/main" id="{D5AB0D79-967E-4685-9F83-3160661A141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31" y="1492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FD227279-C645-435D-985A-EB308DD0916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31" y="1467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8" name="AutoShape 98">
              <a:extLst>
                <a:ext uri="{FF2B5EF4-FFF2-40B4-BE49-F238E27FC236}">
                  <a16:creationId xmlns:a16="http://schemas.microsoft.com/office/drawing/2014/main" id="{88D9B245-74ED-4504-B02B-58F2F0CDBC8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85" y="1560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89" name="AutoShape 99">
              <a:extLst>
                <a:ext uri="{FF2B5EF4-FFF2-40B4-BE49-F238E27FC236}">
                  <a16:creationId xmlns:a16="http://schemas.microsoft.com/office/drawing/2014/main" id="{B7261C3E-0AA7-4FF5-955C-39ED79316E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28" y="1441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90" name="Freeform 100">
              <a:extLst>
                <a:ext uri="{FF2B5EF4-FFF2-40B4-BE49-F238E27FC236}">
                  <a16:creationId xmlns:a16="http://schemas.microsoft.com/office/drawing/2014/main" id="{9C32540D-A566-4BB9-9A24-8EC2BAA6D26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75" y="1442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1" name="Arc 101">
              <a:extLst>
                <a:ext uri="{FF2B5EF4-FFF2-40B4-BE49-F238E27FC236}">
                  <a16:creationId xmlns:a16="http://schemas.microsoft.com/office/drawing/2014/main" id="{FCD53698-79EF-4FE4-8A52-FC45B6AC64C1}"/>
                </a:ext>
              </a:extLst>
            </p:cNvPr>
            <p:cNvSpPr>
              <a:spLocks noChangeAspect="1"/>
            </p:cNvSpPr>
            <p:nvPr/>
          </p:nvSpPr>
          <p:spPr bwMode="auto">
            <a:xfrm rot="21549114" flipV="1">
              <a:off x="3200" y="1445"/>
              <a:ext cx="466" cy="46"/>
            </a:xfrm>
            <a:custGeom>
              <a:avLst/>
              <a:gdLst>
                <a:gd name="T0" fmla="*/ 0 w 18930"/>
                <a:gd name="T1" fmla="*/ 0 h 18140"/>
                <a:gd name="T2" fmla="*/ 0 w 18930"/>
                <a:gd name="T3" fmla="*/ 0 h 18140"/>
                <a:gd name="T4" fmla="*/ 0 w 18930"/>
                <a:gd name="T5" fmla="*/ 0 h 18140"/>
                <a:gd name="T6" fmla="*/ 0 60000 65536"/>
                <a:gd name="T7" fmla="*/ 0 60000 65536"/>
                <a:gd name="T8" fmla="*/ 0 60000 65536"/>
                <a:gd name="T9" fmla="*/ 0 w 18930"/>
                <a:gd name="T10" fmla="*/ 0 h 18140"/>
                <a:gd name="T11" fmla="*/ 18930 w 18930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930" h="18140" fill="none" extrusionOk="0">
                  <a:moveTo>
                    <a:pt x="11726" y="-1"/>
                  </a:moveTo>
                  <a:cubicBezTo>
                    <a:pt x="14731" y="1942"/>
                    <a:pt x="17206" y="4601"/>
                    <a:pt x="18930" y="7737"/>
                  </a:cubicBezTo>
                </a:path>
                <a:path w="18930" h="18140" stroke="0" extrusionOk="0">
                  <a:moveTo>
                    <a:pt x="11726" y="-1"/>
                  </a:moveTo>
                  <a:cubicBezTo>
                    <a:pt x="14731" y="1942"/>
                    <a:pt x="17206" y="4601"/>
                    <a:pt x="18930" y="7737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" name="Arc 102">
              <a:extLst>
                <a:ext uri="{FF2B5EF4-FFF2-40B4-BE49-F238E27FC236}">
                  <a16:creationId xmlns:a16="http://schemas.microsoft.com/office/drawing/2014/main" id="{C97BBBB4-C096-40FB-83AB-ADD442DE8013}"/>
                </a:ext>
              </a:extLst>
            </p:cNvPr>
            <p:cNvSpPr>
              <a:spLocks noChangeAspect="1"/>
            </p:cNvSpPr>
            <p:nvPr/>
          </p:nvSpPr>
          <p:spPr bwMode="auto">
            <a:xfrm rot="11110049" flipV="1">
              <a:off x="3297" y="1493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" name="Arc 103">
              <a:extLst>
                <a:ext uri="{FF2B5EF4-FFF2-40B4-BE49-F238E27FC236}">
                  <a16:creationId xmlns:a16="http://schemas.microsoft.com/office/drawing/2014/main" id="{C627F3FE-D2A3-4166-8751-41B2F3834F13}"/>
                </a:ext>
              </a:extLst>
            </p:cNvPr>
            <p:cNvSpPr>
              <a:spLocks noChangeAspect="1"/>
            </p:cNvSpPr>
            <p:nvPr/>
          </p:nvSpPr>
          <p:spPr bwMode="auto">
            <a:xfrm rot="255756" flipH="1">
              <a:off x="3349" y="1498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" name="AutoShape 104">
              <a:extLst>
                <a:ext uri="{FF2B5EF4-FFF2-40B4-BE49-F238E27FC236}">
                  <a16:creationId xmlns:a16="http://schemas.microsoft.com/office/drawing/2014/main" id="{C36B0C21-75E7-44F4-965A-2710F2F8798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79" y="1556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95" name="AutoShape 105">
              <a:extLst>
                <a:ext uri="{FF2B5EF4-FFF2-40B4-BE49-F238E27FC236}">
                  <a16:creationId xmlns:a16="http://schemas.microsoft.com/office/drawing/2014/main" id="{B033126A-2539-4161-9351-C45A52B3BD6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92" y="1568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96" name="Arc 106">
              <a:extLst>
                <a:ext uri="{FF2B5EF4-FFF2-40B4-BE49-F238E27FC236}">
                  <a16:creationId xmlns:a16="http://schemas.microsoft.com/office/drawing/2014/main" id="{B36B59EC-DBDD-49F4-B3A8-323E8DC6CCBB}"/>
                </a:ext>
              </a:extLst>
            </p:cNvPr>
            <p:cNvSpPr>
              <a:spLocks noChangeAspect="1"/>
            </p:cNvSpPr>
            <p:nvPr/>
          </p:nvSpPr>
          <p:spPr bwMode="auto">
            <a:xfrm rot="10507534" flipV="1">
              <a:off x="3287" y="1485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" name="Line 107">
              <a:extLst>
                <a:ext uri="{FF2B5EF4-FFF2-40B4-BE49-F238E27FC236}">
                  <a16:creationId xmlns:a16="http://schemas.microsoft.com/office/drawing/2014/main" id="{53A46E9A-60B7-4319-9674-5BCC5933381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309" y="1594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" name="Arc 108">
              <a:extLst>
                <a:ext uri="{FF2B5EF4-FFF2-40B4-BE49-F238E27FC236}">
                  <a16:creationId xmlns:a16="http://schemas.microsoft.com/office/drawing/2014/main" id="{BD2F8562-318D-4FCF-9C66-8C2318B9B33B}"/>
                </a:ext>
              </a:extLst>
            </p:cNvPr>
            <p:cNvSpPr>
              <a:spLocks/>
            </p:cNvSpPr>
            <p:nvPr/>
          </p:nvSpPr>
          <p:spPr bwMode="auto">
            <a:xfrm rot="327994" flipV="1">
              <a:off x="3539" y="855"/>
              <a:ext cx="585" cy="633"/>
            </a:xfrm>
            <a:custGeom>
              <a:avLst/>
              <a:gdLst>
                <a:gd name="T0" fmla="*/ 0 w 16534"/>
                <a:gd name="T1" fmla="*/ 0 h 21250"/>
                <a:gd name="T2" fmla="*/ 0 w 16534"/>
                <a:gd name="T3" fmla="*/ 0 h 21250"/>
                <a:gd name="T4" fmla="*/ 0 w 16534"/>
                <a:gd name="T5" fmla="*/ 0 h 21250"/>
                <a:gd name="T6" fmla="*/ 0 60000 65536"/>
                <a:gd name="T7" fmla="*/ 0 60000 65536"/>
                <a:gd name="T8" fmla="*/ 0 60000 65536"/>
                <a:gd name="T9" fmla="*/ 0 w 16534"/>
                <a:gd name="T10" fmla="*/ 0 h 21250"/>
                <a:gd name="T11" fmla="*/ 16534 w 16534"/>
                <a:gd name="T12" fmla="*/ 21250 h 212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534" h="21250" fill="none" extrusionOk="0">
                  <a:moveTo>
                    <a:pt x="3872" y="0"/>
                  </a:moveTo>
                  <a:cubicBezTo>
                    <a:pt x="8820" y="901"/>
                    <a:pt x="13297" y="3501"/>
                    <a:pt x="16533" y="7350"/>
                  </a:cubicBezTo>
                </a:path>
                <a:path w="16534" h="21250" stroke="0" extrusionOk="0">
                  <a:moveTo>
                    <a:pt x="3872" y="0"/>
                  </a:moveTo>
                  <a:cubicBezTo>
                    <a:pt x="8820" y="901"/>
                    <a:pt x="13297" y="3501"/>
                    <a:pt x="16533" y="7350"/>
                  </a:cubicBezTo>
                  <a:lnTo>
                    <a:pt x="0" y="21250"/>
                  </a:lnTo>
                  <a:lnTo>
                    <a:pt x="3872" y="0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9" name="Line 109">
              <a:extLst>
                <a:ext uri="{FF2B5EF4-FFF2-40B4-BE49-F238E27FC236}">
                  <a16:creationId xmlns:a16="http://schemas.microsoft.com/office/drawing/2014/main" id="{1130B32C-33D1-4D7E-859C-933786260D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98" y="730"/>
              <a:ext cx="606" cy="586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0" name="Line 110">
              <a:extLst>
                <a:ext uri="{FF2B5EF4-FFF2-40B4-BE49-F238E27FC236}">
                  <a16:creationId xmlns:a16="http://schemas.microsoft.com/office/drawing/2014/main" id="{E4B30DB1-A9B1-4097-BA2D-041FE94484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07" y="734"/>
              <a:ext cx="560" cy="536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1" name="Line 111">
              <a:extLst>
                <a:ext uri="{FF2B5EF4-FFF2-40B4-BE49-F238E27FC236}">
                  <a16:creationId xmlns:a16="http://schemas.microsoft.com/office/drawing/2014/main" id="{B5C85758-BF8D-444C-86F0-7A905CF32D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49" y="746"/>
              <a:ext cx="465" cy="442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" name="Arc 112">
              <a:extLst>
                <a:ext uri="{FF2B5EF4-FFF2-40B4-BE49-F238E27FC236}">
                  <a16:creationId xmlns:a16="http://schemas.microsoft.com/office/drawing/2014/main" id="{B91B894E-33A2-4BDC-87CD-DAC4BCE821E2}"/>
                </a:ext>
              </a:extLst>
            </p:cNvPr>
            <p:cNvSpPr>
              <a:spLocks/>
            </p:cNvSpPr>
            <p:nvPr/>
          </p:nvSpPr>
          <p:spPr bwMode="auto">
            <a:xfrm rot="21559666" flipV="1">
              <a:off x="3753" y="1190"/>
              <a:ext cx="360" cy="169"/>
            </a:xfrm>
            <a:custGeom>
              <a:avLst/>
              <a:gdLst>
                <a:gd name="T0" fmla="*/ 0 w 19366"/>
                <a:gd name="T1" fmla="*/ 0 h 21600"/>
                <a:gd name="T2" fmla="*/ 0 w 19366"/>
                <a:gd name="T3" fmla="*/ 0 h 21600"/>
                <a:gd name="T4" fmla="*/ 0 w 19366"/>
                <a:gd name="T5" fmla="*/ 0 h 21600"/>
                <a:gd name="T6" fmla="*/ 0 60000 65536"/>
                <a:gd name="T7" fmla="*/ 0 60000 65536"/>
                <a:gd name="T8" fmla="*/ 0 60000 65536"/>
                <a:gd name="T9" fmla="*/ 0 w 19366"/>
                <a:gd name="T10" fmla="*/ 0 h 21600"/>
                <a:gd name="T11" fmla="*/ 19366 w 1936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366" h="21600" fill="none" extrusionOk="0">
                  <a:moveTo>
                    <a:pt x="-1" y="1"/>
                  </a:moveTo>
                  <a:cubicBezTo>
                    <a:pt x="95" y="0"/>
                    <a:pt x="191" y="-1"/>
                    <a:pt x="288" y="0"/>
                  </a:cubicBezTo>
                  <a:cubicBezTo>
                    <a:pt x="8279" y="0"/>
                    <a:pt x="15618" y="4412"/>
                    <a:pt x="19365" y="11471"/>
                  </a:cubicBezTo>
                </a:path>
                <a:path w="19366" h="21600" stroke="0" extrusionOk="0">
                  <a:moveTo>
                    <a:pt x="-1" y="1"/>
                  </a:moveTo>
                  <a:cubicBezTo>
                    <a:pt x="95" y="0"/>
                    <a:pt x="191" y="-1"/>
                    <a:pt x="288" y="0"/>
                  </a:cubicBezTo>
                  <a:cubicBezTo>
                    <a:pt x="8279" y="0"/>
                    <a:pt x="15618" y="4412"/>
                    <a:pt x="19365" y="11471"/>
                  </a:cubicBezTo>
                  <a:lnTo>
                    <a:pt x="288" y="21600"/>
                  </a:lnTo>
                  <a:lnTo>
                    <a:pt x="-1" y="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" name="Arc 113">
              <a:extLst>
                <a:ext uri="{FF2B5EF4-FFF2-40B4-BE49-F238E27FC236}">
                  <a16:creationId xmlns:a16="http://schemas.microsoft.com/office/drawing/2014/main" id="{F7E84588-3A55-4D53-933A-2AED4EF14B84}"/>
                </a:ext>
              </a:extLst>
            </p:cNvPr>
            <p:cNvSpPr>
              <a:spLocks/>
            </p:cNvSpPr>
            <p:nvPr/>
          </p:nvSpPr>
          <p:spPr bwMode="auto">
            <a:xfrm rot="21335689" flipV="1">
              <a:off x="3953" y="1024"/>
              <a:ext cx="280" cy="106"/>
            </a:xfrm>
            <a:custGeom>
              <a:avLst/>
              <a:gdLst>
                <a:gd name="T0" fmla="*/ 0 w 17959"/>
                <a:gd name="T1" fmla="*/ 0 h 21600"/>
                <a:gd name="T2" fmla="*/ 0 w 17959"/>
                <a:gd name="T3" fmla="*/ 0 h 21600"/>
                <a:gd name="T4" fmla="*/ 0 w 17959"/>
                <a:gd name="T5" fmla="*/ 0 h 21600"/>
                <a:gd name="T6" fmla="*/ 0 60000 65536"/>
                <a:gd name="T7" fmla="*/ 0 60000 65536"/>
                <a:gd name="T8" fmla="*/ 0 60000 65536"/>
                <a:gd name="T9" fmla="*/ 0 w 17959"/>
                <a:gd name="T10" fmla="*/ 0 h 21600"/>
                <a:gd name="T11" fmla="*/ 17959 w 1795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959" h="21600" fill="none" extrusionOk="0">
                  <a:moveTo>
                    <a:pt x="0" y="0"/>
                  </a:moveTo>
                  <a:cubicBezTo>
                    <a:pt x="7213" y="0"/>
                    <a:pt x="13950" y="3600"/>
                    <a:pt x="17958" y="9598"/>
                  </a:cubicBezTo>
                </a:path>
                <a:path w="17959" h="21600" stroke="0" extrusionOk="0">
                  <a:moveTo>
                    <a:pt x="0" y="0"/>
                  </a:moveTo>
                  <a:cubicBezTo>
                    <a:pt x="7213" y="0"/>
                    <a:pt x="13950" y="3600"/>
                    <a:pt x="17958" y="9598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" name="Line 114">
              <a:extLst>
                <a:ext uri="{FF2B5EF4-FFF2-40B4-BE49-F238E27FC236}">
                  <a16:creationId xmlns:a16="http://schemas.microsoft.com/office/drawing/2014/main" id="{A4E5BBDD-FA23-41E1-901A-39C8FD74F9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5" y="748"/>
              <a:ext cx="342" cy="330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" name="Arc 115">
              <a:extLst>
                <a:ext uri="{FF2B5EF4-FFF2-40B4-BE49-F238E27FC236}">
                  <a16:creationId xmlns:a16="http://schemas.microsoft.com/office/drawing/2014/main" id="{5E1C1068-8214-479E-A335-1B276CEA933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057" y="891"/>
              <a:ext cx="259" cy="125"/>
            </a:xfrm>
            <a:custGeom>
              <a:avLst/>
              <a:gdLst>
                <a:gd name="T0" fmla="*/ 0 w 19068"/>
                <a:gd name="T1" fmla="*/ 0 h 21414"/>
                <a:gd name="T2" fmla="*/ 0 w 19068"/>
                <a:gd name="T3" fmla="*/ 0 h 21414"/>
                <a:gd name="T4" fmla="*/ 0 w 19068"/>
                <a:gd name="T5" fmla="*/ 0 h 21414"/>
                <a:gd name="T6" fmla="*/ 0 60000 65536"/>
                <a:gd name="T7" fmla="*/ 0 60000 65536"/>
                <a:gd name="T8" fmla="*/ 0 60000 65536"/>
                <a:gd name="T9" fmla="*/ 0 w 19068"/>
                <a:gd name="T10" fmla="*/ 0 h 21414"/>
                <a:gd name="T11" fmla="*/ 19068 w 19068"/>
                <a:gd name="T12" fmla="*/ 21414 h 214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068" h="21414" fill="none" extrusionOk="0">
                  <a:moveTo>
                    <a:pt x="2828" y="0"/>
                  </a:moveTo>
                  <a:cubicBezTo>
                    <a:pt x="9743" y="913"/>
                    <a:pt x="15791" y="5109"/>
                    <a:pt x="19067" y="11266"/>
                  </a:cubicBezTo>
                </a:path>
                <a:path w="19068" h="21414" stroke="0" extrusionOk="0">
                  <a:moveTo>
                    <a:pt x="2828" y="0"/>
                  </a:moveTo>
                  <a:cubicBezTo>
                    <a:pt x="9743" y="913"/>
                    <a:pt x="15791" y="5109"/>
                    <a:pt x="19067" y="11266"/>
                  </a:cubicBezTo>
                  <a:lnTo>
                    <a:pt x="0" y="21414"/>
                  </a:lnTo>
                  <a:lnTo>
                    <a:pt x="2828" y="0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" name="Line 116">
              <a:extLst>
                <a:ext uri="{FF2B5EF4-FFF2-40B4-BE49-F238E27FC236}">
                  <a16:creationId xmlns:a16="http://schemas.microsoft.com/office/drawing/2014/main" id="{52906492-840F-40E1-9780-A23E407103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92" y="761"/>
              <a:ext cx="219" cy="208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7" name="Arc 117">
              <a:extLst>
                <a:ext uri="{FF2B5EF4-FFF2-40B4-BE49-F238E27FC236}">
                  <a16:creationId xmlns:a16="http://schemas.microsoft.com/office/drawing/2014/main" id="{45F66657-A889-4D24-B24D-2663154DC3D7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74" y="781"/>
              <a:ext cx="195" cy="128"/>
            </a:xfrm>
            <a:custGeom>
              <a:avLst/>
              <a:gdLst>
                <a:gd name="T0" fmla="*/ 0 w 17956"/>
                <a:gd name="T1" fmla="*/ 0 h 21600"/>
                <a:gd name="T2" fmla="*/ 0 w 17956"/>
                <a:gd name="T3" fmla="*/ 0 h 21600"/>
                <a:gd name="T4" fmla="*/ 0 w 17956"/>
                <a:gd name="T5" fmla="*/ 0 h 21600"/>
                <a:gd name="T6" fmla="*/ 0 60000 65536"/>
                <a:gd name="T7" fmla="*/ 0 60000 65536"/>
                <a:gd name="T8" fmla="*/ 0 60000 65536"/>
                <a:gd name="T9" fmla="*/ 0 w 17956"/>
                <a:gd name="T10" fmla="*/ 0 h 21600"/>
                <a:gd name="T11" fmla="*/ 17956 w 1795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956" h="21600" fill="none" extrusionOk="0">
                  <a:moveTo>
                    <a:pt x="0" y="0"/>
                  </a:moveTo>
                  <a:cubicBezTo>
                    <a:pt x="7211" y="0"/>
                    <a:pt x="13947" y="3599"/>
                    <a:pt x="17955" y="9594"/>
                  </a:cubicBezTo>
                </a:path>
                <a:path w="17956" h="21600" stroke="0" extrusionOk="0">
                  <a:moveTo>
                    <a:pt x="0" y="0"/>
                  </a:moveTo>
                  <a:cubicBezTo>
                    <a:pt x="7211" y="0"/>
                    <a:pt x="13947" y="3599"/>
                    <a:pt x="17955" y="9594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" name="Line 118">
              <a:extLst>
                <a:ext uri="{FF2B5EF4-FFF2-40B4-BE49-F238E27FC236}">
                  <a16:creationId xmlns:a16="http://schemas.microsoft.com/office/drawing/2014/main" id="{C06C8886-8B7A-4452-93B5-6679B78956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52" y="757"/>
              <a:ext cx="122" cy="112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9" name="Arc 119">
              <a:extLst>
                <a:ext uri="{FF2B5EF4-FFF2-40B4-BE49-F238E27FC236}">
                  <a16:creationId xmlns:a16="http://schemas.microsoft.com/office/drawing/2014/main" id="{05244C02-D8E0-47BA-AB31-551581321120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852" y="1144"/>
              <a:ext cx="306" cy="102"/>
            </a:xfrm>
            <a:custGeom>
              <a:avLst/>
              <a:gdLst>
                <a:gd name="T0" fmla="*/ 0 w 20338"/>
                <a:gd name="T1" fmla="*/ 0 h 21600"/>
                <a:gd name="T2" fmla="*/ 0 w 20338"/>
                <a:gd name="T3" fmla="*/ 0 h 21600"/>
                <a:gd name="T4" fmla="*/ 0 w 2033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338"/>
                <a:gd name="T10" fmla="*/ 0 h 21600"/>
                <a:gd name="T11" fmla="*/ 20338 w 2033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338" h="21600" fill="none" extrusionOk="0">
                  <a:moveTo>
                    <a:pt x="0" y="0"/>
                  </a:moveTo>
                  <a:cubicBezTo>
                    <a:pt x="9124" y="0"/>
                    <a:pt x="17264" y="5733"/>
                    <a:pt x="20338" y="14324"/>
                  </a:cubicBezTo>
                </a:path>
                <a:path w="20338" h="21600" stroke="0" extrusionOk="0">
                  <a:moveTo>
                    <a:pt x="0" y="0"/>
                  </a:moveTo>
                  <a:cubicBezTo>
                    <a:pt x="9124" y="0"/>
                    <a:pt x="17264" y="5733"/>
                    <a:pt x="20338" y="14324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82126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DF9C3-D59E-4E28-8736-924E38F1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pipe downstream the target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A386BE-1BB4-432B-A263-272E8BD4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EA7FC2-A9D0-4E05-AEF3-F0E49790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BC9FBDE-EF33-43C1-A983-18456E933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50595"/>
          <a:stretch/>
        </p:blipFill>
        <p:spPr bwMode="auto">
          <a:xfrm>
            <a:off x="6494698" y="1692565"/>
            <a:ext cx="4550198" cy="242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48A217-FCA9-48F4-BA51-B5E7578855EF}"/>
              </a:ext>
            </a:extLst>
          </p:cNvPr>
          <p:cNvSpPr txBox="1"/>
          <p:nvPr/>
        </p:nvSpPr>
        <p:spPr>
          <a:xfrm>
            <a:off x="7087976" y="4194610"/>
            <a:ext cx="3677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1 meter prototype of the BM@N carbon </a:t>
            </a:r>
          </a:p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beam pipe (DD “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Arkhipov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”)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Grafik 36">
            <a:extLst>
              <a:ext uri="{FF2B5EF4-FFF2-40B4-BE49-F238E27FC236}">
                <a16:creationId xmlns:a16="http://schemas.microsoft.com/office/drawing/2014/main" id="{17FD2116-F71A-48E8-B6B8-97E418B0D6D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6" y="1791688"/>
            <a:ext cx="5165168" cy="1897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4D2C2CD-12CE-4ACD-8645-D49F92AD6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65538" b="11291"/>
          <a:stretch/>
        </p:blipFill>
        <p:spPr bwMode="auto">
          <a:xfrm>
            <a:off x="532136" y="1063538"/>
            <a:ext cx="5165168" cy="78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53584F-AAF1-4F68-A0EF-4D791C983957}"/>
              </a:ext>
            </a:extLst>
          </p:cNvPr>
          <p:cNvSpPr txBox="1"/>
          <p:nvPr/>
        </p:nvSpPr>
        <p:spPr>
          <a:xfrm>
            <a:off x="382356" y="3575050"/>
            <a:ext cx="6275117" cy="300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Rockwell" pitchFamily="18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Beam pipe is made of 1 mm thick carbon fiber;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Consists of four parts with a non-flange connectors;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FLUKA simulations have shown that the proposed beam pipe is well suited to guide the high intensity beam;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First vacuum tests have shown an insignificant  leakage level of side surfaces of the sample, vacuum up to 10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-5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Torr.</a:t>
            </a:r>
          </a:p>
          <a:p>
            <a:endParaRPr lang="en-US" sz="1400" baseline="30000" dirty="0">
              <a:latin typeface="Rockwell" pitchFamily="18" charset="0"/>
            </a:endParaRPr>
          </a:p>
          <a:p>
            <a:endParaRPr lang="en-US" dirty="0">
              <a:latin typeface="Rockwell" pitchFamily="18" charset="0"/>
            </a:endParaRPr>
          </a:p>
          <a:p>
            <a:br>
              <a:rPr lang="en-US" dirty="0"/>
            </a:b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4375BF6-E126-4203-A5E7-DF1BC01DF316}"/>
              </a:ext>
            </a:extLst>
          </p:cNvPr>
          <p:cNvSpPr/>
          <p:nvPr/>
        </p:nvSpPr>
        <p:spPr>
          <a:xfrm>
            <a:off x="6877539" y="6049605"/>
            <a:ext cx="5325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dirty="0" err="1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Senger</a:t>
            </a:r>
            <a:r>
              <a:rPr lang="en-US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P. </a:t>
            </a:r>
            <a:r>
              <a:rPr lang="en-US" dirty="0" err="1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Senger</a:t>
            </a:r>
            <a:r>
              <a:rPr lang="en-US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S. </a:t>
            </a:r>
            <a:r>
              <a:rPr lang="en-US" dirty="0" err="1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Piyadin,V</a:t>
            </a:r>
            <a:r>
              <a:rPr lang="en-US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Spaskov</a:t>
            </a:r>
            <a:r>
              <a:rPr lang="en-US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A.Kubankin</a:t>
            </a:r>
            <a:endParaRPr lang="ru-RU" dirty="0">
              <a:solidFill>
                <a:srgbClr val="6BA1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615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5E48C-D6F0-438C-B899-92BDD35A8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Physics performance simulations of the tracking system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33C3A5-3D6D-4EFC-8A38-AC285E071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19" y="1158951"/>
            <a:ext cx="10715846" cy="16055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Ξ</a:t>
            </a:r>
            <a:r>
              <a:rPr lang="en-US" spc="-1" baseline="30000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-</a:t>
            </a:r>
            <a:r>
              <a:rPr lang="el-GR" spc="-1" baseline="-25000" dirty="0"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and </a:t>
            </a:r>
            <a:r>
              <a:rPr lang="el-GR" spc="-1" baseline="-25000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Λ</a:t>
            </a:r>
            <a:r>
              <a:rPr lang="ru-RU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H</a:t>
            </a:r>
            <a:r>
              <a:rPr lang="ru-RU" spc="-1" baseline="30000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3</a:t>
            </a:r>
            <a:r>
              <a:rPr lang="ru-RU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</a:t>
            </a:r>
            <a:r>
              <a:rPr lang="de-DE" dirty="0"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cs typeface="Tahoma" panose="020B0604030504040204" pitchFamily="34" charset="0"/>
              </a:rPr>
              <a:t>reconstruction</a:t>
            </a:r>
            <a:r>
              <a:rPr lang="de-DE" dirty="0">
                <a:solidFill>
                  <a:prstClr val="black"/>
                </a:solidFill>
                <a:cs typeface="Tahoma" panose="020B0604030504040204" pitchFamily="34" charset="0"/>
              </a:rPr>
              <a:t> in </a:t>
            </a:r>
            <a:r>
              <a:rPr lang="de-DE" dirty="0" err="1">
                <a:solidFill>
                  <a:prstClr val="black"/>
                </a:solidFill>
                <a:cs typeface="Tahoma" panose="020B0604030504040204" pitchFamily="34" charset="0"/>
              </a:rPr>
              <a:t>central</a:t>
            </a:r>
            <a:r>
              <a:rPr lang="de-DE" dirty="0">
                <a:solidFill>
                  <a:prstClr val="black"/>
                </a:solidFill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cs typeface="Tahoma" panose="020B0604030504040204" pitchFamily="34" charset="0"/>
              </a:rPr>
              <a:t>Au+Au</a:t>
            </a:r>
            <a:r>
              <a:rPr lang="de-DE" dirty="0">
                <a:solidFill>
                  <a:prstClr val="black"/>
                </a:solidFill>
                <a:cs typeface="Tahoma" panose="020B0604030504040204" pitchFamily="34" charset="0"/>
              </a:rPr>
              <a:t> at 4A </a:t>
            </a:r>
            <a:r>
              <a:rPr lang="de-DE" dirty="0" err="1">
                <a:solidFill>
                  <a:prstClr val="black"/>
                </a:solidFill>
                <a:cs typeface="Tahoma" panose="020B0604030504040204" pitchFamily="34" charset="0"/>
              </a:rPr>
              <a:t>GeV</a:t>
            </a:r>
            <a:endParaRPr lang="de-DE" dirty="0">
              <a:solidFill>
                <a:prstClr val="black"/>
              </a:solidFill>
              <a:cs typeface="Tahoma" panose="020B0604030504040204" pitchFamily="34" charset="0"/>
            </a:endParaRPr>
          </a:p>
          <a:p>
            <a:pPr lvl="0" defTabSz="1007943">
              <a:spcAft>
                <a:spcPts val="600"/>
              </a:spcAft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Generator:     PHQMD (V. </a:t>
            </a:r>
            <a:r>
              <a:rPr lang="en-US" spc="-1" dirty="0" err="1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Kireyeu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), 500k events, </a:t>
            </a:r>
            <a:r>
              <a:rPr lang="en-US" spc="-1" dirty="0" err="1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Au+Au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at 4A GeV, b = 0-5 </a:t>
            </a:r>
            <a:r>
              <a:rPr lang="en-US" spc="-1" dirty="0" err="1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fm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</a:t>
            </a:r>
          </a:p>
          <a:p>
            <a:pPr lvl="0" defTabSz="1007943">
              <a:spcBef>
                <a:spcPts val="600"/>
              </a:spcBef>
              <a:spcAft>
                <a:spcPts val="600"/>
              </a:spcAft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Statistics:        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  <a:sym typeface="Symbol" panose="05050102010706020507" pitchFamily="18" charset="2"/>
              </a:rPr>
              <a:t> 210</a:t>
            </a:r>
            <a:r>
              <a:rPr lang="en-US" spc="-1" baseline="30000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  <a:sym typeface="Symbol" panose="05050102010706020507" pitchFamily="18" charset="2"/>
              </a:rPr>
              <a:t>6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ru-RU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Λ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, 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  <a:sym typeface="Symbol" panose="05050102010706020507" pitchFamily="18" charset="2"/>
              </a:rPr>
              <a:t> 210</a:t>
            </a:r>
            <a:r>
              <a:rPr lang="en-US" spc="-1" baseline="30000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  <a:sym typeface="Symbol" panose="05050102010706020507" pitchFamily="18" charset="2"/>
              </a:rPr>
              <a:t>4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l-GR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Ξ</a:t>
            </a:r>
            <a:r>
              <a:rPr lang="en-US" spc="-1" baseline="30000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-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, 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  <a:sym typeface="Symbol" panose="05050102010706020507" pitchFamily="18" charset="2"/>
              </a:rPr>
              <a:t> 8.410</a:t>
            </a:r>
            <a:r>
              <a:rPr lang="en-US" spc="-1" baseline="30000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  <a:sym typeface="Symbol" panose="05050102010706020507" pitchFamily="18" charset="2"/>
              </a:rPr>
              <a:t>4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</a:t>
            </a:r>
            <a:r>
              <a:rPr lang="el-GR" spc="-1" baseline="-25000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Λ</a:t>
            </a:r>
            <a:r>
              <a:rPr lang="ru-RU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H</a:t>
            </a:r>
            <a:r>
              <a:rPr lang="de-DE" spc="-1" baseline="30000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3</a:t>
            </a:r>
            <a:endParaRPr lang="en-US" spc="-1" dirty="0">
              <a:solidFill>
                <a:srgbClr val="002776"/>
              </a:solidFill>
              <a:uFill>
                <a:solidFill>
                  <a:srgbClr val="FFFFFF"/>
                </a:solidFill>
              </a:uFill>
              <a:cs typeface="Tahoma" panose="020B0604030504040204" pitchFamily="34" charset="0"/>
            </a:endParaRPr>
          </a:p>
          <a:p>
            <a:pPr lvl="0" defTabSz="1007943"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Detectors:  </a:t>
            </a:r>
            <a:r>
              <a:rPr lang="en-US" b="1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    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STS + GEMs + TOF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740254-78DA-4C39-898C-F67345575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3A372-1461-4888-9F28-DCF42BA5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6" name="Рисунок 5" descr="Xi_cbmn.png">
            <a:extLst>
              <a:ext uri="{FF2B5EF4-FFF2-40B4-BE49-F238E27FC236}">
                <a16:creationId xmlns:a16="http://schemas.microsoft.com/office/drawing/2014/main" id="{B998A8B0-D34F-4628-B37C-B87C453312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645" y="3227820"/>
            <a:ext cx="3928613" cy="2697501"/>
          </a:xfrm>
          <a:prstGeom prst="rect">
            <a:avLst/>
          </a:prstGeom>
        </p:spPr>
      </p:pic>
      <p:pic>
        <p:nvPicPr>
          <p:cNvPr id="7" name="Рисунок 6" descr="H3L_cbmn_2p.png">
            <a:extLst>
              <a:ext uri="{FF2B5EF4-FFF2-40B4-BE49-F238E27FC236}">
                <a16:creationId xmlns:a16="http://schemas.microsoft.com/office/drawing/2014/main" id="{19C856EA-C64B-48C8-8C09-F4A1BBF8E71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6393" y="3218584"/>
            <a:ext cx="3847197" cy="2641599"/>
          </a:xfrm>
          <a:prstGeom prst="rect">
            <a:avLst/>
          </a:prstGeom>
        </p:spPr>
      </p:pic>
      <p:pic>
        <p:nvPicPr>
          <p:cNvPr id="8" name="Рисунок 7" descr="H3L_cbmn_3p.png">
            <a:extLst>
              <a:ext uri="{FF2B5EF4-FFF2-40B4-BE49-F238E27FC236}">
                <a16:creationId xmlns:a16="http://schemas.microsoft.com/office/drawing/2014/main" id="{A2123A1E-D444-409A-8506-AC39F4DE061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79606" y="3200113"/>
            <a:ext cx="3884273" cy="26670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738BD6-F4F2-4488-B862-C3CDAE4BF731}"/>
              </a:ext>
            </a:extLst>
          </p:cNvPr>
          <p:cNvSpPr txBox="1"/>
          <p:nvPr/>
        </p:nvSpPr>
        <p:spPr>
          <a:xfrm>
            <a:off x="7178942" y="6026020"/>
            <a:ext cx="468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6BA11D"/>
                </a:solidFill>
              </a:rPr>
              <a:t>A.Zinchenko</a:t>
            </a:r>
            <a:r>
              <a:rPr lang="en-US" dirty="0">
                <a:solidFill>
                  <a:srgbClr val="6BA11D"/>
                </a:solidFill>
              </a:rPr>
              <a:t>, </a:t>
            </a:r>
            <a:r>
              <a:rPr lang="en-US" dirty="0" err="1">
                <a:solidFill>
                  <a:srgbClr val="6BA11D"/>
                </a:solidFill>
              </a:rPr>
              <a:t>M.Kapishin</a:t>
            </a:r>
            <a:r>
              <a:rPr lang="en-US" dirty="0">
                <a:solidFill>
                  <a:srgbClr val="6BA11D"/>
                </a:solidFill>
              </a:rPr>
              <a:t>, </a:t>
            </a:r>
            <a:r>
              <a:rPr lang="en-US" dirty="0" err="1">
                <a:solidFill>
                  <a:srgbClr val="6BA11D"/>
                </a:solidFill>
              </a:rPr>
              <a:t>I.Rufanov</a:t>
            </a:r>
            <a:r>
              <a:rPr lang="en-US" dirty="0">
                <a:solidFill>
                  <a:srgbClr val="6BA11D"/>
                </a:solidFill>
              </a:rPr>
              <a:t>, </a:t>
            </a:r>
            <a:r>
              <a:rPr lang="en-US" dirty="0" err="1">
                <a:solidFill>
                  <a:srgbClr val="6BA11D"/>
                </a:solidFill>
              </a:rPr>
              <a:t>V.Vasendina</a:t>
            </a:r>
            <a:endParaRPr lang="ru-RU" dirty="0">
              <a:solidFill>
                <a:srgbClr val="6BA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73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21096-A789-43C0-861A-D6C6ADB62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Short-Range Correlations (SRC) at BM@N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945B6-49DA-4B20-ABEE-8C807111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1A639C-A1C5-4114-9583-2A2483E9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B489F15-457F-4900-AFFC-686F98EAD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36234"/>
            <a:ext cx="2965622" cy="232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880A97C-F2EB-4963-8BC6-4395DF552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062" y="1848051"/>
            <a:ext cx="1854792" cy="143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2">
            <a:extLst>
              <a:ext uri="{FF2B5EF4-FFF2-40B4-BE49-F238E27FC236}">
                <a16:creationId xmlns:a16="http://schemas.microsoft.com/office/drawing/2014/main" id="{21E52FAA-1DBF-47E7-8512-5D015D695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2467"/>
            <a:ext cx="4737003" cy="3249450"/>
          </a:xfrm>
          <a:prstGeom prst="rect">
            <a:avLst/>
          </a:prstGeom>
        </p:spPr>
      </p:pic>
      <p:sp>
        <p:nvSpPr>
          <p:cNvPr id="9" name="Textfeld 7">
            <a:extLst>
              <a:ext uri="{FF2B5EF4-FFF2-40B4-BE49-F238E27FC236}">
                <a16:creationId xmlns:a16="http://schemas.microsoft.com/office/drawing/2014/main" id="{DE8D03D2-BB3F-4245-9C76-6D4800E12643}"/>
              </a:ext>
            </a:extLst>
          </p:cNvPr>
          <p:cNvSpPr txBox="1"/>
          <p:nvPr/>
        </p:nvSpPr>
        <p:spPr>
          <a:xfrm>
            <a:off x="5168232" y="4492324"/>
            <a:ext cx="5186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aseline="30000" dirty="0">
                <a:solidFill>
                  <a:srgbClr val="0070C0"/>
                </a:solidFill>
              </a:rPr>
              <a:t>12</a:t>
            </a:r>
            <a:r>
              <a:rPr lang="de-DE" sz="2400" dirty="0">
                <a:solidFill>
                  <a:srgbClr val="0070C0"/>
                </a:solidFill>
              </a:rPr>
              <a:t>C + p </a:t>
            </a:r>
            <a:r>
              <a:rPr lang="de-DE" sz="2400" dirty="0">
                <a:solidFill>
                  <a:srgbClr val="0070C0"/>
                </a:solidFill>
                <a:sym typeface="Symbol" panose="05050102010706020507" pitchFamily="18" charset="2"/>
              </a:rPr>
              <a:t> 2p + </a:t>
            </a:r>
            <a:r>
              <a:rPr lang="de-DE" sz="2400" baseline="30000" dirty="0">
                <a:solidFill>
                  <a:srgbClr val="0070C0"/>
                </a:solidFill>
                <a:sym typeface="Symbol" panose="05050102010706020507" pitchFamily="18" charset="2"/>
              </a:rPr>
              <a:t>10</a:t>
            </a:r>
            <a:r>
              <a:rPr lang="de-DE" sz="2400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5</a:t>
            </a:r>
            <a:r>
              <a:rPr lang="de-DE" sz="2400" dirty="0">
                <a:solidFill>
                  <a:srgbClr val="0070C0"/>
                </a:solidFill>
                <a:sym typeface="Symbol" panose="05050102010706020507" pitchFamily="18" charset="2"/>
              </a:rPr>
              <a:t>B + n  (</a:t>
            </a:r>
            <a:r>
              <a:rPr lang="de-DE" sz="2400" dirty="0" err="1">
                <a:solidFill>
                  <a:srgbClr val="0070C0"/>
                </a:solidFill>
                <a:sym typeface="Symbol" panose="05050102010706020507" pitchFamily="18" charset="2"/>
              </a:rPr>
              <a:t>np</a:t>
            </a:r>
            <a:r>
              <a:rPr lang="de-DE" sz="2400" dirty="0">
                <a:solidFill>
                  <a:srgbClr val="0070C0"/>
                </a:solidFill>
                <a:sym typeface="Symbol" panose="05050102010706020507" pitchFamily="18" charset="2"/>
              </a:rPr>
              <a:t> SRC)</a:t>
            </a:r>
          </a:p>
          <a:p>
            <a:pPr lvl="0"/>
            <a:r>
              <a:rPr lang="de-DE" sz="2400" baseline="30000" dirty="0">
                <a:solidFill>
                  <a:srgbClr val="0070C0"/>
                </a:solidFill>
              </a:rPr>
              <a:t>12</a:t>
            </a:r>
            <a:r>
              <a:rPr lang="de-DE" sz="2400" dirty="0">
                <a:solidFill>
                  <a:srgbClr val="0070C0"/>
                </a:solidFill>
              </a:rPr>
              <a:t>C + p </a:t>
            </a:r>
            <a:r>
              <a:rPr lang="de-DE" sz="2400" dirty="0">
                <a:solidFill>
                  <a:srgbClr val="0070C0"/>
                </a:solidFill>
                <a:sym typeface="Symbol" panose="05050102010706020507" pitchFamily="18" charset="2"/>
              </a:rPr>
              <a:t> 2p + </a:t>
            </a:r>
            <a:r>
              <a:rPr lang="de-DE" sz="2400" baseline="30000" dirty="0">
                <a:solidFill>
                  <a:srgbClr val="0070C0"/>
                </a:solidFill>
                <a:sym typeface="Symbol" panose="05050102010706020507" pitchFamily="18" charset="2"/>
              </a:rPr>
              <a:t>10</a:t>
            </a:r>
            <a:r>
              <a:rPr lang="de-DE" sz="2400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4</a:t>
            </a:r>
            <a:r>
              <a:rPr lang="de-DE" sz="2400" dirty="0">
                <a:solidFill>
                  <a:srgbClr val="0070C0"/>
                </a:solidFill>
                <a:sym typeface="Symbol" panose="05050102010706020507" pitchFamily="18" charset="2"/>
              </a:rPr>
              <a:t>Be + p  (pp SRC)</a:t>
            </a:r>
            <a:endParaRPr lang="de-DE" sz="2400" dirty="0">
              <a:solidFill>
                <a:srgbClr val="0070C0"/>
              </a:solidFill>
            </a:endParaRPr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C73BCFDD-02A5-4024-941F-EB33C03767E7}"/>
              </a:ext>
            </a:extLst>
          </p:cNvPr>
          <p:cNvSpPr txBox="1"/>
          <p:nvPr/>
        </p:nvSpPr>
        <p:spPr>
          <a:xfrm>
            <a:off x="5080000" y="5427038"/>
            <a:ext cx="635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fully exclusive measurement in inverse kinematics probing the residual A-2 nuclear system!</a:t>
            </a:r>
            <a:endParaRPr lang="de-DE" dirty="0"/>
          </a:p>
        </p:txBody>
      </p:sp>
      <p:sp>
        <p:nvSpPr>
          <p:cNvPr id="11" name="Textfeld 4">
            <a:extLst>
              <a:ext uri="{FF2B5EF4-FFF2-40B4-BE49-F238E27FC236}">
                <a16:creationId xmlns:a16="http://schemas.microsoft.com/office/drawing/2014/main" id="{B73FC28A-95C2-457C-8216-0AFAC923307B}"/>
              </a:ext>
            </a:extLst>
          </p:cNvPr>
          <p:cNvSpPr txBox="1"/>
          <p:nvPr/>
        </p:nvSpPr>
        <p:spPr>
          <a:xfrm>
            <a:off x="5059680" y="4063999"/>
            <a:ext cx="713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 at BM@N </a:t>
            </a:r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4A </a:t>
            </a:r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C-beam:</a:t>
            </a:r>
          </a:p>
        </p:txBody>
      </p:sp>
      <p:sp>
        <p:nvSpPr>
          <p:cNvPr id="12" name="Прямоугольник 5">
            <a:extLst>
              <a:ext uri="{FF2B5EF4-FFF2-40B4-BE49-F238E27FC236}">
                <a16:creationId xmlns:a16="http://schemas.microsoft.com/office/drawing/2014/main" id="{1155069F-57A7-4A4B-904E-172797AFA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460" y="1236348"/>
            <a:ext cx="66947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k&lt;</a:t>
            </a:r>
            <a:r>
              <a:rPr lang="en-US" altLang="ru-RU" sz="2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altLang="ru-RU" sz="2000" baseline="-25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altLang="ru-RU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Mean field region:  Single nucleons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k&gt;</a:t>
            </a:r>
            <a:r>
              <a:rPr lang="en-US" altLang="ru-RU" sz="20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altLang="ru-RU" sz="2000" baseline="-250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altLang="ru-RU" sz="20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High momentum region:  Correlated pairs of nucleons, which are close together in space with a high relative momentum, but a low </a:t>
            </a:r>
            <a:r>
              <a:rPr lang="en-US" altLang="ru-RU" sz="20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c.m</a:t>
            </a:r>
            <a:r>
              <a:rPr lang="en-US" altLang="ru-RU" sz="20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momentum compared to the Fermi momentum </a:t>
            </a:r>
            <a:r>
              <a:rPr lang="en-US" altLang="ru-RU" sz="20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altLang="ru-RU" sz="2000" baseline="-250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altLang="ru-RU" sz="20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ru-RU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SRC probe nucleonic and </a:t>
            </a:r>
            <a:r>
              <a:rPr lang="en-US" altLang="ru-RU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partonic</a:t>
            </a:r>
            <a:r>
              <a:rPr lang="en-US" altLang="ru-RU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degrees-of-freedom in nuclear systems. </a:t>
            </a:r>
          </a:p>
        </p:txBody>
      </p:sp>
    </p:spTree>
    <p:extLst>
      <p:ext uri="{BB962C8B-B14F-4D97-AF65-F5344CB8AC3E}">
        <p14:creationId xmlns:p14="http://schemas.microsoft.com/office/powerpoint/2010/main" val="687651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56A3B-293D-4B67-B49E-677F9C71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D62AC3-72E2-40F5-8FC1-7A9D31C0F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5124"/>
            <a:ext cx="10515600" cy="5101839"/>
          </a:xfrm>
        </p:spPr>
        <p:txBody>
          <a:bodyPr>
            <a:normAutofit lnSpcReduction="10000"/>
          </a:bodyPr>
          <a:lstStyle/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Nuclotron energy range is well suited for the study of high density baryonic matter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BM@N is being upgraded in order to start experiments with heavy ion beams up to Au in 2022</a:t>
            </a:r>
          </a:p>
          <a:p>
            <a:pPr marL="0" indent="0">
              <a:buClr>
                <a:srgbClr val="6BA11D"/>
              </a:buClr>
              <a:buSzPct val="150000"/>
              <a:buNone/>
            </a:pPr>
            <a:endParaRPr lang="en-US" dirty="0"/>
          </a:p>
          <a:p>
            <a:pPr marL="0" indent="0">
              <a:buClr>
                <a:srgbClr val="6BA11D"/>
              </a:buClr>
              <a:buSzPct val="150000"/>
              <a:buNone/>
            </a:pPr>
            <a:r>
              <a:rPr lang="en-US" b="1" dirty="0"/>
              <a:t>Stages of BM@N experiment:</a:t>
            </a:r>
          </a:p>
          <a:p>
            <a:pPr marL="0" indent="0">
              <a:buClr>
                <a:srgbClr val="6BA11D"/>
              </a:buClr>
              <a:buSzPct val="150000"/>
              <a:buNone/>
            </a:pPr>
            <a:r>
              <a:rPr lang="en-US" b="1" dirty="0">
                <a:solidFill>
                  <a:srgbClr val="3744FA"/>
                </a:solidFill>
              </a:rPr>
              <a:t>2021: </a:t>
            </a:r>
            <a:r>
              <a:rPr lang="en-US" dirty="0"/>
              <a:t>beams of </a:t>
            </a:r>
            <a:r>
              <a:rPr lang="en-US" dirty="0">
                <a:solidFill>
                  <a:srgbClr val="6BA11D"/>
                </a:solidFill>
              </a:rPr>
              <a:t>Kr</a:t>
            </a:r>
            <a:r>
              <a:rPr lang="en-US" dirty="0"/>
              <a:t> and </a:t>
            </a:r>
            <a:r>
              <a:rPr lang="en-US" dirty="0">
                <a:solidFill>
                  <a:srgbClr val="6BA11D"/>
                </a:solidFill>
              </a:rPr>
              <a:t>Xe</a:t>
            </a:r>
            <a:r>
              <a:rPr lang="en-US" dirty="0"/>
              <a:t>;</a:t>
            </a:r>
          </a:p>
          <a:p>
            <a:pPr marL="0" indent="0">
              <a:buClr>
                <a:srgbClr val="6BA11D"/>
              </a:buClr>
              <a:buSzPct val="150000"/>
              <a:buNone/>
            </a:pPr>
            <a:r>
              <a:rPr lang="en-US" b="1" dirty="0">
                <a:solidFill>
                  <a:srgbClr val="3744FA"/>
                </a:solidFill>
              </a:rPr>
              <a:t>2022: </a:t>
            </a:r>
            <a:r>
              <a:rPr lang="en-US" dirty="0">
                <a:solidFill>
                  <a:srgbClr val="C00000"/>
                </a:solidFill>
              </a:rPr>
              <a:t>Au</a:t>
            </a:r>
            <a:r>
              <a:rPr lang="en-US" dirty="0"/>
              <a:t> beams with max. intensity </a:t>
            </a:r>
            <a:r>
              <a:rPr lang="en-US" dirty="0">
                <a:solidFill>
                  <a:srgbClr val="C00000"/>
                </a:solidFill>
              </a:rPr>
              <a:t>0.5 MHz </a:t>
            </a:r>
            <a:r>
              <a:rPr lang="en-US" dirty="0"/>
              <a:t>and trigger rate </a:t>
            </a:r>
            <a:r>
              <a:rPr lang="en-US" dirty="0">
                <a:solidFill>
                  <a:srgbClr val="C00000"/>
                </a:solidFill>
              </a:rPr>
              <a:t>10 kHz</a:t>
            </a:r>
            <a:r>
              <a:rPr lang="en-US" dirty="0"/>
              <a:t>, </a:t>
            </a:r>
            <a:r>
              <a:rPr lang="en-US" i="1" dirty="0"/>
              <a:t>installation of 2 stations of STS</a:t>
            </a:r>
            <a:r>
              <a:rPr lang="en-US" dirty="0"/>
              <a:t>;</a:t>
            </a:r>
          </a:p>
          <a:p>
            <a:pPr marL="0" indent="0">
              <a:buClr>
                <a:srgbClr val="6BA11D"/>
              </a:buClr>
              <a:buSzPct val="150000"/>
              <a:buNone/>
            </a:pPr>
            <a:r>
              <a:rPr lang="en-US" b="1" dirty="0">
                <a:solidFill>
                  <a:srgbClr val="3744FA"/>
                </a:solidFill>
              </a:rPr>
              <a:t>2023: </a:t>
            </a:r>
            <a:r>
              <a:rPr lang="en-US" dirty="0">
                <a:solidFill>
                  <a:srgbClr val="C00000"/>
                </a:solidFill>
              </a:rPr>
              <a:t>Au</a:t>
            </a:r>
            <a:r>
              <a:rPr lang="en-US" dirty="0"/>
              <a:t> beams with max. intensity </a:t>
            </a:r>
            <a:r>
              <a:rPr lang="en-US" dirty="0">
                <a:solidFill>
                  <a:srgbClr val="C00000"/>
                </a:solidFill>
              </a:rPr>
              <a:t>2 MHz </a:t>
            </a:r>
            <a:r>
              <a:rPr lang="en-US" dirty="0"/>
              <a:t>and trigger rate </a:t>
            </a:r>
            <a:r>
              <a:rPr lang="en-US" dirty="0">
                <a:solidFill>
                  <a:srgbClr val="C00000"/>
                </a:solidFill>
              </a:rPr>
              <a:t>50 kHz</a:t>
            </a:r>
            <a:r>
              <a:rPr lang="en-US" dirty="0"/>
              <a:t>;</a:t>
            </a:r>
          </a:p>
          <a:p>
            <a:pPr marL="0" indent="0">
              <a:buClr>
                <a:srgbClr val="6BA11D"/>
              </a:buClr>
              <a:buSzPct val="150000"/>
              <a:buNone/>
            </a:pPr>
            <a:r>
              <a:rPr lang="en-US" b="1" dirty="0">
                <a:solidFill>
                  <a:srgbClr val="3744FA"/>
                </a:solidFill>
              </a:rPr>
              <a:t>2024: </a:t>
            </a:r>
            <a:r>
              <a:rPr lang="en-US" i="1" dirty="0"/>
              <a:t>Installation of the full STS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B82227-5B87-4D70-A120-B814EB0A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CCA7E1-8117-4B0F-AEE7-D8256B340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2263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23862-D83F-4A4A-BD9A-991567314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730" y="1235591"/>
            <a:ext cx="9484241" cy="2628051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6BA11D"/>
                </a:solidFill>
              </a:rPr>
              <a:t>СПАСИБО ЗА ВНИМАНИЕ!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E17F7F-3F75-4784-8416-A55B8A79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42FF20-3D2A-42A4-AB3B-34403051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795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4928A-B209-4A85-BE88-E410300F5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00AD5B-3E8C-4E29-AA96-5F2B48144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23919" cy="4351338"/>
          </a:xfrm>
        </p:spPr>
        <p:txBody>
          <a:bodyPr/>
          <a:lstStyle/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 BM@N experiment at NICA;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 Heavy ion program at BM@N;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 Upgrade of the BM@N experiment;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 Summary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0D33B84-AB8D-4023-B3B0-D32ED8AB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F64AC5-F622-4BCB-8762-F3F27FE8E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5965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47453-96A4-4A68-855B-A988E990E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NICA Heavy Ion Complex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100A53-145F-4B87-BDAB-A1D3E189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174" y="889704"/>
            <a:ext cx="8951522" cy="80164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70C0"/>
                </a:solidFill>
              </a:rPr>
              <a:t>BM@N: </a:t>
            </a:r>
            <a:r>
              <a:rPr lang="en-US" sz="2400" i="1" dirty="0">
                <a:solidFill>
                  <a:srgbClr val="0070C0"/>
                </a:solidFill>
              </a:rPr>
              <a:t>beams from p to Au, heavy ion energy 1-3.8 AGeV, Au intensity up to 2 MHz</a:t>
            </a:r>
            <a:endParaRPr lang="ru-RU" sz="2400" i="1" dirty="0">
              <a:solidFill>
                <a:srgbClr val="0070C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2F1676-D371-4BC1-9CC2-AF0A3296A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5E673B4-97B6-4DB8-B0A9-A1D4F898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9948E4A-A6CB-43B8-914B-3D50A974C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71" y="1663934"/>
            <a:ext cx="8779329" cy="493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BBF6254-74D1-473E-A665-50288640EE70}"/>
              </a:ext>
            </a:extLst>
          </p:cNvPr>
          <p:cNvGrpSpPr/>
          <p:nvPr/>
        </p:nvGrpSpPr>
        <p:grpSpPr>
          <a:xfrm>
            <a:off x="122879" y="1838954"/>
            <a:ext cx="3448996" cy="1990884"/>
            <a:chOff x="160979" y="1623332"/>
            <a:chExt cx="3448996" cy="199088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5CCF461-7780-46F0-AB74-2DD44F298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979" y="1623332"/>
              <a:ext cx="3448996" cy="199088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accent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BE761F-D2B7-46A0-A9B6-D5F16B5D5B40}"/>
                </a:ext>
              </a:extLst>
            </p:cNvPr>
            <p:cNvSpPr txBox="1"/>
            <p:nvPr/>
          </p:nvSpPr>
          <p:spPr>
            <a:xfrm>
              <a:off x="2390775" y="3210124"/>
              <a:ext cx="87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1">
                      <a:lumMod val="75000"/>
                    </a:schemeClr>
                  </a:solidFill>
                </a:rPr>
                <a:t>BM@N</a:t>
              </a:r>
              <a:endParaRPr lang="ru-RU" b="1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3B88CD5E-2F51-47BE-9565-7EBD86991F91}"/>
              </a:ext>
            </a:extLst>
          </p:cNvPr>
          <p:cNvSpPr/>
          <p:nvPr/>
        </p:nvSpPr>
        <p:spPr>
          <a:xfrm rot="1080025">
            <a:off x="3376982" y="3051058"/>
            <a:ext cx="733425" cy="601822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EE011969-B66B-4E12-A576-BDCC20905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77" y="5934375"/>
            <a:ext cx="1280123" cy="63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332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3277E-7922-4B5F-8C2D-07CCF7A3E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Baryonic Matter at Nuclotron Experiment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244AC8-6D5D-45F1-9EB8-005487382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0FD624-0294-4F5F-99F5-1E9C87FF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4</a:t>
            </a:fld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31C2BFA-811A-4743-A4EF-9BF03E84D435}"/>
              </a:ext>
            </a:extLst>
          </p:cNvPr>
          <p:cNvGrpSpPr/>
          <p:nvPr/>
        </p:nvGrpSpPr>
        <p:grpSpPr>
          <a:xfrm>
            <a:off x="660427" y="908964"/>
            <a:ext cx="10396794" cy="5678860"/>
            <a:chOff x="660427" y="908964"/>
            <a:chExt cx="10396794" cy="5678860"/>
          </a:xfrm>
        </p:grpSpPr>
        <p:pic>
          <p:nvPicPr>
            <p:cNvPr id="8" name="Picture 2" descr="IMG_6205">
              <a:extLst>
                <a:ext uri="{FF2B5EF4-FFF2-40B4-BE49-F238E27FC236}">
                  <a16:creationId xmlns:a16="http://schemas.microsoft.com/office/drawing/2014/main" id="{42DF3383-9FDE-44EE-A0B0-37E7A590DD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27" y="908964"/>
              <a:ext cx="10396794" cy="567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feld 1">
              <a:extLst>
                <a:ext uri="{FF2B5EF4-FFF2-40B4-BE49-F238E27FC236}">
                  <a16:creationId xmlns:a16="http://schemas.microsoft.com/office/drawing/2014/main" id="{839D61A8-73A9-4183-B01C-AC536767C938}"/>
                </a:ext>
              </a:extLst>
            </p:cNvPr>
            <p:cNvSpPr txBox="1"/>
            <p:nvPr/>
          </p:nvSpPr>
          <p:spPr>
            <a:xfrm>
              <a:off x="6776542" y="1104372"/>
              <a:ext cx="3081251" cy="923330"/>
            </a:xfrm>
            <a:prstGeom prst="rect">
              <a:avLst/>
            </a:prstGeom>
            <a:solidFill>
              <a:schemeClr val="bg2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Dipole </a:t>
              </a:r>
              <a:r>
                <a:rPr lang="de-DE" b="1" dirty="0" err="1">
                  <a:solidFill>
                    <a:schemeClr val="bg1"/>
                  </a:solidFill>
                </a:rPr>
                <a:t>magnet</a:t>
              </a:r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</a:rPr>
                <a:t>with</a:t>
              </a:r>
              <a:r>
                <a:rPr lang="de-DE" b="1" dirty="0">
                  <a:solidFill>
                    <a:schemeClr val="bg1"/>
                  </a:solidFill>
                </a:rPr>
                <a:t> 6 (half) GEM </a:t>
              </a:r>
              <a:r>
                <a:rPr lang="de-DE" b="1" dirty="0" err="1">
                  <a:solidFill>
                    <a:schemeClr val="bg1"/>
                  </a:solidFill>
                </a:rPr>
                <a:t>tracking</a:t>
              </a:r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</a:rPr>
                <a:t>chambers</a:t>
              </a:r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</a:rPr>
                <a:t>and</a:t>
              </a:r>
              <a:r>
                <a:rPr lang="de-DE" b="1" dirty="0">
                  <a:solidFill>
                    <a:schemeClr val="bg1"/>
                  </a:solidFill>
                </a:rPr>
                <a:t> 3 Silicon </a:t>
              </a:r>
              <a:r>
                <a:rPr lang="de-DE" b="1" dirty="0" err="1">
                  <a:solidFill>
                    <a:schemeClr val="bg1"/>
                  </a:solidFill>
                </a:rPr>
                <a:t>stations</a:t>
              </a:r>
              <a:r>
                <a:rPr lang="de-DE" b="1" dirty="0">
                  <a:solidFill>
                    <a:schemeClr val="bg1"/>
                  </a:solidFill>
                </a:rPr>
                <a:t>  </a:t>
              </a:r>
              <a:r>
                <a:rPr lang="de-DE" b="1" dirty="0" err="1">
                  <a:solidFill>
                    <a:schemeClr val="bg1"/>
                  </a:solidFill>
                </a:rPr>
                <a:t>inside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Gerade Verbindung mit Pfeil 3">
              <a:extLst>
                <a:ext uri="{FF2B5EF4-FFF2-40B4-BE49-F238E27FC236}">
                  <a16:creationId xmlns:a16="http://schemas.microsoft.com/office/drawing/2014/main" id="{4E7A6179-9619-47FE-9B2F-802E775165E4}"/>
                </a:ext>
              </a:extLst>
            </p:cNvPr>
            <p:cNvCxnSpPr/>
            <p:nvPr/>
          </p:nvCxnSpPr>
          <p:spPr bwMode="auto">
            <a:xfrm>
              <a:off x="4561840" y="1991360"/>
              <a:ext cx="467360" cy="132518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feld 7">
              <a:extLst>
                <a:ext uri="{FF2B5EF4-FFF2-40B4-BE49-F238E27FC236}">
                  <a16:creationId xmlns:a16="http://schemas.microsoft.com/office/drawing/2014/main" id="{1E754A1D-0E50-4569-B745-7F11EE5DCF19}"/>
                </a:ext>
              </a:extLst>
            </p:cNvPr>
            <p:cNvSpPr txBox="1"/>
            <p:nvPr/>
          </p:nvSpPr>
          <p:spPr>
            <a:xfrm>
              <a:off x="3207316" y="1645419"/>
              <a:ext cx="3001817" cy="369332"/>
            </a:xfrm>
            <a:prstGeom prst="rect">
              <a:avLst/>
            </a:prstGeom>
            <a:solidFill>
              <a:schemeClr val="bg2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Drift </a:t>
              </a:r>
              <a:r>
                <a:rPr lang="de-DE" b="1" dirty="0" err="1">
                  <a:solidFill>
                    <a:schemeClr val="bg1"/>
                  </a:solidFill>
                </a:rPr>
                <a:t>chambers</a:t>
              </a:r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</a:rPr>
                <a:t>for</a:t>
              </a:r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</a:rPr>
                <a:t>tracking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feld 8">
              <a:extLst>
                <a:ext uri="{FF2B5EF4-FFF2-40B4-BE49-F238E27FC236}">
                  <a16:creationId xmlns:a16="http://schemas.microsoft.com/office/drawing/2014/main" id="{21151A78-B786-494E-AD3D-706002756FAC}"/>
                </a:ext>
              </a:extLst>
            </p:cNvPr>
            <p:cNvSpPr txBox="1"/>
            <p:nvPr/>
          </p:nvSpPr>
          <p:spPr>
            <a:xfrm>
              <a:off x="4206438" y="5591765"/>
              <a:ext cx="3304771" cy="369332"/>
            </a:xfrm>
            <a:prstGeom prst="rect">
              <a:avLst/>
            </a:prstGeom>
            <a:solidFill>
              <a:schemeClr val="bg2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 err="1">
                  <a:solidFill>
                    <a:schemeClr val="bg1"/>
                  </a:solidFill>
                </a:rPr>
                <a:t>mRPC</a:t>
              </a:r>
              <a:r>
                <a:rPr lang="de-DE" b="1" dirty="0">
                  <a:solidFill>
                    <a:schemeClr val="bg1"/>
                  </a:solidFill>
                </a:rPr>
                <a:t> Time-</a:t>
              </a:r>
              <a:r>
                <a:rPr lang="de-DE" b="1" dirty="0" err="1">
                  <a:solidFill>
                    <a:schemeClr val="bg1"/>
                  </a:solidFill>
                </a:rPr>
                <a:t>of</a:t>
              </a:r>
              <a:r>
                <a:rPr lang="de-DE" b="1" dirty="0">
                  <a:solidFill>
                    <a:schemeClr val="bg1"/>
                  </a:solidFill>
                </a:rPr>
                <a:t>-</a:t>
              </a:r>
              <a:r>
                <a:rPr lang="de-DE" b="1" dirty="0" err="1">
                  <a:solidFill>
                    <a:schemeClr val="bg1"/>
                  </a:solidFill>
                </a:rPr>
                <a:t>flight</a:t>
              </a:r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</a:rPr>
                <a:t>detectors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feld 9">
              <a:extLst>
                <a:ext uri="{FF2B5EF4-FFF2-40B4-BE49-F238E27FC236}">
                  <a16:creationId xmlns:a16="http://schemas.microsoft.com/office/drawing/2014/main" id="{9B414A3A-324F-4175-92E4-135258897878}"/>
                </a:ext>
              </a:extLst>
            </p:cNvPr>
            <p:cNvSpPr txBox="1"/>
            <p:nvPr/>
          </p:nvSpPr>
          <p:spPr>
            <a:xfrm>
              <a:off x="846328" y="2067410"/>
              <a:ext cx="1853184" cy="646331"/>
            </a:xfrm>
            <a:prstGeom prst="rect">
              <a:avLst/>
            </a:prstGeom>
            <a:solidFill>
              <a:schemeClr val="bg2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Forward </a:t>
              </a:r>
              <a:r>
                <a:rPr lang="de-DE" b="1" dirty="0" err="1">
                  <a:solidFill>
                    <a:schemeClr val="bg1"/>
                  </a:solidFill>
                </a:rPr>
                <a:t>hadron</a:t>
              </a:r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</a:rPr>
                <a:t>calorimeter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Gerade Verbindung mit Pfeil 10">
              <a:extLst>
                <a:ext uri="{FF2B5EF4-FFF2-40B4-BE49-F238E27FC236}">
                  <a16:creationId xmlns:a16="http://schemas.microsoft.com/office/drawing/2014/main" id="{C5A06CD6-BC47-4769-AF4E-C67DF6D797D3}"/>
                </a:ext>
              </a:extLst>
            </p:cNvPr>
            <p:cNvCxnSpPr/>
            <p:nvPr/>
          </p:nvCxnSpPr>
          <p:spPr bwMode="auto">
            <a:xfrm flipH="1">
              <a:off x="3967203" y="1991360"/>
              <a:ext cx="442237" cy="141847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mit Pfeil 12">
              <a:extLst>
                <a:ext uri="{FF2B5EF4-FFF2-40B4-BE49-F238E27FC236}">
                  <a16:creationId xmlns:a16="http://schemas.microsoft.com/office/drawing/2014/main" id="{6E39C154-327C-4CAD-918C-EB97B2F17216}"/>
                </a:ext>
              </a:extLst>
            </p:cNvPr>
            <p:cNvCxnSpPr/>
            <p:nvPr/>
          </p:nvCxnSpPr>
          <p:spPr bwMode="auto">
            <a:xfrm flipH="1">
              <a:off x="6891528" y="1811868"/>
              <a:ext cx="1217952" cy="1271574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Gerade Verbindung mit Pfeil 13">
              <a:extLst>
                <a:ext uri="{FF2B5EF4-FFF2-40B4-BE49-F238E27FC236}">
                  <a16:creationId xmlns:a16="http://schemas.microsoft.com/office/drawing/2014/main" id="{0C0C6DE4-479C-41A1-B304-606F513B4DAF}"/>
                </a:ext>
              </a:extLst>
            </p:cNvPr>
            <p:cNvCxnSpPr/>
            <p:nvPr/>
          </p:nvCxnSpPr>
          <p:spPr bwMode="auto">
            <a:xfrm flipH="1" flipV="1">
              <a:off x="4561840" y="3972560"/>
              <a:ext cx="698057" cy="1572246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Gerade Verbindung mit Pfeil 14">
              <a:extLst>
                <a:ext uri="{FF2B5EF4-FFF2-40B4-BE49-F238E27FC236}">
                  <a16:creationId xmlns:a16="http://schemas.microsoft.com/office/drawing/2014/main" id="{B61A6A37-8B4C-4AD1-96EC-5B146BC5BC2D}"/>
                </a:ext>
              </a:extLst>
            </p:cNvPr>
            <p:cNvCxnSpPr/>
            <p:nvPr/>
          </p:nvCxnSpPr>
          <p:spPr bwMode="auto">
            <a:xfrm>
              <a:off x="1524000" y="2692400"/>
              <a:ext cx="314960" cy="128016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mit Pfeil 20">
              <a:extLst>
                <a:ext uri="{FF2B5EF4-FFF2-40B4-BE49-F238E27FC236}">
                  <a16:creationId xmlns:a16="http://schemas.microsoft.com/office/drawing/2014/main" id="{4C117319-1DE0-4CBD-95E5-4CE980F1EAC7}"/>
                </a:ext>
              </a:extLst>
            </p:cNvPr>
            <p:cNvCxnSpPr/>
            <p:nvPr/>
          </p:nvCxnSpPr>
          <p:spPr bwMode="auto">
            <a:xfrm flipV="1">
              <a:off x="5357422" y="4060552"/>
              <a:ext cx="54551" cy="1484254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feld 16">
              <a:extLst>
                <a:ext uri="{FF2B5EF4-FFF2-40B4-BE49-F238E27FC236}">
                  <a16:creationId xmlns:a16="http://schemas.microsoft.com/office/drawing/2014/main" id="{676DFFAD-7BE5-4731-BA08-3EA1C2E3A896}"/>
                </a:ext>
              </a:extLst>
            </p:cNvPr>
            <p:cNvSpPr txBox="1"/>
            <p:nvPr/>
          </p:nvSpPr>
          <p:spPr>
            <a:xfrm>
              <a:off x="1136398" y="1668776"/>
              <a:ext cx="1961619" cy="369332"/>
            </a:xfrm>
            <a:prstGeom prst="rect">
              <a:avLst/>
            </a:prstGeom>
            <a:solidFill>
              <a:schemeClr val="bg2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Neutron </a:t>
              </a:r>
              <a:r>
                <a:rPr lang="de-DE" b="1" dirty="0" err="1">
                  <a:solidFill>
                    <a:schemeClr val="bg1"/>
                  </a:solidFill>
                </a:rPr>
                <a:t>detector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Gerade Verbindung mit Pfeil 17">
              <a:extLst>
                <a:ext uri="{FF2B5EF4-FFF2-40B4-BE49-F238E27FC236}">
                  <a16:creationId xmlns:a16="http://schemas.microsoft.com/office/drawing/2014/main" id="{836D45A6-6ADF-4D32-BEF4-A90C482AB55E}"/>
                </a:ext>
              </a:extLst>
            </p:cNvPr>
            <p:cNvCxnSpPr/>
            <p:nvPr/>
          </p:nvCxnSpPr>
          <p:spPr bwMode="auto">
            <a:xfrm>
              <a:off x="2771611" y="2056950"/>
              <a:ext cx="328669" cy="1160081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6D7560EA-BA60-46DA-A2C7-8261FE4EF0CA}"/>
              </a:ext>
            </a:extLst>
          </p:cNvPr>
          <p:cNvCxnSpPr>
            <a:cxnSpLocks/>
          </p:cNvCxnSpPr>
          <p:nvPr/>
        </p:nvCxnSpPr>
        <p:spPr>
          <a:xfrm flipH="1">
            <a:off x="1451901" y="3083442"/>
            <a:ext cx="9314071" cy="1105337"/>
          </a:xfrm>
          <a:prstGeom prst="straightConnector1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7">
            <a:extLst>
              <a:ext uri="{FF2B5EF4-FFF2-40B4-BE49-F238E27FC236}">
                <a16:creationId xmlns:a16="http://schemas.microsoft.com/office/drawing/2014/main" id="{663F4FC0-00B5-4B16-B815-46367484A86D}"/>
              </a:ext>
            </a:extLst>
          </p:cNvPr>
          <p:cNvSpPr txBox="1"/>
          <p:nvPr/>
        </p:nvSpPr>
        <p:spPr>
          <a:xfrm rot="21208324">
            <a:off x="7690542" y="2921483"/>
            <a:ext cx="1657989" cy="369332"/>
          </a:xfrm>
          <a:prstGeom prst="rect">
            <a:avLst/>
          </a:prstGeom>
          <a:solidFill>
            <a:schemeClr val="bg2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Beam </a:t>
            </a:r>
            <a:r>
              <a:rPr lang="de-DE" b="1" dirty="0" err="1">
                <a:solidFill>
                  <a:schemeClr val="bg1"/>
                </a:solidFill>
              </a:rPr>
              <a:t>direction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09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0A910-C78F-4DAF-9771-2E1F9E55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Ion program at BM@N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ABF9CAC-9292-477F-AEA4-BF8879D70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EAEB76-B5B9-46C6-A83E-17B25497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73F5FD61-9879-48FB-83F5-4F159F7AD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1" y="4514850"/>
            <a:ext cx="10725150" cy="2057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The research program of BM@N includes: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Scouting the location of transition between hadronic and partonic dominated matter; 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Onset of deconfinement and chiral symmetry restoration;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Searching the critical endpoint of a possible 1st order phase transition at Nuclotron energies; 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Exploring the high net-baryon density </a:t>
            </a:r>
            <a:r>
              <a:rPr lang="en-US" dirty="0" err="1"/>
              <a:t>EoS</a:t>
            </a:r>
            <a:r>
              <a:rPr lang="en-US" dirty="0"/>
              <a:t> for symmetric nuclear matter ;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Study of the ΛN, ΛNN, and ΛΛN interactions 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7ED3E7-2A8D-44C9-AA34-C282F4FFC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994" y="860147"/>
            <a:ext cx="8410353" cy="3428588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65C6867-1080-4D1F-BF7E-8A00EFC9F28A}"/>
              </a:ext>
            </a:extLst>
          </p:cNvPr>
          <p:cNvCxnSpPr/>
          <p:nvPr/>
        </p:nvCxnSpPr>
        <p:spPr>
          <a:xfrm>
            <a:off x="1876926" y="3007895"/>
            <a:ext cx="3453063" cy="0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C1A02E-1A08-434F-AB62-EBB294D8FCB2}"/>
                  </a:ext>
                </a:extLst>
              </p:cNvPr>
              <p:cNvSpPr txBox="1"/>
              <p:nvPr/>
            </p:nvSpPr>
            <p:spPr>
              <a:xfrm>
                <a:off x="1073167" y="2823229"/>
                <a:ext cx="554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>
                    <a:solidFill>
                      <a:srgbClr val="558ED5"/>
                    </a:solidFill>
                  </a:rPr>
                  <a:t>4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558ED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1" i="1" smtClean="0">
                            <a:solidFill>
                              <a:srgbClr val="558ED5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ru-RU" b="1" i="1" smtClean="0">
                            <a:solidFill>
                              <a:srgbClr val="558ED5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lang="ru-RU" b="1" dirty="0">
                  <a:solidFill>
                    <a:srgbClr val="558ED5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C1A02E-1A08-434F-AB62-EBB294D8F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167" y="2823229"/>
                <a:ext cx="554895" cy="369332"/>
              </a:xfrm>
              <a:prstGeom prst="rect">
                <a:avLst/>
              </a:prstGeom>
              <a:blipFill>
                <a:blip r:embed="rId3"/>
                <a:stretch>
                  <a:fillRect l="-8791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C710C4F1-773C-4F9A-9E82-71A5AEF5A9A8}"/>
              </a:ext>
            </a:extLst>
          </p:cNvPr>
          <p:cNvSpPr/>
          <p:nvPr/>
        </p:nvSpPr>
        <p:spPr>
          <a:xfrm>
            <a:off x="1628062" y="2923674"/>
            <a:ext cx="229827" cy="168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47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D576A-12E9-4A8C-9C59-A35B72C3A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of the EOS of nuclear matter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1400D38D-0C47-4C19-AF03-9C148F41BE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80647" y="1502088"/>
                <a:ext cx="4424125" cy="181995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i="1" dirty="0"/>
                  <a:t>Study of the EOS at densities above 2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i="1" dirty="0"/>
                          <m:t>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i="1" dirty="0"/>
                  <a:t> may provide insight for the mass/density relation of neutron stars </a:t>
                </a:r>
                <a:endParaRPr lang="ru-RU" i="1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1400D38D-0C47-4C19-AF03-9C148F41BE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80647" y="1502088"/>
                <a:ext cx="4424125" cy="1819951"/>
              </a:xfrm>
              <a:blipFill>
                <a:blip r:embed="rId2"/>
                <a:stretch>
                  <a:fillRect l="-2755" t="-5686" r="-28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E4B80F6-A86B-4710-97BF-3C7ED6C5D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658759-91FC-4312-9DC3-31F84A2F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1" name="Rechteck 1">
            <a:extLst>
              <a:ext uri="{FF2B5EF4-FFF2-40B4-BE49-F238E27FC236}">
                <a16:creationId xmlns:a16="http://schemas.microsoft.com/office/drawing/2014/main" id="{BA8F5534-4FEC-444C-9B11-D32D9D0C3C9D}"/>
              </a:ext>
            </a:extLst>
          </p:cNvPr>
          <p:cNvSpPr/>
          <p:nvPr/>
        </p:nvSpPr>
        <p:spPr>
          <a:xfrm>
            <a:off x="8511982" y="6203406"/>
            <a:ext cx="3680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Klaehn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et al., Phys. Rev. C74: 035802, 2006. Update by D.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Blaschke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priv. comm.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Объект 2">
                <a:extLst>
                  <a:ext uri="{FF2B5EF4-FFF2-40B4-BE49-F238E27FC236}">
                    <a16:creationId xmlns:a16="http://schemas.microsoft.com/office/drawing/2014/main" id="{B7EA7CC3-5A83-4325-A924-5FFD22730B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2483" y="5199391"/>
                <a:ext cx="7179014" cy="1265625"/>
              </a:xfrm>
              <a:prstGeom prst="rect">
                <a:avLst/>
              </a:prstGeom>
              <a:ln w="38100">
                <a:solidFill>
                  <a:srgbClr val="6BA11D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Observables sensitive to </a:t>
                </a:r>
                <a:r>
                  <a:rPr lang="en-US" b="1" dirty="0" err="1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EoS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Collective flow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,…)</m:t>
                    </m:r>
                  </m:oMath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Subthreshold particle production ( </a:t>
                </a:r>
                <a:r>
                  <a:rPr lang="en-GB" b="1" dirty="0"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</a:t>
                </a:r>
                <a:r>
                  <a:rPr lang="en-GB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,</a:t>
                </a:r>
                <a:r>
                  <a:rPr lang="en-GB" dirty="0"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</a:t>
                </a:r>
                <a:r>
                  <a:rPr lang="en-GB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ru-RU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Объект 2">
                <a:extLst>
                  <a:ext uri="{FF2B5EF4-FFF2-40B4-BE49-F238E27FC236}">
                    <a16:creationId xmlns:a16="http://schemas.microsoft.com/office/drawing/2014/main" id="{B7EA7CC3-5A83-4325-A924-5FFD22730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83" y="5199391"/>
                <a:ext cx="7179014" cy="1265625"/>
              </a:xfrm>
              <a:prstGeom prst="rect">
                <a:avLst/>
              </a:prstGeom>
              <a:blipFill>
                <a:blip r:embed="rId3"/>
                <a:stretch>
                  <a:fillRect l="-1520" t="-7009" b="-8879"/>
                </a:stretch>
              </a:blipFill>
              <a:ln w="38100">
                <a:solidFill>
                  <a:srgbClr val="6BA11D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fik 10">
            <a:extLst>
              <a:ext uri="{FF2B5EF4-FFF2-40B4-BE49-F238E27FC236}">
                <a16:creationId xmlns:a16="http://schemas.microsoft.com/office/drawing/2014/main" id="{102206AF-5246-4E5B-BAB5-117954A65F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r="493"/>
          <a:stretch/>
        </p:blipFill>
        <p:spPr>
          <a:xfrm>
            <a:off x="80632" y="1060309"/>
            <a:ext cx="3668497" cy="3635074"/>
          </a:xfrm>
          <a:prstGeom prst="rect">
            <a:avLst/>
          </a:prstGeom>
        </p:spPr>
      </p:pic>
      <p:sp>
        <p:nvSpPr>
          <p:cNvPr id="14" name="Freihandform 12">
            <a:extLst>
              <a:ext uri="{FF2B5EF4-FFF2-40B4-BE49-F238E27FC236}">
                <a16:creationId xmlns:a16="http://schemas.microsoft.com/office/drawing/2014/main" id="{D8A081FA-C984-4D45-9530-62E2E5064B61}"/>
              </a:ext>
            </a:extLst>
          </p:cNvPr>
          <p:cNvSpPr/>
          <p:nvPr/>
        </p:nvSpPr>
        <p:spPr>
          <a:xfrm>
            <a:off x="578537" y="4645892"/>
            <a:ext cx="3536051" cy="3099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9989" tIns="46794" rIns="89989" bIns="46794" anchor="t" anchorCtr="0" compatLnSpc="1">
            <a:spAutoFit/>
          </a:bodyPr>
          <a:lstStyle/>
          <a:p>
            <a:pPr algn="ctr" defTabSz="914287" fontAlgn="base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 sz="1990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Helvetica" panose="020B0604020202020204" pitchFamily="34" charset="0"/>
              </a:rPr>
              <a:t>Ch. Fuchs and H.H.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  <a:cs typeface="Helvetica" panose="020B0604020202020204" pitchFamily="34" charset="0"/>
              </a:rPr>
              <a:t>Wolter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Helvetica" panose="020B0604020202020204" pitchFamily="34" charset="0"/>
              </a:rPr>
              <a:t>, EPJA 30 (2006) 5</a:t>
            </a:r>
          </a:p>
        </p:txBody>
      </p:sp>
      <p:sp>
        <p:nvSpPr>
          <p:cNvPr id="15" name="Rechteck 1">
            <a:extLst>
              <a:ext uri="{FF2B5EF4-FFF2-40B4-BE49-F238E27FC236}">
                <a16:creationId xmlns:a16="http://schemas.microsoft.com/office/drawing/2014/main" id="{9CE5AA56-096C-42B5-B877-714123F52696}"/>
              </a:ext>
            </a:extLst>
          </p:cNvPr>
          <p:cNvSpPr/>
          <p:nvPr/>
        </p:nvSpPr>
        <p:spPr>
          <a:xfrm>
            <a:off x="8511982" y="5782502"/>
            <a:ext cx="3680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Mass-density relation of neutron stars for different EOS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9D7FA92-F2D7-4407-9F02-6346F7080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317" y="791674"/>
            <a:ext cx="2221312" cy="203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rafik 6">
            <a:extLst>
              <a:ext uri="{FF2B5EF4-FFF2-40B4-BE49-F238E27FC236}">
                <a16:creationId xmlns:a16="http://schemas.microsoft.com/office/drawing/2014/main" id="{4479DECB-2622-46BA-A764-847FE3C931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006"/>
          <a:stretch/>
        </p:blipFill>
        <p:spPr>
          <a:xfrm>
            <a:off x="8236290" y="2516697"/>
            <a:ext cx="3955710" cy="336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50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CA462-926B-4BA6-B6AB-5B5981BF4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Hypernuclei</a:t>
            </a:r>
            <a:r>
              <a:rPr lang="en-US" dirty="0"/>
              <a:t> production in heavy-ion collisions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CE2045-3F27-453E-9072-2E7491713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7624" y="2069592"/>
            <a:ext cx="6437937" cy="2341942"/>
          </a:xfrm>
        </p:spPr>
        <p:txBody>
          <a:bodyPr>
            <a:normAutofit fontScale="92500"/>
          </a:bodyPr>
          <a:lstStyle/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 Maximum yield predicted for √s=</a:t>
            </a:r>
            <a:r>
              <a:rPr lang="ru-RU" dirty="0"/>
              <a:t>3</a:t>
            </a:r>
            <a:r>
              <a:rPr lang="en-US" dirty="0"/>
              <a:t>-5 GeV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Precision measurements of lifetime and mass of </a:t>
            </a:r>
            <a:r>
              <a:rPr lang="en-US" dirty="0" err="1"/>
              <a:t>hypernuclei</a:t>
            </a:r>
            <a:r>
              <a:rPr lang="en-US" dirty="0"/>
              <a:t> will shed light on the ΛN, ΛNN, and ΛΛN interactions 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392D1E-7BDF-4495-95C9-82F10A1B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1730AE-9E9A-4815-9C87-4BD5A0DF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0" name="Textfeld 3">
            <a:extLst>
              <a:ext uri="{FF2B5EF4-FFF2-40B4-BE49-F238E27FC236}">
                <a16:creationId xmlns:a16="http://schemas.microsoft.com/office/drawing/2014/main" id="{94B355F5-9F8A-4DCB-8560-1E1D40B139E4}"/>
              </a:ext>
            </a:extLst>
          </p:cNvPr>
          <p:cNvSpPr txBox="1"/>
          <p:nvPr/>
        </p:nvSpPr>
        <p:spPr>
          <a:xfrm>
            <a:off x="639219" y="5913833"/>
            <a:ext cx="5315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Andronic et al., Phys. </a:t>
            </a:r>
            <a:r>
              <a:rPr lang="de-DE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Lett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B697 (2011) 203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F924CF46-3A88-446B-837F-E815E8266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"/>
          <a:stretch/>
        </p:blipFill>
        <p:spPr bwMode="auto">
          <a:xfrm>
            <a:off x="414381" y="863492"/>
            <a:ext cx="5313243" cy="505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DA4FEDF-66A8-45CC-A9E0-F62D2E12B4C9}"/>
              </a:ext>
            </a:extLst>
          </p:cNvPr>
          <p:cNvCxnSpPr>
            <a:cxnSpLocks/>
          </p:cNvCxnSpPr>
          <p:nvPr/>
        </p:nvCxnSpPr>
        <p:spPr>
          <a:xfrm>
            <a:off x="999460" y="5433237"/>
            <a:ext cx="426568" cy="431"/>
          </a:xfrm>
          <a:prstGeom prst="straightConnector1">
            <a:avLst/>
          </a:prstGeom>
          <a:ln w="28575">
            <a:solidFill>
              <a:srgbClr val="6BA11D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CA991B0-146D-49F8-A34C-7E828D6C4049}"/>
              </a:ext>
            </a:extLst>
          </p:cNvPr>
          <p:cNvSpPr txBox="1"/>
          <p:nvPr/>
        </p:nvSpPr>
        <p:spPr>
          <a:xfrm>
            <a:off x="781664" y="543366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BA11D"/>
                </a:solidFill>
              </a:rPr>
              <a:t>BM@N</a:t>
            </a:r>
            <a:endParaRPr lang="ru-RU" b="1" dirty="0">
              <a:solidFill>
                <a:srgbClr val="6BA11D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81991DE-ED63-43F5-9EF8-381DE80CFD4F}"/>
              </a:ext>
            </a:extLst>
          </p:cNvPr>
          <p:cNvSpPr/>
          <p:nvPr/>
        </p:nvSpPr>
        <p:spPr>
          <a:xfrm>
            <a:off x="999459" y="1012571"/>
            <a:ext cx="426569" cy="4273661"/>
          </a:xfrm>
          <a:prstGeom prst="rect">
            <a:avLst/>
          </a:prstGeom>
          <a:solidFill>
            <a:srgbClr val="6BA11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897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12F47-2F4A-4732-AF3A-45A9E0BEB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BM@N upgrade for heavy ion collisions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D60104-E792-4EC6-8C83-E0032D1B2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3347" y="943365"/>
            <a:ext cx="4635281" cy="4117767"/>
          </a:xfrm>
          <a:ln w="28575">
            <a:solidFill>
              <a:srgbClr val="6BA11D"/>
            </a:solidFill>
          </a:ln>
        </p:spPr>
        <p:txBody>
          <a:bodyPr>
            <a:normAutofit fontScale="85000" lnSpcReduction="20000"/>
          </a:bodyPr>
          <a:lstStyle/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New hybrid tracking system: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4x stations of Silicon Tracking System (STS) with double-sided silicon microstrip sensors;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7x planes of Gas-Electron-Multiplier chambers (GEM)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Vacuum beam pipe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Upgrade of the outer tracking system based on Cathode Strip Chambers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New Forward </a:t>
            </a:r>
            <a:r>
              <a:rPr lang="en-US" dirty="0" err="1"/>
              <a:t>Hardron</a:t>
            </a:r>
            <a:r>
              <a:rPr lang="en-US" dirty="0"/>
              <a:t> Calorimeter (</a:t>
            </a:r>
            <a:r>
              <a:rPr lang="en-US" dirty="0" err="1"/>
              <a:t>FHCal</a:t>
            </a:r>
            <a:r>
              <a:rPr lang="en-US" dirty="0"/>
              <a:t>) instead of ZDC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D3030A-DFA2-411C-AF46-39EF5549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9EFAC0-9E10-4D42-B3B9-D16E9D11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F429D6B-0DF7-4DA0-9788-964765E2F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06" y="4925740"/>
            <a:ext cx="2246753" cy="1554888"/>
          </a:xfrm>
          <a:prstGeom prst="rect">
            <a:avLst/>
          </a:prstGeom>
          <a:noFill/>
          <a:ln w="28575">
            <a:solidFill>
              <a:srgbClr val="3744F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866F22-B229-4971-9C69-5A9DE589DF84}"/>
              </a:ext>
            </a:extLst>
          </p:cNvPr>
          <p:cNvSpPr txBox="1"/>
          <p:nvPr/>
        </p:nvSpPr>
        <p:spPr>
          <a:xfrm>
            <a:off x="385916" y="6463392"/>
            <a:ext cx="332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New hybrid tracker (STS +GEM)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EE62DD85-3B83-49B4-9F19-4110D5D76897}"/>
              </a:ext>
            </a:extLst>
          </p:cNvPr>
          <p:cNvCxnSpPr/>
          <p:nvPr/>
        </p:nvCxnSpPr>
        <p:spPr>
          <a:xfrm flipH="1" flipV="1">
            <a:off x="2817628" y="2498651"/>
            <a:ext cx="3278372" cy="414670"/>
          </a:xfrm>
          <a:prstGeom prst="straightConnector1">
            <a:avLst/>
          </a:prstGeom>
          <a:ln w="57150">
            <a:solidFill>
              <a:srgbClr val="6BA1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3A45AE-2035-4905-9125-49930C108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33" y="971223"/>
            <a:ext cx="6935644" cy="38163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7CFD03C-A2BD-47D1-BD31-98929C57D2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243" y="4282756"/>
            <a:ext cx="1869161" cy="2012552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5A2495BF-2467-4CF2-8A7E-C9EEEEE64DA4}"/>
              </a:ext>
            </a:extLst>
          </p:cNvPr>
          <p:cNvCxnSpPr>
            <a:cxnSpLocks/>
          </p:cNvCxnSpPr>
          <p:nvPr/>
        </p:nvCxnSpPr>
        <p:spPr>
          <a:xfrm flipV="1">
            <a:off x="2562225" y="3324226"/>
            <a:ext cx="762000" cy="1601514"/>
          </a:xfrm>
          <a:prstGeom prst="straightConnector1">
            <a:avLst/>
          </a:prstGeom>
          <a:ln w="38100">
            <a:solidFill>
              <a:srgbClr val="3744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F187B433-A386-4083-8D95-047D51794988}"/>
              </a:ext>
            </a:extLst>
          </p:cNvPr>
          <p:cNvCxnSpPr>
            <a:cxnSpLocks/>
          </p:cNvCxnSpPr>
          <p:nvPr/>
        </p:nvCxnSpPr>
        <p:spPr>
          <a:xfrm flipV="1">
            <a:off x="6438900" y="2552297"/>
            <a:ext cx="0" cy="1843618"/>
          </a:xfrm>
          <a:prstGeom prst="straightConnector1">
            <a:avLst/>
          </a:prstGeom>
          <a:ln w="38100">
            <a:solidFill>
              <a:srgbClr val="3744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бъект 2">
            <a:extLst>
              <a:ext uri="{FF2B5EF4-FFF2-40B4-BE49-F238E27FC236}">
                <a16:creationId xmlns:a16="http://schemas.microsoft.com/office/drawing/2014/main" id="{655195E5-D834-4982-8733-0E5CB39BB2E2}"/>
              </a:ext>
            </a:extLst>
          </p:cNvPr>
          <p:cNvSpPr txBox="1">
            <a:spLocks/>
          </p:cNvSpPr>
          <p:nvPr/>
        </p:nvSpPr>
        <p:spPr>
          <a:xfrm>
            <a:off x="7518863" y="4962971"/>
            <a:ext cx="463528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64DA9991-45D0-4E91-BC59-9E747E07E373}"/>
              </a:ext>
            </a:extLst>
          </p:cNvPr>
          <p:cNvSpPr txBox="1">
            <a:spLocks/>
          </p:cNvSpPr>
          <p:nvPr/>
        </p:nvSpPr>
        <p:spPr>
          <a:xfrm>
            <a:off x="7737841" y="4682331"/>
            <a:ext cx="463528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688EE3A1-2996-4706-8628-1999C423CDF5}"/>
              </a:ext>
            </a:extLst>
          </p:cNvPr>
          <p:cNvSpPr txBox="1">
            <a:spLocks/>
          </p:cNvSpPr>
          <p:nvPr/>
        </p:nvSpPr>
        <p:spPr>
          <a:xfrm>
            <a:off x="7469825" y="5061132"/>
            <a:ext cx="4635281" cy="15899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3744FA"/>
                </a:solidFill>
              </a:rPr>
              <a:t>Fall 2021 </a:t>
            </a:r>
            <a:r>
              <a:rPr lang="en-US" sz="2400" b="1" dirty="0"/>
              <a:t>- start new experiments with Kr beams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3744FA"/>
                </a:solidFill>
              </a:rPr>
              <a:t>2022+  </a:t>
            </a:r>
            <a:r>
              <a:rPr lang="en-US" sz="2400" b="1" dirty="0"/>
              <a:t>-start experiments with heavy ion beams up to Au, Bi, Pb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2D737B-453F-43B7-8033-6DBC32FD463E}"/>
              </a:ext>
            </a:extLst>
          </p:cNvPr>
          <p:cNvSpPr txBox="1"/>
          <p:nvPr/>
        </p:nvSpPr>
        <p:spPr>
          <a:xfrm>
            <a:off x="5824548" y="6238871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FHCal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BBC6B5ED-32DD-4202-B020-1798AD5BE88A}"/>
              </a:ext>
            </a:extLst>
          </p:cNvPr>
          <p:cNvCxnSpPr>
            <a:cxnSpLocks/>
          </p:cNvCxnSpPr>
          <p:nvPr/>
        </p:nvCxnSpPr>
        <p:spPr>
          <a:xfrm flipV="1">
            <a:off x="1605516" y="2879397"/>
            <a:ext cx="2433084" cy="787285"/>
          </a:xfrm>
          <a:prstGeom prst="line">
            <a:avLst/>
          </a:prstGeom>
          <a:ln w="19050">
            <a:solidFill>
              <a:schemeClr val="tx1">
                <a:alpha val="2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2551FD19-DD19-4508-80DB-A06BAA604829}"/>
              </a:ext>
            </a:extLst>
          </p:cNvPr>
          <p:cNvCxnSpPr>
            <a:cxnSpLocks/>
          </p:cNvCxnSpPr>
          <p:nvPr/>
        </p:nvCxnSpPr>
        <p:spPr>
          <a:xfrm flipV="1">
            <a:off x="4038600" y="2240631"/>
            <a:ext cx="1927819" cy="638765"/>
          </a:xfrm>
          <a:prstGeom prst="line">
            <a:avLst/>
          </a:prstGeom>
          <a:ln w="19050">
            <a:solidFill>
              <a:schemeClr val="tx1">
                <a:alpha val="2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290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A4AC68E-2C99-4934-8DC0-05231D8C9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19" y="1399940"/>
            <a:ext cx="4599242" cy="267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36EE4-B280-4707-BFA0-E37A24ACD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 central tracker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6B1463-BB1F-4CB4-97C6-1D44088DE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958719"/>
            <a:ext cx="10389781" cy="793547"/>
          </a:xfrm>
        </p:spPr>
        <p:txBody>
          <a:bodyPr>
            <a:norm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000000"/>
                </a:solidFill>
                <a:cs typeface="Tahoma" panose="020B0604030504040204" pitchFamily="34" charset="0"/>
              </a:rPr>
              <a:t> 7 upper GEM 163x45 cm</a:t>
            </a:r>
            <a:r>
              <a:rPr lang="en-US" sz="2000" baseline="30000" dirty="0">
                <a:solidFill>
                  <a:srgbClr val="000000"/>
                </a:solidFill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cs typeface="Tahoma" panose="020B0604030504040204" pitchFamily="34" charset="0"/>
              </a:rPr>
              <a:t>  chambers produced at CERN were integrated into BM@N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000000"/>
                </a:solidFill>
                <a:cs typeface="Tahoma" panose="020B0604030504040204" pitchFamily="34" charset="0"/>
              </a:rPr>
              <a:t> 7 lower GEM 163x39 cm</a:t>
            </a:r>
            <a:r>
              <a:rPr lang="en-US" sz="2000" baseline="30000" dirty="0">
                <a:solidFill>
                  <a:srgbClr val="000000"/>
                </a:solidFill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cs typeface="Tahoma" panose="020B0604030504040204" pitchFamily="34" charset="0"/>
              </a:rPr>
              <a:t> chambers were assembled, delivered to BM@N and tested</a:t>
            </a:r>
            <a:endParaRPr lang="ru-RU" sz="2000" b="1" dirty="0">
              <a:solidFill>
                <a:srgbClr val="000000"/>
              </a:solidFill>
              <a:cs typeface="Tahom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0ED716-3ABF-4002-9EFE-7AC5C6A7A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D1CD36-0918-41AF-8DBF-A79DB03A6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559DF96-4233-4718-AE22-440999B4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3009" r="52796" b="1806"/>
          <a:stretch>
            <a:fillRect/>
          </a:stretch>
        </p:blipFill>
        <p:spPr bwMode="auto">
          <a:xfrm>
            <a:off x="250061" y="3924886"/>
            <a:ext cx="3816422" cy="2679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263225A5-F1DE-4285-8733-B82D3714E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5092822" y="2975655"/>
            <a:ext cx="2354021" cy="3137564"/>
          </a:xfrm>
          <a:prstGeom prst="rect">
            <a:avLst/>
          </a:prstGeom>
          <a:noFill/>
          <a:ln w="28575">
            <a:solidFill>
              <a:srgbClr val="4D484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994450-1664-4F39-9082-AF3E916AA3E0}"/>
              </a:ext>
            </a:extLst>
          </p:cNvPr>
          <p:cNvSpPr txBox="1"/>
          <p:nvPr/>
        </p:nvSpPr>
        <p:spPr>
          <a:xfrm>
            <a:off x="4650325" y="6171234"/>
            <a:ext cx="353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Photo of assembled GEM chamber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F0BDB7-2C58-4B7A-A6FC-A5564223B69C}"/>
              </a:ext>
            </a:extLst>
          </p:cNvPr>
          <p:cNvSpPr txBox="1"/>
          <p:nvPr/>
        </p:nvSpPr>
        <p:spPr>
          <a:xfrm>
            <a:off x="529856" y="6519221"/>
            <a:ext cx="326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Material budget of GEM tracker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CD459C-CE07-41C2-A3FB-0CC00B40EC32}"/>
              </a:ext>
            </a:extLst>
          </p:cNvPr>
          <p:cNvSpPr txBox="1"/>
          <p:nvPr/>
        </p:nvSpPr>
        <p:spPr>
          <a:xfrm>
            <a:off x="5027750" y="1663241"/>
            <a:ext cx="3615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Two-coordinate GEM planes;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Stereo angle between strips: 15°;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Pitch: 0.8 mm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15CDE4A8-CFB7-46E4-911A-BECA1DE58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421" y="6113219"/>
            <a:ext cx="270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Setup of GEM detectors for cosmic tests</a:t>
            </a:r>
            <a:endParaRPr lang="ru-RU" altLang="ru-RU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Grafik 1">
            <a:extLst>
              <a:ext uri="{FF2B5EF4-FFF2-40B4-BE49-F238E27FC236}">
                <a16:creationId xmlns:a16="http://schemas.microsoft.com/office/drawing/2014/main" id="{B5B8A10A-4922-42EA-9DC2-D39371C4A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94" y="2975655"/>
            <a:ext cx="2355019" cy="31375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B3FA40-B712-489D-8BF5-4CFDA8DE7C6A}"/>
              </a:ext>
            </a:extLst>
          </p:cNvPr>
          <p:cNvSpPr txBox="1"/>
          <p:nvPr/>
        </p:nvSpPr>
        <p:spPr>
          <a:xfrm>
            <a:off x="10765971" y="986160"/>
            <a:ext cx="119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BA11D"/>
                </a:solidFill>
              </a:rPr>
              <a:t>GEM team</a:t>
            </a:r>
            <a:endParaRPr lang="ru-RU" b="1" dirty="0">
              <a:solidFill>
                <a:srgbClr val="6BA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50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8844</TotalTime>
  <Words>1332</Words>
  <Application>Microsoft Office PowerPoint</Application>
  <PresentationFormat>Широкоэкранный</PresentationFormat>
  <Paragraphs>200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Cambria Math</vt:lpstr>
      <vt:lpstr>Rockwell</vt:lpstr>
      <vt:lpstr>Symbol</vt:lpstr>
      <vt:lpstr>Tahoma</vt:lpstr>
      <vt:lpstr>Times New Roman</vt:lpstr>
      <vt:lpstr>Wingdings</vt:lpstr>
      <vt:lpstr>Тема Office</vt:lpstr>
      <vt:lpstr>Барионная материя на Нуклотроне (BM@N)</vt:lpstr>
      <vt:lpstr>Outline</vt:lpstr>
      <vt:lpstr>NICA Heavy Ion Complex</vt:lpstr>
      <vt:lpstr>Baryonic Matter at Nuclotron Experiment</vt:lpstr>
      <vt:lpstr>Heavy Ion program at BM@N</vt:lpstr>
      <vt:lpstr>Study of the EOS of nuclear matter</vt:lpstr>
      <vt:lpstr>Hypernuclei production in heavy-ion collisions</vt:lpstr>
      <vt:lpstr>BM@N upgrade for heavy ion collisions</vt:lpstr>
      <vt:lpstr>GEM central tracker</vt:lpstr>
      <vt:lpstr>ʌ decay reconstruction in carbon beams with GEM tracker</vt:lpstr>
      <vt:lpstr>Silicon Tracking System</vt:lpstr>
      <vt:lpstr>STS modules</vt:lpstr>
      <vt:lpstr>STS ladders</vt:lpstr>
      <vt:lpstr>Forward Hardon Calorimetr</vt:lpstr>
      <vt:lpstr>Beam pipe downstream the target</vt:lpstr>
      <vt:lpstr>Physics performance simulations of the tracking system</vt:lpstr>
      <vt:lpstr>Short-Range Correlations (SRC) at BM@N</vt:lpstr>
      <vt:lpstr>Summary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Silicon Tracking System of BM@N</dc:title>
  <dc:creator>ddement</dc:creator>
  <cp:lastModifiedBy>ddement</cp:lastModifiedBy>
  <cp:revision>125</cp:revision>
  <cp:lastPrinted>2021-07-01T13:35:58Z</cp:lastPrinted>
  <dcterms:created xsi:type="dcterms:W3CDTF">2020-10-23T09:05:19Z</dcterms:created>
  <dcterms:modified xsi:type="dcterms:W3CDTF">2021-07-01T20:04:21Z</dcterms:modified>
</cp:coreProperties>
</file>