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0" r:id="rId2"/>
  </p:sldMasterIdLst>
  <p:notesMasterIdLst>
    <p:notesMasterId r:id="rId43"/>
  </p:notesMasterIdLst>
  <p:sldIdLst>
    <p:sldId id="256" r:id="rId3"/>
    <p:sldId id="527" r:id="rId4"/>
    <p:sldId id="479" r:id="rId5"/>
    <p:sldId id="486" r:id="rId6"/>
    <p:sldId id="502" r:id="rId7"/>
    <p:sldId id="506" r:id="rId8"/>
    <p:sldId id="487" r:id="rId9"/>
    <p:sldId id="508" r:id="rId10"/>
    <p:sldId id="501" r:id="rId11"/>
    <p:sldId id="499" r:id="rId12"/>
    <p:sldId id="505" r:id="rId13"/>
    <p:sldId id="468" r:id="rId14"/>
    <p:sldId id="514" r:id="rId15"/>
    <p:sldId id="438" r:id="rId16"/>
    <p:sldId id="513" r:id="rId17"/>
    <p:sldId id="466" r:id="rId18"/>
    <p:sldId id="461" r:id="rId19"/>
    <p:sldId id="462" r:id="rId20"/>
    <p:sldId id="521" r:id="rId21"/>
    <p:sldId id="515" r:id="rId22"/>
    <p:sldId id="520" r:id="rId23"/>
    <p:sldId id="523" r:id="rId24"/>
    <p:sldId id="510" r:id="rId25"/>
    <p:sldId id="278" r:id="rId26"/>
    <p:sldId id="528" r:id="rId27"/>
    <p:sldId id="532" r:id="rId28"/>
    <p:sldId id="533" r:id="rId29"/>
    <p:sldId id="534" r:id="rId30"/>
    <p:sldId id="531" r:id="rId31"/>
    <p:sldId id="535" r:id="rId32"/>
    <p:sldId id="470" r:id="rId33"/>
    <p:sldId id="509" r:id="rId34"/>
    <p:sldId id="500" r:id="rId35"/>
    <p:sldId id="518" r:id="rId36"/>
    <p:sldId id="516" r:id="rId37"/>
    <p:sldId id="519" r:id="rId38"/>
    <p:sldId id="517" r:id="rId39"/>
    <p:sldId id="526" r:id="rId40"/>
    <p:sldId id="529" r:id="rId41"/>
    <p:sldId id="525" r:id="rId42"/>
  </p:sldIdLst>
  <p:sldSz cx="9144000" cy="6858000" type="screen4x3"/>
  <p:notesSz cx="7099300" cy="10234613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742950" indent="-285750" algn="l" defTabSz="457200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1143000" indent="-228600" algn="l" defTabSz="457200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600200" indent="-228600" algn="l" defTabSz="457200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2057400" indent="-228600" algn="l" defTabSz="457200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66"/>
    <a:srgbClr val="000090"/>
    <a:srgbClr val="CC0000"/>
    <a:srgbClr val="CCFF66"/>
    <a:srgbClr val="FFFFCC"/>
    <a:srgbClr val="99CC00"/>
    <a:srgbClr val="66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92" autoAdjust="0"/>
  </p:normalViewPr>
  <p:slideViewPr>
    <p:cSldViewPr>
      <p:cViewPr varScale="1">
        <p:scale>
          <a:sx n="103" d="100"/>
          <a:sy n="103" d="100"/>
        </p:scale>
        <p:origin x="-1260" y="-9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1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23555" name="AutoShape 2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23556" name="AutoShape 3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23557" name="Text Box 4"/>
          <p:cNvSpPr txBox="1">
            <a:spLocks noChangeArrowheads="1"/>
          </p:cNvSpPr>
          <p:nvPr/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23558" name="Text Box 5"/>
          <p:cNvSpPr txBox="1">
            <a:spLocks noChangeArrowheads="1"/>
          </p:cNvSpPr>
          <p:nvPr/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23559" name="Rectangle 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96950" y="768350"/>
            <a:ext cx="5111750" cy="3832225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5" name="Rectangle 7"/>
          <p:cNvSpPr>
            <a:spLocks noGrp="1" noChangeArrowheads="1"/>
          </p:cNvSpPr>
          <p:nvPr>
            <p:ph type="body"/>
          </p:nvPr>
        </p:nvSpPr>
        <p:spPr bwMode="auto">
          <a:xfrm>
            <a:off x="709613" y="4860925"/>
            <a:ext cx="5675312" cy="460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984" tIns="49672" rIns="98984" bIns="49672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 noProof="0" smtClean="0"/>
          </a:p>
        </p:txBody>
      </p:sp>
      <p:sp>
        <p:nvSpPr>
          <p:cNvPr id="23561" name="Text Box 8"/>
          <p:cNvSpPr txBox="1">
            <a:spLocks noChangeArrowheads="1"/>
          </p:cNvSpPr>
          <p:nvPr/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4021138" y="9721850"/>
            <a:ext cx="3071812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984" tIns="49672" rIns="98984" bIns="49672" numCol="1" anchor="b" anchorCtr="0" compatLnSpc="1">
            <a:prstTxWarp prst="textNoShape">
              <a:avLst/>
            </a:prstTxWarp>
          </a:bodyPr>
          <a:lstStyle>
            <a:lvl1pPr algn="r"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0013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3213" algn="l"/>
                <a:tab pos="4570413" algn="l"/>
                <a:tab pos="5027613" algn="l"/>
                <a:tab pos="5486400" algn="l"/>
                <a:tab pos="5943600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6800" algn="l"/>
                <a:tab pos="9142413" algn="l"/>
              </a:tabLst>
              <a:defRPr sz="1300" b="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6AE85CE-6384-4904-8D61-764B558355D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843481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0013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3213" algn="l"/>
                <a:tab pos="4570413" algn="l"/>
                <a:tab pos="5027613" algn="l"/>
                <a:tab pos="5486400" algn="l"/>
                <a:tab pos="5943600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6800" algn="l"/>
                <a:tab pos="91424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0013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3213" algn="l"/>
                <a:tab pos="4570413" algn="l"/>
                <a:tab pos="5027613" algn="l"/>
                <a:tab pos="5486400" algn="l"/>
                <a:tab pos="5943600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6800" algn="l"/>
                <a:tab pos="91424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0013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3213" algn="l"/>
                <a:tab pos="4570413" algn="l"/>
                <a:tab pos="5027613" algn="l"/>
                <a:tab pos="5486400" algn="l"/>
                <a:tab pos="5943600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6800" algn="l"/>
                <a:tab pos="91424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0013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3213" algn="l"/>
                <a:tab pos="4570413" algn="l"/>
                <a:tab pos="5027613" algn="l"/>
                <a:tab pos="5486400" algn="l"/>
                <a:tab pos="5943600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6800" algn="l"/>
                <a:tab pos="91424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0013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3213" algn="l"/>
                <a:tab pos="4570413" algn="l"/>
                <a:tab pos="5027613" algn="l"/>
                <a:tab pos="5486400" algn="l"/>
                <a:tab pos="5943600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6800" algn="l"/>
                <a:tab pos="91424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0013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3213" algn="l"/>
                <a:tab pos="4570413" algn="l"/>
                <a:tab pos="5027613" algn="l"/>
                <a:tab pos="5486400" algn="l"/>
                <a:tab pos="5943600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6800" algn="l"/>
                <a:tab pos="91424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0013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3213" algn="l"/>
                <a:tab pos="4570413" algn="l"/>
                <a:tab pos="5027613" algn="l"/>
                <a:tab pos="5486400" algn="l"/>
                <a:tab pos="5943600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6800" algn="l"/>
                <a:tab pos="91424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0013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3213" algn="l"/>
                <a:tab pos="4570413" algn="l"/>
                <a:tab pos="5027613" algn="l"/>
                <a:tab pos="5486400" algn="l"/>
                <a:tab pos="5943600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6800" algn="l"/>
                <a:tab pos="91424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0013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3213" algn="l"/>
                <a:tab pos="4570413" algn="l"/>
                <a:tab pos="5027613" algn="l"/>
                <a:tab pos="5486400" algn="l"/>
                <a:tab pos="5943600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6800" algn="l"/>
                <a:tab pos="91424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94B99E4A-87AD-4023-B250-272248C5C87D}" type="slidenum">
              <a:rPr lang="ru-RU" altLang="ru-RU" sz="1300" smtClean="0">
                <a:latin typeface="Arial" charset="0"/>
                <a:cs typeface="Arial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ru-RU" altLang="ru-RU" sz="1300" smtClean="0">
              <a:latin typeface="Arial" charset="0"/>
              <a:cs typeface="Arial" charset="0"/>
            </a:endParaRPr>
          </a:p>
        </p:txBody>
      </p:sp>
      <p:sp>
        <p:nvSpPr>
          <p:cNvPr id="245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8538" y="768350"/>
            <a:ext cx="5116512" cy="3836988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80" name="Text Box 2"/>
          <p:cNvSpPr txBox="1">
            <a:spLocks noChangeArrowheads="1"/>
          </p:cNvSpPr>
          <p:nvPr/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0013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3213" algn="l"/>
                <a:tab pos="4570413" algn="l"/>
                <a:tab pos="5027613" algn="l"/>
                <a:tab pos="5486400" algn="l"/>
                <a:tab pos="5943600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6800" algn="l"/>
                <a:tab pos="91424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0013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3213" algn="l"/>
                <a:tab pos="4570413" algn="l"/>
                <a:tab pos="5027613" algn="l"/>
                <a:tab pos="5486400" algn="l"/>
                <a:tab pos="5943600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6800" algn="l"/>
                <a:tab pos="91424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0013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3213" algn="l"/>
                <a:tab pos="4570413" algn="l"/>
                <a:tab pos="5027613" algn="l"/>
                <a:tab pos="5486400" algn="l"/>
                <a:tab pos="5943600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6800" algn="l"/>
                <a:tab pos="91424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0013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3213" algn="l"/>
                <a:tab pos="4570413" algn="l"/>
                <a:tab pos="5027613" algn="l"/>
                <a:tab pos="5486400" algn="l"/>
                <a:tab pos="5943600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6800" algn="l"/>
                <a:tab pos="91424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0013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3213" algn="l"/>
                <a:tab pos="4570413" algn="l"/>
                <a:tab pos="5027613" algn="l"/>
                <a:tab pos="5486400" algn="l"/>
                <a:tab pos="5943600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6800" algn="l"/>
                <a:tab pos="91424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0013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3213" algn="l"/>
                <a:tab pos="4570413" algn="l"/>
                <a:tab pos="5027613" algn="l"/>
                <a:tab pos="5486400" algn="l"/>
                <a:tab pos="5943600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6800" algn="l"/>
                <a:tab pos="91424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0013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3213" algn="l"/>
                <a:tab pos="4570413" algn="l"/>
                <a:tab pos="5027613" algn="l"/>
                <a:tab pos="5486400" algn="l"/>
                <a:tab pos="5943600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6800" algn="l"/>
                <a:tab pos="91424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0013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3213" algn="l"/>
                <a:tab pos="4570413" algn="l"/>
                <a:tab pos="5027613" algn="l"/>
                <a:tab pos="5486400" algn="l"/>
                <a:tab pos="5943600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6800" algn="l"/>
                <a:tab pos="91424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0013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3213" algn="l"/>
                <a:tab pos="4570413" algn="l"/>
                <a:tab pos="5027613" algn="l"/>
                <a:tab pos="5486400" algn="l"/>
                <a:tab pos="5943600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6800" algn="l"/>
                <a:tab pos="91424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2D276E18-23EF-4E5C-8F22-10FCCFC2F0EE}" type="slidenum">
              <a:rPr lang="ru-RU" altLang="ru-RU" sz="1300" smtClean="0">
                <a:latin typeface="Arial" charset="0"/>
                <a:cs typeface="Arial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24</a:t>
            </a:fld>
            <a:endParaRPr lang="ru-RU" altLang="ru-RU" sz="1300" smtClean="0">
              <a:latin typeface="Arial" charset="0"/>
              <a:cs typeface="Arial" charset="0"/>
            </a:endParaRPr>
          </a:p>
        </p:txBody>
      </p:sp>
      <p:sp>
        <p:nvSpPr>
          <p:cNvPr id="256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8538" y="768350"/>
            <a:ext cx="5116512" cy="3836988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4" name="Text Box 2"/>
          <p:cNvSpPr txBox="1">
            <a:spLocks noChangeArrowheads="1"/>
          </p:cNvSpPr>
          <p:nvPr/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5EE64A-FF32-48EE-9EF2-71AC6AAAD477}" type="datetime1">
              <a:rPr lang="en-US" altLang="ru-RU"/>
              <a:pPr>
                <a:defRPr/>
              </a:pPr>
              <a:t>5/17/2021</a:t>
            </a:fld>
            <a:endParaRPr lang="en-US" alt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E2E052-DBB4-4624-86F9-79DB478FA737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060892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610B80-3786-461C-AB05-CFA52E4D4936}" type="datetime1">
              <a:rPr lang="en-US" altLang="ru-RU"/>
              <a:pPr>
                <a:defRPr/>
              </a:pPr>
              <a:t>5/17/2021</a:t>
            </a:fld>
            <a:endParaRPr lang="en-US" alt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41E17D-1751-4DC5-9CB6-5D66C5AB9E61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250345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467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6625" cy="58467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D5F9F-41B8-40CD-A4FA-8E0E1884F1F8}" type="datetime1">
              <a:rPr lang="en-US" altLang="ru-RU"/>
              <a:pPr>
                <a:defRPr/>
              </a:pPr>
              <a:t>5/17/2021</a:t>
            </a:fld>
            <a:endParaRPr lang="en-US" alt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7E29B1-E4A0-4D46-8A08-2EF7FCB4DDAE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7666755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2FD49C-31E1-46F1-8423-061258B85EE7}" type="datetime1">
              <a:rPr lang="en-US" altLang="ru-RU"/>
              <a:pPr>
                <a:defRPr/>
              </a:pPr>
              <a:t>5/17/2021</a:t>
            </a:fld>
            <a:endParaRPr lang="en-US" alt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1CBC92-88E3-4427-9E8B-B4D7FE4E6CF6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9042536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784B1A-DE96-40C0-A64A-6874EFAB3831}" type="datetime1">
              <a:rPr lang="en-US" altLang="ru-RU"/>
              <a:pPr>
                <a:defRPr/>
              </a:pPr>
              <a:t>5/17/2021</a:t>
            </a:fld>
            <a:endParaRPr lang="en-US" alt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5DE95A-F266-4DBC-BE48-1C5850E77BA3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1019843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BE5FFF-4257-475D-840A-FB5348F3D617}" type="datetime1">
              <a:rPr lang="en-US" altLang="ru-RU"/>
              <a:pPr>
                <a:defRPr/>
              </a:pPr>
              <a:t>5/17/2021</a:t>
            </a:fld>
            <a:endParaRPr lang="en-US" alt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E55D51-CDA8-49F6-B862-141A840CAA04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1375750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5425" cy="452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749B31-EE94-4A24-9644-F6C4D4BAF44F}" type="datetime1">
              <a:rPr lang="en-US" altLang="ru-RU"/>
              <a:pPr>
                <a:defRPr/>
              </a:pPr>
              <a:t>5/17/2021</a:t>
            </a:fld>
            <a:endParaRPr lang="en-US" alt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DCDF03-41DD-4A25-941A-C95E080FB70A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0944031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3346ED-2D25-49AE-B962-E45449CEE961}" type="datetime1">
              <a:rPr lang="en-US" altLang="ru-RU"/>
              <a:pPr>
                <a:defRPr/>
              </a:pPr>
              <a:t>5/17/2021</a:t>
            </a:fld>
            <a:endParaRPr lang="en-US" altLang="ru-R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D6F79A-4F32-406E-A47A-EC4E5A410625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2157136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BB7F7D-60DE-4210-AD00-56E838B6C4C4}" type="datetime1">
              <a:rPr lang="en-US" altLang="ru-RU"/>
              <a:pPr>
                <a:defRPr/>
              </a:pPr>
              <a:t>5/17/2021</a:t>
            </a:fld>
            <a:endParaRPr lang="en-US" alt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0E6AD9-5AC1-4DA5-99D0-402962F4401B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0002655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03111E-FB5C-45B1-84ED-69C641F2C52B}" type="datetime1">
              <a:rPr lang="en-US" altLang="ru-RU"/>
              <a:pPr>
                <a:defRPr/>
              </a:pPr>
              <a:t>5/17/2021</a:t>
            </a:fld>
            <a:endParaRPr lang="en-US" alt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A2B70D-5A7A-4BF1-93D0-5E9A901E7678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68385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2CE07A-5231-4930-8B1B-C2B6939E5CDB}" type="datetime1">
              <a:rPr lang="en-US" altLang="ru-RU"/>
              <a:pPr>
                <a:defRPr/>
              </a:pPr>
              <a:t>5/17/2021</a:t>
            </a:fld>
            <a:endParaRPr lang="en-US" alt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D753E3-A7FF-4278-A930-5B484120ECF9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856881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A1DD40-F562-4780-8148-E586BD0EB904}" type="datetime1">
              <a:rPr lang="en-US" altLang="ru-RU"/>
              <a:pPr>
                <a:defRPr/>
              </a:pPr>
              <a:t>5/17/2021</a:t>
            </a:fld>
            <a:endParaRPr lang="en-US" alt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3F3422-97C2-4AD8-884F-83B444416924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1629600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7ADDC6-AE1F-44D5-8A30-FEA8A173FE35}" type="datetime1">
              <a:rPr lang="en-US" altLang="ru-RU"/>
              <a:pPr>
                <a:defRPr/>
              </a:pPr>
              <a:t>5/17/2021</a:t>
            </a:fld>
            <a:endParaRPr lang="en-US" alt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9548E3-4EAB-4224-B548-519CD3C737CE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1911110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FC1525-37CC-4386-82D6-9D7EA897745F}" type="datetime1">
              <a:rPr lang="en-US" altLang="ru-RU"/>
              <a:pPr>
                <a:defRPr/>
              </a:pPr>
              <a:t>5/17/2021</a:t>
            </a:fld>
            <a:endParaRPr lang="en-US" alt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FE7AD7-C230-4CE1-BFDE-BD4C47DEC124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0997977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467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6625" cy="58467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C985BB-A059-4222-ACA2-02569613A20C}" type="datetime1">
              <a:rPr lang="en-US" altLang="ru-RU"/>
              <a:pPr>
                <a:defRPr/>
              </a:pPr>
              <a:t>5/17/2021</a:t>
            </a:fld>
            <a:endParaRPr lang="en-US" alt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737F0C-CF76-431D-83D6-05234AA6B6C8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527718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C0027E-A722-4B89-AED0-AB6A7CA7948A}" type="datetime1">
              <a:rPr lang="en-US" altLang="ru-RU"/>
              <a:pPr>
                <a:defRPr/>
              </a:pPr>
              <a:t>5/17/2021</a:t>
            </a:fld>
            <a:endParaRPr lang="en-US" alt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674CD2-0FA7-4321-8779-BD5E0F2DF5C0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388916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5425" cy="452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918835-1810-4A7B-B9FF-D5F0B54033CD}" type="datetime1">
              <a:rPr lang="en-US" altLang="ru-RU"/>
              <a:pPr>
                <a:defRPr/>
              </a:pPr>
              <a:t>5/17/2021</a:t>
            </a:fld>
            <a:endParaRPr lang="en-US" alt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D70E27-8B2B-4E9B-BC39-A58A56619389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879523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A33894-57BC-4E9D-9DF3-465F8A1D5296}" type="datetime1">
              <a:rPr lang="en-US" altLang="ru-RU"/>
              <a:pPr>
                <a:defRPr/>
              </a:pPr>
              <a:t>5/17/2021</a:t>
            </a:fld>
            <a:endParaRPr lang="en-US" altLang="ru-R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1EA8F1-68A4-41F8-A3B8-9C8592D222D7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562421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701B39-E4BE-434B-923B-A2676E601DEC}" type="datetime1">
              <a:rPr lang="en-US" altLang="ru-RU"/>
              <a:pPr>
                <a:defRPr/>
              </a:pPr>
              <a:t>5/17/2021</a:t>
            </a:fld>
            <a:endParaRPr lang="en-US" alt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C8B994-7D17-4F96-A86B-72F66CC4114C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166939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E34A4C-25C8-4319-83B1-7B1B69B75C2C}" type="datetime1">
              <a:rPr lang="en-US" altLang="ru-RU"/>
              <a:pPr>
                <a:defRPr/>
              </a:pPr>
              <a:t>5/17/2021</a:t>
            </a:fld>
            <a:endParaRPr lang="en-US" alt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D57519-3631-47FC-89E9-F4C4675E0A7E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15141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E75D8B-23C1-4D14-A5EE-299BC96FE272}" type="datetime1">
              <a:rPr lang="en-US" altLang="ru-RU"/>
              <a:pPr>
                <a:defRPr/>
              </a:pPr>
              <a:t>5/17/2021</a:t>
            </a:fld>
            <a:endParaRPr lang="en-US" alt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0710EF-9BF2-49CE-80E1-CB412E2BD7D5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487913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275FE5-A839-4E4B-9E3D-D94337CB219B}" type="datetime1">
              <a:rPr lang="en-US" altLang="ru-RU"/>
              <a:pPr>
                <a:defRPr/>
              </a:pPr>
              <a:t>5/17/2021</a:t>
            </a:fld>
            <a:endParaRPr lang="en-US" alt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85863D-9900-4B55-AE46-0535FC9A86E3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754423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4838" cy="1138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4838" cy="452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Click to edit the outline text format</a:t>
            </a:r>
          </a:p>
          <a:p>
            <a:pPr lvl="1"/>
            <a:r>
              <a:rPr lang="en-GB" altLang="ru-RU" smtClean="0"/>
              <a:t>Second Outline Level</a:t>
            </a:r>
          </a:p>
          <a:p>
            <a:pPr lvl="2"/>
            <a:r>
              <a:rPr lang="en-GB" altLang="ru-RU" smtClean="0"/>
              <a:t>Third Outline Level</a:t>
            </a:r>
          </a:p>
          <a:p>
            <a:pPr lvl="3"/>
            <a:r>
              <a:rPr lang="en-GB" altLang="ru-RU" smtClean="0"/>
              <a:t>Fourth Outline Level</a:t>
            </a:r>
          </a:p>
          <a:p>
            <a:pPr lvl="4"/>
            <a:r>
              <a:rPr lang="en-GB" altLang="ru-RU" smtClean="0"/>
              <a:t>Fifth Outline Level</a:t>
            </a:r>
          </a:p>
          <a:p>
            <a:pPr lvl="4"/>
            <a:r>
              <a:rPr lang="en-GB" altLang="ru-RU" smtClean="0"/>
              <a:t>Sixth Outline Level</a:t>
            </a:r>
          </a:p>
          <a:p>
            <a:pPr lvl="4"/>
            <a:r>
              <a:rPr lang="en-GB" altLang="ru-RU" smtClean="0"/>
              <a:t>Seventh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28838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b="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8905E3E-79B8-42C9-804C-619015990EA6}" type="datetime1">
              <a:rPr lang="en-US" altLang="ru-RU"/>
              <a:pPr>
                <a:defRPr/>
              </a:pPr>
              <a:t>5/17/2021</a:t>
            </a:fld>
            <a:endParaRPr lang="en-US" alt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90838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b="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28838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b="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03D7A4A-ABE4-4CC2-B049-FB22E897399D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pitchFamily="34" charset="0"/>
          <a:cs typeface="Arial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pitchFamily="34" charset="0"/>
          <a:cs typeface="Arial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pitchFamily="34" charset="0"/>
          <a:cs typeface="Arial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pitchFamily="34" charset="0"/>
          <a:cs typeface="Arial" pitchFamily="34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pitchFamily="34" charset="0"/>
          <a:cs typeface="Arial" pitchFamily="34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pitchFamily="34" charset="0"/>
          <a:cs typeface="Arial" pitchFamily="34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pitchFamily="34" charset="0"/>
          <a:cs typeface="Arial" pitchFamily="34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4838" cy="1138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Click to edit the title text format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4838" cy="452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Click to edit the outline text format</a:t>
            </a:r>
          </a:p>
          <a:p>
            <a:pPr lvl="1"/>
            <a:r>
              <a:rPr lang="en-GB" altLang="ru-RU" smtClean="0"/>
              <a:t>Second Outline Level</a:t>
            </a:r>
          </a:p>
          <a:p>
            <a:pPr lvl="2"/>
            <a:r>
              <a:rPr lang="en-GB" altLang="ru-RU" smtClean="0"/>
              <a:t>Third Outline Level</a:t>
            </a:r>
          </a:p>
          <a:p>
            <a:pPr lvl="3"/>
            <a:r>
              <a:rPr lang="en-GB" altLang="ru-RU" smtClean="0"/>
              <a:t>Fourth Outline Level</a:t>
            </a:r>
          </a:p>
          <a:p>
            <a:pPr lvl="4"/>
            <a:r>
              <a:rPr lang="en-GB" altLang="ru-RU" smtClean="0"/>
              <a:t>Fifth Outline Level</a:t>
            </a:r>
          </a:p>
          <a:p>
            <a:pPr lvl="4"/>
            <a:r>
              <a:rPr lang="en-GB" altLang="ru-RU" smtClean="0"/>
              <a:t>Sixth Outline Level</a:t>
            </a:r>
          </a:p>
          <a:p>
            <a:pPr lvl="4"/>
            <a:r>
              <a:rPr lang="en-GB" altLang="ru-RU" smtClean="0"/>
              <a:t>Seventh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28838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b="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0C0DD43-6FC1-418E-9357-6C67D699107B}" type="datetime1">
              <a:rPr lang="en-US" altLang="ru-RU"/>
              <a:pPr>
                <a:defRPr/>
              </a:pPr>
              <a:t>5/17/2021</a:t>
            </a:fld>
            <a:endParaRPr lang="en-US" alt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90838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b="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28838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b="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D39DE65-FB02-4FEB-9830-4CCCCDF65C5E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pitchFamily="34" charset="0"/>
          <a:cs typeface="Arial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pitchFamily="34" charset="0"/>
          <a:cs typeface="Arial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pitchFamily="34" charset="0"/>
          <a:cs typeface="Arial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pitchFamily="34" charset="0"/>
          <a:cs typeface="Arial" pitchFamily="34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pitchFamily="34" charset="0"/>
          <a:cs typeface="Arial" pitchFamily="34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pitchFamily="34" charset="0"/>
          <a:cs typeface="Arial" pitchFamily="34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pitchFamily="34" charset="0"/>
          <a:cs typeface="Arial" pitchFamily="34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wm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2.png"/><Relationship Id="rId7" Type="http://schemas.openxmlformats.org/officeDocument/2006/relationships/image" Target="../media/image55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emf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ChangeArrowheads="1"/>
          </p:cNvSpPr>
          <p:nvPr/>
        </p:nvSpPr>
        <p:spPr bwMode="auto">
          <a:xfrm>
            <a:off x="4162425" y="3246438"/>
            <a:ext cx="24447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ru-RU" sz="1800" b="0"/>
              <a:t> </a:t>
            </a:r>
          </a:p>
        </p:txBody>
      </p:sp>
      <p:sp>
        <p:nvSpPr>
          <p:cNvPr id="3075" name="Rectangle 2"/>
          <p:cNvSpPr>
            <a:spLocks noChangeArrowheads="1"/>
          </p:cNvSpPr>
          <p:nvPr/>
        </p:nvSpPr>
        <p:spPr bwMode="auto">
          <a:xfrm>
            <a:off x="744538" y="204788"/>
            <a:ext cx="7345362" cy="57626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ru-RU" altLang="ru-RU" sz="2800" dirty="0">
              <a:solidFill>
                <a:srgbClr val="FF0066"/>
              </a:solidFill>
            </a:endParaRPr>
          </a:p>
        </p:txBody>
      </p:sp>
      <p:sp>
        <p:nvSpPr>
          <p:cNvPr id="3076" name="Rectangle 3"/>
          <p:cNvSpPr>
            <a:spLocks noChangeArrowheads="1"/>
          </p:cNvSpPr>
          <p:nvPr/>
        </p:nvSpPr>
        <p:spPr bwMode="auto">
          <a:xfrm>
            <a:off x="3059113" y="2852738"/>
            <a:ext cx="360362" cy="360362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3077" name="Rectangle 8"/>
          <p:cNvSpPr>
            <a:spLocks noChangeArrowheads="1"/>
          </p:cNvSpPr>
          <p:nvPr/>
        </p:nvSpPr>
        <p:spPr bwMode="auto">
          <a:xfrm>
            <a:off x="539750" y="549275"/>
            <a:ext cx="7561263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ru-RU" sz="2400" b="0"/>
              <a:t> </a:t>
            </a:r>
          </a:p>
        </p:txBody>
      </p:sp>
      <p:sp>
        <p:nvSpPr>
          <p:cNvPr id="3078" name="Rectangle 13"/>
          <p:cNvSpPr>
            <a:spLocks noChangeArrowheads="1"/>
          </p:cNvSpPr>
          <p:nvPr/>
        </p:nvSpPr>
        <p:spPr bwMode="auto">
          <a:xfrm>
            <a:off x="4029" y="1019363"/>
            <a:ext cx="8675688" cy="118745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 dirty="0" smtClean="0">
                <a:solidFill>
                  <a:srgbClr val="FF0066"/>
                </a:solidFill>
              </a:rPr>
              <a:t>    </a:t>
            </a:r>
            <a:r>
              <a:rPr lang="en-US" sz="2800" dirty="0" smtClean="0">
                <a:solidFill>
                  <a:srgbClr val="FF0066"/>
                </a:solidFill>
              </a:rPr>
              <a:t>BM@N</a:t>
            </a:r>
            <a:r>
              <a:rPr lang="en-US" sz="2800" dirty="0">
                <a:solidFill>
                  <a:srgbClr val="FF0066"/>
                </a:solidFill>
              </a:rPr>
              <a:t> </a:t>
            </a:r>
            <a:r>
              <a:rPr lang="en-US" sz="2800" dirty="0" smtClean="0">
                <a:solidFill>
                  <a:srgbClr val="FF0066"/>
                </a:solidFill>
              </a:rPr>
              <a:t>heavy ion physics program</a:t>
            </a:r>
            <a:endParaRPr lang="ru-RU" sz="2800" dirty="0">
              <a:solidFill>
                <a:srgbClr val="FF0066"/>
              </a:solidFill>
            </a:endParaRPr>
          </a:p>
          <a:p>
            <a:pPr algn="ctr"/>
            <a:endParaRPr lang="en-US" sz="2400" dirty="0" smtClean="0">
              <a:solidFill>
                <a:srgbClr val="FF0066"/>
              </a:solidFill>
            </a:endParaRPr>
          </a:p>
          <a:p>
            <a:pPr algn="ctr"/>
            <a:r>
              <a:rPr lang="en-US" sz="2000" dirty="0" err="1" smtClean="0">
                <a:solidFill>
                  <a:srgbClr val="000090"/>
                </a:solidFill>
              </a:rPr>
              <a:t>M.Kapishin</a:t>
            </a:r>
            <a:endParaRPr lang="en-US" sz="2000" dirty="0" smtClean="0">
              <a:solidFill>
                <a:srgbClr val="000090"/>
              </a:solidFill>
            </a:endParaRPr>
          </a:p>
          <a:p>
            <a:pPr algn="ctr"/>
            <a:endParaRPr lang="ru-RU" sz="2400" dirty="0">
              <a:solidFill>
                <a:srgbClr val="FF0066"/>
              </a:solidFill>
            </a:endParaRPr>
          </a:p>
        </p:txBody>
      </p:sp>
      <p:pic>
        <p:nvPicPr>
          <p:cNvPr id="308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117" y="2924944"/>
            <a:ext cx="4203700" cy="340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81" name="Прямоугольник 1"/>
          <p:cNvSpPr>
            <a:spLocks noChangeArrowheads="1"/>
          </p:cNvSpPr>
          <p:nvPr/>
        </p:nvSpPr>
        <p:spPr bwMode="auto">
          <a:xfrm>
            <a:off x="0" y="6550025"/>
            <a:ext cx="57419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ru-RU" sz="1400">
                <a:solidFill>
                  <a:srgbClr val="000000"/>
                </a:solidFill>
              </a:rPr>
              <a:t>M.Kapishin                                                       BM@N  experiment</a:t>
            </a:r>
          </a:p>
        </p:txBody>
      </p:sp>
      <p:pic>
        <p:nvPicPr>
          <p:cNvPr id="3082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-38100"/>
            <a:ext cx="1463675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44538" cy="65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0" y="-26988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0066CC"/>
              </a:buClr>
              <a:buFont typeface="Wingdings" pitchFamily="2" charset="2"/>
              <a:defRPr sz="2400">
                <a:solidFill>
                  <a:srgbClr val="00599D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FF9900"/>
              </a:buClr>
              <a:buSzPct val="14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defRPr sz="1600" i="1">
                <a:solidFill>
                  <a:srgbClr val="990000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defRPr sz="1600">
                <a:solidFill>
                  <a:srgbClr val="0066CC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9pPr>
          </a:lstStyle>
          <a:p>
            <a:pPr algn="ctr" defTabSz="914400">
              <a:spcBef>
                <a:spcPct val="0"/>
              </a:spcBef>
              <a:buClrTx/>
              <a:buFontTx/>
              <a:buNone/>
            </a:pPr>
            <a:r>
              <a:rPr lang="en-GB" altLang="de-DE" sz="3200" b="0" smtClean="0">
                <a:solidFill>
                  <a:srgbClr val="000000"/>
                </a:solidFill>
                <a:latin typeface="Tahoma" pitchFamily="34" charset="0"/>
                <a:cs typeface="+mn-cs"/>
              </a:rPr>
              <a:t>BM@N </a:t>
            </a:r>
            <a:r>
              <a:rPr lang="en-GB" altLang="de-DE" sz="3200" b="0" smtClean="0">
                <a:solidFill>
                  <a:srgbClr val="CC0066"/>
                </a:solidFill>
                <a:latin typeface="Tahoma" pitchFamily="34" charset="0"/>
                <a:cs typeface="+mn-cs"/>
              </a:rPr>
              <a:t>physics case</a:t>
            </a:r>
            <a:r>
              <a:rPr lang="en-GB" altLang="de-DE" sz="3200" b="0" smtClean="0">
                <a:solidFill>
                  <a:srgbClr val="FF0000"/>
                </a:solidFill>
                <a:latin typeface="Tahoma" pitchFamily="34" charset="0"/>
                <a:cs typeface="+mn-cs"/>
              </a:rPr>
              <a:t> </a:t>
            </a:r>
            <a:r>
              <a:rPr lang="en-GB" altLang="de-DE" sz="3200" b="0" smtClean="0">
                <a:solidFill>
                  <a:srgbClr val="000000"/>
                </a:solidFill>
                <a:latin typeface="Tahoma" pitchFamily="34" charset="0"/>
                <a:cs typeface="+mn-cs"/>
              </a:rPr>
              <a:t>and</a:t>
            </a:r>
            <a:r>
              <a:rPr lang="en-GB" altLang="de-DE" sz="3200" b="0" smtClean="0">
                <a:solidFill>
                  <a:srgbClr val="FF0000"/>
                </a:solidFill>
                <a:latin typeface="Tahoma" pitchFamily="34" charset="0"/>
                <a:cs typeface="+mn-cs"/>
              </a:rPr>
              <a:t> </a:t>
            </a:r>
            <a:r>
              <a:rPr lang="en-GB" altLang="de-DE" sz="3200" b="0" smtClean="0">
                <a:solidFill>
                  <a:srgbClr val="0070C0"/>
                </a:solidFill>
                <a:latin typeface="Tahoma" pitchFamily="34" charset="0"/>
                <a:cs typeface="+mn-cs"/>
              </a:rPr>
              <a:t>observables</a:t>
            </a:r>
          </a:p>
        </p:txBody>
      </p:sp>
      <p:sp>
        <p:nvSpPr>
          <p:cNvPr id="12" name="Rechteck 1"/>
          <p:cNvSpPr>
            <a:spLocks noChangeArrowheads="1"/>
          </p:cNvSpPr>
          <p:nvPr/>
        </p:nvSpPr>
        <p:spPr bwMode="auto">
          <a:xfrm>
            <a:off x="2039422" y="1609725"/>
            <a:ext cx="45799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0066CC"/>
              </a:buClr>
              <a:buFont typeface="Wingdings" pitchFamily="2" charset="2"/>
              <a:defRPr sz="2400">
                <a:solidFill>
                  <a:srgbClr val="00599D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FF9900"/>
              </a:buClr>
              <a:buSzPct val="14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defRPr sz="1600" i="1">
                <a:solidFill>
                  <a:srgbClr val="990000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defRPr sz="1600">
                <a:solidFill>
                  <a:srgbClr val="0066CC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9pPr>
          </a:lstStyle>
          <a:p>
            <a:pPr algn="ctr" defTabSz="914400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de-DE" b="0" dirty="0" smtClean="0">
                <a:solidFill>
                  <a:srgbClr val="002060"/>
                </a:solidFill>
                <a:latin typeface="Tahoma" pitchFamily="34" charset="0"/>
                <a:cs typeface="+mn-cs"/>
              </a:rPr>
              <a:t>Hyperon yields at the </a:t>
            </a:r>
            <a:r>
              <a:rPr lang="en-US" altLang="de-DE" b="0" dirty="0" err="1" smtClean="0">
                <a:solidFill>
                  <a:srgbClr val="002060"/>
                </a:solidFill>
                <a:latin typeface="Tahoma" pitchFamily="34" charset="0"/>
                <a:cs typeface="+mn-cs"/>
              </a:rPr>
              <a:t>Nuclotron</a:t>
            </a:r>
            <a:r>
              <a:rPr lang="en-US" altLang="de-DE" b="0" dirty="0" smtClean="0">
                <a:solidFill>
                  <a:srgbClr val="002060"/>
                </a:solidFill>
                <a:latin typeface="Tahoma" pitchFamily="34" charset="0"/>
                <a:cs typeface="+mn-cs"/>
              </a:rPr>
              <a:t> </a:t>
            </a:r>
            <a:endParaRPr lang="de-DE" altLang="de-DE" b="0" dirty="0" smtClean="0">
              <a:solidFill>
                <a:srgbClr val="002060"/>
              </a:solidFill>
              <a:latin typeface="Tahoma" pitchFamily="34" charset="0"/>
              <a:cs typeface="+mn-cs"/>
            </a:endParaRPr>
          </a:p>
        </p:txBody>
      </p:sp>
      <p:graphicFrame>
        <p:nvGraphicFramePr>
          <p:cNvPr id="13" name="Group 1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0019924"/>
              </p:ext>
            </p:extLst>
          </p:nvPr>
        </p:nvGraphicFramePr>
        <p:xfrm>
          <a:off x="387351" y="3357563"/>
          <a:ext cx="8145462" cy="2950464"/>
        </p:xfrm>
        <a:graphic>
          <a:graphicData uri="http://schemas.openxmlformats.org/drawingml/2006/table">
            <a:tbl>
              <a:tblPr/>
              <a:tblGrid>
                <a:gridCol w="1127125"/>
                <a:gridCol w="1131887"/>
                <a:gridCol w="1062038"/>
                <a:gridCol w="1079500"/>
                <a:gridCol w="720725"/>
                <a:gridCol w="1295400"/>
                <a:gridCol w="1728787"/>
              </a:tblGrid>
              <a:tr h="6477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Particle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</a:t>
                      </a:r>
                      <a:r>
                        <a:rPr kumimoji="0" lang="de-DE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thr</a:t>
                      </a: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NN</a:t>
                      </a:r>
                      <a:endParaRPr kumimoji="0" lang="de-DE" sz="20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GeV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central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m.bias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ε</a:t>
                      </a: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Yield</a:t>
                      </a: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/s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m. Bias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Yield</a:t>
                      </a: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/ 2200 </a:t>
                      </a:r>
                      <a:r>
                        <a:rPr kumimoji="0" lang="de-DE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hours</a:t>
                      </a: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m. Bias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211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</a:t>
                      </a:r>
                      <a:r>
                        <a:rPr kumimoji="0" lang="en-US" sz="2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-</a:t>
                      </a:r>
                      <a:endParaRPr kumimoji="0" lang="ru-RU" sz="28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sym typeface="Symbol" pitchFamily="18" charset="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3.7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sym typeface="Symbol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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</a:t>
                      </a: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-1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sym typeface="Symbol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2.5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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</a:t>
                      </a: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-2</a:t>
                      </a:r>
                      <a:endParaRPr kumimoji="0" lang="ru-RU" sz="20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1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sym typeface="Symbol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2.5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sym typeface="Symbol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5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</a:t>
                      </a:r>
                      <a:r>
                        <a:rPr kumimoji="0" lang="en-US" sz="2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-</a:t>
                      </a:r>
                      <a:endParaRPr kumimoji="0" lang="ru-RU" sz="28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sym typeface="Symbol" pitchFamily="18" charset="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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</a:t>
                      </a: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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-4</a:t>
                      </a:r>
                      <a:endParaRPr kumimoji="0" lang="ru-RU" sz="20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+mn-cs"/>
                          <a:sym typeface="Symbol" pitchFamily="18" charset="2"/>
                        </a:rPr>
                        <a:t>5</a:t>
                      </a: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+mn-cs"/>
                          <a:sym typeface="Symbol" pitchFamily="18" charset="2"/>
                        </a:rPr>
                        <a:t></a:t>
                      </a: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+mn-cs"/>
                        </a:rPr>
                        <a:t>10</a:t>
                      </a:r>
                      <a:r>
                        <a:rPr kumimoji="0" lang="en-US" sz="20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+mn-cs"/>
                        </a:rPr>
                        <a:t>-2</a:t>
                      </a:r>
                      <a:endParaRPr kumimoji="0" lang="ru-RU" sz="2000" b="0" i="0" u="none" strike="noStrike" kern="1200" cap="none" spc="0" normalizeH="0" baseline="3000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1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Anti-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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7.1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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</a:t>
                      </a: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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</a:t>
                      </a: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-5</a:t>
                      </a:r>
                      <a:endParaRPr kumimoji="0" lang="ru-RU" sz="20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3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sym typeface="Symbol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+mn-cs"/>
                          <a:sym typeface="Symbol" pitchFamily="18" charset="2"/>
                        </a:rPr>
                        <a:t>1.5</a:t>
                      </a: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+mn-cs"/>
                          <a:sym typeface="Symbol" pitchFamily="18" charset="2"/>
                        </a:rPr>
                        <a:t></a:t>
                      </a: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+mn-cs"/>
                        </a:rPr>
                        <a:t>10</a:t>
                      </a:r>
                      <a:r>
                        <a:rPr kumimoji="0" lang="en-US" sz="20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+mn-cs"/>
                        </a:rPr>
                        <a:t>-2</a:t>
                      </a:r>
                      <a:endParaRPr kumimoji="0" lang="ru-RU" sz="2000" b="0" i="0" u="none" strike="noStrike" kern="1200" cap="none" spc="0" normalizeH="0" baseline="3000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3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</a:t>
                      </a:r>
                      <a:endParaRPr kumimoji="0" lang="ru-RU" sz="20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</a:t>
                      </a:r>
                      <a:r>
                        <a:rPr kumimoji="0" lang="en-US" sz="2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+</a:t>
                      </a:r>
                      <a:endParaRPr kumimoji="0" lang="ru-RU" sz="28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sym typeface="Symbol" pitchFamily="18" charset="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9.0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sym typeface="Symbol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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-5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sym typeface="Symbol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1.5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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</a:t>
                      </a: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-5</a:t>
                      </a:r>
                      <a:endParaRPr kumimoji="0" lang="ru-RU" sz="20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1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sym typeface="Symbol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1.5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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-3</a:t>
                      </a:r>
                      <a:endParaRPr kumimoji="0" lang="ru-RU" sz="20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3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</a:t>
                      </a:r>
                      <a:endParaRPr kumimoji="0" lang="ru-RU" sz="20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</a:t>
                      </a:r>
                      <a:r>
                        <a:rPr kumimoji="0" lang="en-US" sz="2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+</a:t>
                      </a:r>
                      <a:endParaRPr kumimoji="0" lang="ru-RU" sz="28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sym typeface="Symbol" pitchFamily="18" charset="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12.7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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2.5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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-6</a:t>
                      </a:r>
                      <a:endParaRPr kumimoji="0" lang="ru-RU" sz="20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2.5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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-4</a:t>
                      </a:r>
                      <a:endParaRPr kumimoji="0" lang="ru-RU" sz="20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5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  <a:endParaRPr kumimoji="0" lang="ru-RU" sz="20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" name="Text Box 96"/>
          <p:cNvSpPr txBox="1">
            <a:spLocks noChangeArrowheads="1"/>
          </p:cNvSpPr>
          <p:nvPr/>
        </p:nvSpPr>
        <p:spPr bwMode="auto">
          <a:xfrm>
            <a:off x="395288" y="2071687"/>
            <a:ext cx="8640762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0066CC"/>
              </a:buClr>
              <a:buFont typeface="Wingdings" pitchFamily="2" charset="2"/>
              <a:defRPr sz="2400">
                <a:solidFill>
                  <a:srgbClr val="00599D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FF9900"/>
              </a:buClr>
              <a:buSzPct val="14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defRPr sz="1600" i="1">
                <a:solidFill>
                  <a:srgbClr val="990000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defRPr sz="1600">
                <a:solidFill>
                  <a:srgbClr val="0066CC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de-DE" sz="2000" b="0" dirty="0" smtClean="0">
                <a:solidFill>
                  <a:srgbClr val="000000"/>
                </a:solidFill>
                <a:latin typeface="Tahoma" pitchFamily="34" charset="0"/>
                <a:cs typeface="+mn-cs"/>
              </a:rPr>
              <a:t>4 A GeV min. bias </a:t>
            </a:r>
            <a:r>
              <a:rPr lang="en-US" altLang="de-DE" sz="2000" b="0" dirty="0" err="1" smtClean="0">
                <a:solidFill>
                  <a:srgbClr val="000000"/>
                </a:solidFill>
                <a:latin typeface="Tahoma" pitchFamily="34" charset="0"/>
                <a:cs typeface="+mn-cs"/>
              </a:rPr>
              <a:t>Au+Au</a:t>
            </a:r>
            <a:r>
              <a:rPr lang="en-US" altLang="de-DE" sz="2000" b="0" dirty="0" smtClean="0">
                <a:solidFill>
                  <a:srgbClr val="000000"/>
                </a:solidFill>
                <a:latin typeface="Tahoma" pitchFamily="34" charset="0"/>
                <a:cs typeface="+mn-cs"/>
              </a:rPr>
              <a:t> collisions, multiplicities from statistical model, </a:t>
            </a:r>
          </a:p>
          <a:p>
            <a:pPr defTabSz="914400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de-DE" sz="2000" b="0" dirty="0" smtClean="0">
                <a:solidFill>
                  <a:srgbClr val="000000"/>
                </a:solidFill>
                <a:latin typeface="Tahoma" pitchFamily="34" charset="0"/>
                <a:cs typeface="+mn-cs"/>
              </a:rPr>
              <a:t>Beam intensity </a:t>
            </a:r>
            <a:r>
              <a:rPr lang="en-US" altLang="de-DE" sz="2000" b="0" dirty="0" smtClean="0">
                <a:solidFill>
                  <a:srgbClr val="000000"/>
                </a:solidFill>
                <a:latin typeface="Tahoma" pitchFamily="34" charset="0"/>
                <a:cs typeface="Arial"/>
              </a:rPr>
              <a:t>10</a:t>
            </a:r>
            <a:r>
              <a:rPr lang="en-US" altLang="de-DE" sz="2000" b="0" baseline="30000" dirty="0" smtClean="0">
                <a:solidFill>
                  <a:srgbClr val="000000"/>
                </a:solidFill>
                <a:latin typeface="Tahoma" pitchFamily="34" charset="0"/>
                <a:cs typeface="Arial"/>
              </a:rPr>
              <a:t>6</a:t>
            </a:r>
            <a:r>
              <a:rPr lang="en-US" altLang="de-DE" sz="2000" b="0" dirty="0" smtClean="0">
                <a:solidFill>
                  <a:srgbClr val="000000"/>
                </a:solidFill>
                <a:latin typeface="Tahoma" pitchFamily="34" charset="0"/>
                <a:cs typeface="Arial"/>
              </a:rPr>
              <a:t>/s , </a:t>
            </a:r>
            <a:r>
              <a:rPr lang="en-US" altLang="de-DE" sz="2000" b="0" dirty="0">
                <a:solidFill>
                  <a:srgbClr val="000000"/>
                </a:solidFill>
                <a:latin typeface="Tahoma" pitchFamily="34" charset="0"/>
                <a:cs typeface="+mn-cs"/>
              </a:rPr>
              <a:t>r</a:t>
            </a:r>
            <a:r>
              <a:rPr lang="en-US" altLang="de-DE" sz="2000" b="0" dirty="0" smtClean="0">
                <a:solidFill>
                  <a:srgbClr val="000000"/>
                </a:solidFill>
                <a:latin typeface="Tahoma" pitchFamily="34" charset="0"/>
                <a:cs typeface="+mn-cs"/>
              </a:rPr>
              <a:t>eaction rate 10</a:t>
            </a:r>
            <a:r>
              <a:rPr lang="en-US" altLang="de-DE" sz="2000" b="0" baseline="30000" dirty="0" smtClean="0">
                <a:solidFill>
                  <a:srgbClr val="000000"/>
                </a:solidFill>
                <a:latin typeface="Tahoma" pitchFamily="34" charset="0"/>
                <a:cs typeface="+mn-cs"/>
              </a:rPr>
              <a:t>4</a:t>
            </a:r>
            <a:r>
              <a:rPr lang="en-US" altLang="de-DE" sz="2000" b="0" dirty="0" smtClean="0">
                <a:solidFill>
                  <a:srgbClr val="000000"/>
                </a:solidFill>
                <a:latin typeface="Tahoma" pitchFamily="34" charset="0"/>
                <a:cs typeface="+mn-cs"/>
              </a:rPr>
              <a:t>/s, accelerator duty factor = 0.25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360" y="3314665"/>
            <a:ext cx="1943100" cy="341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-468313" y="531813"/>
            <a:ext cx="9612313" cy="107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0066CC"/>
              </a:buClr>
              <a:buFont typeface="Wingdings" pitchFamily="2" charset="2"/>
              <a:defRPr sz="2400">
                <a:solidFill>
                  <a:srgbClr val="00599D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FF9900"/>
              </a:buClr>
              <a:buSzPct val="14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defRPr sz="1600" i="1">
                <a:solidFill>
                  <a:srgbClr val="990000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defRPr sz="1600">
                <a:solidFill>
                  <a:srgbClr val="0066CC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9pPr>
          </a:lstStyle>
          <a:p>
            <a:pPr defTabSz="914400">
              <a:spcBef>
                <a:spcPct val="0"/>
              </a:spcBef>
              <a:buClrTx/>
              <a:buFontTx/>
              <a:buNone/>
            </a:pPr>
            <a:r>
              <a:rPr lang="en-GB" altLang="de-DE" b="0" dirty="0" smtClean="0">
                <a:solidFill>
                  <a:srgbClr val="33CC33"/>
                </a:solidFill>
                <a:latin typeface="Comic Sans MS" pitchFamily="66" charset="0"/>
                <a:cs typeface="+mn-cs"/>
                <a:sym typeface="Wingdings" pitchFamily="2" charset="2"/>
              </a:rPr>
              <a:t>    </a:t>
            </a:r>
            <a:r>
              <a:rPr lang="en-GB" altLang="de-DE" b="0" dirty="0" smtClean="0">
                <a:solidFill>
                  <a:srgbClr val="FF0000"/>
                </a:solidFill>
                <a:latin typeface="Comic Sans MS" pitchFamily="66" charset="0"/>
                <a:cs typeface="+mn-cs"/>
                <a:sym typeface="Symbol" pitchFamily="18" charset="2"/>
              </a:rPr>
              <a:t>  </a:t>
            </a:r>
            <a:r>
              <a:rPr lang="en-GB" altLang="de-DE" sz="2000" b="0" dirty="0" smtClean="0">
                <a:solidFill>
                  <a:srgbClr val="C00000"/>
                </a:solidFill>
                <a:latin typeface="Tahoma" pitchFamily="34" charset="0"/>
                <a:cs typeface="+mn-cs"/>
                <a:sym typeface="Symbol" pitchFamily="18" charset="2"/>
              </a:rPr>
              <a:t>The QCD matter equation-of-state at high densities</a:t>
            </a:r>
          </a:p>
          <a:p>
            <a:pPr defTabSz="914400">
              <a:spcBef>
                <a:spcPct val="0"/>
              </a:spcBef>
              <a:buClrTx/>
              <a:buFontTx/>
              <a:buNone/>
            </a:pPr>
            <a:r>
              <a:rPr lang="en-GB" altLang="de-DE" sz="2000" b="0" dirty="0" smtClean="0">
                <a:solidFill>
                  <a:srgbClr val="0070C0"/>
                </a:solidFill>
                <a:latin typeface="Tahoma" pitchFamily="34" charset="0"/>
                <a:cs typeface="+mn-cs"/>
                <a:sym typeface="Wingdings" pitchFamily="2" charset="2"/>
              </a:rPr>
              <a:t>        </a:t>
            </a:r>
            <a:r>
              <a:rPr lang="en-GB" altLang="de-DE" sz="2000" b="0" dirty="0" smtClean="0">
                <a:solidFill>
                  <a:srgbClr val="0070C0"/>
                </a:solidFill>
                <a:latin typeface="Tahoma" pitchFamily="34" charset="0"/>
                <a:cs typeface="+mn-cs"/>
                <a:sym typeface="Symbol" pitchFamily="18" charset="2"/>
              </a:rPr>
              <a:t>particle production at (sub)threshold energies via multi-step processes:</a:t>
            </a:r>
          </a:p>
          <a:p>
            <a:pPr defTabSz="914400">
              <a:spcBef>
                <a:spcPct val="0"/>
              </a:spcBef>
              <a:buClrTx/>
              <a:buFontTx/>
              <a:buNone/>
            </a:pPr>
            <a:r>
              <a:rPr lang="en-GB" altLang="de-DE" sz="2000" b="0" dirty="0" smtClean="0">
                <a:solidFill>
                  <a:srgbClr val="0070C0"/>
                </a:solidFill>
                <a:latin typeface="Tahoma" pitchFamily="34" charset="0"/>
                <a:cs typeface="+mn-cs"/>
                <a:sym typeface="Symbol" pitchFamily="18" charset="2"/>
              </a:rPr>
              <a:t>          multi-strange hyperons</a:t>
            </a: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159" y="4308202"/>
            <a:ext cx="1123950" cy="197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6506919"/>
            <a:ext cx="52920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ru-RU" sz="1400" dirty="0" err="1">
                <a:solidFill>
                  <a:srgbClr val="000000"/>
                </a:solidFill>
                <a:ea typeface="MS PGothic" pitchFamily="34" charset="-128"/>
              </a:rPr>
              <a:t>M.Kapishin</a:t>
            </a:r>
            <a:r>
              <a:rPr lang="en-US" altLang="ru-RU" sz="1400" dirty="0">
                <a:solidFill>
                  <a:srgbClr val="000000"/>
                </a:solidFill>
                <a:ea typeface="MS PGothic" pitchFamily="34" charset="-128"/>
              </a:rPr>
              <a:t>                                            BM@N  experiment</a:t>
            </a:r>
            <a:endParaRPr lang="ru-RU" altLang="ru-RU" dirty="0">
              <a:solidFill>
                <a:srgbClr val="000000"/>
              </a:solidFill>
            </a:endParaRPr>
          </a:p>
        </p:txBody>
      </p:sp>
      <p:pic>
        <p:nvPicPr>
          <p:cNvPr id="18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4475" y="-23813"/>
            <a:ext cx="1463675" cy="819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76256" y="2726633"/>
            <a:ext cx="2267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solidFill>
                  <a:srgbClr val="000090"/>
                </a:solidFill>
              </a:rPr>
              <a:t>2∙10</a:t>
            </a:r>
            <a:r>
              <a:rPr lang="en-US" b="0" baseline="30000" dirty="0" smtClean="0">
                <a:solidFill>
                  <a:srgbClr val="000090"/>
                </a:solidFill>
              </a:rPr>
              <a:t>10</a:t>
            </a:r>
            <a:r>
              <a:rPr lang="en-US" b="0" dirty="0" smtClean="0">
                <a:solidFill>
                  <a:srgbClr val="000090"/>
                </a:solidFill>
              </a:rPr>
              <a:t> interactions</a:t>
            </a:r>
          </a:p>
          <a:p>
            <a:r>
              <a:rPr lang="en-US" b="0" dirty="0">
                <a:solidFill>
                  <a:srgbClr val="000090"/>
                </a:solidFill>
              </a:rPr>
              <a:t>2</a:t>
            </a:r>
            <a:r>
              <a:rPr lang="en-US" b="0" dirty="0" smtClean="0">
                <a:solidFill>
                  <a:srgbClr val="000090"/>
                </a:solidFill>
              </a:rPr>
              <a:t>∙10</a:t>
            </a:r>
            <a:r>
              <a:rPr lang="en-US" b="0" baseline="30000" dirty="0" smtClean="0">
                <a:solidFill>
                  <a:srgbClr val="000090"/>
                </a:solidFill>
              </a:rPr>
              <a:t>12</a:t>
            </a:r>
            <a:r>
              <a:rPr lang="en-US" b="0" dirty="0" smtClean="0">
                <a:solidFill>
                  <a:srgbClr val="000090"/>
                </a:solidFill>
              </a:rPr>
              <a:t> beam ions</a:t>
            </a:r>
            <a:endParaRPr lang="ru-RU" b="0" dirty="0">
              <a:solidFill>
                <a:srgbClr val="00009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0040" y="2852936"/>
            <a:ext cx="57961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dirty="0"/>
              <a:t>Experimental run for </a:t>
            </a:r>
            <a:r>
              <a:rPr lang="en-US" b="0" dirty="0" smtClean="0"/>
              <a:t>2200 </a:t>
            </a:r>
            <a:r>
              <a:rPr lang="en-US" b="0" dirty="0"/>
              <a:t>hours (</a:t>
            </a:r>
            <a:r>
              <a:rPr lang="en-US" b="0" dirty="0" smtClean="0"/>
              <a:t>3 months)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423810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307" y="1556791"/>
            <a:ext cx="6907377" cy="466117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11560" y="116632"/>
            <a:ext cx="75608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de-DE" sz="2400" kern="0" dirty="0" smtClean="0">
                <a:solidFill>
                  <a:srgbClr val="FF0066"/>
                </a:solidFill>
                <a:sym typeface="Symbol" pitchFamily="18" charset="2"/>
              </a:rPr>
              <a:t>Strangeness as 3</a:t>
            </a:r>
            <a:r>
              <a:rPr lang="en-GB" altLang="de-DE" sz="2400" kern="0" baseline="30000" dirty="0" smtClean="0">
                <a:solidFill>
                  <a:srgbClr val="FF0066"/>
                </a:solidFill>
                <a:sym typeface="Symbol" pitchFamily="18" charset="2"/>
              </a:rPr>
              <a:t>rd</a:t>
            </a:r>
            <a:r>
              <a:rPr lang="en-GB" altLang="de-DE" sz="2400" kern="0" dirty="0" smtClean="0">
                <a:solidFill>
                  <a:srgbClr val="FF0066"/>
                </a:solidFill>
                <a:sym typeface="Symbol" pitchFamily="18" charset="2"/>
              </a:rPr>
              <a:t> axis of nuclei chart      populated by hyper-nuclei</a:t>
            </a:r>
            <a:endParaRPr lang="en-GB" altLang="de-DE" sz="2400" kern="0" dirty="0">
              <a:solidFill>
                <a:srgbClr val="FF0066"/>
              </a:solidFill>
              <a:sym typeface="Symbol" pitchFamily="18" charset="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47664" y="1052736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Stable strangeness in neutron stars (</a:t>
            </a:r>
            <a:r>
              <a:rPr lang="el-GR" dirty="0" smtClean="0"/>
              <a:t>ρ</a:t>
            </a:r>
            <a:r>
              <a:rPr lang="en-US" dirty="0" smtClean="0"/>
              <a:t> &gt; 3 -4 </a:t>
            </a:r>
            <a:r>
              <a:rPr lang="el-GR" dirty="0" smtClean="0"/>
              <a:t>ρ</a:t>
            </a:r>
            <a:r>
              <a:rPr lang="en-US" baseline="-25000" dirty="0" smtClean="0"/>
              <a:t>0</a:t>
            </a:r>
            <a:r>
              <a:rPr lang="en-US" dirty="0" smtClean="0"/>
              <a:t> )</a:t>
            </a:r>
            <a:endParaRPr lang="ru-RU" baseline="-25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07226"/>
            <a:ext cx="48228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084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9156700" cy="6919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59" name="Прямоугольник 1"/>
          <p:cNvSpPr>
            <a:spLocks noChangeArrowheads="1"/>
          </p:cNvSpPr>
          <p:nvPr/>
        </p:nvSpPr>
        <p:spPr bwMode="auto">
          <a:xfrm>
            <a:off x="0" y="6597650"/>
            <a:ext cx="4643438" cy="26035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19460" name="Прямоугольник 2"/>
          <p:cNvSpPr>
            <a:spLocks noChangeArrowheads="1"/>
          </p:cNvSpPr>
          <p:nvPr/>
        </p:nvSpPr>
        <p:spPr bwMode="auto">
          <a:xfrm>
            <a:off x="0" y="6567488"/>
            <a:ext cx="49625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ru-RU" sz="1400" dirty="0" err="1">
                <a:solidFill>
                  <a:srgbClr val="000000"/>
                </a:solidFill>
                <a:ea typeface="MS PGothic" pitchFamily="34" charset="-128"/>
              </a:rPr>
              <a:t>M.Kapishin</a:t>
            </a:r>
            <a:r>
              <a:rPr lang="en-US" altLang="ru-RU" sz="1400" dirty="0">
                <a:solidFill>
                  <a:srgbClr val="000000"/>
                </a:solidFill>
                <a:ea typeface="MS PGothic" pitchFamily="34" charset="-128"/>
              </a:rPr>
              <a:t>                                            BM@N  experiment</a:t>
            </a:r>
            <a:endParaRPr lang="ru-RU" altLang="ru-RU" dirty="0"/>
          </a:p>
        </p:txBody>
      </p:sp>
      <p:sp>
        <p:nvSpPr>
          <p:cNvPr id="6" name="Прямоугольник 1"/>
          <p:cNvSpPr>
            <a:spLocks noChangeArrowheads="1"/>
          </p:cNvSpPr>
          <p:nvPr/>
        </p:nvSpPr>
        <p:spPr bwMode="auto">
          <a:xfrm>
            <a:off x="425450" y="873125"/>
            <a:ext cx="1244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ru-RU" sz="1400" dirty="0">
                <a:solidFill>
                  <a:srgbClr val="000000"/>
                </a:solidFill>
              </a:rPr>
              <a:t>           </a:t>
            </a:r>
            <a:r>
              <a:rPr lang="en-US" altLang="ru-RU" sz="1600" dirty="0">
                <a:solidFill>
                  <a:schemeClr val="accent6"/>
                </a:solidFill>
              </a:rPr>
              <a:t>MPD</a:t>
            </a:r>
            <a:r>
              <a:rPr lang="en-US" altLang="ru-RU" sz="1600" dirty="0">
                <a:solidFill>
                  <a:srgbClr val="000000"/>
                </a:solidFill>
              </a:rPr>
              <a:t> </a:t>
            </a:r>
            <a:endParaRPr lang="ru-RU" altLang="ru-RU" sz="1600" dirty="0">
              <a:solidFill>
                <a:srgbClr val="000000"/>
              </a:solidFill>
            </a:endParaRPr>
          </a:p>
        </p:txBody>
      </p:sp>
      <p:sp>
        <p:nvSpPr>
          <p:cNvPr id="19462" name="Прямоугольник 2"/>
          <p:cNvSpPr>
            <a:spLocks noChangeArrowheads="1"/>
          </p:cNvSpPr>
          <p:nvPr/>
        </p:nvSpPr>
        <p:spPr bwMode="auto">
          <a:xfrm>
            <a:off x="390525" y="6308725"/>
            <a:ext cx="6197600" cy="28892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19463" name="TextBox 3"/>
          <p:cNvSpPr txBox="1">
            <a:spLocks noChangeArrowheads="1"/>
          </p:cNvSpPr>
          <p:nvPr/>
        </p:nvSpPr>
        <p:spPr bwMode="auto">
          <a:xfrm>
            <a:off x="390525" y="6165850"/>
            <a:ext cx="80692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>
                <a:solidFill>
                  <a:srgbClr val="FF0066"/>
                </a:solidFill>
              </a:rPr>
              <a:t>►</a:t>
            </a:r>
            <a:r>
              <a:rPr lang="en-US" altLang="ru-RU">
                <a:solidFill>
                  <a:srgbClr val="FF0066"/>
                </a:solidFill>
              </a:rPr>
              <a:t> BM@N </a:t>
            </a:r>
            <a:r>
              <a:rPr lang="en-US" altLang="ru-RU">
                <a:solidFill>
                  <a:schemeClr val="accent2"/>
                </a:solidFill>
              </a:rPr>
              <a:t>energy range is </a:t>
            </a:r>
            <a:r>
              <a:rPr lang="en-US" altLang="ru-RU">
                <a:solidFill>
                  <a:srgbClr val="FF0066"/>
                </a:solidFill>
              </a:rPr>
              <a:t>suited</a:t>
            </a:r>
            <a:r>
              <a:rPr lang="en-US" altLang="ru-RU"/>
              <a:t> </a:t>
            </a:r>
            <a:r>
              <a:rPr lang="en-US" altLang="ru-RU">
                <a:solidFill>
                  <a:schemeClr val="accent2"/>
                </a:solidFill>
              </a:rPr>
              <a:t>for search of hyper-nuclei</a:t>
            </a:r>
            <a:endParaRPr lang="ru-RU" altLang="ru-RU">
              <a:solidFill>
                <a:schemeClr val="accent2"/>
              </a:solidFill>
            </a:endParaRPr>
          </a:p>
        </p:txBody>
      </p:sp>
      <p:sp>
        <p:nvSpPr>
          <p:cNvPr id="9" name="Rechteck 1"/>
          <p:cNvSpPr>
            <a:spLocks noChangeArrowheads="1"/>
          </p:cNvSpPr>
          <p:nvPr/>
        </p:nvSpPr>
        <p:spPr bwMode="auto">
          <a:xfrm>
            <a:off x="1077913" y="1181100"/>
            <a:ext cx="457200" cy="3111500"/>
          </a:xfrm>
          <a:prstGeom prst="rect">
            <a:avLst/>
          </a:prstGeom>
          <a:noFill/>
          <a:ln w="19050">
            <a:solidFill>
              <a:schemeClr val="accent6"/>
            </a:solidFill>
          </a:ln>
          <a:extLst/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0066CC"/>
              </a:buClr>
              <a:buFont typeface="Wingdings" pitchFamily="2" charset="2"/>
              <a:defRPr sz="2400">
                <a:solidFill>
                  <a:srgbClr val="00599D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FF9900"/>
              </a:buClr>
              <a:buSzPct val="14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defRPr sz="1600" i="1">
                <a:solidFill>
                  <a:srgbClr val="990000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defRPr sz="1600">
                <a:solidFill>
                  <a:srgbClr val="0066CC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9pPr>
          </a:lstStyle>
          <a:p>
            <a:pPr algn="ctr" defTabSz="914400" eaLnBrk="1" hangingPunct="1">
              <a:spcBef>
                <a:spcPct val="0"/>
              </a:spcBef>
              <a:buClrTx/>
              <a:buFontTx/>
              <a:buNone/>
              <a:defRPr/>
            </a:pPr>
            <a:endParaRPr lang="en-US" altLang="en-US" sz="3600" b="0" smtClean="0">
              <a:solidFill>
                <a:srgbClr val="FF0000"/>
              </a:solidFill>
              <a:latin typeface="Tahoma" pitchFamily="34" charset="0"/>
              <a:cs typeface="+mn-cs"/>
            </a:endParaRPr>
          </a:p>
        </p:txBody>
      </p:sp>
      <p:sp>
        <p:nvSpPr>
          <p:cNvPr id="10" name="Rechteck 1"/>
          <p:cNvSpPr>
            <a:spLocks noChangeArrowheads="1"/>
          </p:cNvSpPr>
          <p:nvPr/>
        </p:nvSpPr>
        <p:spPr bwMode="auto">
          <a:xfrm>
            <a:off x="773113" y="1181100"/>
            <a:ext cx="233362" cy="3111500"/>
          </a:xfrm>
          <a:prstGeom prst="rect">
            <a:avLst/>
          </a:prstGeom>
          <a:noFill/>
          <a:ln w="19050">
            <a:solidFill>
              <a:srgbClr val="00B050"/>
            </a:solidFill>
          </a:ln>
          <a:extLst/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0066CC"/>
              </a:buClr>
              <a:buFont typeface="Wingdings" pitchFamily="2" charset="2"/>
              <a:defRPr sz="2400">
                <a:solidFill>
                  <a:srgbClr val="00599D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FF9900"/>
              </a:buClr>
              <a:buSzPct val="14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defRPr sz="1600" i="1">
                <a:solidFill>
                  <a:srgbClr val="990000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defRPr sz="1600">
                <a:solidFill>
                  <a:srgbClr val="0066CC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9pPr>
          </a:lstStyle>
          <a:p>
            <a:pPr algn="ctr" defTabSz="914400" eaLnBrk="1" hangingPunct="1">
              <a:spcBef>
                <a:spcPct val="0"/>
              </a:spcBef>
              <a:buClrTx/>
              <a:buFontTx/>
              <a:buNone/>
              <a:defRPr/>
            </a:pPr>
            <a:endParaRPr lang="en-US" altLang="en-US" sz="3600" b="0" smtClean="0">
              <a:solidFill>
                <a:srgbClr val="FF0000"/>
              </a:solidFill>
              <a:latin typeface="Tahoma" pitchFamily="34" charset="0"/>
              <a:cs typeface="+mn-cs"/>
            </a:endParaRPr>
          </a:p>
        </p:txBody>
      </p:sp>
      <p:sp>
        <p:nvSpPr>
          <p:cNvPr id="19466" name="Прямоугольник 12"/>
          <p:cNvSpPr>
            <a:spLocks noChangeArrowheads="1"/>
          </p:cNvSpPr>
          <p:nvPr/>
        </p:nvSpPr>
        <p:spPr bwMode="auto">
          <a:xfrm>
            <a:off x="8101013" y="7938"/>
            <a:ext cx="1042987" cy="684212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pic>
        <p:nvPicPr>
          <p:cNvPr id="19467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9875" y="-58738"/>
            <a:ext cx="1463675" cy="819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 bwMode="auto">
          <a:xfrm>
            <a:off x="4572000" y="3449553"/>
            <a:ext cx="2808312" cy="1563623"/>
          </a:xfrm>
          <a:prstGeom prst="rect">
            <a:avLst/>
          </a:prstGeom>
          <a:solidFill>
            <a:schemeClr val="bg1"/>
          </a:solidFill>
          <a:ln w="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0823455"/>
              </p:ext>
            </p:extLst>
          </p:nvPr>
        </p:nvGraphicFramePr>
        <p:xfrm>
          <a:off x="4572000" y="3449553"/>
          <a:ext cx="2808312" cy="1555200"/>
        </p:xfrm>
        <a:graphic>
          <a:graphicData uri="http://schemas.openxmlformats.org/drawingml/2006/table">
            <a:tbl>
              <a:tblPr/>
              <a:tblGrid>
                <a:gridCol w="1127125"/>
                <a:gridCol w="1681187"/>
              </a:tblGrid>
              <a:tr h="69952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Hyper-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nucleus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57" marB="45757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Yield</a:t>
                      </a: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/ 2200 </a:t>
                      </a:r>
                      <a:r>
                        <a:rPr kumimoji="0" lang="de-DE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hours</a:t>
                      </a:r>
                      <a:endParaRPr kumimoji="0" lang="de-DE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57" marB="4575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5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  <a:sym typeface="Symbol" pitchFamily="18" charset="2"/>
                        </a:rPr>
                        <a:t>Λ</a:t>
                      </a:r>
                      <a:r>
                        <a:rPr kumimoji="0" lang="en-GB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  <a:sym typeface="Symbol" pitchFamily="18" charset="2"/>
                        </a:rPr>
                        <a:t>3</a:t>
                      </a: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  <a:sym typeface="Symbol" pitchFamily="18" charset="2"/>
                        </a:rPr>
                        <a:t>H</a:t>
                      </a: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 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sym typeface="Symbol" pitchFamily="18" charset="2"/>
                      </a:endParaRPr>
                    </a:p>
                  </a:txBody>
                  <a:tcPr marT="45757" marB="45757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1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57" marB="4575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5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  <a:sym typeface="Symbol" pitchFamily="18" charset="2"/>
                        </a:rPr>
                        <a:t>ΛΛ</a:t>
                      </a:r>
                      <a:r>
                        <a:rPr kumimoji="0" lang="en-GB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  <a:sym typeface="Symbol" pitchFamily="18" charset="2"/>
                        </a:rPr>
                        <a:t>5</a:t>
                      </a: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  <a:sym typeface="Symbol" pitchFamily="18" charset="2"/>
                        </a:rPr>
                        <a:t>H</a:t>
                      </a: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 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sym typeface="Symbol" pitchFamily="18" charset="2"/>
                      </a:endParaRPr>
                    </a:p>
                  </a:txBody>
                  <a:tcPr marT="45757" marB="45757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100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57" marB="4575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8610600" y="6356356"/>
            <a:ext cx="2743200" cy="365125"/>
          </a:xfrm>
        </p:spPr>
        <p:txBody>
          <a:bodyPr/>
          <a:lstStyle/>
          <a:p>
            <a:fld id="{8A6AA66D-5228-42FF-9D80-F1E0F1341E55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4" name="Rechteck 2"/>
          <p:cNvSpPr/>
          <p:nvPr/>
        </p:nvSpPr>
        <p:spPr>
          <a:xfrm>
            <a:off x="-1527" y="-36295"/>
            <a:ext cx="123261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0" dirty="0" err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Hypernuclei</a:t>
            </a:r>
            <a:r>
              <a:rPr lang="en-US" sz="2800" b="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results of STAR at </a:t>
            </a:r>
            <a:r>
              <a:rPr lang="en-US" sz="2800" b="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</a:t>
            </a:r>
            <a:r>
              <a:rPr lang="en-US" sz="2800" b="0" dirty="0" err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s</a:t>
            </a:r>
            <a:r>
              <a:rPr lang="en-US" sz="2800" b="0" baseline="-25000" dirty="0" err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NN</a:t>
            </a:r>
            <a:r>
              <a:rPr lang="en-US" sz="2800" b="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= 3 GeV (</a:t>
            </a:r>
            <a:r>
              <a:rPr lang="en-US" sz="2800" b="0" baseline="300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3</a:t>
            </a:r>
            <a:r>
              <a:rPr lang="el-GR" sz="2800" b="0" baseline="-250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Λ</a:t>
            </a:r>
            <a:r>
              <a:rPr lang="de-DE" sz="2800" b="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H, </a:t>
            </a:r>
            <a:r>
              <a:rPr lang="de-DE" sz="2800" b="0" baseline="300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4</a:t>
            </a:r>
            <a:r>
              <a:rPr lang="el-GR" sz="2800" b="0" baseline="-250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Λ</a:t>
            </a:r>
            <a:r>
              <a:rPr lang="de-DE" sz="2800" b="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H)</a:t>
            </a:r>
            <a:endParaRPr lang="de-DE" sz="2800" b="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6" name="Gruppieren 10"/>
          <p:cNvGrpSpPr/>
          <p:nvPr/>
        </p:nvGrpSpPr>
        <p:grpSpPr>
          <a:xfrm>
            <a:off x="35775" y="836712"/>
            <a:ext cx="9002969" cy="3452117"/>
            <a:chOff x="1659834" y="657546"/>
            <a:chExt cx="9002969" cy="3452117"/>
          </a:xfrm>
        </p:grpSpPr>
        <p:pic>
          <p:nvPicPr>
            <p:cNvPr id="27" name="Grafik 11"/>
            <p:cNvPicPr>
              <a:picLocks noChangeAspect="1"/>
            </p:cNvPicPr>
            <p:nvPr/>
          </p:nvPicPr>
          <p:blipFill rotWithShape="1">
            <a:blip r:embed="rId2"/>
            <a:srcRect t="9728" b="41181"/>
            <a:stretch/>
          </p:blipFill>
          <p:spPr>
            <a:xfrm>
              <a:off x="1659834" y="657546"/>
              <a:ext cx="9002969" cy="3318553"/>
            </a:xfrm>
            <a:prstGeom prst="rect">
              <a:avLst/>
            </a:prstGeom>
          </p:spPr>
        </p:pic>
        <p:sp>
          <p:nvSpPr>
            <p:cNvPr id="28" name="Rechteck 12"/>
            <p:cNvSpPr/>
            <p:nvPr/>
          </p:nvSpPr>
          <p:spPr bwMode="auto">
            <a:xfrm>
              <a:off x="2034283" y="3328827"/>
              <a:ext cx="4921321" cy="78083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4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</a:endParaRPr>
            </a:p>
          </p:txBody>
        </p:sp>
      </p:grpSp>
      <p:sp>
        <p:nvSpPr>
          <p:cNvPr id="29" name="Textfeld 4"/>
          <p:cNvSpPr txBox="1"/>
          <p:nvPr/>
        </p:nvSpPr>
        <p:spPr>
          <a:xfrm>
            <a:off x="246579" y="4154324"/>
            <a:ext cx="394691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de-DE" sz="2000" b="0" dirty="0" err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Lifetimes</a:t>
            </a:r>
            <a:endParaRPr lang="de-DE" sz="2000" b="0" dirty="0" smtClean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de-DE" sz="2000" b="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de-DE" sz="2000" b="0" dirty="0" err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Spectra</a:t>
            </a:r>
            <a:endParaRPr lang="de-DE" sz="2000" b="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de-DE" sz="2000" b="0" dirty="0" err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Rapidity</a:t>
            </a:r>
            <a:r>
              <a:rPr lang="de-DE" sz="2000" b="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000" b="0" dirty="0" err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distribution</a:t>
            </a:r>
            <a:endParaRPr lang="de-DE" sz="2000" b="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de-DE" sz="2000" b="0" dirty="0" err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Yields</a:t>
            </a:r>
            <a:r>
              <a:rPr lang="de-DE" sz="2000" b="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000" b="0" dirty="0" err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confirm</a:t>
            </a:r>
            <a:r>
              <a:rPr lang="de-DE" sz="2000" b="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thermal </a:t>
            </a:r>
            <a:r>
              <a:rPr lang="de-DE" sz="2000" b="0" dirty="0" err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model</a:t>
            </a:r>
            <a:endParaRPr lang="de-DE" sz="2000" b="0" dirty="0" smtClean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de-DE" sz="2000" b="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Collective </a:t>
            </a:r>
            <a:r>
              <a:rPr lang="de-DE" sz="2000" b="0" dirty="0" err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flow</a:t>
            </a:r>
            <a:endParaRPr lang="de-DE" sz="2000" b="0" dirty="0" smtClean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0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8129" y="4077072"/>
            <a:ext cx="4343400" cy="885825"/>
          </a:xfrm>
          <a:prstGeom prst="rect">
            <a:avLst/>
          </a:prstGeom>
        </p:spPr>
      </p:pic>
      <p:sp>
        <p:nvSpPr>
          <p:cNvPr id="32" name="Textfeld 3"/>
          <p:cNvSpPr txBox="1"/>
          <p:nvPr/>
        </p:nvSpPr>
        <p:spPr>
          <a:xfrm>
            <a:off x="5436096" y="434256"/>
            <a:ext cx="20040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(= 2.9 </a:t>
            </a:r>
            <a:r>
              <a:rPr lang="de-DE" sz="2400" b="0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AGeV</a:t>
            </a:r>
            <a:r>
              <a:rPr lang="de-DE" sz="2400" b="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de-DE" sz="2400" b="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1621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44538" cy="65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63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-44450"/>
            <a:ext cx="1462087" cy="82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4" name="Прямоугольник 2"/>
          <p:cNvSpPr>
            <a:spLocks noChangeArrowheads="1"/>
          </p:cNvSpPr>
          <p:nvPr/>
        </p:nvSpPr>
        <p:spPr bwMode="auto">
          <a:xfrm>
            <a:off x="900113" y="12700"/>
            <a:ext cx="71278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GB" altLang="ru-RU" sz="2800">
                <a:solidFill>
                  <a:srgbClr val="FF0066"/>
                </a:solidFill>
              </a:rPr>
              <a:t>Configuration of BM@N detector for heavy ion program (without beampipe) </a:t>
            </a:r>
          </a:p>
        </p:txBody>
      </p:sp>
      <p:sp>
        <p:nvSpPr>
          <p:cNvPr id="15365" name="Прямоугольник 5"/>
          <p:cNvSpPr>
            <a:spLocks noChangeArrowheads="1"/>
          </p:cNvSpPr>
          <p:nvPr/>
        </p:nvSpPr>
        <p:spPr bwMode="auto">
          <a:xfrm>
            <a:off x="31750" y="6550025"/>
            <a:ext cx="57070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ru-RU" sz="1400">
                <a:solidFill>
                  <a:srgbClr val="000000"/>
                </a:solidFill>
              </a:rPr>
              <a:t>M.Kapishin 		                                      BM@N  experiment</a:t>
            </a:r>
            <a:r>
              <a:rPr lang="en-US" altLang="ru-RU" sz="1400" b="0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15366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2975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7"/>
          <p:cNvSpPr>
            <a:spLocks noChangeArrowheads="1"/>
          </p:cNvSpPr>
          <p:nvPr/>
        </p:nvSpPr>
        <p:spPr bwMode="auto">
          <a:xfrm>
            <a:off x="23813" y="22225"/>
            <a:ext cx="7416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GB" altLang="ru-RU" sz="2400" dirty="0" smtClean="0">
                <a:solidFill>
                  <a:srgbClr val="FF0066"/>
                </a:solidFill>
              </a:rPr>
              <a:t>1</a:t>
            </a:r>
            <a:r>
              <a:rPr lang="en-GB" altLang="ru-RU" sz="2400" baseline="30000" dirty="0" smtClean="0">
                <a:solidFill>
                  <a:srgbClr val="FF0066"/>
                </a:solidFill>
              </a:rPr>
              <a:t>st</a:t>
            </a:r>
            <a:r>
              <a:rPr lang="en-GB" altLang="ru-RU" sz="2400" dirty="0" smtClean="0">
                <a:solidFill>
                  <a:srgbClr val="FF0066"/>
                </a:solidFill>
              </a:rPr>
              <a:t> </a:t>
            </a:r>
            <a:r>
              <a:rPr lang="en-GB" altLang="ru-RU" sz="2400" dirty="0">
                <a:solidFill>
                  <a:srgbClr val="FF0066"/>
                </a:solidFill>
              </a:rPr>
              <a:t>stage of hybrid central tracker: 3 Forward Si + </a:t>
            </a:r>
            <a:r>
              <a:rPr lang="en-GB" altLang="ru-RU" sz="2400" dirty="0" smtClean="0">
                <a:solidFill>
                  <a:srgbClr val="FF0066"/>
                </a:solidFill>
              </a:rPr>
              <a:t>GEM (Spring 2022 configuration)</a:t>
            </a:r>
            <a:endParaRPr lang="en-GB" altLang="ru-RU" sz="2400" dirty="0">
              <a:solidFill>
                <a:srgbClr val="FF0066"/>
              </a:solidFill>
            </a:endParaRPr>
          </a:p>
        </p:txBody>
      </p:sp>
      <p:pic>
        <p:nvPicPr>
          <p:cNvPr id="3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-44450"/>
            <a:ext cx="1462087" cy="82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12"/>
          <p:cNvSpPr>
            <a:spLocks noChangeArrowheads="1"/>
          </p:cNvSpPr>
          <p:nvPr/>
        </p:nvSpPr>
        <p:spPr bwMode="auto">
          <a:xfrm>
            <a:off x="0" y="6550025"/>
            <a:ext cx="57245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ru-RU" sz="1400">
                <a:solidFill>
                  <a:srgbClr val="000000"/>
                </a:solidFill>
              </a:rPr>
              <a:t>M.Kapishin                     		     BM@N  experiment</a:t>
            </a:r>
            <a:r>
              <a:rPr lang="en-US" altLang="ru-RU" sz="1400" b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5" name="Прямоугольник 3"/>
          <p:cNvSpPr>
            <a:spLocks noChangeArrowheads="1"/>
          </p:cNvSpPr>
          <p:nvPr/>
        </p:nvSpPr>
        <p:spPr bwMode="auto">
          <a:xfrm>
            <a:off x="6532563" y="582613"/>
            <a:ext cx="25654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ru-RU" sz="1600" b="0">
                <a:solidFill>
                  <a:srgbClr val="000090"/>
                </a:solidFill>
              </a:rPr>
              <a:t>A.Zinchenko, V.Vasendina</a:t>
            </a:r>
            <a:endParaRPr lang="ru-RU" altLang="ru-RU" sz="1600" b="0">
              <a:solidFill>
                <a:srgbClr val="00009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73" y="838103"/>
            <a:ext cx="3009138" cy="206616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36374" y="884834"/>
            <a:ext cx="31460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DCM-QGSM model</a:t>
            </a:r>
          </a:p>
          <a:p>
            <a:r>
              <a:rPr lang="en-US" sz="2000" dirty="0" smtClean="0"/>
              <a:t>Kr + </a:t>
            </a:r>
            <a:r>
              <a:rPr lang="en-US" sz="2000" dirty="0" err="1" smtClean="0"/>
              <a:t>Pb</a:t>
            </a:r>
            <a:r>
              <a:rPr lang="en-US" sz="2000" dirty="0" smtClean="0"/>
              <a:t> , T</a:t>
            </a:r>
            <a:r>
              <a:rPr lang="en-US" sz="2000" baseline="-25000" dirty="0" smtClean="0"/>
              <a:t>0</a:t>
            </a:r>
            <a:r>
              <a:rPr lang="en-US" sz="2000" dirty="0" smtClean="0"/>
              <a:t>= 2.4 </a:t>
            </a:r>
            <a:r>
              <a:rPr lang="en-US" sz="2000" dirty="0" err="1" smtClean="0"/>
              <a:t>AGeV</a:t>
            </a:r>
            <a:endParaRPr lang="ru-RU" sz="20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95" y="3088932"/>
            <a:ext cx="2735580" cy="187833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4905" y="1489006"/>
            <a:ext cx="3790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ε</a:t>
            </a:r>
            <a:endParaRPr lang="ru-RU" sz="2000" dirty="0"/>
          </a:p>
        </p:txBody>
      </p:sp>
      <p:pic>
        <p:nvPicPr>
          <p:cNvPr id="10" name="Содержимое 4">
            <a:extLst>
              <a:ext uri="{FF2B5EF4-FFF2-40B4-BE49-F238E27FC236}">
                <a16:creationId xmlns:a16="http://schemas.microsoft.com/office/drawing/2014/main" xmlns="" id="{9EA78DE3-5F92-4CD4-9C90-E0C92F84F336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/>
        </p:blipFill>
        <p:spPr>
          <a:xfrm>
            <a:off x="6532563" y="1054111"/>
            <a:ext cx="2460308" cy="2747486"/>
          </a:xfrm>
          <a:prstGeom prst="rect">
            <a:avLst/>
          </a:prstGeom>
          <a:ln>
            <a:noFill/>
          </a:ln>
        </p:spPr>
      </p:pic>
      <p:sp>
        <p:nvSpPr>
          <p:cNvPr id="11" name="Прямоугольник 10"/>
          <p:cNvSpPr/>
          <p:nvPr/>
        </p:nvSpPr>
        <p:spPr>
          <a:xfrm>
            <a:off x="6407449" y="869445"/>
            <a:ext cx="26725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b="0" dirty="0" smtClean="0"/>
              <a:t>3 </a:t>
            </a:r>
            <a:r>
              <a:rPr lang="en-US" altLang="ru-RU" b="0" dirty="0"/>
              <a:t>Forward Si + 7 </a:t>
            </a:r>
            <a:r>
              <a:rPr lang="en-US" altLang="ru-RU" b="0" dirty="0" smtClean="0"/>
              <a:t>GEM, </a:t>
            </a:r>
          </a:p>
          <a:p>
            <a:r>
              <a:rPr lang="en-US" altLang="ru-RU" b="0" dirty="0" smtClean="0"/>
              <a:t>New configuration 2022 </a:t>
            </a:r>
            <a:endParaRPr lang="ru-RU" altLang="ru-RU" b="0" dirty="0"/>
          </a:p>
        </p:txBody>
      </p:sp>
      <p:cxnSp>
        <p:nvCxnSpPr>
          <p:cNvPr id="12" name="Прямая со стрелкой 11"/>
          <p:cNvCxnSpPr/>
          <p:nvPr/>
        </p:nvCxnSpPr>
        <p:spPr bwMode="auto">
          <a:xfrm flipH="1">
            <a:off x="7440613" y="1489006"/>
            <a:ext cx="123902" cy="715858"/>
          </a:xfrm>
          <a:prstGeom prst="straightConnector1">
            <a:avLst/>
          </a:prstGeom>
          <a:solidFill>
            <a:srgbClr val="00B8FF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3" name="Рисунок 12" descr="run8_upper_ful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5109" y="3733293"/>
            <a:ext cx="2460308" cy="241744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585109" y="3429000"/>
            <a:ext cx="24077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/>
              <a:t>Old configuration,    March 2018</a:t>
            </a:r>
            <a:endParaRPr lang="ru-RU" b="0" dirty="0"/>
          </a:p>
        </p:txBody>
      </p:sp>
      <p:cxnSp>
        <p:nvCxnSpPr>
          <p:cNvPr id="15" name="Прямая со стрелкой 14"/>
          <p:cNvCxnSpPr/>
          <p:nvPr/>
        </p:nvCxnSpPr>
        <p:spPr bwMode="auto">
          <a:xfrm flipH="1">
            <a:off x="7502564" y="4005064"/>
            <a:ext cx="123902" cy="874012"/>
          </a:xfrm>
          <a:prstGeom prst="straightConnector1">
            <a:avLst/>
          </a:prstGeom>
          <a:solidFill>
            <a:srgbClr val="00B8FF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TextBox 15"/>
          <p:cNvSpPr txBox="1"/>
          <p:nvPr/>
        </p:nvSpPr>
        <p:spPr>
          <a:xfrm>
            <a:off x="6300193" y="5877272"/>
            <a:ext cx="2843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/>
              <a:t>Only upper part equipped with detectors   </a:t>
            </a:r>
            <a:endParaRPr lang="ru-RU" b="0" dirty="0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142BB208-1673-46BC-BC01-68BFF783AFB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73477" y="1686378"/>
            <a:ext cx="2940749" cy="1937290"/>
          </a:xfrm>
          <a:prstGeom prst="rect">
            <a:avLst/>
          </a:prstGeom>
          <a:ln>
            <a:noFill/>
          </a:ln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84EBA76D-F72B-4EAF-ABD8-039365FFACA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73477" y="3623668"/>
            <a:ext cx="2940749" cy="1937290"/>
          </a:xfrm>
          <a:prstGeom prst="rect">
            <a:avLst/>
          </a:prstGeom>
          <a:ln>
            <a:noFill/>
          </a:ln>
        </p:spPr>
      </p:pic>
      <p:sp>
        <p:nvSpPr>
          <p:cNvPr id="19" name="Прямоугольник 18"/>
          <p:cNvSpPr/>
          <p:nvPr/>
        </p:nvSpPr>
        <p:spPr>
          <a:xfrm>
            <a:off x="3275856" y="5560958"/>
            <a:ext cx="348044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dirty="0" smtClean="0"/>
              <a:t>New vs Old (2018) configuration</a:t>
            </a:r>
          </a:p>
          <a:p>
            <a:r>
              <a:rPr lang="el-GR" b="0" dirty="0" smtClean="0"/>
              <a:t>ε</a:t>
            </a:r>
            <a:r>
              <a:rPr lang="en-US" b="0" dirty="0" smtClean="0"/>
              <a:t>(track) </a:t>
            </a:r>
            <a:r>
              <a:rPr lang="en-US" b="0" dirty="0"/>
              <a:t>increased by 2</a:t>
            </a:r>
            <a:endParaRPr lang="ru-RU" b="0" dirty="0"/>
          </a:p>
          <a:p>
            <a:r>
              <a:rPr lang="el-GR" b="0" dirty="0" smtClean="0"/>
              <a:t>ε</a:t>
            </a:r>
            <a:r>
              <a:rPr lang="en-US" b="0" dirty="0" smtClean="0"/>
              <a:t>(</a:t>
            </a:r>
            <a:r>
              <a:rPr lang="el-GR" b="0" dirty="0" smtClean="0"/>
              <a:t>Λ</a:t>
            </a:r>
            <a:r>
              <a:rPr lang="en-US" b="0" dirty="0" smtClean="0"/>
              <a:t>) increased by      3.5</a:t>
            </a:r>
            <a:endParaRPr lang="ru-RU" b="0" dirty="0"/>
          </a:p>
        </p:txBody>
      </p:sp>
      <p:sp>
        <p:nvSpPr>
          <p:cNvPr id="20" name="TextBox 19"/>
          <p:cNvSpPr txBox="1"/>
          <p:nvPr/>
        </p:nvSpPr>
        <p:spPr>
          <a:xfrm>
            <a:off x="432530" y="2719600"/>
            <a:ext cx="2394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/>
              <a:t>Configuration 2021</a:t>
            </a:r>
            <a:endParaRPr lang="ru-RU" b="0" dirty="0"/>
          </a:p>
        </p:txBody>
      </p:sp>
    </p:spTree>
    <p:extLst>
      <p:ext uri="{BB962C8B-B14F-4D97-AF65-F5344CB8AC3E}">
        <p14:creationId xmlns:p14="http://schemas.microsoft.com/office/powerpoint/2010/main" val="19811274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Прямоугольник 7"/>
          <p:cNvSpPr>
            <a:spLocks noChangeArrowheads="1"/>
          </p:cNvSpPr>
          <p:nvPr/>
        </p:nvSpPr>
        <p:spPr bwMode="auto">
          <a:xfrm>
            <a:off x="-108520" y="22224"/>
            <a:ext cx="74168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GB" altLang="ru-RU" sz="2800" dirty="0" smtClean="0">
                <a:solidFill>
                  <a:srgbClr val="FF0066"/>
                </a:solidFill>
              </a:rPr>
              <a:t>Cascade reconstruction in </a:t>
            </a:r>
            <a:r>
              <a:rPr lang="en-GB" altLang="ru-RU" sz="2800" dirty="0" err="1" smtClean="0">
                <a:solidFill>
                  <a:srgbClr val="FF0066"/>
                </a:solidFill>
              </a:rPr>
              <a:t>Xe</a:t>
            </a:r>
            <a:r>
              <a:rPr lang="en-GB" altLang="ru-RU" sz="2800" dirty="0" smtClean="0">
                <a:solidFill>
                  <a:srgbClr val="FF0066"/>
                </a:solidFill>
              </a:rPr>
              <a:t> +A interactions: 3 </a:t>
            </a:r>
            <a:r>
              <a:rPr lang="en-GB" altLang="ru-RU" sz="2800" dirty="0">
                <a:solidFill>
                  <a:srgbClr val="FF0066"/>
                </a:solidFill>
              </a:rPr>
              <a:t>Forward Si + GEM</a:t>
            </a:r>
          </a:p>
        </p:txBody>
      </p:sp>
      <p:pic>
        <p:nvPicPr>
          <p:cNvPr id="17411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-44450"/>
            <a:ext cx="1462087" cy="82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2" name="Прямоугольник 12"/>
          <p:cNvSpPr>
            <a:spLocks noChangeArrowheads="1"/>
          </p:cNvSpPr>
          <p:nvPr/>
        </p:nvSpPr>
        <p:spPr bwMode="auto">
          <a:xfrm>
            <a:off x="0" y="6550025"/>
            <a:ext cx="57245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ru-RU" sz="1400">
                <a:solidFill>
                  <a:srgbClr val="000000"/>
                </a:solidFill>
              </a:rPr>
              <a:t>M.Kapishin                     		     BM@N  experiment</a:t>
            </a:r>
            <a:r>
              <a:rPr lang="en-US" altLang="ru-RU" sz="1400" b="0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17413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763" y="598488"/>
            <a:ext cx="2625725" cy="293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TextBox 2"/>
          <p:cNvSpPr txBox="1">
            <a:spLocks noChangeArrowheads="1"/>
          </p:cNvSpPr>
          <p:nvPr/>
        </p:nvSpPr>
        <p:spPr bwMode="auto">
          <a:xfrm>
            <a:off x="6500813" y="949325"/>
            <a:ext cx="2628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ru-RU"/>
              <a:t>3 Forward Si + 7 GEM </a:t>
            </a:r>
            <a:endParaRPr lang="ru-RU" altLang="ru-RU"/>
          </a:p>
        </p:txBody>
      </p:sp>
      <p:sp>
        <p:nvSpPr>
          <p:cNvPr id="17416" name="Прямоугольник 3"/>
          <p:cNvSpPr>
            <a:spLocks noChangeArrowheads="1"/>
          </p:cNvSpPr>
          <p:nvPr/>
        </p:nvSpPr>
        <p:spPr bwMode="auto">
          <a:xfrm>
            <a:off x="6532563" y="582613"/>
            <a:ext cx="25654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ru-RU" sz="1600" b="0">
                <a:solidFill>
                  <a:srgbClr val="000090"/>
                </a:solidFill>
              </a:rPr>
              <a:t>A.Zinchenko, V.Vasendina</a:t>
            </a:r>
            <a:endParaRPr lang="ru-RU" altLang="ru-RU" sz="1600" b="0">
              <a:solidFill>
                <a:srgbClr val="00009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8138" y="978899"/>
            <a:ext cx="58681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DCM-QGSM model: </a:t>
            </a:r>
            <a:r>
              <a:rPr lang="en-US" sz="2000" dirty="0" err="1" smtClean="0"/>
              <a:t>Xe</a:t>
            </a:r>
            <a:r>
              <a:rPr lang="en-US" sz="2000" dirty="0" smtClean="0"/>
              <a:t> + Sn , T</a:t>
            </a:r>
            <a:r>
              <a:rPr lang="en-US" sz="2000" baseline="-25000" dirty="0" smtClean="0"/>
              <a:t>0</a:t>
            </a:r>
            <a:r>
              <a:rPr lang="en-US" sz="2000" dirty="0" smtClean="0"/>
              <a:t>= 3.9 </a:t>
            </a:r>
            <a:r>
              <a:rPr lang="en-US" sz="2000" dirty="0" err="1" smtClean="0"/>
              <a:t>AGeV</a:t>
            </a:r>
            <a:r>
              <a:rPr lang="en-US" sz="2000" dirty="0" smtClean="0"/>
              <a:t> </a:t>
            </a:r>
            <a:endParaRPr lang="ru-RU" sz="2000" dirty="0"/>
          </a:p>
        </p:txBody>
      </p:sp>
      <p:cxnSp>
        <p:nvCxnSpPr>
          <p:cNvPr id="9" name="Прямая со стрелкой 8"/>
          <p:cNvCxnSpPr/>
          <p:nvPr/>
        </p:nvCxnSpPr>
        <p:spPr bwMode="auto">
          <a:xfrm flipH="1">
            <a:off x="6532563" y="1319213"/>
            <a:ext cx="123902" cy="523736"/>
          </a:xfrm>
          <a:prstGeom prst="straightConnector1">
            <a:avLst/>
          </a:prstGeom>
          <a:solidFill>
            <a:srgbClr val="00B8FF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6" name="Picture 8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39439" y="1379009"/>
            <a:ext cx="4181778" cy="2743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908503" y="1550561"/>
            <a:ext cx="15841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5M min bias events</a:t>
            </a:r>
            <a:endParaRPr lang="ru-RU" sz="1600" dirty="0"/>
          </a:p>
        </p:txBody>
      </p:sp>
      <p:pic>
        <p:nvPicPr>
          <p:cNvPr id="18" name="Picture 10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315422" y="4091565"/>
            <a:ext cx="3829812" cy="2512314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20" name="Picture 9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4873103" y="4122209"/>
            <a:ext cx="3829812" cy="2512314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cxnSp>
        <p:nvCxnSpPr>
          <p:cNvPr id="21" name="Прямая со стрелкой 13"/>
          <p:cNvCxnSpPr>
            <a:cxnSpLocks noChangeShapeType="1"/>
          </p:cNvCxnSpPr>
          <p:nvPr/>
        </p:nvCxnSpPr>
        <p:spPr bwMode="auto">
          <a:xfrm>
            <a:off x="4192724" y="5332366"/>
            <a:ext cx="914400" cy="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Прямоугольник 7"/>
          <p:cNvSpPr/>
          <p:nvPr/>
        </p:nvSpPr>
        <p:spPr>
          <a:xfrm>
            <a:off x="4967484" y="3722233"/>
            <a:ext cx="37708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ru-RU" dirty="0"/>
              <a:t>phase </a:t>
            </a:r>
            <a:r>
              <a:rPr lang="en-US" altLang="ru-RU" dirty="0" smtClean="0"/>
              <a:t>space</a:t>
            </a:r>
            <a:r>
              <a:rPr lang="en-US" altLang="ru-RU" dirty="0" smtClean="0">
                <a:latin typeface="Arial"/>
                <a:cs typeface="Arial"/>
              </a:rPr>
              <a:t> of reconstructed </a:t>
            </a:r>
            <a:r>
              <a:rPr lang="el-GR" altLang="ru-RU" dirty="0" smtClean="0">
                <a:latin typeface="Arial"/>
                <a:cs typeface="Arial"/>
              </a:rPr>
              <a:t>Ξ</a:t>
            </a:r>
            <a:r>
              <a:rPr lang="en-US" altLang="ru-RU" baseline="30000" dirty="0" smtClean="0">
                <a:latin typeface="Arial"/>
                <a:cs typeface="Arial"/>
              </a:rPr>
              <a:t>-</a:t>
            </a:r>
            <a:endParaRPr lang="ru-RU" alt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Прямоугольник 7"/>
          <p:cNvSpPr>
            <a:spLocks noChangeArrowheads="1"/>
          </p:cNvSpPr>
          <p:nvPr/>
        </p:nvSpPr>
        <p:spPr bwMode="auto">
          <a:xfrm>
            <a:off x="250825" y="4763"/>
            <a:ext cx="74168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GB" altLang="ru-RU" sz="2800" dirty="0">
                <a:solidFill>
                  <a:srgbClr val="FF0066"/>
                </a:solidFill>
              </a:rPr>
              <a:t>Simulation of hybrid central tracker for heavy ion runs: STS +GEM</a:t>
            </a:r>
          </a:p>
        </p:txBody>
      </p:sp>
      <p:pic>
        <p:nvPicPr>
          <p:cNvPr id="18435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-44450"/>
            <a:ext cx="1462087" cy="82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6" name="TextBox 8"/>
          <p:cNvSpPr txBox="1">
            <a:spLocks noChangeArrowheads="1"/>
          </p:cNvSpPr>
          <p:nvPr/>
        </p:nvSpPr>
        <p:spPr bwMode="auto">
          <a:xfrm>
            <a:off x="4413821" y="4410932"/>
            <a:ext cx="493553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ru-RU" sz="2000" dirty="0">
                <a:solidFill>
                  <a:srgbClr val="002060"/>
                </a:solidFill>
              </a:rPr>
              <a:t>Hybrid STS + GEM tracker:</a:t>
            </a:r>
          </a:p>
          <a:p>
            <a:r>
              <a:rPr lang="en-US" altLang="ru-RU" sz="2000" dirty="0">
                <a:solidFill>
                  <a:srgbClr val="002060"/>
                </a:solidFill>
              </a:rPr>
              <a:t>► 4 times increase in number of </a:t>
            </a:r>
            <a:r>
              <a:rPr lang="en-US" altLang="ru-RU" sz="2000" dirty="0" smtClean="0">
                <a:solidFill>
                  <a:srgbClr val="002060"/>
                </a:solidFill>
              </a:rPr>
              <a:t>reconstructed </a:t>
            </a:r>
            <a:r>
              <a:rPr lang="el-GR" altLang="ru-RU" sz="2000" dirty="0">
                <a:solidFill>
                  <a:srgbClr val="002060"/>
                </a:solidFill>
              </a:rPr>
              <a:t>Λ</a:t>
            </a:r>
            <a:r>
              <a:rPr lang="en-US" altLang="ru-RU" sz="2000" dirty="0">
                <a:solidFill>
                  <a:srgbClr val="002060"/>
                </a:solidFill>
              </a:rPr>
              <a:t> hyperons </a:t>
            </a:r>
          </a:p>
        </p:txBody>
      </p:sp>
      <p:sp>
        <p:nvSpPr>
          <p:cNvPr id="18437" name="Прямоугольник 12"/>
          <p:cNvSpPr>
            <a:spLocks noChangeArrowheads="1"/>
          </p:cNvSpPr>
          <p:nvPr/>
        </p:nvSpPr>
        <p:spPr bwMode="auto">
          <a:xfrm>
            <a:off x="0" y="6550025"/>
            <a:ext cx="57245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ru-RU" sz="1400">
                <a:solidFill>
                  <a:srgbClr val="000000"/>
                </a:solidFill>
              </a:rPr>
              <a:t>M.Kapishin                     		     BM@N  experiment</a:t>
            </a:r>
            <a:r>
              <a:rPr lang="en-US" altLang="ru-RU" sz="1400" b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8438" name="TextBox 1"/>
          <p:cNvSpPr txBox="1">
            <a:spLocks noChangeArrowheads="1"/>
          </p:cNvSpPr>
          <p:nvPr/>
        </p:nvSpPr>
        <p:spPr bwMode="auto">
          <a:xfrm>
            <a:off x="6548438" y="606425"/>
            <a:ext cx="26638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ru-RU" sz="1600" b="0">
                <a:solidFill>
                  <a:srgbClr val="000090"/>
                </a:solidFill>
              </a:rPr>
              <a:t>A.Zinchenko, V.Vasendina</a:t>
            </a:r>
            <a:endParaRPr lang="ru-RU" altLang="ru-RU" sz="1600" b="0">
              <a:solidFill>
                <a:srgbClr val="000090"/>
              </a:solidFill>
            </a:endParaRPr>
          </a:p>
        </p:txBody>
      </p:sp>
      <p:pic>
        <p:nvPicPr>
          <p:cNvPr id="18439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28" y="3871913"/>
            <a:ext cx="4110038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926" y="1584185"/>
            <a:ext cx="3459163" cy="2306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496" y="958850"/>
            <a:ext cx="45365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QGSM model, </a:t>
            </a:r>
            <a:r>
              <a:rPr lang="en-US" sz="2000" dirty="0" err="1" smtClean="0"/>
              <a:t>Au+Au</a:t>
            </a:r>
            <a:r>
              <a:rPr lang="en-US" sz="2000" dirty="0" smtClean="0"/>
              <a:t>, T</a:t>
            </a:r>
            <a:r>
              <a:rPr lang="en-US" sz="2000" baseline="-25000" dirty="0" smtClean="0"/>
              <a:t>0</a:t>
            </a:r>
            <a:r>
              <a:rPr lang="en-US" sz="2000" dirty="0" smtClean="0"/>
              <a:t> = 4 </a:t>
            </a:r>
            <a:r>
              <a:rPr lang="en-US" sz="2000" dirty="0" err="1" smtClean="0"/>
              <a:t>AGeV</a:t>
            </a:r>
            <a:endParaRPr lang="ru-RU" sz="2000" dirty="0"/>
          </a:p>
        </p:txBody>
      </p:sp>
      <p:pic>
        <p:nvPicPr>
          <p:cNvPr id="12" name="Рисунок 5">
            <a:extLst>
              <a:ext uri="{FF2B5EF4-FFF2-40B4-BE49-F238E27FC236}">
                <a16:creationId xmlns="" xmlns:a16="http://schemas.microsoft.com/office/drawing/2014/main" id="{F3F25143-0E07-4C99-BC0F-2233E7194D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/>
        </p:blipFill>
        <p:spPr>
          <a:xfrm>
            <a:off x="4644008" y="1358960"/>
            <a:ext cx="3600000" cy="2695157"/>
          </a:xfrm>
          <a:prstGeom prst="rect">
            <a:avLst/>
          </a:prstGeom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651383" y="1759626"/>
            <a:ext cx="1008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STS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444008" y="1108751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GEM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Прямоугольник 7"/>
          <p:cNvSpPr>
            <a:spLocks noChangeArrowheads="1"/>
          </p:cNvSpPr>
          <p:nvPr/>
        </p:nvSpPr>
        <p:spPr bwMode="auto">
          <a:xfrm>
            <a:off x="250825" y="4763"/>
            <a:ext cx="74168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GB" altLang="ru-RU" sz="2800" dirty="0">
                <a:solidFill>
                  <a:srgbClr val="FF0066"/>
                </a:solidFill>
                <a:latin typeface="+mj-lt"/>
              </a:rPr>
              <a:t>Simulation of hybrid central tracker for heavy ion runs: </a:t>
            </a:r>
            <a:r>
              <a:rPr lang="en-US" sz="2800" i="1" dirty="0">
                <a:solidFill>
                  <a:srgbClr val="FF0066"/>
                </a:solidFill>
                <a:latin typeface="+mj-lt"/>
                <a:cs typeface="Times New Roman" pitchFamily="18" charset="0"/>
              </a:rPr>
              <a:t>Ξ</a:t>
            </a:r>
            <a:r>
              <a:rPr lang="en-US" sz="2800" i="1" baseline="30000" dirty="0">
                <a:solidFill>
                  <a:srgbClr val="FF0066"/>
                </a:solidFill>
                <a:latin typeface="+mj-lt"/>
                <a:cs typeface="Times New Roman" pitchFamily="18" charset="0"/>
              </a:rPr>
              <a:t>-</a:t>
            </a:r>
            <a:r>
              <a:rPr lang="en-US" sz="2800" dirty="0">
                <a:solidFill>
                  <a:srgbClr val="FF0066"/>
                </a:solidFill>
                <a:latin typeface="+mj-lt"/>
                <a:cs typeface="Times New Roman" pitchFamily="18" charset="0"/>
              </a:rPr>
              <a:t> and </a:t>
            </a:r>
            <a:r>
              <a:rPr lang="el-GR" sz="2800" i="1" baseline="-25000" dirty="0">
                <a:solidFill>
                  <a:srgbClr val="FF0066"/>
                </a:solidFill>
                <a:latin typeface="+mj-lt"/>
                <a:cs typeface="Times New Roman" pitchFamily="18" charset="0"/>
              </a:rPr>
              <a:t>Λ</a:t>
            </a:r>
            <a:r>
              <a:rPr lang="en-US" sz="2800" i="1" dirty="0">
                <a:solidFill>
                  <a:srgbClr val="FF0066"/>
                </a:solidFill>
                <a:latin typeface="+mj-lt"/>
                <a:cs typeface="Times New Roman" pitchFamily="18" charset="0"/>
              </a:rPr>
              <a:t>H</a:t>
            </a:r>
            <a:r>
              <a:rPr lang="en-US" sz="2800" i="1" baseline="30000" dirty="0">
                <a:solidFill>
                  <a:srgbClr val="FF0066"/>
                </a:solidFill>
                <a:latin typeface="+mj-lt"/>
                <a:cs typeface="Times New Roman" pitchFamily="18" charset="0"/>
              </a:rPr>
              <a:t>3 </a:t>
            </a:r>
            <a:r>
              <a:rPr lang="en-US" sz="2800" dirty="0">
                <a:solidFill>
                  <a:srgbClr val="FF0066"/>
                </a:solidFill>
                <a:latin typeface="+mj-lt"/>
                <a:cs typeface="Times New Roman" pitchFamily="18" charset="0"/>
              </a:rPr>
              <a:t>reconstruction</a:t>
            </a:r>
          </a:p>
          <a:p>
            <a:pPr algn="ctr">
              <a:defRPr/>
            </a:pPr>
            <a:endParaRPr lang="en-GB" altLang="ru-RU" sz="2800" b="0" dirty="0">
              <a:solidFill>
                <a:srgbClr val="FF0066"/>
              </a:solidFill>
              <a:latin typeface="+mj-lt"/>
            </a:endParaRPr>
          </a:p>
        </p:txBody>
      </p:sp>
      <p:pic>
        <p:nvPicPr>
          <p:cNvPr id="20483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-44450"/>
            <a:ext cx="1462087" cy="82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4" name="Прямоугольник 12"/>
          <p:cNvSpPr>
            <a:spLocks noChangeArrowheads="1"/>
          </p:cNvSpPr>
          <p:nvPr/>
        </p:nvSpPr>
        <p:spPr bwMode="auto">
          <a:xfrm>
            <a:off x="0" y="6550025"/>
            <a:ext cx="57245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ru-RU" sz="1400" dirty="0" err="1">
                <a:solidFill>
                  <a:srgbClr val="000000"/>
                </a:solidFill>
              </a:rPr>
              <a:t>M.Kapishin</a:t>
            </a:r>
            <a:r>
              <a:rPr lang="en-US" altLang="ru-RU" sz="1400" dirty="0">
                <a:solidFill>
                  <a:srgbClr val="000000"/>
                </a:solidFill>
              </a:rPr>
              <a:t>                     		     BM@N  experiment</a:t>
            </a:r>
            <a:r>
              <a:rPr lang="en-US" altLang="ru-RU" sz="1400" b="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20485" name="TextBox 1"/>
          <p:cNvSpPr txBox="1">
            <a:spLocks noChangeArrowheads="1"/>
          </p:cNvSpPr>
          <p:nvPr/>
        </p:nvSpPr>
        <p:spPr bwMode="auto">
          <a:xfrm>
            <a:off x="265113" y="922338"/>
            <a:ext cx="26638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ru-RU" sz="1600" b="0" dirty="0" err="1">
                <a:solidFill>
                  <a:srgbClr val="000090"/>
                </a:solidFill>
              </a:rPr>
              <a:t>A.Zinchenko</a:t>
            </a:r>
            <a:r>
              <a:rPr lang="en-US" altLang="ru-RU" sz="1600" b="0" dirty="0">
                <a:solidFill>
                  <a:srgbClr val="000090"/>
                </a:solidFill>
              </a:rPr>
              <a:t>, </a:t>
            </a:r>
            <a:r>
              <a:rPr lang="en-US" altLang="ru-RU" sz="1600" b="0" dirty="0" err="1">
                <a:solidFill>
                  <a:srgbClr val="000090"/>
                </a:solidFill>
              </a:rPr>
              <a:t>V.Vasendina</a:t>
            </a:r>
            <a:endParaRPr lang="ru-RU" altLang="ru-RU" sz="1600" b="0" dirty="0">
              <a:solidFill>
                <a:srgbClr val="000090"/>
              </a:solidFill>
            </a:endParaRPr>
          </a:p>
        </p:txBody>
      </p:sp>
      <p:pic>
        <p:nvPicPr>
          <p:cNvPr id="20486" name="Содержимое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262063"/>
            <a:ext cx="3694113" cy="192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238" y="922338"/>
            <a:ext cx="2773362" cy="190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238" y="4800600"/>
            <a:ext cx="2768600" cy="190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437063"/>
            <a:ext cx="27432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0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263" y="4437063"/>
            <a:ext cx="27432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1" name="Прямоугольник 1"/>
          <p:cNvSpPr>
            <a:spLocks noChangeArrowheads="1"/>
          </p:cNvSpPr>
          <p:nvPr/>
        </p:nvSpPr>
        <p:spPr bwMode="auto">
          <a:xfrm>
            <a:off x="2133600" y="3933825"/>
            <a:ext cx="20526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l-GR" altLang="ru-RU" baseline="-25000" dirty="0"/>
              <a:t>Λ</a:t>
            </a:r>
            <a:r>
              <a:rPr lang="en-US" altLang="ru-RU" dirty="0"/>
              <a:t>H</a:t>
            </a:r>
            <a:r>
              <a:rPr lang="en-US" altLang="ru-RU" baseline="30000" dirty="0"/>
              <a:t>3</a:t>
            </a:r>
            <a:r>
              <a:rPr lang="en-US" altLang="ru-RU" dirty="0"/>
              <a:t>  phase space</a:t>
            </a:r>
            <a:endParaRPr lang="ru-RU" altLang="ru-RU" dirty="0"/>
          </a:p>
        </p:txBody>
      </p:sp>
      <p:cxnSp>
        <p:nvCxnSpPr>
          <p:cNvPr id="20492" name="Прямая со стрелкой 13"/>
          <p:cNvCxnSpPr>
            <a:cxnSpLocks noChangeShapeType="1"/>
          </p:cNvCxnSpPr>
          <p:nvPr/>
        </p:nvCxnSpPr>
        <p:spPr bwMode="auto">
          <a:xfrm>
            <a:off x="2627313" y="5389563"/>
            <a:ext cx="914400" cy="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493" name="Прямоугольник 15"/>
          <p:cNvSpPr>
            <a:spLocks noChangeArrowheads="1"/>
          </p:cNvSpPr>
          <p:nvPr/>
        </p:nvSpPr>
        <p:spPr bwMode="auto">
          <a:xfrm>
            <a:off x="565150" y="3213100"/>
            <a:ext cx="42227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fr-FR" altLang="ru-RU" dirty="0"/>
              <a:t>PHQMD model, </a:t>
            </a:r>
            <a:r>
              <a:rPr lang="fr-FR" altLang="ru-RU" dirty="0" err="1"/>
              <a:t>Au+Au</a:t>
            </a:r>
            <a:r>
              <a:rPr lang="fr-FR" altLang="ru-RU" dirty="0"/>
              <a:t>, T</a:t>
            </a:r>
            <a:r>
              <a:rPr lang="fr-FR" altLang="ru-RU" baseline="-25000" dirty="0"/>
              <a:t>0</a:t>
            </a:r>
            <a:r>
              <a:rPr lang="fr-FR" altLang="ru-RU" dirty="0"/>
              <a:t> = 4A </a:t>
            </a:r>
            <a:r>
              <a:rPr lang="fr-FR" altLang="ru-RU" dirty="0" err="1"/>
              <a:t>GeV</a:t>
            </a:r>
            <a:r>
              <a:rPr lang="fr-FR" altLang="ru-RU" dirty="0"/>
              <a:t>, b = 0-5 </a:t>
            </a:r>
            <a:r>
              <a:rPr lang="fr-FR" altLang="ru-RU" dirty="0" err="1" smtClean="0"/>
              <a:t>fm</a:t>
            </a:r>
            <a:r>
              <a:rPr lang="fr-FR" altLang="ru-RU" dirty="0" smtClean="0"/>
              <a:t>, 500k </a:t>
            </a:r>
            <a:r>
              <a:rPr lang="fr-FR" altLang="ru-RU" dirty="0" err="1" smtClean="0"/>
              <a:t>events</a:t>
            </a:r>
            <a:endParaRPr lang="fr-FR" altLang="ru-RU" dirty="0"/>
          </a:p>
        </p:txBody>
      </p:sp>
      <p:pic>
        <p:nvPicPr>
          <p:cNvPr id="20494" name="Рисунок 15" descr="H3L_cbmn_2p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9288" y="2828925"/>
            <a:ext cx="2735262" cy="187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938" y="644525"/>
            <a:ext cx="4506912" cy="200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7"/>
          <a:stretch>
            <a:fillRect/>
          </a:stretch>
        </p:blipFill>
        <p:spPr bwMode="auto">
          <a:xfrm>
            <a:off x="58719" y="535963"/>
            <a:ext cx="2738437" cy="416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258763" y="0"/>
            <a:ext cx="77282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ru-RU" sz="2400" dirty="0">
                <a:solidFill>
                  <a:srgbClr val="FF0066"/>
                </a:solidFill>
              </a:rPr>
              <a:t>EP </a:t>
            </a:r>
            <a:r>
              <a:rPr lang="en-US" altLang="ru-RU" sz="2400" dirty="0" smtClean="0">
                <a:solidFill>
                  <a:srgbClr val="FF0066"/>
                </a:solidFill>
              </a:rPr>
              <a:t>reconstruction </a:t>
            </a:r>
            <a:r>
              <a:rPr lang="en-US" altLang="ru-RU" sz="2400" dirty="0">
                <a:solidFill>
                  <a:srgbClr val="FF0066"/>
                </a:solidFill>
              </a:rPr>
              <a:t>with FHCAL , </a:t>
            </a:r>
            <a:r>
              <a:rPr lang="en-US" altLang="ru-RU" sz="2400" dirty="0" err="1">
                <a:solidFill>
                  <a:srgbClr val="FF0066"/>
                </a:solidFill>
              </a:rPr>
              <a:t>Scint</a:t>
            </a:r>
            <a:r>
              <a:rPr lang="en-US" altLang="ru-RU" sz="2400" dirty="0">
                <a:solidFill>
                  <a:srgbClr val="FF0066"/>
                </a:solidFill>
              </a:rPr>
              <a:t> Wall and FQH</a:t>
            </a:r>
          </a:p>
        </p:txBody>
      </p:sp>
      <p:pic>
        <p:nvPicPr>
          <p:cNvPr id="5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-44450"/>
            <a:ext cx="1462087" cy="82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3" t="7837" r="12193" b="7463"/>
          <a:stretch>
            <a:fillRect/>
          </a:stretch>
        </p:blipFill>
        <p:spPr bwMode="auto">
          <a:xfrm>
            <a:off x="6954838" y="1042988"/>
            <a:ext cx="2189162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991350" y="627063"/>
            <a:ext cx="2181225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0" dirty="0" err="1">
                <a:solidFill>
                  <a:prstClr val="black"/>
                </a:solidFill>
                <a:latin typeface="Calibri" panose="020F0502020204030204"/>
                <a:cs typeface="+mn-cs"/>
              </a:rPr>
              <a:t>ScWall</a:t>
            </a:r>
            <a:r>
              <a:rPr lang="en-US" sz="1400" b="0" dirty="0">
                <a:solidFill>
                  <a:prstClr val="black"/>
                </a:solidFill>
                <a:latin typeface="Calibri" panose="020F0502020204030204"/>
                <a:cs typeface="+mn-cs"/>
              </a:rPr>
              <a:t> (charged fragments)</a:t>
            </a:r>
            <a:endParaRPr lang="ru-RU" sz="1400" b="0" dirty="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286125" y="411163"/>
            <a:ext cx="36734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ru-RU"/>
              <a:t>Event Plane resolution</a:t>
            </a:r>
            <a:endParaRPr lang="ru-RU" alt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6596063"/>
            <a:ext cx="5883275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buSzPct val="100000"/>
              <a:defRPr/>
            </a:pPr>
            <a:r>
              <a:rPr lang="en-US" altLang="ru-RU" sz="1400" kern="0" dirty="0" err="1">
                <a:solidFill>
                  <a:srgbClr val="000000"/>
                </a:solidFill>
              </a:rPr>
              <a:t>M.Kapishin</a:t>
            </a:r>
            <a:r>
              <a:rPr lang="en-US" altLang="ru-RU" sz="1400" kern="0" dirty="0">
                <a:solidFill>
                  <a:srgbClr val="000000"/>
                </a:solidFill>
              </a:rPr>
              <a:t> 		             BM@N experiment </a:t>
            </a:r>
          </a:p>
        </p:txBody>
      </p:sp>
      <p:cxnSp>
        <p:nvCxnSpPr>
          <p:cNvPr id="10" name="Прямая со стрелкой 16"/>
          <p:cNvCxnSpPr>
            <a:cxnSpLocks noChangeShapeType="1"/>
          </p:cNvCxnSpPr>
          <p:nvPr/>
        </p:nvCxnSpPr>
        <p:spPr bwMode="auto">
          <a:xfrm flipH="1">
            <a:off x="2141538" y="3265488"/>
            <a:ext cx="1023937" cy="144462"/>
          </a:xfrm>
          <a:prstGeom prst="straightConnector1">
            <a:avLst/>
          </a:prstGeom>
          <a:noFill/>
          <a:ln w="25400" algn="ctr">
            <a:solidFill>
              <a:srgbClr val="00009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xtBox 17"/>
          <p:cNvSpPr txBox="1">
            <a:spLocks noChangeArrowheads="1"/>
          </p:cNvSpPr>
          <p:nvPr/>
        </p:nvSpPr>
        <p:spPr bwMode="auto">
          <a:xfrm>
            <a:off x="3165475" y="3086100"/>
            <a:ext cx="22320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ru-RU"/>
              <a:t>Neutron profile in front of ZDC</a:t>
            </a:r>
            <a:endParaRPr lang="ru-RU" altLang="ru-RU"/>
          </a:p>
        </p:txBody>
      </p:sp>
      <p:sp>
        <p:nvSpPr>
          <p:cNvPr id="12" name="TextBox 18"/>
          <p:cNvSpPr txBox="1">
            <a:spLocks noChangeArrowheads="1"/>
          </p:cNvSpPr>
          <p:nvPr/>
        </p:nvSpPr>
        <p:spPr bwMode="auto">
          <a:xfrm>
            <a:off x="5364162" y="2659488"/>
            <a:ext cx="3671887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ru-RU" dirty="0"/>
              <a:t>To measure neutron collective flow need:</a:t>
            </a:r>
          </a:p>
          <a:p>
            <a:r>
              <a:rPr lang="en-US" altLang="ru-RU" dirty="0"/>
              <a:t>►EP from identified protons and fragments</a:t>
            </a:r>
          </a:p>
          <a:p>
            <a:r>
              <a:rPr lang="en-US" altLang="ru-RU" dirty="0"/>
              <a:t>►granular neutron detector to measure single neutrons </a:t>
            </a:r>
            <a:endParaRPr lang="ru-RU" altLang="ru-RU" dirty="0"/>
          </a:p>
        </p:txBody>
      </p:sp>
      <p:grpSp>
        <p:nvGrpSpPr>
          <p:cNvPr id="13" name="Группа 12"/>
          <p:cNvGrpSpPr/>
          <p:nvPr/>
        </p:nvGrpSpPr>
        <p:grpSpPr>
          <a:xfrm>
            <a:off x="58719" y="4789019"/>
            <a:ext cx="4165638" cy="1911630"/>
            <a:chOff x="6948563" y="5090030"/>
            <a:chExt cx="5096963" cy="1974948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40" r="9140"/>
            <a:stretch/>
          </p:blipFill>
          <p:spPr>
            <a:xfrm>
              <a:off x="6948563" y="5090030"/>
              <a:ext cx="2471560" cy="1933200"/>
            </a:xfrm>
            <a:prstGeom prst="rect">
              <a:avLst/>
            </a:prstGeom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56" r="8453"/>
            <a:stretch/>
          </p:blipFill>
          <p:spPr>
            <a:xfrm>
              <a:off x="9569073" y="5131778"/>
              <a:ext cx="2476453" cy="1933200"/>
            </a:xfrm>
            <a:prstGeom prst="rect">
              <a:avLst/>
            </a:prstGeom>
          </p:spPr>
        </p:pic>
      </p:grpSp>
      <p:sp>
        <p:nvSpPr>
          <p:cNvPr id="19" name="Прямоугольник 18"/>
          <p:cNvSpPr/>
          <p:nvPr/>
        </p:nvSpPr>
        <p:spPr>
          <a:xfrm>
            <a:off x="112301" y="4604353"/>
            <a:ext cx="61680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Centrality </a:t>
            </a:r>
            <a:r>
              <a:rPr lang="en-US" dirty="0" smtClean="0"/>
              <a:t>resolution: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Z</a:t>
            </a:r>
            <a:r>
              <a:rPr lang="en-US" baseline="30000" dirty="0">
                <a:solidFill>
                  <a:srgbClr val="000000"/>
                </a:solidFill>
              </a:rPr>
              <a:t>2 </a:t>
            </a:r>
            <a:r>
              <a:rPr lang="en-US" dirty="0">
                <a:solidFill>
                  <a:srgbClr val="000000"/>
                </a:solidFill>
              </a:rPr>
              <a:t>(FQH + </a:t>
            </a:r>
            <a:r>
              <a:rPr lang="en-US" dirty="0" err="1">
                <a:solidFill>
                  <a:srgbClr val="000000"/>
                </a:solidFill>
              </a:rPr>
              <a:t>ScWall</a:t>
            </a:r>
            <a:r>
              <a:rPr lang="en-US" dirty="0">
                <a:solidFill>
                  <a:srgbClr val="000000"/>
                </a:solidFill>
              </a:rPr>
              <a:t>) vs </a:t>
            </a:r>
            <a:r>
              <a:rPr lang="en-US" dirty="0" err="1">
                <a:solidFill>
                  <a:srgbClr val="000000"/>
                </a:solidFill>
              </a:rPr>
              <a:t>E</a:t>
            </a:r>
            <a:r>
              <a:rPr lang="en-US" baseline="-25000" dirty="0" err="1">
                <a:solidFill>
                  <a:srgbClr val="000000"/>
                </a:solidFill>
              </a:rPr>
              <a:t>dep</a:t>
            </a:r>
            <a:r>
              <a:rPr lang="en-US" baseline="-25000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(ZDC)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3" name="Рисунок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411" y="4544761"/>
            <a:ext cx="2941638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5" name="Прямая со стрелкой 24"/>
          <p:cNvCxnSpPr/>
          <p:nvPr/>
        </p:nvCxnSpPr>
        <p:spPr bwMode="auto">
          <a:xfrm>
            <a:off x="5796136" y="4973685"/>
            <a:ext cx="1080120" cy="399531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164215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rates_detectors_QM1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5880"/>
            <a:ext cx="6302693" cy="4575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487" y="6176044"/>
            <a:ext cx="46085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5517231"/>
            <a:ext cx="6096000" cy="65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691680" y="22661"/>
            <a:ext cx="64807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ru-RU" sz="2800" dirty="0">
                <a:solidFill>
                  <a:srgbClr val="FF0000"/>
                </a:solidFill>
              </a:rPr>
              <a:t>Heavy Ion Collision Experiments</a:t>
            </a:r>
            <a:endParaRPr lang="ru-RU" altLang="ru-RU" sz="28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0" y="5157192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BM@N competitors:</a:t>
            </a:r>
            <a:endParaRPr lang="ru-RU" dirty="0"/>
          </a:p>
        </p:txBody>
      </p:sp>
      <p:sp>
        <p:nvSpPr>
          <p:cNvPr id="18" name="Прямоугольник 3"/>
          <p:cNvSpPr>
            <a:spLocks noChangeArrowheads="1"/>
          </p:cNvSpPr>
          <p:nvPr/>
        </p:nvSpPr>
        <p:spPr bwMode="auto">
          <a:xfrm>
            <a:off x="1835696" y="710823"/>
            <a:ext cx="1440160" cy="3748247"/>
          </a:xfrm>
          <a:prstGeom prst="rect">
            <a:avLst/>
          </a:prstGeom>
          <a:noFill/>
          <a:ln w="15875" algn="ctr">
            <a:solidFill>
              <a:srgbClr val="7030A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30836" y="3874295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0" i="1" kern="0" dirty="0" smtClean="0">
                <a:solidFill>
                  <a:srgbClr val="000090"/>
                </a:solidFill>
                <a:latin typeface="Arial"/>
                <a:cs typeface="Arial"/>
              </a:rPr>
              <a:t>region </a:t>
            </a:r>
            <a:r>
              <a:rPr lang="en-US" sz="1600" b="0" i="1" kern="0" dirty="0">
                <a:solidFill>
                  <a:srgbClr val="000090"/>
                </a:solidFill>
                <a:latin typeface="Arial"/>
                <a:cs typeface="Arial"/>
              </a:rPr>
              <a:t>of max.</a:t>
            </a:r>
          </a:p>
          <a:p>
            <a:pPr lvl="0"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0" i="1" kern="0" dirty="0">
                <a:solidFill>
                  <a:srgbClr val="000090"/>
                </a:solidFill>
                <a:latin typeface="Arial"/>
                <a:cs typeface="Arial"/>
              </a:rPr>
              <a:t>     baryonic density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11560" y="513627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ru-RU" dirty="0"/>
              <a:t>BM@N: √</a:t>
            </a:r>
            <a:r>
              <a:rPr lang="en-US" altLang="ru-RU" dirty="0" err="1"/>
              <a:t>s</a:t>
            </a:r>
            <a:r>
              <a:rPr lang="en-US" altLang="ru-RU" baseline="-25000" dirty="0" err="1"/>
              <a:t>NN</a:t>
            </a:r>
            <a:r>
              <a:rPr lang="en-US" altLang="ru-RU" dirty="0"/>
              <a:t>= 2.3 - 3.3 GeV </a:t>
            </a:r>
            <a:r>
              <a:rPr lang="en-US" altLang="ru-RU" dirty="0" smtClean="0"/>
              <a:t>                     </a:t>
            </a:r>
            <a:r>
              <a:rPr lang="en-US" altLang="ru-RU" dirty="0" smtClean="0">
                <a:solidFill>
                  <a:srgbClr val="000000"/>
                </a:solidFill>
              </a:rPr>
              <a:t>MPD</a:t>
            </a:r>
            <a:r>
              <a:rPr lang="en-US" altLang="ru-RU" dirty="0">
                <a:solidFill>
                  <a:srgbClr val="000000"/>
                </a:solidFill>
              </a:rPr>
              <a:t>:     √</a:t>
            </a:r>
            <a:r>
              <a:rPr lang="en-US" altLang="ru-RU" dirty="0" err="1">
                <a:solidFill>
                  <a:srgbClr val="000000"/>
                </a:solidFill>
              </a:rPr>
              <a:t>s</a:t>
            </a:r>
            <a:r>
              <a:rPr lang="en-US" altLang="ru-RU" baseline="-25000" dirty="0" err="1">
                <a:solidFill>
                  <a:srgbClr val="000000"/>
                </a:solidFill>
              </a:rPr>
              <a:t>NN</a:t>
            </a:r>
            <a:r>
              <a:rPr lang="en-US" altLang="ru-RU" dirty="0">
                <a:solidFill>
                  <a:srgbClr val="000000"/>
                </a:solidFill>
              </a:rPr>
              <a:t>= 4 - 11 GeV  </a:t>
            </a:r>
            <a:endParaRPr lang="ru-RU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7466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520" y="668651"/>
            <a:ext cx="8964488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3954">
              <a:defRPr/>
            </a:pPr>
            <a:r>
              <a:rPr lang="en-US" b="0" dirty="0">
                <a:solidFill>
                  <a:srgbClr val="000090"/>
                </a:solidFill>
                <a:latin typeface="Tahoma" pitchFamily="34" charset="0"/>
                <a:cs typeface="Tahoma" pitchFamily="34" charset="0"/>
              </a:rPr>
              <a:t>1. BM@N energy range is very promising (EOS, </a:t>
            </a:r>
            <a:r>
              <a:rPr lang="en-US" b="0" dirty="0" smtClean="0">
                <a:solidFill>
                  <a:srgbClr val="000090"/>
                </a:solidFill>
                <a:latin typeface="Tahoma" pitchFamily="34" charset="0"/>
                <a:cs typeface="Tahoma" pitchFamily="34" charset="0"/>
              </a:rPr>
              <a:t>symmetry energy, </a:t>
            </a:r>
            <a:r>
              <a:rPr lang="en-US" b="0" dirty="0" err="1" smtClean="0">
                <a:solidFill>
                  <a:srgbClr val="000090"/>
                </a:solidFill>
                <a:latin typeface="Tahoma" pitchFamily="34" charset="0"/>
                <a:cs typeface="Tahoma" pitchFamily="34" charset="0"/>
              </a:rPr>
              <a:t>hypernuclei</a:t>
            </a:r>
            <a:r>
              <a:rPr lang="en-US" b="0" dirty="0">
                <a:solidFill>
                  <a:srgbClr val="000090"/>
                </a:solidFill>
                <a:latin typeface="Tahoma" pitchFamily="34" charset="0"/>
                <a:cs typeface="Tahoma" pitchFamily="34" charset="0"/>
              </a:rPr>
              <a:t>)</a:t>
            </a:r>
          </a:p>
          <a:p>
            <a:pPr lvl="0" defTabSz="913954">
              <a:defRPr/>
            </a:pPr>
            <a:r>
              <a:rPr lang="en-US" b="0" dirty="0" smtClean="0">
                <a:solidFill>
                  <a:srgbClr val="000090"/>
                </a:solidFill>
                <a:latin typeface="Tahoma" pitchFamily="34" charset="0"/>
                <a:cs typeface="Tahoma" pitchFamily="34" charset="0"/>
              </a:rPr>
              <a:t>2</a:t>
            </a:r>
            <a:r>
              <a:rPr lang="en-US" b="0" dirty="0">
                <a:solidFill>
                  <a:srgbClr val="000090"/>
                </a:solidFill>
                <a:latin typeface="Tahoma" pitchFamily="34" charset="0"/>
                <a:cs typeface="Tahoma" pitchFamily="34" charset="0"/>
              </a:rPr>
              <a:t>. Sensitive probes have to be measured multi-differential (</a:t>
            </a:r>
            <a:r>
              <a:rPr lang="en-US" b="0" dirty="0" err="1">
                <a:solidFill>
                  <a:srgbClr val="000090"/>
                </a:solidFill>
                <a:latin typeface="Tahoma" pitchFamily="34" charset="0"/>
                <a:cs typeface="Tahoma" pitchFamily="34" charset="0"/>
              </a:rPr>
              <a:t>p</a:t>
            </a:r>
            <a:r>
              <a:rPr lang="en-US" b="0" baseline="-25000" dirty="0" err="1">
                <a:solidFill>
                  <a:srgbClr val="000090"/>
                </a:solidFill>
                <a:latin typeface="Tahoma" pitchFamily="34" charset="0"/>
                <a:cs typeface="Tahoma" pitchFamily="34" charset="0"/>
              </a:rPr>
              <a:t>T</a:t>
            </a:r>
            <a:r>
              <a:rPr lang="en-US" b="0" dirty="0">
                <a:solidFill>
                  <a:srgbClr val="000090"/>
                </a:solidFill>
                <a:latin typeface="Tahoma" pitchFamily="34" charset="0"/>
                <a:cs typeface="Tahoma" pitchFamily="34" charset="0"/>
              </a:rPr>
              <a:t>, </a:t>
            </a:r>
            <a:r>
              <a:rPr lang="en-US" b="0" dirty="0" smtClean="0">
                <a:solidFill>
                  <a:srgbClr val="000090"/>
                </a:solidFill>
                <a:latin typeface="Tahoma" pitchFamily="34" charset="0"/>
                <a:cs typeface="Tahoma" pitchFamily="34" charset="0"/>
              </a:rPr>
              <a:t>y</a:t>
            </a:r>
            <a:r>
              <a:rPr lang="de-DE" b="0" dirty="0" smtClean="0">
                <a:solidFill>
                  <a:srgbClr val="0000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de-DE" b="0" dirty="0">
              <a:solidFill>
                <a:srgbClr val="00009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defTabSz="913954">
              <a:defRPr/>
            </a:pPr>
            <a:r>
              <a:rPr lang="de-DE" b="0" dirty="0">
                <a:solidFill>
                  <a:srgbClr val="0000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en-US" b="0" dirty="0">
                <a:solidFill>
                  <a:srgbClr val="000090"/>
                </a:solidFill>
                <a:latin typeface="Tahoma" pitchFamily="34" charset="0"/>
                <a:cs typeface="Tahoma" pitchFamily="34" charset="0"/>
              </a:rPr>
              <a:t> and as function of beam energy (2 – 4 GeV/u)</a:t>
            </a:r>
          </a:p>
          <a:p>
            <a:pPr lvl="0" defTabSz="913954">
              <a:defRPr/>
            </a:pPr>
            <a:endParaRPr lang="en-US" b="0" dirty="0">
              <a:solidFill>
                <a:srgbClr val="000090"/>
              </a:solidFill>
              <a:latin typeface="Tahoma" pitchFamily="34" charset="0"/>
              <a:cs typeface="Tahoma" pitchFamily="34" charset="0"/>
            </a:endParaRPr>
          </a:p>
          <a:p>
            <a:pPr lvl="0" defTabSz="913954">
              <a:defRPr/>
            </a:pPr>
            <a:r>
              <a:rPr lang="en-US" b="0" dirty="0">
                <a:solidFill>
                  <a:srgbClr val="000090"/>
                </a:solidFill>
                <a:latin typeface="Tahoma" pitchFamily="34" charset="0"/>
                <a:cs typeface="Tahoma" pitchFamily="34" charset="0"/>
                <a:sym typeface="Wingdings" panose="05000000000000000000" pitchFamily="2" charset="2"/>
              </a:rPr>
              <a:t> </a:t>
            </a:r>
            <a:r>
              <a:rPr lang="en-US" b="0" dirty="0">
                <a:solidFill>
                  <a:srgbClr val="000090"/>
                </a:solidFill>
                <a:latin typeface="Tahoma" pitchFamily="34" charset="0"/>
                <a:cs typeface="Tahoma" pitchFamily="34" charset="0"/>
              </a:rPr>
              <a:t>EOS for high-density symmetric matter: </a:t>
            </a:r>
          </a:p>
          <a:p>
            <a:pPr lvl="0" defTabSz="913954">
              <a:defRPr/>
            </a:pPr>
            <a:r>
              <a:rPr lang="en-US" b="0" dirty="0" smtClean="0">
                <a:solidFill>
                  <a:srgbClr val="000090"/>
                </a:solidFill>
                <a:latin typeface="Tahoma" pitchFamily="34" charset="0"/>
                <a:cs typeface="Tahoma" pitchFamily="34" charset="0"/>
              </a:rPr>
              <a:t>    - </a:t>
            </a:r>
            <a:r>
              <a:rPr lang="en-US" b="0" dirty="0">
                <a:solidFill>
                  <a:srgbClr val="000090"/>
                </a:solidFill>
                <a:latin typeface="Tahoma" pitchFamily="34" charset="0"/>
                <a:cs typeface="Tahoma" pitchFamily="34" charset="0"/>
              </a:rPr>
              <a:t>Collective flow of protons and light fragments in </a:t>
            </a:r>
            <a:r>
              <a:rPr lang="en-US" b="0" dirty="0" err="1">
                <a:solidFill>
                  <a:srgbClr val="000090"/>
                </a:solidFill>
                <a:latin typeface="Tahoma" pitchFamily="34" charset="0"/>
                <a:cs typeface="Tahoma" pitchFamily="34" charset="0"/>
              </a:rPr>
              <a:t>Au+Au</a:t>
            </a:r>
            <a:r>
              <a:rPr lang="en-US" b="0" dirty="0">
                <a:solidFill>
                  <a:srgbClr val="000090"/>
                </a:solidFill>
                <a:latin typeface="Tahoma" pitchFamily="34" charset="0"/>
                <a:cs typeface="Tahoma" pitchFamily="34" charset="0"/>
              </a:rPr>
              <a:t> collisions:  </a:t>
            </a:r>
          </a:p>
          <a:p>
            <a:pPr lvl="0" defTabSz="913954">
              <a:defRPr/>
            </a:pPr>
            <a:r>
              <a:rPr lang="en-US" b="0" dirty="0">
                <a:solidFill>
                  <a:srgbClr val="000090"/>
                </a:solidFill>
                <a:latin typeface="Tahoma" pitchFamily="34" charset="0"/>
                <a:cs typeface="Tahoma" pitchFamily="34" charset="0"/>
              </a:rPr>
              <a:t>   </a:t>
            </a:r>
            <a:r>
              <a:rPr lang="en-US" b="0" dirty="0" smtClean="0">
                <a:solidFill>
                  <a:srgbClr val="000090"/>
                </a:solidFill>
                <a:latin typeface="Tahoma" pitchFamily="34" charset="0"/>
                <a:cs typeface="Tahoma" pitchFamily="34" charset="0"/>
              </a:rPr>
              <a:t>    Centrality</a:t>
            </a:r>
            <a:r>
              <a:rPr lang="en-US" b="0" dirty="0">
                <a:solidFill>
                  <a:srgbClr val="000090"/>
                </a:solidFill>
                <a:latin typeface="Tahoma" pitchFamily="34" charset="0"/>
                <a:cs typeface="Tahoma" pitchFamily="34" charset="0"/>
              </a:rPr>
              <a:t>, event plane, identification of fragments </a:t>
            </a:r>
          </a:p>
          <a:p>
            <a:pPr lvl="0" defTabSz="913954">
              <a:defRPr/>
            </a:pPr>
            <a:r>
              <a:rPr lang="en-US" b="0" dirty="0">
                <a:solidFill>
                  <a:srgbClr val="00009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0" dirty="0" smtClean="0">
                <a:solidFill>
                  <a:srgbClr val="000090"/>
                </a:solidFill>
                <a:latin typeface="Tahoma" pitchFamily="34" charset="0"/>
                <a:cs typeface="Tahoma" pitchFamily="34" charset="0"/>
              </a:rPr>
              <a:t>   - </a:t>
            </a:r>
            <a:r>
              <a:rPr lang="el-GR" b="0" dirty="0">
                <a:solidFill>
                  <a:srgbClr val="000090"/>
                </a:solidFill>
                <a:latin typeface="Tahoma" pitchFamily="34" charset="0"/>
                <a:cs typeface="Tahoma" pitchFamily="34" charset="0"/>
              </a:rPr>
              <a:t>Ξ</a:t>
            </a:r>
            <a:r>
              <a:rPr lang="de-DE" b="0" baseline="30000" dirty="0">
                <a:solidFill>
                  <a:srgbClr val="000090"/>
                </a:solidFill>
                <a:latin typeface="Tahoma" pitchFamily="34" charset="0"/>
                <a:cs typeface="Tahoma" pitchFamily="34" charset="0"/>
              </a:rPr>
              <a:t>-</a:t>
            </a:r>
            <a:r>
              <a:rPr lang="de-DE" b="0" dirty="0">
                <a:solidFill>
                  <a:srgbClr val="0000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b="0" dirty="0" smtClean="0">
                <a:solidFill>
                  <a:srgbClr val="0000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de-DE" b="0" dirty="0" err="1" smtClean="0">
                <a:solidFill>
                  <a:srgbClr val="0000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dss</a:t>
            </a:r>
            <a:r>
              <a:rPr lang="de-DE" b="0" dirty="0" smtClean="0">
                <a:solidFill>
                  <a:srgbClr val="0000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de-DE" b="0" dirty="0" err="1" smtClean="0">
                <a:solidFill>
                  <a:srgbClr val="0000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de-DE" b="0" dirty="0" smtClean="0">
                <a:solidFill>
                  <a:srgbClr val="0000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l-GR" b="0" dirty="0">
                <a:solidFill>
                  <a:srgbClr val="000090"/>
                </a:solidFill>
                <a:latin typeface="Tahoma" pitchFamily="34" charset="0"/>
                <a:cs typeface="Tahoma" pitchFamily="34" charset="0"/>
              </a:rPr>
              <a:t>Ω</a:t>
            </a:r>
            <a:r>
              <a:rPr lang="de-DE" b="0" baseline="30000" dirty="0">
                <a:solidFill>
                  <a:srgbClr val="000090"/>
                </a:solidFill>
                <a:latin typeface="Tahoma" pitchFamily="34" charset="0"/>
                <a:cs typeface="Tahoma" pitchFamily="34" charset="0"/>
              </a:rPr>
              <a:t>-</a:t>
            </a:r>
            <a:r>
              <a:rPr lang="de-DE" b="0" dirty="0">
                <a:solidFill>
                  <a:srgbClr val="00009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de-DE" b="0" dirty="0" smtClean="0">
                <a:solidFill>
                  <a:srgbClr val="000090"/>
                </a:solidFill>
                <a:latin typeface="Tahoma" pitchFamily="34" charset="0"/>
                <a:cs typeface="Tahoma" pitchFamily="34" charset="0"/>
              </a:rPr>
              <a:t>(</a:t>
            </a:r>
            <a:r>
              <a:rPr lang="de-DE" b="0" dirty="0" err="1" smtClean="0">
                <a:solidFill>
                  <a:srgbClr val="000090"/>
                </a:solidFill>
                <a:latin typeface="Tahoma" pitchFamily="34" charset="0"/>
                <a:cs typeface="Tahoma" pitchFamily="34" charset="0"/>
              </a:rPr>
              <a:t>sss</a:t>
            </a:r>
            <a:r>
              <a:rPr lang="de-DE" b="0" dirty="0" smtClean="0">
                <a:solidFill>
                  <a:srgbClr val="000090"/>
                </a:solidFill>
                <a:latin typeface="Tahoma" pitchFamily="34" charset="0"/>
                <a:cs typeface="Tahoma" pitchFamily="34" charset="0"/>
              </a:rPr>
              <a:t>) </a:t>
            </a:r>
            <a:r>
              <a:rPr lang="de-DE" b="0" dirty="0" err="1" smtClean="0">
                <a:solidFill>
                  <a:srgbClr val="000090"/>
                </a:solidFill>
                <a:latin typeface="Tahoma" pitchFamily="34" charset="0"/>
                <a:cs typeface="Tahoma" pitchFamily="34" charset="0"/>
              </a:rPr>
              <a:t>hyperons</a:t>
            </a:r>
            <a:r>
              <a:rPr lang="de-DE" b="0" dirty="0">
                <a:solidFill>
                  <a:srgbClr val="000090"/>
                </a:solidFill>
                <a:latin typeface="Tahoma" pitchFamily="34" charset="0"/>
                <a:cs typeface="Tahoma" pitchFamily="34" charset="0"/>
              </a:rPr>
              <a:t>: </a:t>
            </a:r>
            <a:r>
              <a:rPr lang="en-US" b="0" dirty="0">
                <a:solidFill>
                  <a:srgbClr val="000090"/>
                </a:solidFill>
                <a:latin typeface="Tahoma" pitchFamily="34" charset="0"/>
                <a:cs typeface="Tahoma" pitchFamily="34" charset="0"/>
              </a:rPr>
              <a:t>Yields, spectra, </a:t>
            </a:r>
            <a:r>
              <a:rPr lang="en-US" b="0" dirty="0" err="1">
                <a:solidFill>
                  <a:srgbClr val="000090"/>
                </a:solidFill>
                <a:latin typeface="Tahoma" pitchFamily="34" charset="0"/>
                <a:cs typeface="Tahoma" pitchFamily="34" charset="0"/>
              </a:rPr>
              <a:t>p</a:t>
            </a:r>
            <a:r>
              <a:rPr lang="en-US" b="0" baseline="-25000" dirty="0" err="1">
                <a:solidFill>
                  <a:srgbClr val="000090"/>
                </a:solidFill>
                <a:latin typeface="Tahoma" pitchFamily="34" charset="0"/>
                <a:cs typeface="Tahoma" pitchFamily="34" charset="0"/>
              </a:rPr>
              <a:t>T</a:t>
            </a:r>
            <a:r>
              <a:rPr lang="en-US" b="0" dirty="0">
                <a:solidFill>
                  <a:srgbClr val="000090"/>
                </a:solidFill>
                <a:latin typeface="Tahoma" pitchFamily="34" charset="0"/>
                <a:cs typeface="Tahoma" pitchFamily="34" charset="0"/>
              </a:rPr>
              <a:t> vs. y from </a:t>
            </a:r>
            <a:r>
              <a:rPr lang="en-US" b="0" dirty="0" err="1">
                <a:solidFill>
                  <a:srgbClr val="000090"/>
                </a:solidFill>
                <a:latin typeface="Tahoma" pitchFamily="34" charset="0"/>
                <a:cs typeface="Tahoma" pitchFamily="34" charset="0"/>
              </a:rPr>
              <a:t>Au+Au</a:t>
            </a:r>
            <a:r>
              <a:rPr lang="en-US" b="0" dirty="0">
                <a:solidFill>
                  <a:srgbClr val="000090"/>
                </a:solidFill>
                <a:latin typeface="Tahoma" pitchFamily="34" charset="0"/>
                <a:cs typeface="Tahoma" pitchFamily="34" charset="0"/>
              </a:rPr>
              <a:t> and C+C  </a:t>
            </a:r>
            <a:r>
              <a:rPr lang="en-US" b="0" dirty="0" smtClean="0">
                <a:solidFill>
                  <a:srgbClr val="000090"/>
                </a:solidFill>
                <a:latin typeface="Tahoma" pitchFamily="34" charset="0"/>
                <a:cs typeface="Tahoma" pitchFamily="34" charset="0"/>
              </a:rPr>
              <a:t> 	collisions</a:t>
            </a:r>
            <a:endParaRPr lang="en-US" b="0" dirty="0">
              <a:solidFill>
                <a:srgbClr val="000090"/>
              </a:solidFill>
              <a:latin typeface="Tahoma" pitchFamily="34" charset="0"/>
              <a:cs typeface="Tahoma" pitchFamily="34" charset="0"/>
            </a:endParaRPr>
          </a:p>
          <a:p>
            <a:pPr lvl="0" defTabSz="913954">
              <a:defRPr/>
            </a:pPr>
            <a:r>
              <a:rPr lang="en-US" b="0" dirty="0">
                <a:solidFill>
                  <a:srgbClr val="000090"/>
                </a:solidFill>
                <a:latin typeface="Tahoma" pitchFamily="34" charset="0"/>
                <a:cs typeface="Tahoma" pitchFamily="34" charset="0"/>
                <a:sym typeface="Wingdings" panose="05000000000000000000" pitchFamily="2" charset="2"/>
              </a:rPr>
              <a:t> </a:t>
            </a:r>
            <a:r>
              <a:rPr lang="en-US" b="0" dirty="0">
                <a:solidFill>
                  <a:srgbClr val="000090"/>
                </a:solidFill>
                <a:latin typeface="Tahoma" pitchFamily="34" charset="0"/>
                <a:cs typeface="Tahoma" pitchFamily="34" charset="0"/>
              </a:rPr>
              <a:t>Symmetry energy at high baryon densities:  </a:t>
            </a:r>
          </a:p>
          <a:p>
            <a:pPr lvl="0" defTabSz="913954">
              <a:defRPr/>
            </a:pPr>
            <a:r>
              <a:rPr lang="en-US" b="0" dirty="0">
                <a:solidFill>
                  <a:srgbClr val="000090"/>
                </a:solidFill>
                <a:latin typeface="Tahoma" pitchFamily="34" charset="0"/>
                <a:cs typeface="Tahoma" pitchFamily="34" charset="0"/>
              </a:rPr>
              <a:t>     </a:t>
            </a:r>
            <a:r>
              <a:rPr lang="en-US" b="0" dirty="0" smtClean="0">
                <a:solidFill>
                  <a:srgbClr val="000090"/>
                </a:solidFill>
                <a:latin typeface="Tahoma" pitchFamily="34" charset="0"/>
                <a:cs typeface="Tahoma" pitchFamily="34" charset="0"/>
              </a:rPr>
              <a:t>- </a:t>
            </a:r>
            <a:r>
              <a:rPr lang="en-US" b="0" dirty="0">
                <a:solidFill>
                  <a:srgbClr val="000090"/>
                </a:solidFill>
                <a:latin typeface="Tahoma" pitchFamily="34" charset="0"/>
                <a:cs typeface="Tahoma" pitchFamily="34" charset="0"/>
              </a:rPr>
              <a:t>Particles with opposite isospin I</a:t>
            </a:r>
            <a:r>
              <a:rPr lang="en-US" b="0" baseline="-25000" dirty="0">
                <a:solidFill>
                  <a:srgbClr val="000090"/>
                </a:solidFill>
                <a:latin typeface="Tahoma" pitchFamily="34" charset="0"/>
                <a:cs typeface="Tahoma" pitchFamily="34" charset="0"/>
              </a:rPr>
              <a:t>3</a:t>
            </a:r>
            <a:r>
              <a:rPr lang="en-US" b="0" dirty="0">
                <a:solidFill>
                  <a:srgbClr val="000090"/>
                </a:solidFill>
                <a:latin typeface="Tahoma" pitchFamily="34" charset="0"/>
                <a:cs typeface="Tahoma" pitchFamily="34" charset="0"/>
              </a:rPr>
              <a:t>=</a:t>
            </a:r>
            <a:r>
              <a:rPr lang="en-US" b="0" dirty="0">
                <a:solidFill>
                  <a:srgbClr val="0000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±</a:t>
            </a:r>
            <a:r>
              <a:rPr lang="en-US" b="0" dirty="0">
                <a:solidFill>
                  <a:srgbClr val="0000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1: </a:t>
            </a:r>
            <a:r>
              <a:rPr lang="de-DE" b="0" dirty="0">
                <a:solidFill>
                  <a:srgbClr val="0000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Σ*</a:t>
            </a:r>
            <a:r>
              <a:rPr lang="de-DE" b="0" baseline="30000" dirty="0">
                <a:solidFill>
                  <a:srgbClr val="0000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</a:t>
            </a:r>
            <a:r>
              <a:rPr lang="de-DE" b="0" dirty="0">
                <a:solidFill>
                  <a:srgbClr val="0000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de-DE" b="0" dirty="0" err="1">
                <a:solidFill>
                  <a:srgbClr val="0000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uus</a:t>
            </a:r>
            <a:r>
              <a:rPr lang="de-DE" b="0" dirty="0">
                <a:solidFill>
                  <a:srgbClr val="0000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)/Σ*</a:t>
            </a:r>
            <a:r>
              <a:rPr lang="de-DE" b="0" baseline="30000" dirty="0">
                <a:solidFill>
                  <a:srgbClr val="0000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de-DE" b="0" dirty="0">
                <a:solidFill>
                  <a:srgbClr val="0000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de-DE" b="0" dirty="0" err="1">
                <a:solidFill>
                  <a:srgbClr val="0000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dds</a:t>
            </a:r>
            <a:r>
              <a:rPr lang="de-DE" b="0" dirty="0">
                <a:solidFill>
                  <a:srgbClr val="0000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endParaRPr lang="de-DE" b="0" dirty="0" smtClean="0">
              <a:solidFill>
                <a:srgbClr val="00009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defTabSz="913954">
              <a:defRPr/>
            </a:pPr>
            <a:r>
              <a:rPr lang="de-DE" b="0" dirty="0">
                <a:solidFill>
                  <a:srgbClr val="0000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b="0" dirty="0" smtClean="0">
                <a:solidFill>
                  <a:srgbClr val="0000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- Proton </a:t>
            </a:r>
            <a:r>
              <a:rPr lang="de-DE" b="0" dirty="0" err="1" smtClean="0">
                <a:solidFill>
                  <a:srgbClr val="0000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vs</a:t>
            </a:r>
            <a:r>
              <a:rPr lang="de-DE" b="0" dirty="0" smtClean="0">
                <a:solidFill>
                  <a:srgbClr val="0000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b="0" dirty="0" err="1" smtClean="0">
                <a:solidFill>
                  <a:srgbClr val="0000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neutron</a:t>
            </a:r>
            <a:r>
              <a:rPr lang="de-DE" b="0" dirty="0" smtClean="0">
                <a:solidFill>
                  <a:srgbClr val="0000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b="0" dirty="0" err="1" smtClean="0">
                <a:solidFill>
                  <a:srgbClr val="0000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collective</a:t>
            </a:r>
            <a:r>
              <a:rPr lang="de-DE" b="0" dirty="0" smtClean="0">
                <a:solidFill>
                  <a:srgbClr val="0000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b="0" dirty="0" err="1" smtClean="0">
                <a:solidFill>
                  <a:srgbClr val="0000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flow</a:t>
            </a:r>
            <a:r>
              <a:rPr lang="de-DE" b="0" dirty="0" smtClean="0">
                <a:solidFill>
                  <a:srgbClr val="0000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de-DE" b="0" dirty="0" err="1" smtClean="0">
                <a:solidFill>
                  <a:srgbClr val="0000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need</a:t>
            </a:r>
            <a:r>
              <a:rPr lang="de-DE" b="0" dirty="0" smtClean="0">
                <a:solidFill>
                  <a:srgbClr val="0000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b="0" dirty="0" err="1" smtClean="0">
                <a:solidFill>
                  <a:srgbClr val="0000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highly</a:t>
            </a:r>
            <a:r>
              <a:rPr lang="de-DE" b="0" dirty="0" smtClean="0">
                <a:solidFill>
                  <a:srgbClr val="0000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b="0" dirty="0" err="1" smtClean="0">
                <a:solidFill>
                  <a:srgbClr val="0000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granulated</a:t>
            </a:r>
            <a:r>
              <a:rPr lang="de-DE" b="0" dirty="0" smtClean="0">
                <a:solidFill>
                  <a:srgbClr val="0000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b="0" dirty="0" err="1" smtClean="0">
                <a:solidFill>
                  <a:srgbClr val="0000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neutron</a:t>
            </a:r>
            <a:r>
              <a:rPr lang="de-DE" b="0" dirty="0" smtClean="0">
                <a:solidFill>
                  <a:srgbClr val="0000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b="0" dirty="0" err="1" smtClean="0">
                <a:solidFill>
                  <a:srgbClr val="0000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detector</a:t>
            </a:r>
            <a:r>
              <a:rPr lang="de-DE" b="0" dirty="0" smtClean="0">
                <a:solidFill>
                  <a:srgbClr val="0000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en-US" b="0" dirty="0">
              <a:solidFill>
                <a:srgbClr val="000090"/>
              </a:solidFill>
              <a:latin typeface="Times New Roman"/>
              <a:cs typeface="+mn-cs"/>
            </a:endParaRPr>
          </a:p>
          <a:p>
            <a:pPr lvl="0" defTabSz="913954">
              <a:defRPr/>
            </a:pPr>
            <a:r>
              <a:rPr lang="de-DE" b="0" dirty="0">
                <a:solidFill>
                  <a:srgbClr val="0000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 </a:t>
            </a:r>
            <a:r>
              <a:rPr lang="el-GR" b="0" dirty="0">
                <a:solidFill>
                  <a:srgbClr val="0000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Λ-</a:t>
            </a:r>
            <a:r>
              <a:rPr lang="de-DE" b="0" dirty="0">
                <a:solidFill>
                  <a:srgbClr val="0000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N </a:t>
            </a:r>
            <a:r>
              <a:rPr lang="de-DE" b="0" dirty="0" err="1">
                <a:solidFill>
                  <a:srgbClr val="0000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and</a:t>
            </a:r>
            <a:r>
              <a:rPr lang="de-DE" b="0" dirty="0">
                <a:solidFill>
                  <a:srgbClr val="0000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l-GR" b="0" dirty="0">
                <a:solidFill>
                  <a:srgbClr val="0000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Λ-</a:t>
            </a:r>
            <a:r>
              <a:rPr lang="de-DE" b="0" dirty="0">
                <a:solidFill>
                  <a:srgbClr val="0000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NN </a:t>
            </a:r>
            <a:r>
              <a:rPr lang="de-DE" b="0" dirty="0" err="1">
                <a:solidFill>
                  <a:srgbClr val="0000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interactions</a:t>
            </a:r>
            <a:r>
              <a:rPr lang="de-DE" b="0" dirty="0">
                <a:solidFill>
                  <a:srgbClr val="0000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</a:p>
          <a:p>
            <a:pPr lvl="0" defTabSz="913954">
              <a:defRPr/>
            </a:pPr>
            <a:r>
              <a:rPr lang="de-DE" b="0" dirty="0" smtClean="0">
                <a:solidFill>
                  <a:srgbClr val="0000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    - </a:t>
            </a:r>
            <a:r>
              <a:rPr lang="de-DE" b="0" dirty="0" err="1" smtClean="0">
                <a:solidFill>
                  <a:srgbClr val="0000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Hypernuclei</a:t>
            </a:r>
            <a:r>
              <a:rPr lang="de-DE" b="0" dirty="0">
                <a:solidFill>
                  <a:srgbClr val="0000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: </a:t>
            </a:r>
            <a:r>
              <a:rPr lang="de-DE" b="0" dirty="0" err="1">
                <a:solidFill>
                  <a:srgbClr val="0000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Yields</a:t>
            </a:r>
            <a:r>
              <a:rPr lang="de-DE" b="0" dirty="0">
                <a:solidFill>
                  <a:srgbClr val="0000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, </a:t>
            </a:r>
            <a:r>
              <a:rPr lang="de-DE" b="0" dirty="0" err="1">
                <a:solidFill>
                  <a:srgbClr val="0000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lifetimes</a:t>
            </a:r>
            <a:r>
              <a:rPr lang="de-DE" b="0" dirty="0">
                <a:solidFill>
                  <a:srgbClr val="0000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, </a:t>
            </a:r>
            <a:r>
              <a:rPr lang="de-DE" b="0" dirty="0" err="1">
                <a:solidFill>
                  <a:srgbClr val="0000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masses</a:t>
            </a:r>
            <a:r>
              <a:rPr lang="de-DE" b="0" dirty="0">
                <a:solidFill>
                  <a:srgbClr val="0000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de-DE" b="0" dirty="0" err="1">
                <a:solidFill>
                  <a:srgbClr val="0000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of</a:t>
            </a:r>
            <a:r>
              <a:rPr lang="de-DE" b="0" dirty="0">
                <a:solidFill>
                  <a:srgbClr val="0000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de-DE" b="0" dirty="0" smtClean="0">
                <a:solidFill>
                  <a:srgbClr val="0000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 </a:t>
            </a:r>
            <a:r>
              <a:rPr lang="de-DE" b="0" baseline="30000" dirty="0" smtClean="0">
                <a:solidFill>
                  <a:srgbClr val="0000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3</a:t>
            </a:r>
            <a:r>
              <a:rPr lang="el-GR" b="0" baseline="-25000" dirty="0">
                <a:solidFill>
                  <a:srgbClr val="00009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Λ</a:t>
            </a:r>
            <a:r>
              <a:rPr lang="de-DE" b="0" dirty="0">
                <a:solidFill>
                  <a:srgbClr val="00009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H, </a:t>
            </a:r>
            <a:r>
              <a:rPr lang="de-DE" b="0" baseline="30000" dirty="0">
                <a:solidFill>
                  <a:srgbClr val="0000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4</a:t>
            </a:r>
            <a:r>
              <a:rPr lang="el-GR" b="0" baseline="-25000" dirty="0">
                <a:solidFill>
                  <a:srgbClr val="00009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Λ</a:t>
            </a:r>
            <a:r>
              <a:rPr lang="de-DE" b="0" dirty="0" smtClean="0">
                <a:solidFill>
                  <a:srgbClr val="00009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H, </a:t>
            </a:r>
            <a:r>
              <a:rPr lang="de-DE" b="0" baseline="30000" dirty="0">
                <a:solidFill>
                  <a:srgbClr val="0000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5</a:t>
            </a:r>
            <a:r>
              <a:rPr lang="el-GR" b="0" baseline="-25000" dirty="0">
                <a:solidFill>
                  <a:srgbClr val="00009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Λ</a:t>
            </a:r>
            <a:r>
              <a:rPr lang="de-DE" b="0" dirty="0">
                <a:solidFill>
                  <a:srgbClr val="00009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H, </a:t>
            </a:r>
            <a:r>
              <a:rPr lang="de-DE" b="0" baseline="30000" dirty="0">
                <a:solidFill>
                  <a:srgbClr val="0000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4</a:t>
            </a:r>
            <a:r>
              <a:rPr lang="el-GR" b="0" baseline="-25000" dirty="0">
                <a:solidFill>
                  <a:srgbClr val="00009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Λ</a:t>
            </a:r>
            <a:r>
              <a:rPr lang="de-DE" b="0" dirty="0">
                <a:solidFill>
                  <a:srgbClr val="00009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He, </a:t>
            </a:r>
            <a:r>
              <a:rPr lang="de-DE" b="0" baseline="30000" dirty="0">
                <a:solidFill>
                  <a:srgbClr val="0000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5</a:t>
            </a:r>
            <a:r>
              <a:rPr lang="el-GR" b="0" baseline="-25000" dirty="0">
                <a:solidFill>
                  <a:srgbClr val="00009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Λ</a:t>
            </a:r>
            <a:r>
              <a:rPr lang="de-DE" b="0" dirty="0">
                <a:solidFill>
                  <a:srgbClr val="00009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He, … </a:t>
            </a:r>
            <a:endParaRPr lang="de-DE" b="0" dirty="0">
              <a:solidFill>
                <a:srgbClr val="00009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Wingdings" panose="05000000000000000000" pitchFamily="2" charset="2"/>
            </a:endParaRPr>
          </a:p>
          <a:p>
            <a:pPr lvl="0" defTabSz="913954">
              <a:defRPr/>
            </a:pPr>
            <a:r>
              <a:rPr lang="de-DE" b="0" dirty="0">
                <a:solidFill>
                  <a:srgbClr val="0000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   </a:t>
            </a:r>
          </a:p>
          <a:p>
            <a:pPr lvl="0" defTabSz="913954">
              <a:defRPr/>
            </a:pPr>
            <a:r>
              <a:rPr lang="de-DE" b="0" dirty="0">
                <a:solidFill>
                  <a:srgbClr val="0000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 </a:t>
            </a:r>
            <a:r>
              <a:rPr lang="de-DE" b="0" dirty="0" smtClean="0">
                <a:solidFill>
                  <a:srgbClr val="0000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Phase </a:t>
            </a:r>
            <a:r>
              <a:rPr lang="de-DE" b="0" dirty="0" err="1" smtClean="0">
                <a:solidFill>
                  <a:srgbClr val="0000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transition</a:t>
            </a:r>
            <a:r>
              <a:rPr lang="de-DE" b="0" dirty="0" smtClean="0">
                <a:solidFill>
                  <a:srgbClr val="0000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de-DE" b="0" dirty="0" err="1" smtClean="0">
                <a:solidFill>
                  <a:srgbClr val="0000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from</a:t>
            </a:r>
            <a:r>
              <a:rPr lang="de-DE" b="0" dirty="0" smtClean="0">
                <a:solidFill>
                  <a:srgbClr val="0000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de-DE" b="0" dirty="0" err="1" smtClean="0">
                <a:solidFill>
                  <a:srgbClr val="0000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hadronic</a:t>
            </a:r>
            <a:r>
              <a:rPr lang="de-DE" b="0" dirty="0" smtClean="0">
                <a:solidFill>
                  <a:srgbClr val="0000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de-DE" b="0" dirty="0" err="1" smtClean="0">
                <a:solidFill>
                  <a:srgbClr val="0000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to</a:t>
            </a:r>
            <a:r>
              <a:rPr lang="de-DE" b="0" dirty="0" smtClean="0">
                <a:solidFill>
                  <a:srgbClr val="0000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de-DE" b="0" dirty="0" err="1" smtClean="0">
                <a:solidFill>
                  <a:srgbClr val="0000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partonic</a:t>
            </a:r>
            <a:r>
              <a:rPr lang="de-DE" b="0" dirty="0" smtClean="0">
                <a:solidFill>
                  <a:srgbClr val="0000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matter:   </a:t>
            </a:r>
            <a:endParaRPr lang="de-DE" b="0" dirty="0">
              <a:solidFill>
                <a:srgbClr val="00009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Wingdings" panose="05000000000000000000" pitchFamily="2" charset="2"/>
            </a:endParaRPr>
          </a:p>
          <a:p>
            <a:pPr lvl="0" defTabSz="913954">
              <a:defRPr/>
            </a:pPr>
            <a:r>
              <a:rPr lang="de-DE" b="0" dirty="0">
                <a:solidFill>
                  <a:srgbClr val="0000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    </a:t>
            </a:r>
            <a:r>
              <a:rPr lang="de-DE" b="0" dirty="0" smtClean="0">
                <a:solidFill>
                  <a:srgbClr val="0000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- </a:t>
            </a:r>
            <a:r>
              <a:rPr lang="de-DE" b="0" dirty="0" err="1" smtClean="0">
                <a:solidFill>
                  <a:srgbClr val="0000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Deconfinement</a:t>
            </a:r>
            <a:r>
              <a:rPr lang="de-DE" b="0" dirty="0">
                <a:solidFill>
                  <a:srgbClr val="0000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: </a:t>
            </a:r>
            <a:r>
              <a:rPr lang="de-DE" b="0" dirty="0" err="1" smtClean="0">
                <a:solidFill>
                  <a:srgbClr val="0000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excitation</a:t>
            </a:r>
            <a:r>
              <a:rPr lang="de-DE" b="0" dirty="0" smtClean="0">
                <a:solidFill>
                  <a:srgbClr val="0000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de-DE" b="0" dirty="0" err="1" smtClean="0">
                <a:solidFill>
                  <a:srgbClr val="0000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function</a:t>
            </a:r>
            <a:r>
              <a:rPr lang="de-DE" b="0" dirty="0" smtClean="0">
                <a:solidFill>
                  <a:srgbClr val="0000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de-DE" b="0" dirty="0" err="1">
                <a:solidFill>
                  <a:srgbClr val="0000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of</a:t>
            </a:r>
            <a:r>
              <a:rPr lang="de-DE" b="0" dirty="0">
                <a:solidFill>
                  <a:srgbClr val="0000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l-GR" b="0" dirty="0">
                <a:solidFill>
                  <a:srgbClr val="0000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Ξ</a:t>
            </a:r>
            <a:r>
              <a:rPr lang="de-DE" b="0" baseline="30000" dirty="0" smtClean="0">
                <a:solidFill>
                  <a:srgbClr val="00009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- </a:t>
            </a:r>
            <a:r>
              <a:rPr lang="de-DE" b="0" dirty="0" smtClean="0">
                <a:solidFill>
                  <a:srgbClr val="00009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(</a:t>
            </a:r>
            <a:r>
              <a:rPr lang="de-DE" b="0" dirty="0" err="1" smtClean="0">
                <a:solidFill>
                  <a:srgbClr val="00009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dss</a:t>
            </a:r>
            <a:r>
              <a:rPr lang="de-DE" b="0" dirty="0" smtClean="0">
                <a:solidFill>
                  <a:srgbClr val="00009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), </a:t>
            </a:r>
            <a:r>
              <a:rPr lang="el-GR" b="0" dirty="0">
                <a:solidFill>
                  <a:srgbClr val="0000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Ω</a:t>
            </a:r>
            <a:r>
              <a:rPr lang="de-DE" b="0" baseline="30000" dirty="0">
                <a:solidFill>
                  <a:srgbClr val="00009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-</a:t>
            </a:r>
            <a:r>
              <a:rPr lang="de-DE" b="0" dirty="0">
                <a:solidFill>
                  <a:srgbClr val="0000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de-DE" b="0" dirty="0" smtClean="0">
                <a:solidFill>
                  <a:srgbClr val="0000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(</a:t>
            </a:r>
            <a:r>
              <a:rPr lang="de-DE" b="0" dirty="0" err="1" smtClean="0">
                <a:solidFill>
                  <a:srgbClr val="0000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sss</a:t>
            </a:r>
            <a:r>
              <a:rPr lang="de-DE" b="0" dirty="0" smtClean="0">
                <a:solidFill>
                  <a:srgbClr val="0000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) </a:t>
            </a:r>
            <a:r>
              <a:rPr lang="de-DE" b="0" dirty="0">
                <a:solidFill>
                  <a:srgbClr val="0000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(EOS observables</a:t>
            </a:r>
            <a:r>
              <a:rPr lang="de-DE" b="0" dirty="0" smtClean="0">
                <a:solidFill>
                  <a:srgbClr val="0000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)</a:t>
            </a:r>
          </a:p>
          <a:p>
            <a:pPr lvl="0" defTabSz="913954">
              <a:defRPr/>
            </a:pPr>
            <a:r>
              <a:rPr lang="de-DE" b="0" dirty="0">
                <a:solidFill>
                  <a:srgbClr val="0000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de-DE" b="0" dirty="0" smtClean="0">
                <a:solidFill>
                  <a:srgbClr val="0000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   - </a:t>
            </a:r>
            <a:r>
              <a:rPr lang="en-US" b="0" dirty="0" smtClean="0">
                <a:solidFill>
                  <a:srgbClr val="0000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Transition </a:t>
            </a:r>
            <a:r>
              <a:rPr lang="en-US" b="0" dirty="0">
                <a:solidFill>
                  <a:srgbClr val="0000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to scaling of collective flow of mesons / hyperons with number of </a:t>
            </a:r>
            <a:r>
              <a:rPr lang="en-US" b="0" dirty="0" smtClean="0">
                <a:solidFill>
                  <a:srgbClr val="0000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	quarks </a:t>
            </a:r>
            <a:r>
              <a:rPr lang="en-US" b="0" dirty="0">
                <a:solidFill>
                  <a:srgbClr val="0000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(</a:t>
            </a:r>
            <a:r>
              <a:rPr lang="en-US" b="0" dirty="0" err="1">
                <a:solidFill>
                  <a:srgbClr val="0000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partonic</a:t>
            </a:r>
            <a:r>
              <a:rPr lang="en-US" b="0" dirty="0">
                <a:solidFill>
                  <a:srgbClr val="0000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matter) </a:t>
            </a:r>
            <a:r>
              <a:rPr lang="de-DE" b="0" dirty="0" smtClean="0">
                <a:solidFill>
                  <a:srgbClr val="0000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</a:p>
          <a:p>
            <a:pPr lvl="0" defTabSz="913954">
              <a:defRPr/>
            </a:pPr>
            <a:r>
              <a:rPr lang="de-DE" b="0" dirty="0" smtClean="0">
                <a:solidFill>
                  <a:srgbClr val="0000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    - </a:t>
            </a:r>
            <a:r>
              <a:rPr lang="de-DE" b="0" dirty="0">
                <a:solidFill>
                  <a:srgbClr val="0000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Critical </a:t>
            </a:r>
            <a:r>
              <a:rPr lang="de-DE" b="0" dirty="0" err="1">
                <a:solidFill>
                  <a:srgbClr val="0000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endpoint</a:t>
            </a:r>
            <a:r>
              <a:rPr lang="de-DE" b="0" dirty="0">
                <a:solidFill>
                  <a:srgbClr val="0000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: </a:t>
            </a:r>
            <a:r>
              <a:rPr lang="de-DE" b="0" dirty="0" err="1">
                <a:solidFill>
                  <a:srgbClr val="0000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higher</a:t>
            </a:r>
            <a:r>
              <a:rPr lang="de-DE" b="0" dirty="0">
                <a:solidFill>
                  <a:srgbClr val="0000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de-DE" b="0" dirty="0" err="1">
                <a:solidFill>
                  <a:srgbClr val="0000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order</a:t>
            </a:r>
            <a:r>
              <a:rPr lang="de-DE" b="0" dirty="0">
                <a:solidFill>
                  <a:srgbClr val="0000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de-DE" b="0" dirty="0" err="1">
                <a:solidFill>
                  <a:srgbClr val="0000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moments</a:t>
            </a:r>
            <a:r>
              <a:rPr lang="de-DE" b="0" dirty="0">
                <a:solidFill>
                  <a:srgbClr val="0000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de-DE" b="0" dirty="0" err="1">
                <a:solidFill>
                  <a:srgbClr val="0000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of</a:t>
            </a:r>
            <a:r>
              <a:rPr lang="de-DE" b="0" dirty="0">
                <a:solidFill>
                  <a:srgbClr val="0000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de-DE" b="0" dirty="0" err="1">
                <a:solidFill>
                  <a:srgbClr val="0000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the</a:t>
            </a:r>
            <a:r>
              <a:rPr lang="de-DE" b="0" dirty="0">
                <a:solidFill>
                  <a:srgbClr val="0000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de-DE" b="0" dirty="0" err="1">
                <a:solidFill>
                  <a:srgbClr val="0000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proton</a:t>
            </a:r>
            <a:r>
              <a:rPr lang="de-DE" b="0" dirty="0">
                <a:solidFill>
                  <a:srgbClr val="0000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de-DE" b="0" dirty="0" err="1">
                <a:solidFill>
                  <a:srgbClr val="0000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multiplicity</a:t>
            </a:r>
            <a:r>
              <a:rPr lang="de-DE" b="0" dirty="0">
                <a:solidFill>
                  <a:srgbClr val="0000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de-DE" b="0" dirty="0" err="1">
                <a:solidFill>
                  <a:srgbClr val="0000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distribution</a:t>
            </a:r>
            <a:endParaRPr lang="en-US" sz="2400" b="0" dirty="0">
              <a:solidFill>
                <a:srgbClr val="FFFF00"/>
              </a:solidFill>
              <a:latin typeface="Times New Roman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23623" y="0"/>
            <a:ext cx="68151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/>
            <a:r>
              <a:rPr lang="de-DE" altLang="de-DE" sz="2800" b="0" dirty="0" smtClean="0">
                <a:solidFill>
                  <a:srgbClr val="002060"/>
                </a:solidFill>
                <a:latin typeface="Tahoma" pitchFamily="34" charset="0"/>
                <a:cs typeface="Arial"/>
              </a:rPr>
              <a:t>Heavy </a:t>
            </a:r>
            <a:r>
              <a:rPr lang="de-DE" altLang="de-DE" sz="2800" b="0" dirty="0" err="1" smtClean="0">
                <a:solidFill>
                  <a:srgbClr val="002060"/>
                </a:solidFill>
                <a:latin typeface="Tahoma" pitchFamily="34" charset="0"/>
                <a:cs typeface="Arial"/>
              </a:rPr>
              <a:t>ion</a:t>
            </a:r>
            <a:r>
              <a:rPr lang="de-DE" altLang="de-DE" sz="2800" b="0" dirty="0" smtClean="0">
                <a:solidFill>
                  <a:srgbClr val="002060"/>
                </a:solidFill>
                <a:latin typeface="Tahoma" pitchFamily="34" charset="0"/>
                <a:cs typeface="Arial"/>
              </a:rPr>
              <a:t> </a:t>
            </a:r>
            <a:r>
              <a:rPr lang="de-DE" altLang="de-DE" sz="2800" b="0" dirty="0" err="1" smtClean="0">
                <a:solidFill>
                  <a:srgbClr val="002060"/>
                </a:solidFill>
                <a:latin typeface="Tahoma" pitchFamily="34" charset="0"/>
                <a:cs typeface="Arial"/>
              </a:rPr>
              <a:t>program</a:t>
            </a:r>
            <a:r>
              <a:rPr lang="de-DE" altLang="de-DE" sz="2800" b="0" dirty="0" smtClean="0">
                <a:solidFill>
                  <a:srgbClr val="002060"/>
                </a:solidFill>
                <a:latin typeface="Tahoma" pitchFamily="34" charset="0"/>
                <a:cs typeface="Arial"/>
              </a:rPr>
              <a:t> </a:t>
            </a:r>
            <a:r>
              <a:rPr lang="de-DE" altLang="de-DE" sz="2800" b="0" dirty="0" err="1" smtClean="0">
                <a:solidFill>
                  <a:srgbClr val="002060"/>
                </a:solidFill>
                <a:latin typeface="Tahoma" pitchFamily="34" charset="0"/>
                <a:cs typeface="Arial"/>
              </a:rPr>
              <a:t>goals</a:t>
            </a:r>
            <a:r>
              <a:rPr lang="de-DE" altLang="de-DE" sz="2800" b="0" dirty="0" smtClean="0">
                <a:solidFill>
                  <a:srgbClr val="002060"/>
                </a:solidFill>
                <a:latin typeface="Tahoma" pitchFamily="34" charset="0"/>
                <a:cs typeface="Arial"/>
              </a:rPr>
              <a:t> </a:t>
            </a:r>
            <a:r>
              <a:rPr lang="de-DE" altLang="de-DE" sz="2800" b="0" dirty="0" err="1" smtClean="0">
                <a:solidFill>
                  <a:srgbClr val="002060"/>
                </a:solidFill>
                <a:latin typeface="Tahoma" pitchFamily="34" charset="0"/>
                <a:cs typeface="Arial"/>
              </a:rPr>
              <a:t>and</a:t>
            </a:r>
            <a:r>
              <a:rPr lang="de-DE" altLang="de-DE" sz="2800" b="0" dirty="0" smtClean="0">
                <a:solidFill>
                  <a:srgbClr val="002060"/>
                </a:solidFill>
                <a:latin typeface="Tahoma" pitchFamily="34" charset="0"/>
                <a:cs typeface="Arial"/>
              </a:rPr>
              <a:t> observables</a:t>
            </a:r>
            <a:endParaRPr lang="de-DE" altLang="de-DE" sz="2800" b="0" dirty="0">
              <a:solidFill>
                <a:srgbClr val="002060"/>
              </a:solidFill>
              <a:latin typeface="Tahoma" pitchFamily="34" charset="0"/>
              <a:cs typeface="Arial"/>
            </a:endParaRPr>
          </a:p>
        </p:txBody>
      </p:sp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4475" y="-23813"/>
            <a:ext cx="1463675" cy="819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75943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4242" y="0"/>
            <a:ext cx="805020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ru-RU" dirty="0">
                <a:solidFill>
                  <a:srgbClr val="CC0000"/>
                </a:solidFill>
              </a:rPr>
              <a:t>Plan to start BM@N heavy ion program with a middle weight ion beams </a:t>
            </a:r>
            <a:r>
              <a:rPr lang="en-US" altLang="ru-RU" dirty="0" err="1" smtClean="0">
                <a:solidFill>
                  <a:srgbClr val="CC0000"/>
                </a:solidFill>
              </a:rPr>
              <a:t>Xe</a:t>
            </a:r>
            <a:r>
              <a:rPr lang="en-US" altLang="ru-RU" dirty="0" smtClean="0">
                <a:solidFill>
                  <a:srgbClr val="CC0000"/>
                </a:solidFill>
              </a:rPr>
              <a:t> (Kr) </a:t>
            </a:r>
            <a:r>
              <a:rPr lang="en-US" altLang="ru-RU" dirty="0">
                <a:solidFill>
                  <a:srgbClr val="CC0000"/>
                </a:solidFill>
              </a:rPr>
              <a:t>in Spring 2022</a:t>
            </a:r>
          </a:p>
          <a:p>
            <a:r>
              <a:rPr lang="en-US" altLang="ru-RU" dirty="0">
                <a:solidFill>
                  <a:srgbClr val="000090"/>
                </a:solidFill>
              </a:rPr>
              <a:t>► first need to trace beam through BMN and monitor its profile and </a:t>
            </a:r>
            <a:r>
              <a:rPr lang="en-US" altLang="ru-RU" dirty="0" smtClean="0">
                <a:solidFill>
                  <a:srgbClr val="000090"/>
                </a:solidFill>
              </a:rPr>
              <a:t>    ► 1 week technical run to prove / adjust BMN detector performance  </a:t>
            </a:r>
            <a:endParaRPr lang="en-US" altLang="ru-RU" dirty="0">
              <a:solidFill>
                <a:srgbClr val="000090"/>
              </a:solidFill>
            </a:endParaRPr>
          </a:p>
          <a:p>
            <a:r>
              <a:rPr lang="en-US" altLang="ru-RU" dirty="0">
                <a:solidFill>
                  <a:srgbClr val="000090"/>
                </a:solidFill>
              </a:rPr>
              <a:t>► </a:t>
            </a:r>
            <a:r>
              <a:rPr lang="en-US" altLang="ru-RU" dirty="0" smtClean="0">
                <a:solidFill>
                  <a:srgbClr val="000090"/>
                </a:solidFill>
              </a:rPr>
              <a:t>physics run with </a:t>
            </a:r>
            <a:r>
              <a:rPr lang="en-US" altLang="ru-RU" dirty="0" err="1" smtClean="0">
                <a:solidFill>
                  <a:srgbClr val="000090"/>
                </a:solidFill>
              </a:rPr>
              <a:t>Xe</a:t>
            </a:r>
            <a:r>
              <a:rPr lang="en-US" altLang="ru-RU" dirty="0" smtClean="0">
                <a:solidFill>
                  <a:srgbClr val="000090"/>
                </a:solidFill>
              </a:rPr>
              <a:t> (Kr) beam for 800 hours</a:t>
            </a:r>
          </a:p>
          <a:p>
            <a:r>
              <a:rPr lang="en-US" altLang="ru-RU" dirty="0" smtClean="0">
                <a:solidFill>
                  <a:srgbClr val="000090"/>
                </a:solidFill>
              </a:rPr>
              <a:t>•   operate </a:t>
            </a:r>
            <a:r>
              <a:rPr lang="en-US" altLang="ru-RU" dirty="0">
                <a:solidFill>
                  <a:srgbClr val="000090"/>
                </a:solidFill>
              </a:rPr>
              <a:t>1</a:t>
            </a:r>
            <a:r>
              <a:rPr lang="en-US" altLang="ru-RU" baseline="30000" dirty="0">
                <a:solidFill>
                  <a:srgbClr val="000090"/>
                </a:solidFill>
              </a:rPr>
              <a:t>st</a:t>
            </a:r>
            <a:r>
              <a:rPr lang="en-US" altLang="ru-RU" dirty="0">
                <a:solidFill>
                  <a:srgbClr val="000090"/>
                </a:solidFill>
              </a:rPr>
              <a:t> stage of hybrid central tracker (3 </a:t>
            </a:r>
            <a:r>
              <a:rPr lang="en-US" altLang="ru-RU" dirty="0" err="1">
                <a:solidFill>
                  <a:srgbClr val="000090"/>
                </a:solidFill>
              </a:rPr>
              <a:t>Fwd</a:t>
            </a:r>
            <a:r>
              <a:rPr lang="en-US" altLang="ru-RU" dirty="0">
                <a:solidFill>
                  <a:srgbClr val="000090"/>
                </a:solidFill>
              </a:rPr>
              <a:t> Si + 7 GEM)</a:t>
            </a:r>
          </a:p>
          <a:p>
            <a:r>
              <a:rPr lang="en-US" altLang="ru-RU" dirty="0" smtClean="0">
                <a:solidFill>
                  <a:srgbClr val="000090"/>
                </a:solidFill>
              </a:rPr>
              <a:t>•   maximal </a:t>
            </a:r>
            <a:r>
              <a:rPr lang="en-US" altLang="ru-RU" dirty="0">
                <a:solidFill>
                  <a:srgbClr val="000090"/>
                </a:solidFill>
              </a:rPr>
              <a:t>beam energy (up to 3.9-4.0 </a:t>
            </a:r>
            <a:r>
              <a:rPr lang="en-US" altLang="ru-RU" dirty="0" err="1">
                <a:solidFill>
                  <a:srgbClr val="000090"/>
                </a:solidFill>
              </a:rPr>
              <a:t>AGeV</a:t>
            </a:r>
            <a:r>
              <a:rPr lang="en-US" altLang="ru-RU" dirty="0">
                <a:solidFill>
                  <a:srgbClr val="000090"/>
                </a:solidFill>
              </a:rPr>
              <a:t>) </a:t>
            </a:r>
            <a:endParaRPr lang="en-US" altLang="ru-RU" dirty="0" smtClean="0">
              <a:solidFill>
                <a:srgbClr val="000090"/>
              </a:solidFill>
            </a:endParaRPr>
          </a:p>
          <a:p>
            <a:r>
              <a:rPr lang="en-US" altLang="ru-RU" dirty="0">
                <a:solidFill>
                  <a:srgbClr val="000090"/>
                </a:solidFill>
              </a:rPr>
              <a:t> </a:t>
            </a:r>
            <a:r>
              <a:rPr lang="en-US" altLang="ru-RU" dirty="0" smtClean="0">
                <a:solidFill>
                  <a:srgbClr val="000090"/>
                </a:solidFill>
              </a:rPr>
              <a:t>   </a:t>
            </a:r>
            <a:r>
              <a:rPr lang="en-US" altLang="ru-RU" dirty="0">
                <a:solidFill>
                  <a:srgbClr val="000090"/>
                </a:solidFill>
              </a:rPr>
              <a:t>t</a:t>
            </a:r>
            <a:r>
              <a:rPr lang="en-US" altLang="ru-RU" dirty="0" smtClean="0">
                <a:solidFill>
                  <a:srgbClr val="000090"/>
                </a:solidFill>
              </a:rPr>
              <a:t>argets</a:t>
            </a:r>
            <a:r>
              <a:rPr lang="en-US" altLang="ru-RU" dirty="0">
                <a:solidFill>
                  <a:srgbClr val="000090"/>
                </a:solidFill>
              </a:rPr>
              <a:t>: with weights </a:t>
            </a:r>
            <a:r>
              <a:rPr lang="en-US" altLang="ru-RU" dirty="0" smtClean="0">
                <a:solidFill>
                  <a:srgbClr val="000090"/>
                </a:solidFill>
              </a:rPr>
              <a:t>closest </a:t>
            </a:r>
            <a:r>
              <a:rPr lang="en-US" altLang="ru-RU" dirty="0">
                <a:solidFill>
                  <a:srgbClr val="000090"/>
                </a:solidFill>
              </a:rPr>
              <a:t>to Kr, </a:t>
            </a:r>
            <a:r>
              <a:rPr lang="en-US" altLang="ru-RU" dirty="0" err="1">
                <a:solidFill>
                  <a:srgbClr val="000090"/>
                </a:solidFill>
              </a:rPr>
              <a:t>Xe</a:t>
            </a:r>
            <a:r>
              <a:rPr lang="en-US" altLang="ru-RU" dirty="0">
                <a:solidFill>
                  <a:srgbClr val="000090"/>
                </a:solidFill>
              </a:rPr>
              <a:t>: </a:t>
            </a:r>
            <a:r>
              <a:rPr lang="en-US" altLang="ru-RU" dirty="0" err="1">
                <a:solidFill>
                  <a:srgbClr val="000090"/>
                </a:solidFill>
              </a:rPr>
              <a:t>RbBr</a:t>
            </a:r>
            <a:r>
              <a:rPr lang="en-US" altLang="ru-RU" dirty="0">
                <a:solidFill>
                  <a:srgbClr val="000090"/>
                </a:solidFill>
              </a:rPr>
              <a:t> (Kr), </a:t>
            </a:r>
            <a:r>
              <a:rPr lang="en-US" altLang="ru-RU" dirty="0" err="1">
                <a:solidFill>
                  <a:srgbClr val="000090"/>
                </a:solidFill>
              </a:rPr>
              <a:t>CsI</a:t>
            </a:r>
            <a:r>
              <a:rPr lang="en-US" altLang="ru-RU" dirty="0">
                <a:solidFill>
                  <a:srgbClr val="000090"/>
                </a:solidFill>
              </a:rPr>
              <a:t> (</a:t>
            </a:r>
            <a:r>
              <a:rPr lang="en-US" altLang="ru-RU" dirty="0" err="1">
                <a:solidFill>
                  <a:srgbClr val="000090"/>
                </a:solidFill>
              </a:rPr>
              <a:t>Xe</a:t>
            </a:r>
            <a:r>
              <a:rPr lang="en-US" altLang="ru-RU" dirty="0">
                <a:solidFill>
                  <a:srgbClr val="000090"/>
                </a:solidFill>
              </a:rPr>
              <a:t>)  </a:t>
            </a:r>
          </a:p>
          <a:p>
            <a:r>
              <a:rPr lang="en-US" altLang="ru-RU" dirty="0" smtClean="0">
                <a:solidFill>
                  <a:srgbClr val="000090"/>
                </a:solidFill>
              </a:rPr>
              <a:t>•   trigger</a:t>
            </a:r>
            <a:r>
              <a:rPr lang="en-US" altLang="ru-RU" dirty="0">
                <a:solidFill>
                  <a:srgbClr val="000090"/>
                </a:solidFill>
              </a:rPr>
              <a:t>: central + intermediate interactions, Min. bias events for </a:t>
            </a:r>
            <a:r>
              <a:rPr lang="en-US" altLang="ru-RU" dirty="0" smtClean="0">
                <a:solidFill>
                  <a:srgbClr val="000090"/>
                </a:solidFill>
              </a:rPr>
              <a:t> monitoring</a:t>
            </a:r>
            <a:r>
              <a:rPr lang="en-US" altLang="ru-RU" dirty="0">
                <a:solidFill>
                  <a:srgbClr val="000090"/>
                </a:solidFill>
              </a:rPr>
              <a:t>, beam intensity: few 10</a:t>
            </a:r>
            <a:r>
              <a:rPr lang="en-US" altLang="ru-RU" baseline="30000" dirty="0">
                <a:solidFill>
                  <a:srgbClr val="000090"/>
                </a:solidFill>
              </a:rPr>
              <a:t>5</a:t>
            </a:r>
            <a:r>
              <a:rPr lang="en-US" altLang="ru-RU" dirty="0">
                <a:solidFill>
                  <a:srgbClr val="000090"/>
                </a:solidFill>
              </a:rPr>
              <a:t> Hz, Event statistics per target, beam: ≥ </a:t>
            </a:r>
            <a:r>
              <a:rPr lang="en-US" altLang="ru-RU" dirty="0" smtClean="0">
                <a:solidFill>
                  <a:srgbClr val="000090"/>
                </a:solidFill>
              </a:rPr>
              <a:t>10</a:t>
            </a:r>
            <a:r>
              <a:rPr lang="en-US" altLang="ru-RU" baseline="30000" dirty="0" smtClean="0">
                <a:solidFill>
                  <a:srgbClr val="000090"/>
                </a:solidFill>
              </a:rPr>
              <a:t>9 </a:t>
            </a:r>
            <a:endParaRPr lang="en-US" altLang="ru-RU" dirty="0">
              <a:solidFill>
                <a:srgbClr val="000090"/>
              </a:solidFill>
            </a:endParaRPr>
          </a:p>
          <a:p>
            <a:endParaRPr lang="en-US" altLang="ru-RU" dirty="0" smtClean="0">
              <a:solidFill>
                <a:srgbClr val="000090"/>
              </a:solidFill>
            </a:endParaRPr>
          </a:p>
          <a:p>
            <a:pPr lvl="0" algn="just"/>
            <a:r>
              <a:rPr lang="en-US" altLang="ru-RU" dirty="0">
                <a:solidFill>
                  <a:srgbClr val="C00000"/>
                </a:solidFill>
              </a:rPr>
              <a:t>Future runs with heavy ion Au (Bi) beams</a:t>
            </a:r>
          </a:p>
          <a:p>
            <a:pPr lvl="0" algn="just"/>
            <a:r>
              <a:rPr lang="en-US" altLang="ru-RU" dirty="0">
                <a:solidFill>
                  <a:srgbClr val="000090"/>
                </a:solidFill>
              </a:rPr>
              <a:t>We foresee 2000-3000 hours of data taking per year. We assume the parallel operation of the Booster-</a:t>
            </a:r>
            <a:r>
              <a:rPr lang="en-US" altLang="ru-RU" dirty="0" err="1">
                <a:solidFill>
                  <a:srgbClr val="000090"/>
                </a:solidFill>
              </a:rPr>
              <a:t>Nuclotron</a:t>
            </a:r>
            <a:r>
              <a:rPr lang="en-US" altLang="ru-RU" dirty="0">
                <a:solidFill>
                  <a:srgbClr val="000090"/>
                </a:solidFill>
              </a:rPr>
              <a:t> for the BM@N experiment during data acquisition in the MPD experiment at the NICA collider. </a:t>
            </a:r>
            <a:endParaRPr lang="ru-RU" altLang="ru-RU" dirty="0">
              <a:solidFill>
                <a:srgbClr val="000090"/>
              </a:solidFill>
            </a:endParaRPr>
          </a:p>
          <a:p>
            <a:endParaRPr lang="en-US" altLang="ru-RU" dirty="0" smtClean="0">
              <a:solidFill>
                <a:srgbClr val="000090"/>
              </a:solidFill>
            </a:endParaRPr>
          </a:p>
          <a:p>
            <a:r>
              <a:rPr lang="en-US" altLang="ru-RU" dirty="0" smtClean="0">
                <a:solidFill>
                  <a:srgbClr val="000090"/>
                </a:solidFill>
              </a:rPr>
              <a:t>Future upgrade </a:t>
            </a:r>
            <a:r>
              <a:rPr lang="en-US" altLang="ru-RU" dirty="0">
                <a:solidFill>
                  <a:srgbClr val="000090"/>
                </a:solidFill>
              </a:rPr>
              <a:t>for measurements of </a:t>
            </a:r>
            <a:r>
              <a:rPr lang="en-US" altLang="ru-RU" dirty="0" smtClean="0">
                <a:solidFill>
                  <a:srgbClr val="000090"/>
                </a:solidFill>
              </a:rPr>
              <a:t>neutron collective flow:</a:t>
            </a:r>
            <a:endParaRPr lang="en-US" altLang="ru-RU" dirty="0">
              <a:solidFill>
                <a:srgbClr val="000090"/>
              </a:solidFill>
            </a:endParaRPr>
          </a:p>
          <a:p>
            <a:r>
              <a:rPr lang="en-US" altLang="ru-RU" dirty="0" smtClean="0">
                <a:solidFill>
                  <a:srgbClr val="000090"/>
                </a:solidFill>
              </a:rPr>
              <a:t>► </a:t>
            </a:r>
            <a:r>
              <a:rPr lang="en-US" altLang="ru-RU" dirty="0">
                <a:solidFill>
                  <a:srgbClr val="000090"/>
                </a:solidFill>
              </a:rPr>
              <a:t>Need to develop a new neutron detector of high granularity to cover whole azimuthal range to measure single neutrons and finally → collective flow  of neutrons </a:t>
            </a:r>
          </a:p>
          <a:p>
            <a:r>
              <a:rPr lang="en-US" altLang="ru-RU" dirty="0" smtClean="0">
                <a:solidFill>
                  <a:srgbClr val="000090"/>
                </a:solidFill>
              </a:rPr>
              <a:t>►  </a:t>
            </a:r>
            <a:r>
              <a:rPr lang="en-US" altLang="ru-RU" dirty="0">
                <a:solidFill>
                  <a:srgbClr val="000090"/>
                </a:solidFill>
              </a:rPr>
              <a:t>Up to now only measurements of neutron flow have been done in GSI in </a:t>
            </a:r>
            <a:r>
              <a:rPr lang="en-US" altLang="ru-RU" dirty="0" err="1">
                <a:solidFill>
                  <a:srgbClr val="000090"/>
                </a:solidFill>
              </a:rPr>
              <a:t>Au+Au</a:t>
            </a:r>
            <a:r>
              <a:rPr lang="en-US" altLang="ru-RU" dirty="0">
                <a:solidFill>
                  <a:srgbClr val="000090"/>
                </a:solidFill>
              </a:rPr>
              <a:t> at 0.4 and 1 </a:t>
            </a:r>
            <a:r>
              <a:rPr lang="en-US" altLang="ru-RU" dirty="0" err="1">
                <a:solidFill>
                  <a:srgbClr val="000090"/>
                </a:solidFill>
              </a:rPr>
              <a:t>AGeV</a:t>
            </a:r>
            <a:r>
              <a:rPr lang="en-US" altLang="ru-RU" dirty="0">
                <a:solidFill>
                  <a:srgbClr val="000090"/>
                </a:solidFill>
              </a:rPr>
              <a:t>.  BM@N can extend measurement of neutron collective flow to higher energies (baryon densities)</a:t>
            </a:r>
          </a:p>
        </p:txBody>
      </p:sp>
    </p:spTree>
    <p:extLst>
      <p:ext uri="{BB962C8B-B14F-4D97-AF65-F5344CB8AC3E}">
        <p14:creationId xmlns:p14="http://schemas.microsoft.com/office/powerpoint/2010/main" val="27959109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0" y="-26988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0066CC"/>
              </a:buClr>
              <a:buFont typeface="Wingdings" pitchFamily="2" charset="2"/>
              <a:defRPr sz="2400">
                <a:solidFill>
                  <a:srgbClr val="00599D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FF9900"/>
              </a:buClr>
              <a:buSzPct val="14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defRPr sz="1600" i="1">
                <a:solidFill>
                  <a:srgbClr val="990000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defRPr sz="1600">
                <a:solidFill>
                  <a:srgbClr val="0066CC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9pPr>
          </a:lstStyle>
          <a:p>
            <a:pPr algn="ctr" defTabSz="914400">
              <a:spcBef>
                <a:spcPct val="0"/>
              </a:spcBef>
              <a:buClrTx/>
              <a:buFontTx/>
              <a:buNone/>
            </a:pPr>
            <a:r>
              <a:rPr lang="en-GB" altLang="de-DE" sz="3200" b="0" dirty="0" smtClean="0">
                <a:solidFill>
                  <a:srgbClr val="FF0066"/>
                </a:solidFill>
                <a:latin typeface="Tahoma" pitchFamily="34" charset="0"/>
                <a:cs typeface="+mn-cs"/>
              </a:rPr>
              <a:t>Hyperon yields in </a:t>
            </a:r>
            <a:r>
              <a:rPr lang="en-GB" altLang="de-DE" sz="3200" b="0" dirty="0" err="1" smtClean="0">
                <a:solidFill>
                  <a:srgbClr val="FF0066"/>
                </a:solidFill>
                <a:latin typeface="Tahoma" pitchFamily="34" charset="0"/>
                <a:cs typeface="+mn-cs"/>
              </a:rPr>
              <a:t>Xe</a:t>
            </a:r>
            <a:r>
              <a:rPr lang="en-GB" altLang="de-DE" sz="3200" b="0" dirty="0">
                <a:solidFill>
                  <a:srgbClr val="FF0066"/>
                </a:solidFill>
                <a:latin typeface="Tahoma" pitchFamily="34" charset="0"/>
                <a:cs typeface="+mn-cs"/>
              </a:rPr>
              <a:t> </a:t>
            </a:r>
            <a:r>
              <a:rPr lang="en-GB" altLang="de-DE" sz="3200" b="0" dirty="0" smtClean="0">
                <a:solidFill>
                  <a:srgbClr val="FF0066"/>
                </a:solidFill>
                <a:latin typeface="Tahoma" pitchFamily="34" charset="0"/>
                <a:cs typeface="+mn-cs"/>
              </a:rPr>
              <a:t>+ Cs collisions</a:t>
            </a:r>
          </a:p>
        </p:txBody>
      </p:sp>
      <p:graphicFrame>
        <p:nvGraphicFramePr>
          <p:cNvPr id="13" name="Group 1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5053125"/>
              </p:ext>
            </p:extLst>
          </p:nvPr>
        </p:nvGraphicFramePr>
        <p:xfrm>
          <a:off x="395288" y="2132856"/>
          <a:ext cx="7083424" cy="2554224"/>
        </p:xfrm>
        <a:graphic>
          <a:graphicData uri="http://schemas.openxmlformats.org/drawingml/2006/table">
            <a:tbl>
              <a:tblPr/>
              <a:tblGrid>
                <a:gridCol w="1080368"/>
                <a:gridCol w="1008112"/>
                <a:gridCol w="1250032"/>
                <a:gridCol w="720725"/>
                <a:gridCol w="1295400"/>
                <a:gridCol w="1728787"/>
              </a:tblGrid>
              <a:tr h="6477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Particle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</a:t>
                      </a:r>
                      <a:r>
                        <a:rPr kumimoji="0" lang="de-DE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thr</a:t>
                      </a: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NN</a:t>
                      </a:r>
                      <a:endParaRPr kumimoji="0" lang="de-DE" sz="20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GeV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b&lt;10 </a:t>
                      </a:r>
                      <a:r>
                        <a:rPr kumimoji="0" lang="de-DE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fm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ε</a:t>
                      </a: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Yield</a:t>
                      </a: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/s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b&lt;10fm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Yield</a:t>
                      </a: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/ 800 </a:t>
                      </a:r>
                      <a:r>
                        <a:rPr kumimoji="0" lang="de-DE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hours</a:t>
                      </a: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b&lt;10 </a:t>
                      </a:r>
                      <a:r>
                        <a:rPr kumimoji="0" lang="de-DE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fm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2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Λ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sym typeface="Symbol" pitchFamily="18" charset="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1.6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sym typeface="Symbol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1.5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3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sym typeface="Symbol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220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sym typeface="Symbol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1.6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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8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211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</a:t>
                      </a:r>
                      <a:r>
                        <a:rPr kumimoji="0" lang="en-US" sz="2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-</a:t>
                      </a:r>
                      <a:endParaRPr kumimoji="0" lang="ru-RU" sz="28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sym typeface="Symbol" pitchFamily="18" charset="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3.7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sym typeface="Symbol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2.3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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-2</a:t>
                      </a:r>
                      <a:endParaRPr kumimoji="0" lang="ru-RU" sz="20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1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sym typeface="Symbol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1.1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sym typeface="Symbol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8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</a:t>
                      </a:r>
                      <a:r>
                        <a:rPr kumimoji="0" lang="en-US" sz="2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-</a:t>
                      </a:r>
                      <a:endParaRPr kumimoji="0" lang="ru-RU" sz="28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sym typeface="Symbol" pitchFamily="18" charset="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2.6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-5</a:t>
                      </a:r>
                      <a:endParaRPr kumimoji="0" lang="ru-RU" sz="20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+mn-cs"/>
                          <a:sym typeface="Symbol" pitchFamily="18" charset="2"/>
                        </a:rPr>
                        <a:t>1.3</a:t>
                      </a: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+mn-cs"/>
                          <a:sym typeface="Symbol" pitchFamily="18" charset="2"/>
                        </a:rPr>
                        <a:t></a:t>
                      </a: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+mn-cs"/>
                        </a:rPr>
                        <a:t>10</a:t>
                      </a:r>
                      <a:r>
                        <a:rPr kumimoji="0" lang="en-US" sz="20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+mn-cs"/>
                        </a:rPr>
                        <a:t>-3</a:t>
                      </a:r>
                      <a:endParaRPr kumimoji="0" lang="ru-RU" sz="2000" b="0" i="0" u="none" strike="noStrike" kern="1200" cap="none" spc="0" normalizeH="0" baseline="3000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900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Anti-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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7.1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1.5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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-5</a:t>
                      </a:r>
                      <a:endParaRPr kumimoji="0" lang="ru-RU" sz="20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3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sym typeface="Symbol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+mn-cs"/>
                          <a:sym typeface="Symbol" pitchFamily="18" charset="2"/>
                        </a:rPr>
                        <a:t>2.2</a:t>
                      </a: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+mn-cs"/>
                          <a:sym typeface="Symbol" pitchFamily="18" charset="2"/>
                        </a:rPr>
                        <a:t></a:t>
                      </a: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+mn-cs"/>
                        </a:rPr>
                        <a:t>10</a:t>
                      </a:r>
                      <a:r>
                        <a:rPr kumimoji="0" lang="en-US" sz="20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+mn-cs"/>
                        </a:rPr>
                        <a:t>-3</a:t>
                      </a:r>
                      <a:endParaRPr kumimoji="0" lang="ru-RU" sz="2000" b="0" i="0" u="none" strike="noStrike" kern="1200" cap="none" spc="0" normalizeH="0" baseline="3000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1600</a:t>
                      </a:r>
                      <a:endParaRPr kumimoji="0" lang="ru-RU" sz="20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" name="Text Box 96"/>
          <p:cNvSpPr txBox="1">
            <a:spLocks noChangeArrowheads="1"/>
          </p:cNvSpPr>
          <p:nvPr/>
        </p:nvSpPr>
        <p:spPr bwMode="auto">
          <a:xfrm>
            <a:off x="0" y="772962"/>
            <a:ext cx="9143999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0066CC"/>
              </a:buClr>
              <a:buFont typeface="Wingdings" pitchFamily="2" charset="2"/>
              <a:defRPr sz="2400">
                <a:solidFill>
                  <a:srgbClr val="00599D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FF9900"/>
              </a:buClr>
              <a:buSzPct val="14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defRPr sz="1600" i="1">
                <a:solidFill>
                  <a:srgbClr val="990000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defRPr sz="1600">
                <a:solidFill>
                  <a:srgbClr val="0066CC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de-DE" sz="2000" b="0" dirty="0" smtClean="0">
                <a:solidFill>
                  <a:srgbClr val="000000"/>
                </a:solidFill>
                <a:latin typeface="Tahoma" pitchFamily="34" charset="0"/>
                <a:cs typeface="+mn-cs"/>
              </a:rPr>
              <a:t>4 A GeV </a:t>
            </a:r>
            <a:r>
              <a:rPr lang="en-US" altLang="de-DE" sz="2000" b="0" dirty="0" err="1" smtClean="0">
                <a:solidFill>
                  <a:srgbClr val="000000"/>
                </a:solidFill>
                <a:latin typeface="Tahoma" pitchFamily="34" charset="0"/>
                <a:cs typeface="+mn-cs"/>
              </a:rPr>
              <a:t>Xe+Cs</a:t>
            </a:r>
            <a:r>
              <a:rPr lang="en-US" altLang="de-DE" sz="2000" b="0" dirty="0" smtClean="0">
                <a:solidFill>
                  <a:srgbClr val="000000"/>
                </a:solidFill>
                <a:latin typeface="Tahoma" pitchFamily="34" charset="0"/>
                <a:cs typeface="+mn-cs"/>
              </a:rPr>
              <a:t> collisions, multiplicities from PHSD model, </a:t>
            </a:r>
          </a:p>
          <a:p>
            <a:pPr defTabSz="914400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de-DE" sz="2000" b="0" dirty="0" smtClean="0">
                <a:solidFill>
                  <a:srgbClr val="000000"/>
                </a:solidFill>
                <a:latin typeface="Tahoma" pitchFamily="34" charset="0"/>
                <a:cs typeface="+mn-cs"/>
              </a:rPr>
              <a:t>Beam intensity 5</a:t>
            </a:r>
            <a:r>
              <a:rPr lang="en-US" altLang="de-DE" sz="2000" b="0" dirty="0">
                <a:solidFill>
                  <a:srgbClr val="000000"/>
                </a:solidFill>
                <a:latin typeface="Tahoma" pitchFamily="34" charset="0"/>
                <a:cs typeface="Arial"/>
              </a:rPr>
              <a:t> ∙</a:t>
            </a:r>
            <a:r>
              <a:rPr lang="en-US" altLang="de-DE" sz="2000" b="0" dirty="0" smtClean="0">
                <a:solidFill>
                  <a:srgbClr val="000000"/>
                </a:solidFill>
                <a:latin typeface="Tahoma" pitchFamily="34" charset="0"/>
                <a:cs typeface="Arial"/>
              </a:rPr>
              <a:t>10</a:t>
            </a:r>
            <a:r>
              <a:rPr lang="en-US" altLang="de-DE" sz="2000" b="0" baseline="30000" dirty="0" smtClean="0">
                <a:solidFill>
                  <a:srgbClr val="000000"/>
                </a:solidFill>
                <a:latin typeface="Tahoma" pitchFamily="34" charset="0"/>
                <a:cs typeface="Arial"/>
              </a:rPr>
              <a:t>5</a:t>
            </a:r>
            <a:r>
              <a:rPr lang="en-US" altLang="de-DE" sz="2000" b="0" dirty="0" smtClean="0">
                <a:solidFill>
                  <a:srgbClr val="000000"/>
                </a:solidFill>
                <a:latin typeface="Tahoma" pitchFamily="34" charset="0"/>
                <a:cs typeface="Arial"/>
              </a:rPr>
              <a:t>/s, </a:t>
            </a:r>
            <a:r>
              <a:rPr lang="en-US" altLang="de-DE" sz="2000" b="0" dirty="0">
                <a:solidFill>
                  <a:srgbClr val="000000"/>
                </a:solidFill>
                <a:latin typeface="Tahoma" pitchFamily="34" charset="0"/>
                <a:cs typeface="+mn-cs"/>
              </a:rPr>
              <a:t>r</a:t>
            </a:r>
            <a:r>
              <a:rPr lang="en-US" altLang="de-DE" sz="2000" b="0" dirty="0" smtClean="0">
                <a:solidFill>
                  <a:srgbClr val="000000"/>
                </a:solidFill>
                <a:latin typeface="Tahoma" pitchFamily="34" charset="0"/>
                <a:cs typeface="+mn-cs"/>
              </a:rPr>
              <a:t>eaction rate 0.5∙10</a:t>
            </a:r>
            <a:r>
              <a:rPr lang="en-US" altLang="de-DE" sz="2000" b="0" baseline="30000" dirty="0" smtClean="0">
                <a:solidFill>
                  <a:srgbClr val="000000"/>
                </a:solidFill>
                <a:latin typeface="Tahoma" pitchFamily="34" charset="0"/>
                <a:cs typeface="+mn-cs"/>
              </a:rPr>
              <a:t>4</a:t>
            </a:r>
            <a:r>
              <a:rPr lang="en-US" altLang="de-DE" sz="2000" b="0" dirty="0" smtClean="0">
                <a:solidFill>
                  <a:srgbClr val="000000"/>
                </a:solidFill>
                <a:latin typeface="Tahoma" pitchFamily="34" charset="0"/>
                <a:cs typeface="+mn-cs"/>
              </a:rPr>
              <a:t>/s, accelerator duty factor = 0.25</a:t>
            </a:r>
          </a:p>
          <a:p>
            <a:pPr defTabSz="914400" eaLnBrk="1" hangingPunct="1">
              <a:spcBef>
                <a:spcPct val="0"/>
              </a:spcBef>
              <a:buClrTx/>
              <a:buFontTx/>
              <a:buNone/>
            </a:pPr>
            <a:endParaRPr lang="en-US" altLang="de-DE" sz="2000" b="0" dirty="0">
              <a:solidFill>
                <a:srgbClr val="000000"/>
              </a:solidFill>
              <a:latin typeface="Tahoma" pitchFamily="34" charset="0"/>
              <a:cs typeface="+mn-cs"/>
            </a:endParaRPr>
          </a:p>
          <a:p>
            <a:pPr defTabSz="914400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de-DE" sz="2000" b="0" dirty="0" smtClean="0">
                <a:solidFill>
                  <a:srgbClr val="000000"/>
                </a:solidFill>
                <a:latin typeface="Tahoma" pitchFamily="34" charset="0"/>
                <a:cs typeface="+mn-cs"/>
              </a:rPr>
              <a:t>Experimental run for 800 hours (33 days)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6506919"/>
            <a:ext cx="52920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ru-RU" sz="1400" dirty="0" err="1">
                <a:solidFill>
                  <a:srgbClr val="000000"/>
                </a:solidFill>
                <a:ea typeface="MS PGothic" pitchFamily="34" charset="-128"/>
              </a:rPr>
              <a:t>M.Kapishin</a:t>
            </a:r>
            <a:r>
              <a:rPr lang="en-US" altLang="ru-RU" sz="1400" dirty="0">
                <a:solidFill>
                  <a:srgbClr val="000000"/>
                </a:solidFill>
                <a:ea typeface="MS PGothic" pitchFamily="34" charset="-128"/>
              </a:rPr>
              <a:t>                                            BM@N  experiment</a:t>
            </a:r>
            <a:endParaRPr lang="ru-RU" altLang="ru-RU" dirty="0">
              <a:solidFill>
                <a:srgbClr val="000000"/>
              </a:solidFill>
            </a:endParaRPr>
          </a:p>
        </p:txBody>
      </p:sp>
      <p:pic>
        <p:nvPicPr>
          <p:cNvPr id="18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4475" y="-23813"/>
            <a:ext cx="1463675" cy="819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742384" y="1450072"/>
            <a:ext cx="2267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solidFill>
                  <a:srgbClr val="000090"/>
                </a:solidFill>
              </a:rPr>
              <a:t>3.6∙10</a:t>
            </a:r>
            <a:r>
              <a:rPr lang="en-US" b="0" baseline="30000" dirty="0">
                <a:solidFill>
                  <a:srgbClr val="000090"/>
                </a:solidFill>
              </a:rPr>
              <a:t>9</a:t>
            </a:r>
            <a:r>
              <a:rPr lang="en-US" b="0" dirty="0" smtClean="0">
                <a:solidFill>
                  <a:srgbClr val="000090"/>
                </a:solidFill>
              </a:rPr>
              <a:t> interactions</a:t>
            </a:r>
          </a:p>
          <a:p>
            <a:r>
              <a:rPr lang="en-US" b="0" dirty="0">
                <a:solidFill>
                  <a:srgbClr val="000090"/>
                </a:solidFill>
              </a:rPr>
              <a:t>3</a:t>
            </a:r>
            <a:r>
              <a:rPr lang="en-US" b="0" dirty="0" smtClean="0">
                <a:solidFill>
                  <a:srgbClr val="000090"/>
                </a:solidFill>
              </a:rPr>
              <a:t>.6∙10</a:t>
            </a:r>
            <a:r>
              <a:rPr lang="en-US" b="0" baseline="30000" dirty="0" smtClean="0">
                <a:solidFill>
                  <a:srgbClr val="000090"/>
                </a:solidFill>
              </a:rPr>
              <a:t>11</a:t>
            </a:r>
            <a:r>
              <a:rPr lang="en-US" b="0" dirty="0" smtClean="0">
                <a:solidFill>
                  <a:srgbClr val="000090"/>
                </a:solidFill>
              </a:rPr>
              <a:t> beam ions</a:t>
            </a:r>
            <a:endParaRPr lang="ru-RU" b="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60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8697757"/>
              </p:ext>
            </p:extLst>
          </p:nvPr>
        </p:nvGraphicFramePr>
        <p:xfrm>
          <a:off x="20806" y="1340768"/>
          <a:ext cx="9087698" cy="501776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108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xmlns="" val="1839070743"/>
                    </a:ext>
                  </a:extLst>
                </a:gridCol>
              </a:tblGrid>
              <a:tr h="720082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Year</a:t>
                      </a:r>
                      <a:endParaRPr lang="ru-RU" sz="1800" dirty="0"/>
                    </a:p>
                  </a:txBody>
                  <a:tcPr marL="91443" marR="91443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2016</a:t>
                      </a:r>
                      <a:endParaRPr lang="ru-RU" sz="1800" dirty="0"/>
                    </a:p>
                  </a:txBody>
                  <a:tcPr marL="91443" marR="9144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2017</a:t>
                      </a:r>
                    </a:p>
                    <a:p>
                      <a:r>
                        <a:rPr lang="en-US" sz="1800" dirty="0" smtClean="0"/>
                        <a:t>spring</a:t>
                      </a:r>
                      <a:endParaRPr lang="ru-RU" sz="1800" dirty="0"/>
                    </a:p>
                  </a:txBody>
                  <a:tcPr marL="91443" marR="91443"/>
                </a:tc>
                <a:tc>
                  <a:txBody>
                    <a:bodyPr/>
                    <a:lstStyle/>
                    <a:p>
                      <a:r>
                        <a:rPr lang="en-US" sz="1800" baseline="0" dirty="0" smtClean="0">
                          <a:solidFill>
                            <a:srgbClr val="006600"/>
                          </a:solidFill>
                        </a:rPr>
                        <a:t>2018   spring</a:t>
                      </a:r>
                      <a:endParaRPr lang="ru-RU" sz="1800" baseline="0" dirty="0">
                        <a:solidFill>
                          <a:srgbClr val="006600"/>
                        </a:solidFill>
                      </a:endParaRPr>
                    </a:p>
                  </a:txBody>
                  <a:tcPr marL="91443" marR="91443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0070C0"/>
                          </a:solidFill>
                        </a:rPr>
                        <a:t>2022</a:t>
                      </a:r>
                    </a:p>
                    <a:p>
                      <a:r>
                        <a:rPr lang="en-US" sz="1800" dirty="0" smtClean="0">
                          <a:solidFill>
                            <a:srgbClr val="0070C0"/>
                          </a:solidFill>
                        </a:rPr>
                        <a:t>spring</a:t>
                      </a:r>
                      <a:endParaRPr lang="ru-RU" sz="1800" dirty="0">
                        <a:solidFill>
                          <a:srgbClr val="0070C0"/>
                        </a:solidFill>
                      </a:endParaRPr>
                    </a:p>
                  </a:txBody>
                  <a:tcPr marL="91443" marR="91443"/>
                </a:tc>
                <a:tc>
                  <a:txBody>
                    <a:bodyPr/>
                    <a:lstStyle/>
                    <a:p>
                      <a:r>
                        <a:rPr lang="en-US" sz="1800" baseline="0" dirty="0" smtClean="0">
                          <a:solidFill>
                            <a:srgbClr val="660066"/>
                          </a:solidFill>
                        </a:rPr>
                        <a:t>2023  </a:t>
                      </a:r>
                      <a:endParaRPr lang="ru-RU" sz="1800" baseline="0" dirty="0">
                        <a:solidFill>
                          <a:srgbClr val="660066"/>
                        </a:solidFill>
                      </a:endParaRPr>
                    </a:p>
                  </a:txBody>
                  <a:tcPr marL="91443" marR="91443"/>
                </a:tc>
                <a:tc>
                  <a:txBody>
                    <a:bodyPr/>
                    <a:lstStyle/>
                    <a:p>
                      <a:r>
                        <a:rPr lang="en-US" sz="1800" baseline="0" dirty="0" smtClean="0">
                          <a:solidFill>
                            <a:srgbClr val="FF0000"/>
                          </a:solidFill>
                        </a:rPr>
                        <a:t>After 2023  </a:t>
                      </a:r>
                      <a:endParaRPr lang="ru-RU" sz="1800" baseline="0" dirty="0">
                        <a:solidFill>
                          <a:srgbClr val="FF0000"/>
                        </a:solidFill>
                      </a:endParaRPr>
                    </a:p>
                  </a:txBody>
                  <a:tcPr marL="91443" marR="91443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40081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Beam</a:t>
                      </a:r>
                      <a:endParaRPr lang="ru-RU" sz="1800" dirty="0"/>
                    </a:p>
                  </a:txBody>
                  <a:tcPr marL="91443" marR="9144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d(↑)</a:t>
                      </a:r>
                      <a:endParaRPr lang="ru-RU" sz="1800" dirty="0"/>
                    </a:p>
                  </a:txBody>
                  <a:tcPr marL="91443" marR="9144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</a:t>
                      </a:r>
                      <a:endParaRPr lang="ru-RU" sz="1800" dirty="0"/>
                    </a:p>
                  </a:txBody>
                  <a:tcPr marL="91443" marR="91443"/>
                </a:tc>
                <a:tc>
                  <a:txBody>
                    <a:bodyPr/>
                    <a:lstStyle/>
                    <a:p>
                      <a:r>
                        <a:rPr lang="en-US" sz="1800" baseline="0" dirty="0" err="1" smtClean="0">
                          <a:solidFill>
                            <a:srgbClr val="006600"/>
                          </a:solidFill>
                        </a:rPr>
                        <a:t>Ar,Kr</a:t>
                      </a:r>
                      <a:r>
                        <a:rPr lang="en-US" sz="1800" baseline="0" dirty="0" smtClean="0">
                          <a:solidFill>
                            <a:srgbClr val="006600"/>
                          </a:solidFill>
                        </a:rPr>
                        <a:t>, C(SRC)</a:t>
                      </a:r>
                      <a:endParaRPr lang="ru-RU" sz="1800" baseline="0" dirty="0">
                        <a:solidFill>
                          <a:srgbClr val="006600"/>
                        </a:solidFill>
                      </a:endParaRPr>
                    </a:p>
                  </a:txBody>
                  <a:tcPr marL="91443" marR="91443"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solidFill>
                            <a:srgbClr val="0070C0"/>
                          </a:solidFill>
                        </a:rPr>
                        <a:t>Xe</a:t>
                      </a:r>
                      <a:r>
                        <a:rPr lang="en-US" sz="1800" dirty="0" smtClean="0">
                          <a:solidFill>
                            <a:srgbClr val="0070C0"/>
                          </a:solidFill>
                        </a:rPr>
                        <a:t> (Kr)</a:t>
                      </a:r>
                      <a:endParaRPr lang="ru-RU" sz="1800" dirty="0">
                        <a:solidFill>
                          <a:srgbClr val="0070C0"/>
                        </a:solidFill>
                      </a:endParaRPr>
                    </a:p>
                  </a:txBody>
                  <a:tcPr marL="91443" marR="91443"/>
                </a:tc>
                <a:tc>
                  <a:txBody>
                    <a:bodyPr/>
                    <a:lstStyle/>
                    <a:p>
                      <a:r>
                        <a:rPr lang="en-US" sz="1800" baseline="0" dirty="0" smtClean="0">
                          <a:solidFill>
                            <a:srgbClr val="660066"/>
                          </a:solidFill>
                        </a:rPr>
                        <a:t>Au (Bi)</a:t>
                      </a:r>
                      <a:endParaRPr lang="ru-RU" sz="1800" baseline="0" dirty="0">
                        <a:solidFill>
                          <a:srgbClr val="660066"/>
                        </a:solidFill>
                      </a:endParaRPr>
                    </a:p>
                  </a:txBody>
                  <a:tcPr marL="91443" marR="91443"/>
                </a:tc>
                <a:tc>
                  <a:txBody>
                    <a:bodyPr/>
                    <a:lstStyle/>
                    <a:p>
                      <a:r>
                        <a:rPr lang="en-US" sz="1800" baseline="0" dirty="0" smtClean="0">
                          <a:solidFill>
                            <a:srgbClr val="FF0000"/>
                          </a:solidFill>
                        </a:rPr>
                        <a:t>Au (Bi)</a:t>
                      </a:r>
                      <a:endParaRPr lang="ru-RU" sz="1800" baseline="0" dirty="0">
                        <a:solidFill>
                          <a:srgbClr val="FF0000"/>
                        </a:solidFill>
                      </a:endParaRPr>
                    </a:p>
                  </a:txBody>
                  <a:tcPr marL="91443" marR="91443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40081"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Max.inten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sity</a:t>
                      </a:r>
                      <a:r>
                        <a:rPr lang="en-US" sz="1800" dirty="0" smtClean="0"/>
                        <a:t>, Hz</a:t>
                      </a:r>
                      <a:endParaRPr lang="ru-RU" sz="1800" dirty="0"/>
                    </a:p>
                  </a:txBody>
                  <a:tcPr marL="91443" marR="9144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0.5M</a:t>
                      </a:r>
                      <a:endParaRPr lang="ru-RU" sz="1800" dirty="0"/>
                    </a:p>
                  </a:txBody>
                  <a:tcPr marL="91443" marR="9144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0.5M</a:t>
                      </a:r>
                      <a:endParaRPr lang="ru-RU" sz="1800" dirty="0"/>
                    </a:p>
                  </a:txBody>
                  <a:tcPr marL="91443" marR="91443"/>
                </a:tc>
                <a:tc>
                  <a:txBody>
                    <a:bodyPr/>
                    <a:lstStyle/>
                    <a:p>
                      <a:r>
                        <a:rPr lang="en-US" sz="1800" baseline="0" dirty="0" smtClean="0">
                          <a:solidFill>
                            <a:srgbClr val="006600"/>
                          </a:solidFill>
                        </a:rPr>
                        <a:t>0.5M</a:t>
                      </a:r>
                      <a:endParaRPr lang="ru-RU" sz="1800" baseline="0" dirty="0">
                        <a:solidFill>
                          <a:srgbClr val="006600"/>
                        </a:solidFill>
                      </a:endParaRPr>
                    </a:p>
                  </a:txBody>
                  <a:tcPr marL="91443" marR="91443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0070C0"/>
                          </a:solidFill>
                        </a:rPr>
                        <a:t>0.5M</a:t>
                      </a:r>
                      <a:endParaRPr lang="ru-RU" sz="1800" dirty="0">
                        <a:solidFill>
                          <a:srgbClr val="0070C0"/>
                        </a:solidFill>
                      </a:endParaRPr>
                    </a:p>
                  </a:txBody>
                  <a:tcPr marL="91443" marR="91443"/>
                </a:tc>
                <a:tc>
                  <a:txBody>
                    <a:bodyPr/>
                    <a:lstStyle/>
                    <a:p>
                      <a:r>
                        <a:rPr lang="en-US" sz="1800" baseline="0" dirty="0" smtClean="0">
                          <a:solidFill>
                            <a:srgbClr val="660066"/>
                          </a:solidFill>
                        </a:rPr>
                        <a:t>0.5M</a:t>
                      </a:r>
                      <a:endParaRPr lang="ru-RU" sz="1800" baseline="0" dirty="0">
                        <a:solidFill>
                          <a:srgbClr val="660066"/>
                        </a:solidFill>
                      </a:endParaRPr>
                    </a:p>
                  </a:txBody>
                  <a:tcPr marL="91443" marR="91443"/>
                </a:tc>
                <a:tc>
                  <a:txBody>
                    <a:bodyPr/>
                    <a:lstStyle/>
                    <a:p>
                      <a:r>
                        <a:rPr lang="en-US" sz="1800" baseline="0" dirty="0" smtClean="0">
                          <a:solidFill>
                            <a:srgbClr val="FF0000"/>
                          </a:solidFill>
                        </a:rPr>
                        <a:t>2M</a:t>
                      </a:r>
                      <a:endParaRPr lang="ru-RU" sz="1800" baseline="0" dirty="0">
                        <a:solidFill>
                          <a:srgbClr val="FF0000"/>
                        </a:solidFill>
                      </a:endParaRPr>
                    </a:p>
                  </a:txBody>
                  <a:tcPr marL="91443" marR="91443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40081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Trigger rate, Hz</a:t>
                      </a:r>
                      <a:endParaRPr lang="ru-RU" sz="1800" dirty="0"/>
                    </a:p>
                  </a:txBody>
                  <a:tcPr marL="91443" marR="9144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5k</a:t>
                      </a:r>
                      <a:endParaRPr lang="ru-RU" sz="1800" dirty="0"/>
                    </a:p>
                  </a:txBody>
                  <a:tcPr marL="91443" marR="9144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5k</a:t>
                      </a:r>
                      <a:endParaRPr lang="ru-RU" sz="1800" dirty="0"/>
                    </a:p>
                  </a:txBody>
                  <a:tcPr marL="91443" marR="91443"/>
                </a:tc>
                <a:tc>
                  <a:txBody>
                    <a:bodyPr/>
                    <a:lstStyle/>
                    <a:p>
                      <a:r>
                        <a:rPr lang="en-US" sz="1800" baseline="0" dirty="0" smtClean="0">
                          <a:solidFill>
                            <a:srgbClr val="006600"/>
                          </a:solidFill>
                        </a:rPr>
                        <a:t>10k</a:t>
                      </a:r>
                      <a:endParaRPr lang="ru-RU" sz="1800" baseline="0" dirty="0">
                        <a:solidFill>
                          <a:srgbClr val="006600"/>
                        </a:solidFill>
                      </a:endParaRPr>
                    </a:p>
                  </a:txBody>
                  <a:tcPr marL="91443" marR="91443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0070C0"/>
                          </a:solidFill>
                        </a:rPr>
                        <a:t>10k</a:t>
                      </a:r>
                      <a:endParaRPr lang="ru-RU" sz="1800" dirty="0">
                        <a:solidFill>
                          <a:srgbClr val="0070C0"/>
                        </a:solidFill>
                      </a:endParaRPr>
                    </a:p>
                  </a:txBody>
                  <a:tcPr marL="91443" marR="91443"/>
                </a:tc>
                <a:tc>
                  <a:txBody>
                    <a:bodyPr/>
                    <a:lstStyle/>
                    <a:p>
                      <a:r>
                        <a:rPr lang="en-US" sz="1800" baseline="0" dirty="0" smtClean="0">
                          <a:solidFill>
                            <a:srgbClr val="660066"/>
                          </a:solidFill>
                        </a:rPr>
                        <a:t>10k</a:t>
                      </a:r>
                      <a:endParaRPr lang="ru-RU" sz="1800" baseline="0" dirty="0">
                        <a:solidFill>
                          <a:srgbClr val="660066"/>
                        </a:solidFill>
                      </a:endParaRPr>
                    </a:p>
                  </a:txBody>
                  <a:tcPr marL="91443" marR="91443"/>
                </a:tc>
                <a:tc>
                  <a:txBody>
                    <a:bodyPr/>
                    <a:lstStyle/>
                    <a:p>
                      <a:r>
                        <a:rPr lang="en-US" sz="1800" baseline="0" dirty="0" smtClean="0">
                          <a:solidFill>
                            <a:srgbClr val="FF0000"/>
                          </a:solidFill>
                        </a:rPr>
                        <a:t>up to 50k</a:t>
                      </a:r>
                      <a:endParaRPr lang="ru-RU" sz="1800" baseline="0" dirty="0">
                        <a:solidFill>
                          <a:srgbClr val="FF0000"/>
                        </a:solidFill>
                      </a:endParaRPr>
                    </a:p>
                  </a:txBody>
                  <a:tcPr marL="91443" marR="91443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46304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Central tracker status</a:t>
                      </a:r>
                      <a:endParaRPr lang="ru-RU" sz="1800" dirty="0"/>
                    </a:p>
                  </a:txBody>
                  <a:tcPr marL="91443" marR="9144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6 GEM half   planes</a:t>
                      </a:r>
                      <a:endParaRPr lang="ru-RU" sz="1800" dirty="0"/>
                    </a:p>
                  </a:txBody>
                  <a:tcPr marL="91443" marR="9144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6 GEM half  planes</a:t>
                      </a:r>
                      <a:endParaRPr lang="ru-RU" sz="1800" dirty="0"/>
                    </a:p>
                  </a:txBody>
                  <a:tcPr marL="91443" marR="91443"/>
                </a:tc>
                <a:tc>
                  <a:txBody>
                    <a:bodyPr/>
                    <a:lstStyle/>
                    <a:p>
                      <a:r>
                        <a:rPr lang="en-US" sz="1800" baseline="0" dirty="0" smtClean="0">
                          <a:solidFill>
                            <a:srgbClr val="006600"/>
                          </a:solidFill>
                        </a:rPr>
                        <a:t>6 GEM half planes +</a:t>
                      </a:r>
                    </a:p>
                    <a:p>
                      <a:r>
                        <a:rPr lang="en-US" sz="1800" baseline="0" dirty="0" smtClean="0">
                          <a:solidFill>
                            <a:srgbClr val="006600"/>
                          </a:solidFill>
                        </a:rPr>
                        <a:t>3 forward Si planes</a:t>
                      </a:r>
                      <a:endParaRPr lang="ru-RU" sz="1800" baseline="0" dirty="0">
                        <a:solidFill>
                          <a:srgbClr val="006600"/>
                        </a:solidFill>
                      </a:endParaRPr>
                    </a:p>
                  </a:txBody>
                  <a:tcPr marL="91443" marR="91443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0070C0"/>
                          </a:solidFill>
                        </a:rPr>
                        <a:t>7 GEM full planes + 3 forward Si</a:t>
                      </a:r>
                      <a:r>
                        <a:rPr lang="en-US" sz="1800" baseline="0" dirty="0" smtClean="0">
                          <a:solidFill>
                            <a:srgbClr val="0070C0"/>
                          </a:solidFill>
                        </a:rPr>
                        <a:t> planes</a:t>
                      </a:r>
                      <a:endParaRPr lang="ru-RU" sz="1800" dirty="0">
                        <a:solidFill>
                          <a:srgbClr val="0070C0"/>
                        </a:solidFill>
                      </a:endParaRPr>
                    </a:p>
                  </a:txBody>
                  <a:tcPr marL="91443" marR="91443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7 GEM full planes + 4 forward Si +  2 large STS planes</a:t>
                      </a: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3" marR="91443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7 GEM full planes +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 large STS planes</a:t>
                      </a: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3" marR="91443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40081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Experimental status</a:t>
                      </a:r>
                      <a:endParaRPr lang="ru-RU" sz="1800" dirty="0"/>
                    </a:p>
                  </a:txBody>
                  <a:tcPr marL="91443" marR="9144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technical run</a:t>
                      </a:r>
                      <a:endParaRPr lang="ru-RU" sz="1800" dirty="0"/>
                    </a:p>
                  </a:txBody>
                  <a:tcPr marL="91443" marR="9144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technical run</a:t>
                      </a:r>
                      <a:endParaRPr lang="ru-RU" sz="1800" dirty="0"/>
                    </a:p>
                  </a:txBody>
                  <a:tcPr marL="91443" marR="91443"/>
                </a:tc>
                <a:tc>
                  <a:txBody>
                    <a:bodyPr/>
                    <a:lstStyle/>
                    <a:p>
                      <a:r>
                        <a:rPr lang="en-US" sz="1800" baseline="0" dirty="0" smtClean="0">
                          <a:solidFill>
                            <a:srgbClr val="006600"/>
                          </a:solidFill>
                        </a:rPr>
                        <a:t>technical </a:t>
                      </a:r>
                      <a:r>
                        <a:rPr lang="en-US" sz="1800" baseline="0" dirty="0" err="1" smtClean="0">
                          <a:solidFill>
                            <a:srgbClr val="006600"/>
                          </a:solidFill>
                        </a:rPr>
                        <a:t>run+physics</a:t>
                      </a:r>
                      <a:endParaRPr lang="ru-RU" sz="1800" baseline="0" dirty="0">
                        <a:solidFill>
                          <a:srgbClr val="006600"/>
                        </a:solidFill>
                      </a:endParaRPr>
                    </a:p>
                  </a:txBody>
                  <a:tcPr marL="91443" marR="91443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0070C0"/>
                          </a:solidFill>
                        </a:rPr>
                        <a:t>stage 1 physics</a:t>
                      </a:r>
                      <a:endParaRPr lang="ru-RU" sz="1800" dirty="0">
                        <a:solidFill>
                          <a:srgbClr val="0070C0"/>
                        </a:solidFill>
                      </a:endParaRPr>
                    </a:p>
                  </a:txBody>
                  <a:tcPr marL="91443" marR="91443"/>
                </a:tc>
                <a:tc>
                  <a:txBody>
                    <a:bodyPr/>
                    <a:lstStyle/>
                    <a:p>
                      <a:r>
                        <a:rPr lang="en-US" sz="1800" baseline="0" dirty="0" smtClean="0">
                          <a:solidFill>
                            <a:srgbClr val="660066"/>
                          </a:solidFill>
                        </a:rPr>
                        <a:t>stage1 physics</a:t>
                      </a:r>
                      <a:endParaRPr lang="ru-RU" sz="1800" baseline="0" dirty="0">
                        <a:solidFill>
                          <a:srgbClr val="660066"/>
                        </a:solidFill>
                      </a:endParaRPr>
                    </a:p>
                  </a:txBody>
                  <a:tcPr marL="91443" marR="91443"/>
                </a:tc>
                <a:tc>
                  <a:txBody>
                    <a:bodyPr/>
                    <a:lstStyle/>
                    <a:p>
                      <a:r>
                        <a:rPr lang="en-US" sz="1800" baseline="0" dirty="0" smtClean="0">
                          <a:solidFill>
                            <a:srgbClr val="FF0000"/>
                          </a:solidFill>
                        </a:rPr>
                        <a:t>High rate stage 2 physics</a:t>
                      </a:r>
                      <a:endParaRPr lang="ru-RU" sz="1800" baseline="0" dirty="0">
                        <a:solidFill>
                          <a:srgbClr val="FF0000"/>
                        </a:solidFill>
                      </a:endParaRPr>
                    </a:p>
                  </a:txBody>
                  <a:tcPr marL="91443" marR="91443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056986" y="83993"/>
            <a:ext cx="704340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Beam parameters and setup at different stages of </a:t>
            </a:r>
            <a:r>
              <a:rPr kumimoji="0" lang="en-US" alt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BM@N </a:t>
            </a:r>
            <a:r>
              <a:rPr kumimoji="0" lang="en-US" alt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experiment </a:t>
            </a:r>
            <a:endParaRPr kumimoji="0" lang="ru-RU" altLang="ru-RU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77" y="6550223"/>
            <a:ext cx="55129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ru-RU" sz="1400" dirty="0" err="1">
                <a:solidFill>
                  <a:srgbClr val="000000"/>
                </a:solidFill>
              </a:rPr>
              <a:t>M.Kapishin</a:t>
            </a:r>
            <a:r>
              <a:rPr lang="en-US" altLang="ru-RU" sz="1400" dirty="0">
                <a:solidFill>
                  <a:srgbClr val="000000"/>
                </a:solidFill>
              </a:rPr>
              <a:t>                                            BM@N  experiment</a:t>
            </a:r>
            <a:r>
              <a:rPr lang="en-US" altLang="ru-RU" sz="1400" b="0" dirty="0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5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-44450"/>
            <a:ext cx="1462087" cy="82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0721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1"/>
          <p:cNvSpPr txBox="1">
            <a:spLocks noChangeArrowheads="1"/>
          </p:cNvSpPr>
          <p:nvPr/>
        </p:nvSpPr>
        <p:spPr bwMode="auto">
          <a:xfrm>
            <a:off x="2484438" y="2205038"/>
            <a:ext cx="3867150" cy="143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ru-RU" sz="4400">
                <a:solidFill>
                  <a:srgbClr val="FF0000"/>
                </a:solidFill>
                <a:latin typeface="Rockwell" pitchFamily="18" charset="0"/>
              </a:rPr>
              <a:t>Thank you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ru-RU" sz="4400">
                <a:solidFill>
                  <a:srgbClr val="FF0000"/>
                </a:solidFill>
                <a:latin typeface="Rockwell" pitchFamily="18" charset="0"/>
              </a:rPr>
              <a:t> for attention!</a:t>
            </a:r>
          </a:p>
        </p:txBody>
      </p:sp>
      <p:sp>
        <p:nvSpPr>
          <p:cNvPr id="22531" name="Rectangle 2"/>
          <p:cNvSpPr>
            <a:spLocks noChangeArrowheads="1"/>
          </p:cNvSpPr>
          <p:nvPr/>
        </p:nvSpPr>
        <p:spPr bwMode="auto">
          <a:xfrm>
            <a:off x="0" y="6553200"/>
            <a:ext cx="5940425" cy="30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 sz="32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ru-RU" sz="1400"/>
              <a:t>M.Kapishin 		</a:t>
            </a:r>
            <a:r>
              <a:rPr lang="en-US" altLang="ru-RU" sz="1400" b="0"/>
              <a:t> </a:t>
            </a:r>
            <a:r>
              <a:rPr lang="en-US" altLang="ru-RU" sz="1400"/>
              <a:t>BM@N experiment</a:t>
            </a:r>
            <a:r>
              <a:rPr lang="en-US" altLang="ru-RU" sz="1400" b="0"/>
              <a:t> </a:t>
            </a:r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50" y="6553200"/>
            <a:ext cx="18161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8" y="3104660"/>
            <a:ext cx="4570567" cy="32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23276" y="4750722"/>
            <a:ext cx="4572000" cy="1257300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400" fontAlgn="auto">
              <a:spcBef>
                <a:spcPts val="1250"/>
              </a:spcBef>
              <a:spcAft>
                <a:spcPts val="0"/>
              </a:spcAft>
              <a:buSzPct val="100000"/>
              <a:defRPr/>
            </a:pPr>
            <a:r>
              <a:rPr lang="en-US" altLang="ru-RU" kern="0" dirty="0"/>
              <a:t>C</a:t>
            </a:r>
            <a:r>
              <a:rPr lang="en-US" altLang="ru-RU" kern="0" baseline="30000" dirty="0"/>
              <a:t>12</a:t>
            </a:r>
            <a:r>
              <a:rPr lang="en-US" altLang="ru-RU" kern="0" dirty="0"/>
              <a:t> 2017         </a:t>
            </a:r>
            <a:r>
              <a:rPr lang="en-US" altLang="ru-RU" kern="0" dirty="0" err="1"/>
              <a:t>Ar</a:t>
            </a:r>
            <a:r>
              <a:rPr lang="en-US" altLang="ru-RU" kern="0" dirty="0"/>
              <a:t> 2018       Kr 2018</a:t>
            </a:r>
          </a:p>
          <a:p>
            <a:pPr defTabSz="914400" fontAlgn="auto">
              <a:spcBef>
                <a:spcPts val="1250"/>
              </a:spcBef>
              <a:spcAft>
                <a:spcPts val="0"/>
              </a:spcAft>
              <a:buSzPct val="100000"/>
              <a:defRPr/>
            </a:pPr>
            <a:r>
              <a:rPr lang="el-GR" altLang="ru-RU" kern="0" dirty="0"/>
              <a:t>σ</a:t>
            </a:r>
            <a:r>
              <a:rPr lang="en-US" altLang="ru-RU" kern="0" baseline="-25000" dirty="0"/>
              <a:t>X</a:t>
            </a:r>
            <a:r>
              <a:rPr lang="en-US" altLang="ru-RU" kern="0" dirty="0"/>
              <a:t> = 6 mm       5 mm          5.3 mm</a:t>
            </a:r>
          </a:p>
          <a:p>
            <a:pPr defTabSz="914400" fontAlgn="auto">
              <a:spcBef>
                <a:spcPts val="1250"/>
              </a:spcBef>
              <a:spcAft>
                <a:spcPts val="0"/>
              </a:spcAft>
              <a:buSzPct val="100000"/>
              <a:defRPr/>
            </a:pPr>
            <a:r>
              <a:rPr lang="el-GR" altLang="ru-RU" kern="0" dirty="0"/>
              <a:t>σ</a:t>
            </a:r>
            <a:r>
              <a:rPr lang="en-US" altLang="ru-RU" kern="0" baseline="-25000" dirty="0"/>
              <a:t>Y</a:t>
            </a:r>
            <a:r>
              <a:rPr lang="en-US" altLang="ru-RU" kern="0" dirty="0"/>
              <a:t> = 4.9 mm    5 mm          3.2 mm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07950" y="44450"/>
            <a:ext cx="9204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ru-RU" sz="2400" dirty="0">
                <a:solidFill>
                  <a:srgbClr val="FF0066"/>
                </a:solidFill>
              </a:rPr>
              <a:t>Beam tracing through BMN beam pipe and profile monitoring </a:t>
            </a:r>
            <a:endParaRPr lang="ru-RU" altLang="ru-RU" sz="2400" dirty="0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765175" y="1700808"/>
            <a:ext cx="46038" cy="360363"/>
          </a:xfrm>
          <a:prstGeom prst="rect">
            <a:avLst/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8" name="Прямоугольник 9"/>
          <p:cNvSpPr>
            <a:spLocks noChangeArrowheads="1"/>
          </p:cNvSpPr>
          <p:nvPr/>
        </p:nvSpPr>
        <p:spPr bwMode="auto">
          <a:xfrm>
            <a:off x="7956376" y="1404251"/>
            <a:ext cx="46038" cy="360362"/>
          </a:xfrm>
          <a:prstGeom prst="rect">
            <a:avLst/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cxnSp>
        <p:nvCxnSpPr>
          <p:cNvPr id="9" name="Прямая со стрелкой 7"/>
          <p:cNvCxnSpPr>
            <a:cxnSpLocks noChangeShapeType="1"/>
          </p:cNvCxnSpPr>
          <p:nvPr/>
        </p:nvCxnSpPr>
        <p:spPr bwMode="auto">
          <a:xfrm>
            <a:off x="292532" y="1885139"/>
            <a:ext cx="360363" cy="0"/>
          </a:xfrm>
          <a:prstGeom prst="straightConnector1">
            <a:avLst/>
          </a:prstGeom>
          <a:noFill/>
          <a:ln w="19050" algn="ctr">
            <a:solidFill>
              <a:srgbClr val="CC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TextBox 10"/>
          <p:cNvSpPr txBox="1">
            <a:spLocks noChangeArrowheads="1"/>
          </p:cNvSpPr>
          <p:nvPr/>
        </p:nvSpPr>
        <p:spPr bwMode="auto">
          <a:xfrm>
            <a:off x="12648" y="1461560"/>
            <a:ext cx="1079501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ru-RU" dirty="0"/>
              <a:t>beam</a:t>
            </a:r>
            <a:endParaRPr lang="ru-RU" altLang="ru-RU" dirty="0"/>
          </a:p>
        </p:txBody>
      </p:sp>
      <p:sp>
        <p:nvSpPr>
          <p:cNvPr id="11" name="TextBox 11"/>
          <p:cNvSpPr txBox="1">
            <a:spLocks noChangeArrowheads="1"/>
          </p:cNvSpPr>
          <p:nvPr/>
        </p:nvSpPr>
        <p:spPr bwMode="auto">
          <a:xfrm>
            <a:off x="4616369" y="3095952"/>
            <a:ext cx="439248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ru-RU" dirty="0"/>
              <a:t>First task of the next run → trace beam and monitor its profile in the end of the setup (try to find optimal trajectory to reduce background)</a:t>
            </a:r>
            <a:endParaRPr lang="ru-RU" altLang="ru-RU" dirty="0"/>
          </a:p>
        </p:txBody>
      </p:sp>
      <p:sp>
        <p:nvSpPr>
          <p:cNvPr id="12" name="TextBox 12"/>
          <p:cNvSpPr txBox="1">
            <a:spLocks noChangeArrowheads="1"/>
          </p:cNvSpPr>
          <p:nvPr/>
        </p:nvSpPr>
        <p:spPr bwMode="auto">
          <a:xfrm>
            <a:off x="7499738" y="1861739"/>
            <a:ext cx="164306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ru-RU" sz="1600" dirty="0"/>
              <a:t>Additional beam profile meter</a:t>
            </a:r>
            <a:endParaRPr lang="ru-RU" altLang="ru-RU" sz="1600" dirty="0"/>
          </a:p>
        </p:txBody>
      </p:sp>
      <p:pic>
        <p:nvPicPr>
          <p:cNvPr id="14" name="Picture 4" descr="C:\Users\anna\Downloads\1.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634" y="506413"/>
            <a:ext cx="5490821" cy="2589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24518" y="2092483"/>
            <a:ext cx="24032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dirty="0"/>
              <a:t>Beam profile meters</a:t>
            </a:r>
            <a:endParaRPr lang="ru-RU" altLang="ru-RU" dirty="0"/>
          </a:p>
        </p:txBody>
      </p:sp>
      <p:sp>
        <p:nvSpPr>
          <p:cNvPr id="16" name="Прямоугольник 8"/>
          <p:cNvSpPr>
            <a:spLocks noChangeArrowheads="1"/>
          </p:cNvSpPr>
          <p:nvPr/>
        </p:nvSpPr>
        <p:spPr bwMode="auto">
          <a:xfrm>
            <a:off x="1847597" y="1700808"/>
            <a:ext cx="46037" cy="360363"/>
          </a:xfrm>
          <a:prstGeom prst="rect">
            <a:avLst/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cxnSp>
        <p:nvCxnSpPr>
          <p:cNvPr id="17" name="Прямая со стрелкой 7"/>
          <p:cNvCxnSpPr>
            <a:cxnSpLocks noChangeShapeType="1"/>
          </p:cNvCxnSpPr>
          <p:nvPr/>
        </p:nvCxnSpPr>
        <p:spPr bwMode="auto">
          <a:xfrm rot="-300000">
            <a:off x="7384455" y="1630800"/>
            <a:ext cx="360363" cy="0"/>
          </a:xfrm>
          <a:prstGeom prst="straightConnector1">
            <a:avLst/>
          </a:prstGeom>
          <a:noFill/>
          <a:ln w="19050" algn="ctr">
            <a:solidFill>
              <a:srgbClr val="CC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TextBox 2"/>
          <p:cNvSpPr txBox="1"/>
          <p:nvPr/>
        </p:nvSpPr>
        <p:spPr>
          <a:xfrm>
            <a:off x="3275856" y="404664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 GEM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870615" y="1092228"/>
            <a:ext cx="1405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 </a:t>
            </a:r>
            <a:r>
              <a:rPr lang="en-US" dirty="0" err="1" smtClean="0"/>
              <a:t>Fwd</a:t>
            </a:r>
            <a:r>
              <a:rPr lang="en-US" dirty="0" smtClean="0"/>
              <a:t> Si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42129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44538" cy="65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-44450"/>
            <a:ext cx="1462087" cy="82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2"/>
          <p:cNvSpPr>
            <a:spLocks noChangeArrowheads="1"/>
          </p:cNvSpPr>
          <p:nvPr/>
        </p:nvSpPr>
        <p:spPr bwMode="auto">
          <a:xfrm>
            <a:off x="900113" y="12700"/>
            <a:ext cx="71278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GB" altLang="ru-RU" sz="2800">
                <a:solidFill>
                  <a:srgbClr val="FF0066"/>
                </a:solidFill>
              </a:rPr>
              <a:t>Λ hyperon signals in 4A GeV Carbon- nucleus interactions </a:t>
            </a:r>
          </a:p>
        </p:txBody>
      </p:sp>
      <p:sp>
        <p:nvSpPr>
          <p:cNvPr id="5" name="Прямоугольник 5"/>
          <p:cNvSpPr>
            <a:spLocks noChangeArrowheads="1"/>
          </p:cNvSpPr>
          <p:nvPr/>
        </p:nvSpPr>
        <p:spPr bwMode="auto">
          <a:xfrm>
            <a:off x="31750" y="6550025"/>
            <a:ext cx="57070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ru-RU" sz="1400">
                <a:solidFill>
                  <a:srgbClr val="000000"/>
                </a:solidFill>
              </a:rPr>
              <a:t>M.Kapishin 		                                      BM@N  experiment</a:t>
            </a:r>
            <a:r>
              <a:rPr lang="en-US" altLang="ru-RU" sz="1400" b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4283075" y="4076700"/>
            <a:ext cx="4752975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ru-RU" dirty="0">
                <a:solidFill>
                  <a:srgbClr val="002060"/>
                </a:solidFill>
              </a:rPr>
              <a:t>C beam 4 </a:t>
            </a:r>
            <a:r>
              <a:rPr lang="en-US" altLang="ru-RU" dirty="0" err="1">
                <a:solidFill>
                  <a:srgbClr val="002060"/>
                </a:solidFill>
              </a:rPr>
              <a:t>AGeV</a:t>
            </a:r>
            <a:endParaRPr lang="en-US" altLang="ru-RU" dirty="0">
              <a:solidFill>
                <a:srgbClr val="002060"/>
              </a:solidFill>
            </a:endParaRPr>
          </a:p>
          <a:p>
            <a:pPr algn="ctr"/>
            <a:r>
              <a:rPr lang="en-US" altLang="ru-RU" dirty="0">
                <a:solidFill>
                  <a:srgbClr val="002060"/>
                </a:solidFill>
              </a:rPr>
              <a:t> C + </a:t>
            </a:r>
            <a:r>
              <a:rPr lang="en-US" altLang="ru-RU" dirty="0" err="1">
                <a:solidFill>
                  <a:srgbClr val="002060"/>
                </a:solidFill>
              </a:rPr>
              <a:t>C,Al,Cu</a:t>
            </a:r>
            <a:r>
              <a:rPr lang="en-US" altLang="ru-RU" dirty="0">
                <a:solidFill>
                  <a:srgbClr val="002060"/>
                </a:solidFill>
              </a:rPr>
              <a:t> → </a:t>
            </a:r>
            <a:r>
              <a:rPr lang="el-GR" altLang="ru-RU" dirty="0">
                <a:solidFill>
                  <a:srgbClr val="002060"/>
                </a:solidFill>
              </a:rPr>
              <a:t>Λ</a:t>
            </a:r>
            <a:r>
              <a:rPr lang="en-US" altLang="ru-RU" dirty="0">
                <a:solidFill>
                  <a:srgbClr val="002060"/>
                </a:solidFill>
              </a:rPr>
              <a:t> + X minimum bias</a:t>
            </a:r>
          </a:p>
          <a:p>
            <a:pPr algn="ctr"/>
            <a:r>
              <a:rPr lang="el-GR" altLang="ru-RU" dirty="0">
                <a:solidFill>
                  <a:srgbClr val="002060"/>
                </a:solidFill>
              </a:rPr>
              <a:t>Λ</a:t>
            </a:r>
            <a:r>
              <a:rPr lang="en-US" altLang="ru-RU" dirty="0">
                <a:solidFill>
                  <a:srgbClr val="002060"/>
                </a:solidFill>
              </a:rPr>
              <a:t> signal width 2.4 – </a:t>
            </a:r>
            <a:r>
              <a:rPr lang="en-US" altLang="ru-RU" dirty="0" smtClean="0">
                <a:solidFill>
                  <a:srgbClr val="002060"/>
                </a:solidFill>
              </a:rPr>
              <a:t>2.8 </a:t>
            </a:r>
            <a:r>
              <a:rPr lang="en-US" altLang="ru-RU" dirty="0">
                <a:solidFill>
                  <a:srgbClr val="002060"/>
                </a:solidFill>
              </a:rPr>
              <a:t>MeV</a:t>
            </a:r>
          </a:p>
          <a:p>
            <a:pPr algn="ctr"/>
            <a:endParaRPr lang="en-US" altLang="ru-RU" dirty="0">
              <a:solidFill>
                <a:srgbClr val="002060"/>
              </a:solidFill>
            </a:endParaRPr>
          </a:p>
          <a:p>
            <a:pPr algn="ctr"/>
            <a:r>
              <a:rPr lang="en-US" altLang="ru-RU" dirty="0">
                <a:solidFill>
                  <a:srgbClr val="002060"/>
                </a:solidFill>
              </a:rPr>
              <a:t>C+C:   4.6M </a:t>
            </a:r>
            <a:r>
              <a:rPr lang="en-US" altLang="ru-RU" baseline="30000" dirty="0">
                <a:solidFill>
                  <a:srgbClr val="002060"/>
                </a:solidFill>
              </a:rPr>
              <a:t> </a:t>
            </a:r>
            <a:r>
              <a:rPr lang="en-US" altLang="ru-RU" dirty="0">
                <a:solidFill>
                  <a:srgbClr val="002060"/>
                </a:solidFill>
              </a:rPr>
              <a:t> triggers</a:t>
            </a:r>
          </a:p>
          <a:p>
            <a:pPr algn="ctr"/>
            <a:r>
              <a:rPr lang="en-US" altLang="ru-RU" dirty="0" err="1">
                <a:solidFill>
                  <a:srgbClr val="002060"/>
                </a:solidFill>
              </a:rPr>
              <a:t>C+Al</a:t>
            </a:r>
            <a:r>
              <a:rPr lang="en-US" altLang="ru-RU" dirty="0">
                <a:solidFill>
                  <a:srgbClr val="002060"/>
                </a:solidFill>
              </a:rPr>
              <a:t>:  5.3M</a:t>
            </a:r>
            <a:r>
              <a:rPr lang="en-US" altLang="ru-RU" baseline="30000" dirty="0">
                <a:solidFill>
                  <a:srgbClr val="002060"/>
                </a:solidFill>
              </a:rPr>
              <a:t> </a:t>
            </a:r>
            <a:r>
              <a:rPr lang="en-US" altLang="ru-RU" dirty="0">
                <a:solidFill>
                  <a:srgbClr val="002060"/>
                </a:solidFill>
              </a:rPr>
              <a:t> triggers</a:t>
            </a:r>
            <a:endParaRPr lang="en-US" altLang="ru-RU" baseline="30000" dirty="0">
              <a:solidFill>
                <a:srgbClr val="002060"/>
              </a:solidFill>
            </a:endParaRPr>
          </a:p>
          <a:p>
            <a:pPr algn="ctr"/>
            <a:r>
              <a:rPr lang="en-US" altLang="ru-RU" dirty="0" err="1">
                <a:solidFill>
                  <a:srgbClr val="002060"/>
                </a:solidFill>
              </a:rPr>
              <a:t>C+Cu</a:t>
            </a:r>
            <a:r>
              <a:rPr lang="en-US" altLang="ru-RU" dirty="0">
                <a:solidFill>
                  <a:srgbClr val="002060"/>
                </a:solidFill>
              </a:rPr>
              <a:t>:  5.3M</a:t>
            </a:r>
            <a:r>
              <a:rPr lang="en-US" altLang="ru-RU" baseline="30000" dirty="0">
                <a:solidFill>
                  <a:srgbClr val="002060"/>
                </a:solidFill>
              </a:rPr>
              <a:t> </a:t>
            </a:r>
            <a:r>
              <a:rPr lang="en-US" altLang="ru-RU" dirty="0">
                <a:solidFill>
                  <a:srgbClr val="002060"/>
                </a:solidFill>
              </a:rPr>
              <a:t> triggers</a:t>
            </a:r>
          </a:p>
          <a:p>
            <a:pPr algn="ctr"/>
            <a:endParaRPr lang="en-US" altLang="ru-RU" baseline="30000" dirty="0">
              <a:solidFill>
                <a:srgbClr val="002060"/>
              </a:solidFill>
            </a:endParaRPr>
          </a:p>
          <a:p>
            <a:pPr algn="ctr"/>
            <a:r>
              <a:rPr lang="en-US" altLang="ru-RU" dirty="0">
                <a:solidFill>
                  <a:srgbClr val="002060"/>
                </a:solidFill>
              </a:rPr>
              <a:t>2.5 days of data taking</a:t>
            </a:r>
          </a:p>
          <a:p>
            <a:pPr algn="ctr"/>
            <a:endParaRPr lang="en-US" altLang="ru-RU" dirty="0"/>
          </a:p>
          <a:p>
            <a:pPr algn="ctr"/>
            <a:endParaRPr lang="en-US" altLang="ru-RU" dirty="0"/>
          </a:p>
        </p:txBody>
      </p:sp>
      <p:pic>
        <p:nvPicPr>
          <p:cNvPr id="7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938213"/>
            <a:ext cx="4103687" cy="283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263" y="927100"/>
            <a:ext cx="4102100" cy="284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3" y="3771900"/>
            <a:ext cx="4103687" cy="285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7440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44538" cy="65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-44450"/>
            <a:ext cx="1462087" cy="82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2"/>
          <p:cNvSpPr>
            <a:spLocks noChangeArrowheads="1"/>
          </p:cNvSpPr>
          <p:nvPr/>
        </p:nvSpPr>
        <p:spPr bwMode="auto">
          <a:xfrm>
            <a:off x="900113" y="12700"/>
            <a:ext cx="71278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GB" altLang="ru-RU" sz="2800">
                <a:solidFill>
                  <a:srgbClr val="FF0066"/>
                </a:solidFill>
              </a:rPr>
              <a:t>Λ hyperon yield in 4A GeV Carbon- nucleus min bias interactions </a:t>
            </a:r>
          </a:p>
        </p:txBody>
      </p:sp>
      <p:sp>
        <p:nvSpPr>
          <p:cNvPr id="5" name="Прямоугольник 5"/>
          <p:cNvSpPr>
            <a:spLocks noChangeArrowheads="1"/>
          </p:cNvSpPr>
          <p:nvPr/>
        </p:nvSpPr>
        <p:spPr bwMode="auto">
          <a:xfrm>
            <a:off x="31750" y="6550025"/>
            <a:ext cx="57070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ru-RU" sz="1400">
                <a:solidFill>
                  <a:srgbClr val="000000"/>
                </a:solidFill>
              </a:rPr>
              <a:t>M.Kapishin 		                                      BM@N  experiment</a:t>
            </a:r>
            <a:r>
              <a:rPr lang="en-US" altLang="ru-RU" sz="1400" b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0550" y="3444875"/>
            <a:ext cx="8004175" cy="2862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0090"/>
                </a:solidFill>
                <a:latin typeface="Arial" pitchFamily="34" charset="0"/>
                <a:cs typeface="Arial" pitchFamily="34" charset="0"/>
              </a:rPr>
              <a:t>Yield of </a:t>
            </a:r>
            <a:r>
              <a:rPr lang="el-GR" dirty="0">
                <a:solidFill>
                  <a:srgbClr val="000090"/>
                </a:solidFill>
                <a:latin typeface="Arial" pitchFamily="34" charset="0"/>
                <a:cs typeface="Arial" pitchFamily="34" charset="0"/>
              </a:rPr>
              <a:t>Λ</a:t>
            </a:r>
            <a:r>
              <a:rPr lang="en-US" dirty="0">
                <a:solidFill>
                  <a:srgbClr val="000090"/>
                </a:solidFill>
                <a:latin typeface="Arial" pitchFamily="34" charset="0"/>
                <a:cs typeface="Arial" pitchFamily="34" charset="0"/>
              </a:rPr>
              <a:t>  in C+C, </a:t>
            </a:r>
            <a:r>
              <a:rPr lang="en-US" dirty="0" err="1">
                <a:solidFill>
                  <a:srgbClr val="000090"/>
                </a:solidFill>
                <a:latin typeface="Arial" pitchFamily="34" charset="0"/>
                <a:cs typeface="Arial" pitchFamily="34" charset="0"/>
              </a:rPr>
              <a:t>C+Al</a:t>
            </a:r>
            <a:r>
              <a:rPr lang="en-US" dirty="0">
                <a:solidFill>
                  <a:srgbClr val="000090"/>
                </a:solidFill>
                <a:latin typeface="Arial" pitchFamily="34" charset="0"/>
                <a:cs typeface="Arial" pitchFamily="34" charset="0"/>
              </a:rPr>
              <a:t>, C+ Cu minimum bias interactions in dependence on rapidity y* in </a:t>
            </a:r>
            <a:r>
              <a:rPr lang="en-US" dirty="0" err="1">
                <a:solidFill>
                  <a:srgbClr val="000090"/>
                </a:solidFill>
                <a:latin typeface="Arial" pitchFamily="34" charset="0"/>
                <a:cs typeface="Arial" pitchFamily="34" charset="0"/>
              </a:rPr>
              <a:t>c.m.s</a:t>
            </a:r>
            <a:r>
              <a:rPr lang="en-US" dirty="0">
                <a:solidFill>
                  <a:srgbClr val="000090"/>
                </a:solidFill>
                <a:latin typeface="Arial" pitchFamily="34" charset="0"/>
                <a:cs typeface="Arial" pitchFamily="34" charset="0"/>
              </a:rPr>
              <a:t>.        y* = </a:t>
            </a:r>
            <a:r>
              <a:rPr lang="en-US" dirty="0">
                <a:solidFill>
                  <a:srgbClr val="2D2DB9">
                    <a:lumMod val="75000"/>
                  </a:srgbClr>
                </a:solidFill>
                <a:latin typeface="+mj-lt"/>
                <a:ea typeface="Times New Roman"/>
                <a:cs typeface="Times New Roman" pitchFamily="18" charset="0"/>
              </a:rPr>
              <a:t>y</a:t>
            </a:r>
            <a:r>
              <a:rPr lang="en-US" baseline="-25000" dirty="0">
                <a:solidFill>
                  <a:srgbClr val="2D2DB9">
                    <a:lumMod val="75000"/>
                  </a:srgbClr>
                </a:solidFill>
                <a:latin typeface="+mj-lt"/>
                <a:ea typeface="Times New Roman"/>
                <a:cs typeface="Times New Roman" pitchFamily="18" charset="0"/>
              </a:rPr>
              <a:t>lab</a:t>
            </a:r>
            <a:r>
              <a:rPr lang="en-US" dirty="0">
                <a:solidFill>
                  <a:srgbClr val="2D2DB9">
                    <a:lumMod val="75000"/>
                  </a:srgbClr>
                </a:solidFill>
                <a:latin typeface="+mj-lt"/>
                <a:ea typeface="Times New Roman"/>
                <a:cs typeface="Times New Roman" pitchFamily="18" charset="0"/>
              </a:rPr>
              <a:t>-</a:t>
            </a:r>
            <a:r>
              <a:rPr lang="en-US" dirty="0">
                <a:solidFill>
                  <a:srgbClr val="2D2DB9">
                    <a:lumMod val="75000"/>
                  </a:srgb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1.17</a:t>
            </a:r>
            <a:endParaRPr lang="en-US" dirty="0">
              <a:solidFill>
                <a:srgbClr val="00009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► y* spectrum becomes softer with increase of target atomic weight </a:t>
            </a:r>
          </a:p>
          <a:p>
            <a:pPr>
              <a:defRPr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   </a:t>
            </a:r>
            <a:endParaRPr lang="en-US" dirty="0">
              <a:solidFill>
                <a:srgbClr val="00009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0090"/>
                </a:solidFill>
                <a:latin typeface="Arial" pitchFamily="34" charset="0"/>
                <a:cs typeface="Arial" pitchFamily="34" charset="0"/>
              </a:rPr>
              <a:t>Data compared with predictions of DCM-QGSM and </a:t>
            </a:r>
            <a:r>
              <a:rPr lang="en-US" dirty="0" err="1">
                <a:solidFill>
                  <a:srgbClr val="000090"/>
                </a:solidFill>
                <a:latin typeface="Arial" pitchFamily="34" charset="0"/>
                <a:cs typeface="Arial" pitchFamily="34" charset="0"/>
              </a:rPr>
              <a:t>UrQMD</a:t>
            </a:r>
            <a:r>
              <a:rPr lang="en-US" dirty="0">
                <a:solidFill>
                  <a:srgbClr val="000090"/>
                </a:solidFill>
                <a:latin typeface="Arial" pitchFamily="34" charset="0"/>
                <a:cs typeface="Arial" pitchFamily="34" charset="0"/>
              </a:rPr>
              <a:t> models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ru-RU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► DCM-QGSM overestimates data in C+C interactions, but  more compatible with data measured with heavier targets (</a:t>
            </a:r>
            <a:r>
              <a:rPr lang="en-US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C+Cu</a:t>
            </a:r>
            <a:r>
              <a:rPr lang="en-US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) </a:t>
            </a:r>
          </a:p>
          <a:p>
            <a:pPr>
              <a:defRPr/>
            </a:pPr>
            <a:endParaRPr lang="en-US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► </a:t>
            </a:r>
            <a:r>
              <a:rPr lang="en-US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UrQMD</a:t>
            </a:r>
            <a:r>
              <a:rPr lang="en-US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predictions are more consistent with data in normalization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287588" y="2852738"/>
            <a:ext cx="6854825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b="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measured kinematic range 0.1&lt;</a:t>
            </a:r>
            <a:r>
              <a:rPr lang="en-US" b="0" i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p</a:t>
            </a:r>
            <a:r>
              <a:rPr lang="en-US" b="0" i="1" baseline="-250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</a:t>
            </a:r>
            <a:r>
              <a:rPr lang="en-US" b="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&lt;1.05 GeV/c,  0.03&lt;</a:t>
            </a:r>
            <a:r>
              <a:rPr lang="en-US" b="0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y</a:t>
            </a:r>
            <a:r>
              <a:rPr lang="en-US" b="0" i="1" baseline="30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*</a:t>
            </a:r>
            <a:r>
              <a:rPr lang="en-US" b="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&lt; 0.93</a:t>
            </a:r>
          </a:p>
          <a:p>
            <a:pPr>
              <a:defRPr/>
            </a:pPr>
            <a:r>
              <a:rPr lang="en-US" b="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data are corrected for acceptance and reconstruction efficiency</a:t>
            </a:r>
          </a:p>
        </p:txBody>
      </p:sp>
      <p:pic>
        <p:nvPicPr>
          <p:cNvPr id="8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876300"/>
            <a:ext cx="30099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100" y="908050"/>
            <a:ext cx="30099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876300"/>
            <a:ext cx="3008313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06754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44538" cy="65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-44450"/>
            <a:ext cx="1462087" cy="82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2"/>
          <p:cNvSpPr>
            <a:spLocks noChangeArrowheads="1"/>
          </p:cNvSpPr>
          <p:nvPr/>
        </p:nvSpPr>
        <p:spPr bwMode="auto">
          <a:xfrm>
            <a:off x="900113" y="12700"/>
            <a:ext cx="71278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GB" altLang="ru-RU" sz="2800">
                <a:solidFill>
                  <a:srgbClr val="FF0066"/>
                </a:solidFill>
              </a:rPr>
              <a:t>Λ hyperon invariant p</a:t>
            </a:r>
            <a:r>
              <a:rPr lang="en-GB" altLang="ru-RU" sz="2800" baseline="-25000">
                <a:solidFill>
                  <a:srgbClr val="FF0066"/>
                </a:solidFill>
              </a:rPr>
              <a:t>T</a:t>
            </a:r>
            <a:r>
              <a:rPr lang="en-GB" altLang="ru-RU" sz="2800">
                <a:solidFill>
                  <a:srgbClr val="FF0066"/>
                </a:solidFill>
              </a:rPr>
              <a:t> spectra in 4A GeV Carbon-nucleus interactions </a:t>
            </a:r>
          </a:p>
        </p:txBody>
      </p:sp>
      <p:sp>
        <p:nvSpPr>
          <p:cNvPr id="5" name="Прямоугольник 5"/>
          <p:cNvSpPr>
            <a:spLocks noChangeArrowheads="1"/>
          </p:cNvSpPr>
          <p:nvPr/>
        </p:nvSpPr>
        <p:spPr bwMode="auto">
          <a:xfrm>
            <a:off x="31750" y="6550025"/>
            <a:ext cx="57070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ru-RU" sz="1400">
                <a:solidFill>
                  <a:srgbClr val="000000"/>
                </a:solidFill>
              </a:rPr>
              <a:t>M.Kapishin 		                                      BM@N  experiment</a:t>
            </a:r>
            <a:r>
              <a:rPr lang="en-US" altLang="ru-RU" sz="1400" b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3988" y="3255963"/>
            <a:ext cx="8929687" cy="17843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0090"/>
                </a:solidFill>
                <a:latin typeface="Arial" pitchFamily="34" charset="0"/>
                <a:cs typeface="Arial" pitchFamily="34" charset="0"/>
              </a:rPr>
              <a:t>Fit of invariant </a:t>
            </a:r>
            <a:r>
              <a:rPr lang="en-US" dirty="0" err="1">
                <a:solidFill>
                  <a:srgbClr val="00009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n-US" baseline="-25000" dirty="0" err="1">
                <a:solidFill>
                  <a:srgbClr val="00009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dirty="0">
                <a:solidFill>
                  <a:srgbClr val="000090"/>
                </a:solidFill>
                <a:latin typeface="Arial" pitchFamily="34" charset="0"/>
                <a:cs typeface="Arial" pitchFamily="34" charset="0"/>
              </a:rPr>
              <a:t> spectra of </a:t>
            </a:r>
            <a:r>
              <a:rPr lang="el-GR" dirty="0">
                <a:solidFill>
                  <a:srgbClr val="000090"/>
                </a:solidFill>
                <a:latin typeface="Arial" pitchFamily="34" charset="0"/>
                <a:cs typeface="Arial" pitchFamily="34" charset="0"/>
              </a:rPr>
              <a:t>Λ</a:t>
            </a:r>
            <a:r>
              <a:rPr lang="en-US" dirty="0">
                <a:solidFill>
                  <a:srgbClr val="000090"/>
                </a:solidFill>
                <a:latin typeface="Arial" pitchFamily="34" charset="0"/>
                <a:cs typeface="Arial" pitchFamily="34" charset="0"/>
              </a:rPr>
              <a:t> yields in C+C, </a:t>
            </a:r>
            <a:r>
              <a:rPr lang="en-US" dirty="0" err="1">
                <a:solidFill>
                  <a:srgbClr val="000090"/>
                </a:solidFill>
                <a:latin typeface="Arial" pitchFamily="34" charset="0"/>
                <a:cs typeface="Arial" pitchFamily="34" charset="0"/>
              </a:rPr>
              <a:t>C+Al</a:t>
            </a:r>
            <a:r>
              <a:rPr lang="en-US" dirty="0">
                <a:solidFill>
                  <a:srgbClr val="00009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solidFill>
                  <a:srgbClr val="000090"/>
                </a:solidFill>
                <a:latin typeface="Arial" pitchFamily="34" charset="0"/>
                <a:cs typeface="Arial" pitchFamily="34" charset="0"/>
              </a:rPr>
              <a:t>C+Cu</a:t>
            </a:r>
            <a:r>
              <a:rPr lang="en-US" dirty="0">
                <a:solidFill>
                  <a:srgbClr val="000090"/>
                </a:solidFill>
                <a:latin typeface="Arial" pitchFamily="34" charset="0"/>
                <a:cs typeface="Arial" pitchFamily="34" charset="0"/>
              </a:rPr>
              <a:t> minimum bias interactions by function: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rgbClr val="00009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i="1" dirty="0">
                <a:latin typeface="Arial" pitchFamily="34" charset="0"/>
                <a:cs typeface="Arial" pitchFamily="34" charset="0"/>
              </a:rPr>
              <a:t>                </a:t>
            </a:r>
            <a:r>
              <a:rPr lang="en-US" sz="2000" i="1" dirty="0">
                <a:latin typeface="Arial" pitchFamily="34" charset="0"/>
                <a:cs typeface="Arial" pitchFamily="34" charset="0"/>
              </a:rPr>
              <a:t>1/p</a:t>
            </a:r>
            <a:r>
              <a:rPr lang="en-US" sz="2000" i="1" baseline="-25000" dirty="0">
                <a:latin typeface="Arial" pitchFamily="34" charset="0"/>
                <a:cs typeface="Arial" pitchFamily="34" charset="0"/>
              </a:rPr>
              <a:t>T</a:t>
            </a:r>
            <a:r>
              <a:rPr lang="en-US" sz="2000" i="1" dirty="0">
                <a:latin typeface="Arial" pitchFamily="34" charset="0"/>
                <a:cs typeface="Arial" pitchFamily="34" charset="0"/>
              </a:rPr>
              <a:t>·d</a:t>
            </a:r>
            <a:r>
              <a:rPr lang="en-US" sz="2000" i="1" baseline="30000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2000" i="1" dirty="0">
                <a:latin typeface="Arial" pitchFamily="34" charset="0"/>
                <a:cs typeface="Arial" pitchFamily="34" charset="0"/>
              </a:rPr>
              <a:t>N/</a:t>
            </a:r>
            <a:r>
              <a:rPr lang="en-US" sz="2000" i="1" dirty="0" err="1">
                <a:latin typeface="Arial" pitchFamily="34" charset="0"/>
                <a:cs typeface="Arial" pitchFamily="34" charset="0"/>
              </a:rPr>
              <a:t>dp</a:t>
            </a:r>
            <a:r>
              <a:rPr lang="en-US" sz="2000" i="1" baseline="-25000" dirty="0" err="1">
                <a:latin typeface="Arial" pitchFamily="34" charset="0"/>
                <a:cs typeface="Arial" pitchFamily="34" charset="0"/>
              </a:rPr>
              <a:t>T</a:t>
            </a:r>
            <a:r>
              <a:rPr lang="en-US" sz="2000" i="1" dirty="0" err="1">
                <a:latin typeface="Arial" pitchFamily="34" charset="0"/>
                <a:cs typeface="Arial" pitchFamily="34" charset="0"/>
              </a:rPr>
              <a:t>dy</a:t>
            </a:r>
            <a:r>
              <a:rPr lang="en-US" sz="2000" i="1" dirty="0">
                <a:latin typeface="Arial" pitchFamily="34" charset="0"/>
                <a:cs typeface="Arial" pitchFamily="34" charset="0"/>
              </a:rPr>
              <a:t> = </a:t>
            </a:r>
            <a:r>
              <a:rPr lang="en-US" sz="2000" i="1" dirty="0" err="1">
                <a:latin typeface="Arial" pitchFamily="34" charset="0"/>
                <a:cs typeface="Arial" pitchFamily="34" charset="0"/>
              </a:rPr>
              <a:t>A·exp</a:t>
            </a:r>
            <a:r>
              <a:rPr lang="en-US" sz="2000" i="1" dirty="0">
                <a:latin typeface="Arial" pitchFamily="34" charset="0"/>
                <a:cs typeface="Arial" pitchFamily="34" charset="0"/>
              </a:rPr>
              <a:t>(-(</a:t>
            </a:r>
            <a:r>
              <a:rPr lang="en-US" sz="2000" i="1" dirty="0" err="1">
                <a:latin typeface="Arial" pitchFamily="34" charset="0"/>
                <a:cs typeface="Arial" pitchFamily="34" charset="0"/>
              </a:rPr>
              <a:t>m</a:t>
            </a:r>
            <a:r>
              <a:rPr lang="en-US" sz="2000" i="1" baseline="-25000" dirty="0" err="1">
                <a:latin typeface="Arial" pitchFamily="34" charset="0"/>
                <a:cs typeface="Arial" pitchFamily="34" charset="0"/>
              </a:rPr>
              <a:t>T</a:t>
            </a:r>
            <a:r>
              <a:rPr lang="en-US" sz="2000" i="1" dirty="0" err="1">
                <a:latin typeface="Arial" pitchFamily="34" charset="0"/>
                <a:cs typeface="Arial" pitchFamily="34" charset="0"/>
              </a:rPr>
              <a:t>-m</a:t>
            </a:r>
            <a:r>
              <a:rPr lang="en-US" sz="2000" i="1" baseline="-25000" dirty="0" err="1">
                <a:latin typeface="Arial" pitchFamily="34" charset="0"/>
                <a:cs typeface="Arial" pitchFamily="34" charset="0"/>
              </a:rPr>
              <a:t>Λ</a:t>
            </a:r>
            <a:r>
              <a:rPr lang="en-US" sz="2000" i="1" dirty="0">
                <a:latin typeface="Arial" pitchFamily="34" charset="0"/>
                <a:cs typeface="Arial" pitchFamily="34" charset="0"/>
              </a:rPr>
              <a:t>)/T)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   </a:t>
            </a:r>
            <a:r>
              <a:rPr lang="en-US" sz="2000" i="1" dirty="0" err="1">
                <a:latin typeface="Arial" pitchFamily="34" charset="0"/>
                <a:cs typeface="Arial" pitchFamily="34" charset="0"/>
              </a:rPr>
              <a:t>m</a:t>
            </a:r>
            <a:r>
              <a:rPr lang="en-US" sz="2000" i="1" baseline="-25000" dirty="0" err="1">
                <a:latin typeface="Arial" pitchFamily="34" charset="0"/>
                <a:cs typeface="Arial" pitchFamily="34" charset="0"/>
              </a:rPr>
              <a:t>T</a:t>
            </a:r>
            <a:r>
              <a:rPr lang="en-US" sz="2000" i="1" dirty="0">
                <a:latin typeface="Arial" pitchFamily="34" charset="0"/>
                <a:cs typeface="Arial" pitchFamily="34" charset="0"/>
              </a:rPr>
              <a:t>=√(m</a:t>
            </a:r>
            <a:r>
              <a:rPr lang="en-US" sz="2000" i="1" baseline="-25000" dirty="0">
                <a:latin typeface="Arial" pitchFamily="34" charset="0"/>
                <a:cs typeface="Arial" pitchFamily="34" charset="0"/>
              </a:rPr>
              <a:t>Λ</a:t>
            </a:r>
            <a:r>
              <a:rPr lang="en-US" sz="2000" i="1" baseline="30000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2000" i="1" dirty="0">
                <a:latin typeface="Arial" pitchFamily="34" charset="0"/>
                <a:cs typeface="Arial" pitchFamily="34" charset="0"/>
              </a:rPr>
              <a:t>+p</a:t>
            </a:r>
            <a:r>
              <a:rPr lang="en-US" sz="2000" i="1" baseline="-25000" dirty="0">
                <a:latin typeface="Arial" pitchFamily="34" charset="0"/>
                <a:cs typeface="Arial" pitchFamily="34" charset="0"/>
              </a:rPr>
              <a:t>T</a:t>
            </a:r>
            <a:r>
              <a:rPr lang="en-US" sz="2000" i="1" baseline="30000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2000" i="1" dirty="0">
                <a:latin typeface="Arial" pitchFamily="34" charset="0"/>
                <a:cs typeface="Arial" pitchFamily="34" charset="0"/>
              </a:rPr>
              <a:t>)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endParaRPr lang="en-US" sz="2000" dirty="0">
              <a:solidFill>
                <a:srgbClr val="00009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US" dirty="0">
              <a:solidFill>
                <a:srgbClr val="00009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 err="1">
                <a:solidFill>
                  <a:srgbClr val="000090"/>
                </a:solidFill>
                <a:latin typeface="Arial" pitchFamily="34" charset="0"/>
                <a:cs typeface="Arial" pitchFamily="34" charset="0"/>
              </a:rPr>
              <a:t>Inv</a:t>
            </a:r>
            <a:r>
              <a:rPr lang="en-US" dirty="0">
                <a:solidFill>
                  <a:srgbClr val="000090"/>
                </a:solidFill>
                <a:latin typeface="Arial" pitchFamily="34" charset="0"/>
                <a:cs typeface="Arial" pitchFamily="34" charset="0"/>
              </a:rPr>
              <a:t> slope </a:t>
            </a:r>
            <a:r>
              <a:rPr lang="en-US" i="1" dirty="0">
                <a:solidFill>
                  <a:srgbClr val="00009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dirty="0">
                <a:solidFill>
                  <a:srgbClr val="000090"/>
                </a:solidFill>
                <a:latin typeface="Arial" pitchFamily="34" charset="0"/>
                <a:cs typeface="Arial" pitchFamily="34" charset="0"/>
              </a:rPr>
              <a:t> in comparison with predictions of DCM-QGSM and </a:t>
            </a:r>
            <a:r>
              <a:rPr lang="en-US" dirty="0" err="1">
                <a:solidFill>
                  <a:srgbClr val="000090"/>
                </a:solidFill>
                <a:latin typeface="Arial" pitchFamily="34" charset="0"/>
                <a:cs typeface="Arial" pitchFamily="34" charset="0"/>
              </a:rPr>
              <a:t>UrQMD</a:t>
            </a:r>
            <a:r>
              <a:rPr lang="en-US" dirty="0">
                <a:solidFill>
                  <a:srgbClr val="000090"/>
                </a:solidFill>
                <a:latin typeface="Arial" pitchFamily="34" charset="0"/>
                <a:cs typeface="Arial" pitchFamily="34" charset="0"/>
              </a:rPr>
              <a:t> models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868363" y="5060950"/>
          <a:ext cx="7500937" cy="1401764"/>
        </p:xfrm>
        <a:graphic>
          <a:graphicData uri="http://schemas.openxmlformats.org/drawingml/2006/table">
            <a:tbl>
              <a:tblPr/>
              <a:tblGrid>
                <a:gridCol w="2143125"/>
                <a:gridCol w="1760537"/>
                <a:gridCol w="1836738"/>
                <a:gridCol w="1760537"/>
              </a:tblGrid>
              <a:tr h="315468"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457200" eaLnBrk="0" hangingPunct="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914400" eaLnBrk="0" hangingPunct="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371600" eaLnBrk="0" hangingPunct="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1828800" eaLnBrk="0" hangingPunct="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2228B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044C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457200" eaLnBrk="0" hangingPunct="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914400" eaLnBrk="0" hangingPunct="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371600" eaLnBrk="0" hangingPunct="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1828800" eaLnBrk="0" hangingPunct="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T</a:t>
                      </a:r>
                      <a:r>
                        <a:rPr kumimoji="0" lang="en-US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 [MeV] </a:t>
                      </a:r>
                      <a:r>
                        <a:rPr kumimoji="0" lang="en-US" alt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C+C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044C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457200" eaLnBrk="0" hangingPunct="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914400" eaLnBrk="0" hangingPunct="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371600" eaLnBrk="0" hangingPunct="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1828800" eaLnBrk="0" hangingPunct="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r>
                        <a:rPr kumimoji="0" lang="en-US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[MeV] </a:t>
                      </a:r>
                      <a:r>
                        <a:rPr kumimoji="0" lang="en-US" altLang="ru-RU" sz="1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C+Al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044C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457200" eaLnBrk="0" hangingPunct="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914400" eaLnBrk="0" hangingPunct="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371600" eaLnBrk="0" hangingPunct="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1828800" eaLnBrk="0" hangingPunct="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 </a:t>
                      </a:r>
                      <a:r>
                        <a:rPr kumimoji="0" lang="en-US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[MeV] </a:t>
                      </a:r>
                      <a:r>
                        <a:rPr kumimoji="0" lang="en-US" altLang="ru-RU" sz="1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C+Cu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044C5"/>
                    </a:solidFill>
                  </a:tcPr>
                </a:tc>
              </a:tr>
              <a:tr h="455360"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457200" eaLnBrk="0" hangingPunct="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914400" eaLnBrk="0" hangingPunct="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371600" eaLnBrk="0" hangingPunct="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1828800" eaLnBrk="0" hangingPunct="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2228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BM@N Preliminary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2228B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4900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457200" eaLnBrk="0" hangingPunct="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914400" eaLnBrk="0" hangingPunct="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371600" eaLnBrk="0" hangingPunct="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1828800" eaLnBrk="0" hangingPunct="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2228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113 ± 14 ± 11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4900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457200" eaLnBrk="0" hangingPunct="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914400" eaLnBrk="0" hangingPunct="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371600" eaLnBrk="0" hangingPunct="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1828800" eaLnBrk="0" hangingPunct="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2228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146 ± 19 ± 15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2228B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4900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457200" eaLnBrk="0" hangingPunct="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914400" eaLnBrk="0" hangingPunct="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371600" eaLnBrk="0" hangingPunct="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1828800" eaLnBrk="0" hangingPunct="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2228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170 ± 24 ± 20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2228B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49000"/>
                      </a:srgbClr>
                    </a:solidFill>
                  </a:tcPr>
                </a:tc>
              </a:tr>
              <a:tr h="315468"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457200" eaLnBrk="0" hangingPunct="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914400" eaLnBrk="0" hangingPunct="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371600" eaLnBrk="0" hangingPunct="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1828800" eaLnBrk="0" hangingPunct="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2228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DCM-QGSM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2228B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4900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457200" eaLnBrk="0" hangingPunct="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914400" eaLnBrk="0" hangingPunct="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371600" eaLnBrk="0" hangingPunct="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1828800" eaLnBrk="0" hangingPunct="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2228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124±4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2228B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4900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457200" eaLnBrk="0" hangingPunct="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914400" eaLnBrk="0" hangingPunct="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371600" eaLnBrk="0" hangingPunct="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1828800" eaLnBrk="0" hangingPunct="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2228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123±4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2228B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4900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457200" eaLnBrk="0" hangingPunct="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914400" eaLnBrk="0" hangingPunct="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371600" eaLnBrk="0" hangingPunct="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1828800" eaLnBrk="0" hangingPunct="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2228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130±4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2228B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49000"/>
                      </a:srgbClr>
                    </a:solidFill>
                  </a:tcPr>
                </a:tc>
              </a:tr>
              <a:tr h="315468"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457200" eaLnBrk="0" hangingPunct="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914400" eaLnBrk="0" hangingPunct="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371600" eaLnBrk="0" hangingPunct="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1828800" eaLnBrk="0" hangingPunct="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2228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UrQMD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2228B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4900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457200" eaLnBrk="0" hangingPunct="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914400" eaLnBrk="0" hangingPunct="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371600" eaLnBrk="0" hangingPunct="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1828800" eaLnBrk="0" hangingPunct="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2228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105±4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2228B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4900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457200" eaLnBrk="0" hangingPunct="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914400" eaLnBrk="0" hangingPunct="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371600" eaLnBrk="0" hangingPunct="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1828800" eaLnBrk="0" hangingPunct="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2228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123±4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4900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457200" eaLnBrk="0" hangingPunct="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914400" eaLnBrk="0" hangingPunct="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371600" eaLnBrk="0" hangingPunct="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1828800" eaLnBrk="0" hangingPunct="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2228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133±4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49000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8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966788"/>
            <a:ext cx="30099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675" y="979488"/>
            <a:ext cx="3008313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3775" y="979488"/>
            <a:ext cx="30099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45935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3"/>
          <p:cNvSpPr>
            <a:spLocks noChangeArrowheads="1"/>
          </p:cNvSpPr>
          <p:nvPr/>
        </p:nvSpPr>
        <p:spPr bwMode="auto">
          <a:xfrm>
            <a:off x="539750" y="20638"/>
            <a:ext cx="756126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ts val="1500"/>
              </a:spcBef>
            </a:pPr>
            <a:r>
              <a:rPr lang="en-US" altLang="ru-RU" sz="2800" dirty="0">
                <a:solidFill>
                  <a:srgbClr val="FF0066"/>
                </a:solidFill>
              </a:rPr>
              <a:t>Status </a:t>
            </a:r>
            <a:r>
              <a:rPr lang="en-US" altLang="ru-RU" sz="2800" dirty="0" smtClean="0">
                <a:solidFill>
                  <a:srgbClr val="FF0066"/>
                </a:solidFill>
              </a:rPr>
              <a:t>of </a:t>
            </a:r>
            <a:r>
              <a:rPr lang="en-US" altLang="ru-RU" sz="2800" dirty="0">
                <a:solidFill>
                  <a:srgbClr val="FF0066"/>
                </a:solidFill>
              </a:rPr>
              <a:t>particle identification</a:t>
            </a:r>
          </a:p>
        </p:txBody>
      </p:sp>
      <p:pic>
        <p:nvPicPr>
          <p:cNvPr id="3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-44450"/>
            <a:ext cx="1462087" cy="82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5724525" y="558800"/>
            <a:ext cx="32400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ru-RU" sz="1600"/>
              <a:t> </a:t>
            </a:r>
          </a:p>
        </p:txBody>
      </p:sp>
      <p:pic>
        <p:nvPicPr>
          <p:cNvPr id="5" name="Picture 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44538" cy="65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Прямоугольник 2"/>
          <p:cNvSpPr>
            <a:spLocks noChangeArrowheads="1"/>
          </p:cNvSpPr>
          <p:nvPr/>
        </p:nvSpPr>
        <p:spPr bwMode="auto">
          <a:xfrm>
            <a:off x="5940425" y="1123950"/>
            <a:ext cx="26765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altLang="ru-RU" sz="2000" dirty="0"/>
              <a:t>Ar beam , 3.2 AGeV ,      Ar + Al,Cu,Sn → X</a:t>
            </a:r>
          </a:p>
        </p:txBody>
      </p:sp>
      <p:sp>
        <p:nvSpPr>
          <p:cNvPr id="7" name="Прямоугольник 8"/>
          <p:cNvSpPr>
            <a:spLocks noChangeArrowheads="1"/>
          </p:cNvSpPr>
          <p:nvPr/>
        </p:nvSpPr>
        <p:spPr bwMode="auto">
          <a:xfrm>
            <a:off x="36513" y="5713413"/>
            <a:ext cx="2428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l-GR" altLang="ru-RU" sz="1600">
                <a:solidFill>
                  <a:srgbClr val="000000"/>
                </a:solidFill>
              </a:rPr>
              <a:t> </a:t>
            </a:r>
            <a:endParaRPr lang="en-US" altLang="ru-RU" sz="1600">
              <a:solidFill>
                <a:srgbClr val="000000"/>
              </a:solidFill>
            </a:endParaRPr>
          </a:p>
        </p:txBody>
      </p:sp>
      <p:sp>
        <p:nvSpPr>
          <p:cNvPr id="8" name="Прямоугольник 1"/>
          <p:cNvSpPr>
            <a:spLocks noChangeArrowheads="1"/>
          </p:cNvSpPr>
          <p:nvPr/>
        </p:nvSpPr>
        <p:spPr bwMode="auto">
          <a:xfrm>
            <a:off x="279400" y="5143500"/>
            <a:ext cx="4572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l-GR" altLang="ru-RU"/>
              <a:t> </a:t>
            </a:r>
          </a:p>
          <a:p>
            <a:r>
              <a:rPr lang="el-GR" altLang="ru-RU"/>
              <a:t>     </a:t>
            </a:r>
          </a:p>
          <a:p>
            <a:r>
              <a:rPr lang="el-GR" altLang="ru-RU"/>
              <a:t>  </a:t>
            </a:r>
            <a:r>
              <a:rPr lang="en-US" altLang="ru-RU"/>
              <a:t>    </a:t>
            </a:r>
            <a:endParaRPr lang="en-US" altLang="ru-RU" baseline="30000"/>
          </a:p>
        </p:txBody>
      </p:sp>
      <p:sp>
        <p:nvSpPr>
          <p:cNvPr id="9" name="Прямоугольник 2"/>
          <p:cNvSpPr>
            <a:spLocks noChangeArrowheads="1"/>
          </p:cNvSpPr>
          <p:nvPr/>
        </p:nvSpPr>
        <p:spPr bwMode="auto">
          <a:xfrm>
            <a:off x="5599113" y="2476500"/>
            <a:ext cx="36528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ru-RU" sz="2000">
                <a:solidFill>
                  <a:srgbClr val="FF0066"/>
                </a:solidFill>
              </a:rPr>
              <a:t>    </a:t>
            </a:r>
            <a:endParaRPr lang="en-US" altLang="ru-RU">
              <a:solidFill>
                <a:srgbClr val="7030A0"/>
              </a:solidFill>
            </a:endParaRPr>
          </a:p>
        </p:txBody>
      </p:sp>
      <p:sp>
        <p:nvSpPr>
          <p:cNvPr id="10" name="Прямоугольник 17"/>
          <p:cNvSpPr>
            <a:spLocks noChangeArrowheads="1"/>
          </p:cNvSpPr>
          <p:nvPr/>
        </p:nvSpPr>
        <p:spPr bwMode="auto">
          <a:xfrm>
            <a:off x="5697539" y="1922463"/>
            <a:ext cx="3370262" cy="163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ru-RU" sz="2000" dirty="0">
                <a:solidFill>
                  <a:srgbClr val="FF0066"/>
                </a:solidFill>
              </a:rPr>
              <a:t>Aim:</a:t>
            </a:r>
            <a:endParaRPr lang="en-US" altLang="ru-RU" dirty="0">
              <a:solidFill>
                <a:srgbClr val="000000"/>
              </a:solidFill>
            </a:endParaRPr>
          </a:p>
          <a:p>
            <a:r>
              <a:rPr lang="en-US" altLang="ru-RU" sz="2000" dirty="0">
                <a:solidFill>
                  <a:srgbClr val="7030A0"/>
                </a:solidFill>
              </a:rPr>
              <a:t>Yields of </a:t>
            </a:r>
            <a:r>
              <a:rPr lang="el-GR" altLang="ru-RU" sz="2000" dirty="0">
                <a:solidFill>
                  <a:srgbClr val="7030A0"/>
                </a:solidFill>
              </a:rPr>
              <a:t>π</a:t>
            </a:r>
            <a:r>
              <a:rPr lang="en-US" altLang="ru-RU" sz="2000" dirty="0">
                <a:solidFill>
                  <a:srgbClr val="7030A0"/>
                </a:solidFill>
              </a:rPr>
              <a:t>, p, t, He</a:t>
            </a:r>
            <a:r>
              <a:rPr lang="en-US" altLang="ru-RU" sz="2000" baseline="30000" dirty="0">
                <a:solidFill>
                  <a:srgbClr val="7030A0"/>
                </a:solidFill>
              </a:rPr>
              <a:t>3</a:t>
            </a:r>
            <a:r>
              <a:rPr lang="en-US" altLang="ru-RU" sz="2000" dirty="0">
                <a:solidFill>
                  <a:srgbClr val="7030A0"/>
                </a:solidFill>
              </a:rPr>
              <a:t>, d/He</a:t>
            </a:r>
            <a:r>
              <a:rPr lang="en-US" altLang="ru-RU" sz="2000" baseline="30000" dirty="0">
                <a:solidFill>
                  <a:srgbClr val="7030A0"/>
                </a:solidFill>
              </a:rPr>
              <a:t>4</a:t>
            </a:r>
            <a:r>
              <a:rPr lang="en-US" altLang="ru-RU" sz="2000" dirty="0">
                <a:solidFill>
                  <a:srgbClr val="7030A0"/>
                </a:solidFill>
              </a:rPr>
              <a:t> in </a:t>
            </a:r>
            <a:r>
              <a:rPr lang="en-US" altLang="ru-RU" sz="2000" i="1" dirty="0" smtClean="0">
                <a:solidFill>
                  <a:srgbClr val="7030A0"/>
                </a:solidFill>
              </a:rPr>
              <a:t>argon </a:t>
            </a:r>
            <a:r>
              <a:rPr lang="en-US" altLang="ru-RU" sz="2000" i="1" dirty="0">
                <a:solidFill>
                  <a:srgbClr val="7030A0"/>
                </a:solidFill>
              </a:rPr>
              <a:t>- nucleus</a:t>
            </a:r>
            <a:r>
              <a:rPr lang="en-US" altLang="ru-RU" sz="2000" dirty="0">
                <a:solidFill>
                  <a:srgbClr val="7030A0"/>
                </a:solidFill>
              </a:rPr>
              <a:t> interactions (combination of ToF-400 and ToF-700)</a:t>
            </a:r>
          </a:p>
        </p:txBody>
      </p:sp>
      <p:sp>
        <p:nvSpPr>
          <p:cNvPr id="11" name="Прямоугольник 18"/>
          <p:cNvSpPr>
            <a:spLocks noChangeArrowheads="1"/>
          </p:cNvSpPr>
          <p:nvPr/>
        </p:nvSpPr>
        <p:spPr bwMode="auto">
          <a:xfrm>
            <a:off x="36513" y="3573463"/>
            <a:ext cx="863600" cy="14922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6691313"/>
            <a:ext cx="877888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3675" y="6624638"/>
            <a:ext cx="1284288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"/>
          <p:cNvSpPr txBox="1">
            <a:spLocks noChangeArrowheads="1"/>
          </p:cNvSpPr>
          <p:nvPr/>
        </p:nvSpPr>
        <p:spPr bwMode="auto">
          <a:xfrm>
            <a:off x="6086475" y="776288"/>
            <a:ext cx="29813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ru-RU" sz="1600" b="0" dirty="0" err="1" smtClean="0">
                <a:solidFill>
                  <a:srgbClr val="000090"/>
                </a:solidFill>
              </a:rPr>
              <a:t>L.Kovachev</a:t>
            </a:r>
            <a:r>
              <a:rPr lang="en-US" altLang="ru-RU" sz="1600" b="0" dirty="0" smtClean="0">
                <a:solidFill>
                  <a:srgbClr val="000090"/>
                </a:solidFill>
              </a:rPr>
              <a:t>, </a:t>
            </a:r>
            <a:r>
              <a:rPr lang="en-US" altLang="ru-RU" sz="1600" b="0" dirty="0" err="1" smtClean="0">
                <a:solidFill>
                  <a:srgbClr val="000090"/>
                </a:solidFill>
              </a:rPr>
              <a:t>Yu.Petukhov</a:t>
            </a:r>
            <a:endParaRPr lang="ru-RU" altLang="ru-RU" sz="1600" b="0" dirty="0">
              <a:solidFill>
                <a:srgbClr val="000090"/>
              </a:solidFill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10" y="677863"/>
            <a:ext cx="4559808" cy="3398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975" y="3686175"/>
            <a:ext cx="5407025" cy="310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0825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Screen Shot 2017-05-09 at 10.21.1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989138"/>
            <a:ext cx="9144000" cy="364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117725" y="5967413"/>
            <a:ext cx="45751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1600" b="0" i="1">
                <a:ea typeface="MS PGothic" pitchFamily="34" charset="-128"/>
              </a:rPr>
              <a:t>I.C. Arsene at al., Phys. Rev. C75 (2007) 34902</a:t>
            </a:r>
            <a:r>
              <a:rPr lang="en-US" altLang="ru-RU" sz="1800" b="0" i="1">
                <a:ea typeface="MS PGothic" pitchFamily="34" charset="-128"/>
              </a:rPr>
              <a:t>.</a:t>
            </a:r>
          </a:p>
        </p:txBody>
      </p: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2608263" y="1398588"/>
            <a:ext cx="3898900" cy="2806700"/>
            <a:chOff x="546100" y="1663700"/>
            <a:chExt cx="3898532" cy="2806700"/>
          </a:xfrm>
        </p:grpSpPr>
        <p:grpSp>
          <p:nvGrpSpPr>
            <p:cNvPr id="5" name="Group 11"/>
            <p:cNvGrpSpPr>
              <a:grpSpLocks/>
            </p:cNvGrpSpPr>
            <p:nvPr/>
          </p:nvGrpSpPr>
          <p:grpSpPr bwMode="auto">
            <a:xfrm>
              <a:off x="546100" y="3593524"/>
              <a:ext cx="3594100" cy="876876"/>
              <a:chOff x="546100" y="3593524"/>
              <a:chExt cx="3594100" cy="876876"/>
            </a:xfrm>
          </p:grpSpPr>
          <p:cxnSp>
            <p:nvCxnSpPr>
              <p:cNvPr id="7" name="Straight Connector 6"/>
              <p:cNvCxnSpPr>
                <a:cxnSpLocks noChangeShapeType="1"/>
              </p:cNvCxnSpPr>
              <p:nvPr/>
            </p:nvCxnSpPr>
            <p:spPr bwMode="auto">
              <a:xfrm>
                <a:off x="546100" y="4470400"/>
                <a:ext cx="3594100" cy="0"/>
              </a:xfrm>
              <a:prstGeom prst="line">
                <a:avLst/>
              </a:prstGeom>
              <a:noFill/>
              <a:ln w="57150" algn="ctr">
                <a:solidFill>
                  <a:srgbClr val="00009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8" name="TextBox 7"/>
              <p:cNvSpPr txBox="1"/>
              <p:nvPr/>
            </p:nvSpPr>
            <p:spPr>
              <a:xfrm>
                <a:off x="647690" y="3594100"/>
                <a:ext cx="853994" cy="58420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200" b="0" kern="0" dirty="0">
                    <a:solidFill>
                      <a:srgbClr val="000090"/>
                    </a:solidFill>
                    <a:latin typeface="Symbol" charset="2"/>
                    <a:ea typeface="ＭＳ Ｐゴシック" pitchFamily="34" charset="-128"/>
                    <a:cs typeface="Symbol" charset="2"/>
                  </a:rPr>
                  <a:t>5 r</a:t>
                </a:r>
                <a:r>
                  <a:rPr lang="en-US" sz="3200" b="0" kern="0" baseline="-25000" dirty="0">
                    <a:solidFill>
                      <a:srgbClr val="000090"/>
                    </a:solidFill>
                    <a:latin typeface="Symbol" charset="2"/>
                    <a:ea typeface="ＭＳ Ｐゴシック" pitchFamily="34" charset="-128"/>
                    <a:cs typeface="Symbol" charset="2"/>
                  </a:rPr>
                  <a:t>0</a:t>
                </a: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787377" y="1663700"/>
              <a:ext cx="3657255" cy="46196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0" kern="0" dirty="0">
                  <a:solidFill>
                    <a:srgbClr val="000090"/>
                  </a:solidFill>
                  <a:latin typeface="Arial"/>
                  <a:ea typeface="ＭＳ Ｐゴシック" pitchFamily="34" charset="-128"/>
                  <a:cs typeface="Arial"/>
                </a:rPr>
                <a:t>FAIR SIS-100 / </a:t>
              </a:r>
              <a:r>
                <a:rPr lang="en-US" sz="2400" b="0" kern="0" dirty="0" err="1">
                  <a:solidFill>
                    <a:srgbClr val="FF0000"/>
                  </a:solidFill>
                  <a:latin typeface="Arial"/>
                  <a:ea typeface="ＭＳ Ｐゴシック" pitchFamily="34" charset="-128"/>
                  <a:cs typeface="Arial"/>
                </a:rPr>
                <a:t>Nuclotron</a:t>
              </a:r>
              <a:endParaRPr lang="en-US" sz="2400" b="0" kern="0" dirty="0">
                <a:solidFill>
                  <a:srgbClr val="FF0000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</p:grpSp>
      <p:sp>
        <p:nvSpPr>
          <p:cNvPr id="9" name="Date Placeholder 17"/>
          <p:cNvSpPr txBox="1">
            <a:spLocks/>
          </p:cNvSpPr>
          <p:nvPr/>
        </p:nvSpPr>
        <p:spPr bwMode="auto">
          <a:xfrm>
            <a:off x="-50800" y="6354763"/>
            <a:ext cx="63500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200"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400"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600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800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  <a:lvl6pPr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6pPr>
            <a:lvl7pPr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7pPr>
            <a:lvl8pPr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8pPr>
            <a:lvl9pPr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1400">
                <a:ea typeface="MS PGothic" pitchFamily="34" charset="-128"/>
              </a:rPr>
              <a:t> M.Kapishin                                               BM@N experiment</a:t>
            </a:r>
            <a:endParaRPr lang="ru-RU" altLang="ru-RU" sz="1400">
              <a:ea typeface="MS PGothic" pitchFamily="34" charset="-128"/>
            </a:endParaRPr>
          </a:p>
        </p:txBody>
      </p:sp>
      <p:sp>
        <p:nvSpPr>
          <p:cNvPr id="10" name="Slide Number Placeholder 19"/>
          <p:cNvSpPr txBox="1">
            <a:spLocks/>
          </p:cNvSpPr>
          <p:nvPr/>
        </p:nvSpPr>
        <p:spPr bwMode="auto">
          <a:xfrm>
            <a:off x="6553200" y="63341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200"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400"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600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800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  <a:lvl6pPr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6pPr>
            <a:lvl7pPr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7pPr>
            <a:lvl8pPr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8pPr>
            <a:lvl9pPr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defTabSz="914400" eaLnBrk="1" hangingPunct="1">
              <a:spcBef>
                <a:spcPct val="0"/>
              </a:spcBef>
              <a:buClrTx/>
              <a:buSzTx/>
              <a:buFontTx/>
              <a:buNone/>
            </a:pPr>
            <a:fld id="{05585EA1-D47C-4617-BEED-FFC73B33A739}" type="slidenum">
              <a:rPr lang="ru-RU" altLang="ru-RU" sz="1400" b="0">
                <a:ea typeface="MS PGothic" pitchFamily="34" charset="-128"/>
              </a:rPr>
              <a:pPr algn="r" defTabSz="914400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ru-RU" altLang="ru-RU" sz="1400" b="0">
              <a:ea typeface="MS PGothic" pitchFamily="34" charset="-128"/>
            </a:endParaRPr>
          </a:p>
        </p:txBody>
      </p:sp>
      <p:sp>
        <p:nvSpPr>
          <p:cNvPr id="11" name="Прямоугольник 17"/>
          <p:cNvSpPr>
            <a:spLocks noChangeArrowheads="1"/>
          </p:cNvSpPr>
          <p:nvPr/>
        </p:nvSpPr>
        <p:spPr bwMode="auto">
          <a:xfrm>
            <a:off x="1323975" y="4763"/>
            <a:ext cx="67770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ru-RU" sz="2800">
                <a:solidFill>
                  <a:srgbClr val="FF0000"/>
                </a:solidFill>
              </a:rPr>
              <a:t>Explore high density baryonic matter</a:t>
            </a:r>
            <a:endParaRPr lang="ru-RU" altLang="ru-RU" sz="280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95400" y="692150"/>
            <a:ext cx="69850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chemeClr val="accent6"/>
                </a:solidFill>
              </a:rPr>
              <a:t>Baryonic densities in central </a:t>
            </a:r>
            <a:r>
              <a:rPr lang="en-US" sz="2400" dirty="0" err="1">
                <a:solidFill>
                  <a:schemeClr val="accent6"/>
                </a:solidFill>
              </a:rPr>
              <a:t>Au+Au</a:t>
            </a:r>
            <a:r>
              <a:rPr lang="en-US" sz="2400" dirty="0">
                <a:solidFill>
                  <a:schemeClr val="accent6"/>
                </a:solidFill>
              </a:rPr>
              <a:t> collisions </a:t>
            </a:r>
            <a:endParaRPr lang="ru-RU" sz="2400" dirty="0">
              <a:solidFill>
                <a:schemeClr val="accent6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451725" y="2136775"/>
            <a:ext cx="457200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000" kern="0" dirty="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 </a:t>
            </a:r>
            <a:endParaRPr lang="ru-RU" sz="2000" kern="0" dirty="0">
              <a:solidFill>
                <a:sysClr val="windowText" lastClr="000000"/>
              </a:solidFill>
            </a:endParaRPr>
          </a:p>
        </p:txBody>
      </p:sp>
      <p:sp>
        <p:nvSpPr>
          <p:cNvPr id="14" name="Прямоугольник 18"/>
          <p:cNvSpPr>
            <a:spLocks noChangeArrowheads="1"/>
          </p:cNvSpPr>
          <p:nvPr/>
        </p:nvSpPr>
        <p:spPr bwMode="auto">
          <a:xfrm>
            <a:off x="6775450" y="1930400"/>
            <a:ext cx="4392613" cy="37623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51336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44538" cy="65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-44450"/>
            <a:ext cx="1462087" cy="82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2"/>
          <p:cNvSpPr>
            <a:spLocks noChangeArrowheads="1"/>
          </p:cNvSpPr>
          <p:nvPr/>
        </p:nvSpPr>
        <p:spPr bwMode="auto">
          <a:xfrm>
            <a:off x="900113" y="12700"/>
            <a:ext cx="71278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GB" altLang="ru-RU" sz="2800" dirty="0">
                <a:solidFill>
                  <a:srgbClr val="FF0066"/>
                </a:solidFill>
              </a:rPr>
              <a:t>Λ hyperon signals in 3.2A GeV A</a:t>
            </a:r>
            <a:r>
              <a:rPr lang="en-GB" altLang="ru-RU" sz="2800" dirty="0" smtClean="0">
                <a:solidFill>
                  <a:srgbClr val="FF0066"/>
                </a:solidFill>
              </a:rPr>
              <a:t>rgon- </a:t>
            </a:r>
            <a:r>
              <a:rPr lang="en-GB" altLang="ru-RU" sz="2800" dirty="0">
                <a:solidFill>
                  <a:srgbClr val="FF0066"/>
                </a:solidFill>
              </a:rPr>
              <a:t>nucleus interactions </a:t>
            </a:r>
          </a:p>
        </p:txBody>
      </p:sp>
      <p:sp>
        <p:nvSpPr>
          <p:cNvPr id="5" name="Прямоугольник 5"/>
          <p:cNvSpPr>
            <a:spLocks noChangeArrowheads="1"/>
          </p:cNvSpPr>
          <p:nvPr/>
        </p:nvSpPr>
        <p:spPr bwMode="auto">
          <a:xfrm>
            <a:off x="31750" y="6550025"/>
            <a:ext cx="57070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ru-RU" sz="1400">
                <a:solidFill>
                  <a:srgbClr val="000000"/>
                </a:solidFill>
              </a:rPr>
              <a:t>M.Kapishin 		                                      BM@N  experiment</a:t>
            </a:r>
            <a:r>
              <a:rPr lang="en-US" altLang="ru-RU" sz="1400" b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4351338" y="4437063"/>
            <a:ext cx="47529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ru-RU" dirty="0" err="1">
                <a:solidFill>
                  <a:srgbClr val="002060"/>
                </a:solidFill>
              </a:rPr>
              <a:t>Ar</a:t>
            </a:r>
            <a:r>
              <a:rPr lang="en-US" altLang="ru-RU" dirty="0">
                <a:solidFill>
                  <a:srgbClr val="002060"/>
                </a:solidFill>
              </a:rPr>
              <a:t> (3.2 </a:t>
            </a:r>
            <a:r>
              <a:rPr lang="en-US" altLang="ru-RU" dirty="0" err="1">
                <a:solidFill>
                  <a:srgbClr val="002060"/>
                </a:solidFill>
              </a:rPr>
              <a:t>AGeV</a:t>
            </a:r>
            <a:r>
              <a:rPr lang="en-US" altLang="ru-RU" dirty="0">
                <a:solidFill>
                  <a:srgbClr val="002060"/>
                </a:solidFill>
              </a:rPr>
              <a:t>) + Target → </a:t>
            </a:r>
            <a:r>
              <a:rPr lang="el-GR" altLang="ru-RU" dirty="0">
                <a:solidFill>
                  <a:srgbClr val="002060"/>
                </a:solidFill>
              </a:rPr>
              <a:t>Λ</a:t>
            </a:r>
            <a:r>
              <a:rPr lang="en-US" altLang="ru-RU" dirty="0">
                <a:solidFill>
                  <a:srgbClr val="002060"/>
                </a:solidFill>
              </a:rPr>
              <a:t> + X</a:t>
            </a:r>
          </a:p>
          <a:p>
            <a:pPr algn="ctr"/>
            <a:r>
              <a:rPr lang="el-GR" altLang="ru-RU" dirty="0">
                <a:solidFill>
                  <a:srgbClr val="002060"/>
                </a:solidFill>
              </a:rPr>
              <a:t>Λ</a:t>
            </a:r>
            <a:r>
              <a:rPr lang="en-US" altLang="ru-RU" dirty="0">
                <a:solidFill>
                  <a:srgbClr val="002060"/>
                </a:solidFill>
              </a:rPr>
              <a:t> signal width </a:t>
            </a:r>
            <a:r>
              <a:rPr lang="en-US" altLang="ru-RU" dirty="0" smtClean="0">
                <a:solidFill>
                  <a:srgbClr val="002060"/>
                </a:solidFill>
              </a:rPr>
              <a:t>3.3 </a:t>
            </a:r>
            <a:r>
              <a:rPr lang="en-US" altLang="ru-RU" dirty="0">
                <a:solidFill>
                  <a:srgbClr val="002060"/>
                </a:solidFill>
              </a:rPr>
              <a:t>MeV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1166813"/>
            <a:ext cx="3973513" cy="327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3"/>
          <p:cNvSpPr>
            <a:spLocks noChangeArrowheads="1"/>
          </p:cNvSpPr>
          <p:nvPr/>
        </p:nvSpPr>
        <p:spPr bwMode="auto">
          <a:xfrm>
            <a:off x="244475" y="4435475"/>
            <a:ext cx="4572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ru-RU">
                <a:solidFill>
                  <a:srgbClr val="000000"/>
                </a:solidFill>
              </a:rPr>
              <a:t>Ar+Cu interaction reconstructed in central tracker</a:t>
            </a: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Прямоугольник 1"/>
          <p:cNvSpPr>
            <a:spLocks noChangeArrowheads="1"/>
          </p:cNvSpPr>
          <p:nvPr/>
        </p:nvSpPr>
        <p:spPr bwMode="auto">
          <a:xfrm>
            <a:off x="7164288" y="628234"/>
            <a:ext cx="97892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ru-RU" sz="1600" b="0" dirty="0" err="1" smtClean="0">
                <a:solidFill>
                  <a:srgbClr val="000090"/>
                </a:solidFill>
              </a:rPr>
              <a:t>P.Batyuk</a:t>
            </a:r>
            <a:endParaRPr lang="ru-RU" altLang="ru-RU" sz="1600" b="0" dirty="0">
              <a:solidFill>
                <a:srgbClr val="00009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441824" y="5090027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ru-RU" dirty="0">
                <a:solidFill>
                  <a:srgbClr val="FF0066"/>
                </a:solidFill>
              </a:rPr>
              <a:t>Aim:</a:t>
            </a:r>
            <a:endParaRPr lang="en-US" altLang="ru-RU" dirty="0">
              <a:solidFill>
                <a:srgbClr val="000000"/>
              </a:solidFill>
            </a:endParaRPr>
          </a:p>
          <a:p>
            <a:r>
              <a:rPr lang="en-US" altLang="ru-RU" dirty="0">
                <a:solidFill>
                  <a:srgbClr val="7030A0"/>
                </a:solidFill>
              </a:rPr>
              <a:t>Yields of </a:t>
            </a:r>
            <a:r>
              <a:rPr lang="el-GR" altLang="ru-RU" dirty="0" smtClean="0">
                <a:solidFill>
                  <a:srgbClr val="7030A0"/>
                </a:solidFill>
              </a:rPr>
              <a:t>Λ</a:t>
            </a:r>
            <a:r>
              <a:rPr lang="en-US" altLang="ru-RU" dirty="0" smtClean="0">
                <a:solidFill>
                  <a:srgbClr val="7030A0"/>
                </a:solidFill>
              </a:rPr>
              <a:t> hyperons in </a:t>
            </a:r>
            <a:r>
              <a:rPr lang="en-US" altLang="ru-RU" i="1" dirty="0">
                <a:solidFill>
                  <a:srgbClr val="7030A0"/>
                </a:solidFill>
              </a:rPr>
              <a:t>argon - nucleus</a:t>
            </a:r>
            <a:r>
              <a:rPr lang="en-US" altLang="ru-RU" dirty="0">
                <a:solidFill>
                  <a:srgbClr val="7030A0"/>
                </a:solidFill>
              </a:rPr>
              <a:t> interactions 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493" y="1087355"/>
            <a:ext cx="4424663" cy="3429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4958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0"/>
            <a:ext cx="9199563" cy="6919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250825" y="4365625"/>
            <a:ext cx="31686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ru-RU">
                <a:solidFill>
                  <a:schemeClr val="accent2"/>
                </a:solidFill>
              </a:rPr>
              <a:t>►</a:t>
            </a:r>
            <a:r>
              <a:rPr lang="en-US" altLang="ru-RU">
                <a:solidFill>
                  <a:srgbClr val="C00000"/>
                </a:solidFill>
              </a:rPr>
              <a:t>Collective flows v</a:t>
            </a:r>
            <a:r>
              <a:rPr lang="en-US" altLang="ru-RU" baseline="-25000">
                <a:solidFill>
                  <a:srgbClr val="C00000"/>
                </a:solidFill>
              </a:rPr>
              <a:t>1</a:t>
            </a:r>
            <a:r>
              <a:rPr lang="en-US" altLang="ru-RU">
                <a:solidFill>
                  <a:srgbClr val="C00000"/>
                </a:solidFill>
              </a:rPr>
              <a:t>, v</a:t>
            </a:r>
            <a:r>
              <a:rPr lang="en-US" altLang="ru-RU" baseline="-25000">
                <a:solidFill>
                  <a:srgbClr val="C00000"/>
                </a:solidFill>
              </a:rPr>
              <a:t>2</a:t>
            </a:r>
            <a:endParaRPr lang="ru-RU" altLang="ru-RU" baseline="-25000">
              <a:solidFill>
                <a:srgbClr val="C00000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583363"/>
            <a:ext cx="46196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1"/>
          <p:cNvSpPr>
            <a:spLocks noChangeArrowheads="1"/>
          </p:cNvSpPr>
          <p:nvPr/>
        </p:nvSpPr>
        <p:spPr bwMode="auto">
          <a:xfrm>
            <a:off x="11113" y="6550025"/>
            <a:ext cx="53117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ru-RU" sz="1400">
                <a:solidFill>
                  <a:srgbClr val="000000"/>
                </a:solidFill>
              </a:rPr>
              <a:t>M.Kapishin                                                   BM@N  experiment </a:t>
            </a:r>
            <a:endParaRPr lang="ru-RU" altLang="ru-RU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8101013" y="-30163"/>
            <a:ext cx="1042987" cy="722313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pic>
        <p:nvPicPr>
          <p:cNvPr id="7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700" y="0"/>
            <a:ext cx="1463675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74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rafik 2"/>
          <p:cNvPicPr>
            <a:picLocks noChangeAspect="1"/>
          </p:cNvPicPr>
          <p:nvPr/>
        </p:nvPicPr>
        <p:blipFill rotWithShape="1">
          <a:blip r:embed="rId2"/>
          <a:srcRect t="27260"/>
          <a:stretch/>
        </p:blipFill>
        <p:spPr>
          <a:xfrm>
            <a:off x="3275617" y="951470"/>
            <a:ext cx="5442980" cy="1676284"/>
          </a:xfrm>
          <a:prstGeom prst="rect">
            <a:avLst/>
          </a:prstGeom>
        </p:spPr>
      </p:pic>
      <p:pic>
        <p:nvPicPr>
          <p:cNvPr id="36" name="Grafik 1"/>
          <p:cNvPicPr>
            <a:picLocks noChangeAspect="1"/>
          </p:cNvPicPr>
          <p:nvPr/>
        </p:nvPicPr>
        <p:blipFill rotWithShape="1">
          <a:blip r:embed="rId3"/>
          <a:srcRect b="37802"/>
          <a:stretch/>
        </p:blipFill>
        <p:spPr>
          <a:xfrm>
            <a:off x="3562238" y="2820501"/>
            <a:ext cx="5156359" cy="1511600"/>
          </a:xfrm>
          <a:prstGeom prst="rect">
            <a:avLst/>
          </a:prstGeom>
        </p:spPr>
      </p:pic>
      <p:sp>
        <p:nvSpPr>
          <p:cNvPr id="37" name="Textfeld 3"/>
          <p:cNvSpPr txBox="1"/>
          <p:nvPr/>
        </p:nvSpPr>
        <p:spPr>
          <a:xfrm>
            <a:off x="8353764" y="995729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pQCD</a:t>
            </a:r>
            <a:endParaRPr kumimoji="0" lang="de-DE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8" name="Textfeld 4"/>
          <p:cNvSpPr txBox="1"/>
          <p:nvPr/>
        </p:nvSpPr>
        <p:spPr>
          <a:xfrm>
            <a:off x="0" y="620688"/>
            <a:ext cx="32756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3-stage </a:t>
            </a:r>
            <a:r>
              <a:rPr kumimoji="0" lang="de-DE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schematic</a:t>
            </a: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de-DE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model</a:t>
            </a:r>
            <a:endParaRPr kumimoji="0" lang="de-DE" sz="20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000" b="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de-DE" sz="2000" b="0" dirty="0" err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point</a:t>
            </a:r>
            <a:r>
              <a:rPr lang="de-DE" sz="2000" b="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-like </a:t>
            </a:r>
            <a:r>
              <a:rPr lang="de-DE" sz="2000" b="0" dirty="0" err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nucleons</a:t>
            </a:r>
            <a:r>
              <a:rPr lang="de-DE" sz="2000" b="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" name="Textfeld 5"/>
          <p:cNvSpPr txBox="1"/>
          <p:nvPr/>
        </p:nvSpPr>
        <p:spPr>
          <a:xfrm>
            <a:off x="251520" y="3606109"/>
            <a:ext cx="29741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nucleons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</a:t>
            </a: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hard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core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de-DE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</a:t>
            </a: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de-DE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pion</a:t>
            </a: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cloud</a:t>
            </a: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0" name="Textfeld 7"/>
          <p:cNvSpPr txBox="1"/>
          <p:nvPr/>
        </p:nvSpPr>
        <p:spPr>
          <a:xfrm>
            <a:off x="9232187" y="4005683"/>
            <a:ext cx="2766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Textfeld 9"/>
          <p:cNvSpPr txBox="1"/>
          <p:nvPr/>
        </p:nvSpPr>
        <p:spPr>
          <a:xfrm>
            <a:off x="128344" y="1378718"/>
            <a:ext cx="2931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G. </a:t>
            </a:r>
            <a:r>
              <a:rPr lang="en-US" sz="1600" b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Baym</a:t>
            </a:r>
            <a:r>
              <a:rPr lang="en-US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et al., </a:t>
            </a:r>
            <a:endParaRPr lang="en-US" sz="1600" b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>
              <a:defRPr/>
            </a:pPr>
            <a:r>
              <a:rPr lang="en-US" sz="1600" b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</a:t>
            </a:r>
            <a:r>
              <a:rPr lang="en-US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1600" b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Prog</a:t>
            </a:r>
            <a:r>
              <a:rPr lang="en-US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Phys. 81 (2018) 056902 </a:t>
            </a: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2" name="Textfeld 11"/>
          <p:cNvSpPr txBox="1"/>
          <p:nvPr/>
        </p:nvSpPr>
        <p:spPr>
          <a:xfrm>
            <a:off x="3275617" y="692696"/>
            <a:ext cx="14285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2-body 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forces</a:t>
            </a: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" name="Textfeld 12"/>
          <p:cNvSpPr txBox="1"/>
          <p:nvPr/>
        </p:nvSpPr>
        <p:spPr>
          <a:xfrm>
            <a:off x="4704213" y="692665"/>
            <a:ext cx="18165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many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-body 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forces</a:t>
            </a: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" name="Textfeld 13"/>
          <p:cNvSpPr txBox="1"/>
          <p:nvPr/>
        </p:nvSpPr>
        <p:spPr>
          <a:xfrm>
            <a:off x="6520736" y="702702"/>
            <a:ext cx="16433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baryons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overlap</a:t>
            </a: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5" name="Text Box 2"/>
          <p:cNvSpPr txBox="1">
            <a:spLocks noChangeArrowheads="1"/>
          </p:cNvSpPr>
          <p:nvPr/>
        </p:nvSpPr>
        <p:spPr bwMode="auto">
          <a:xfrm>
            <a:off x="-1980728" y="-19776"/>
            <a:ext cx="13084938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Quark degrees-of-freedom at neutron star core density?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46" name="Pfeil nach links und rechts 16"/>
          <p:cNvSpPr>
            <a:spLocks noChangeAspect="1"/>
          </p:cNvSpPr>
          <p:nvPr/>
        </p:nvSpPr>
        <p:spPr bwMode="auto">
          <a:xfrm>
            <a:off x="3916410" y="4416080"/>
            <a:ext cx="3052917" cy="436169"/>
          </a:xfrm>
          <a:prstGeom prst="leftRightArrow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36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Tahoma" pitchFamily="34" charset="0"/>
            </a:endParaRPr>
          </a:p>
        </p:txBody>
      </p:sp>
      <p:sp>
        <p:nvSpPr>
          <p:cNvPr id="47" name="Rechteck 6"/>
          <p:cNvSpPr/>
          <p:nvPr/>
        </p:nvSpPr>
        <p:spPr>
          <a:xfrm>
            <a:off x="149313" y="4405453"/>
            <a:ext cx="38146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de-DE" sz="1600" b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K. </a:t>
            </a:r>
            <a:r>
              <a:rPr lang="de-DE" sz="1600" b="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Fukushima,T</a:t>
            </a:r>
            <a:r>
              <a:rPr lang="de-DE" sz="1600" b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Kojo, W. Weise, Phys. </a:t>
            </a:r>
            <a:r>
              <a:rPr lang="de-DE" sz="1600" b="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Rev</a:t>
            </a:r>
            <a:r>
              <a:rPr lang="de-DE" sz="1600" b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D </a:t>
            </a:r>
            <a:r>
              <a:rPr lang="de-DE" sz="1600" b="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102 (2020) 096017  arXiv:2008.08436  </a:t>
            </a:r>
            <a:endParaRPr lang="de-DE" sz="1600" b="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8" name="Textfeld 10"/>
          <p:cNvSpPr txBox="1"/>
          <p:nvPr/>
        </p:nvSpPr>
        <p:spPr>
          <a:xfrm>
            <a:off x="4219696" y="4421264"/>
            <a:ext cx="26228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BM@N </a:t>
            </a:r>
            <a:r>
              <a:rPr kumimoji="0" lang="de-DE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density</a:t>
            </a: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de-DE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range</a:t>
            </a: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9" name="Textfeld 8"/>
          <p:cNvSpPr txBox="1"/>
          <p:nvPr/>
        </p:nvSpPr>
        <p:spPr>
          <a:xfrm>
            <a:off x="57813" y="5733256"/>
            <a:ext cx="89066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0" dirty="0" smtClean="0">
                <a:solidFill>
                  <a:srgbClr val="0E3EC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Models </a:t>
            </a:r>
            <a:r>
              <a:rPr lang="de-DE" sz="2000" b="0" dirty="0" err="1" smtClean="0">
                <a:solidFill>
                  <a:srgbClr val="0E3EC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provide</a:t>
            </a:r>
            <a:r>
              <a:rPr lang="de-DE" sz="2000" b="0" dirty="0" smtClean="0">
                <a:solidFill>
                  <a:srgbClr val="0E3EC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de-DE" sz="2000" b="0" dirty="0" err="1" smtClean="0">
                <a:solidFill>
                  <a:srgbClr val="0E3EC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stiff</a:t>
            </a:r>
            <a:r>
              <a:rPr lang="de-DE" sz="2000" b="0" dirty="0" smtClean="0">
                <a:solidFill>
                  <a:srgbClr val="0E3EC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EOS </a:t>
            </a:r>
            <a:r>
              <a:rPr lang="de-DE" sz="2000" b="0" dirty="0" err="1" smtClean="0">
                <a:solidFill>
                  <a:srgbClr val="0E3EC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above</a:t>
            </a:r>
            <a:r>
              <a:rPr lang="de-DE" sz="2000" b="0" dirty="0" smtClean="0">
                <a:solidFill>
                  <a:srgbClr val="0E3EC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000" b="0" dirty="0" smtClean="0">
                <a:solidFill>
                  <a:srgbClr val="0E3EC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 4 </a:t>
            </a:r>
            <a:r>
              <a:rPr lang="el-GR" sz="2000" b="0" dirty="0" smtClean="0">
                <a:solidFill>
                  <a:srgbClr val="0E3EC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ρ</a:t>
            </a:r>
            <a:r>
              <a:rPr lang="de-DE" sz="2000" b="0" baseline="-25000" dirty="0" smtClean="0">
                <a:solidFill>
                  <a:srgbClr val="0E3EC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0</a:t>
            </a:r>
            <a:r>
              <a:rPr lang="de-DE" sz="2000" b="0" dirty="0" smtClean="0">
                <a:solidFill>
                  <a:srgbClr val="0E3EC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de-DE" sz="2000" b="0" dirty="0" err="1" smtClean="0">
                <a:solidFill>
                  <a:srgbClr val="0E3EC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</a:t>
            </a:r>
            <a:r>
              <a:rPr lang="de-DE" sz="2000" b="0" dirty="0" smtClean="0">
                <a:solidFill>
                  <a:srgbClr val="0E3EC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000" b="0" dirty="0" err="1" smtClean="0">
                <a:solidFill>
                  <a:srgbClr val="0E3EC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required</a:t>
            </a:r>
            <a:r>
              <a:rPr lang="de-DE" sz="2000" b="0" dirty="0" smtClean="0">
                <a:solidFill>
                  <a:srgbClr val="0E3EC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000" b="0" dirty="0" err="1" smtClean="0">
                <a:solidFill>
                  <a:srgbClr val="0E3EC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</a:t>
            </a:r>
            <a:r>
              <a:rPr lang="de-DE" sz="2000" b="0" dirty="0" smtClean="0">
                <a:solidFill>
                  <a:srgbClr val="0E3EC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000" b="0" dirty="0" err="1" smtClean="0">
                <a:solidFill>
                  <a:srgbClr val="0E3EC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de-DE" sz="2000" b="0" dirty="0" smtClean="0">
                <a:solidFill>
                  <a:srgbClr val="0E3EC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000" b="0" dirty="0" err="1" smtClean="0">
                <a:solidFill>
                  <a:srgbClr val="0E3EC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stability</a:t>
            </a:r>
            <a:r>
              <a:rPr lang="de-DE" sz="2000" b="0" dirty="0" smtClean="0">
                <a:solidFill>
                  <a:srgbClr val="0E3EC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000" b="0" dirty="0" err="1" smtClean="0">
                <a:solidFill>
                  <a:srgbClr val="0E3EC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de-DE" sz="2000" b="0" dirty="0" smtClean="0">
                <a:solidFill>
                  <a:srgbClr val="0E3EC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000" b="0" dirty="0" err="1" smtClean="0">
                <a:solidFill>
                  <a:srgbClr val="0E3EC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neutron</a:t>
            </a:r>
            <a:r>
              <a:rPr lang="de-DE" sz="2000" b="0" dirty="0" smtClean="0">
                <a:solidFill>
                  <a:srgbClr val="0E3EC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000" b="0" dirty="0" err="1" smtClean="0">
                <a:solidFill>
                  <a:srgbClr val="0E3EC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stars</a:t>
            </a:r>
            <a:r>
              <a:rPr lang="de-DE" sz="2000" b="0" dirty="0" smtClean="0">
                <a:solidFill>
                  <a:srgbClr val="0E3EC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000" b="0" dirty="0" err="1" smtClean="0">
                <a:solidFill>
                  <a:srgbClr val="0E3EC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</a:t>
            </a:r>
            <a:r>
              <a:rPr lang="de-DE" sz="2000" b="0" dirty="0" smtClean="0">
                <a:solidFill>
                  <a:srgbClr val="0E3EC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 </a:t>
            </a:r>
            <a:r>
              <a:rPr lang="de-DE" sz="2000" b="0" dirty="0" err="1" smtClean="0">
                <a:solidFill>
                  <a:srgbClr val="0E3EC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</a:t>
            </a:r>
            <a:r>
              <a:rPr lang="de-DE" sz="2000" b="0" baseline="-25000" dirty="0" err="1" smtClean="0">
                <a:solidFill>
                  <a:srgbClr val="0E3EC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Sun</a:t>
            </a:r>
            <a:r>
              <a:rPr lang="de-DE" sz="2000" b="0" dirty="0" smtClean="0">
                <a:solidFill>
                  <a:srgbClr val="0E3EC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de-DE" sz="2000" b="0" dirty="0">
              <a:solidFill>
                <a:srgbClr val="0E3EC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0" name="Foliennummernplatzhalter 2"/>
          <p:cNvSpPr>
            <a:spLocks noGrp="1"/>
          </p:cNvSpPr>
          <p:nvPr>
            <p:ph type="sldNum" idx="4294967295"/>
          </p:nvPr>
        </p:nvSpPr>
        <p:spPr>
          <a:xfrm>
            <a:off x="9194800" y="6314799"/>
            <a:ext cx="2838451" cy="471488"/>
          </a:xfrm>
          <a:prstGeom prst="rect">
            <a:avLst/>
          </a:prstGeom>
        </p:spPr>
        <p:txBody>
          <a:bodyPr/>
          <a:lstStyle/>
          <a:p>
            <a:pPr algn="r"/>
            <a:fld id="{AA9D9ED0-5C44-4A72-AC4F-092B818F74A8}" type="slidenum">
              <a:rPr lang="en-US" altLang="ru-RU" sz="2000" smtClean="0"/>
              <a:pPr algn="r"/>
              <a:t>32</a:t>
            </a:fld>
            <a:endParaRPr lang="en-US" altLang="ru-RU" sz="2000" dirty="0"/>
          </a:p>
        </p:txBody>
      </p:sp>
    </p:spTree>
    <p:extLst>
      <p:ext uri="{BB962C8B-B14F-4D97-AF65-F5344CB8AC3E}">
        <p14:creationId xmlns:p14="http://schemas.microsoft.com/office/powerpoint/2010/main" val="1016252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8" grpId="0"/>
      <p:bldP spid="4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 Box 2"/>
          <p:cNvSpPr txBox="1">
            <a:spLocks noChangeArrowheads="1"/>
          </p:cNvSpPr>
          <p:nvPr/>
        </p:nvSpPr>
        <p:spPr bwMode="auto">
          <a:xfrm>
            <a:off x="0" y="-26988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0066CC"/>
              </a:buClr>
              <a:buFont typeface="Wingdings" pitchFamily="2" charset="2"/>
              <a:defRPr sz="2400">
                <a:solidFill>
                  <a:srgbClr val="00599D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FF9900"/>
              </a:buClr>
              <a:buSzPct val="14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defRPr sz="1600" i="1">
                <a:solidFill>
                  <a:srgbClr val="990000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defRPr sz="1600">
                <a:solidFill>
                  <a:srgbClr val="0066CC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9pPr>
          </a:lstStyle>
          <a:p>
            <a:pPr algn="ctr" defTabSz="914400">
              <a:spcBef>
                <a:spcPct val="0"/>
              </a:spcBef>
              <a:buClrTx/>
              <a:buFontTx/>
              <a:buNone/>
            </a:pPr>
            <a:r>
              <a:rPr lang="en-GB" altLang="de-DE" sz="3200" b="0" smtClean="0">
                <a:solidFill>
                  <a:srgbClr val="000000"/>
                </a:solidFill>
                <a:latin typeface="Tahoma" pitchFamily="34" charset="0"/>
                <a:cs typeface="+mn-cs"/>
              </a:rPr>
              <a:t>BM@N </a:t>
            </a:r>
            <a:r>
              <a:rPr lang="en-GB" altLang="de-DE" sz="3200" b="0" smtClean="0">
                <a:solidFill>
                  <a:srgbClr val="CC0066"/>
                </a:solidFill>
                <a:latin typeface="Tahoma" pitchFamily="34" charset="0"/>
                <a:cs typeface="+mn-cs"/>
              </a:rPr>
              <a:t>physics case</a:t>
            </a:r>
            <a:r>
              <a:rPr lang="en-GB" altLang="de-DE" sz="3200" b="0" smtClean="0">
                <a:solidFill>
                  <a:srgbClr val="FF0000"/>
                </a:solidFill>
                <a:latin typeface="Tahoma" pitchFamily="34" charset="0"/>
                <a:cs typeface="+mn-cs"/>
              </a:rPr>
              <a:t> </a:t>
            </a:r>
            <a:r>
              <a:rPr lang="en-GB" altLang="de-DE" sz="3200" b="0" smtClean="0">
                <a:solidFill>
                  <a:srgbClr val="000000"/>
                </a:solidFill>
                <a:latin typeface="Tahoma" pitchFamily="34" charset="0"/>
                <a:cs typeface="+mn-cs"/>
              </a:rPr>
              <a:t>and</a:t>
            </a:r>
            <a:r>
              <a:rPr lang="en-GB" altLang="de-DE" sz="3200" b="0" smtClean="0">
                <a:solidFill>
                  <a:srgbClr val="FF0000"/>
                </a:solidFill>
                <a:latin typeface="Tahoma" pitchFamily="34" charset="0"/>
                <a:cs typeface="+mn-cs"/>
              </a:rPr>
              <a:t> </a:t>
            </a:r>
            <a:r>
              <a:rPr lang="en-GB" altLang="de-DE" sz="3200" b="0" smtClean="0">
                <a:solidFill>
                  <a:srgbClr val="0070C0"/>
                </a:solidFill>
                <a:latin typeface="Tahoma" pitchFamily="34" charset="0"/>
                <a:cs typeface="+mn-cs"/>
              </a:rPr>
              <a:t>observables</a:t>
            </a:r>
          </a:p>
        </p:txBody>
      </p:sp>
      <p:sp>
        <p:nvSpPr>
          <p:cNvPr id="88" name="Rechteck 12"/>
          <p:cNvSpPr>
            <a:spLocks noChangeArrowheads="1"/>
          </p:cNvSpPr>
          <p:nvPr/>
        </p:nvSpPr>
        <p:spPr bwMode="auto">
          <a:xfrm>
            <a:off x="98425" y="1927225"/>
            <a:ext cx="4572000" cy="186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algn="l" eaLnBrk="0" hangingPunct="0">
              <a:spcBef>
                <a:spcPct val="20000"/>
              </a:spcBef>
              <a:buClr>
                <a:srgbClr val="0066CC"/>
              </a:buClr>
              <a:buFont typeface="Wingdings" pitchFamily="2" charset="2"/>
              <a:defRPr sz="2400">
                <a:solidFill>
                  <a:srgbClr val="00599D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FF9900"/>
              </a:buClr>
              <a:buSzPct val="14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defRPr sz="1600" i="1">
                <a:solidFill>
                  <a:srgbClr val="990000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defRPr sz="1600">
                <a:solidFill>
                  <a:srgbClr val="0066CC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9pPr>
          </a:lstStyle>
          <a:p>
            <a:pPr marL="342900" marR="0" lvl="0" indent="-34290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de-DE" sz="1800" b="0" i="0" u="sng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+mn-cs"/>
              </a:rPr>
              <a:t>Direct multi-strange hyperon production:</a:t>
            </a:r>
          </a:p>
          <a:p>
            <a:pPr marL="342900" marR="0" lvl="0" indent="-34290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de-DE" sz="700" b="0" i="0" u="sng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+mn-cs"/>
            </a:endParaRPr>
          </a:p>
          <a:p>
            <a:pPr marL="342900" marR="0" lvl="0" indent="-34290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+mn-cs"/>
              </a:rPr>
              <a:t>pp </a:t>
            </a:r>
            <a:r>
              <a:rPr kumimoji="0" lang="en-GB" alt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+mn-cs"/>
                <a:sym typeface="Symbol" pitchFamily="18" charset="2"/>
              </a:rPr>
              <a:t></a:t>
            </a:r>
            <a:r>
              <a:rPr kumimoji="0" lang="en-GB" alt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+mn-cs"/>
              </a:rPr>
              <a:t> </a:t>
            </a:r>
            <a:r>
              <a:rPr kumimoji="0" lang="en-GB" alt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+mn-cs"/>
                <a:sym typeface="Symbol" pitchFamily="18" charset="2"/>
              </a:rPr>
              <a:t></a:t>
            </a:r>
            <a:r>
              <a:rPr kumimoji="0" lang="en-GB" altLang="de-DE" sz="18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+mn-cs"/>
              </a:rPr>
              <a:t>- </a:t>
            </a:r>
            <a:r>
              <a:rPr kumimoji="0" lang="en-GB" altLang="de-DE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+mn-cs"/>
              </a:rPr>
              <a:t>K</a:t>
            </a:r>
            <a:r>
              <a:rPr kumimoji="0" lang="en-GB" altLang="de-DE" sz="1800" b="0" i="0" u="none" strike="noStrike" kern="0" cap="none" spc="0" normalizeH="0" baseline="3000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+mn-cs"/>
              </a:rPr>
              <a:t>+</a:t>
            </a:r>
            <a:r>
              <a:rPr kumimoji="0" lang="en-GB" altLang="de-DE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+mn-cs"/>
              </a:rPr>
              <a:t>K</a:t>
            </a:r>
            <a:r>
              <a:rPr kumimoji="0" lang="en-GB" altLang="de-DE" sz="1800" b="0" i="0" u="none" strike="noStrike" kern="0" cap="none" spc="0" normalizeH="0" baseline="3000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+mn-cs"/>
              </a:rPr>
              <a:t>+</a:t>
            </a:r>
            <a:r>
              <a:rPr kumimoji="0" lang="en-GB" altLang="de-DE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+mn-cs"/>
              </a:rPr>
              <a:t>p</a:t>
            </a:r>
            <a:r>
              <a:rPr kumimoji="0" lang="en-GB" alt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+mn-cs"/>
              </a:rPr>
              <a:t>      (</a:t>
            </a:r>
            <a:r>
              <a:rPr kumimoji="0" lang="en-GB" altLang="de-DE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+mn-cs"/>
              </a:rPr>
              <a:t>E</a:t>
            </a:r>
            <a:r>
              <a:rPr kumimoji="0" lang="en-GB" altLang="de-DE" sz="1800" b="0" i="0" u="none" strike="noStrike" kern="0" cap="none" spc="0" normalizeH="0" baseline="-2500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+mn-cs"/>
              </a:rPr>
              <a:t>thr</a:t>
            </a:r>
            <a:r>
              <a:rPr kumimoji="0" lang="en-GB" alt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+mn-cs"/>
              </a:rPr>
              <a:t> = 3.7 GeV)</a:t>
            </a:r>
          </a:p>
          <a:p>
            <a:pPr marL="342900" marR="0" lvl="0" indent="-34290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+mn-cs"/>
              </a:rPr>
              <a:t>pp </a:t>
            </a:r>
            <a:r>
              <a:rPr kumimoji="0" lang="en-GB" alt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+mn-cs"/>
                <a:sym typeface="Symbol" pitchFamily="18" charset="2"/>
              </a:rPr>
              <a:t></a:t>
            </a:r>
            <a:r>
              <a:rPr kumimoji="0" lang="en-GB" alt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+mn-cs"/>
              </a:rPr>
              <a:t> </a:t>
            </a:r>
            <a:r>
              <a:rPr kumimoji="0" lang="en-GB" alt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+mn-cs"/>
                <a:sym typeface="Symbol" pitchFamily="18" charset="2"/>
              </a:rPr>
              <a:t></a:t>
            </a:r>
            <a:r>
              <a:rPr kumimoji="0" lang="en-GB" altLang="de-DE" sz="18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+mn-cs"/>
              </a:rPr>
              <a:t>- </a:t>
            </a:r>
            <a:r>
              <a:rPr kumimoji="0" lang="en-GB" alt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+mn-cs"/>
              </a:rPr>
              <a:t>K</a:t>
            </a:r>
            <a:r>
              <a:rPr kumimoji="0" lang="en-GB" altLang="de-DE" sz="18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+mn-cs"/>
              </a:rPr>
              <a:t>+</a:t>
            </a:r>
            <a:r>
              <a:rPr kumimoji="0" lang="en-GB" alt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+mn-cs"/>
              </a:rPr>
              <a:t>K</a:t>
            </a:r>
            <a:r>
              <a:rPr kumimoji="0" lang="en-GB" altLang="de-DE" sz="18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+mn-cs"/>
              </a:rPr>
              <a:t>+</a:t>
            </a:r>
            <a:r>
              <a:rPr kumimoji="0" lang="en-GB" alt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+mn-cs"/>
              </a:rPr>
              <a:t>K</a:t>
            </a:r>
            <a:r>
              <a:rPr kumimoji="0" lang="en-GB" altLang="de-DE" sz="18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+mn-cs"/>
              </a:rPr>
              <a:t>0</a:t>
            </a:r>
            <a:r>
              <a:rPr kumimoji="0" lang="en-GB" alt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+mn-cs"/>
              </a:rPr>
              <a:t>p  (</a:t>
            </a:r>
            <a:r>
              <a:rPr kumimoji="0" lang="en-GB" altLang="de-DE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+mn-cs"/>
              </a:rPr>
              <a:t>E</a:t>
            </a:r>
            <a:r>
              <a:rPr kumimoji="0" lang="en-GB" altLang="de-DE" sz="1800" b="0" i="0" u="none" strike="noStrike" kern="0" cap="none" spc="0" normalizeH="0" baseline="-2500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+mn-cs"/>
              </a:rPr>
              <a:t>thr</a:t>
            </a:r>
            <a:r>
              <a:rPr kumimoji="0" lang="en-GB" alt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+mn-cs"/>
              </a:rPr>
              <a:t> = 7.0 GeV)</a:t>
            </a:r>
          </a:p>
          <a:p>
            <a:pPr marL="342900" marR="0" lvl="0" indent="-34290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+mn-cs"/>
              </a:rPr>
              <a:t>pp </a:t>
            </a:r>
            <a:r>
              <a:rPr kumimoji="0" lang="en-GB" alt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+mn-cs"/>
                <a:sym typeface="Symbol" pitchFamily="18" charset="2"/>
              </a:rPr>
              <a:t></a:t>
            </a:r>
            <a:r>
              <a:rPr kumimoji="0" lang="en-GB" alt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+mn-cs"/>
              </a:rPr>
              <a:t> Λ</a:t>
            </a:r>
            <a:r>
              <a:rPr kumimoji="0" lang="en-GB" altLang="de-DE" sz="18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+mn-cs"/>
              </a:rPr>
              <a:t>0</a:t>
            </a:r>
            <a:r>
              <a:rPr kumimoji="0" lang="en-GB" alt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+mn-cs"/>
              </a:rPr>
              <a:t>Λ</a:t>
            </a:r>
            <a:r>
              <a:rPr kumimoji="0" lang="en-GB" altLang="de-DE" sz="18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+mn-cs"/>
              </a:rPr>
              <a:t>0 </a:t>
            </a:r>
            <a:r>
              <a:rPr kumimoji="0" lang="en-GB" alt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+mn-cs"/>
              </a:rPr>
              <a:t>pp        (</a:t>
            </a:r>
            <a:r>
              <a:rPr kumimoji="0" lang="en-GB" altLang="de-DE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+mn-cs"/>
              </a:rPr>
              <a:t>E</a:t>
            </a:r>
            <a:r>
              <a:rPr kumimoji="0" lang="en-GB" altLang="de-DE" sz="1800" b="0" i="0" u="none" strike="noStrike" kern="0" cap="none" spc="0" normalizeH="0" baseline="-2500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+mn-cs"/>
              </a:rPr>
              <a:t>thr</a:t>
            </a:r>
            <a:r>
              <a:rPr kumimoji="0" lang="en-GB" alt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+mn-cs"/>
              </a:rPr>
              <a:t> = 7.1 GeV)</a:t>
            </a:r>
          </a:p>
          <a:p>
            <a:pPr marL="342900" marR="0" lvl="0" indent="-34290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+mn-cs"/>
              </a:rPr>
              <a:t>pp </a:t>
            </a:r>
            <a:r>
              <a:rPr kumimoji="0" lang="en-GB" alt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+mn-cs"/>
                <a:sym typeface="Symbol" pitchFamily="18" charset="2"/>
              </a:rPr>
              <a:t></a:t>
            </a:r>
            <a:r>
              <a:rPr kumimoji="0" lang="en-GB" alt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+mn-cs"/>
              </a:rPr>
              <a:t> </a:t>
            </a:r>
            <a:r>
              <a:rPr kumimoji="0" lang="en-GB" alt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+mn-cs"/>
                <a:sym typeface="Symbol" pitchFamily="18" charset="2"/>
              </a:rPr>
              <a:t></a:t>
            </a:r>
            <a:r>
              <a:rPr kumimoji="0" lang="en-GB" altLang="de-DE" sz="18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+mn-cs"/>
              </a:rPr>
              <a:t>+</a:t>
            </a:r>
            <a:r>
              <a:rPr kumimoji="0" lang="en-GB" alt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+mn-cs"/>
              </a:rPr>
              <a:t> </a:t>
            </a:r>
            <a:r>
              <a:rPr kumimoji="0" lang="en-GB" alt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+mn-cs"/>
                <a:sym typeface="Symbol" pitchFamily="18" charset="2"/>
              </a:rPr>
              <a:t></a:t>
            </a:r>
            <a:r>
              <a:rPr kumimoji="0" lang="en-GB" altLang="de-DE" sz="18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+mn-cs"/>
              </a:rPr>
              <a:t>- </a:t>
            </a:r>
            <a:r>
              <a:rPr kumimoji="0" lang="en-GB" alt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+mn-cs"/>
              </a:rPr>
              <a:t>pp        (</a:t>
            </a:r>
            <a:r>
              <a:rPr kumimoji="0" lang="en-GB" altLang="de-DE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+mn-cs"/>
              </a:rPr>
              <a:t>E</a:t>
            </a:r>
            <a:r>
              <a:rPr kumimoji="0" lang="en-GB" altLang="de-DE" sz="1800" b="0" i="0" u="none" strike="noStrike" kern="0" cap="none" spc="0" normalizeH="0" baseline="-2500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+mn-cs"/>
              </a:rPr>
              <a:t>thr</a:t>
            </a:r>
            <a:r>
              <a:rPr kumimoji="0" lang="en-GB" alt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+mn-cs"/>
              </a:rPr>
              <a:t> = 9.0 GeV) </a:t>
            </a:r>
          </a:p>
          <a:p>
            <a:pPr marL="342900" marR="0" lvl="0" indent="-34290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+mn-cs"/>
              </a:rPr>
              <a:t>pp </a:t>
            </a:r>
            <a:r>
              <a:rPr kumimoji="0" lang="en-GB" alt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+mn-cs"/>
                <a:sym typeface="Symbol" pitchFamily="18" charset="2"/>
              </a:rPr>
              <a:t></a:t>
            </a:r>
            <a:r>
              <a:rPr kumimoji="0" lang="en-GB" alt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+mn-cs"/>
              </a:rPr>
              <a:t> </a:t>
            </a:r>
            <a:r>
              <a:rPr kumimoji="0" lang="en-GB" alt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+mn-cs"/>
                <a:sym typeface="Symbol" pitchFamily="18" charset="2"/>
              </a:rPr>
              <a:t></a:t>
            </a:r>
            <a:r>
              <a:rPr kumimoji="0" lang="en-GB" altLang="de-DE" sz="18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+mn-cs"/>
              </a:rPr>
              <a:t>+</a:t>
            </a:r>
            <a:r>
              <a:rPr kumimoji="0" lang="en-GB" alt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+mn-cs"/>
              </a:rPr>
              <a:t> </a:t>
            </a:r>
            <a:r>
              <a:rPr kumimoji="0" lang="en-GB" alt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+mn-cs"/>
                <a:sym typeface="Symbol" pitchFamily="18" charset="2"/>
              </a:rPr>
              <a:t></a:t>
            </a:r>
            <a:r>
              <a:rPr kumimoji="0" lang="en-GB" altLang="de-DE" sz="18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+mn-cs"/>
              </a:rPr>
              <a:t>-</a:t>
            </a:r>
            <a:r>
              <a:rPr kumimoji="0" lang="en-GB" alt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+mn-cs"/>
              </a:rPr>
              <a:t> pp       (</a:t>
            </a:r>
            <a:r>
              <a:rPr kumimoji="0" lang="en-GB" altLang="de-DE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+mn-cs"/>
              </a:rPr>
              <a:t>E</a:t>
            </a:r>
            <a:r>
              <a:rPr kumimoji="0" lang="en-GB" altLang="de-DE" sz="1800" b="0" i="0" u="none" strike="noStrike" kern="0" cap="none" spc="0" normalizeH="0" baseline="-2500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+mn-cs"/>
              </a:rPr>
              <a:t>thr</a:t>
            </a:r>
            <a:r>
              <a:rPr kumimoji="0" lang="en-GB" alt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+mn-cs"/>
              </a:rPr>
              <a:t> = 12.7 GeV</a:t>
            </a:r>
            <a:endParaRPr kumimoji="0" lang="de-DE" altLang="de-DE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+mn-cs"/>
            </a:endParaRPr>
          </a:p>
        </p:txBody>
      </p:sp>
      <p:sp>
        <p:nvSpPr>
          <p:cNvPr id="89" name="Rechteck 14"/>
          <p:cNvSpPr>
            <a:spLocks noChangeArrowheads="1"/>
          </p:cNvSpPr>
          <p:nvPr/>
        </p:nvSpPr>
        <p:spPr bwMode="auto">
          <a:xfrm>
            <a:off x="107950" y="3860800"/>
            <a:ext cx="457200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algn="l" eaLnBrk="0" hangingPunct="0">
              <a:spcBef>
                <a:spcPct val="20000"/>
              </a:spcBef>
              <a:buClr>
                <a:srgbClr val="0066CC"/>
              </a:buClr>
              <a:buFont typeface="Wingdings" pitchFamily="2" charset="2"/>
              <a:defRPr sz="2400">
                <a:solidFill>
                  <a:srgbClr val="00599D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FF9900"/>
              </a:buClr>
              <a:buSzPct val="14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defRPr sz="1600" i="1">
                <a:solidFill>
                  <a:srgbClr val="990000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defRPr sz="1600">
                <a:solidFill>
                  <a:srgbClr val="0066CC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9pPr>
          </a:lstStyle>
          <a:p>
            <a:pPr marL="342900" marR="0" lvl="0" indent="-34290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de-DE" sz="1800" b="0" i="0" u="sng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+mn-cs"/>
              </a:rPr>
              <a:t>Hyperon production via multiple collisions</a:t>
            </a:r>
          </a:p>
          <a:p>
            <a:pPr marL="342900" marR="0" lvl="0" indent="-34290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de-DE" sz="700" b="0" i="0" u="sng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+mn-cs"/>
            </a:endParaRPr>
          </a:p>
          <a:p>
            <a:pPr marL="342900" marR="0" lvl="0" indent="-34290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alt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+mn-cs"/>
              </a:rPr>
              <a:t>pp</a:t>
            </a:r>
            <a:r>
              <a:rPr kumimoji="0" lang="en-GB" alt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Times New Roman" pitchFamily="18" charset="0"/>
              </a:rPr>
              <a:t> </a:t>
            </a:r>
            <a:r>
              <a:rPr kumimoji="0" lang="en-GB" alt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</a:t>
            </a:r>
            <a:r>
              <a:rPr kumimoji="0" lang="en-GB" alt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Arial" pitchFamily="34" charset="0"/>
              </a:rPr>
              <a:t> K</a:t>
            </a:r>
            <a:r>
              <a:rPr kumimoji="0" lang="en-GB" altLang="de-DE" sz="1800" b="0" i="0" u="none" strike="noStrike" kern="0" cap="none" spc="0" normalizeH="0" baseline="30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Arial" pitchFamily="34" charset="0"/>
              </a:rPr>
              <a:t>+</a:t>
            </a:r>
            <a:r>
              <a:rPr kumimoji="0" lang="en-GB" alt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Arial" pitchFamily="34" charset="0"/>
              </a:rPr>
              <a:t>Λ</a:t>
            </a:r>
            <a:r>
              <a:rPr kumimoji="0" lang="en-GB" altLang="de-DE" sz="1800" b="0" i="0" u="none" strike="noStrike" kern="0" cap="none" spc="0" normalizeH="0" baseline="30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Arial" pitchFamily="34" charset="0"/>
              </a:rPr>
              <a:t>0</a:t>
            </a:r>
            <a:r>
              <a:rPr kumimoji="0" lang="en-GB" alt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Arial" pitchFamily="34" charset="0"/>
              </a:rPr>
              <a:t>p,</a:t>
            </a:r>
            <a:r>
              <a:rPr kumimoji="0" lang="de-DE" alt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GB" alt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Arial" pitchFamily="34" charset="0"/>
              </a:rPr>
              <a:t>   pp </a:t>
            </a:r>
            <a:r>
              <a:rPr kumimoji="0" lang="en-GB" alt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</a:t>
            </a:r>
            <a:r>
              <a:rPr kumimoji="0" lang="en-GB" alt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Arial" pitchFamily="34" charset="0"/>
              </a:rPr>
              <a:t> K</a:t>
            </a:r>
            <a:r>
              <a:rPr kumimoji="0" lang="en-GB" altLang="de-DE" sz="1800" b="0" i="0" u="none" strike="noStrike" kern="0" cap="none" spc="0" normalizeH="0" baseline="30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Arial" pitchFamily="34" charset="0"/>
              </a:rPr>
              <a:t>+</a:t>
            </a:r>
            <a:r>
              <a:rPr kumimoji="0" lang="en-GB" alt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Arial" pitchFamily="34" charset="0"/>
              </a:rPr>
              <a:t>K</a:t>
            </a:r>
            <a:r>
              <a:rPr kumimoji="0" lang="en-GB" altLang="de-DE" sz="1800" b="0" i="0" u="none" strike="noStrike" kern="0" cap="none" spc="0" normalizeH="0" baseline="30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Arial" pitchFamily="34" charset="0"/>
              </a:rPr>
              <a:t>-</a:t>
            </a:r>
            <a:r>
              <a:rPr kumimoji="0" lang="en-GB" alt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Arial" pitchFamily="34" charset="0"/>
              </a:rPr>
              <a:t>pp, </a:t>
            </a:r>
          </a:p>
          <a:p>
            <a:pPr marL="342900" marR="0" lvl="0" indent="-34290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alt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Arial" pitchFamily="34" charset="0"/>
              </a:rPr>
              <a:t>p</a:t>
            </a:r>
            <a:r>
              <a:rPr kumimoji="0" lang="en-GB" alt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Times New Roman" pitchFamily="18" charset="0"/>
              </a:rPr>
              <a:t>Λ</a:t>
            </a:r>
            <a:r>
              <a:rPr kumimoji="0" lang="en-GB" altLang="de-DE" sz="1800" b="0" i="0" u="none" strike="noStrike" kern="0" cap="none" spc="0" normalizeH="0" baseline="3000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Times New Roman" pitchFamily="18" charset="0"/>
              </a:rPr>
              <a:t>0</a:t>
            </a:r>
            <a:r>
              <a:rPr kumimoji="0" lang="en-GB" alt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Times New Roman" pitchFamily="18" charset="0"/>
                <a:sym typeface="Symbol" pitchFamily="18" charset="2"/>
              </a:rPr>
              <a:t></a:t>
            </a:r>
            <a:r>
              <a:rPr kumimoji="0" lang="en-GB" alt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Times New Roman" pitchFamily="18" charset="0"/>
              </a:rPr>
              <a:t> K</a:t>
            </a:r>
            <a:r>
              <a:rPr kumimoji="0" lang="en-GB" altLang="de-DE" sz="1800" b="0" i="0" u="none" strike="noStrike" kern="0" cap="none" spc="0" normalizeH="0" baseline="3000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Times New Roman" pitchFamily="18" charset="0"/>
              </a:rPr>
              <a:t>+ </a:t>
            </a:r>
            <a:r>
              <a:rPr kumimoji="0" lang="en-GB" alt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Times New Roman" pitchFamily="18" charset="0"/>
                <a:sym typeface="Symbol" pitchFamily="18" charset="2"/>
              </a:rPr>
              <a:t></a:t>
            </a:r>
            <a:r>
              <a:rPr kumimoji="0" lang="en-GB" altLang="de-DE" sz="1800" b="0" i="0" u="none" strike="noStrike" kern="0" cap="none" spc="0" normalizeH="0" baseline="3000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Times New Roman" pitchFamily="18" charset="0"/>
              </a:rPr>
              <a:t>- </a:t>
            </a:r>
            <a:r>
              <a:rPr kumimoji="0" lang="en-GB" alt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Times New Roman" pitchFamily="18" charset="0"/>
              </a:rPr>
              <a:t>p,   </a:t>
            </a:r>
            <a:r>
              <a:rPr kumimoji="0" lang="el-GR" alt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Times New Roman" pitchFamily="18" charset="0"/>
              </a:rPr>
              <a:t>π</a:t>
            </a:r>
            <a:r>
              <a:rPr kumimoji="0" lang="en-GB" alt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Times New Roman" pitchFamily="18" charset="0"/>
              </a:rPr>
              <a:t>Λ</a:t>
            </a:r>
            <a:r>
              <a:rPr kumimoji="0" lang="en-GB" altLang="de-DE" sz="1800" b="0" i="0" u="none" strike="noStrike" kern="0" cap="none" spc="0" normalizeH="0" baseline="3000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Times New Roman" pitchFamily="18" charset="0"/>
              </a:rPr>
              <a:t>0</a:t>
            </a:r>
            <a:r>
              <a:rPr kumimoji="0" lang="en-GB" alt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Times New Roman" pitchFamily="18" charset="0"/>
                <a:sym typeface="Symbol" pitchFamily="18" charset="2"/>
              </a:rPr>
              <a:t></a:t>
            </a:r>
            <a:r>
              <a:rPr kumimoji="0" lang="en-GB" alt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Times New Roman" pitchFamily="18" charset="0"/>
              </a:rPr>
              <a:t> K</a:t>
            </a:r>
            <a:r>
              <a:rPr kumimoji="0" lang="en-GB" altLang="de-DE" sz="1800" b="0" i="0" u="none" strike="noStrike" kern="0" cap="none" spc="0" normalizeH="0" baseline="3000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Times New Roman" pitchFamily="18" charset="0"/>
              </a:rPr>
              <a:t>+ </a:t>
            </a:r>
            <a:r>
              <a:rPr kumimoji="0" lang="en-GB" alt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Times New Roman" pitchFamily="18" charset="0"/>
                <a:sym typeface="Symbol" pitchFamily="18" charset="2"/>
              </a:rPr>
              <a:t></a:t>
            </a:r>
            <a:r>
              <a:rPr kumimoji="0" lang="en-GB" altLang="de-DE" sz="1800" b="0" i="0" u="none" strike="noStrike" kern="0" cap="none" spc="0" normalizeH="0" baseline="3000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Times New Roman" pitchFamily="18" charset="0"/>
              </a:rPr>
              <a:t>- </a:t>
            </a:r>
            <a:r>
              <a:rPr kumimoji="0" lang="el-GR" alt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Times New Roman" pitchFamily="18" charset="0"/>
              </a:rPr>
              <a:t>π</a:t>
            </a:r>
            <a:r>
              <a:rPr kumimoji="0" lang="en-GB" alt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Times New Roman" pitchFamily="18" charset="0"/>
              </a:rPr>
              <a:t>, </a:t>
            </a:r>
          </a:p>
          <a:p>
            <a:pPr marL="342900" marR="0" lvl="0" indent="-34290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+mn-cs"/>
              </a:rPr>
              <a:t>    </a:t>
            </a:r>
            <a:r>
              <a:rPr kumimoji="0" lang="en-GB" alt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Times New Roman" pitchFamily="18" charset="0"/>
              </a:rPr>
              <a:t> Λ</a:t>
            </a:r>
            <a:r>
              <a:rPr kumimoji="0" lang="en-GB" altLang="de-DE" sz="1800" b="0" i="0" u="none" strike="noStrike" kern="0" cap="none" spc="0" normalizeH="0" baseline="3000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Times New Roman" pitchFamily="18" charset="0"/>
              </a:rPr>
              <a:t>0</a:t>
            </a:r>
            <a:r>
              <a:rPr kumimoji="0" lang="en-GB" alt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Times New Roman" pitchFamily="18" charset="0"/>
              </a:rPr>
              <a:t>Λ</a:t>
            </a:r>
            <a:r>
              <a:rPr kumimoji="0" lang="en-GB" altLang="de-DE" sz="1800" b="0" i="0" u="none" strike="noStrike" kern="0" cap="none" spc="0" normalizeH="0" baseline="3000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Times New Roman" pitchFamily="18" charset="0"/>
              </a:rPr>
              <a:t>0</a:t>
            </a:r>
            <a:r>
              <a:rPr kumimoji="0" lang="en-GB" alt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Times New Roman" pitchFamily="18" charset="0"/>
                <a:sym typeface="Symbol" pitchFamily="18" charset="2"/>
              </a:rPr>
              <a:t></a:t>
            </a:r>
            <a:r>
              <a:rPr kumimoji="0" lang="en-GB" alt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Times New Roman" pitchFamily="18" charset="0"/>
              </a:rPr>
              <a:t> </a:t>
            </a:r>
            <a:r>
              <a:rPr kumimoji="0" lang="en-GB" alt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Times New Roman" pitchFamily="18" charset="0"/>
                <a:sym typeface="Symbol" pitchFamily="18" charset="2"/>
              </a:rPr>
              <a:t></a:t>
            </a:r>
            <a:r>
              <a:rPr kumimoji="0" lang="en-GB" altLang="de-DE" sz="1800" b="0" i="0" u="none" strike="noStrike" kern="0" cap="none" spc="0" normalizeH="0" baseline="3000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Times New Roman" pitchFamily="18" charset="0"/>
              </a:rPr>
              <a:t>- </a:t>
            </a:r>
            <a:r>
              <a:rPr kumimoji="0" lang="en-GB" alt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Times New Roman" pitchFamily="18" charset="0"/>
                <a:sym typeface="Symbol" pitchFamily="18" charset="2"/>
              </a:rPr>
              <a:t>p</a:t>
            </a:r>
            <a:r>
              <a:rPr kumimoji="0" lang="en-GB" alt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Times New Roman" pitchFamily="18" charset="0"/>
              </a:rPr>
              <a:t>,      Λ</a:t>
            </a:r>
            <a:r>
              <a:rPr kumimoji="0" lang="en-GB" altLang="de-DE" sz="1800" b="0" i="0" u="none" strike="noStrike" kern="0" cap="none" spc="0" normalizeH="0" baseline="3000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Times New Roman" pitchFamily="18" charset="0"/>
              </a:rPr>
              <a:t>0</a:t>
            </a:r>
            <a:r>
              <a:rPr kumimoji="0" lang="en-GB" alt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Times New Roman" pitchFamily="18" charset="0"/>
              </a:rPr>
              <a:t>K</a:t>
            </a:r>
            <a:r>
              <a:rPr kumimoji="0" lang="en-GB" altLang="de-DE" sz="1800" b="0" i="0" u="none" strike="noStrike" kern="0" cap="none" spc="0" normalizeH="0" baseline="3000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Times New Roman" pitchFamily="18" charset="0"/>
              </a:rPr>
              <a:t>-</a:t>
            </a:r>
            <a:r>
              <a:rPr kumimoji="0" lang="en-GB" alt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Times New Roman" pitchFamily="18" charset="0"/>
              </a:rPr>
              <a:t> </a:t>
            </a:r>
            <a:r>
              <a:rPr kumimoji="0" lang="en-GB" alt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Times New Roman" pitchFamily="18" charset="0"/>
                <a:sym typeface="Symbol" pitchFamily="18" charset="2"/>
              </a:rPr>
              <a:t></a:t>
            </a:r>
            <a:r>
              <a:rPr kumimoji="0" lang="en-GB" alt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Times New Roman" pitchFamily="18" charset="0"/>
              </a:rPr>
              <a:t> </a:t>
            </a:r>
            <a:r>
              <a:rPr kumimoji="0" lang="en-GB" alt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Times New Roman" pitchFamily="18" charset="0"/>
                <a:sym typeface="Symbol" pitchFamily="18" charset="2"/>
              </a:rPr>
              <a:t></a:t>
            </a:r>
            <a:r>
              <a:rPr kumimoji="0" lang="en-GB" altLang="de-DE" sz="1800" b="0" i="0" u="none" strike="noStrike" kern="0" cap="none" spc="0" normalizeH="0" baseline="3000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Times New Roman" pitchFamily="18" charset="0"/>
              </a:rPr>
              <a:t>- </a:t>
            </a:r>
            <a:r>
              <a:rPr kumimoji="0" lang="en-GB" alt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Times New Roman" pitchFamily="18" charset="0"/>
                <a:sym typeface="Symbol" pitchFamily="18" charset="2"/>
              </a:rPr>
              <a:t></a:t>
            </a:r>
            <a:r>
              <a:rPr kumimoji="0" lang="en-GB" altLang="de-DE" sz="1800" b="0" i="0" u="none" strike="noStrike" kern="0" cap="none" spc="0" normalizeH="0" baseline="3000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Times New Roman" pitchFamily="18" charset="0"/>
              </a:rPr>
              <a:t>0</a:t>
            </a:r>
            <a:endParaRPr kumimoji="0" lang="en-GB" altLang="de-DE" sz="1800" b="0" i="0" u="none" strike="noStrike" kern="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cs typeface="Times New Roman" pitchFamily="18" charset="0"/>
            </a:endParaRPr>
          </a:p>
          <a:p>
            <a:pPr marL="342900" marR="0" lvl="0" indent="-34290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Times New Roman" pitchFamily="18" charset="0"/>
              </a:rPr>
              <a:t>3 . Λ</a:t>
            </a:r>
            <a:r>
              <a:rPr kumimoji="0" lang="en-GB" altLang="de-DE" sz="1800" b="0" i="0" u="none" strike="noStrike" kern="0" cap="none" spc="0" normalizeH="0" baseline="3000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Times New Roman" pitchFamily="18" charset="0"/>
              </a:rPr>
              <a:t>0</a:t>
            </a:r>
            <a:r>
              <a:rPr kumimoji="0" lang="en-GB" altLang="de-DE" sz="1800" b="0" i="0" u="none" strike="noStrike" kern="0" cap="none" spc="0" normalizeH="0" baseline="3000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+mn-cs"/>
              </a:rPr>
              <a:t> </a:t>
            </a:r>
            <a:r>
              <a:rPr kumimoji="0" lang="en-GB" alt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Times New Roman" pitchFamily="18" charset="0"/>
                <a:sym typeface="Symbol" pitchFamily="18" charset="2"/>
              </a:rPr>
              <a:t></a:t>
            </a:r>
            <a:r>
              <a:rPr kumimoji="0" lang="en-GB" altLang="de-DE" sz="1800" b="0" i="0" u="none" strike="noStrike" kern="0" cap="none" spc="0" normalizeH="0" baseline="3000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Times New Roman" pitchFamily="18" charset="0"/>
              </a:rPr>
              <a:t>-</a:t>
            </a:r>
            <a:r>
              <a:rPr kumimoji="0" lang="en-GB" alt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Times New Roman" pitchFamily="18" charset="0"/>
              </a:rPr>
              <a:t> </a:t>
            </a:r>
            <a:r>
              <a:rPr kumimoji="0" lang="en-GB" alt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Times New Roman" pitchFamily="18" charset="0"/>
                <a:sym typeface="Symbol" pitchFamily="18" charset="2"/>
              </a:rPr>
              <a:t></a:t>
            </a:r>
            <a:r>
              <a:rPr kumimoji="0" lang="en-GB" alt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Times New Roman" pitchFamily="18" charset="0"/>
              </a:rPr>
              <a:t> </a:t>
            </a:r>
            <a:r>
              <a:rPr kumimoji="0" lang="en-GB" alt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Times New Roman" pitchFamily="18" charset="0"/>
                <a:sym typeface="Symbol" pitchFamily="18" charset="2"/>
              </a:rPr>
              <a:t></a:t>
            </a:r>
            <a:r>
              <a:rPr kumimoji="0" lang="en-GB" altLang="de-DE" sz="1800" b="0" i="0" u="none" strike="noStrike" kern="0" cap="none" spc="0" normalizeH="0" baseline="3000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Times New Roman" pitchFamily="18" charset="0"/>
              </a:rPr>
              <a:t>- </a:t>
            </a:r>
            <a:r>
              <a:rPr kumimoji="0" lang="en-GB" alt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Times New Roman" pitchFamily="18" charset="0"/>
                <a:sym typeface="Symbol" pitchFamily="18" charset="2"/>
              </a:rPr>
              <a:t>n,</a:t>
            </a:r>
            <a:r>
              <a:rPr kumimoji="0" lang="en-GB" alt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cs typeface="+mn-cs"/>
              </a:rPr>
              <a:t>   </a:t>
            </a:r>
            <a:r>
              <a:rPr kumimoji="0" lang="en-GB" alt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Times New Roman" pitchFamily="18" charset="0"/>
                <a:sym typeface="Symbol" pitchFamily="18" charset="2"/>
              </a:rPr>
              <a:t></a:t>
            </a:r>
            <a:r>
              <a:rPr kumimoji="0" lang="en-GB" altLang="de-DE" sz="1800" b="0" i="0" u="none" strike="noStrike" kern="0" cap="none" spc="0" normalizeH="0" baseline="3000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Times New Roman" pitchFamily="18" charset="0"/>
              </a:rPr>
              <a:t>-</a:t>
            </a:r>
            <a:r>
              <a:rPr kumimoji="0" lang="en-GB" alt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Times New Roman" pitchFamily="18" charset="0"/>
              </a:rPr>
              <a:t>K</a:t>
            </a:r>
            <a:r>
              <a:rPr kumimoji="0" lang="en-GB" altLang="de-DE" sz="1800" b="0" i="0" u="none" strike="noStrike" kern="0" cap="none" spc="0" normalizeH="0" baseline="3000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Times New Roman" pitchFamily="18" charset="0"/>
              </a:rPr>
              <a:t>-</a:t>
            </a:r>
            <a:r>
              <a:rPr kumimoji="0" lang="en-GB" alt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Times New Roman" pitchFamily="18" charset="0"/>
              </a:rPr>
              <a:t> </a:t>
            </a:r>
            <a:r>
              <a:rPr kumimoji="0" lang="en-GB" alt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Times New Roman" pitchFamily="18" charset="0"/>
                <a:sym typeface="Symbol" pitchFamily="18" charset="2"/>
              </a:rPr>
              <a:t></a:t>
            </a:r>
            <a:r>
              <a:rPr kumimoji="0" lang="en-GB" alt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Times New Roman" pitchFamily="18" charset="0"/>
              </a:rPr>
              <a:t> </a:t>
            </a:r>
            <a:r>
              <a:rPr kumimoji="0" lang="en-GB" alt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Times New Roman" pitchFamily="18" charset="0"/>
                <a:sym typeface="Symbol" pitchFamily="18" charset="2"/>
              </a:rPr>
              <a:t></a:t>
            </a:r>
            <a:r>
              <a:rPr kumimoji="0" lang="en-GB" altLang="de-DE" sz="1800" b="0" i="0" u="none" strike="noStrike" kern="0" cap="none" spc="0" normalizeH="0" baseline="3000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Times New Roman" pitchFamily="18" charset="0"/>
              </a:rPr>
              <a:t>-</a:t>
            </a:r>
            <a:r>
              <a:rPr kumimoji="0" lang="en-GB" alt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Times New Roman" pitchFamily="18" charset="0"/>
              </a:rPr>
              <a:t> </a:t>
            </a:r>
            <a:r>
              <a:rPr kumimoji="0" lang="en-GB" alt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Times New Roman" pitchFamily="18" charset="0"/>
                <a:sym typeface="Symbol" pitchFamily="18" charset="2"/>
              </a:rPr>
              <a:t></a:t>
            </a:r>
            <a:r>
              <a:rPr kumimoji="0" lang="en-GB" altLang="de-DE" sz="1800" b="0" i="0" u="none" strike="noStrike" kern="0" cap="none" spc="0" normalizeH="0" baseline="3000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Times New Roman" pitchFamily="18" charset="0"/>
                <a:sym typeface="Symbol" pitchFamily="18" charset="2"/>
              </a:rPr>
              <a:t>-</a:t>
            </a:r>
            <a:endParaRPr kumimoji="0" lang="de-DE" altLang="de-DE" sz="1800" b="0" i="0" u="none" strike="noStrike" kern="0" cap="none" spc="0" normalizeH="0" baseline="3000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itchFamily="66" charset="0"/>
              <a:cs typeface="+mn-cs"/>
            </a:endParaRPr>
          </a:p>
          <a:p>
            <a:pPr marL="342900" marR="0" lvl="0" indent="-34290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de-DE" sz="7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+mn-cs"/>
            </a:endParaRPr>
          </a:p>
          <a:p>
            <a:pPr marL="342900" marR="0" lvl="0" indent="-34290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+mn-cs"/>
              </a:rPr>
              <a:t>Antihyperons </a:t>
            </a:r>
          </a:p>
          <a:p>
            <a:pPr marL="342900" marR="0" lvl="0" indent="-34290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+mn-cs"/>
              </a:rPr>
              <a:t>1. </a:t>
            </a:r>
            <a:r>
              <a:rPr kumimoji="0" lang="en-GB" alt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Times New Roman" pitchFamily="18" charset="0"/>
              </a:rPr>
              <a:t>Λ</a:t>
            </a:r>
            <a:r>
              <a:rPr kumimoji="0" lang="en-GB" altLang="de-DE" sz="1800" b="0" i="0" u="none" strike="noStrike" kern="0" cap="none" spc="0" normalizeH="0" baseline="3000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Times New Roman" pitchFamily="18" charset="0"/>
              </a:rPr>
              <a:t>0</a:t>
            </a:r>
            <a:r>
              <a:rPr kumimoji="0" lang="en-GB" alt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Times New Roman" pitchFamily="18" charset="0"/>
              </a:rPr>
              <a:t> K</a:t>
            </a:r>
            <a:r>
              <a:rPr kumimoji="0" lang="en-GB" altLang="de-DE" sz="1800" b="0" i="0" u="none" strike="noStrike" kern="0" cap="none" spc="0" normalizeH="0" baseline="3000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Times New Roman" pitchFamily="18" charset="0"/>
              </a:rPr>
              <a:t>+</a:t>
            </a:r>
            <a:r>
              <a:rPr kumimoji="0" lang="en-GB" alt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Times New Roman" pitchFamily="18" charset="0"/>
              </a:rPr>
              <a:t> </a:t>
            </a:r>
            <a:r>
              <a:rPr kumimoji="0" lang="en-GB" alt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Times New Roman" pitchFamily="18" charset="0"/>
                <a:sym typeface="Symbol" pitchFamily="18" charset="2"/>
              </a:rPr>
              <a:t></a:t>
            </a:r>
            <a:r>
              <a:rPr kumimoji="0" lang="en-GB" alt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Times New Roman" pitchFamily="18" charset="0"/>
              </a:rPr>
              <a:t>  </a:t>
            </a:r>
            <a:r>
              <a:rPr kumimoji="0" lang="en-GB" alt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Times New Roman" pitchFamily="18" charset="0"/>
                <a:sym typeface="Symbol" pitchFamily="18" charset="2"/>
              </a:rPr>
              <a:t></a:t>
            </a:r>
            <a:r>
              <a:rPr kumimoji="0" lang="en-GB" altLang="de-DE" sz="1800" b="0" i="0" u="none" strike="noStrike" kern="0" cap="none" spc="0" normalizeH="0" baseline="3000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Times New Roman" pitchFamily="18" charset="0"/>
              </a:rPr>
              <a:t>+</a:t>
            </a:r>
            <a:r>
              <a:rPr kumimoji="0" lang="en-GB" alt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Times New Roman" pitchFamily="18" charset="0"/>
                <a:sym typeface="Symbol" pitchFamily="18" charset="2"/>
              </a:rPr>
              <a:t></a:t>
            </a:r>
            <a:r>
              <a:rPr kumimoji="0" lang="en-GB" altLang="de-DE" sz="1800" b="0" i="0" u="none" strike="noStrike" kern="0" cap="none" spc="0" normalizeH="0" baseline="3000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Times New Roman" pitchFamily="18" charset="0"/>
              </a:rPr>
              <a:t>0</a:t>
            </a:r>
            <a:r>
              <a:rPr kumimoji="0" lang="en-GB" alt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Times New Roman" pitchFamily="18" charset="0"/>
              </a:rPr>
              <a:t> ,  </a:t>
            </a:r>
          </a:p>
          <a:p>
            <a:pPr marL="342900" marR="0" lvl="0" indent="-34290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Times New Roman" pitchFamily="18" charset="0"/>
              </a:rPr>
              <a:t>2. </a:t>
            </a:r>
            <a:r>
              <a:rPr kumimoji="0" lang="en-GB" alt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Times New Roman" pitchFamily="18" charset="0"/>
                <a:sym typeface="Symbol" pitchFamily="18" charset="2"/>
              </a:rPr>
              <a:t></a:t>
            </a:r>
            <a:r>
              <a:rPr kumimoji="0" lang="en-GB" altLang="de-DE" sz="1800" b="0" i="0" u="none" strike="noStrike" kern="0" cap="none" spc="0" normalizeH="0" baseline="3000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Times New Roman" pitchFamily="18" charset="0"/>
              </a:rPr>
              <a:t>+</a:t>
            </a:r>
            <a:r>
              <a:rPr kumimoji="0" lang="en-GB" alt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Times New Roman" pitchFamily="18" charset="0"/>
              </a:rPr>
              <a:t> K</a:t>
            </a:r>
            <a:r>
              <a:rPr kumimoji="0" lang="en-GB" altLang="de-DE" sz="1800" b="0" i="0" u="none" strike="noStrike" kern="0" cap="none" spc="0" normalizeH="0" baseline="3000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Times New Roman" pitchFamily="18" charset="0"/>
              </a:rPr>
              <a:t>+</a:t>
            </a:r>
            <a:r>
              <a:rPr kumimoji="0" lang="en-GB" alt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Times New Roman" pitchFamily="18" charset="0"/>
              </a:rPr>
              <a:t> </a:t>
            </a:r>
            <a:r>
              <a:rPr kumimoji="0" lang="en-GB" alt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Times New Roman" pitchFamily="18" charset="0"/>
                <a:sym typeface="Symbol" pitchFamily="18" charset="2"/>
              </a:rPr>
              <a:t></a:t>
            </a:r>
            <a:r>
              <a:rPr kumimoji="0" lang="en-GB" alt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Times New Roman" pitchFamily="18" charset="0"/>
              </a:rPr>
              <a:t> </a:t>
            </a:r>
            <a:r>
              <a:rPr kumimoji="0" lang="en-GB" alt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Times New Roman" pitchFamily="18" charset="0"/>
                <a:sym typeface="Symbol" pitchFamily="18" charset="2"/>
              </a:rPr>
              <a:t></a:t>
            </a:r>
            <a:r>
              <a:rPr kumimoji="0" lang="en-GB" altLang="de-DE" sz="1800" b="0" i="0" u="none" strike="noStrike" kern="0" cap="none" spc="0" normalizeH="0" baseline="3000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Times New Roman" pitchFamily="18" charset="0"/>
              </a:rPr>
              <a:t>+</a:t>
            </a:r>
            <a:r>
              <a:rPr kumimoji="0" lang="en-GB" alt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Times New Roman" pitchFamily="18" charset="0"/>
              </a:rPr>
              <a:t> </a:t>
            </a:r>
            <a:r>
              <a:rPr kumimoji="0" lang="en-GB" alt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Times New Roman" pitchFamily="18" charset="0"/>
                <a:sym typeface="Symbol" pitchFamily="18" charset="2"/>
              </a:rPr>
              <a:t></a:t>
            </a:r>
            <a:r>
              <a:rPr kumimoji="0" lang="en-GB" altLang="de-DE" sz="1800" b="0" i="0" u="none" strike="noStrike" kern="0" cap="none" spc="0" normalizeH="0" baseline="3000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Times New Roman" pitchFamily="18" charset="0"/>
              </a:rPr>
              <a:t>+</a:t>
            </a:r>
            <a:r>
              <a:rPr kumimoji="0" lang="en-GB" alt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Times New Roman" pitchFamily="18" charset="0"/>
              </a:rPr>
              <a:t>.</a:t>
            </a:r>
            <a:r>
              <a:rPr kumimoji="0" lang="en-GB" alt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cs typeface="+mn-cs"/>
              </a:rPr>
              <a:t> </a:t>
            </a:r>
          </a:p>
        </p:txBody>
      </p:sp>
      <p:sp>
        <p:nvSpPr>
          <p:cNvPr id="90" name="Rectangle 5"/>
          <p:cNvSpPr>
            <a:spLocks noChangeArrowheads="1"/>
          </p:cNvSpPr>
          <p:nvPr/>
        </p:nvSpPr>
        <p:spPr bwMode="auto">
          <a:xfrm>
            <a:off x="-468313" y="531813"/>
            <a:ext cx="9612313" cy="107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0066CC"/>
              </a:buClr>
              <a:buFont typeface="Wingdings" pitchFamily="2" charset="2"/>
              <a:defRPr sz="2400">
                <a:solidFill>
                  <a:srgbClr val="00599D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FF9900"/>
              </a:buClr>
              <a:buSzPct val="14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defRPr sz="1600" i="1">
                <a:solidFill>
                  <a:srgbClr val="990000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defRPr sz="1600">
                <a:solidFill>
                  <a:srgbClr val="0066CC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9pPr>
          </a:lstStyle>
          <a:p>
            <a:pPr defTabSz="914400">
              <a:spcBef>
                <a:spcPct val="0"/>
              </a:spcBef>
              <a:buClrTx/>
              <a:buFontTx/>
              <a:buNone/>
            </a:pPr>
            <a:r>
              <a:rPr lang="en-GB" altLang="de-DE" b="0" smtClean="0">
                <a:solidFill>
                  <a:srgbClr val="33CC33"/>
                </a:solidFill>
                <a:latin typeface="Comic Sans MS" pitchFamily="66" charset="0"/>
                <a:cs typeface="+mn-cs"/>
                <a:sym typeface="Wingdings" pitchFamily="2" charset="2"/>
              </a:rPr>
              <a:t>    </a:t>
            </a:r>
            <a:r>
              <a:rPr lang="en-GB" altLang="de-DE" b="0" smtClean="0">
                <a:solidFill>
                  <a:srgbClr val="FF0000"/>
                </a:solidFill>
                <a:latin typeface="Comic Sans MS" pitchFamily="66" charset="0"/>
                <a:cs typeface="+mn-cs"/>
                <a:sym typeface="Symbol" pitchFamily="18" charset="2"/>
              </a:rPr>
              <a:t>  </a:t>
            </a:r>
            <a:r>
              <a:rPr lang="en-GB" altLang="de-DE" sz="2000" b="0" smtClean="0">
                <a:solidFill>
                  <a:srgbClr val="C00000"/>
                </a:solidFill>
                <a:latin typeface="Tahoma" pitchFamily="34" charset="0"/>
                <a:cs typeface="+mn-cs"/>
                <a:sym typeface="Symbol" pitchFamily="18" charset="2"/>
              </a:rPr>
              <a:t>The QCD matter equation-of-state at high densities</a:t>
            </a:r>
          </a:p>
          <a:p>
            <a:pPr defTabSz="914400">
              <a:spcBef>
                <a:spcPct val="0"/>
              </a:spcBef>
              <a:buClrTx/>
              <a:buFontTx/>
              <a:buNone/>
            </a:pPr>
            <a:r>
              <a:rPr lang="en-GB" altLang="de-DE" sz="2000" b="0" smtClean="0">
                <a:solidFill>
                  <a:srgbClr val="0070C0"/>
                </a:solidFill>
                <a:latin typeface="Tahoma" pitchFamily="34" charset="0"/>
                <a:cs typeface="+mn-cs"/>
                <a:sym typeface="Wingdings" pitchFamily="2" charset="2"/>
              </a:rPr>
              <a:t>        </a:t>
            </a:r>
            <a:r>
              <a:rPr lang="en-GB" altLang="de-DE" sz="2000" b="0" smtClean="0">
                <a:solidFill>
                  <a:srgbClr val="0070C0"/>
                </a:solidFill>
                <a:latin typeface="Tahoma" pitchFamily="34" charset="0"/>
                <a:cs typeface="+mn-cs"/>
                <a:sym typeface="Symbol" pitchFamily="18" charset="2"/>
              </a:rPr>
              <a:t>particle production at (sub)threshold energies via multi-step processes:</a:t>
            </a:r>
          </a:p>
          <a:p>
            <a:pPr defTabSz="914400">
              <a:spcBef>
                <a:spcPct val="0"/>
              </a:spcBef>
              <a:buClrTx/>
              <a:buFontTx/>
              <a:buNone/>
            </a:pPr>
            <a:r>
              <a:rPr lang="en-GB" altLang="de-DE" sz="2000" b="0" smtClean="0">
                <a:solidFill>
                  <a:srgbClr val="0070C0"/>
                </a:solidFill>
                <a:latin typeface="Tahoma" pitchFamily="34" charset="0"/>
                <a:cs typeface="+mn-cs"/>
                <a:sym typeface="Symbol" pitchFamily="18" charset="2"/>
              </a:rPr>
              <a:t>          multi-strange hyperons</a:t>
            </a:r>
          </a:p>
        </p:txBody>
      </p:sp>
      <p:cxnSp>
        <p:nvCxnSpPr>
          <p:cNvPr id="91" name="Gerade Verbindung 13"/>
          <p:cNvCxnSpPr>
            <a:cxnSpLocks noChangeShapeType="1"/>
          </p:cNvCxnSpPr>
          <p:nvPr/>
        </p:nvCxnSpPr>
        <p:spPr bwMode="auto">
          <a:xfrm>
            <a:off x="444500" y="5805488"/>
            <a:ext cx="174625" cy="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2" name="Ellipse 20"/>
          <p:cNvSpPr>
            <a:spLocks noChangeArrowheads="1"/>
          </p:cNvSpPr>
          <p:nvPr/>
        </p:nvSpPr>
        <p:spPr bwMode="auto">
          <a:xfrm>
            <a:off x="5037138" y="3425825"/>
            <a:ext cx="155575" cy="15875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0066CC"/>
              </a:buClr>
              <a:buFont typeface="Wingdings" pitchFamily="2" charset="2"/>
              <a:defRPr sz="2400">
                <a:solidFill>
                  <a:srgbClr val="00599D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FF9900"/>
              </a:buClr>
              <a:buSzPct val="14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defRPr sz="1600" i="1">
                <a:solidFill>
                  <a:srgbClr val="990000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defRPr sz="1600">
                <a:solidFill>
                  <a:srgbClr val="0066CC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3600" b="0" i="0" u="none" strike="noStrike" kern="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itchFamily="34" charset="0"/>
              <a:cs typeface="+mn-cs"/>
            </a:endParaRPr>
          </a:p>
        </p:txBody>
      </p:sp>
      <p:sp>
        <p:nvSpPr>
          <p:cNvPr id="93" name="Ellipse 21"/>
          <p:cNvSpPr>
            <a:spLocks noChangeArrowheads="1"/>
          </p:cNvSpPr>
          <p:nvPr/>
        </p:nvSpPr>
        <p:spPr bwMode="auto">
          <a:xfrm>
            <a:off x="6294438" y="3424238"/>
            <a:ext cx="155575" cy="15875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0066CC"/>
              </a:buClr>
              <a:buFont typeface="Wingdings" pitchFamily="2" charset="2"/>
              <a:defRPr sz="2400">
                <a:solidFill>
                  <a:srgbClr val="00599D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FF9900"/>
              </a:buClr>
              <a:buSzPct val="14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defRPr sz="1600" i="1">
                <a:solidFill>
                  <a:srgbClr val="990000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defRPr sz="1600">
                <a:solidFill>
                  <a:srgbClr val="0066CC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3600" b="0" i="0" u="none" strike="noStrike" kern="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itchFamily="34" charset="0"/>
              <a:cs typeface="+mn-cs"/>
            </a:endParaRPr>
          </a:p>
        </p:txBody>
      </p:sp>
      <p:sp>
        <p:nvSpPr>
          <p:cNvPr id="94" name="Ellipse 22"/>
          <p:cNvSpPr>
            <a:spLocks noChangeArrowheads="1"/>
          </p:cNvSpPr>
          <p:nvPr/>
        </p:nvSpPr>
        <p:spPr bwMode="auto">
          <a:xfrm>
            <a:off x="5502275" y="3041650"/>
            <a:ext cx="155575" cy="160338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0066CC"/>
              </a:buClr>
              <a:buFont typeface="Wingdings" pitchFamily="2" charset="2"/>
              <a:defRPr sz="2400">
                <a:solidFill>
                  <a:srgbClr val="00599D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FF9900"/>
              </a:buClr>
              <a:buSzPct val="14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defRPr sz="1600" i="1">
                <a:solidFill>
                  <a:srgbClr val="990000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defRPr sz="1600">
                <a:solidFill>
                  <a:srgbClr val="0066CC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3600" b="0" i="0" u="none" strike="noStrike" kern="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itchFamily="34" charset="0"/>
              <a:cs typeface="+mn-cs"/>
            </a:endParaRPr>
          </a:p>
        </p:txBody>
      </p:sp>
      <p:sp>
        <p:nvSpPr>
          <p:cNvPr id="95" name="Ellipse 23"/>
          <p:cNvSpPr>
            <a:spLocks noChangeArrowheads="1"/>
          </p:cNvSpPr>
          <p:nvPr/>
        </p:nvSpPr>
        <p:spPr bwMode="auto">
          <a:xfrm>
            <a:off x="6319838" y="3838575"/>
            <a:ext cx="155575" cy="158750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0066CC"/>
              </a:buClr>
              <a:buFont typeface="Wingdings" pitchFamily="2" charset="2"/>
              <a:defRPr sz="2400">
                <a:solidFill>
                  <a:srgbClr val="00599D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FF9900"/>
              </a:buClr>
              <a:buSzPct val="14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defRPr sz="1600" i="1">
                <a:solidFill>
                  <a:srgbClr val="990000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defRPr sz="1600">
                <a:solidFill>
                  <a:srgbClr val="0066CC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9pPr>
          </a:lstStyle>
          <a:p>
            <a:pPr algn="ctr" defTabSz="914400" eaLnBrk="1" hangingPunct="1">
              <a:spcBef>
                <a:spcPct val="0"/>
              </a:spcBef>
              <a:buClrTx/>
              <a:buFontTx/>
              <a:buNone/>
            </a:pPr>
            <a:endParaRPr lang="de-DE" altLang="de-DE" sz="3600" b="0" smtClean="0">
              <a:solidFill>
                <a:srgbClr val="FF0000"/>
              </a:solidFill>
              <a:latin typeface="Tahoma" pitchFamily="34" charset="0"/>
              <a:cs typeface="+mn-cs"/>
            </a:endParaRPr>
          </a:p>
        </p:txBody>
      </p:sp>
      <p:sp>
        <p:nvSpPr>
          <p:cNvPr id="96" name="Ellipse 24"/>
          <p:cNvSpPr>
            <a:spLocks noChangeArrowheads="1"/>
          </p:cNvSpPr>
          <p:nvPr/>
        </p:nvSpPr>
        <p:spPr bwMode="auto">
          <a:xfrm>
            <a:off x="8445500" y="4687888"/>
            <a:ext cx="155575" cy="158750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0066CC"/>
              </a:buClr>
              <a:buFont typeface="Wingdings" pitchFamily="2" charset="2"/>
              <a:defRPr sz="2400">
                <a:solidFill>
                  <a:srgbClr val="00599D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FF9900"/>
              </a:buClr>
              <a:buSzPct val="14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defRPr sz="1600" i="1">
                <a:solidFill>
                  <a:srgbClr val="990000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defRPr sz="1600">
                <a:solidFill>
                  <a:srgbClr val="0066CC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9pPr>
          </a:lstStyle>
          <a:p>
            <a:pPr algn="ctr" defTabSz="914400" eaLnBrk="1" hangingPunct="1">
              <a:spcBef>
                <a:spcPct val="0"/>
              </a:spcBef>
              <a:buClrTx/>
              <a:buFontTx/>
              <a:buNone/>
            </a:pPr>
            <a:endParaRPr lang="de-DE" altLang="de-DE" sz="3600" b="0" smtClean="0">
              <a:solidFill>
                <a:srgbClr val="FF0000"/>
              </a:solidFill>
              <a:latin typeface="Tahoma" pitchFamily="34" charset="0"/>
              <a:cs typeface="+mn-cs"/>
            </a:endParaRPr>
          </a:p>
        </p:txBody>
      </p:sp>
      <p:sp>
        <p:nvSpPr>
          <p:cNvPr id="97" name="Ellipse 25"/>
          <p:cNvSpPr>
            <a:spLocks noChangeArrowheads="1"/>
          </p:cNvSpPr>
          <p:nvPr/>
        </p:nvSpPr>
        <p:spPr bwMode="auto">
          <a:xfrm>
            <a:off x="4159250" y="4422775"/>
            <a:ext cx="155575" cy="160338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0066CC"/>
              </a:buClr>
              <a:buFont typeface="Wingdings" pitchFamily="2" charset="2"/>
              <a:defRPr sz="2400">
                <a:solidFill>
                  <a:srgbClr val="00599D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FF9900"/>
              </a:buClr>
              <a:buSzPct val="14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defRPr sz="1600" i="1">
                <a:solidFill>
                  <a:srgbClr val="990000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defRPr sz="1600">
                <a:solidFill>
                  <a:srgbClr val="0066CC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9pPr>
          </a:lstStyle>
          <a:p>
            <a:pPr algn="ctr" defTabSz="914400" eaLnBrk="1" hangingPunct="1">
              <a:spcBef>
                <a:spcPct val="0"/>
              </a:spcBef>
              <a:buClrTx/>
              <a:buFontTx/>
              <a:buNone/>
            </a:pPr>
            <a:endParaRPr lang="de-DE" altLang="de-DE" sz="3600" b="0" smtClean="0">
              <a:solidFill>
                <a:srgbClr val="FF0000"/>
              </a:solidFill>
              <a:latin typeface="Tahoma" pitchFamily="34" charset="0"/>
              <a:cs typeface="+mn-cs"/>
            </a:endParaRPr>
          </a:p>
        </p:txBody>
      </p:sp>
      <p:cxnSp>
        <p:nvCxnSpPr>
          <p:cNvPr id="98" name="Gerade Verbindung mit Pfeil 26"/>
          <p:cNvCxnSpPr>
            <a:cxnSpLocks noChangeShapeType="1"/>
          </p:cNvCxnSpPr>
          <p:nvPr/>
        </p:nvCxnSpPr>
        <p:spPr bwMode="auto">
          <a:xfrm>
            <a:off x="5165725" y="3505200"/>
            <a:ext cx="530225" cy="4763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9" name="Gerade Verbindung 27"/>
          <p:cNvCxnSpPr>
            <a:cxnSpLocks noChangeShapeType="1"/>
          </p:cNvCxnSpPr>
          <p:nvPr/>
        </p:nvCxnSpPr>
        <p:spPr bwMode="auto">
          <a:xfrm flipH="1">
            <a:off x="5495925" y="3721100"/>
            <a:ext cx="769938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0" name="Gerade Verbindung mit Pfeil 28"/>
          <p:cNvCxnSpPr>
            <a:cxnSpLocks noChangeShapeType="1"/>
          </p:cNvCxnSpPr>
          <p:nvPr/>
        </p:nvCxnSpPr>
        <p:spPr bwMode="auto">
          <a:xfrm>
            <a:off x="6608763" y="3201988"/>
            <a:ext cx="404812" cy="382587"/>
          </a:xfrm>
          <a:prstGeom prst="straightConnector1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1" name="Gerade Verbindung mit Pfeil 29"/>
          <p:cNvCxnSpPr>
            <a:cxnSpLocks noChangeShapeType="1"/>
            <a:stCxn id="93" idx="2"/>
          </p:cNvCxnSpPr>
          <p:nvPr/>
        </p:nvCxnSpPr>
        <p:spPr bwMode="auto">
          <a:xfrm flipH="1">
            <a:off x="5881688" y="3503613"/>
            <a:ext cx="412750" cy="635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2" name="Explosion 2 30"/>
          <p:cNvSpPr>
            <a:spLocks noChangeArrowheads="1"/>
          </p:cNvSpPr>
          <p:nvPr/>
        </p:nvSpPr>
        <p:spPr bwMode="auto">
          <a:xfrm>
            <a:off x="5641975" y="3386138"/>
            <a:ext cx="320675" cy="255587"/>
          </a:xfrm>
          <a:prstGeom prst="irregularSeal2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0066CC"/>
              </a:buClr>
              <a:buFont typeface="Wingdings" pitchFamily="2" charset="2"/>
              <a:defRPr sz="2400">
                <a:solidFill>
                  <a:srgbClr val="00599D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FF9900"/>
              </a:buClr>
              <a:buSzPct val="14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defRPr sz="1600" i="1">
                <a:solidFill>
                  <a:srgbClr val="990000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defRPr sz="1600">
                <a:solidFill>
                  <a:srgbClr val="0066CC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9pPr>
          </a:lstStyle>
          <a:p>
            <a:pPr algn="ctr" defTabSz="914400" eaLnBrk="1" hangingPunct="1">
              <a:spcBef>
                <a:spcPct val="0"/>
              </a:spcBef>
              <a:buClrTx/>
              <a:buFontTx/>
              <a:buNone/>
            </a:pPr>
            <a:endParaRPr lang="de-DE" altLang="de-DE" sz="3600" b="0" smtClean="0">
              <a:solidFill>
                <a:srgbClr val="FF0000"/>
              </a:solidFill>
              <a:latin typeface="Tahoma" pitchFamily="34" charset="0"/>
              <a:cs typeface="+mn-cs"/>
            </a:endParaRPr>
          </a:p>
        </p:txBody>
      </p:sp>
      <p:cxnSp>
        <p:nvCxnSpPr>
          <p:cNvPr id="103" name="Gerade Verbindung mit Pfeil 31"/>
          <p:cNvCxnSpPr>
            <a:cxnSpLocks noChangeShapeType="1"/>
          </p:cNvCxnSpPr>
          <p:nvPr/>
        </p:nvCxnSpPr>
        <p:spPr bwMode="auto">
          <a:xfrm flipH="1" flipV="1">
            <a:off x="5613400" y="3201988"/>
            <a:ext cx="165100" cy="223837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4" name="Textfeld 32"/>
          <p:cNvSpPr txBox="1">
            <a:spLocks noChangeArrowheads="1"/>
          </p:cNvSpPr>
          <p:nvPr/>
        </p:nvSpPr>
        <p:spPr bwMode="auto">
          <a:xfrm>
            <a:off x="4716463" y="3078163"/>
            <a:ext cx="1762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0066CC"/>
              </a:buClr>
              <a:buFont typeface="Wingdings" pitchFamily="2" charset="2"/>
              <a:defRPr sz="2400">
                <a:solidFill>
                  <a:srgbClr val="00599D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FF9900"/>
              </a:buClr>
              <a:buSzPct val="14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defRPr sz="1600" i="1">
                <a:solidFill>
                  <a:srgbClr val="990000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defRPr sz="1600">
                <a:solidFill>
                  <a:srgbClr val="0066CC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+mn-cs"/>
              </a:rPr>
              <a:t>p</a:t>
            </a:r>
          </a:p>
        </p:txBody>
      </p:sp>
      <p:sp>
        <p:nvSpPr>
          <p:cNvPr id="105" name="Textfeld 33"/>
          <p:cNvSpPr txBox="1">
            <a:spLocks noChangeArrowheads="1"/>
          </p:cNvSpPr>
          <p:nvPr/>
        </p:nvSpPr>
        <p:spPr bwMode="auto">
          <a:xfrm>
            <a:off x="6411913" y="3067050"/>
            <a:ext cx="1778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0066CC"/>
              </a:buClr>
              <a:buFont typeface="Wingdings" pitchFamily="2" charset="2"/>
              <a:defRPr sz="2400">
                <a:solidFill>
                  <a:srgbClr val="00599D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FF9900"/>
              </a:buClr>
              <a:buSzPct val="14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defRPr sz="1600" i="1">
                <a:solidFill>
                  <a:srgbClr val="990000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defRPr sz="1600">
                <a:solidFill>
                  <a:srgbClr val="0066CC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+mn-cs"/>
              </a:rPr>
              <a:t>p</a:t>
            </a:r>
          </a:p>
        </p:txBody>
      </p:sp>
      <p:cxnSp>
        <p:nvCxnSpPr>
          <p:cNvPr id="106" name="Gerade Verbindung mit Pfeil 34"/>
          <p:cNvCxnSpPr>
            <a:cxnSpLocks noChangeShapeType="1"/>
          </p:cNvCxnSpPr>
          <p:nvPr/>
        </p:nvCxnSpPr>
        <p:spPr bwMode="auto">
          <a:xfrm flipH="1">
            <a:off x="4287838" y="3570288"/>
            <a:ext cx="1466850" cy="92075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7" name="Gerade Verbindung mit Pfeil 35"/>
          <p:cNvCxnSpPr>
            <a:cxnSpLocks noChangeShapeType="1"/>
          </p:cNvCxnSpPr>
          <p:nvPr/>
        </p:nvCxnSpPr>
        <p:spPr bwMode="auto">
          <a:xfrm>
            <a:off x="5856288" y="3584575"/>
            <a:ext cx="463550" cy="306388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8" name="Textfeld 36"/>
          <p:cNvSpPr txBox="1">
            <a:spLocks noChangeArrowheads="1"/>
          </p:cNvSpPr>
          <p:nvPr/>
        </p:nvSpPr>
        <p:spPr bwMode="auto">
          <a:xfrm>
            <a:off x="5689600" y="2998788"/>
            <a:ext cx="17621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0066CC"/>
              </a:buClr>
              <a:buFont typeface="Wingdings" pitchFamily="2" charset="2"/>
              <a:defRPr sz="2400">
                <a:solidFill>
                  <a:srgbClr val="00599D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FF9900"/>
              </a:buClr>
              <a:buSzPct val="14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defRPr sz="1600" i="1">
                <a:solidFill>
                  <a:srgbClr val="990000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defRPr sz="1600">
                <a:solidFill>
                  <a:srgbClr val="0066CC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+mn-cs"/>
              </a:rPr>
              <a:t>p</a:t>
            </a:r>
          </a:p>
        </p:txBody>
      </p:sp>
      <p:sp>
        <p:nvSpPr>
          <p:cNvPr id="109" name="Textfeld 37"/>
          <p:cNvSpPr txBox="1">
            <a:spLocks noChangeArrowheads="1"/>
          </p:cNvSpPr>
          <p:nvPr/>
        </p:nvSpPr>
        <p:spPr bwMode="auto">
          <a:xfrm>
            <a:off x="6453188" y="3573463"/>
            <a:ext cx="63023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0066CC"/>
              </a:buClr>
              <a:buFont typeface="Wingdings" pitchFamily="2" charset="2"/>
              <a:defRPr sz="2400">
                <a:solidFill>
                  <a:srgbClr val="00599D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FF9900"/>
              </a:buClr>
              <a:buSzPct val="14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defRPr sz="1600" i="1">
                <a:solidFill>
                  <a:srgbClr val="990000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defRPr sz="1600">
                <a:solidFill>
                  <a:srgbClr val="0066CC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de-DE" sz="2800" b="0" i="0" u="none" strike="noStrike" kern="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cs typeface="+mn-cs"/>
              </a:rPr>
              <a:t>Λ</a:t>
            </a:r>
            <a:r>
              <a:rPr kumimoji="0" lang="de-DE" altLang="de-DE" sz="2800" b="0" i="0" u="none" strike="noStrike" kern="0" cap="none" spc="0" normalizeH="0" baseline="3000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cs typeface="+mn-cs"/>
              </a:rPr>
              <a:t>0</a:t>
            </a:r>
          </a:p>
        </p:txBody>
      </p:sp>
      <p:sp>
        <p:nvSpPr>
          <p:cNvPr id="110" name="Textfeld 38"/>
          <p:cNvSpPr txBox="1">
            <a:spLocks noChangeArrowheads="1"/>
          </p:cNvSpPr>
          <p:nvPr/>
        </p:nvSpPr>
        <p:spPr bwMode="auto">
          <a:xfrm flipH="1">
            <a:off x="3703638" y="4259263"/>
            <a:ext cx="6794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0066CC"/>
              </a:buClr>
              <a:buFont typeface="Wingdings" pitchFamily="2" charset="2"/>
              <a:defRPr sz="2400">
                <a:solidFill>
                  <a:srgbClr val="00599D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FF9900"/>
              </a:buClr>
              <a:buSzPct val="14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defRPr sz="1600" i="1">
                <a:solidFill>
                  <a:srgbClr val="990000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defRPr sz="1600">
                <a:solidFill>
                  <a:srgbClr val="0066CC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800" b="0" i="0" u="none" strike="noStrike" kern="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cs typeface="+mn-cs"/>
              </a:rPr>
              <a:t>K</a:t>
            </a:r>
            <a:r>
              <a:rPr kumimoji="0" lang="de-DE" altLang="de-DE" sz="2800" b="0" i="0" u="none" strike="noStrike" kern="0" cap="none" spc="0" normalizeH="0" baseline="3000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cs typeface="+mn-cs"/>
              </a:rPr>
              <a:t>+</a:t>
            </a:r>
          </a:p>
        </p:txBody>
      </p:sp>
      <p:sp>
        <p:nvSpPr>
          <p:cNvPr id="111" name="Ellipse 39"/>
          <p:cNvSpPr>
            <a:spLocks noChangeArrowheads="1"/>
          </p:cNvSpPr>
          <p:nvPr/>
        </p:nvSpPr>
        <p:spPr bwMode="auto">
          <a:xfrm>
            <a:off x="5081588" y="4397375"/>
            <a:ext cx="157162" cy="15875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0066CC"/>
              </a:buClr>
              <a:buFont typeface="Wingdings" pitchFamily="2" charset="2"/>
              <a:defRPr sz="2400">
                <a:solidFill>
                  <a:srgbClr val="00599D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FF9900"/>
              </a:buClr>
              <a:buSzPct val="14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defRPr sz="1600" i="1">
                <a:solidFill>
                  <a:srgbClr val="990000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defRPr sz="1600">
                <a:solidFill>
                  <a:srgbClr val="0066CC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3600" b="0" i="0" u="none" strike="noStrike" kern="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itchFamily="34" charset="0"/>
              <a:cs typeface="+mn-cs"/>
            </a:endParaRPr>
          </a:p>
        </p:txBody>
      </p:sp>
      <p:sp>
        <p:nvSpPr>
          <p:cNvPr id="112" name="Ellipse 40"/>
          <p:cNvSpPr>
            <a:spLocks noChangeArrowheads="1"/>
          </p:cNvSpPr>
          <p:nvPr/>
        </p:nvSpPr>
        <p:spPr bwMode="auto">
          <a:xfrm>
            <a:off x="6281738" y="4822825"/>
            <a:ext cx="157162" cy="160338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0066CC"/>
              </a:buClr>
              <a:buFont typeface="Wingdings" pitchFamily="2" charset="2"/>
              <a:defRPr sz="2400">
                <a:solidFill>
                  <a:srgbClr val="00599D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FF9900"/>
              </a:buClr>
              <a:buSzPct val="14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defRPr sz="1600" i="1">
                <a:solidFill>
                  <a:srgbClr val="990000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defRPr sz="1600">
                <a:solidFill>
                  <a:srgbClr val="0066CC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3600" b="0" i="0" u="none" strike="noStrike" kern="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itchFamily="34" charset="0"/>
              <a:cs typeface="+mn-cs"/>
            </a:endParaRPr>
          </a:p>
        </p:txBody>
      </p:sp>
      <p:sp>
        <p:nvSpPr>
          <p:cNvPr id="113" name="Ellipse 41"/>
          <p:cNvSpPr>
            <a:spLocks noChangeArrowheads="1"/>
          </p:cNvSpPr>
          <p:nvPr/>
        </p:nvSpPr>
        <p:spPr bwMode="auto">
          <a:xfrm>
            <a:off x="5546725" y="4013200"/>
            <a:ext cx="155575" cy="160338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0066CC"/>
              </a:buClr>
              <a:buFont typeface="Wingdings" pitchFamily="2" charset="2"/>
              <a:defRPr sz="2400">
                <a:solidFill>
                  <a:srgbClr val="00599D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FF9900"/>
              </a:buClr>
              <a:buSzPct val="14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defRPr sz="1600" i="1">
                <a:solidFill>
                  <a:srgbClr val="990000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defRPr sz="1600">
                <a:solidFill>
                  <a:srgbClr val="0066CC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3600" b="0" i="0" u="none" strike="noStrike" kern="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itchFamily="34" charset="0"/>
              <a:cs typeface="+mn-cs"/>
            </a:endParaRPr>
          </a:p>
        </p:txBody>
      </p:sp>
      <p:sp>
        <p:nvSpPr>
          <p:cNvPr id="114" name="Ellipse 42"/>
          <p:cNvSpPr>
            <a:spLocks noChangeArrowheads="1"/>
          </p:cNvSpPr>
          <p:nvPr/>
        </p:nvSpPr>
        <p:spPr bwMode="auto">
          <a:xfrm>
            <a:off x="6324600" y="4343400"/>
            <a:ext cx="155575" cy="158750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0066CC"/>
              </a:buClr>
              <a:buFont typeface="Wingdings" pitchFamily="2" charset="2"/>
              <a:defRPr sz="2400">
                <a:solidFill>
                  <a:srgbClr val="00599D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FF9900"/>
              </a:buClr>
              <a:buSzPct val="14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defRPr sz="1600" i="1">
                <a:solidFill>
                  <a:srgbClr val="990000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defRPr sz="1600">
                <a:solidFill>
                  <a:srgbClr val="0066CC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9pPr>
          </a:lstStyle>
          <a:p>
            <a:pPr algn="ctr" defTabSz="914400" eaLnBrk="1" hangingPunct="1">
              <a:spcBef>
                <a:spcPct val="0"/>
              </a:spcBef>
              <a:buClrTx/>
              <a:buFontTx/>
              <a:buNone/>
            </a:pPr>
            <a:endParaRPr lang="de-DE" altLang="de-DE" sz="3600" b="0" smtClean="0">
              <a:solidFill>
                <a:srgbClr val="FF0000"/>
              </a:solidFill>
              <a:latin typeface="Tahoma" pitchFamily="34" charset="0"/>
              <a:cs typeface="+mn-cs"/>
            </a:endParaRPr>
          </a:p>
        </p:txBody>
      </p:sp>
      <p:sp>
        <p:nvSpPr>
          <p:cNvPr id="115" name="Ellipse 43"/>
          <p:cNvSpPr>
            <a:spLocks noChangeArrowheads="1"/>
          </p:cNvSpPr>
          <p:nvPr/>
        </p:nvSpPr>
        <p:spPr bwMode="auto">
          <a:xfrm>
            <a:off x="4314825" y="4964113"/>
            <a:ext cx="157163" cy="160337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0066CC"/>
              </a:buClr>
              <a:buFont typeface="Wingdings" pitchFamily="2" charset="2"/>
              <a:defRPr sz="2400">
                <a:solidFill>
                  <a:srgbClr val="00599D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FF9900"/>
              </a:buClr>
              <a:buSzPct val="14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defRPr sz="1600" i="1">
                <a:solidFill>
                  <a:srgbClr val="990000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defRPr sz="1600">
                <a:solidFill>
                  <a:srgbClr val="0066CC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9pPr>
          </a:lstStyle>
          <a:p>
            <a:pPr algn="ctr" defTabSz="914400" eaLnBrk="1" hangingPunct="1">
              <a:spcBef>
                <a:spcPct val="0"/>
              </a:spcBef>
              <a:buClrTx/>
              <a:buFontTx/>
              <a:buNone/>
            </a:pPr>
            <a:endParaRPr lang="de-DE" altLang="de-DE" sz="3600" b="0" smtClean="0">
              <a:solidFill>
                <a:srgbClr val="FF0000"/>
              </a:solidFill>
              <a:latin typeface="Tahoma" pitchFamily="34" charset="0"/>
              <a:cs typeface="+mn-cs"/>
            </a:endParaRPr>
          </a:p>
        </p:txBody>
      </p:sp>
      <p:cxnSp>
        <p:nvCxnSpPr>
          <p:cNvPr id="116" name="Gerade Verbindung mit Pfeil 44"/>
          <p:cNvCxnSpPr>
            <a:cxnSpLocks noChangeShapeType="1"/>
          </p:cNvCxnSpPr>
          <p:nvPr/>
        </p:nvCxnSpPr>
        <p:spPr bwMode="auto">
          <a:xfrm>
            <a:off x="5211763" y="4476750"/>
            <a:ext cx="528637" cy="4763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7" name="Gerade Verbindung 45"/>
          <p:cNvCxnSpPr>
            <a:cxnSpLocks noChangeShapeType="1"/>
          </p:cNvCxnSpPr>
          <p:nvPr/>
        </p:nvCxnSpPr>
        <p:spPr bwMode="auto">
          <a:xfrm flipH="1">
            <a:off x="5540375" y="4692650"/>
            <a:ext cx="769938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8" name="Gerade Verbindung mit Pfeil 46"/>
          <p:cNvCxnSpPr>
            <a:cxnSpLocks noChangeShapeType="1"/>
          </p:cNvCxnSpPr>
          <p:nvPr/>
        </p:nvCxnSpPr>
        <p:spPr bwMode="auto">
          <a:xfrm>
            <a:off x="6653213" y="4173538"/>
            <a:ext cx="404812" cy="382587"/>
          </a:xfrm>
          <a:prstGeom prst="straightConnector1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9" name="Gerade Verbindung mit Pfeil 47"/>
          <p:cNvCxnSpPr>
            <a:cxnSpLocks noChangeShapeType="1"/>
            <a:stCxn id="112" idx="1"/>
          </p:cNvCxnSpPr>
          <p:nvPr/>
        </p:nvCxnSpPr>
        <p:spPr bwMode="auto">
          <a:xfrm flipH="1" flipV="1">
            <a:off x="5938838" y="4540250"/>
            <a:ext cx="366712" cy="306388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0" name="Explosion 2 48"/>
          <p:cNvSpPr>
            <a:spLocks noChangeArrowheads="1"/>
          </p:cNvSpPr>
          <p:nvPr/>
        </p:nvSpPr>
        <p:spPr bwMode="auto">
          <a:xfrm>
            <a:off x="5688013" y="4357688"/>
            <a:ext cx="319087" cy="255587"/>
          </a:xfrm>
          <a:prstGeom prst="irregularSeal2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0066CC"/>
              </a:buClr>
              <a:buFont typeface="Wingdings" pitchFamily="2" charset="2"/>
              <a:defRPr sz="2400">
                <a:solidFill>
                  <a:srgbClr val="00599D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FF9900"/>
              </a:buClr>
              <a:buSzPct val="14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defRPr sz="1600" i="1">
                <a:solidFill>
                  <a:srgbClr val="990000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defRPr sz="1600">
                <a:solidFill>
                  <a:srgbClr val="0066CC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9pPr>
          </a:lstStyle>
          <a:p>
            <a:pPr algn="ctr" defTabSz="914400" eaLnBrk="1" hangingPunct="1">
              <a:spcBef>
                <a:spcPct val="0"/>
              </a:spcBef>
              <a:buClrTx/>
              <a:buFontTx/>
              <a:buNone/>
            </a:pPr>
            <a:endParaRPr lang="de-DE" altLang="de-DE" sz="3600" b="0" smtClean="0">
              <a:solidFill>
                <a:srgbClr val="FF0000"/>
              </a:solidFill>
              <a:latin typeface="Tahoma" pitchFamily="34" charset="0"/>
              <a:cs typeface="+mn-cs"/>
            </a:endParaRPr>
          </a:p>
        </p:txBody>
      </p:sp>
      <p:cxnSp>
        <p:nvCxnSpPr>
          <p:cNvPr id="121" name="Gerade Verbindung mit Pfeil 49"/>
          <p:cNvCxnSpPr>
            <a:cxnSpLocks noChangeShapeType="1"/>
          </p:cNvCxnSpPr>
          <p:nvPr/>
        </p:nvCxnSpPr>
        <p:spPr bwMode="auto">
          <a:xfrm flipH="1" flipV="1">
            <a:off x="5659438" y="4173538"/>
            <a:ext cx="163512" cy="223837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2" name="Textfeld 50"/>
          <p:cNvSpPr txBox="1">
            <a:spLocks noChangeArrowheads="1"/>
          </p:cNvSpPr>
          <p:nvPr/>
        </p:nvSpPr>
        <p:spPr bwMode="auto">
          <a:xfrm>
            <a:off x="4849813" y="4357688"/>
            <a:ext cx="1762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0066CC"/>
              </a:buClr>
              <a:buFont typeface="Wingdings" pitchFamily="2" charset="2"/>
              <a:defRPr sz="2400">
                <a:solidFill>
                  <a:srgbClr val="00599D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FF9900"/>
              </a:buClr>
              <a:buSzPct val="14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defRPr sz="1600" i="1">
                <a:solidFill>
                  <a:srgbClr val="990000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defRPr sz="1600">
                <a:solidFill>
                  <a:srgbClr val="0066CC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+mn-cs"/>
              </a:rPr>
              <a:t>p</a:t>
            </a:r>
          </a:p>
        </p:txBody>
      </p:sp>
      <p:sp>
        <p:nvSpPr>
          <p:cNvPr id="123" name="Textfeld 51"/>
          <p:cNvSpPr txBox="1">
            <a:spLocks noChangeArrowheads="1"/>
          </p:cNvSpPr>
          <p:nvPr/>
        </p:nvSpPr>
        <p:spPr bwMode="auto">
          <a:xfrm>
            <a:off x="6372225" y="4725988"/>
            <a:ext cx="176213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0066CC"/>
              </a:buClr>
              <a:buFont typeface="Wingdings" pitchFamily="2" charset="2"/>
              <a:defRPr sz="2400">
                <a:solidFill>
                  <a:srgbClr val="00599D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FF9900"/>
              </a:buClr>
              <a:buSzPct val="14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defRPr sz="1600" i="1">
                <a:solidFill>
                  <a:srgbClr val="990000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defRPr sz="1600">
                <a:solidFill>
                  <a:srgbClr val="0066CC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+mn-cs"/>
              </a:rPr>
              <a:t>p</a:t>
            </a:r>
          </a:p>
        </p:txBody>
      </p:sp>
      <p:cxnSp>
        <p:nvCxnSpPr>
          <p:cNvPr id="124" name="Gerade Verbindung mit Pfeil 52"/>
          <p:cNvCxnSpPr>
            <a:cxnSpLocks noChangeShapeType="1"/>
          </p:cNvCxnSpPr>
          <p:nvPr/>
        </p:nvCxnSpPr>
        <p:spPr bwMode="auto">
          <a:xfrm flipH="1">
            <a:off x="4483100" y="4591050"/>
            <a:ext cx="1257300" cy="40640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5" name="Gerade Verbindung mit Pfeil 53"/>
          <p:cNvCxnSpPr>
            <a:cxnSpLocks noChangeShapeType="1"/>
            <a:endCxn id="114" idx="2"/>
          </p:cNvCxnSpPr>
          <p:nvPr/>
        </p:nvCxnSpPr>
        <p:spPr bwMode="auto">
          <a:xfrm flipV="1">
            <a:off x="5938838" y="4422775"/>
            <a:ext cx="385762" cy="4445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6" name="Textfeld 54"/>
          <p:cNvSpPr txBox="1">
            <a:spLocks noChangeArrowheads="1"/>
          </p:cNvSpPr>
          <p:nvPr/>
        </p:nvSpPr>
        <p:spPr bwMode="auto">
          <a:xfrm>
            <a:off x="5735638" y="3970338"/>
            <a:ext cx="1762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0066CC"/>
              </a:buClr>
              <a:buFont typeface="Wingdings" pitchFamily="2" charset="2"/>
              <a:defRPr sz="2400">
                <a:solidFill>
                  <a:srgbClr val="00599D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FF9900"/>
              </a:buClr>
              <a:buSzPct val="14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defRPr sz="1600" i="1">
                <a:solidFill>
                  <a:srgbClr val="990000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defRPr sz="1600">
                <a:solidFill>
                  <a:srgbClr val="0066CC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+mn-cs"/>
              </a:rPr>
              <a:t>p</a:t>
            </a:r>
          </a:p>
        </p:txBody>
      </p:sp>
      <p:sp>
        <p:nvSpPr>
          <p:cNvPr id="127" name="Textfeld 55"/>
          <p:cNvSpPr txBox="1">
            <a:spLocks noChangeArrowheads="1"/>
          </p:cNvSpPr>
          <p:nvPr/>
        </p:nvSpPr>
        <p:spPr bwMode="auto">
          <a:xfrm>
            <a:off x="6315075" y="4365625"/>
            <a:ext cx="6492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0066CC"/>
              </a:buClr>
              <a:buFont typeface="Wingdings" pitchFamily="2" charset="2"/>
              <a:defRPr sz="2400">
                <a:solidFill>
                  <a:srgbClr val="00599D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FF9900"/>
              </a:buClr>
              <a:buSzPct val="14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defRPr sz="1600" i="1">
                <a:solidFill>
                  <a:srgbClr val="990000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defRPr sz="1600">
                <a:solidFill>
                  <a:srgbClr val="0066CC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de-DE" sz="2800" b="0" i="0" u="none" strike="noStrike" kern="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cs typeface="+mn-cs"/>
              </a:rPr>
              <a:t>Λ</a:t>
            </a:r>
            <a:r>
              <a:rPr kumimoji="0" lang="de-DE" altLang="de-DE" sz="2800" b="0" i="0" u="none" strike="noStrike" kern="0" cap="none" spc="0" normalizeH="0" baseline="3000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cs typeface="+mn-cs"/>
              </a:rPr>
              <a:t>0</a:t>
            </a:r>
          </a:p>
        </p:txBody>
      </p:sp>
      <p:sp>
        <p:nvSpPr>
          <p:cNvPr id="128" name="Textfeld 56"/>
          <p:cNvSpPr txBox="1">
            <a:spLocks noChangeArrowheads="1"/>
          </p:cNvSpPr>
          <p:nvPr/>
        </p:nvSpPr>
        <p:spPr bwMode="auto">
          <a:xfrm flipH="1">
            <a:off x="3779838" y="4910138"/>
            <a:ext cx="70643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0066CC"/>
              </a:buClr>
              <a:buFont typeface="Wingdings" pitchFamily="2" charset="2"/>
              <a:defRPr sz="2400">
                <a:solidFill>
                  <a:srgbClr val="00599D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FF9900"/>
              </a:buClr>
              <a:buSzPct val="14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defRPr sz="1600" i="1">
                <a:solidFill>
                  <a:srgbClr val="990000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defRPr sz="1600">
                <a:solidFill>
                  <a:srgbClr val="0066CC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800" b="0" i="0" u="none" strike="noStrike" kern="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cs typeface="+mn-cs"/>
              </a:rPr>
              <a:t>K</a:t>
            </a:r>
            <a:r>
              <a:rPr kumimoji="0" lang="de-DE" altLang="de-DE" sz="2800" b="0" i="0" u="none" strike="noStrike" kern="0" cap="none" spc="0" normalizeH="0" baseline="3000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cs typeface="+mn-cs"/>
              </a:rPr>
              <a:t>+</a:t>
            </a:r>
          </a:p>
        </p:txBody>
      </p:sp>
      <p:sp>
        <p:nvSpPr>
          <p:cNvPr id="129" name="Ellipse 57"/>
          <p:cNvSpPr>
            <a:spLocks noChangeArrowheads="1"/>
          </p:cNvSpPr>
          <p:nvPr/>
        </p:nvSpPr>
        <p:spPr bwMode="auto">
          <a:xfrm>
            <a:off x="4989513" y="5380038"/>
            <a:ext cx="155575" cy="160337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0066CC"/>
              </a:buClr>
              <a:buFont typeface="Wingdings" pitchFamily="2" charset="2"/>
              <a:defRPr sz="2400">
                <a:solidFill>
                  <a:srgbClr val="00599D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FF9900"/>
              </a:buClr>
              <a:buSzPct val="14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defRPr sz="1600" i="1">
                <a:solidFill>
                  <a:srgbClr val="990000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defRPr sz="1600">
                <a:solidFill>
                  <a:srgbClr val="0066CC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3600" b="0" i="0" u="none" strike="noStrike" kern="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itchFamily="34" charset="0"/>
              <a:cs typeface="+mn-cs"/>
            </a:endParaRPr>
          </a:p>
        </p:txBody>
      </p:sp>
      <p:sp>
        <p:nvSpPr>
          <p:cNvPr id="130" name="Ellipse 58"/>
          <p:cNvSpPr>
            <a:spLocks noChangeArrowheads="1"/>
          </p:cNvSpPr>
          <p:nvPr/>
        </p:nvSpPr>
        <p:spPr bwMode="auto">
          <a:xfrm>
            <a:off x="6054725" y="5791200"/>
            <a:ext cx="155575" cy="15875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0066CC"/>
              </a:buClr>
              <a:buFont typeface="Wingdings" pitchFamily="2" charset="2"/>
              <a:defRPr sz="2400">
                <a:solidFill>
                  <a:srgbClr val="00599D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FF9900"/>
              </a:buClr>
              <a:buSzPct val="14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defRPr sz="1600" i="1">
                <a:solidFill>
                  <a:srgbClr val="990000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defRPr sz="1600">
                <a:solidFill>
                  <a:srgbClr val="0066CC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3600" b="0" i="0" u="none" strike="noStrike" kern="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itchFamily="34" charset="0"/>
              <a:cs typeface="+mn-cs"/>
            </a:endParaRPr>
          </a:p>
        </p:txBody>
      </p:sp>
      <p:sp>
        <p:nvSpPr>
          <p:cNvPr id="131" name="Ellipse 59"/>
          <p:cNvSpPr>
            <a:spLocks noChangeArrowheads="1"/>
          </p:cNvSpPr>
          <p:nvPr/>
        </p:nvSpPr>
        <p:spPr bwMode="auto">
          <a:xfrm>
            <a:off x="5454650" y="4997450"/>
            <a:ext cx="155575" cy="15875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0066CC"/>
              </a:buClr>
              <a:buFont typeface="Wingdings" pitchFamily="2" charset="2"/>
              <a:defRPr sz="2400">
                <a:solidFill>
                  <a:srgbClr val="00599D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FF9900"/>
              </a:buClr>
              <a:buSzPct val="14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defRPr sz="1600" i="1">
                <a:solidFill>
                  <a:srgbClr val="990000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defRPr sz="1600">
                <a:solidFill>
                  <a:srgbClr val="0066CC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3600" b="0" i="0" u="none" strike="noStrike" kern="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itchFamily="34" charset="0"/>
              <a:cs typeface="+mn-cs"/>
            </a:endParaRPr>
          </a:p>
        </p:txBody>
      </p:sp>
      <p:sp>
        <p:nvSpPr>
          <p:cNvPr id="132" name="Ellipse 60"/>
          <p:cNvSpPr>
            <a:spLocks noChangeArrowheads="1"/>
          </p:cNvSpPr>
          <p:nvPr/>
        </p:nvSpPr>
        <p:spPr bwMode="auto">
          <a:xfrm>
            <a:off x="6475413" y="5310188"/>
            <a:ext cx="157162" cy="158750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0066CC"/>
              </a:buClr>
              <a:buFont typeface="Wingdings" pitchFamily="2" charset="2"/>
              <a:defRPr sz="2400">
                <a:solidFill>
                  <a:srgbClr val="00599D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FF9900"/>
              </a:buClr>
              <a:buSzPct val="14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defRPr sz="1600" i="1">
                <a:solidFill>
                  <a:srgbClr val="990000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defRPr sz="1600">
                <a:solidFill>
                  <a:srgbClr val="0066CC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9pPr>
          </a:lstStyle>
          <a:p>
            <a:pPr algn="ctr" defTabSz="914400" eaLnBrk="1" hangingPunct="1">
              <a:spcBef>
                <a:spcPct val="0"/>
              </a:spcBef>
              <a:buClrTx/>
              <a:buFontTx/>
              <a:buNone/>
            </a:pPr>
            <a:endParaRPr lang="de-DE" altLang="de-DE" sz="3600" b="0" smtClean="0">
              <a:solidFill>
                <a:srgbClr val="FF0000"/>
              </a:solidFill>
              <a:latin typeface="Tahoma" pitchFamily="34" charset="0"/>
              <a:cs typeface="+mn-cs"/>
            </a:endParaRPr>
          </a:p>
        </p:txBody>
      </p:sp>
      <p:sp>
        <p:nvSpPr>
          <p:cNvPr id="133" name="Ellipse 61"/>
          <p:cNvSpPr>
            <a:spLocks noChangeArrowheads="1"/>
          </p:cNvSpPr>
          <p:nvPr/>
        </p:nvSpPr>
        <p:spPr bwMode="auto">
          <a:xfrm>
            <a:off x="4483100" y="5984875"/>
            <a:ext cx="157163" cy="160338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0066CC"/>
              </a:buClr>
              <a:buFont typeface="Wingdings" pitchFamily="2" charset="2"/>
              <a:defRPr sz="2400">
                <a:solidFill>
                  <a:srgbClr val="00599D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FF9900"/>
              </a:buClr>
              <a:buSzPct val="14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defRPr sz="1600" i="1">
                <a:solidFill>
                  <a:srgbClr val="990000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defRPr sz="1600">
                <a:solidFill>
                  <a:srgbClr val="0066CC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9pPr>
          </a:lstStyle>
          <a:p>
            <a:pPr algn="ctr" defTabSz="914400" eaLnBrk="1" hangingPunct="1">
              <a:spcBef>
                <a:spcPct val="0"/>
              </a:spcBef>
              <a:buClrTx/>
              <a:buFontTx/>
              <a:buNone/>
            </a:pPr>
            <a:endParaRPr lang="de-DE" altLang="de-DE" sz="3600" b="0" smtClean="0">
              <a:solidFill>
                <a:srgbClr val="FF0000"/>
              </a:solidFill>
              <a:latin typeface="Tahoma" pitchFamily="34" charset="0"/>
              <a:cs typeface="+mn-cs"/>
            </a:endParaRPr>
          </a:p>
        </p:txBody>
      </p:sp>
      <p:cxnSp>
        <p:nvCxnSpPr>
          <p:cNvPr id="134" name="Gerade Verbindung mit Pfeil 62"/>
          <p:cNvCxnSpPr>
            <a:cxnSpLocks noChangeShapeType="1"/>
          </p:cNvCxnSpPr>
          <p:nvPr/>
        </p:nvCxnSpPr>
        <p:spPr bwMode="auto">
          <a:xfrm>
            <a:off x="5118100" y="5461000"/>
            <a:ext cx="530225" cy="3175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5" name="Gerade Verbindung 63"/>
          <p:cNvCxnSpPr>
            <a:cxnSpLocks noChangeShapeType="1"/>
          </p:cNvCxnSpPr>
          <p:nvPr/>
        </p:nvCxnSpPr>
        <p:spPr bwMode="auto">
          <a:xfrm flipH="1">
            <a:off x="5448300" y="5675313"/>
            <a:ext cx="769938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6" name="Gerade Verbindung mit Pfeil 64"/>
          <p:cNvCxnSpPr>
            <a:cxnSpLocks noChangeShapeType="1"/>
          </p:cNvCxnSpPr>
          <p:nvPr/>
        </p:nvCxnSpPr>
        <p:spPr bwMode="auto">
          <a:xfrm>
            <a:off x="6561138" y="5156200"/>
            <a:ext cx="403225" cy="384175"/>
          </a:xfrm>
          <a:prstGeom prst="straightConnector1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7" name="Gerade Verbindung mit Pfeil 65"/>
          <p:cNvCxnSpPr>
            <a:cxnSpLocks noChangeShapeType="1"/>
            <a:stCxn id="130" idx="1"/>
          </p:cNvCxnSpPr>
          <p:nvPr/>
        </p:nvCxnSpPr>
        <p:spPr bwMode="auto">
          <a:xfrm flipH="1" flipV="1">
            <a:off x="5778500" y="5468938"/>
            <a:ext cx="298450" cy="344487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8" name="Explosion 2 66"/>
          <p:cNvSpPr>
            <a:spLocks noChangeArrowheads="1"/>
          </p:cNvSpPr>
          <p:nvPr/>
        </p:nvSpPr>
        <p:spPr bwMode="auto">
          <a:xfrm>
            <a:off x="5594350" y="5341938"/>
            <a:ext cx="320675" cy="254000"/>
          </a:xfrm>
          <a:prstGeom prst="irregularSeal2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0066CC"/>
              </a:buClr>
              <a:buFont typeface="Wingdings" pitchFamily="2" charset="2"/>
              <a:defRPr sz="2400">
                <a:solidFill>
                  <a:srgbClr val="00599D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FF9900"/>
              </a:buClr>
              <a:buSzPct val="14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defRPr sz="1600" i="1">
                <a:solidFill>
                  <a:srgbClr val="990000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defRPr sz="1600">
                <a:solidFill>
                  <a:srgbClr val="0066CC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9pPr>
          </a:lstStyle>
          <a:p>
            <a:pPr algn="ctr" defTabSz="914400" eaLnBrk="1" hangingPunct="1">
              <a:spcBef>
                <a:spcPct val="0"/>
              </a:spcBef>
              <a:buClrTx/>
              <a:buFontTx/>
              <a:buNone/>
            </a:pPr>
            <a:endParaRPr lang="de-DE" altLang="de-DE" sz="3600" b="0" smtClean="0">
              <a:solidFill>
                <a:srgbClr val="FF0000"/>
              </a:solidFill>
              <a:latin typeface="Tahoma" pitchFamily="34" charset="0"/>
              <a:cs typeface="+mn-cs"/>
            </a:endParaRPr>
          </a:p>
        </p:txBody>
      </p:sp>
      <p:cxnSp>
        <p:nvCxnSpPr>
          <p:cNvPr id="139" name="Gerade Verbindung mit Pfeil 67"/>
          <p:cNvCxnSpPr>
            <a:cxnSpLocks noChangeShapeType="1"/>
          </p:cNvCxnSpPr>
          <p:nvPr/>
        </p:nvCxnSpPr>
        <p:spPr bwMode="auto">
          <a:xfrm flipH="1" flipV="1">
            <a:off x="5565775" y="5156200"/>
            <a:ext cx="165100" cy="223838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0" name="Textfeld 68"/>
          <p:cNvSpPr txBox="1">
            <a:spLocks noChangeArrowheads="1"/>
          </p:cNvSpPr>
          <p:nvPr/>
        </p:nvSpPr>
        <p:spPr bwMode="auto">
          <a:xfrm>
            <a:off x="4756150" y="5341938"/>
            <a:ext cx="17621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0066CC"/>
              </a:buClr>
              <a:buFont typeface="Wingdings" pitchFamily="2" charset="2"/>
              <a:defRPr sz="2400">
                <a:solidFill>
                  <a:srgbClr val="00599D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FF9900"/>
              </a:buClr>
              <a:buSzPct val="14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defRPr sz="1600" i="1">
                <a:solidFill>
                  <a:srgbClr val="990000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defRPr sz="1600">
                <a:solidFill>
                  <a:srgbClr val="0066CC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+mn-cs"/>
              </a:rPr>
              <a:t>p</a:t>
            </a:r>
          </a:p>
        </p:txBody>
      </p:sp>
      <p:sp>
        <p:nvSpPr>
          <p:cNvPr id="141" name="Textfeld 69"/>
          <p:cNvSpPr txBox="1">
            <a:spLocks noChangeArrowheads="1"/>
          </p:cNvSpPr>
          <p:nvPr/>
        </p:nvSpPr>
        <p:spPr bwMode="auto">
          <a:xfrm>
            <a:off x="6221413" y="5746750"/>
            <a:ext cx="17621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0066CC"/>
              </a:buClr>
              <a:buFont typeface="Wingdings" pitchFamily="2" charset="2"/>
              <a:defRPr sz="2400">
                <a:solidFill>
                  <a:srgbClr val="00599D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FF9900"/>
              </a:buClr>
              <a:buSzPct val="14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defRPr sz="1600" i="1">
                <a:solidFill>
                  <a:srgbClr val="990000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defRPr sz="1600">
                <a:solidFill>
                  <a:srgbClr val="0066CC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+mn-cs"/>
              </a:rPr>
              <a:t>p</a:t>
            </a:r>
          </a:p>
        </p:txBody>
      </p:sp>
      <p:cxnSp>
        <p:nvCxnSpPr>
          <p:cNvPr id="142" name="Gerade Verbindung mit Pfeil 70"/>
          <p:cNvCxnSpPr>
            <a:cxnSpLocks noChangeShapeType="1"/>
            <a:endCxn id="133" idx="6"/>
          </p:cNvCxnSpPr>
          <p:nvPr/>
        </p:nvCxnSpPr>
        <p:spPr bwMode="auto">
          <a:xfrm flipH="1">
            <a:off x="4640263" y="5575300"/>
            <a:ext cx="1008062" cy="490538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" name="Gerade Verbindung mit Pfeil 71"/>
          <p:cNvCxnSpPr>
            <a:cxnSpLocks noChangeShapeType="1"/>
            <a:endCxn id="132" idx="2"/>
          </p:cNvCxnSpPr>
          <p:nvPr/>
        </p:nvCxnSpPr>
        <p:spPr bwMode="auto">
          <a:xfrm flipV="1">
            <a:off x="5881688" y="5389563"/>
            <a:ext cx="593725" cy="47625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4" name="Textfeld 72"/>
          <p:cNvSpPr txBox="1">
            <a:spLocks noChangeArrowheads="1"/>
          </p:cNvSpPr>
          <p:nvPr/>
        </p:nvSpPr>
        <p:spPr bwMode="auto">
          <a:xfrm>
            <a:off x="5641975" y="4953000"/>
            <a:ext cx="176213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0066CC"/>
              </a:buClr>
              <a:buFont typeface="Wingdings" pitchFamily="2" charset="2"/>
              <a:defRPr sz="2400">
                <a:solidFill>
                  <a:srgbClr val="00599D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FF9900"/>
              </a:buClr>
              <a:buSzPct val="14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defRPr sz="1600" i="1">
                <a:solidFill>
                  <a:srgbClr val="990000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defRPr sz="1600">
                <a:solidFill>
                  <a:srgbClr val="0066CC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+mn-cs"/>
              </a:rPr>
              <a:t>p</a:t>
            </a:r>
          </a:p>
        </p:txBody>
      </p:sp>
      <p:sp>
        <p:nvSpPr>
          <p:cNvPr id="145" name="Textfeld 73"/>
          <p:cNvSpPr txBox="1">
            <a:spLocks noChangeArrowheads="1"/>
          </p:cNvSpPr>
          <p:nvPr/>
        </p:nvSpPr>
        <p:spPr bwMode="auto">
          <a:xfrm>
            <a:off x="6403975" y="5360988"/>
            <a:ext cx="5921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0066CC"/>
              </a:buClr>
              <a:buFont typeface="Wingdings" pitchFamily="2" charset="2"/>
              <a:defRPr sz="2400">
                <a:solidFill>
                  <a:srgbClr val="00599D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FF9900"/>
              </a:buClr>
              <a:buSzPct val="14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defRPr sz="1600" i="1">
                <a:solidFill>
                  <a:srgbClr val="990000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defRPr sz="1600">
                <a:solidFill>
                  <a:srgbClr val="0066CC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de-DE" sz="2800" b="0" i="0" u="none" strike="noStrike" kern="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cs typeface="+mn-cs"/>
              </a:rPr>
              <a:t>Λ</a:t>
            </a:r>
            <a:r>
              <a:rPr kumimoji="0" lang="de-DE" altLang="de-DE" sz="2800" b="0" i="0" u="none" strike="noStrike" kern="0" cap="none" spc="0" normalizeH="0" baseline="3000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cs typeface="+mn-cs"/>
              </a:rPr>
              <a:t>0</a:t>
            </a:r>
          </a:p>
        </p:txBody>
      </p:sp>
      <p:sp>
        <p:nvSpPr>
          <p:cNvPr id="146" name="Textfeld 74"/>
          <p:cNvSpPr txBox="1">
            <a:spLocks noChangeArrowheads="1"/>
          </p:cNvSpPr>
          <p:nvPr/>
        </p:nvSpPr>
        <p:spPr bwMode="auto">
          <a:xfrm flipH="1">
            <a:off x="3975100" y="5846763"/>
            <a:ext cx="74136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0066CC"/>
              </a:buClr>
              <a:buFont typeface="Wingdings" pitchFamily="2" charset="2"/>
              <a:defRPr sz="2400">
                <a:solidFill>
                  <a:srgbClr val="00599D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FF9900"/>
              </a:buClr>
              <a:buSzPct val="14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defRPr sz="1600" i="1">
                <a:solidFill>
                  <a:srgbClr val="990000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defRPr sz="1600">
                <a:solidFill>
                  <a:srgbClr val="0066CC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800" b="0" i="0" u="none" strike="noStrike" kern="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cs typeface="+mn-cs"/>
              </a:rPr>
              <a:t>K</a:t>
            </a:r>
            <a:r>
              <a:rPr kumimoji="0" lang="de-DE" altLang="de-DE" sz="2800" b="0" i="0" u="none" strike="noStrike" kern="0" cap="none" spc="0" normalizeH="0" baseline="3000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cs typeface="+mn-cs"/>
              </a:rPr>
              <a:t>+</a:t>
            </a:r>
          </a:p>
        </p:txBody>
      </p:sp>
      <p:cxnSp>
        <p:nvCxnSpPr>
          <p:cNvPr id="147" name="Gerade Verbindung mit Pfeil 75"/>
          <p:cNvCxnSpPr>
            <a:cxnSpLocks noChangeShapeType="1"/>
          </p:cNvCxnSpPr>
          <p:nvPr/>
        </p:nvCxnSpPr>
        <p:spPr bwMode="auto">
          <a:xfrm>
            <a:off x="6462713" y="3989388"/>
            <a:ext cx="461962" cy="30480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8" name="Gerade Verbindung mit Pfeil 76"/>
          <p:cNvCxnSpPr>
            <a:cxnSpLocks noChangeShapeType="1"/>
            <a:stCxn id="114" idx="6"/>
          </p:cNvCxnSpPr>
          <p:nvPr/>
        </p:nvCxnSpPr>
        <p:spPr bwMode="auto">
          <a:xfrm flipV="1">
            <a:off x="6480175" y="4397375"/>
            <a:ext cx="444500" cy="2540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9" name="Explosion 2 77"/>
          <p:cNvSpPr>
            <a:spLocks noChangeArrowheads="1"/>
          </p:cNvSpPr>
          <p:nvPr/>
        </p:nvSpPr>
        <p:spPr bwMode="auto">
          <a:xfrm>
            <a:off x="6856413" y="4216400"/>
            <a:ext cx="319087" cy="254000"/>
          </a:xfrm>
          <a:prstGeom prst="irregularSeal2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0066CC"/>
              </a:buClr>
              <a:buFont typeface="Wingdings" pitchFamily="2" charset="2"/>
              <a:defRPr sz="2400">
                <a:solidFill>
                  <a:srgbClr val="00599D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FF9900"/>
              </a:buClr>
              <a:buSzPct val="14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defRPr sz="1600" i="1">
                <a:solidFill>
                  <a:srgbClr val="990000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defRPr sz="1600">
                <a:solidFill>
                  <a:srgbClr val="0066CC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9pPr>
          </a:lstStyle>
          <a:p>
            <a:pPr algn="ctr" defTabSz="914400" eaLnBrk="1" hangingPunct="1">
              <a:spcBef>
                <a:spcPct val="0"/>
              </a:spcBef>
              <a:buClrTx/>
              <a:buFontTx/>
              <a:buNone/>
            </a:pPr>
            <a:endParaRPr lang="de-DE" altLang="de-DE" sz="3600" b="0" smtClean="0">
              <a:solidFill>
                <a:srgbClr val="FF0000"/>
              </a:solidFill>
              <a:latin typeface="Tahoma" pitchFamily="34" charset="0"/>
              <a:cs typeface="+mn-cs"/>
            </a:endParaRPr>
          </a:p>
        </p:txBody>
      </p:sp>
      <p:cxnSp>
        <p:nvCxnSpPr>
          <p:cNvPr id="150" name="Gerade Verbindung mit Pfeil 78"/>
          <p:cNvCxnSpPr>
            <a:cxnSpLocks noChangeShapeType="1"/>
            <a:endCxn id="152" idx="3"/>
          </p:cNvCxnSpPr>
          <p:nvPr/>
        </p:nvCxnSpPr>
        <p:spPr bwMode="auto">
          <a:xfrm flipV="1">
            <a:off x="7069138" y="3570288"/>
            <a:ext cx="1233487" cy="696912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1" name="Gerade Verbindung mit Pfeil 79"/>
          <p:cNvCxnSpPr>
            <a:cxnSpLocks noChangeShapeType="1"/>
          </p:cNvCxnSpPr>
          <p:nvPr/>
        </p:nvCxnSpPr>
        <p:spPr bwMode="auto">
          <a:xfrm>
            <a:off x="7058025" y="4416425"/>
            <a:ext cx="401638" cy="436563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2" name="Ellipse 80"/>
          <p:cNvSpPr>
            <a:spLocks noChangeArrowheads="1"/>
          </p:cNvSpPr>
          <p:nvPr/>
        </p:nvSpPr>
        <p:spPr bwMode="auto">
          <a:xfrm>
            <a:off x="8278813" y="3433763"/>
            <a:ext cx="155575" cy="160337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0066CC"/>
              </a:buClr>
              <a:buFont typeface="Wingdings" pitchFamily="2" charset="2"/>
              <a:defRPr sz="2400">
                <a:solidFill>
                  <a:srgbClr val="00599D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FF9900"/>
              </a:buClr>
              <a:buSzPct val="14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defRPr sz="1600" i="1">
                <a:solidFill>
                  <a:srgbClr val="990000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defRPr sz="1600">
                <a:solidFill>
                  <a:srgbClr val="0066CC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9pPr>
          </a:lstStyle>
          <a:p>
            <a:pPr algn="ctr" defTabSz="914400" eaLnBrk="1" hangingPunct="1">
              <a:spcBef>
                <a:spcPct val="0"/>
              </a:spcBef>
              <a:buClrTx/>
              <a:buFontTx/>
              <a:buNone/>
            </a:pPr>
            <a:endParaRPr lang="de-DE" altLang="de-DE" sz="3600" b="0" smtClean="0">
              <a:solidFill>
                <a:srgbClr val="FF0000"/>
              </a:solidFill>
              <a:latin typeface="Tahoma" pitchFamily="34" charset="0"/>
              <a:cs typeface="+mn-cs"/>
            </a:endParaRPr>
          </a:p>
        </p:txBody>
      </p:sp>
      <p:sp>
        <p:nvSpPr>
          <p:cNvPr id="153" name="Ellipse 81"/>
          <p:cNvSpPr>
            <a:spLocks noChangeArrowheads="1"/>
          </p:cNvSpPr>
          <p:nvPr/>
        </p:nvSpPr>
        <p:spPr bwMode="auto">
          <a:xfrm>
            <a:off x="8628063" y="6005513"/>
            <a:ext cx="155575" cy="160337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0066CC"/>
              </a:buClr>
              <a:buFont typeface="Wingdings" pitchFamily="2" charset="2"/>
              <a:defRPr sz="2400">
                <a:solidFill>
                  <a:srgbClr val="00599D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FF9900"/>
              </a:buClr>
              <a:buSzPct val="14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defRPr sz="1600" i="1">
                <a:solidFill>
                  <a:srgbClr val="990000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defRPr sz="1600">
                <a:solidFill>
                  <a:srgbClr val="0066CC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9pPr>
          </a:lstStyle>
          <a:p>
            <a:pPr algn="ctr" defTabSz="914400" eaLnBrk="1" hangingPunct="1">
              <a:spcBef>
                <a:spcPct val="0"/>
              </a:spcBef>
              <a:buClrTx/>
              <a:buFontTx/>
              <a:buNone/>
            </a:pPr>
            <a:endParaRPr lang="de-DE" altLang="de-DE" sz="3600" b="0" smtClean="0">
              <a:solidFill>
                <a:srgbClr val="FF0000"/>
              </a:solidFill>
              <a:latin typeface="Tahoma" pitchFamily="34" charset="0"/>
              <a:cs typeface="+mn-cs"/>
            </a:endParaRPr>
          </a:p>
        </p:txBody>
      </p:sp>
      <p:sp>
        <p:nvSpPr>
          <p:cNvPr id="154" name="Textfeld 82"/>
          <p:cNvSpPr txBox="1">
            <a:spLocks noChangeArrowheads="1"/>
          </p:cNvSpPr>
          <p:nvPr/>
        </p:nvSpPr>
        <p:spPr bwMode="auto">
          <a:xfrm>
            <a:off x="8382000" y="3300413"/>
            <a:ext cx="17621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0066CC"/>
              </a:buClr>
              <a:buFont typeface="Wingdings" pitchFamily="2" charset="2"/>
              <a:defRPr sz="2400">
                <a:solidFill>
                  <a:srgbClr val="00599D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FF9900"/>
              </a:buClr>
              <a:buSzPct val="14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defRPr sz="1600" i="1">
                <a:solidFill>
                  <a:srgbClr val="990000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defRPr sz="1600">
                <a:solidFill>
                  <a:srgbClr val="0066CC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800" b="0" i="0" u="none" strike="noStrike" kern="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cs typeface="+mn-cs"/>
              </a:rPr>
              <a:t>p</a:t>
            </a:r>
          </a:p>
        </p:txBody>
      </p:sp>
      <p:sp>
        <p:nvSpPr>
          <p:cNvPr id="155" name="Textfeld 83"/>
          <p:cNvSpPr txBox="1">
            <a:spLocks noChangeArrowheads="1"/>
          </p:cNvSpPr>
          <p:nvPr/>
        </p:nvSpPr>
        <p:spPr bwMode="auto">
          <a:xfrm>
            <a:off x="7327900" y="4405313"/>
            <a:ext cx="7000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0066CC"/>
              </a:buClr>
              <a:buFont typeface="Wingdings" pitchFamily="2" charset="2"/>
              <a:defRPr sz="2400">
                <a:solidFill>
                  <a:srgbClr val="00599D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FF9900"/>
              </a:buClr>
              <a:buSzPct val="14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defRPr sz="1600" i="1">
                <a:solidFill>
                  <a:srgbClr val="990000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defRPr sz="1600">
                <a:solidFill>
                  <a:srgbClr val="0066CC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de-DE" sz="2800" b="0" i="0" u="none" strike="noStrike" kern="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cs typeface="+mn-cs"/>
              </a:rPr>
              <a:t>Ξ</a:t>
            </a:r>
            <a:r>
              <a:rPr kumimoji="0" lang="de-DE" altLang="de-DE" sz="2800" b="0" i="0" u="none" strike="noStrike" kern="0" cap="none" spc="0" normalizeH="0" baseline="3000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cs typeface="+mn-cs"/>
              </a:rPr>
              <a:t>-</a:t>
            </a:r>
          </a:p>
        </p:txBody>
      </p:sp>
      <p:sp>
        <p:nvSpPr>
          <p:cNvPr id="156" name="Ellipse 84"/>
          <p:cNvSpPr>
            <a:spLocks noChangeArrowheads="1"/>
          </p:cNvSpPr>
          <p:nvPr/>
        </p:nvSpPr>
        <p:spPr bwMode="auto">
          <a:xfrm>
            <a:off x="7437438" y="4830763"/>
            <a:ext cx="157162" cy="160337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0066CC"/>
              </a:buClr>
              <a:buFont typeface="Wingdings" pitchFamily="2" charset="2"/>
              <a:defRPr sz="2400">
                <a:solidFill>
                  <a:srgbClr val="00599D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FF9900"/>
              </a:buClr>
              <a:buSzPct val="14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defRPr sz="1600" i="1">
                <a:solidFill>
                  <a:srgbClr val="990000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defRPr sz="1600">
                <a:solidFill>
                  <a:srgbClr val="0066CC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9pPr>
          </a:lstStyle>
          <a:p>
            <a:pPr algn="ctr" defTabSz="914400" eaLnBrk="1" hangingPunct="1">
              <a:spcBef>
                <a:spcPct val="0"/>
              </a:spcBef>
              <a:buClrTx/>
              <a:buFontTx/>
              <a:buNone/>
            </a:pPr>
            <a:endParaRPr lang="de-DE" altLang="de-DE" sz="3600" b="0" smtClean="0">
              <a:solidFill>
                <a:srgbClr val="FF0000"/>
              </a:solidFill>
              <a:latin typeface="Tahoma" pitchFamily="34" charset="0"/>
              <a:cs typeface="+mn-cs"/>
            </a:endParaRPr>
          </a:p>
        </p:txBody>
      </p:sp>
      <p:cxnSp>
        <p:nvCxnSpPr>
          <p:cNvPr id="157" name="Gerade Verbindung mit Pfeil 85"/>
          <p:cNvCxnSpPr>
            <a:cxnSpLocks noChangeShapeType="1"/>
            <a:stCxn id="132" idx="6"/>
            <a:endCxn id="162" idx="1"/>
          </p:cNvCxnSpPr>
          <p:nvPr/>
        </p:nvCxnSpPr>
        <p:spPr bwMode="auto">
          <a:xfrm flipV="1">
            <a:off x="6632575" y="5280025"/>
            <a:ext cx="1119188" cy="109538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8" name="Gerade Verbindung mit Pfeil 86"/>
          <p:cNvCxnSpPr>
            <a:cxnSpLocks noChangeShapeType="1"/>
            <a:endCxn id="96" idx="3"/>
          </p:cNvCxnSpPr>
          <p:nvPr/>
        </p:nvCxnSpPr>
        <p:spPr bwMode="auto">
          <a:xfrm flipV="1">
            <a:off x="7950200" y="4824413"/>
            <a:ext cx="517525" cy="346075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9" name="Gerade Verbindung mit Pfeil 87"/>
          <p:cNvCxnSpPr>
            <a:cxnSpLocks noChangeShapeType="1"/>
          </p:cNvCxnSpPr>
          <p:nvPr/>
        </p:nvCxnSpPr>
        <p:spPr bwMode="auto">
          <a:xfrm>
            <a:off x="7562850" y="4965700"/>
            <a:ext cx="254000" cy="23495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0" name="Textfeld 88"/>
          <p:cNvSpPr txBox="1">
            <a:spLocks noChangeArrowheads="1"/>
          </p:cNvSpPr>
          <p:nvPr/>
        </p:nvSpPr>
        <p:spPr bwMode="auto">
          <a:xfrm>
            <a:off x="8569325" y="4810125"/>
            <a:ext cx="5746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0066CC"/>
              </a:buClr>
              <a:buFont typeface="Wingdings" pitchFamily="2" charset="2"/>
              <a:defRPr sz="2400">
                <a:solidFill>
                  <a:srgbClr val="00599D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FF9900"/>
              </a:buClr>
              <a:buSzPct val="14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defRPr sz="1600" i="1">
                <a:solidFill>
                  <a:srgbClr val="990000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defRPr sz="1600">
                <a:solidFill>
                  <a:srgbClr val="0066CC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de-DE" sz="2800" b="0" i="0" u="none" strike="noStrike" kern="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cs typeface="+mn-cs"/>
              </a:rPr>
              <a:t>Ω</a:t>
            </a:r>
            <a:r>
              <a:rPr kumimoji="0" lang="de-DE" altLang="de-DE" sz="2800" b="0" i="0" u="none" strike="noStrike" kern="0" cap="none" spc="0" normalizeH="0" baseline="3000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cs typeface="+mn-cs"/>
              </a:rPr>
              <a:t>-</a:t>
            </a:r>
          </a:p>
        </p:txBody>
      </p:sp>
      <p:sp>
        <p:nvSpPr>
          <p:cNvPr id="161" name="Textfeld 89"/>
          <p:cNvSpPr txBox="1">
            <a:spLocks noChangeArrowheads="1"/>
          </p:cNvSpPr>
          <p:nvPr/>
        </p:nvSpPr>
        <p:spPr bwMode="auto">
          <a:xfrm>
            <a:off x="8783638" y="5962650"/>
            <a:ext cx="17621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0066CC"/>
              </a:buClr>
              <a:buFont typeface="Wingdings" pitchFamily="2" charset="2"/>
              <a:defRPr sz="2400">
                <a:solidFill>
                  <a:srgbClr val="00599D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FF9900"/>
              </a:buClr>
              <a:buSzPct val="14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defRPr sz="1600" i="1">
                <a:solidFill>
                  <a:srgbClr val="990000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defRPr sz="1600">
                <a:solidFill>
                  <a:srgbClr val="0066CC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800" b="0" i="0" u="none" strike="noStrike" kern="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cs typeface="+mn-cs"/>
              </a:rPr>
              <a:t>n</a:t>
            </a:r>
          </a:p>
        </p:txBody>
      </p:sp>
      <p:sp>
        <p:nvSpPr>
          <p:cNvPr id="162" name="Explosion 2 90"/>
          <p:cNvSpPr>
            <a:spLocks noChangeArrowheads="1"/>
          </p:cNvSpPr>
          <p:nvPr/>
        </p:nvSpPr>
        <p:spPr bwMode="auto">
          <a:xfrm>
            <a:off x="7751763" y="5127625"/>
            <a:ext cx="320675" cy="255588"/>
          </a:xfrm>
          <a:prstGeom prst="irregularSeal2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0066CC"/>
              </a:buClr>
              <a:buFont typeface="Wingdings" pitchFamily="2" charset="2"/>
              <a:defRPr sz="2400">
                <a:solidFill>
                  <a:srgbClr val="00599D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FF9900"/>
              </a:buClr>
              <a:buSzPct val="14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defRPr sz="1600" i="1">
                <a:solidFill>
                  <a:srgbClr val="990000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defRPr sz="1600">
                <a:solidFill>
                  <a:srgbClr val="0066CC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9pPr>
          </a:lstStyle>
          <a:p>
            <a:pPr algn="ctr" defTabSz="914400" eaLnBrk="1" hangingPunct="1">
              <a:spcBef>
                <a:spcPct val="0"/>
              </a:spcBef>
              <a:buClrTx/>
              <a:buFontTx/>
              <a:buNone/>
            </a:pPr>
            <a:endParaRPr lang="de-DE" altLang="de-DE" sz="3600" b="0" smtClean="0">
              <a:solidFill>
                <a:srgbClr val="FF0000"/>
              </a:solidFill>
              <a:latin typeface="Tahoma" pitchFamily="34" charset="0"/>
              <a:cs typeface="+mn-cs"/>
            </a:endParaRPr>
          </a:p>
        </p:txBody>
      </p:sp>
      <p:cxnSp>
        <p:nvCxnSpPr>
          <p:cNvPr id="163" name="Gerade Verbindung mit Pfeil 91"/>
          <p:cNvCxnSpPr>
            <a:cxnSpLocks noChangeShapeType="1"/>
            <a:endCxn id="153" idx="1"/>
          </p:cNvCxnSpPr>
          <p:nvPr/>
        </p:nvCxnSpPr>
        <p:spPr bwMode="auto">
          <a:xfrm>
            <a:off x="7988300" y="5326063"/>
            <a:ext cx="661988" cy="703262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4" name="Textfeld 92"/>
          <p:cNvSpPr txBox="1">
            <a:spLocks noChangeArrowheads="1"/>
          </p:cNvSpPr>
          <p:nvPr/>
        </p:nvSpPr>
        <p:spPr bwMode="auto">
          <a:xfrm>
            <a:off x="6856413" y="3644900"/>
            <a:ext cx="955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0066CC"/>
              </a:buClr>
              <a:buFont typeface="Wingdings" pitchFamily="2" charset="2"/>
              <a:defRPr sz="2400">
                <a:solidFill>
                  <a:srgbClr val="00599D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FF9900"/>
              </a:buClr>
              <a:buSzPct val="14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defRPr sz="1600" i="1">
                <a:solidFill>
                  <a:srgbClr val="990000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defRPr sz="1600">
                <a:solidFill>
                  <a:srgbClr val="0066CC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000" b="0" i="0" u="none" strike="noStrike" kern="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cs typeface="+mn-cs"/>
              </a:rPr>
              <a:t>(uds)</a:t>
            </a:r>
          </a:p>
        </p:txBody>
      </p:sp>
      <p:sp>
        <p:nvSpPr>
          <p:cNvPr id="165" name="Ellipse 93"/>
          <p:cNvSpPr>
            <a:spLocks noChangeArrowheads="1"/>
          </p:cNvSpPr>
          <p:nvPr/>
        </p:nvSpPr>
        <p:spPr bwMode="auto">
          <a:xfrm>
            <a:off x="4445000" y="2565400"/>
            <a:ext cx="3830638" cy="3787775"/>
          </a:xfrm>
          <a:prstGeom prst="ellipse">
            <a:avLst/>
          </a:prstGeom>
          <a:solidFill>
            <a:srgbClr val="6699FF">
              <a:alpha val="3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0066CC"/>
              </a:buClr>
              <a:buFont typeface="Wingdings" pitchFamily="2" charset="2"/>
              <a:defRPr sz="2400">
                <a:solidFill>
                  <a:srgbClr val="00599D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FF9900"/>
              </a:buClr>
              <a:buSzPct val="14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defRPr sz="1600" i="1">
                <a:solidFill>
                  <a:srgbClr val="990000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defRPr sz="1600">
                <a:solidFill>
                  <a:srgbClr val="0066CC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9pPr>
          </a:lstStyle>
          <a:p>
            <a:pPr algn="ctr" defTabSz="914400" eaLnBrk="1" hangingPunct="1">
              <a:spcBef>
                <a:spcPct val="0"/>
              </a:spcBef>
              <a:buClrTx/>
              <a:buFontTx/>
              <a:buNone/>
            </a:pPr>
            <a:endParaRPr lang="de-DE" altLang="de-DE" sz="3600" b="0" smtClean="0">
              <a:solidFill>
                <a:srgbClr val="FF0000"/>
              </a:solidFill>
              <a:latin typeface="Tahoma" pitchFamily="34" charset="0"/>
              <a:cs typeface="+mn-cs"/>
            </a:endParaRPr>
          </a:p>
        </p:txBody>
      </p:sp>
      <p:sp>
        <p:nvSpPr>
          <p:cNvPr id="166" name="Textfeld 94"/>
          <p:cNvSpPr txBox="1">
            <a:spLocks noChangeArrowheads="1"/>
          </p:cNvSpPr>
          <p:nvPr/>
        </p:nvSpPr>
        <p:spPr bwMode="auto">
          <a:xfrm>
            <a:off x="6588125" y="4541838"/>
            <a:ext cx="11049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0066CC"/>
              </a:buClr>
              <a:buFont typeface="Wingdings" pitchFamily="2" charset="2"/>
              <a:defRPr sz="2400">
                <a:solidFill>
                  <a:srgbClr val="00599D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FF9900"/>
              </a:buClr>
              <a:buSzPct val="14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defRPr sz="1600" i="1">
                <a:solidFill>
                  <a:srgbClr val="990000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defRPr sz="1600">
                <a:solidFill>
                  <a:srgbClr val="0066CC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000" b="0" i="0" u="none" strike="noStrike" kern="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cs typeface="+mn-cs"/>
              </a:rPr>
              <a:t>(uds)</a:t>
            </a:r>
          </a:p>
        </p:txBody>
      </p:sp>
      <p:sp>
        <p:nvSpPr>
          <p:cNvPr id="167" name="Textfeld 95"/>
          <p:cNvSpPr txBox="1">
            <a:spLocks noChangeArrowheads="1"/>
          </p:cNvSpPr>
          <p:nvPr/>
        </p:nvSpPr>
        <p:spPr bwMode="auto">
          <a:xfrm>
            <a:off x="6804025" y="5435600"/>
            <a:ext cx="12112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0066CC"/>
              </a:buClr>
              <a:buFont typeface="Wingdings" pitchFamily="2" charset="2"/>
              <a:defRPr sz="2400">
                <a:solidFill>
                  <a:srgbClr val="00599D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FF9900"/>
              </a:buClr>
              <a:buSzPct val="14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defRPr sz="1600" i="1">
                <a:solidFill>
                  <a:srgbClr val="990000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defRPr sz="1600">
                <a:solidFill>
                  <a:srgbClr val="0066CC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000" b="0" i="0" u="none" strike="noStrike" kern="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cs typeface="+mn-cs"/>
              </a:rPr>
              <a:t>(uds)</a:t>
            </a:r>
          </a:p>
        </p:txBody>
      </p:sp>
      <p:sp>
        <p:nvSpPr>
          <p:cNvPr id="168" name="Textfeld 96"/>
          <p:cNvSpPr txBox="1">
            <a:spLocks noChangeArrowheads="1"/>
          </p:cNvSpPr>
          <p:nvPr/>
        </p:nvSpPr>
        <p:spPr bwMode="auto">
          <a:xfrm>
            <a:off x="7646988" y="4408488"/>
            <a:ext cx="11017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0066CC"/>
              </a:buClr>
              <a:buFont typeface="Wingdings" pitchFamily="2" charset="2"/>
              <a:defRPr sz="2400">
                <a:solidFill>
                  <a:srgbClr val="00599D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FF9900"/>
              </a:buClr>
              <a:buSzPct val="14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defRPr sz="1600" i="1">
                <a:solidFill>
                  <a:srgbClr val="990000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defRPr sz="1600">
                <a:solidFill>
                  <a:srgbClr val="0066CC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400" b="0" i="0" u="none" strike="noStrike" kern="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cs typeface="+mn-cs"/>
              </a:rPr>
              <a:t>(</a:t>
            </a:r>
            <a:r>
              <a:rPr kumimoji="0" lang="de-DE" altLang="de-DE" sz="2000" b="0" i="0" u="none" strike="noStrike" kern="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cs typeface="+mn-cs"/>
              </a:rPr>
              <a:t>dss)</a:t>
            </a:r>
          </a:p>
        </p:txBody>
      </p:sp>
      <p:sp>
        <p:nvSpPr>
          <p:cNvPr id="169" name="Textfeld 97"/>
          <p:cNvSpPr txBox="1">
            <a:spLocks noChangeArrowheads="1"/>
          </p:cNvSpPr>
          <p:nvPr/>
        </p:nvSpPr>
        <p:spPr bwMode="auto">
          <a:xfrm>
            <a:off x="8459788" y="5335588"/>
            <a:ext cx="11525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0066CC"/>
              </a:buClr>
              <a:buFont typeface="Wingdings" pitchFamily="2" charset="2"/>
              <a:defRPr sz="2400">
                <a:solidFill>
                  <a:srgbClr val="00599D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FF9900"/>
              </a:buClr>
              <a:buSzPct val="14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defRPr sz="1600" i="1">
                <a:solidFill>
                  <a:srgbClr val="990000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defRPr sz="1600">
                <a:solidFill>
                  <a:srgbClr val="0066CC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000" b="0" i="0" u="none" strike="noStrike" kern="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cs typeface="+mn-cs"/>
              </a:rPr>
              <a:t>(sss)</a:t>
            </a:r>
          </a:p>
        </p:txBody>
      </p:sp>
      <p:cxnSp>
        <p:nvCxnSpPr>
          <p:cNvPr id="170" name="Gerade Verbindung 2"/>
          <p:cNvCxnSpPr>
            <a:cxnSpLocks noChangeShapeType="1"/>
          </p:cNvCxnSpPr>
          <p:nvPr/>
        </p:nvCxnSpPr>
        <p:spPr bwMode="auto">
          <a:xfrm>
            <a:off x="1030288" y="2919413"/>
            <a:ext cx="196850" cy="0"/>
          </a:xfrm>
          <a:prstGeom prst="line">
            <a:avLst/>
          </a:prstGeom>
          <a:noFill/>
          <a:ln w="25400" algn="ctr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1" name="Textfeld 1"/>
          <p:cNvSpPr txBox="1">
            <a:spLocks noChangeArrowheads="1"/>
          </p:cNvSpPr>
          <p:nvPr/>
        </p:nvSpPr>
        <p:spPr bwMode="auto">
          <a:xfrm>
            <a:off x="4194175" y="6453188"/>
            <a:ext cx="46259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0066CC"/>
              </a:buClr>
              <a:buFont typeface="Wingdings" pitchFamily="2" charset="2"/>
              <a:defRPr sz="2400">
                <a:solidFill>
                  <a:srgbClr val="00599D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FF9900"/>
              </a:buClr>
              <a:buSzPct val="14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defRPr sz="1600" i="1">
                <a:solidFill>
                  <a:srgbClr val="990000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defRPr sz="1600">
                <a:solidFill>
                  <a:srgbClr val="0066CC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9pPr>
          </a:lstStyle>
          <a:p>
            <a:pPr algn="ctr" defTabSz="914400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en-US" sz="1800" b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4 A GeV Au+Au central collisions: M(</a:t>
            </a:r>
            <a:r>
              <a:rPr lang="el-GR" altLang="en-US" sz="1800" b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Λ</a:t>
            </a:r>
            <a:r>
              <a:rPr lang="de-DE" altLang="en-US" sz="1800" b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) </a:t>
            </a:r>
            <a:r>
              <a:rPr lang="de-DE" altLang="en-US" sz="1800" b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 5</a:t>
            </a:r>
            <a:r>
              <a:rPr lang="de-DE" altLang="en-US" sz="1800" b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endParaRPr lang="en-US" altLang="en-US" sz="1800" b="0" smtClean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13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15546" y="508638"/>
            <a:ext cx="47799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914400" fontAlgn="auto">
              <a:spcBef>
                <a:spcPts val="0"/>
              </a:spcBef>
              <a:spcAft>
                <a:spcPts val="0"/>
              </a:spcAft>
              <a:buFont typeface="Wingdings"/>
              <a:buChar char="Ø"/>
              <a:defRPr/>
            </a:pPr>
            <a:r>
              <a:rPr lang="de-DE" sz="2000" b="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Elliptic</a:t>
            </a:r>
            <a:r>
              <a:rPr lang="de-DE" sz="2000" b="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000" b="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flow</a:t>
            </a:r>
            <a:r>
              <a:rPr lang="de-DE" sz="2000" b="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000" b="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neutrons</a:t>
            </a:r>
            <a:r>
              <a:rPr lang="de-DE" sz="2000" b="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de-DE" sz="2000" b="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protons</a:t>
            </a:r>
            <a:r>
              <a:rPr lang="de-DE" sz="2000" b="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342900" indent="-342900" defTabSz="914400" fontAlgn="auto">
              <a:spcBef>
                <a:spcPts val="0"/>
              </a:spcBef>
              <a:spcAft>
                <a:spcPts val="0"/>
              </a:spcAft>
              <a:buFont typeface="Wingdings"/>
              <a:buChar char="Ø"/>
              <a:defRPr/>
            </a:pPr>
            <a:r>
              <a:rPr lang="de-DE" sz="2000" b="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Particles</a:t>
            </a:r>
            <a:r>
              <a:rPr lang="de-DE" sz="2000" b="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000" b="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</a:t>
            </a:r>
            <a:r>
              <a:rPr lang="de-DE" sz="2000" b="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000" b="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opposite</a:t>
            </a:r>
            <a:r>
              <a:rPr lang="de-DE" sz="2000" b="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000" b="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isospin</a:t>
            </a:r>
            <a:r>
              <a:rPr lang="de-DE" sz="2000" b="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?</a:t>
            </a:r>
            <a:endParaRPr lang="en-US" sz="2000" b="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691" y="2162448"/>
            <a:ext cx="3855524" cy="3958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feld 16"/>
          <p:cNvSpPr txBox="1"/>
          <p:nvPr/>
        </p:nvSpPr>
        <p:spPr>
          <a:xfrm>
            <a:off x="370600" y="6002614"/>
            <a:ext cx="39338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b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W.-M. Guo et al., </a:t>
            </a:r>
            <a:r>
              <a:rPr lang="en-US" sz="1400" b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Phys. Lett. B738 (2014) 397</a:t>
            </a:r>
            <a:r>
              <a:rPr lang="de-DE" sz="1400" b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1400" b="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feld 18"/>
          <p:cNvSpPr txBox="1"/>
          <p:nvPr/>
        </p:nvSpPr>
        <p:spPr>
          <a:xfrm>
            <a:off x="2864951" y="1988219"/>
            <a:ext cx="841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b="0" dirty="0">
                <a:solidFill>
                  <a:srgbClr val="00B050"/>
                </a:solidFill>
                <a:latin typeface="Times New Roman"/>
                <a:ea typeface="Tahoma" panose="020B0604030504040204" pitchFamily="34" charset="0"/>
                <a:cs typeface="Tahoma" panose="020B0604030504040204" pitchFamily="34" charset="0"/>
              </a:rPr>
              <a:t>π</a:t>
            </a:r>
            <a:r>
              <a:rPr lang="de-DE" b="0" baseline="30000" dirty="0">
                <a:solidFill>
                  <a:srgbClr val="00B050"/>
                </a:solidFill>
                <a:latin typeface="Times New Roman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de-DE" b="0" dirty="0">
                <a:solidFill>
                  <a:srgbClr val="00B050"/>
                </a:solidFill>
                <a:latin typeface="Times New Roman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el-GR" b="0" dirty="0">
                <a:solidFill>
                  <a:srgbClr val="00B050"/>
                </a:solidFill>
                <a:latin typeface="Times New Roman"/>
                <a:ea typeface="Tahoma" panose="020B0604030504040204" pitchFamily="34" charset="0"/>
                <a:cs typeface="Tahoma" panose="020B0604030504040204" pitchFamily="34" charset="0"/>
              </a:rPr>
              <a:t>π</a:t>
            </a:r>
            <a:r>
              <a:rPr lang="de-DE" b="0" baseline="30000" dirty="0">
                <a:solidFill>
                  <a:srgbClr val="00B050"/>
                </a:solidFill>
                <a:latin typeface="Times New Roman"/>
                <a:ea typeface="Tahoma" panose="020B0604030504040204" pitchFamily="34" charset="0"/>
                <a:cs typeface="Tahoma" panose="020B0604030504040204" pitchFamily="34" charset="0"/>
              </a:rPr>
              <a:t>+</a:t>
            </a:r>
            <a:endParaRPr lang="en-US" b="0" baseline="30000" dirty="0">
              <a:solidFill>
                <a:srgbClr val="00B050"/>
              </a:solidFill>
              <a:latin typeface="Times New Roman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feld 20"/>
          <p:cNvSpPr txBox="1"/>
          <p:nvPr/>
        </p:nvSpPr>
        <p:spPr>
          <a:xfrm>
            <a:off x="3346018" y="3972646"/>
            <a:ext cx="14120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b="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n/p </a:t>
            </a:r>
            <a:r>
              <a:rPr lang="de-DE" sz="1600" b="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flow</a:t>
            </a:r>
            <a:endParaRPr lang="en-US" sz="1600" b="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feld 21"/>
          <p:cNvSpPr txBox="1"/>
          <p:nvPr/>
        </p:nvSpPr>
        <p:spPr>
          <a:xfrm>
            <a:off x="3285833" y="3586350"/>
            <a:ext cx="14919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b="0" dirty="0">
                <a:solidFill>
                  <a:srgbClr val="FFFFFF">
                    <a:lumMod val="6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n/p </a:t>
            </a:r>
            <a:r>
              <a:rPr lang="de-DE" sz="1600" b="0" dirty="0" err="1">
                <a:solidFill>
                  <a:srgbClr val="FFFFFF">
                    <a:lumMod val="6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flow</a:t>
            </a:r>
            <a:endParaRPr lang="en-US" sz="1600" b="0" dirty="0">
              <a:solidFill>
                <a:srgbClr val="FFFFFF">
                  <a:lumMod val="65000"/>
                </a:srgb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feld 22"/>
          <p:cNvSpPr txBox="1"/>
          <p:nvPr/>
        </p:nvSpPr>
        <p:spPr>
          <a:xfrm>
            <a:off x="1286560" y="3145172"/>
            <a:ext cx="13955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b="0" dirty="0" err="1">
                <a:solidFill>
                  <a:srgbClr val="000000"/>
                </a:solidFill>
                <a:latin typeface="Times New Roman"/>
                <a:cs typeface="+mn-cs"/>
              </a:rPr>
              <a:t>Au+Au</a:t>
            </a:r>
            <a:r>
              <a:rPr lang="de-DE" sz="1200" b="0" dirty="0">
                <a:solidFill>
                  <a:srgbClr val="000000"/>
                </a:solidFill>
                <a:latin typeface="Times New Roman"/>
                <a:cs typeface="+mn-cs"/>
              </a:rPr>
              <a:t> 400A </a:t>
            </a:r>
            <a:r>
              <a:rPr lang="de-DE" sz="1200" b="0" dirty="0" err="1">
                <a:solidFill>
                  <a:srgbClr val="000000"/>
                </a:solidFill>
                <a:latin typeface="Times New Roman"/>
                <a:cs typeface="+mn-cs"/>
              </a:rPr>
              <a:t>MeV</a:t>
            </a:r>
            <a:endParaRPr lang="en-US" sz="1200" b="0" dirty="0">
              <a:solidFill>
                <a:srgbClr val="000000"/>
              </a:solidFill>
              <a:latin typeface="Times New Roman"/>
              <a:cs typeface="+mn-cs"/>
            </a:endParaRPr>
          </a:p>
        </p:txBody>
      </p:sp>
      <p:sp>
        <p:nvSpPr>
          <p:cNvPr id="9" name="Textfeld 23"/>
          <p:cNvSpPr txBox="1"/>
          <p:nvPr/>
        </p:nvSpPr>
        <p:spPr>
          <a:xfrm>
            <a:off x="3349369" y="4833933"/>
            <a:ext cx="841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b="0" dirty="0">
                <a:solidFill>
                  <a:srgbClr val="FF0000"/>
                </a:solidFill>
                <a:latin typeface="Times New Roman"/>
                <a:ea typeface="Tahoma" panose="020B0604030504040204" pitchFamily="34" charset="0"/>
                <a:cs typeface="Tahoma" panose="020B0604030504040204" pitchFamily="34" charset="0"/>
              </a:rPr>
              <a:t>π</a:t>
            </a:r>
            <a:r>
              <a:rPr lang="de-DE" b="0" baseline="30000" dirty="0">
                <a:solidFill>
                  <a:srgbClr val="FF0000"/>
                </a:solidFill>
                <a:latin typeface="Times New Roman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de-DE" b="0" dirty="0">
                <a:solidFill>
                  <a:srgbClr val="FF0000"/>
                </a:solidFill>
                <a:latin typeface="Times New Roman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el-GR" b="0" dirty="0">
                <a:solidFill>
                  <a:srgbClr val="FF0000"/>
                </a:solidFill>
                <a:latin typeface="Times New Roman"/>
                <a:ea typeface="Tahoma" panose="020B0604030504040204" pitchFamily="34" charset="0"/>
                <a:cs typeface="Tahoma" panose="020B0604030504040204" pitchFamily="34" charset="0"/>
              </a:rPr>
              <a:t>π</a:t>
            </a:r>
            <a:r>
              <a:rPr lang="de-DE" b="0" baseline="30000" dirty="0">
                <a:solidFill>
                  <a:srgbClr val="FF0000"/>
                </a:solidFill>
                <a:latin typeface="Times New Roman"/>
                <a:ea typeface="Tahoma" panose="020B0604030504040204" pitchFamily="34" charset="0"/>
                <a:cs typeface="Tahoma" panose="020B0604030504040204" pitchFamily="34" charset="0"/>
              </a:rPr>
              <a:t>+</a:t>
            </a:r>
            <a:endParaRPr lang="en-US" b="0" baseline="30000" dirty="0">
              <a:solidFill>
                <a:srgbClr val="FF0000"/>
              </a:solidFill>
              <a:latin typeface="Times New Roman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feld 24"/>
          <p:cNvSpPr txBox="1"/>
          <p:nvPr/>
        </p:nvSpPr>
        <p:spPr>
          <a:xfrm>
            <a:off x="3370496" y="5301208"/>
            <a:ext cx="841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b="0" dirty="0">
                <a:solidFill>
                  <a:srgbClr val="7030A0"/>
                </a:solidFill>
                <a:latin typeface="Times New Roman"/>
                <a:ea typeface="Tahoma" panose="020B0604030504040204" pitchFamily="34" charset="0"/>
                <a:cs typeface="Tahoma" panose="020B0604030504040204" pitchFamily="34" charset="0"/>
              </a:rPr>
              <a:t>π</a:t>
            </a:r>
            <a:r>
              <a:rPr lang="de-DE" b="0" baseline="30000" dirty="0">
                <a:solidFill>
                  <a:srgbClr val="7030A0"/>
                </a:solidFill>
                <a:latin typeface="Times New Roman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de-DE" b="0" dirty="0">
                <a:solidFill>
                  <a:srgbClr val="7030A0"/>
                </a:solidFill>
                <a:latin typeface="Times New Roman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el-GR" b="0" dirty="0">
                <a:solidFill>
                  <a:srgbClr val="7030A0"/>
                </a:solidFill>
                <a:latin typeface="Times New Roman"/>
                <a:ea typeface="Tahoma" panose="020B0604030504040204" pitchFamily="34" charset="0"/>
                <a:cs typeface="Tahoma" panose="020B0604030504040204" pitchFamily="34" charset="0"/>
              </a:rPr>
              <a:t>π</a:t>
            </a:r>
            <a:r>
              <a:rPr lang="de-DE" b="0" baseline="30000" dirty="0">
                <a:solidFill>
                  <a:srgbClr val="7030A0"/>
                </a:solidFill>
                <a:latin typeface="Times New Roman"/>
                <a:ea typeface="Tahoma" panose="020B0604030504040204" pitchFamily="34" charset="0"/>
                <a:cs typeface="Tahoma" panose="020B0604030504040204" pitchFamily="34" charset="0"/>
              </a:rPr>
              <a:t>+</a:t>
            </a:r>
            <a:endParaRPr lang="en-US" b="0" baseline="30000" dirty="0">
              <a:solidFill>
                <a:srgbClr val="7030A0"/>
              </a:solidFill>
              <a:latin typeface="Times New Roman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323528" y="0"/>
            <a:ext cx="9144000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914400">
              <a:defRPr/>
            </a:pPr>
            <a:r>
              <a:rPr lang="de-DE" sz="2800" b="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lang="de-DE" sz="2800" b="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symmetry</a:t>
            </a:r>
            <a:r>
              <a:rPr lang="de-DE" sz="2800" b="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800" b="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energy</a:t>
            </a:r>
            <a:r>
              <a:rPr lang="de-DE" sz="2800" b="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800" b="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</a:t>
            </a:r>
            <a:r>
              <a:rPr lang="de-DE" sz="2800" b="0" baseline="-2500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sym</a:t>
            </a:r>
            <a:r>
              <a:rPr lang="de-DE" sz="2800" b="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at high </a:t>
            </a:r>
            <a:r>
              <a:rPr lang="de-DE" sz="2800" b="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density</a:t>
            </a:r>
            <a:endParaRPr lang="de-DE" sz="2800" b="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2" name="Tabel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0288405"/>
              </p:ext>
            </p:extLst>
          </p:nvPr>
        </p:nvGraphicFramePr>
        <p:xfrm>
          <a:off x="3542820" y="1213848"/>
          <a:ext cx="5600824" cy="2194560"/>
        </p:xfrm>
        <a:graphic>
          <a:graphicData uri="http://schemas.openxmlformats.org/drawingml/2006/table">
            <a:tbl>
              <a:tblPr firstRow="1" bandRow="1"/>
              <a:tblGrid>
                <a:gridCol w="5040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6484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5768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7216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40208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6227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de-DE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r>
                        <a:rPr lang="de-DE" baseline="-25000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endParaRPr lang="en-US" baseline="-250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de-DE" b="0" dirty="0" err="1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particle</a:t>
                      </a:r>
                      <a:endParaRPr lang="en-US" b="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de-DE" b="0" dirty="0" err="1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production</a:t>
                      </a:r>
                      <a:endParaRPr lang="en-US" b="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de-DE" sz="1800" b="0" dirty="0" err="1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</a:t>
                      </a:r>
                      <a:r>
                        <a:rPr lang="de-DE" sz="1800" b="0" baseline="-25000" dirty="0" err="1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thr</a:t>
                      </a:r>
                      <a:endParaRPr lang="de-DE" sz="1800" b="0" baseline="-25000" dirty="0" smtClean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r>
                        <a:rPr kumimoji="0" lang="de-DE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GeV</a:t>
                      </a:r>
                      <a:r>
                        <a:rPr kumimoji="0" lang="de-DE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endParaRPr lang="en-US" b="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de-DE" b="0" dirty="0" err="1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decay</a:t>
                      </a:r>
                      <a:endParaRPr lang="en-US" b="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+1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de-DE" sz="18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Σ*</a:t>
                      </a:r>
                      <a:r>
                        <a:rPr lang="de-DE" sz="1800" baseline="300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+</a:t>
                      </a:r>
                      <a:r>
                        <a:rPr lang="de-DE" sz="18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</a:t>
                      </a:r>
                      <a:r>
                        <a:rPr lang="de-DE" sz="180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uus</a:t>
                      </a:r>
                      <a:r>
                        <a:rPr lang="de-DE" sz="18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de-DE" sz="1800" dirty="0" smtClean="0">
                          <a:ea typeface="Tahoma" panose="020B0604030504040204" pitchFamily="34" charset="0"/>
                          <a:cs typeface="Tahoma" panose="020B0604030504040204" pitchFamily="34" charset="0"/>
                          <a:sym typeface="Symbol"/>
                        </a:rPr>
                        <a:t>pp  </a:t>
                      </a:r>
                      <a:r>
                        <a:rPr lang="de-DE" sz="18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Σ*</a:t>
                      </a:r>
                      <a:r>
                        <a:rPr lang="de-DE" sz="1800" baseline="300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+</a:t>
                      </a:r>
                      <a:r>
                        <a:rPr lang="de-DE" sz="180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</a:t>
                      </a:r>
                      <a:r>
                        <a:rPr lang="de-DE" sz="1800" baseline="3000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+</a:t>
                      </a:r>
                      <a:r>
                        <a:rPr lang="de-DE" sz="180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r>
                        <a:rPr lang="de-DE" sz="18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de-DE" sz="1800" dirty="0" smtClean="0">
                          <a:ea typeface="Tahoma" panose="020B0604030504040204" pitchFamily="34" charset="0"/>
                          <a:cs typeface="Tahoma" panose="020B0604030504040204" pitchFamily="34" charset="0"/>
                          <a:sym typeface="Symbol"/>
                        </a:rPr>
                        <a:t>pp  </a:t>
                      </a:r>
                      <a:r>
                        <a:rPr lang="de-DE" sz="18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Σ*</a:t>
                      </a:r>
                      <a:r>
                        <a:rPr lang="de-DE" sz="1800" baseline="300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+</a:t>
                      </a:r>
                      <a:r>
                        <a:rPr lang="de-DE" sz="18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</a:t>
                      </a:r>
                      <a:r>
                        <a:rPr lang="de-DE" sz="1800" baseline="300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r>
                        <a:rPr lang="de-DE" sz="18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aseline="0" dirty="0" err="1" smtClean="0">
                          <a:ea typeface="Tahoma" panose="020B0604030504040204" pitchFamily="34" charset="0"/>
                          <a:cs typeface="Tahoma" panose="020B0604030504040204" pitchFamily="34" charset="0"/>
                          <a:sym typeface="Symbol"/>
                        </a:rPr>
                        <a:t>pn</a:t>
                      </a:r>
                      <a:r>
                        <a:rPr lang="de-DE" sz="1800" baseline="0" dirty="0" smtClean="0">
                          <a:ea typeface="Tahoma" panose="020B0604030504040204" pitchFamily="34" charset="0"/>
                          <a:cs typeface="Tahoma" panose="020B0604030504040204" pitchFamily="34" charset="0"/>
                          <a:sym typeface="Symbol"/>
                        </a:rPr>
                        <a:t> </a:t>
                      </a:r>
                      <a:r>
                        <a:rPr lang="de-DE" sz="1800" dirty="0" smtClean="0">
                          <a:ea typeface="Tahoma" panose="020B0604030504040204" pitchFamily="34" charset="0"/>
                          <a:cs typeface="Tahoma" panose="020B0604030504040204" pitchFamily="34" charset="0"/>
                          <a:sym typeface="Symbol"/>
                        </a:rPr>
                        <a:t> </a:t>
                      </a:r>
                      <a:r>
                        <a:rPr lang="de-DE" sz="18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Σ*</a:t>
                      </a:r>
                      <a:r>
                        <a:rPr lang="de-DE" sz="1800" baseline="300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+</a:t>
                      </a:r>
                      <a:r>
                        <a:rPr lang="de-DE" sz="18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</a:t>
                      </a:r>
                      <a:r>
                        <a:rPr lang="de-DE" sz="1800" baseline="300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r>
                        <a:rPr lang="de-DE" sz="18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r>
                        <a:rPr lang="de-DE" sz="18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endParaRPr lang="de-DE" sz="180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r>
                        <a:rPr lang="de-DE" sz="18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2.34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Σ*</a:t>
                      </a:r>
                      <a:r>
                        <a:rPr lang="de-DE" sz="1800" baseline="300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+</a:t>
                      </a:r>
                      <a:r>
                        <a:rPr lang="de-DE" sz="18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de-DE" sz="18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Symbol"/>
                        </a:rPr>
                        <a:t> </a:t>
                      </a:r>
                      <a:r>
                        <a:rPr kumimoji="0" lang="el-G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Tahoma" panose="020B0604030504040204" pitchFamily="34" charset="0"/>
                          <a:cs typeface="Calibri" panose="020F0502020204030204" pitchFamily="34" charset="0"/>
                          <a:sym typeface="Symbol"/>
                        </a:rPr>
                        <a:t>Λ</a:t>
                      </a:r>
                      <a:r>
                        <a:rPr kumimoji="0" lang="el-G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  <a:sym typeface="Symbol"/>
                        </a:rPr>
                        <a:t>π</a:t>
                      </a:r>
                      <a:r>
                        <a:rPr kumimoji="0" lang="de-DE" sz="18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Symbol"/>
                        </a:rPr>
                        <a:t>+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de-DE" sz="18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Σ*</a:t>
                      </a:r>
                      <a:r>
                        <a:rPr lang="de-DE" sz="1800" baseline="300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  <a:r>
                        <a:rPr lang="de-DE" sz="18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</a:t>
                      </a:r>
                      <a:r>
                        <a:rPr lang="de-DE" sz="180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dds</a:t>
                      </a:r>
                      <a:r>
                        <a:rPr lang="de-DE" sz="18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aseline="0" dirty="0" err="1" smtClean="0">
                          <a:ea typeface="Tahoma" panose="020B0604030504040204" pitchFamily="34" charset="0"/>
                          <a:cs typeface="Tahoma" panose="020B0604030504040204" pitchFamily="34" charset="0"/>
                          <a:sym typeface="Symbol"/>
                        </a:rPr>
                        <a:t>pn</a:t>
                      </a:r>
                      <a:r>
                        <a:rPr lang="de-DE" sz="1800" baseline="0" dirty="0" smtClean="0">
                          <a:ea typeface="Tahoma" panose="020B0604030504040204" pitchFamily="34" charset="0"/>
                          <a:cs typeface="Tahoma" panose="020B0604030504040204" pitchFamily="34" charset="0"/>
                          <a:sym typeface="Symbol"/>
                        </a:rPr>
                        <a:t> </a:t>
                      </a:r>
                      <a:r>
                        <a:rPr lang="de-DE" sz="1800" dirty="0" smtClean="0">
                          <a:ea typeface="Tahoma" panose="020B0604030504040204" pitchFamily="34" charset="0"/>
                          <a:cs typeface="Tahoma" panose="020B0604030504040204" pitchFamily="34" charset="0"/>
                          <a:sym typeface="Symbol"/>
                        </a:rPr>
                        <a:t> </a:t>
                      </a:r>
                      <a:r>
                        <a:rPr lang="de-DE" sz="18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Σ*</a:t>
                      </a:r>
                      <a:r>
                        <a:rPr lang="de-DE" sz="1800" baseline="300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  <a:r>
                        <a:rPr lang="de-DE" sz="180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</a:t>
                      </a:r>
                      <a:r>
                        <a:rPr lang="de-DE" sz="1800" baseline="3000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+</a:t>
                      </a:r>
                      <a:r>
                        <a:rPr lang="de-DE" sz="180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</a:t>
                      </a:r>
                      <a:r>
                        <a:rPr lang="de-DE" sz="18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aseline="0" dirty="0" err="1" smtClean="0">
                          <a:ea typeface="Tahoma" panose="020B0604030504040204" pitchFamily="34" charset="0"/>
                          <a:cs typeface="Tahoma" panose="020B0604030504040204" pitchFamily="34" charset="0"/>
                          <a:sym typeface="Symbol"/>
                        </a:rPr>
                        <a:t>nn</a:t>
                      </a:r>
                      <a:r>
                        <a:rPr lang="de-DE" sz="1800" baseline="0" dirty="0" smtClean="0">
                          <a:ea typeface="Tahoma" panose="020B0604030504040204" pitchFamily="34" charset="0"/>
                          <a:cs typeface="Tahoma" panose="020B0604030504040204" pitchFamily="34" charset="0"/>
                          <a:sym typeface="Symbol"/>
                        </a:rPr>
                        <a:t> </a:t>
                      </a:r>
                      <a:r>
                        <a:rPr lang="de-DE" sz="1800" dirty="0" smtClean="0">
                          <a:ea typeface="Tahoma" panose="020B0604030504040204" pitchFamily="34" charset="0"/>
                          <a:cs typeface="Tahoma" panose="020B0604030504040204" pitchFamily="34" charset="0"/>
                          <a:sym typeface="Symbol"/>
                        </a:rPr>
                        <a:t> </a:t>
                      </a:r>
                      <a:r>
                        <a:rPr lang="de-DE" sz="18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Σ*</a:t>
                      </a:r>
                      <a:r>
                        <a:rPr lang="de-DE" sz="1800" baseline="300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  <a:r>
                        <a:rPr lang="de-DE" sz="180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</a:t>
                      </a:r>
                      <a:r>
                        <a:rPr lang="de-DE" sz="1800" baseline="3000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+</a:t>
                      </a:r>
                      <a:r>
                        <a:rPr lang="de-DE" sz="18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r>
                        <a:rPr lang="de-DE" sz="18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2.34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Σ*</a:t>
                      </a:r>
                      <a:r>
                        <a:rPr lang="de-DE" sz="1800" baseline="300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  <a:r>
                        <a:rPr lang="de-DE" sz="18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de-DE" sz="18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Symbol"/>
                        </a:rPr>
                        <a:t> </a:t>
                      </a:r>
                      <a:r>
                        <a:rPr kumimoji="0" lang="el-G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Tahoma" panose="020B0604030504040204" pitchFamily="34" charset="0"/>
                          <a:cs typeface="Calibri" panose="020F0502020204030204" pitchFamily="34" charset="0"/>
                          <a:sym typeface="Symbol"/>
                        </a:rPr>
                        <a:t>Λ</a:t>
                      </a:r>
                      <a:r>
                        <a:rPr kumimoji="0" lang="el-G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  <a:sym typeface="Symbol"/>
                        </a:rPr>
                        <a:t>π</a:t>
                      </a:r>
                      <a:r>
                        <a:rPr kumimoji="0" lang="de-DE" sz="18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  <a:sym typeface="Symbol"/>
                        </a:rPr>
                        <a:t>-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4" name="Foliennummernplatzhalter 2"/>
          <p:cNvSpPr txBox="1">
            <a:spLocks/>
          </p:cNvSpPr>
          <p:nvPr/>
        </p:nvSpPr>
        <p:spPr bwMode="auto">
          <a:xfrm>
            <a:off x="9194800" y="6314799"/>
            <a:ext cx="2838451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A9D9ED0-5C44-4A72-AC4F-092B818F74A8}" type="slidenum">
              <a:rPr lang="en-US" altLang="ru-RU" sz="2000" b="0" smtClean="0">
                <a:solidFill>
                  <a:srgbClr val="000000"/>
                </a:solidFill>
                <a:latin typeface="Times New Roman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34</a:t>
            </a:fld>
            <a:endParaRPr lang="en-US" altLang="ru-RU" sz="2000" b="0" dirty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5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5527" y="3397103"/>
            <a:ext cx="2785809" cy="3063811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4494561" y="6258155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de-DE" sz="1600" b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ASY-EOS: </a:t>
            </a:r>
            <a:r>
              <a:rPr lang="de-DE" sz="1600" b="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Elliptic</a:t>
            </a:r>
            <a:r>
              <a:rPr lang="de-DE" sz="1600" b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600" b="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flow</a:t>
            </a:r>
            <a:r>
              <a:rPr lang="de-DE" sz="1600" b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600" b="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de-DE" sz="1600" b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600" b="0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neutrons</a:t>
            </a:r>
            <a:r>
              <a:rPr lang="de-DE" sz="1600" b="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de-DE" sz="1600" b="0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charged</a:t>
            </a:r>
            <a:r>
              <a:rPr lang="de-DE" sz="1600" b="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600" b="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particles</a:t>
            </a:r>
            <a:endParaRPr lang="de-DE" sz="1600" b="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03207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02" b="23007"/>
          <a:stretch/>
        </p:blipFill>
        <p:spPr bwMode="auto">
          <a:xfrm>
            <a:off x="-309124" y="818116"/>
            <a:ext cx="7590473" cy="3360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0" y="4437112"/>
            <a:ext cx="5076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W. Weise, arXiv:1905.03955v1, to appear in JPS Conf. </a:t>
            </a:r>
            <a:r>
              <a:rPr lang="en-US" sz="1600" b="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Proc </a:t>
            </a:r>
            <a:r>
              <a:rPr lang="de-DE" sz="1600" b="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(Lambda </a:t>
            </a:r>
            <a:r>
              <a:rPr lang="de-DE" sz="1600" b="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single</a:t>
            </a:r>
            <a:r>
              <a:rPr lang="de-DE" sz="1600" b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600" b="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particle</a:t>
            </a:r>
            <a:r>
              <a:rPr lang="de-DE" sz="1600" b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potential in </a:t>
            </a:r>
            <a:r>
              <a:rPr lang="de-DE" sz="1600" b="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neutron</a:t>
            </a:r>
            <a:r>
              <a:rPr lang="de-DE" sz="1600" b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600" b="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star</a:t>
            </a:r>
            <a:r>
              <a:rPr lang="de-DE" sz="1600" b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matter </a:t>
            </a:r>
            <a:r>
              <a:rPr lang="de-DE" sz="1600" b="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from</a:t>
            </a:r>
            <a:r>
              <a:rPr lang="de-DE" sz="1600" b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600" b="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Chiral</a:t>
            </a:r>
            <a:r>
              <a:rPr lang="de-DE" sz="1600" b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SU(3) EFT </a:t>
            </a:r>
            <a:r>
              <a:rPr lang="de-DE" sz="1600" b="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interactions</a:t>
            </a:r>
            <a:r>
              <a:rPr lang="de-DE" sz="1600" b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endParaRPr lang="en-US" sz="1600" b="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Rectangle 31"/>
          <p:cNvSpPr txBox="1">
            <a:spLocks noChangeArrowheads="1"/>
          </p:cNvSpPr>
          <p:nvPr/>
        </p:nvSpPr>
        <p:spPr>
          <a:xfrm>
            <a:off x="0" y="0"/>
            <a:ext cx="9036496" cy="928688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14425D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4425D"/>
                </a:solidFill>
                <a:latin typeface="Verdana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4425D"/>
                </a:solidFill>
                <a:latin typeface="Verdana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4425D"/>
                </a:solidFill>
                <a:latin typeface="Verdana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4425D"/>
                </a:solidFill>
                <a:latin typeface="Verdan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4425D"/>
                </a:solidFill>
                <a:latin typeface="Verdan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4425D"/>
                </a:solidFill>
                <a:latin typeface="Verdan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4425D"/>
                </a:solidFill>
                <a:latin typeface="Verdan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4425D"/>
                </a:solidFill>
                <a:latin typeface="Verdana" pitchFamily="34" charset="0"/>
              </a:defRPr>
            </a:lvl9pPr>
          </a:lstStyle>
          <a:p>
            <a:r>
              <a:rPr lang="de-DE" sz="2400" b="0" dirty="0" err="1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Hypernuclei</a:t>
            </a:r>
            <a:r>
              <a:rPr lang="de-DE" sz="2400" b="0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de-DE" sz="2400" b="0" dirty="0" err="1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as</a:t>
            </a:r>
            <a:r>
              <a:rPr lang="de-DE" sz="2400" b="0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de-DE" sz="2400" b="0" dirty="0" err="1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laboratory</a:t>
            </a:r>
            <a:r>
              <a:rPr lang="de-DE" sz="2400" b="0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de-DE" sz="2400" b="0" dirty="0" err="1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for</a:t>
            </a:r>
            <a:r>
              <a:rPr lang="de-DE" sz="2400" b="0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de-DE" sz="2400" b="0" dirty="0" err="1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the</a:t>
            </a:r>
            <a:r>
              <a:rPr lang="de-DE" sz="2400" b="0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de-DE" sz="2400" b="0" dirty="0" err="1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study</a:t>
            </a:r>
            <a:r>
              <a:rPr lang="de-DE" sz="2400" b="0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de-DE" sz="2400" b="0" dirty="0" err="1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of</a:t>
            </a:r>
            <a:r>
              <a:rPr lang="de-DE" sz="2400" b="0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l-GR" sz="2400" b="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Λ</a:t>
            </a:r>
            <a:r>
              <a:rPr lang="de-DE" sz="2400" b="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N, </a:t>
            </a:r>
            <a:r>
              <a:rPr lang="el-GR" sz="2400" b="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Λ</a:t>
            </a:r>
            <a:r>
              <a:rPr lang="de-DE" sz="2400" b="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NN, </a:t>
            </a:r>
            <a:r>
              <a:rPr lang="de-DE" sz="2400" b="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</a:t>
            </a:r>
            <a:r>
              <a:rPr lang="de-DE" sz="2400" b="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sz="2400" b="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ΛΛ</a:t>
            </a:r>
            <a:r>
              <a:rPr lang="de-DE" sz="2400" b="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 </a:t>
            </a:r>
            <a:r>
              <a:rPr lang="de-DE" sz="2400" b="0" dirty="0" err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interactions</a:t>
            </a:r>
            <a:r>
              <a:rPr lang="de-DE" sz="2400" b="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400" b="0" dirty="0" err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</a:t>
            </a:r>
            <a:r>
              <a:rPr lang="de-DE" sz="2400" b="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400" b="0" dirty="0" err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unravel</a:t>
            </a:r>
            <a:r>
              <a:rPr lang="de-DE" sz="2400" b="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400" b="0" dirty="0" err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de-DE" sz="2400" b="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400" b="0" dirty="0" err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hyperon</a:t>
            </a:r>
            <a:r>
              <a:rPr lang="de-DE" sz="2400" b="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puzzle in </a:t>
            </a:r>
            <a:r>
              <a:rPr lang="de-DE" sz="2400" b="0" dirty="0" err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neutron</a:t>
            </a:r>
            <a:r>
              <a:rPr lang="de-DE" sz="2400" b="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400" b="0" dirty="0" err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stars</a:t>
            </a:r>
            <a:r>
              <a:rPr lang="de-DE" sz="2400" b="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de-DE" sz="2400" b="0" dirty="0">
              <a:solidFill>
                <a:srgbClr val="0070C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Textfeld 1"/>
          <p:cNvSpPr txBox="1"/>
          <p:nvPr/>
        </p:nvSpPr>
        <p:spPr>
          <a:xfrm>
            <a:off x="5355389" y="2636912"/>
            <a:ext cx="385192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0" dirty="0" err="1" smtClean="0">
                <a:solidFill>
                  <a:srgbClr val="0E3EC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Both</a:t>
            </a:r>
            <a:r>
              <a:rPr lang="de-DE" b="0" dirty="0" smtClean="0">
                <a:solidFill>
                  <a:srgbClr val="0E3EC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b="0" dirty="0" err="1" smtClean="0">
                <a:solidFill>
                  <a:srgbClr val="0E3EC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de-DE" b="0" dirty="0" smtClean="0">
                <a:solidFill>
                  <a:srgbClr val="0E3EC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b="0" dirty="0" err="1" smtClean="0">
                <a:solidFill>
                  <a:srgbClr val="0E3EC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chemical</a:t>
            </a:r>
            <a:r>
              <a:rPr lang="de-DE" b="0" dirty="0" smtClean="0">
                <a:solidFill>
                  <a:srgbClr val="0E3EC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b="0" dirty="0" err="1" smtClean="0">
                <a:solidFill>
                  <a:srgbClr val="0E3EC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potentials</a:t>
            </a:r>
            <a:r>
              <a:rPr lang="de-DE" b="0" dirty="0" smtClean="0">
                <a:solidFill>
                  <a:srgbClr val="0E3EC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b="0" dirty="0" err="1" smtClean="0">
                <a:solidFill>
                  <a:srgbClr val="0E3EC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de-DE" b="0" dirty="0" smtClean="0">
                <a:solidFill>
                  <a:srgbClr val="0E3EC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b="0" dirty="0" err="1" smtClean="0">
                <a:solidFill>
                  <a:srgbClr val="0E3EC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nucleons</a:t>
            </a:r>
            <a:r>
              <a:rPr lang="de-DE" b="0" dirty="0" smtClean="0">
                <a:solidFill>
                  <a:srgbClr val="0E3EC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b="0" dirty="0" smtClean="0">
                <a:solidFill>
                  <a:srgbClr val="0E3EC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</a:t>
            </a:r>
            <a:r>
              <a:rPr lang="de-DE" b="0" baseline="-25000" dirty="0" smtClean="0">
                <a:solidFill>
                  <a:srgbClr val="0E3EC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n</a:t>
            </a:r>
            <a:r>
              <a:rPr lang="de-DE" b="0" dirty="0" smtClean="0">
                <a:solidFill>
                  <a:srgbClr val="0E3EC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b="0" dirty="0" err="1" smtClean="0">
                <a:solidFill>
                  <a:srgbClr val="0E3EC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</a:t>
            </a:r>
            <a:r>
              <a:rPr lang="de-DE" b="0" dirty="0" smtClean="0">
                <a:solidFill>
                  <a:srgbClr val="0E3EC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b="0" dirty="0" err="1" smtClean="0">
                <a:solidFill>
                  <a:srgbClr val="0E3EC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hyperons</a:t>
            </a:r>
            <a:r>
              <a:rPr lang="de-DE" b="0" dirty="0" smtClean="0">
                <a:solidFill>
                  <a:srgbClr val="0E3EC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b="0" dirty="0" smtClean="0">
                <a:solidFill>
                  <a:srgbClr val="0E3EC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</a:t>
            </a:r>
            <a:r>
              <a:rPr lang="el-GR" b="0" baseline="-25000" dirty="0" smtClean="0">
                <a:solidFill>
                  <a:srgbClr val="0E3ECF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Λ</a:t>
            </a:r>
            <a:r>
              <a:rPr lang="de-DE" b="0" dirty="0" smtClean="0">
                <a:solidFill>
                  <a:srgbClr val="0E3EC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b="0" dirty="0" err="1" smtClean="0">
                <a:solidFill>
                  <a:srgbClr val="0E3EC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increase</a:t>
            </a:r>
            <a:r>
              <a:rPr lang="de-DE" b="0" dirty="0" smtClean="0">
                <a:solidFill>
                  <a:srgbClr val="0E3EC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b="0" dirty="0" err="1" smtClean="0">
                <a:solidFill>
                  <a:srgbClr val="0E3EC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</a:t>
            </a:r>
            <a:r>
              <a:rPr lang="de-DE" b="0" dirty="0" smtClean="0">
                <a:solidFill>
                  <a:srgbClr val="0E3EC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b="0" dirty="0" err="1" smtClean="0">
                <a:solidFill>
                  <a:srgbClr val="0E3EC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increasing</a:t>
            </a:r>
            <a:r>
              <a:rPr lang="de-DE" b="0" dirty="0" smtClean="0">
                <a:solidFill>
                  <a:srgbClr val="0E3EC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b="0" dirty="0" err="1" smtClean="0">
                <a:solidFill>
                  <a:srgbClr val="0E3EC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baryon</a:t>
            </a:r>
            <a:r>
              <a:rPr lang="de-DE" b="0" dirty="0" smtClean="0">
                <a:solidFill>
                  <a:srgbClr val="0E3EC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b="0" dirty="0" err="1" smtClean="0">
                <a:solidFill>
                  <a:srgbClr val="0E3EC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density</a:t>
            </a:r>
            <a:r>
              <a:rPr lang="de-DE" b="0" dirty="0" smtClean="0">
                <a:solidFill>
                  <a:srgbClr val="0E3EC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 </a:t>
            </a:r>
          </a:p>
          <a:p>
            <a:endParaRPr lang="de-DE" b="0" dirty="0" smtClean="0">
              <a:solidFill>
                <a:srgbClr val="0E3EC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de-DE" b="0" dirty="0" err="1" smtClean="0">
                <a:solidFill>
                  <a:srgbClr val="0E3EC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If</a:t>
            </a:r>
            <a:r>
              <a:rPr lang="de-DE" b="0" dirty="0" smtClean="0">
                <a:solidFill>
                  <a:srgbClr val="0E3EC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 </a:t>
            </a:r>
            <a:r>
              <a:rPr lang="de-DE" b="0" baseline="-25000" dirty="0">
                <a:solidFill>
                  <a:srgbClr val="0E3EC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n</a:t>
            </a:r>
            <a:r>
              <a:rPr lang="de-DE" b="0" dirty="0">
                <a:solidFill>
                  <a:srgbClr val="0E3EC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b="0" dirty="0" smtClean="0">
                <a:solidFill>
                  <a:srgbClr val="0E3EC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&gt; </a:t>
            </a:r>
            <a:r>
              <a:rPr lang="de-DE" b="0" dirty="0" smtClean="0">
                <a:solidFill>
                  <a:srgbClr val="0E3EC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</a:t>
            </a:r>
            <a:r>
              <a:rPr lang="el-GR" b="0" baseline="-25000" dirty="0" smtClean="0">
                <a:solidFill>
                  <a:srgbClr val="0E3EC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Λ</a:t>
            </a:r>
            <a:r>
              <a:rPr lang="de-DE" b="0" dirty="0" smtClean="0">
                <a:solidFill>
                  <a:srgbClr val="0E3EC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,</a:t>
            </a:r>
            <a:r>
              <a:rPr lang="de-DE" b="0" baseline="-25000" dirty="0" smtClean="0">
                <a:solidFill>
                  <a:srgbClr val="0E3EC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 </a:t>
            </a:r>
            <a:r>
              <a:rPr lang="de-DE" b="0" dirty="0" err="1" smtClean="0">
                <a:solidFill>
                  <a:srgbClr val="0E3EC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neutrons</a:t>
            </a:r>
            <a:r>
              <a:rPr lang="de-DE" b="0" dirty="0" smtClean="0">
                <a:solidFill>
                  <a:srgbClr val="0E3EC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 </a:t>
            </a:r>
            <a:r>
              <a:rPr lang="de-DE" b="0" dirty="0" err="1" smtClean="0">
                <a:solidFill>
                  <a:srgbClr val="0E3EC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decay</a:t>
            </a:r>
            <a:r>
              <a:rPr lang="de-DE" b="0" dirty="0" smtClean="0">
                <a:solidFill>
                  <a:srgbClr val="0E3EC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 </a:t>
            </a:r>
            <a:r>
              <a:rPr lang="de-DE" b="0" dirty="0" err="1" smtClean="0">
                <a:solidFill>
                  <a:srgbClr val="0E3EC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into</a:t>
            </a:r>
            <a:r>
              <a:rPr lang="de-DE" b="0" dirty="0" smtClean="0">
                <a:solidFill>
                  <a:srgbClr val="0E3EC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 </a:t>
            </a:r>
            <a:r>
              <a:rPr lang="de-DE" b="0" dirty="0" err="1" smtClean="0">
                <a:solidFill>
                  <a:srgbClr val="0E3EC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hyperons</a:t>
            </a:r>
            <a:r>
              <a:rPr lang="de-DE" b="0" dirty="0" smtClean="0">
                <a:solidFill>
                  <a:srgbClr val="0E3EC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, </a:t>
            </a:r>
            <a:r>
              <a:rPr lang="de-DE" b="0" dirty="0" err="1" smtClean="0">
                <a:solidFill>
                  <a:srgbClr val="0E3EC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the</a:t>
            </a:r>
            <a:r>
              <a:rPr lang="de-DE" b="0" dirty="0" smtClean="0">
                <a:solidFill>
                  <a:srgbClr val="0E3EC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 EOS </a:t>
            </a:r>
            <a:r>
              <a:rPr lang="de-DE" b="0" dirty="0" err="1" smtClean="0">
                <a:solidFill>
                  <a:srgbClr val="0E3EC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softens</a:t>
            </a:r>
            <a:r>
              <a:rPr lang="de-DE" b="0" dirty="0" smtClean="0">
                <a:solidFill>
                  <a:srgbClr val="0E3EC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, </a:t>
            </a:r>
            <a:r>
              <a:rPr lang="de-DE" b="0" dirty="0" err="1" smtClean="0">
                <a:solidFill>
                  <a:srgbClr val="0E3EC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and</a:t>
            </a:r>
            <a:r>
              <a:rPr lang="de-DE" b="0" dirty="0" smtClean="0">
                <a:solidFill>
                  <a:srgbClr val="0E3EC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 </a:t>
            </a:r>
            <a:r>
              <a:rPr lang="de-DE" b="0" dirty="0" err="1" smtClean="0">
                <a:solidFill>
                  <a:srgbClr val="0E3EC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prevents</a:t>
            </a:r>
            <a:r>
              <a:rPr lang="de-DE" b="0" dirty="0" smtClean="0">
                <a:solidFill>
                  <a:srgbClr val="0E3EC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 </a:t>
            </a:r>
            <a:r>
              <a:rPr lang="de-DE" b="0" dirty="0" err="1" smtClean="0">
                <a:solidFill>
                  <a:srgbClr val="0E3EC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the</a:t>
            </a:r>
            <a:r>
              <a:rPr lang="de-DE" b="0" dirty="0" smtClean="0">
                <a:solidFill>
                  <a:srgbClr val="0E3EC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 </a:t>
            </a:r>
            <a:r>
              <a:rPr lang="de-DE" b="0" dirty="0" err="1" smtClean="0">
                <a:solidFill>
                  <a:srgbClr val="0E3EC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existence</a:t>
            </a:r>
            <a:r>
              <a:rPr lang="de-DE" b="0" dirty="0" smtClean="0">
                <a:solidFill>
                  <a:srgbClr val="0E3EC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 </a:t>
            </a:r>
            <a:r>
              <a:rPr lang="de-DE" b="0" dirty="0" err="1" smtClean="0">
                <a:solidFill>
                  <a:srgbClr val="0E3EC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of</a:t>
            </a:r>
            <a:r>
              <a:rPr lang="de-DE" b="0" dirty="0" smtClean="0">
                <a:solidFill>
                  <a:srgbClr val="0E3EC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 massive </a:t>
            </a:r>
            <a:r>
              <a:rPr lang="de-DE" b="0" dirty="0" err="1" smtClean="0">
                <a:solidFill>
                  <a:srgbClr val="0E3EC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neutron</a:t>
            </a:r>
            <a:r>
              <a:rPr lang="de-DE" b="0" dirty="0" smtClean="0">
                <a:solidFill>
                  <a:srgbClr val="0E3EC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 </a:t>
            </a:r>
            <a:r>
              <a:rPr lang="de-DE" b="0" dirty="0" err="1" smtClean="0">
                <a:solidFill>
                  <a:srgbClr val="0E3EC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stars</a:t>
            </a:r>
            <a:r>
              <a:rPr lang="de-DE" b="0" dirty="0" smtClean="0">
                <a:solidFill>
                  <a:srgbClr val="0E3EC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. </a:t>
            </a:r>
          </a:p>
          <a:p>
            <a:endParaRPr lang="de-DE" b="0" dirty="0">
              <a:solidFill>
                <a:srgbClr val="0E3EC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Symbol" panose="05050102010706020507" pitchFamily="18" charset="2"/>
            </a:endParaRPr>
          </a:p>
          <a:p>
            <a:r>
              <a:rPr lang="de-DE" b="0" dirty="0" err="1" smtClean="0">
                <a:solidFill>
                  <a:srgbClr val="0E3EC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Measure</a:t>
            </a:r>
            <a:r>
              <a:rPr lang="de-DE" b="0" dirty="0" smtClean="0">
                <a:solidFill>
                  <a:srgbClr val="0E3EC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 </a:t>
            </a:r>
            <a:r>
              <a:rPr lang="el-GR" b="0" dirty="0">
                <a:solidFill>
                  <a:srgbClr val="0E3EC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Λ</a:t>
            </a:r>
            <a:r>
              <a:rPr lang="de-DE" b="0" dirty="0">
                <a:solidFill>
                  <a:srgbClr val="0E3EC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N, </a:t>
            </a:r>
            <a:r>
              <a:rPr lang="el-GR" b="0" dirty="0">
                <a:solidFill>
                  <a:srgbClr val="0E3EC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Λ</a:t>
            </a:r>
            <a:r>
              <a:rPr lang="de-DE" b="0" dirty="0">
                <a:solidFill>
                  <a:srgbClr val="0E3EC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NN, </a:t>
            </a:r>
            <a:r>
              <a:rPr lang="de-DE" b="0" dirty="0" err="1">
                <a:solidFill>
                  <a:srgbClr val="0E3EC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</a:t>
            </a:r>
            <a:r>
              <a:rPr lang="de-DE" b="0" dirty="0">
                <a:solidFill>
                  <a:srgbClr val="0E3EC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b="0" dirty="0">
                <a:solidFill>
                  <a:srgbClr val="0E3EC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ΛΛ</a:t>
            </a:r>
            <a:r>
              <a:rPr lang="de-DE" b="0" dirty="0">
                <a:solidFill>
                  <a:srgbClr val="0E3EC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 </a:t>
            </a:r>
            <a:r>
              <a:rPr lang="de-DE" b="0" dirty="0" err="1" smtClean="0">
                <a:solidFill>
                  <a:srgbClr val="0E3EC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interactions</a:t>
            </a:r>
            <a:r>
              <a:rPr lang="de-DE" b="0" dirty="0" smtClean="0">
                <a:solidFill>
                  <a:srgbClr val="0E3EC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! </a:t>
            </a:r>
            <a:endParaRPr lang="de-DE" b="0" dirty="0">
              <a:solidFill>
                <a:srgbClr val="0E3EC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de-DE" b="0" dirty="0" smtClean="0">
                <a:solidFill>
                  <a:srgbClr val="0E3EC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 </a:t>
            </a:r>
            <a:endParaRPr lang="de-DE" b="0" dirty="0">
              <a:solidFill>
                <a:srgbClr val="0E3EC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de-DE" dirty="0">
              <a:solidFill>
                <a:srgbClr val="0E3EC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echteck 4"/>
          <p:cNvSpPr/>
          <p:nvPr/>
        </p:nvSpPr>
        <p:spPr bwMode="auto">
          <a:xfrm>
            <a:off x="0" y="981777"/>
            <a:ext cx="2127183" cy="2107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36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Tahoma" pitchFamily="34" charset="0"/>
            </a:endParaRPr>
          </a:p>
        </p:txBody>
      </p:sp>
      <p:sp>
        <p:nvSpPr>
          <p:cNvPr id="7" name="Foliennummernplatzhalter 2"/>
          <p:cNvSpPr>
            <a:spLocks noGrp="1"/>
          </p:cNvSpPr>
          <p:nvPr>
            <p:ph type="sldNum" idx="4294967295"/>
          </p:nvPr>
        </p:nvSpPr>
        <p:spPr>
          <a:xfrm>
            <a:off x="9194800" y="6314799"/>
            <a:ext cx="2838451" cy="471488"/>
          </a:xfrm>
          <a:prstGeom prst="rect">
            <a:avLst/>
          </a:prstGeom>
        </p:spPr>
        <p:txBody>
          <a:bodyPr/>
          <a:lstStyle/>
          <a:p>
            <a:pPr algn="r"/>
            <a:endParaRPr lang="en-US" altLang="ru-RU" sz="2000" dirty="0"/>
          </a:p>
        </p:txBody>
      </p:sp>
    </p:spTree>
    <p:extLst>
      <p:ext uri="{BB962C8B-B14F-4D97-AF65-F5344CB8AC3E}">
        <p14:creationId xmlns:p14="http://schemas.microsoft.com/office/powerpoint/2010/main" val="2854584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19" y="257175"/>
            <a:ext cx="9788891" cy="539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3995936" y="5517232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defTabSz="914400" fontAlgn="auto">
              <a:spcBef>
                <a:spcPts val="0"/>
              </a:spcBef>
              <a:spcAft>
                <a:spcPts val="0"/>
              </a:spcAft>
            </a:pPr>
            <a:endParaRPr lang="de-DE" sz="2000" b="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597056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" y="-26988"/>
            <a:ext cx="9143999" cy="83099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914400">
              <a:defRPr/>
            </a:pPr>
            <a:r>
              <a:rPr lang="en-GB" sz="2400" b="0" dirty="0">
                <a:solidFill>
                  <a:srgbClr val="0070C0"/>
                </a:solidFill>
                <a:latin typeface="Tahoma" pitchFamily="34" charset="0"/>
                <a:cs typeface="+mn-cs"/>
              </a:rPr>
              <a:t>Searching for the critical endpoint of </a:t>
            </a:r>
            <a:r>
              <a:rPr lang="en-GB" sz="2400" b="0" dirty="0" smtClean="0">
                <a:solidFill>
                  <a:srgbClr val="0070C0"/>
                </a:solidFill>
                <a:latin typeface="Tahoma" pitchFamily="34" charset="0"/>
                <a:cs typeface="+mn-cs"/>
              </a:rPr>
              <a:t>the </a:t>
            </a:r>
          </a:p>
          <a:p>
            <a:pPr algn="ctr" defTabSz="914400">
              <a:defRPr/>
            </a:pPr>
            <a:r>
              <a:rPr lang="en-GB" sz="2400" b="0" dirty="0" smtClean="0">
                <a:solidFill>
                  <a:srgbClr val="0070C0"/>
                </a:solidFill>
                <a:latin typeface="Tahoma" pitchFamily="34" charset="0"/>
                <a:cs typeface="+mn-cs"/>
              </a:rPr>
              <a:t>1</a:t>
            </a:r>
            <a:r>
              <a:rPr lang="en-GB" sz="2400" b="0" baseline="30000" dirty="0" smtClean="0">
                <a:solidFill>
                  <a:srgbClr val="0070C0"/>
                </a:solidFill>
                <a:latin typeface="Tahoma" pitchFamily="34" charset="0"/>
                <a:cs typeface="+mn-cs"/>
              </a:rPr>
              <a:t>st</a:t>
            </a:r>
            <a:r>
              <a:rPr lang="en-GB" sz="2400" b="0" dirty="0" smtClean="0">
                <a:solidFill>
                  <a:srgbClr val="0070C0"/>
                </a:solidFill>
                <a:latin typeface="Tahoma" pitchFamily="34" charset="0"/>
                <a:cs typeface="+mn-cs"/>
              </a:rPr>
              <a:t> </a:t>
            </a:r>
            <a:r>
              <a:rPr lang="en-GB" sz="2400" b="0" dirty="0">
                <a:solidFill>
                  <a:srgbClr val="0070C0"/>
                </a:solidFill>
                <a:latin typeface="Tahoma" pitchFamily="34" charset="0"/>
                <a:cs typeface="+mn-cs"/>
              </a:rPr>
              <a:t>order phase transition </a:t>
            </a:r>
          </a:p>
        </p:txBody>
      </p:sp>
      <p:sp>
        <p:nvSpPr>
          <p:cNvPr id="3" name="Textfeld 13"/>
          <p:cNvSpPr txBox="1"/>
          <p:nvPr/>
        </p:nvSpPr>
        <p:spPr>
          <a:xfrm>
            <a:off x="1331640" y="1252657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b="0" dirty="0">
                <a:solidFill>
                  <a:srgbClr val="000000"/>
                </a:solidFill>
                <a:latin typeface="Arial"/>
                <a:cs typeface="+mn-cs"/>
              </a:rPr>
              <a:t>Ratio </a:t>
            </a:r>
            <a:r>
              <a:rPr lang="de-DE" b="0" dirty="0" err="1">
                <a:solidFill>
                  <a:srgbClr val="000000"/>
                </a:solidFill>
                <a:latin typeface="Arial"/>
                <a:cs typeface="+mn-cs"/>
              </a:rPr>
              <a:t>of</a:t>
            </a:r>
            <a:r>
              <a:rPr lang="de-DE" b="0" dirty="0">
                <a:solidFill>
                  <a:srgbClr val="000000"/>
                </a:solidFill>
                <a:latin typeface="Arial"/>
                <a:cs typeface="+mn-cs"/>
              </a:rPr>
              <a:t> 4</a:t>
            </a:r>
            <a:r>
              <a:rPr lang="de-DE" b="0" baseline="30000" dirty="0">
                <a:solidFill>
                  <a:srgbClr val="000000"/>
                </a:solidFill>
                <a:latin typeface="Arial"/>
                <a:cs typeface="+mn-cs"/>
              </a:rPr>
              <a:t>th</a:t>
            </a:r>
            <a:r>
              <a:rPr lang="de-DE" b="0" dirty="0">
                <a:solidFill>
                  <a:srgbClr val="000000"/>
                </a:solidFill>
                <a:latin typeface="Arial"/>
                <a:cs typeface="+mn-cs"/>
              </a:rPr>
              <a:t>/2</a:t>
            </a:r>
            <a:r>
              <a:rPr lang="de-DE" b="0" baseline="30000" dirty="0">
                <a:solidFill>
                  <a:srgbClr val="000000"/>
                </a:solidFill>
                <a:latin typeface="Arial"/>
                <a:cs typeface="+mn-cs"/>
              </a:rPr>
              <a:t>nd</a:t>
            </a:r>
            <a:r>
              <a:rPr lang="de-DE" b="0" dirty="0">
                <a:solidFill>
                  <a:srgbClr val="000000"/>
                </a:solidFill>
                <a:latin typeface="Arial"/>
                <a:cs typeface="+mn-cs"/>
              </a:rPr>
              <a:t> </a:t>
            </a:r>
            <a:r>
              <a:rPr lang="de-DE" b="0" dirty="0" err="1">
                <a:solidFill>
                  <a:srgbClr val="000000"/>
                </a:solidFill>
                <a:latin typeface="Arial"/>
                <a:cs typeface="+mn-cs"/>
              </a:rPr>
              <a:t>moment</a:t>
            </a:r>
            <a:r>
              <a:rPr lang="de-DE" b="0" dirty="0">
                <a:solidFill>
                  <a:srgbClr val="000000"/>
                </a:solidFill>
                <a:latin typeface="Arial"/>
                <a:cs typeface="+mn-cs"/>
              </a:rPr>
              <a:t> </a:t>
            </a:r>
            <a:r>
              <a:rPr lang="de-DE" b="0" dirty="0" err="1">
                <a:solidFill>
                  <a:srgbClr val="000000"/>
                </a:solidFill>
                <a:latin typeface="Arial"/>
                <a:cs typeface="+mn-cs"/>
              </a:rPr>
              <a:t>of</a:t>
            </a:r>
            <a:r>
              <a:rPr lang="de-DE" b="0" dirty="0">
                <a:solidFill>
                  <a:srgbClr val="000000"/>
                </a:solidFill>
                <a:latin typeface="Arial"/>
                <a:cs typeface="+mn-cs"/>
              </a:rPr>
              <a:t> (</a:t>
            </a:r>
            <a:r>
              <a:rPr lang="de-DE" b="0" dirty="0" err="1">
                <a:solidFill>
                  <a:srgbClr val="000000"/>
                </a:solidFill>
                <a:latin typeface="Arial"/>
                <a:cs typeface="+mn-cs"/>
              </a:rPr>
              <a:t>net</a:t>
            </a:r>
            <a:r>
              <a:rPr lang="de-DE" b="0" dirty="0">
                <a:solidFill>
                  <a:srgbClr val="000000"/>
                </a:solidFill>
                <a:latin typeface="Arial"/>
                <a:cs typeface="+mn-cs"/>
              </a:rPr>
              <a:t>)-proton </a:t>
            </a:r>
            <a:r>
              <a:rPr lang="de-DE" b="0" dirty="0" err="1">
                <a:solidFill>
                  <a:srgbClr val="000000"/>
                </a:solidFill>
                <a:latin typeface="Arial"/>
                <a:cs typeface="+mn-cs"/>
              </a:rPr>
              <a:t>multiplicity</a:t>
            </a:r>
            <a:r>
              <a:rPr lang="de-DE" b="0" dirty="0">
                <a:solidFill>
                  <a:srgbClr val="000000"/>
                </a:solidFill>
                <a:latin typeface="Arial"/>
                <a:cs typeface="+mn-cs"/>
              </a:rPr>
              <a:t> </a:t>
            </a:r>
            <a:r>
              <a:rPr lang="de-DE" b="0" dirty="0" err="1">
                <a:solidFill>
                  <a:srgbClr val="000000"/>
                </a:solidFill>
                <a:latin typeface="Arial"/>
                <a:cs typeface="+mn-cs"/>
              </a:rPr>
              <a:t>distribution</a:t>
            </a:r>
            <a:endParaRPr lang="de-DE" b="0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4" name="Textfeld 1"/>
          <p:cNvSpPr txBox="1"/>
          <p:nvPr/>
        </p:nvSpPr>
        <p:spPr>
          <a:xfrm>
            <a:off x="323528" y="1950693"/>
            <a:ext cx="22292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b="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STAR </a:t>
            </a:r>
            <a:r>
              <a:rPr lang="de-DE" b="0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collaboration</a:t>
            </a:r>
            <a:r>
              <a:rPr lang="de-DE" b="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b="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arXiv:2001.02852   </a:t>
            </a:r>
            <a:endParaRPr lang="en-US" b="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Grafik 3"/>
          <p:cNvPicPr>
            <a:picLocks noChangeAspect="1"/>
          </p:cNvPicPr>
          <p:nvPr/>
        </p:nvPicPr>
        <p:blipFill rotWithShape="1">
          <a:blip r:embed="rId2"/>
          <a:srcRect t="83761"/>
          <a:stretch/>
        </p:blipFill>
        <p:spPr>
          <a:xfrm>
            <a:off x="-31297" y="5746505"/>
            <a:ext cx="9552540" cy="790332"/>
          </a:xfrm>
          <a:prstGeom prst="rect">
            <a:avLst/>
          </a:prstGeom>
        </p:spPr>
      </p:pic>
      <p:sp>
        <p:nvSpPr>
          <p:cNvPr id="6" name="Textfeld 8"/>
          <p:cNvSpPr txBox="1"/>
          <p:nvPr/>
        </p:nvSpPr>
        <p:spPr>
          <a:xfrm>
            <a:off x="5486400" y="2597024"/>
            <a:ext cx="2172390" cy="461665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/>
                <a:cs typeface="+mn-cs"/>
              </a:rPr>
              <a:t>low</a:t>
            </a:r>
            <a:r>
              <a:rPr kumimoji="0" lang="de-DE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de-DE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/>
                <a:cs typeface="+mn-cs"/>
              </a:rPr>
              <a:t>energies</a:t>
            </a:r>
            <a:r>
              <a:rPr kumimoji="0" lang="de-DE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/>
                <a:cs typeface="+mn-cs"/>
              </a:rPr>
              <a:t> ?</a:t>
            </a:r>
            <a:endParaRPr kumimoji="0" lang="de-DE" sz="2400" b="0" i="0" u="none" strike="noStrike" kern="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Pfeil nach unten 7"/>
          <p:cNvSpPr/>
          <p:nvPr/>
        </p:nvSpPr>
        <p:spPr bwMode="auto">
          <a:xfrm rot="5400000">
            <a:off x="6194044" y="2389612"/>
            <a:ext cx="393192" cy="1564640"/>
          </a:xfrm>
          <a:prstGeom prst="downArrow">
            <a:avLst/>
          </a:prstGeom>
          <a:solidFill>
            <a:srgbClr val="0033CC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914400">
              <a:defRPr/>
            </a:pPr>
            <a:endParaRPr lang="de-DE" sz="3600" b="0" smtClean="0">
              <a:solidFill>
                <a:srgbClr val="FF0000"/>
              </a:solidFill>
              <a:latin typeface="Tahoma" pitchFamily="34" charset="0"/>
              <a:cs typeface="+mn-cs"/>
            </a:endParaRPr>
          </a:p>
        </p:txBody>
      </p:sp>
      <p:pic>
        <p:nvPicPr>
          <p:cNvPr id="8" name="Grafik 2"/>
          <p:cNvPicPr>
            <a:picLocks noChangeAspect="1"/>
          </p:cNvPicPr>
          <p:nvPr/>
        </p:nvPicPr>
        <p:blipFill rotWithShape="1">
          <a:blip r:embed="rId3"/>
          <a:srcRect l="51029" b="14626"/>
          <a:stretch/>
        </p:blipFill>
        <p:spPr>
          <a:xfrm>
            <a:off x="2552823" y="1603036"/>
            <a:ext cx="4678307" cy="4158666"/>
          </a:xfrm>
          <a:prstGeom prst="rect">
            <a:avLst/>
          </a:prstGeom>
        </p:spPr>
      </p:pic>
      <p:sp>
        <p:nvSpPr>
          <p:cNvPr id="9" name="Textfeld 9"/>
          <p:cNvSpPr txBox="1"/>
          <p:nvPr/>
        </p:nvSpPr>
        <p:spPr>
          <a:xfrm>
            <a:off x="1478786" y="3452587"/>
            <a:ext cx="61266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6000" b="0" dirty="0" smtClean="0">
                <a:solidFill>
                  <a:srgbClr val="0033CC"/>
                </a:solidFill>
                <a:latin typeface="Arial"/>
                <a:cs typeface="+mn-cs"/>
              </a:rPr>
              <a:t>?</a:t>
            </a:r>
            <a:endParaRPr lang="de-DE" sz="6000" b="0" dirty="0">
              <a:solidFill>
                <a:srgbClr val="0033CC"/>
              </a:solidFill>
              <a:latin typeface="Arial"/>
              <a:cs typeface="+mn-cs"/>
            </a:endParaRPr>
          </a:p>
        </p:txBody>
      </p:sp>
      <p:sp>
        <p:nvSpPr>
          <p:cNvPr id="10" name="Pfeil nach unten 10"/>
          <p:cNvSpPr/>
          <p:nvPr/>
        </p:nvSpPr>
        <p:spPr bwMode="auto">
          <a:xfrm rot="5400000">
            <a:off x="2677178" y="3178100"/>
            <a:ext cx="393192" cy="1564640"/>
          </a:xfrm>
          <a:prstGeom prst="downArrow">
            <a:avLst/>
          </a:prstGeom>
          <a:solidFill>
            <a:srgbClr val="0033CC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914400">
              <a:defRPr/>
            </a:pPr>
            <a:endParaRPr lang="de-DE" sz="3600" b="0" smtClean="0">
              <a:solidFill>
                <a:srgbClr val="FF0000"/>
              </a:solidFill>
              <a:latin typeface="Tahoma" pitchFamily="34" charset="0"/>
              <a:cs typeface="+mn-cs"/>
            </a:endParaRPr>
          </a:p>
        </p:txBody>
      </p:sp>
      <p:sp>
        <p:nvSpPr>
          <p:cNvPr id="11" name="Foliennummernplatzhalter 2"/>
          <p:cNvSpPr txBox="1">
            <a:spLocks/>
          </p:cNvSpPr>
          <p:nvPr/>
        </p:nvSpPr>
        <p:spPr bwMode="auto">
          <a:xfrm>
            <a:off x="9194800" y="6314799"/>
            <a:ext cx="2838451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rgbClr val="00599D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9D9ED0-5C44-4A72-AC4F-092B818F74A8}" type="slidenum">
              <a:rPr kumimoji="0" lang="en-US" altLang="ru-RU" sz="2000" b="0" i="0" u="none" strike="noStrike" kern="1200" cap="none" spc="0" normalizeH="0" baseline="0" noProof="0" smtClean="0">
                <a:ln>
                  <a:noFill/>
                </a:ln>
                <a:solidFill>
                  <a:srgbClr val="00599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altLang="ru-RU" sz="2000" b="0" i="0" u="none" strike="noStrike" kern="1200" cap="none" spc="0" normalizeH="0" baseline="0" noProof="0" dirty="0">
              <a:ln>
                <a:noFill/>
              </a:ln>
              <a:solidFill>
                <a:srgbClr val="00599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3579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052736"/>
            <a:ext cx="9222096" cy="5004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14056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9" y="908721"/>
            <a:ext cx="9130668" cy="5144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0449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 txBox="1">
            <a:spLocks/>
          </p:cNvSpPr>
          <p:nvPr/>
        </p:nvSpPr>
        <p:spPr bwMode="auto">
          <a:xfrm>
            <a:off x="38100" y="6380163"/>
            <a:ext cx="56134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200"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400"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600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800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  <a:lvl6pPr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6pPr>
            <a:lvl7pPr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7pPr>
            <a:lvl8pPr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8pPr>
            <a:lvl9pPr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1400">
                <a:ea typeface="MS PGothic" pitchFamily="34" charset="-128"/>
              </a:rPr>
              <a:t>M.Kapishin                                              BM@N  experiment</a:t>
            </a:r>
            <a:endParaRPr lang="ru-RU" altLang="ru-RU" sz="1400">
              <a:ea typeface="MS PGothic" pitchFamily="34" charset="-128"/>
            </a:endParaRPr>
          </a:p>
        </p:txBody>
      </p:sp>
      <p:sp>
        <p:nvSpPr>
          <p:cNvPr id="3" name="Slide Number Placeholder 3"/>
          <p:cNvSpPr txBox="1">
            <a:spLocks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200"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400"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600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800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  <a:lvl6pPr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6pPr>
            <a:lvl7pPr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7pPr>
            <a:lvl8pPr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8pPr>
            <a:lvl9pPr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defTabSz="914400" eaLnBrk="1" hangingPunct="1">
              <a:spcBef>
                <a:spcPct val="0"/>
              </a:spcBef>
              <a:buClrTx/>
              <a:buSzTx/>
              <a:buFontTx/>
              <a:buNone/>
            </a:pPr>
            <a:fld id="{FF41CF9E-F87E-4A5D-8B5D-529BE9575719}" type="slidenum">
              <a:rPr lang="ru-RU" altLang="ru-RU" sz="1400" b="0">
                <a:ea typeface="MS PGothic" pitchFamily="34" charset="-128"/>
              </a:rPr>
              <a:pPr algn="r" defTabSz="914400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ru-RU" altLang="ru-RU" sz="1400" b="0">
              <a:ea typeface="MS PGothic" pitchFamily="34" charset="-128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69863" y="0"/>
            <a:ext cx="8893175" cy="523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sz="2800" dirty="0">
                <a:solidFill>
                  <a:srgbClr val="FF0066"/>
                </a:solidFill>
                <a:ea typeface="ＭＳ Ｐゴシック" pitchFamily="34" charset="-128"/>
                <a:cs typeface="+mn-cs"/>
              </a:rPr>
              <a:t>EOS of symmetric and asymmetric nuclear matter 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3756025"/>
            <a:ext cx="3914775" cy="284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665163"/>
            <a:ext cx="3121025" cy="309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763" y="1557338"/>
            <a:ext cx="3824287" cy="98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3289300" y="763588"/>
            <a:ext cx="58086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ru-RU" sz="2000">
                <a:solidFill>
                  <a:srgbClr val="7030A0"/>
                </a:solidFill>
              </a:rPr>
              <a:t>EOS: relation between density, pressure, temperature, energy and isospin asymmetry </a:t>
            </a:r>
            <a:endParaRPr lang="ru-RU" altLang="ru-RU" sz="2000">
              <a:solidFill>
                <a:srgbClr val="7030A0"/>
              </a:solidFill>
            </a:endParaRPr>
          </a:p>
        </p:txBody>
      </p:sp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3814763" y="3329313"/>
            <a:ext cx="5389562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ru-RU" sz="2000" dirty="0">
                <a:solidFill>
                  <a:srgbClr val="7030A0"/>
                </a:solidFill>
              </a:rPr>
              <a:t>►Study symmetric matter EOS at </a:t>
            </a:r>
            <a:r>
              <a:rPr lang="el-GR" altLang="ru-RU" sz="2000" dirty="0">
                <a:solidFill>
                  <a:srgbClr val="7030A0"/>
                </a:solidFill>
              </a:rPr>
              <a:t>ρ</a:t>
            </a:r>
            <a:r>
              <a:rPr lang="en-US" altLang="ru-RU" sz="2000" dirty="0">
                <a:solidFill>
                  <a:srgbClr val="7030A0"/>
                </a:solidFill>
              </a:rPr>
              <a:t>=3-5 </a:t>
            </a:r>
            <a:r>
              <a:rPr lang="el-GR" altLang="ru-RU" sz="2000" dirty="0">
                <a:solidFill>
                  <a:srgbClr val="7030A0"/>
                </a:solidFill>
              </a:rPr>
              <a:t>ρ</a:t>
            </a:r>
            <a:r>
              <a:rPr lang="en-US" altLang="ru-RU" sz="2000" baseline="30000" dirty="0">
                <a:solidFill>
                  <a:srgbClr val="7030A0"/>
                </a:solidFill>
              </a:rPr>
              <a:t>0</a:t>
            </a:r>
          </a:p>
          <a:p>
            <a:r>
              <a:rPr lang="en-US" altLang="ru-RU" sz="2000" dirty="0">
                <a:solidFill>
                  <a:srgbClr val="7030A0"/>
                </a:solidFill>
              </a:rPr>
              <a:t>→ elliptic flow of protons, mesons and </a:t>
            </a:r>
            <a:r>
              <a:rPr lang="en-US" altLang="ru-RU" sz="2000" dirty="0" smtClean="0">
                <a:solidFill>
                  <a:srgbClr val="7030A0"/>
                </a:solidFill>
              </a:rPr>
              <a:t>hyperons</a:t>
            </a:r>
            <a:endParaRPr lang="en-US" altLang="ru-RU" sz="2000" dirty="0">
              <a:solidFill>
                <a:srgbClr val="7030A0"/>
              </a:solidFill>
            </a:endParaRPr>
          </a:p>
          <a:p>
            <a:r>
              <a:rPr lang="en-US" altLang="ru-RU" sz="2000" dirty="0">
                <a:solidFill>
                  <a:srgbClr val="7030A0"/>
                </a:solidFill>
              </a:rPr>
              <a:t>→ sub-threshold production of strange mesons and </a:t>
            </a:r>
            <a:r>
              <a:rPr lang="en-US" altLang="ru-RU" sz="2000" dirty="0" smtClean="0">
                <a:solidFill>
                  <a:srgbClr val="7030A0"/>
                </a:solidFill>
              </a:rPr>
              <a:t>hyperons</a:t>
            </a:r>
          </a:p>
          <a:p>
            <a:r>
              <a:rPr lang="en-US" altLang="ru-RU" sz="2000" dirty="0" smtClean="0">
                <a:solidFill>
                  <a:srgbClr val="7030A0"/>
                </a:solidFill>
              </a:rPr>
              <a:t>→ extract K from data to model predictions</a:t>
            </a:r>
          </a:p>
          <a:p>
            <a:r>
              <a:rPr lang="en-US" altLang="ru-RU" sz="2000" dirty="0" smtClean="0">
                <a:solidFill>
                  <a:srgbClr val="7030A0"/>
                </a:solidFill>
              </a:rPr>
              <a:t>►</a:t>
            </a:r>
            <a:r>
              <a:rPr lang="en-US" altLang="ru-RU" sz="2000" dirty="0">
                <a:solidFill>
                  <a:srgbClr val="7030A0"/>
                </a:solidFill>
              </a:rPr>
              <a:t>Constrain symmetry energy </a:t>
            </a:r>
            <a:r>
              <a:rPr lang="en-US" altLang="ru-RU" sz="2000" dirty="0" err="1">
                <a:solidFill>
                  <a:srgbClr val="7030A0"/>
                </a:solidFill>
              </a:rPr>
              <a:t>E</a:t>
            </a:r>
            <a:r>
              <a:rPr lang="en-US" altLang="ru-RU" sz="2000" baseline="-25000" dirty="0" err="1">
                <a:solidFill>
                  <a:srgbClr val="7030A0"/>
                </a:solidFill>
              </a:rPr>
              <a:t>sym</a:t>
            </a:r>
            <a:endParaRPr lang="en-US" altLang="ru-RU" sz="2000" baseline="-25000" dirty="0">
              <a:solidFill>
                <a:srgbClr val="7030A0"/>
              </a:solidFill>
            </a:endParaRPr>
          </a:p>
          <a:p>
            <a:r>
              <a:rPr lang="ru-RU" altLang="ru-RU" sz="2000" dirty="0">
                <a:solidFill>
                  <a:srgbClr val="7030A0"/>
                </a:solidFill>
              </a:rPr>
              <a:t>→</a:t>
            </a:r>
            <a:r>
              <a:rPr lang="en-US" altLang="ru-RU" sz="2000" dirty="0">
                <a:solidFill>
                  <a:srgbClr val="7030A0"/>
                </a:solidFill>
              </a:rPr>
              <a:t> elliptic flow of neutrons vs protons</a:t>
            </a:r>
          </a:p>
          <a:p>
            <a:r>
              <a:rPr lang="ru-RU" altLang="ru-RU" sz="2000" dirty="0">
                <a:solidFill>
                  <a:srgbClr val="7030A0"/>
                </a:solidFill>
              </a:rPr>
              <a:t>→</a:t>
            </a:r>
            <a:r>
              <a:rPr lang="en-US" altLang="ru-RU" sz="2000" dirty="0">
                <a:solidFill>
                  <a:srgbClr val="7030A0"/>
                </a:solidFill>
              </a:rPr>
              <a:t> sub-threshold production of particles with opposite </a:t>
            </a:r>
            <a:r>
              <a:rPr lang="en-US" altLang="ru-RU" sz="2000" dirty="0" smtClean="0">
                <a:solidFill>
                  <a:srgbClr val="7030A0"/>
                </a:solidFill>
              </a:rPr>
              <a:t>isospin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08413" y="2543175"/>
            <a:ext cx="4357687" cy="7064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eaLnBrk="0" fontAlgn="auto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defRPr/>
            </a:pPr>
            <a:r>
              <a:rPr lang="en-GB" altLang="de-DE" sz="2000" b="0" kern="0" dirty="0">
                <a:solidFill>
                  <a:srgbClr val="000000"/>
                </a:solidFill>
              </a:rPr>
              <a:t>Curvature defined by nuclear incompressibility: K = 9</a:t>
            </a:r>
            <a:r>
              <a:rPr lang="el-GR" altLang="de-DE" sz="2000" b="0" kern="0" dirty="0">
                <a:solidFill>
                  <a:srgbClr val="000000"/>
                </a:solidFill>
              </a:rPr>
              <a:t>ρ</a:t>
            </a:r>
            <a:r>
              <a:rPr lang="en-GB" altLang="de-DE" sz="2000" b="0" kern="0" baseline="30000" dirty="0">
                <a:solidFill>
                  <a:srgbClr val="000000"/>
                </a:solidFill>
              </a:rPr>
              <a:t>2  </a:t>
            </a:r>
            <a:r>
              <a:rPr lang="en-GB" altLang="de-DE" sz="2000" b="0" kern="0" dirty="0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GB" altLang="de-DE" sz="2000" b="0" kern="0" baseline="30000" dirty="0">
                <a:solidFill>
                  <a:srgbClr val="000000"/>
                </a:solidFill>
              </a:rPr>
              <a:t>2</a:t>
            </a:r>
            <a:r>
              <a:rPr lang="en-GB" altLang="de-DE" sz="2000" b="0" kern="0" dirty="0">
                <a:solidFill>
                  <a:srgbClr val="000000"/>
                </a:solidFill>
              </a:rPr>
              <a:t>(E/A)/</a:t>
            </a:r>
            <a:r>
              <a:rPr lang="en-GB" altLang="de-DE" sz="2000" b="0" kern="0" dirty="0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l-GR" altLang="de-DE" sz="2000" b="0" kern="0" dirty="0">
                <a:solidFill>
                  <a:srgbClr val="000000"/>
                </a:solidFill>
              </a:rPr>
              <a:t>ρ</a:t>
            </a:r>
            <a:r>
              <a:rPr lang="en-GB" altLang="de-DE" sz="2000" b="0" kern="0" baseline="30000" dirty="0">
                <a:solidFill>
                  <a:srgbClr val="000000"/>
                </a:solidFill>
              </a:rPr>
              <a:t>2</a:t>
            </a:r>
            <a:r>
              <a:rPr lang="en-GB" altLang="de-DE" sz="2000" b="0" kern="0" dirty="0">
                <a:solidFill>
                  <a:srgbClr val="000000"/>
                </a:solidFill>
              </a:rPr>
              <a:t> </a:t>
            </a:r>
            <a:endParaRPr lang="ru-RU" sz="2000" b="0" kern="0" dirty="0">
              <a:solidFill>
                <a:sysClr val="windowText" lastClr="000000"/>
              </a:solidFill>
            </a:endParaRPr>
          </a:p>
        </p:txBody>
      </p:sp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7838"/>
            <a:ext cx="39814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6"/>
          <p:cNvSpPr txBox="1">
            <a:spLocks noChangeArrowheads="1"/>
          </p:cNvSpPr>
          <p:nvPr/>
        </p:nvSpPr>
        <p:spPr bwMode="auto">
          <a:xfrm>
            <a:off x="539750" y="5907088"/>
            <a:ext cx="34417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ru-RU" sz="1600"/>
              <a:t>PHQMD preliminary calculations</a:t>
            </a:r>
            <a:endParaRPr lang="ru-RU" altLang="ru-RU" sz="1600"/>
          </a:p>
        </p:txBody>
      </p:sp>
      <p:sp>
        <p:nvSpPr>
          <p:cNvPr id="13" name="TextBox 12"/>
          <p:cNvSpPr txBox="1"/>
          <p:nvPr/>
        </p:nvSpPr>
        <p:spPr>
          <a:xfrm>
            <a:off x="6470750" y="2063482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de-DE" sz="2000" b="0" dirty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E/A(</a:t>
            </a:r>
            <a:r>
              <a:rPr lang="el-GR" altLang="de-DE" sz="2000" b="0" dirty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ρ</a:t>
            </a:r>
            <a:r>
              <a:rPr lang="en-GB" altLang="de-DE" sz="2000" b="0" baseline="-25000" dirty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o</a:t>
            </a:r>
            <a:r>
              <a:rPr lang="en-GB" altLang="de-DE" sz="2000" b="0" dirty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) = -16 MeV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26456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6" y="836712"/>
            <a:ext cx="9246477" cy="519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2926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0" y="-26988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0066CC"/>
              </a:buClr>
              <a:buFont typeface="Wingdings" pitchFamily="2" charset="2"/>
              <a:defRPr sz="2400">
                <a:solidFill>
                  <a:srgbClr val="00599D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FF9900"/>
              </a:buClr>
              <a:buSzPct val="14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defRPr sz="1600" i="1">
                <a:solidFill>
                  <a:srgbClr val="990000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defRPr sz="1600">
                <a:solidFill>
                  <a:srgbClr val="0066CC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9pPr>
          </a:lstStyle>
          <a:p>
            <a:pPr algn="ctr" defTabSz="914400">
              <a:spcBef>
                <a:spcPct val="0"/>
              </a:spcBef>
              <a:buClrTx/>
              <a:buFontTx/>
              <a:buNone/>
            </a:pPr>
            <a:r>
              <a:rPr lang="en-GB" altLang="de-DE" sz="3200" b="0" smtClean="0">
                <a:solidFill>
                  <a:srgbClr val="000000"/>
                </a:solidFill>
                <a:latin typeface="Tahoma" pitchFamily="34" charset="0"/>
                <a:cs typeface="+mn-cs"/>
              </a:rPr>
              <a:t>BM@N </a:t>
            </a:r>
            <a:r>
              <a:rPr lang="en-GB" altLang="de-DE" sz="3200" b="0" smtClean="0">
                <a:solidFill>
                  <a:srgbClr val="CC0066"/>
                </a:solidFill>
                <a:latin typeface="Tahoma" pitchFamily="34" charset="0"/>
                <a:cs typeface="+mn-cs"/>
              </a:rPr>
              <a:t>physics case</a:t>
            </a:r>
            <a:r>
              <a:rPr lang="en-GB" altLang="de-DE" sz="3200" b="0" smtClean="0">
                <a:solidFill>
                  <a:srgbClr val="FF0000"/>
                </a:solidFill>
                <a:latin typeface="Tahoma" pitchFamily="34" charset="0"/>
                <a:cs typeface="+mn-cs"/>
              </a:rPr>
              <a:t> </a:t>
            </a:r>
            <a:r>
              <a:rPr lang="en-GB" altLang="de-DE" sz="3200" b="0" smtClean="0">
                <a:solidFill>
                  <a:srgbClr val="000000"/>
                </a:solidFill>
                <a:latin typeface="Tahoma" pitchFamily="34" charset="0"/>
                <a:cs typeface="+mn-cs"/>
              </a:rPr>
              <a:t>and</a:t>
            </a:r>
            <a:r>
              <a:rPr lang="en-GB" altLang="de-DE" sz="3200" b="0" smtClean="0">
                <a:solidFill>
                  <a:srgbClr val="FF0000"/>
                </a:solidFill>
                <a:latin typeface="Tahoma" pitchFamily="34" charset="0"/>
                <a:cs typeface="+mn-cs"/>
              </a:rPr>
              <a:t> </a:t>
            </a:r>
            <a:r>
              <a:rPr lang="en-GB" altLang="de-DE" sz="3200" b="0" smtClean="0">
                <a:solidFill>
                  <a:srgbClr val="0070C0"/>
                </a:solidFill>
                <a:latin typeface="Tahoma" pitchFamily="34" charset="0"/>
                <a:cs typeface="+mn-cs"/>
              </a:rPr>
              <a:t>observables</a:t>
            </a: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-468313" y="531813"/>
            <a:ext cx="9612313" cy="76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0066CC"/>
              </a:buClr>
              <a:buFont typeface="Wingdings" pitchFamily="2" charset="2"/>
              <a:defRPr sz="2400">
                <a:solidFill>
                  <a:srgbClr val="00599D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FF9900"/>
              </a:buClr>
              <a:buSzPct val="14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defRPr sz="1600" i="1">
                <a:solidFill>
                  <a:srgbClr val="990000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defRPr sz="1600">
                <a:solidFill>
                  <a:srgbClr val="0066CC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9pPr>
          </a:lstStyle>
          <a:p>
            <a:pPr defTabSz="914400">
              <a:spcBef>
                <a:spcPct val="0"/>
              </a:spcBef>
              <a:buClrTx/>
              <a:buFontTx/>
              <a:buNone/>
            </a:pPr>
            <a:r>
              <a:rPr lang="en-GB" altLang="de-DE" b="0" dirty="0" smtClean="0">
                <a:solidFill>
                  <a:srgbClr val="33CC33"/>
                </a:solidFill>
                <a:latin typeface="Comic Sans MS" pitchFamily="66" charset="0"/>
                <a:cs typeface="+mn-cs"/>
                <a:sym typeface="Wingdings" pitchFamily="2" charset="2"/>
              </a:rPr>
              <a:t>    </a:t>
            </a:r>
            <a:r>
              <a:rPr lang="en-GB" altLang="de-DE" b="0" dirty="0" smtClean="0">
                <a:solidFill>
                  <a:srgbClr val="FF0000"/>
                </a:solidFill>
                <a:latin typeface="Comic Sans MS" pitchFamily="66" charset="0"/>
                <a:cs typeface="+mn-cs"/>
                <a:sym typeface="Symbol" pitchFamily="18" charset="2"/>
              </a:rPr>
              <a:t>  </a:t>
            </a:r>
            <a:r>
              <a:rPr lang="en-GB" altLang="de-DE" sz="2000" b="0" dirty="0" smtClean="0">
                <a:solidFill>
                  <a:srgbClr val="C00000"/>
                </a:solidFill>
                <a:latin typeface="Tahoma" pitchFamily="34" charset="0"/>
                <a:cs typeface="+mn-cs"/>
                <a:sym typeface="Symbol" pitchFamily="18" charset="2"/>
              </a:rPr>
              <a:t>The QCD matter equation-of-state at high densities</a:t>
            </a:r>
          </a:p>
          <a:p>
            <a:pPr defTabSz="914400">
              <a:spcBef>
                <a:spcPct val="0"/>
              </a:spcBef>
              <a:buClrTx/>
              <a:buFontTx/>
              <a:buNone/>
            </a:pPr>
            <a:r>
              <a:rPr lang="en-GB" altLang="de-DE" sz="2000" b="0" dirty="0" smtClean="0">
                <a:solidFill>
                  <a:srgbClr val="333399"/>
                </a:solidFill>
                <a:latin typeface="Tahoma" pitchFamily="34" charset="0"/>
                <a:cs typeface="+mn-cs"/>
                <a:sym typeface="Symbol" pitchFamily="18" charset="2"/>
              </a:rPr>
              <a:t>       </a:t>
            </a:r>
            <a:r>
              <a:rPr lang="en-GB" altLang="de-DE" sz="2000" b="0" dirty="0" smtClean="0">
                <a:solidFill>
                  <a:srgbClr val="0070C0"/>
                </a:solidFill>
                <a:latin typeface="Tahoma" pitchFamily="34" charset="0"/>
                <a:cs typeface="+mn-cs"/>
                <a:sym typeface="Wingdings" pitchFamily="2" charset="2"/>
              </a:rPr>
              <a:t> </a:t>
            </a:r>
            <a:r>
              <a:rPr lang="en-GB" altLang="de-DE" sz="2000" b="0" dirty="0" smtClean="0">
                <a:solidFill>
                  <a:srgbClr val="0070C0"/>
                </a:solidFill>
                <a:latin typeface="Tahoma" pitchFamily="34" charset="0"/>
                <a:cs typeface="+mn-cs"/>
                <a:sym typeface="Symbol" pitchFamily="18" charset="2"/>
              </a:rPr>
              <a:t>particle production at (sub)threshold energies via multi-step processes</a:t>
            </a:r>
          </a:p>
        </p:txBody>
      </p:sp>
      <p:pic>
        <p:nvPicPr>
          <p:cNvPr id="17" name="Picture 6" descr="Ratio_IQMD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2755900"/>
            <a:ext cx="4032250" cy="376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feld 1"/>
          <p:cNvSpPr txBox="1">
            <a:spLocks noChangeArrowheads="1"/>
          </p:cNvSpPr>
          <p:nvPr/>
        </p:nvSpPr>
        <p:spPr bwMode="auto">
          <a:xfrm>
            <a:off x="34925" y="1300163"/>
            <a:ext cx="5248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0066CC"/>
              </a:buClr>
              <a:buFont typeface="Wingdings" pitchFamily="2" charset="2"/>
              <a:defRPr sz="2400">
                <a:solidFill>
                  <a:srgbClr val="00599D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FF9900"/>
              </a:buClr>
              <a:buSzPct val="14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defRPr sz="1600" i="1">
                <a:solidFill>
                  <a:srgbClr val="990000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defRPr sz="1600">
                <a:solidFill>
                  <a:srgbClr val="0066CC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9pPr>
          </a:lstStyle>
          <a:p>
            <a:pPr algn="ctr" defTabSz="914400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2000" b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Example: subthreshold K</a:t>
            </a:r>
            <a:r>
              <a:rPr lang="de-DE" altLang="de-DE" sz="2000" b="0" baseline="3000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+</a:t>
            </a:r>
            <a:r>
              <a:rPr lang="de-DE" altLang="de-DE" sz="2000" b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production at GSI</a:t>
            </a:r>
          </a:p>
        </p:txBody>
      </p:sp>
      <p:pic>
        <p:nvPicPr>
          <p:cNvPr id="19" name="Picture 16" descr="stoss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1450" y="1365250"/>
            <a:ext cx="2447925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 Box 52"/>
          <p:cNvSpPr txBox="1">
            <a:spLocks noChangeArrowheads="1"/>
          </p:cNvSpPr>
          <p:nvPr/>
        </p:nvSpPr>
        <p:spPr bwMode="auto">
          <a:xfrm>
            <a:off x="4440238" y="2144713"/>
            <a:ext cx="206375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0066CC"/>
              </a:buClr>
              <a:buFont typeface="Wingdings" pitchFamily="2" charset="2"/>
              <a:defRPr sz="2400">
                <a:solidFill>
                  <a:srgbClr val="00599D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FF9900"/>
              </a:buClr>
              <a:buSzPct val="14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defRPr sz="1600" i="1">
                <a:solidFill>
                  <a:srgbClr val="990000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defRPr sz="1600">
                <a:solidFill>
                  <a:srgbClr val="0066CC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2000" b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pp → K</a:t>
            </a:r>
            <a:r>
              <a:rPr lang="de-DE" altLang="de-DE" sz="2000" b="0" baseline="3000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+</a:t>
            </a:r>
            <a:r>
              <a:rPr lang="el-GR" altLang="de-DE" sz="2000" b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Λ</a:t>
            </a:r>
            <a:r>
              <a:rPr lang="de-DE" altLang="de-DE" sz="2000" b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p  </a:t>
            </a:r>
          </a:p>
          <a:p>
            <a:pPr defTabSz="914400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2000" b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(E</a:t>
            </a:r>
            <a:r>
              <a:rPr lang="de-DE" altLang="de-DE" sz="2000" b="0" baseline="-2500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thres</a:t>
            </a:r>
            <a:r>
              <a:rPr lang="de-DE" altLang="de-DE" sz="2000" b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= 1.6 GeV)</a:t>
            </a:r>
            <a:endParaRPr lang="el-GR" altLang="de-DE" sz="2000" b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1" name="Textfeld 3"/>
          <p:cNvSpPr txBox="1">
            <a:spLocks noChangeArrowheads="1"/>
          </p:cNvSpPr>
          <p:nvPr/>
        </p:nvSpPr>
        <p:spPr bwMode="auto">
          <a:xfrm>
            <a:off x="692150" y="2524125"/>
            <a:ext cx="2511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0066CC"/>
              </a:buClr>
              <a:buFont typeface="Wingdings" pitchFamily="2" charset="2"/>
              <a:defRPr sz="2400">
                <a:solidFill>
                  <a:srgbClr val="00599D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FF9900"/>
              </a:buClr>
              <a:buSzPct val="14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defRPr sz="1600" i="1">
                <a:solidFill>
                  <a:srgbClr val="990000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defRPr sz="1600">
                <a:solidFill>
                  <a:srgbClr val="0066CC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+mn-cs"/>
              </a:rPr>
              <a:t>K</a:t>
            </a:r>
            <a:r>
              <a:rPr kumimoji="0" lang="de-DE" altLang="de-DE" sz="2000" b="0" i="0" u="none" strike="noStrike" kern="0" cap="none" spc="0" normalizeH="0" baseline="30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+mn-cs"/>
              </a:rPr>
              <a:t>+</a:t>
            </a:r>
            <a:r>
              <a:rPr kumimoji="0" lang="de-DE" altLang="de-DE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+mn-cs"/>
              </a:rPr>
              <a:t> from Au+Au/C+C</a:t>
            </a:r>
            <a:endParaRPr kumimoji="0" lang="en-US" altLang="de-DE" sz="20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+mn-cs"/>
            </a:endParaRPr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17463" y="6021388"/>
            <a:ext cx="3060700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0066CC"/>
              </a:buClr>
              <a:buFont typeface="Wingdings" pitchFamily="2" charset="2"/>
              <a:defRPr sz="2400">
                <a:solidFill>
                  <a:srgbClr val="00599D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FF9900"/>
              </a:buClr>
              <a:buSzPct val="14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defRPr sz="1600" i="1">
                <a:solidFill>
                  <a:srgbClr val="990000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defRPr sz="1600">
                <a:solidFill>
                  <a:srgbClr val="0066CC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9pPr>
          </a:lstStyle>
          <a:p>
            <a:pPr defTabSz="914400">
              <a:spcBef>
                <a:spcPct val="0"/>
              </a:spcBef>
              <a:buClrTx/>
              <a:buFontTx/>
              <a:buNone/>
            </a:pPr>
            <a:r>
              <a:rPr lang="en-GB" altLang="de-DE" sz="1400" b="0" smtClean="0">
                <a:solidFill>
                  <a:srgbClr val="000000"/>
                </a:solidFill>
                <a:latin typeface="Tahoma" pitchFamily="34" charset="0"/>
                <a:cs typeface="+mn-cs"/>
              </a:rPr>
              <a:t>Experiment:  </a:t>
            </a:r>
          </a:p>
          <a:p>
            <a:pPr defTabSz="914400">
              <a:spcBef>
                <a:spcPct val="0"/>
              </a:spcBef>
              <a:buClrTx/>
              <a:buFontTx/>
              <a:buNone/>
            </a:pPr>
            <a:r>
              <a:rPr lang="en-GB" altLang="de-DE" sz="1400" b="0" smtClean="0">
                <a:solidFill>
                  <a:srgbClr val="000000"/>
                </a:solidFill>
                <a:latin typeface="Tahoma" pitchFamily="34" charset="0"/>
                <a:cs typeface="+mn-cs"/>
              </a:rPr>
              <a:t>C. Sturm et al., (KaoS Collaboration) </a:t>
            </a:r>
          </a:p>
          <a:p>
            <a:pPr defTabSz="914400">
              <a:spcBef>
                <a:spcPct val="0"/>
              </a:spcBef>
              <a:buClrTx/>
              <a:buFontTx/>
              <a:buNone/>
            </a:pPr>
            <a:r>
              <a:rPr lang="en-GB" altLang="de-DE" sz="1400" b="0" smtClean="0">
                <a:solidFill>
                  <a:srgbClr val="000000"/>
                </a:solidFill>
                <a:latin typeface="Tahoma" pitchFamily="34" charset="0"/>
                <a:cs typeface="+mn-cs"/>
              </a:rPr>
              <a:t>PRL 86 (2001) 39</a:t>
            </a:r>
          </a:p>
        </p:txBody>
      </p:sp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3613150" y="6221413"/>
            <a:ext cx="55308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0066CC"/>
              </a:buClr>
              <a:buFont typeface="Wingdings" pitchFamily="2" charset="2"/>
              <a:defRPr sz="2400">
                <a:solidFill>
                  <a:srgbClr val="00599D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FF9900"/>
              </a:buClr>
              <a:buSzPct val="14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defRPr sz="1600" i="1">
                <a:solidFill>
                  <a:srgbClr val="990000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defRPr sz="1600">
                <a:solidFill>
                  <a:srgbClr val="0066CC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9pPr>
          </a:lstStyle>
          <a:p>
            <a:pPr defTabSz="914400">
              <a:spcBef>
                <a:spcPct val="0"/>
              </a:spcBef>
              <a:buClrTx/>
              <a:buFontTx/>
              <a:buNone/>
            </a:pPr>
            <a:r>
              <a:rPr lang="en-GB" altLang="de-DE" sz="1400" b="0" smtClean="0">
                <a:solidFill>
                  <a:srgbClr val="000000"/>
                </a:solidFill>
                <a:latin typeface="Tahoma" pitchFamily="34" charset="0"/>
                <a:cs typeface="+mn-cs"/>
              </a:rPr>
              <a:t>Theory: QMD:  Ch. Fuchs et al., PRL86 (2001) 1974          </a:t>
            </a:r>
          </a:p>
          <a:p>
            <a:pPr defTabSz="914400">
              <a:spcBef>
                <a:spcPct val="0"/>
              </a:spcBef>
              <a:buClrTx/>
              <a:buFontTx/>
              <a:buNone/>
            </a:pPr>
            <a:r>
              <a:rPr lang="en-GB" altLang="de-DE" sz="1400" b="0" smtClean="0">
                <a:solidFill>
                  <a:srgbClr val="000000"/>
                </a:solidFill>
                <a:latin typeface="Tahoma" pitchFamily="34" charset="0"/>
                <a:cs typeface="+mn-cs"/>
              </a:rPr>
              <a:t>            IQMD Ch. Hartnack, J. Aichelin, J. Phys. G 28 (2002) 1649  </a:t>
            </a:r>
            <a:endParaRPr lang="de-DE" altLang="de-DE" sz="1400" b="0" smtClean="0">
              <a:solidFill>
                <a:srgbClr val="000000"/>
              </a:solidFill>
              <a:latin typeface="Tahoma" pitchFamily="34" charset="0"/>
              <a:cs typeface="+mn-cs"/>
            </a:endParaRPr>
          </a:p>
        </p:txBody>
      </p:sp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6" t="6529" r="4599" b="5232"/>
          <a:stretch>
            <a:fillRect/>
          </a:stretch>
        </p:blipFill>
        <p:spPr bwMode="auto">
          <a:xfrm>
            <a:off x="3924300" y="2963863"/>
            <a:ext cx="4116388" cy="325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Freeform 5"/>
          <p:cNvSpPr>
            <a:spLocks/>
          </p:cNvSpPr>
          <p:nvPr/>
        </p:nvSpPr>
        <p:spPr bwMode="auto">
          <a:xfrm>
            <a:off x="5657850" y="4652963"/>
            <a:ext cx="1217613" cy="520700"/>
          </a:xfrm>
          <a:custGeom>
            <a:avLst/>
            <a:gdLst>
              <a:gd name="T0" fmla="*/ 0 w 1417"/>
              <a:gd name="T1" fmla="*/ 2147483647 h 917"/>
              <a:gd name="T2" fmla="*/ 2147483647 w 1417"/>
              <a:gd name="T3" fmla="*/ 2147483647 h 917"/>
              <a:gd name="T4" fmla="*/ 2147483647 w 1417"/>
              <a:gd name="T5" fmla="*/ 2147483647 h 917"/>
              <a:gd name="T6" fmla="*/ 2147483647 w 1417"/>
              <a:gd name="T7" fmla="*/ 2147483647 h 917"/>
              <a:gd name="T8" fmla="*/ 2147483647 w 1417"/>
              <a:gd name="T9" fmla="*/ 0 h 917"/>
              <a:gd name="T10" fmla="*/ 2147483647 w 1417"/>
              <a:gd name="T11" fmla="*/ 2147483647 h 917"/>
              <a:gd name="T12" fmla="*/ 2147483647 w 1417"/>
              <a:gd name="T13" fmla="*/ 2147483647 h 917"/>
              <a:gd name="T14" fmla="*/ 2147483647 w 1417"/>
              <a:gd name="T15" fmla="*/ 2147483647 h 917"/>
              <a:gd name="T16" fmla="*/ 2147483647 w 1417"/>
              <a:gd name="T17" fmla="*/ 2147483647 h 917"/>
              <a:gd name="T18" fmla="*/ 0 w 1417"/>
              <a:gd name="T19" fmla="*/ 2147483647 h 91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417" h="917">
                <a:moveTo>
                  <a:pt x="0" y="752"/>
                </a:moveTo>
                <a:lnTo>
                  <a:pt x="558" y="522"/>
                </a:lnTo>
                <a:lnTo>
                  <a:pt x="928" y="312"/>
                </a:lnTo>
                <a:lnTo>
                  <a:pt x="1192" y="160"/>
                </a:lnTo>
                <a:lnTo>
                  <a:pt x="1408" y="0"/>
                </a:lnTo>
                <a:lnTo>
                  <a:pt x="1417" y="328"/>
                </a:lnTo>
                <a:lnTo>
                  <a:pt x="918" y="645"/>
                </a:lnTo>
                <a:lnTo>
                  <a:pt x="374" y="872"/>
                </a:lnTo>
                <a:lnTo>
                  <a:pt x="56" y="917"/>
                </a:lnTo>
                <a:lnTo>
                  <a:pt x="0" y="752"/>
                </a:lnTo>
                <a:close/>
              </a:path>
            </a:pathLst>
          </a:custGeom>
          <a:solidFill>
            <a:srgbClr val="000000">
              <a:alpha val="4705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+mn-cs"/>
            </a:endParaRPr>
          </a:p>
        </p:txBody>
      </p:sp>
      <p:sp>
        <p:nvSpPr>
          <p:cNvPr id="26" name="Textfeld 1"/>
          <p:cNvSpPr txBox="1">
            <a:spLocks noChangeArrowheads="1"/>
          </p:cNvSpPr>
          <p:nvPr/>
        </p:nvSpPr>
        <p:spPr bwMode="auto">
          <a:xfrm>
            <a:off x="7065963" y="3557588"/>
            <a:ext cx="655637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0066CC"/>
              </a:buClr>
              <a:buFont typeface="Wingdings" pitchFamily="2" charset="2"/>
              <a:defRPr sz="2400">
                <a:solidFill>
                  <a:srgbClr val="00599D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FF9900"/>
              </a:buClr>
              <a:buSzPct val="14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defRPr sz="1600" i="1">
                <a:solidFill>
                  <a:srgbClr val="990000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defRPr sz="1600">
                <a:solidFill>
                  <a:srgbClr val="0066CC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en-US" sz="6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+mn-cs"/>
              </a:rPr>
              <a:t>?</a:t>
            </a:r>
            <a:endParaRPr kumimoji="0" lang="en-US" altLang="en-US" sz="66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+mn-cs"/>
            </a:endParaRPr>
          </a:p>
        </p:txBody>
      </p:sp>
      <p:sp>
        <p:nvSpPr>
          <p:cNvPr id="27" name="Textfeld 2"/>
          <p:cNvSpPr txBox="1">
            <a:spLocks noChangeArrowheads="1"/>
          </p:cNvSpPr>
          <p:nvPr/>
        </p:nvSpPr>
        <p:spPr bwMode="auto">
          <a:xfrm>
            <a:off x="107950" y="1781175"/>
            <a:ext cx="4964113" cy="40005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0066CC"/>
              </a:buClr>
              <a:buFont typeface="Wingdings" pitchFamily="2" charset="2"/>
              <a:defRPr sz="2400">
                <a:solidFill>
                  <a:srgbClr val="00599D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FF9900"/>
              </a:buClr>
              <a:buSzPct val="14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defRPr sz="1600" i="1">
                <a:solidFill>
                  <a:srgbClr val="990000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defRPr sz="1600">
                <a:solidFill>
                  <a:srgbClr val="0066CC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9pPr>
          </a:lstStyle>
          <a:p>
            <a:pPr algn="ctr" defTabSz="914400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en-US" sz="2000" b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Idea: K</a:t>
            </a:r>
            <a:r>
              <a:rPr lang="de-DE" altLang="en-US" sz="2000" b="0" baseline="3000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+</a:t>
            </a:r>
            <a:r>
              <a:rPr lang="de-DE" altLang="en-US" sz="2000" b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 yield </a:t>
            </a:r>
            <a:r>
              <a:rPr lang="de-DE" altLang="en-US" sz="200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</a:t>
            </a:r>
            <a:r>
              <a:rPr lang="de-DE" altLang="en-US" sz="2000" b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 density </a:t>
            </a:r>
            <a:r>
              <a:rPr lang="de-DE" altLang="en-US" sz="200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 </a:t>
            </a:r>
            <a:r>
              <a:rPr lang="de-DE" altLang="en-US" sz="2000" b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compressibility </a:t>
            </a:r>
            <a:endParaRPr lang="en-US" altLang="en-US" sz="2000" b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847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976" y="977325"/>
            <a:ext cx="7764780" cy="5173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4016" y="6093296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400">
              <a:defRPr/>
            </a:pPr>
            <a:r>
              <a:rPr lang="en-US" altLang="en-US" sz="1600" b="0" kern="0" dirty="0">
                <a:solidFill>
                  <a:srgbClr val="002060"/>
                </a:solidFill>
                <a:latin typeface="Arial"/>
              </a:rPr>
              <a:t>P. </a:t>
            </a:r>
            <a:r>
              <a:rPr lang="en-US" altLang="en-US" sz="1600" b="0" kern="0" dirty="0" err="1">
                <a:solidFill>
                  <a:srgbClr val="002060"/>
                </a:solidFill>
                <a:latin typeface="Arial"/>
              </a:rPr>
              <a:t>Danielewicz</a:t>
            </a:r>
            <a:r>
              <a:rPr lang="en-US" altLang="en-US" sz="1600" b="0" kern="0" dirty="0">
                <a:solidFill>
                  <a:srgbClr val="002060"/>
                </a:solidFill>
                <a:latin typeface="Arial"/>
              </a:rPr>
              <a:t>, R. Lacey, W.G. Lynch,  </a:t>
            </a:r>
            <a:r>
              <a:rPr lang="de-DE" altLang="en-US" sz="1600" b="0" kern="0" dirty="0">
                <a:solidFill>
                  <a:srgbClr val="002060"/>
                </a:solidFill>
                <a:latin typeface="Arial"/>
              </a:rPr>
              <a:t>Science 298 (2002) 1592 </a:t>
            </a:r>
            <a:endParaRPr lang="en-US" altLang="en-US" sz="1600" b="0" kern="0" dirty="0">
              <a:solidFill>
                <a:srgbClr val="002060"/>
              </a:solidFill>
              <a:latin typeface="Arial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0"/>
            <a:ext cx="74888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>
              <a:defRPr/>
            </a:pPr>
            <a:r>
              <a:rPr lang="en-US" sz="2400" dirty="0" smtClean="0">
                <a:solidFill>
                  <a:srgbClr val="FF0066"/>
                </a:solidFill>
                <a:ea typeface="ＭＳ Ｐゴシック" pitchFamily="34" charset="-128"/>
                <a:cs typeface="Arial"/>
              </a:rPr>
              <a:t>Time (x axis) , transverse (y axis) and longitudinal (z axis) dynamics of </a:t>
            </a:r>
            <a:r>
              <a:rPr lang="en-US" sz="2400" dirty="0" err="1" smtClean="0">
                <a:solidFill>
                  <a:srgbClr val="FF0066"/>
                </a:solidFill>
                <a:ea typeface="ＭＳ Ｐゴシック" pitchFamily="34" charset="-128"/>
                <a:cs typeface="Arial"/>
              </a:rPr>
              <a:t>Au+Au</a:t>
            </a:r>
            <a:r>
              <a:rPr lang="en-US" sz="2400" dirty="0" smtClean="0">
                <a:solidFill>
                  <a:srgbClr val="FF0066"/>
                </a:solidFill>
                <a:ea typeface="ＭＳ Ｐゴシック" pitchFamily="34" charset="-128"/>
                <a:cs typeface="Arial"/>
              </a:rPr>
              <a:t> collision </a:t>
            </a:r>
            <a:endParaRPr lang="en-US" sz="2400" dirty="0">
              <a:solidFill>
                <a:srgbClr val="FF0066"/>
              </a:solidFill>
              <a:ea typeface="ＭＳ Ｐゴシック" pitchFamily="34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0552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000" y="204788"/>
            <a:ext cx="3521075" cy="3452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4"/>
          <p:cNvSpPr>
            <a:spLocks noChangeArrowheads="1"/>
          </p:cNvSpPr>
          <p:nvPr/>
        </p:nvSpPr>
        <p:spPr bwMode="auto">
          <a:xfrm>
            <a:off x="167735" y="2310512"/>
            <a:ext cx="4572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 b="0" dirty="0">
                <a:latin typeface="Tahoma" pitchFamily="34" charset="0"/>
                <a:cs typeface="Tahoma" pitchFamily="34" charset="0"/>
              </a:rPr>
              <a:t>Azimuthal angle distribution:            </a:t>
            </a:r>
            <a:r>
              <a:rPr lang="en-GB" altLang="en-US" sz="1800" b="0" dirty="0" err="1">
                <a:latin typeface="Tahoma" pitchFamily="34" charset="0"/>
                <a:cs typeface="Tahoma" pitchFamily="34" charset="0"/>
              </a:rPr>
              <a:t>dN</a:t>
            </a:r>
            <a:r>
              <a:rPr lang="en-GB" altLang="en-US" sz="1800" b="0" dirty="0">
                <a:latin typeface="Tahoma" pitchFamily="34" charset="0"/>
                <a:cs typeface="Tahoma" pitchFamily="34" charset="0"/>
              </a:rPr>
              <a:t>/d</a:t>
            </a:r>
            <a:r>
              <a:rPr lang="el-GR" altLang="en-US" sz="1800" b="0" dirty="0">
                <a:latin typeface="Tahoma" pitchFamily="34" charset="0"/>
                <a:cs typeface="Tahoma" pitchFamily="34" charset="0"/>
              </a:rPr>
              <a:t>φ</a:t>
            </a:r>
            <a:r>
              <a:rPr lang="en-GB" altLang="en-US" sz="1800" b="0" dirty="0">
                <a:latin typeface="Tahoma" pitchFamily="34" charset="0"/>
                <a:cs typeface="Tahoma" pitchFamily="34" charset="0"/>
              </a:rPr>
              <a:t> </a:t>
            </a:r>
            <a:r>
              <a:rPr lang="en-GB" altLang="en-US" sz="1800" b="0" dirty="0">
                <a:latin typeface="Tahoma" pitchFamily="34" charset="0"/>
                <a:cs typeface="Tahoma" pitchFamily="34" charset="0"/>
                <a:sym typeface="Symbol" pitchFamily="18" charset="2"/>
              </a:rPr>
              <a:t> (1 + 2v</a:t>
            </a:r>
            <a:r>
              <a:rPr lang="en-GB" altLang="en-US" sz="1800" b="0" baseline="-25000" dirty="0">
                <a:latin typeface="Tahoma" pitchFamily="34" charset="0"/>
                <a:cs typeface="Tahoma" pitchFamily="34" charset="0"/>
                <a:sym typeface="Symbol" pitchFamily="18" charset="2"/>
              </a:rPr>
              <a:t>1</a:t>
            </a:r>
            <a:r>
              <a:rPr lang="en-GB" altLang="en-US" sz="1800" b="0" dirty="0">
                <a:latin typeface="Tahoma" pitchFamily="34" charset="0"/>
                <a:cs typeface="Tahoma" pitchFamily="34" charset="0"/>
                <a:sym typeface="Symbol" pitchFamily="18" charset="2"/>
              </a:rPr>
              <a:t> cos</a:t>
            </a:r>
            <a:r>
              <a:rPr lang="el-GR" altLang="en-US" sz="1800" b="0" dirty="0">
                <a:latin typeface="Tahoma" pitchFamily="34" charset="0"/>
                <a:cs typeface="Tahoma" pitchFamily="34" charset="0"/>
              </a:rPr>
              <a:t>φ</a:t>
            </a:r>
            <a:r>
              <a:rPr lang="en-GB" altLang="en-US" sz="1800" b="0" dirty="0">
                <a:latin typeface="Tahoma" pitchFamily="34" charset="0"/>
                <a:cs typeface="Tahoma" pitchFamily="34" charset="0"/>
                <a:sym typeface="Symbol" pitchFamily="18" charset="2"/>
              </a:rPr>
              <a:t>  + 2v</a:t>
            </a:r>
            <a:r>
              <a:rPr lang="en-GB" altLang="en-US" sz="1800" b="0" baseline="-25000" dirty="0">
                <a:latin typeface="Tahoma" pitchFamily="34" charset="0"/>
                <a:cs typeface="Tahoma" pitchFamily="34" charset="0"/>
                <a:sym typeface="Symbol" pitchFamily="18" charset="2"/>
              </a:rPr>
              <a:t>2</a:t>
            </a:r>
            <a:r>
              <a:rPr lang="en-GB" altLang="en-US" sz="1800" b="0" dirty="0">
                <a:latin typeface="Tahoma" pitchFamily="34" charset="0"/>
                <a:cs typeface="Tahoma" pitchFamily="34" charset="0"/>
                <a:sym typeface="Symbol" pitchFamily="18" charset="2"/>
              </a:rPr>
              <a:t> cos2</a:t>
            </a:r>
            <a:r>
              <a:rPr lang="el-GR" altLang="en-US" sz="1800" b="0" dirty="0">
                <a:latin typeface="Tahoma" pitchFamily="34" charset="0"/>
                <a:cs typeface="Tahoma" pitchFamily="34" charset="0"/>
              </a:rPr>
              <a:t>φ</a:t>
            </a:r>
            <a:r>
              <a:rPr lang="en-GB" altLang="en-US" sz="1800" b="0" dirty="0">
                <a:latin typeface="Tahoma" pitchFamily="34" charset="0"/>
                <a:cs typeface="Tahoma" pitchFamily="34" charset="0"/>
              </a:rPr>
              <a:t>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294860" y="102040"/>
            <a:ext cx="4572000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de-DE" sz="2400" kern="0" dirty="0">
                <a:solidFill>
                  <a:srgbClr val="FF0066"/>
                </a:solidFill>
                <a:latin typeface="+mj-lt"/>
                <a:cs typeface="+mn-cs"/>
                <a:sym typeface="Symbol" pitchFamily="18" charset="2"/>
              </a:rPr>
              <a:t>Study of </a:t>
            </a:r>
            <a:r>
              <a:rPr lang="en-GB" altLang="de-DE" sz="2400" kern="0" dirty="0" err="1">
                <a:solidFill>
                  <a:srgbClr val="FF0066"/>
                </a:solidFill>
                <a:latin typeface="+mj-lt"/>
                <a:cs typeface="+mn-cs"/>
                <a:sym typeface="Symbol" pitchFamily="18" charset="2"/>
              </a:rPr>
              <a:t>EoS</a:t>
            </a:r>
            <a:r>
              <a:rPr lang="en-GB" altLang="de-DE" sz="2400" kern="0" dirty="0">
                <a:solidFill>
                  <a:srgbClr val="FF0066"/>
                </a:solidFill>
                <a:latin typeface="+mj-lt"/>
                <a:cs typeface="+mn-cs"/>
                <a:sym typeface="Symbol" pitchFamily="18" charset="2"/>
              </a:rPr>
              <a:t>: Collective flow of identified particles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8" y="3743325"/>
            <a:ext cx="2855912" cy="274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313" y="3775075"/>
            <a:ext cx="2886075" cy="276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59646" y="1931194"/>
            <a:ext cx="5221287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400" eaLnBrk="0" fontAlgn="auto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defRPr/>
            </a:pPr>
            <a:r>
              <a:rPr lang="en-GB" altLang="de-DE" b="0" kern="0" dirty="0" smtClean="0">
                <a:solidFill>
                  <a:srgbClr val="000000"/>
                </a:solidFill>
              </a:rPr>
              <a:t>→ Nuclear </a:t>
            </a:r>
            <a:r>
              <a:rPr lang="en-GB" altLang="de-DE" b="0" kern="0" dirty="0">
                <a:solidFill>
                  <a:srgbClr val="000000"/>
                </a:solidFill>
              </a:rPr>
              <a:t>incompressibility: K = 9</a:t>
            </a:r>
            <a:r>
              <a:rPr lang="el-GR" altLang="de-DE" b="0" kern="0" dirty="0">
                <a:solidFill>
                  <a:srgbClr val="000000"/>
                </a:solidFill>
              </a:rPr>
              <a:t>ρ</a:t>
            </a:r>
            <a:r>
              <a:rPr lang="en-GB" altLang="de-DE" b="0" kern="0" baseline="30000" dirty="0">
                <a:solidFill>
                  <a:srgbClr val="000000"/>
                </a:solidFill>
              </a:rPr>
              <a:t>2  </a:t>
            </a:r>
            <a:r>
              <a:rPr lang="en-GB" altLang="de-DE" b="0" kern="0" dirty="0">
                <a:solidFill>
                  <a:srgbClr val="000000"/>
                </a:solidFill>
                <a:latin typeface="Symbol" pitchFamily="18" charset="2"/>
                <a:cs typeface="+mn-cs"/>
              </a:rPr>
              <a:t>d</a:t>
            </a:r>
            <a:r>
              <a:rPr lang="en-GB" altLang="de-DE" b="0" kern="0" baseline="30000" dirty="0">
                <a:solidFill>
                  <a:srgbClr val="000000"/>
                </a:solidFill>
              </a:rPr>
              <a:t>2</a:t>
            </a:r>
            <a:r>
              <a:rPr lang="en-GB" altLang="de-DE" b="0" kern="0" dirty="0">
                <a:solidFill>
                  <a:srgbClr val="000000"/>
                </a:solidFill>
              </a:rPr>
              <a:t>(E/A)/</a:t>
            </a:r>
            <a:r>
              <a:rPr lang="en-GB" altLang="de-DE" b="0" kern="0" dirty="0">
                <a:solidFill>
                  <a:srgbClr val="000000"/>
                </a:solidFill>
                <a:latin typeface="Symbol" pitchFamily="18" charset="2"/>
                <a:cs typeface="+mn-cs"/>
              </a:rPr>
              <a:t>d</a:t>
            </a:r>
            <a:r>
              <a:rPr lang="el-GR" altLang="de-DE" b="0" kern="0" dirty="0">
                <a:solidFill>
                  <a:srgbClr val="000000"/>
                </a:solidFill>
              </a:rPr>
              <a:t>ρ</a:t>
            </a:r>
            <a:r>
              <a:rPr lang="en-GB" altLang="de-DE" b="0" kern="0" baseline="30000" dirty="0">
                <a:solidFill>
                  <a:srgbClr val="000000"/>
                </a:solidFill>
              </a:rPr>
              <a:t>2</a:t>
            </a:r>
            <a:r>
              <a:rPr lang="en-GB" altLang="de-DE" b="0" kern="0" dirty="0">
                <a:solidFill>
                  <a:srgbClr val="000000"/>
                </a:solidFill>
              </a:rPr>
              <a:t> </a:t>
            </a:r>
            <a:endParaRPr lang="ru-RU" b="0" kern="0" dirty="0">
              <a:solidFill>
                <a:sysClr val="windowText" lastClr="000000"/>
              </a:solidFill>
            </a:endParaRPr>
          </a:p>
        </p:txBody>
      </p:sp>
      <p:sp>
        <p:nvSpPr>
          <p:cNvPr id="8" name="Прямоугольник 2"/>
          <p:cNvSpPr>
            <a:spLocks noChangeArrowheads="1"/>
          </p:cNvSpPr>
          <p:nvPr/>
        </p:nvSpPr>
        <p:spPr bwMode="auto">
          <a:xfrm>
            <a:off x="0" y="6524625"/>
            <a:ext cx="60118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ru-RU" sz="1400" dirty="0" err="1">
                <a:solidFill>
                  <a:srgbClr val="000000"/>
                </a:solidFill>
              </a:rPr>
              <a:t>M.Kapishin</a:t>
            </a:r>
            <a:r>
              <a:rPr lang="en-US" altLang="ru-RU" sz="1400" dirty="0">
                <a:solidFill>
                  <a:srgbClr val="000000"/>
                </a:solidFill>
              </a:rPr>
              <a:t>                                             BM@N  experiment</a:t>
            </a:r>
          </a:p>
        </p:txBody>
      </p:sp>
      <p:sp>
        <p:nvSpPr>
          <p:cNvPr id="9" name="Rechteck 1"/>
          <p:cNvSpPr>
            <a:spLocks noChangeArrowheads="1"/>
          </p:cNvSpPr>
          <p:nvPr/>
        </p:nvSpPr>
        <p:spPr bwMode="auto">
          <a:xfrm>
            <a:off x="6418263" y="1266825"/>
            <a:ext cx="260033" cy="1800225"/>
          </a:xfrm>
          <a:prstGeom prst="rect">
            <a:avLst/>
          </a:prstGeom>
          <a:noFill/>
          <a:ln w="19050">
            <a:solidFill>
              <a:srgbClr val="00B050"/>
            </a:solidFill>
          </a:ln>
          <a:extLst/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0066CC"/>
              </a:buClr>
              <a:buFont typeface="Wingdings" pitchFamily="2" charset="2"/>
              <a:defRPr sz="2400">
                <a:solidFill>
                  <a:srgbClr val="00599D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FF9900"/>
              </a:buClr>
              <a:buSzPct val="14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defRPr sz="1600" i="1">
                <a:solidFill>
                  <a:srgbClr val="990000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defRPr sz="1600">
                <a:solidFill>
                  <a:srgbClr val="0066CC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9pPr>
          </a:lstStyle>
          <a:p>
            <a:pPr algn="ctr" defTabSz="914400" eaLnBrk="1" hangingPunct="1">
              <a:spcBef>
                <a:spcPct val="0"/>
              </a:spcBef>
              <a:buClrTx/>
              <a:buFontTx/>
              <a:buNone/>
              <a:defRPr/>
            </a:pPr>
            <a:endParaRPr lang="en-US" altLang="en-US" sz="3600" b="0" smtClean="0">
              <a:solidFill>
                <a:srgbClr val="FF0000"/>
              </a:solidFill>
              <a:latin typeface="Tahoma" pitchFamily="34" charset="0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063837" y="3657600"/>
            <a:ext cx="2987675" cy="522287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400">
              <a:defRPr/>
            </a:pPr>
            <a:r>
              <a:rPr lang="en-US" altLang="en-US" sz="1400" b="0" kern="0" dirty="0">
                <a:solidFill>
                  <a:srgbClr val="002060"/>
                </a:solidFill>
                <a:latin typeface="Arial"/>
                <a:cs typeface="+mn-cs"/>
              </a:rPr>
              <a:t>P. </a:t>
            </a:r>
            <a:r>
              <a:rPr lang="en-US" altLang="en-US" sz="1400" b="0" kern="0" dirty="0" err="1">
                <a:solidFill>
                  <a:srgbClr val="002060"/>
                </a:solidFill>
                <a:latin typeface="Arial"/>
                <a:cs typeface="+mn-cs"/>
              </a:rPr>
              <a:t>Danielewicz</a:t>
            </a:r>
            <a:r>
              <a:rPr lang="en-US" altLang="en-US" sz="1400" b="0" kern="0" dirty="0">
                <a:solidFill>
                  <a:srgbClr val="002060"/>
                </a:solidFill>
                <a:latin typeface="Arial"/>
                <a:cs typeface="+mn-cs"/>
              </a:rPr>
              <a:t>, R. Lacey, W.G. Lynch,  </a:t>
            </a:r>
            <a:r>
              <a:rPr lang="de-DE" altLang="en-US" sz="1400" b="0" kern="0" dirty="0">
                <a:solidFill>
                  <a:srgbClr val="002060"/>
                </a:solidFill>
                <a:latin typeface="Arial"/>
                <a:cs typeface="+mn-cs"/>
              </a:rPr>
              <a:t>Science 298 (2002) 1592 </a:t>
            </a:r>
            <a:endParaRPr lang="en-US" altLang="en-US" sz="1400" b="0" kern="0" dirty="0">
              <a:solidFill>
                <a:srgbClr val="002060"/>
              </a:solidFill>
              <a:latin typeface="Arial"/>
              <a:cs typeface="+mn-cs"/>
            </a:endParaRPr>
          </a:p>
        </p:txBody>
      </p:sp>
      <p:sp>
        <p:nvSpPr>
          <p:cNvPr id="11" name="Прямоугольник 2"/>
          <p:cNvSpPr>
            <a:spLocks noChangeArrowheads="1"/>
          </p:cNvSpPr>
          <p:nvPr/>
        </p:nvSpPr>
        <p:spPr bwMode="auto">
          <a:xfrm>
            <a:off x="323528" y="3097213"/>
            <a:ext cx="51847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800" b="0" dirty="0">
                <a:latin typeface="Tahoma" pitchFamily="34" charset="0"/>
                <a:cs typeface="Tahoma" pitchFamily="34" charset="0"/>
              </a:rPr>
              <a:t>Proton </a:t>
            </a:r>
            <a:r>
              <a:rPr lang="de-DE" altLang="de-DE" sz="1800" b="0" dirty="0" err="1">
                <a:latin typeface="Tahoma" pitchFamily="34" charset="0"/>
                <a:cs typeface="Tahoma" pitchFamily="34" charset="0"/>
              </a:rPr>
              <a:t>flow</a:t>
            </a:r>
            <a:r>
              <a:rPr lang="de-DE" altLang="de-DE" sz="1800" b="0" dirty="0">
                <a:latin typeface="Tahoma" pitchFamily="34" charset="0"/>
                <a:cs typeface="Tahoma" pitchFamily="34" charset="0"/>
              </a:rPr>
              <a:t> in </a:t>
            </a:r>
            <a:r>
              <a:rPr lang="de-DE" altLang="de-DE" sz="1800" b="0" dirty="0" err="1">
                <a:latin typeface="Tahoma" pitchFamily="34" charset="0"/>
                <a:cs typeface="Tahoma" pitchFamily="34" charset="0"/>
              </a:rPr>
              <a:t>Au+Au</a:t>
            </a:r>
            <a:r>
              <a:rPr lang="de-DE" altLang="de-DE" sz="1800" b="0" dirty="0">
                <a:latin typeface="Tahoma" pitchFamily="34" charset="0"/>
                <a:cs typeface="Tahoma" pitchFamily="34" charset="0"/>
              </a:rPr>
              <a:t> </a:t>
            </a:r>
            <a:r>
              <a:rPr lang="de-DE" altLang="de-DE" sz="1800" b="0" dirty="0" err="1">
                <a:latin typeface="Tahoma" pitchFamily="34" charset="0"/>
                <a:cs typeface="Tahoma" pitchFamily="34" charset="0"/>
              </a:rPr>
              <a:t>collisions</a:t>
            </a:r>
            <a:endParaRPr lang="de-DE" altLang="de-DE" sz="1800" b="0" dirty="0">
              <a:latin typeface="Tahoma" pitchFamily="34" charset="0"/>
              <a:cs typeface="Tahoma" pitchFamily="34" charset="0"/>
            </a:endParaRPr>
          </a:p>
          <a:p>
            <a:pPr defTabSz="9144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800" b="0" dirty="0">
                <a:latin typeface="Tahoma" pitchFamily="34" charset="0"/>
                <a:cs typeface="Tahoma" pitchFamily="34" charset="0"/>
              </a:rPr>
              <a:t>in-plane </a:t>
            </a:r>
            <a:r>
              <a:rPr lang="de-DE" altLang="de-DE" sz="1800" b="0" dirty="0" err="1">
                <a:latin typeface="Tahoma" pitchFamily="34" charset="0"/>
                <a:cs typeface="Tahoma" pitchFamily="34" charset="0"/>
              </a:rPr>
              <a:t>flow</a:t>
            </a:r>
            <a:r>
              <a:rPr lang="de-DE" altLang="de-DE" sz="1800" b="0" dirty="0">
                <a:latin typeface="Tahoma" pitchFamily="34" charset="0"/>
                <a:cs typeface="Tahoma" pitchFamily="34" charset="0"/>
              </a:rPr>
              <a:t> ~ v</a:t>
            </a:r>
            <a:r>
              <a:rPr lang="de-DE" altLang="de-DE" sz="1800" b="0" baseline="-25000" dirty="0">
                <a:latin typeface="Tahoma" pitchFamily="34" charset="0"/>
                <a:cs typeface="Tahoma" pitchFamily="34" charset="0"/>
              </a:rPr>
              <a:t>1</a:t>
            </a:r>
            <a:r>
              <a:rPr lang="de-DE" altLang="de-DE" sz="1800" b="0" dirty="0">
                <a:latin typeface="Tahoma" pitchFamily="34" charset="0"/>
                <a:cs typeface="Tahoma" pitchFamily="34" charset="0"/>
              </a:rPr>
              <a:t>         out-</a:t>
            </a:r>
            <a:r>
              <a:rPr lang="de-DE" altLang="de-DE" sz="1800" b="0" dirty="0" err="1">
                <a:latin typeface="Tahoma" pitchFamily="34" charset="0"/>
                <a:cs typeface="Tahoma" pitchFamily="34" charset="0"/>
              </a:rPr>
              <a:t>of</a:t>
            </a:r>
            <a:r>
              <a:rPr lang="de-DE" altLang="de-DE" sz="1800" b="0" dirty="0">
                <a:latin typeface="Tahoma" pitchFamily="34" charset="0"/>
                <a:cs typeface="Tahoma" pitchFamily="34" charset="0"/>
              </a:rPr>
              <a:t>-plane </a:t>
            </a:r>
            <a:r>
              <a:rPr lang="de-DE" altLang="de-DE" sz="1800" b="0" dirty="0" err="1">
                <a:latin typeface="Tahoma" pitchFamily="34" charset="0"/>
                <a:cs typeface="Tahoma" pitchFamily="34" charset="0"/>
              </a:rPr>
              <a:t>flow</a:t>
            </a:r>
            <a:r>
              <a:rPr lang="de-DE" altLang="de-DE" sz="1800" b="0" dirty="0">
                <a:latin typeface="Tahoma" pitchFamily="34" charset="0"/>
                <a:cs typeface="Tahoma" pitchFamily="34" charset="0"/>
              </a:rPr>
              <a:t> v</a:t>
            </a:r>
            <a:r>
              <a:rPr lang="de-DE" altLang="de-DE" sz="1800" b="0" baseline="-25000" dirty="0">
                <a:latin typeface="Tahoma" pitchFamily="34" charset="0"/>
                <a:cs typeface="Tahoma" pitchFamily="34" charset="0"/>
              </a:rPr>
              <a:t>2</a:t>
            </a:r>
            <a:endParaRPr lang="en-US" altLang="de-DE" sz="1800" b="0" baseline="-25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6094413" y="928688"/>
            <a:ext cx="15557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ru-RU" sz="1400" dirty="0">
                <a:solidFill>
                  <a:srgbClr val="00B050"/>
                </a:solidFill>
              </a:rPr>
              <a:t>BM@N</a:t>
            </a:r>
            <a:r>
              <a:rPr lang="en-US" altLang="ru-RU" sz="1400" dirty="0"/>
              <a:t>  </a:t>
            </a:r>
            <a:r>
              <a:rPr lang="en-US" altLang="ru-RU" sz="1400" dirty="0">
                <a:solidFill>
                  <a:schemeClr val="accent6"/>
                </a:solidFill>
              </a:rPr>
              <a:t>MPD</a:t>
            </a:r>
            <a:r>
              <a:rPr lang="en-US" altLang="ru-RU" sz="1600" dirty="0"/>
              <a:t> </a:t>
            </a:r>
            <a:endParaRPr lang="ru-RU" altLang="ru-RU" sz="1600" dirty="0"/>
          </a:p>
        </p:txBody>
      </p:sp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225"/>
            <a:ext cx="1262063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hteck 1"/>
          <p:cNvSpPr>
            <a:spLocks noChangeArrowheads="1"/>
          </p:cNvSpPr>
          <p:nvPr/>
        </p:nvSpPr>
        <p:spPr bwMode="auto">
          <a:xfrm>
            <a:off x="6840538" y="1266825"/>
            <a:ext cx="412750" cy="1800225"/>
          </a:xfrm>
          <a:prstGeom prst="rect">
            <a:avLst/>
          </a:prstGeom>
          <a:noFill/>
          <a:ln w="19050">
            <a:solidFill>
              <a:schemeClr val="accent6"/>
            </a:solidFill>
          </a:ln>
          <a:extLst/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0066CC"/>
              </a:buClr>
              <a:buFont typeface="Wingdings" pitchFamily="2" charset="2"/>
              <a:defRPr sz="2400">
                <a:solidFill>
                  <a:srgbClr val="00599D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FF9900"/>
              </a:buClr>
              <a:buSzPct val="14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defRPr sz="1600" i="1">
                <a:solidFill>
                  <a:srgbClr val="990000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defRPr sz="1600">
                <a:solidFill>
                  <a:srgbClr val="0066CC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9pPr>
          </a:lstStyle>
          <a:p>
            <a:pPr algn="ctr" defTabSz="914400" eaLnBrk="1" hangingPunct="1">
              <a:spcBef>
                <a:spcPct val="0"/>
              </a:spcBef>
              <a:buClrTx/>
              <a:buFontTx/>
              <a:buNone/>
              <a:defRPr/>
            </a:pPr>
            <a:endParaRPr lang="en-US" altLang="en-US" sz="3600" b="0" smtClean="0">
              <a:solidFill>
                <a:srgbClr val="FF0000"/>
              </a:solidFill>
              <a:latin typeface="Tahoma" pitchFamily="34" charset="0"/>
              <a:cs typeface="+mn-cs"/>
            </a:endParaRPr>
          </a:p>
        </p:txBody>
      </p:sp>
      <p:pic>
        <p:nvPicPr>
          <p:cNvPr id="15" name="Picture 2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4475" y="-23813"/>
            <a:ext cx="1463675" cy="819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222964" y="928662"/>
            <a:ext cx="4940087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/>
            <a:r>
              <a:rPr lang="en-GB" altLang="de-DE" b="0" dirty="0" smtClean="0">
                <a:solidFill>
                  <a:srgbClr val="0070C0"/>
                </a:solidFill>
                <a:latin typeface="Tahoma" pitchFamily="34" charset="0"/>
                <a:sym typeface="Wingdings" pitchFamily="2" charset="2"/>
              </a:rPr>
              <a:t></a:t>
            </a:r>
            <a:r>
              <a:rPr lang="en-GB" altLang="de-DE" b="0" dirty="0" smtClean="0">
                <a:solidFill>
                  <a:srgbClr val="3333FF"/>
                </a:solidFill>
                <a:latin typeface="Tahoma" pitchFamily="34" charset="0"/>
                <a:sym typeface="Wingdings" pitchFamily="2" charset="2"/>
              </a:rPr>
              <a:t> </a:t>
            </a:r>
            <a:r>
              <a:rPr lang="en-GB" altLang="de-DE" sz="2000" b="0" dirty="0">
                <a:solidFill>
                  <a:srgbClr val="0070C0"/>
                </a:solidFill>
                <a:latin typeface="Tahoma" pitchFamily="34" charset="0"/>
                <a:cs typeface="+mn-cs"/>
                <a:sym typeface="Symbol" pitchFamily="18" charset="2"/>
              </a:rPr>
              <a:t>collective flow of identified particles</a:t>
            </a:r>
            <a:r>
              <a:rPr lang="en-US" altLang="de-DE" sz="2000" b="0" dirty="0">
                <a:solidFill>
                  <a:srgbClr val="215968"/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 (</a:t>
            </a:r>
            <a:r>
              <a:rPr lang="el-GR" altLang="de-DE" sz="2000" b="0" dirty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π</a:t>
            </a:r>
            <a:r>
              <a:rPr lang="de-DE" altLang="de-DE" sz="2000" b="0" dirty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,</a:t>
            </a:r>
            <a:r>
              <a:rPr lang="de-DE" altLang="de-DE" sz="2000" b="0" dirty="0" err="1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K,p</a:t>
            </a:r>
            <a:r>
              <a:rPr lang="de-DE" altLang="de-DE" sz="2000" b="0" dirty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,</a:t>
            </a:r>
            <a:r>
              <a:rPr lang="el-GR" altLang="de-DE" sz="2000" b="0" dirty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Λ</a:t>
            </a:r>
            <a:r>
              <a:rPr lang="de-DE" altLang="de-DE" sz="2000" b="0" dirty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,</a:t>
            </a:r>
            <a:r>
              <a:rPr lang="el-GR" altLang="de-DE" sz="2000" b="0" dirty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Ξ</a:t>
            </a:r>
            <a:r>
              <a:rPr lang="de-DE" altLang="de-DE" sz="2000" b="0" dirty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,</a:t>
            </a:r>
            <a:r>
              <a:rPr lang="el-GR" altLang="de-DE" sz="2000" b="0" dirty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Ω</a:t>
            </a:r>
            <a:r>
              <a:rPr lang="de-DE" altLang="de-DE" sz="2000" b="0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,...) </a:t>
            </a:r>
            <a:r>
              <a:rPr lang="de-DE" altLang="de-DE" b="0" dirty="0" err="1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driven</a:t>
            </a:r>
            <a:r>
              <a:rPr lang="de-DE" altLang="de-DE" b="0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 </a:t>
            </a:r>
            <a:r>
              <a:rPr lang="de-DE" altLang="de-DE" b="0" dirty="0" err="1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by</a:t>
            </a:r>
            <a:r>
              <a:rPr lang="de-DE" altLang="de-DE" b="0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 </a:t>
            </a:r>
            <a:r>
              <a:rPr lang="de-DE" altLang="de-DE" b="0" dirty="0" err="1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the</a:t>
            </a:r>
            <a:r>
              <a:rPr lang="de-DE" altLang="de-DE" b="0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 </a:t>
            </a:r>
            <a:r>
              <a:rPr lang="de-DE" altLang="de-DE" b="0" dirty="0" err="1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pressure</a:t>
            </a:r>
            <a:r>
              <a:rPr lang="de-DE" altLang="de-DE" b="0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 </a:t>
            </a:r>
            <a:r>
              <a:rPr lang="de-DE" altLang="de-DE" b="0" dirty="0" err="1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gradient</a:t>
            </a:r>
            <a:r>
              <a:rPr lang="de-DE" altLang="de-DE" b="0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 in </a:t>
            </a:r>
            <a:r>
              <a:rPr lang="de-DE" altLang="de-DE" b="0" dirty="0" err="1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the</a:t>
            </a:r>
            <a:r>
              <a:rPr lang="de-DE" altLang="de-DE" b="0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 </a:t>
            </a:r>
            <a:r>
              <a:rPr lang="de-DE" altLang="de-DE" b="0" dirty="0" err="1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early</a:t>
            </a:r>
            <a:r>
              <a:rPr lang="de-DE" altLang="de-DE" b="0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 </a:t>
            </a:r>
            <a:r>
              <a:rPr lang="de-DE" altLang="de-DE" b="0" dirty="0" err="1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fireball</a:t>
            </a:r>
            <a:endParaRPr lang="ru-RU" dirty="0"/>
          </a:p>
        </p:txBody>
      </p:sp>
      <p:sp>
        <p:nvSpPr>
          <p:cNvPr id="17" name="Rechteck 11"/>
          <p:cNvSpPr>
            <a:spLocks noChangeArrowheads="1"/>
          </p:cNvSpPr>
          <p:nvPr/>
        </p:nvSpPr>
        <p:spPr bwMode="auto">
          <a:xfrm>
            <a:off x="1763688" y="3856266"/>
            <a:ext cx="429051" cy="2247900"/>
          </a:xfrm>
          <a:prstGeom prst="rect">
            <a:avLst/>
          </a:prstGeom>
          <a:solidFill>
            <a:srgbClr val="FFC000">
              <a:alpha val="4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0066CC"/>
              </a:buClr>
              <a:buFont typeface="Wingdings" pitchFamily="2" charset="2"/>
              <a:defRPr sz="2400">
                <a:solidFill>
                  <a:srgbClr val="00599D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FF9900"/>
              </a:buClr>
              <a:buSzPct val="14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defRPr sz="1600" i="1">
                <a:solidFill>
                  <a:srgbClr val="990000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defRPr sz="1600">
                <a:solidFill>
                  <a:srgbClr val="0066CC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9pPr>
          </a:lstStyle>
          <a:p>
            <a:pPr algn="ctr" defTabSz="914400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3600" b="0" smtClean="0">
              <a:solidFill>
                <a:srgbClr val="FF0000"/>
              </a:solidFill>
              <a:latin typeface="Tahoma" pitchFamily="34" charset="0"/>
              <a:cs typeface="+mn-cs"/>
            </a:endParaRPr>
          </a:p>
        </p:txBody>
      </p:sp>
      <p:sp>
        <p:nvSpPr>
          <p:cNvPr id="18" name="Rechteck 11"/>
          <p:cNvSpPr>
            <a:spLocks noChangeArrowheads="1"/>
          </p:cNvSpPr>
          <p:nvPr/>
        </p:nvSpPr>
        <p:spPr bwMode="auto">
          <a:xfrm>
            <a:off x="4734000" y="3881477"/>
            <a:ext cx="429051" cy="2247900"/>
          </a:xfrm>
          <a:prstGeom prst="rect">
            <a:avLst/>
          </a:prstGeom>
          <a:solidFill>
            <a:srgbClr val="FFC000">
              <a:alpha val="4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0066CC"/>
              </a:buClr>
              <a:buFont typeface="Wingdings" pitchFamily="2" charset="2"/>
              <a:defRPr sz="2400">
                <a:solidFill>
                  <a:srgbClr val="00599D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FF9900"/>
              </a:buClr>
              <a:buSzPct val="14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defRPr sz="1600" i="1">
                <a:solidFill>
                  <a:srgbClr val="990000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defRPr sz="1600">
                <a:solidFill>
                  <a:srgbClr val="0066CC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9pPr>
          </a:lstStyle>
          <a:p>
            <a:pPr algn="ctr" defTabSz="914400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3600" b="0" smtClean="0">
              <a:solidFill>
                <a:srgbClr val="FF0000"/>
              </a:solidFill>
              <a:latin typeface="Tahoma" pitchFamily="34" charset="0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35366" y="5788404"/>
            <a:ext cx="13349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dirty="0" smtClean="0"/>
              <a:t>BM@N range</a:t>
            </a:r>
            <a:endParaRPr lang="ru-RU" sz="1400" b="0" dirty="0"/>
          </a:p>
        </p:txBody>
      </p:sp>
      <p:pic>
        <p:nvPicPr>
          <p:cNvPr id="21" name="Picture 8" descr="squeez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408" y="4293096"/>
            <a:ext cx="3058592" cy="2048104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9603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313" y="394021"/>
            <a:ext cx="9167654" cy="5207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701" y="6492875"/>
            <a:ext cx="48228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4475" y="-23813"/>
            <a:ext cx="1463675" cy="819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383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0" y="-26988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0066CC"/>
              </a:buClr>
              <a:buFont typeface="Wingdings" pitchFamily="2" charset="2"/>
              <a:defRPr sz="2400">
                <a:solidFill>
                  <a:srgbClr val="00599D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FF9900"/>
              </a:buClr>
              <a:buSzPct val="14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defRPr sz="1600" i="1">
                <a:solidFill>
                  <a:srgbClr val="990000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defRPr sz="1600">
                <a:solidFill>
                  <a:srgbClr val="0066CC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9pPr>
          </a:lstStyle>
          <a:p>
            <a:pPr algn="ctr" defTabSz="914400">
              <a:spcBef>
                <a:spcPct val="0"/>
              </a:spcBef>
              <a:buClrTx/>
              <a:buFontTx/>
              <a:buNone/>
            </a:pPr>
            <a:r>
              <a:rPr lang="en-GB" altLang="de-DE" sz="3200" b="0" smtClean="0">
                <a:solidFill>
                  <a:srgbClr val="000000"/>
                </a:solidFill>
                <a:latin typeface="Tahoma" pitchFamily="34" charset="0"/>
                <a:cs typeface="+mn-cs"/>
              </a:rPr>
              <a:t>BM@N </a:t>
            </a:r>
            <a:r>
              <a:rPr lang="en-GB" altLang="de-DE" sz="3200" b="0" smtClean="0">
                <a:solidFill>
                  <a:srgbClr val="CC0066"/>
                </a:solidFill>
                <a:latin typeface="Tahoma" pitchFamily="34" charset="0"/>
                <a:cs typeface="+mn-cs"/>
              </a:rPr>
              <a:t>physics case</a:t>
            </a:r>
            <a:r>
              <a:rPr lang="en-GB" altLang="de-DE" sz="3200" b="0" smtClean="0">
                <a:solidFill>
                  <a:srgbClr val="FF0000"/>
                </a:solidFill>
                <a:latin typeface="Tahoma" pitchFamily="34" charset="0"/>
                <a:cs typeface="+mn-cs"/>
              </a:rPr>
              <a:t> </a:t>
            </a:r>
            <a:r>
              <a:rPr lang="en-GB" altLang="de-DE" sz="3200" b="0" smtClean="0">
                <a:solidFill>
                  <a:srgbClr val="000000"/>
                </a:solidFill>
                <a:latin typeface="Tahoma" pitchFamily="34" charset="0"/>
                <a:cs typeface="+mn-cs"/>
              </a:rPr>
              <a:t>and</a:t>
            </a:r>
            <a:r>
              <a:rPr lang="en-GB" altLang="de-DE" sz="3200" b="0" smtClean="0">
                <a:solidFill>
                  <a:srgbClr val="FF0000"/>
                </a:solidFill>
                <a:latin typeface="Tahoma" pitchFamily="34" charset="0"/>
                <a:cs typeface="+mn-cs"/>
              </a:rPr>
              <a:t> </a:t>
            </a:r>
            <a:r>
              <a:rPr lang="en-GB" altLang="de-DE" sz="3200" b="0" smtClean="0">
                <a:solidFill>
                  <a:srgbClr val="0070C0"/>
                </a:solidFill>
                <a:latin typeface="Tahoma" pitchFamily="34" charset="0"/>
                <a:cs typeface="+mn-cs"/>
              </a:rPr>
              <a:t>observables</a:t>
            </a:r>
          </a:p>
        </p:txBody>
      </p:sp>
      <p:pic>
        <p:nvPicPr>
          <p:cNvPr id="12" name="Picture 12" descr="yields_s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813" y="1773238"/>
            <a:ext cx="2478087" cy="237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0" descr="yields_s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813" y="4057650"/>
            <a:ext cx="2478087" cy="237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3006725"/>
            <a:ext cx="4735512" cy="298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feld 22"/>
          <p:cNvSpPr txBox="1">
            <a:spLocks noChangeArrowheads="1"/>
          </p:cNvSpPr>
          <p:nvPr/>
        </p:nvSpPr>
        <p:spPr bwMode="auto">
          <a:xfrm>
            <a:off x="5011738" y="2330450"/>
            <a:ext cx="33051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0066CC"/>
              </a:buClr>
              <a:buFont typeface="Wingdings" pitchFamily="2" charset="2"/>
              <a:defRPr sz="2400">
                <a:solidFill>
                  <a:srgbClr val="00599D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FF9900"/>
              </a:buClr>
              <a:buSzPct val="14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defRPr sz="1600" i="1">
                <a:solidFill>
                  <a:srgbClr val="990000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defRPr sz="1600">
                <a:solidFill>
                  <a:srgbClr val="0066CC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600" b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HADES: Ar + KCl 1.76 A GeV</a:t>
            </a:r>
          </a:p>
          <a:p>
            <a:pPr defTabSz="914400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600" b="0" smtClean="0">
                <a:solidFill>
                  <a:srgbClr val="000000"/>
                </a:solidFill>
                <a:latin typeface="Calibri" pitchFamily="34" charset="0"/>
                <a:cs typeface="+mn-cs"/>
              </a:rPr>
              <a:t>G. Agakishiev et al., arXiv:1512.07070</a:t>
            </a:r>
            <a:endParaRPr lang="de-DE" altLang="de-DE" sz="1600" b="0" smtClean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31750" y="3446463"/>
            <a:ext cx="1117600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charset="0"/>
                <a:cs typeface="+mn-cs"/>
              </a:rPr>
              <a:t>AGS</a:t>
            </a:r>
            <a:r>
              <a:rPr kumimoji="0" lang="de-DE" altLang="de-DE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+mn-cs"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+mn-cs"/>
              </a:rPr>
              <a:t>Au+Au</a:t>
            </a:r>
            <a:endParaRPr kumimoji="0" lang="de-DE" altLang="de-DE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+mn-cs"/>
            </a:endParaRPr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1579563" y="1993900"/>
            <a:ext cx="9525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+mn-cs"/>
              </a:rPr>
              <a:t>2 A </a:t>
            </a:r>
            <a:r>
              <a:rPr kumimoji="0" lang="de-DE" altLang="de-DE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+mn-cs"/>
              </a:rPr>
              <a:t>GeV</a:t>
            </a:r>
            <a:endParaRPr kumimoji="0" lang="de-DE" altLang="de-DE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+mn-cs"/>
            </a:endParaRPr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1600200" y="4778375"/>
            <a:ext cx="9525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+mn-cs"/>
              </a:rPr>
              <a:t>4 A </a:t>
            </a:r>
            <a:r>
              <a:rPr kumimoji="0" lang="de-DE" altLang="de-DE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+mn-cs"/>
              </a:rPr>
              <a:t>GeV</a:t>
            </a:r>
            <a:endParaRPr kumimoji="0" lang="de-DE" altLang="de-DE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+mn-cs"/>
            </a:endParaRPr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-468313" y="531813"/>
            <a:ext cx="9612313" cy="107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0066CC"/>
              </a:buClr>
              <a:buFont typeface="Wingdings" pitchFamily="2" charset="2"/>
              <a:defRPr sz="2400">
                <a:solidFill>
                  <a:srgbClr val="00599D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FF9900"/>
              </a:buClr>
              <a:buSzPct val="14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defRPr sz="1600" i="1">
                <a:solidFill>
                  <a:srgbClr val="990000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defRPr sz="1600">
                <a:solidFill>
                  <a:srgbClr val="0066CC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9pPr>
          </a:lstStyle>
          <a:p>
            <a:pPr defTabSz="914400">
              <a:spcBef>
                <a:spcPct val="0"/>
              </a:spcBef>
              <a:buClrTx/>
              <a:buFontTx/>
              <a:buNone/>
            </a:pPr>
            <a:r>
              <a:rPr lang="en-GB" altLang="de-DE" b="0" smtClean="0">
                <a:solidFill>
                  <a:srgbClr val="33CC33"/>
                </a:solidFill>
                <a:latin typeface="Comic Sans MS" pitchFamily="66" charset="0"/>
                <a:cs typeface="+mn-cs"/>
                <a:sym typeface="Wingdings" pitchFamily="2" charset="2"/>
              </a:rPr>
              <a:t>    </a:t>
            </a:r>
            <a:r>
              <a:rPr lang="en-GB" altLang="de-DE" b="0" smtClean="0">
                <a:solidFill>
                  <a:srgbClr val="FF0000"/>
                </a:solidFill>
                <a:latin typeface="Comic Sans MS" pitchFamily="66" charset="0"/>
                <a:cs typeface="+mn-cs"/>
                <a:sym typeface="Symbol" pitchFamily="18" charset="2"/>
              </a:rPr>
              <a:t>  </a:t>
            </a:r>
            <a:r>
              <a:rPr lang="en-GB" altLang="de-DE" sz="2000" b="0" smtClean="0">
                <a:solidFill>
                  <a:srgbClr val="C00000"/>
                </a:solidFill>
                <a:latin typeface="Tahoma" pitchFamily="34" charset="0"/>
                <a:cs typeface="+mn-cs"/>
                <a:sym typeface="Symbol" pitchFamily="18" charset="2"/>
              </a:rPr>
              <a:t>The QCD matter equation-of-state at neutron high densities</a:t>
            </a:r>
          </a:p>
          <a:p>
            <a:pPr defTabSz="914400">
              <a:spcBef>
                <a:spcPct val="0"/>
              </a:spcBef>
              <a:buClrTx/>
              <a:buFontTx/>
              <a:buNone/>
            </a:pPr>
            <a:r>
              <a:rPr lang="en-GB" altLang="de-DE" sz="2000" b="0" smtClean="0">
                <a:solidFill>
                  <a:srgbClr val="0070C0"/>
                </a:solidFill>
                <a:latin typeface="Tahoma" pitchFamily="34" charset="0"/>
                <a:cs typeface="+mn-cs"/>
                <a:sym typeface="Wingdings" pitchFamily="2" charset="2"/>
              </a:rPr>
              <a:t>        </a:t>
            </a:r>
            <a:r>
              <a:rPr lang="en-GB" altLang="de-DE" sz="2000" b="0" smtClean="0">
                <a:solidFill>
                  <a:srgbClr val="0070C0"/>
                </a:solidFill>
                <a:latin typeface="Tahoma" pitchFamily="34" charset="0"/>
                <a:cs typeface="+mn-cs"/>
                <a:sym typeface="Symbol" pitchFamily="18" charset="2"/>
              </a:rPr>
              <a:t>particle production at (sub)threshold energies via multi-step processes:</a:t>
            </a:r>
          </a:p>
          <a:p>
            <a:pPr defTabSz="914400">
              <a:spcBef>
                <a:spcPct val="0"/>
              </a:spcBef>
              <a:buClrTx/>
              <a:buFontTx/>
              <a:buNone/>
            </a:pPr>
            <a:r>
              <a:rPr lang="en-GB" altLang="de-DE" sz="2000" b="0" smtClean="0">
                <a:solidFill>
                  <a:srgbClr val="0070C0"/>
                </a:solidFill>
                <a:latin typeface="Tahoma" pitchFamily="34" charset="0"/>
                <a:cs typeface="+mn-cs"/>
                <a:sym typeface="Symbol" pitchFamily="18" charset="2"/>
              </a:rPr>
              <a:t>          multi-strange hyperons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51920" y="1347569"/>
            <a:ext cx="52920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/>
              <a:t>Competitors for BM@N : HADES at lower energy,   old AGS measurements of </a:t>
            </a:r>
            <a:r>
              <a:rPr lang="el-GR" b="0" dirty="0" smtClean="0"/>
              <a:t>π</a:t>
            </a:r>
            <a:r>
              <a:rPr lang="el-GR" b="0" baseline="30000" dirty="0" smtClean="0"/>
              <a:t>±</a:t>
            </a:r>
            <a:r>
              <a:rPr lang="en-US" b="0" dirty="0" smtClean="0"/>
              <a:t>, K</a:t>
            </a:r>
            <a:r>
              <a:rPr lang="en-US" b="0" baseline="30000" dirty="0" smtClean="0"/>
              <a:t>±</a:t>
            </a:r>
            <a:r>
              <a:rPr lang="en-US" b="0" dirty="0" smtClean="0"/>
              <a:t>, p, </a:t>
            </a:r>
            <a:r>
              <a:rPr lang="el-GR" b="0" dirty="0" smtClean="0"/>
              <a:t>Λ</a:t>
            </a:r>
            <a:r>
              <a:rPr lang="en-US" b="0" dirty="0" smtClean="0"/>
              <a:t> yields</a:t>
            </a:r>
          </a:p>
          <a:p>
            <a:r>
              <a:rPr lang="en-US" b="0" dirty="0" smtClean="0"/>
              <a:t>STAR fixed target program</a:t>
            </a:r>
            <a:endParaRPr lang="ru-RU" b="0" dirty="0"/>
          </a:p>
        </p:txBody>
      </p:sp>
    </p:spTree>
    <p:extLst>
      <p:ext uri="{BB962C8B-B14F-4D97-AF65-F5344CB8AC3E}">
        <p14:creationId xmlns:p14="http://schemas.microsoft.com/office/powerpoint/2010/main" val="2745624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34298</TotalTime>
  <Words>2684</Words>
  <Application>Microsoft Office PowerPoint</Application>
  <PresentationFormat>Экран (4:3)</PresentationFormat>
  <Paragraphs>510</Paragraphs>
  <Slides>40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40</vt:i4>
      </vt:variant>
    </vt:vector>
  </HeadingPairs>
  <TitlesOfParts>
    <vt:vector size="42" baseType="lpstr">
      <vt:lpstr>Оформление по умолчанию</vt:lpstr>
      <vt:lpstr>1_Оформление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Dmitry</dc:creator>
  <cp:lastModifiedBy>RePack by Diakov</cp:lastModifiedBy>
  <cp:revision>904</cp:revision>
  <cp:lastPrinted>2019-06-05T08:36:57Z</cp:lastPrinted>
  <dcterms:created xsi:type="dcterms:W3CDTF">2013-11-29T08:28:48Z</dcterms:created>
  <dcterms:modified xsi:type="dcterms:W3CDTF">2021-05-17T12:38:26Z</dcterms:modified>
</cp:coreProperties>
</file>