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34"/>
  </p:notesMasterIdLst>
  <p:sldIdLst>
    <p:sldId id="528" r:id="rId3"/>
    <p:sldId id="471" r:id="rId4"/>
    <p:sldId id="517" r:id="rId5"/>
    <p:sldId id="486" r:id="rId6"/>
    <p:sldId id="487" r:id="rId7"/>
    <p:sldId id="518" r:id="rId8"/>
    <p:sldId id="520" r:id="rId9"/>
    <p:sldId id="530" r:id="rId10"/>
    <p:sldId id="531" r:id="rId11"/>
    <p:sldId id="369" r:id="rId12"/>
    <p:sldId id="444" r:id="rId13"/>
    <p:sldId id="464" r:id="rId14"/>
    <p:sldId id="472" r:id="rId15"/>
    <p:sldId id="438" r:id="rId16"/>
    <p:sldId id="473" r:id="rId17"/>
    <p:sldId id="474" r:id="rId18"/>
    <p:sldId id="522" r:id="rId19"/>
    <p:sldId id="523" r:id="rId20"/>
    <p:sldId id="461" r:id="rId21"/>
    <p:sldId id="477" r:id="rId22"/>
    <p:sldId id="478" r:id="rId23"/>
    <p:sldId id="476" r:id="rId24"/>
    <p:sldId id="524" r:id="rId25"/>
    <p:sldId id="509" r:id="rId26"/>
    <p:sldId id="525" r:id="rId27"/>
    <p:sldId id="278" r:id="rId28"/>
    <p:sldId id="508" r:id="rId29"/>
    <p:sldId id="519" r:id="rId30"/>
    <p:sldId id="462" r:id="rId31"/>
    <p:sldId id="526" r:id="rId32"/>
    <p:sldId id="527" r:id="rId33"/>
  </p:sldIdLst>
  <p:sldSz cx="9144000" cy="6858000" type="screen4x3"/>
  <p:notesSz cx="7099300" cy="10234613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0"/>
    <a:srgbClr val="FF0066"/>
    <a:srgbClr val="CC0000"/>
    <a:srgbClr val="CCFF66"/>
    <a:srgbClr val="FFFFCC"/>
    <a:srgbClr val="99CC00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92" autoAdjust="0"/>
  </p:normalViewPr>
  <p:slideViewPr>
    <p:cSldViewPr>
      <p:cViewPr varScale="1">
        <p:scale>
          <a:sx n="85" d="100"/>
          <a:sy n="85" d="100"/>
        </p:scale>
        <p:origin x="-1378" y="-8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3555" name="AutoShape 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3556" name="AutoShape 3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3559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6950" y="768350"/>
            <a:ext cx="5111750" cy="383222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75312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84" tIns="49672" rIns="98984" bIns="49672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4021138" y="9721850"/>
            <a:ext cx="3071812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984" tIns="49672" rIns="98984" bIns="49672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3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6AE85CE-6384-4904-8D61-764B558355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4348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94B99E4A-87AD-4023-B250-272248C5C87D}" type="slidenum">
              <a:rPr lang="ru-RU" altLang="ru-RU" sz="13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ru-RU" altLang="ru-RU" sz="1300" smtClean="0">
              <a:latin typeface="Arial" charset="0"/>
              <a:cs typeface="Arial" charset="0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8538" y="768350"/>
            <a:ext cx="5116512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70413" algn="l"/>
                <a:tab pos="5027613" algn="l"/>
                <a:tab pos="5486400" algn="l"/>
                <a:tab pos="5943600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6800" algn="l"/>
                <a:tab pos="914241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2D276E18-23EF-4E5C-8F22-10FCCFC2F0EE}" type="slidenum">
              <a:rPr lang="ru-RU" altLang="ru-RU" sz="13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ru-RU" altLang="ru-RU" sz="1300" smtClean="0">
              <a:latin typeface="Arial" charset="0"/>
              <a:cs typeface="Arial" charset="0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8538" y="768350"/>
            <a:ext cx="5116512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EE64A-FF32-48EE-9EF2-71AC6AAAD477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2E052-DBB4-4624-86F9-79DB478FA73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60892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10B80-3786-461C-AB05-CFA52E4D4936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1E17D-1751-4DC5-9CB6-5D66C5AB9E6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5034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46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6625" cy="5846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D5F9F-41B8-40CD-A4FA-8E0E1884F1F8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E29B1-E4A0-4D46-8A08-2EF7FCB4DDA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66675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FD49C-31E1-46F1-8423-061258B85EE7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CBC92-88E3-4427-9E8B-B4D7FE4E6CF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04253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84B1A-DE96-40C0-A64A-6874EFAB3831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DE95A-F266-4DBC-BE48-1C5850E77BA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01984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5FFF-4257-475D-840A-FB5348F3D617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55D51-CDA8-49F6-B862-141A840CAA0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37575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49B31-EE94-4A24-9644-F6C4D4BAF44F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CDF03-41DD-4A25-941A-C95E080FB70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94403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346ED-2D25-49AE-B962-E45449CEE961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6F79A-4F32-406E-A47A-EC4E5A41062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15713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B7F7D-60DE-4210-AD00-56E838B6C4C4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E6AD9-5AC1-4DA5-99D0-402962F4401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00265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3111E-FB5C-45B1-84ED-69C641F2C52B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2B70D-5A7A-4BF1-93D0-5E9A901E767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838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CE07A-5231-4930-8B1B-C2B6939E5CDB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53E3-A7FF-4278-A930-5B484120ECF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5688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1DD40-F562-4780-8148-E586BD0EB904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F3422-97C2-4AD8-884F-83B44441692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62960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ADDC6-AE1F-44D5-8A30-FEA8A173FE35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548E3-4EAB-4224-B548-519CD3C737C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91111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C1525-37CC-4386-82D6-9D7EA897745F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E7AD7-C230-4CE1-BFDE-BD4C47DEC12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99797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46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6625" cy="5846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985BB-A059-4222-ACA2-02569613A20C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37F0C-CF76-431D-83D6-05234AA6B6C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2771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0027E-A722-4B89-AED0-AB6A7CA7948A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74CD2-0FA7-4321-8779-BD5E0F2DF5C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88916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18835-1810-4A7B-B9FF-D5F0B54033CD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70E27-8B2B-4E9B-BC39-A58A5661938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79523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33894-57BC-4E9D-9DF3-465F8A1D5296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EA8F1-68A4-41F8-A3B8-9C8592D222D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62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01B39-E4BE-434B-923B-A2676E601DEC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8B994-7D17-4F96-A86B-72F66CC4114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6693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34A4C-25C8-4319-83B1-7B1B69B75C2C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57519-3631-47FC-89E9-F4C4675E0A7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5141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75D8B-23C1-4D14-A5EE-299BC96FE272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710EF-9BF2-49CE-80E1-CB412E2BD7D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87913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75FE5-A839-4E4B-9E3D-D94337CB219B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5863D-9900-4B55-AE46-0535FC9A86E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54423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4838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outline text format</a:t>
            </a:r>
          </a:p>
          <a:p>
            <a:pPr lvl="1"/>
            <a:r>
              <a:rPr lang="en-GB" altLang="ru-RU" smtClean="0"/>
              <a:t>Second Outline Level</a:t>
            </a:r>
          </a:p>
          <a:p>
            <a:pPr lvl="2"/>
            <a:r>
              <a:rPr lang="en-GB" altLang="ru-RU" smtClean="0"/>
              <a:t>Third Outline Level</a:t>
            </a:r>
          </a:p>
          <a:p>
            <a:pPr lvl="3"/>
            <a:r>
              <a:rPr lang="en-GB" altLang="ru-RU" smtClean="0"/>
              <a:t>Fourth Outline Level</a:t>
            </a:r>
          </a:p>
          <a:p>
            <a:pPr lvl="4"/>
            <a:r>
              <a:rPr lang="en-GB" altLang="ru-RU" smtClean="0"/>
              <a:t>Fifth Outline Level</a:t>
            </a:r>
          </a:p>
          <a:p>
            <a:pPr lvl="4"/>
            <a:r>
              <a:rPr lang="en-GB" altLang="ru-RU" smtClean="0"/>
              <a:t>Sixth Outline Level</a:t>
            </a:r>
          </a:p>
          <a:p>
            <a:pPr lvl="4"/>
            <a:r>
              <a:rPr lang="en-GB" altLang="ru-RU" smtClean="0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8905E3E-79B8-42C9-804C-619015990EA6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0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03D7A4A-ABE4-4CC2-B049-FB22E897399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4838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outline text format</a:t>
            </a:r>
          </a:p>
          <a:p>
            <a:pPr lvl="1"/>
            <a:r>
              <a:rPr lang="en-GB" altLang="ru-RU" smtClean="0"/>
              <a:t>Second Outline Level</a:t>
            </a:r>
          </a:p>
          <a:p>
            <a:pPr lvl="2"/>
            <a:r>
              <a:rPr lang="en-GB" altLang="ru-RU" smtClean="0"/>
              <a:t>Third Outline Level</a:t>
            </a:r>
          </a:p>
          <a:p>
            <a:pPr lvl="3"/>
            <a:r>
              <a:rPr lang="en-GB" altLang="ru-RU" smtClean="0"/>
              <a:t>Fourth Outline Level</a:t>
            </a:r>
          </a:p>
          <a:p>
            <a:pPr lvl="4"/>
            <a:r>
              <a:rPr lang="en-GB" altLang="ru-RU" smtClean="0"/>
              <a:t>Fifth Outline Level</a:t>
            </a:r>
          </a:p>
          <a:p>
            <a:pPr lvl="4"/>
            <a:r>
              <a:rPr lang="en-GB" altLang="ru-RU" smtClean="0"/>
              <a:t>Sixth Outline Level</a:t>
            </a:r>
          </a:p>
          <a:p>
            <a:pPr lvl="4"/>
            <a:r>
              <a:rPr lang="en-GB" altLang="ru-RU" smtClean="0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0C0DD43-6FC1-418E-9357-6C67D699107B}" type="datetime1">
              <a:rPr lang="en-US" altLang="ru-RU"/>
              <a:pPr>
                <a:defRPr/>
              </a:pPr>
              <a:t>6/19/2021</a:t>
            </a:fld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0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D39DE65-FB02-4FEB-9830-4CCCCDF65C5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emf"/><Relationship Id="rId7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65.emf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4162425" y="3246438"/>
            <a:ext cx="24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0"/>
              <a:t> 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744538" y="204788"/>
            <a:ext cx="7345362" cy="576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800" dirty="0">
              <a:solidFill>
                <a:srgbClr val="FF0066"/>
              </a:solidFill>
            </a:endParaRP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3059113" y="2852738"/>
            <a:ext cx="360362" cy="360362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3077" name="Rectangle 8"/>
          <p:cNvSpPr>
            <a:spLocks noChangeArrowheads="1"/>
          </p:cNvSpPr>
          <p:nvPr/>
        </p:nvSpPr>
        <p:spPr bwMode="auto">
          <a:xfrm>
            <a:off x="539750" y="549275"/>
            <a:ext cx="75612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400" b="0"/>
              <a:t> </a:t>
            </a:r>
          </a:p>
        </p:txBody>
      </p:sp>
      <p:sp>
        <p:nvSpPr>
          <p:cNvPr id="3078" name="Rectangle 13"/>
          <p:cNvSpPr>
            <a:spLocks noChangeArrowheads="1"/>
          </p:cNvSpPr>
          <p:nvPr/>
        </p:nvSpPr>
        <p:spPr bwMode="auto">
          <a:xfrm>
            <a:off x="4029" y="815537"/>
            <a:ext cx="8675688" cy="11874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 smtClean="0">
                <a:solidFill>
                  <a:srgbClr val="FF0066"/>
                </a:solidFill>
              </a:rPr>
              <a:t>     Project BM@N: Studies </a:t>
            </a:r>
            <a:r>
              <a:rPr lang="en-US" sz="2400" dirty="0">
                <a:solidFill>
                  <a:srgbClr val="FF0066"/>
                </a:solidFill>
              </a:rPr>
              <a:t>of Baryonic Matter at the </a:t>
            </a:r>
            <a:r>
              <a:rPr lang="en-US" sz="2400" dirty="0" err="1" smtClean="0">
                <a:solidFill>
                  <a:srgbClr val="FF0066"/>
                </a:solidFill>
              </a:rPr>
              <a:t>Nuclotron</a:t>
            </a:r>
            <a:endParaRPr lang="ru-RU" sz="2400" dirty="0">
              <a:solidFill>
                <a:srgbClr val="FF0066"/>
              </a:solidFill>
            </a:endParaRPr>
          </a:p>
          <a:p>
            <a:pPr algn="ctr"/>
            <a:endParaRPr lang="en-US" sz="2400" dirty="0" smtClean="0">
              <a:solidFill>
                <a:srgbClr val="FF0066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66"/>
                </a:solidFill>
              </a:rPr>
              <a:t>Report for 2017-2021 , Prolongation </a:t>
            </a:r>
            <a:r>
              <a:rPr lang="en-US" sz="2400" dirty="0">
                <a:solidFill>
                  <a:srgbClr val="FF0066"/>
                </a:solidFill>
              </a:rPr>
              <a:t>for 2022-2026 </a:t>
            </a:r>
            <a:endParaRPr lang="ru-RU" sz="2400" dirty="0">
              <a:solidFill>
                <a:srgbClr val="FF0066"/>
              </a:solidFill>
            </a:endParaRPr>
          </a:p>
          <a:p>
            <a:pPr algn="ctr"/>
            <a:endParaRPr lang="en-US" sz="2400" dirty="0" smtClean="0">
              <a:solidFill>
                <a:srgbClr val="FF0066"/>
              </a:solidFill>
            </a:endParaRPr>
          </a:p>
        </p:txBody>
      </p:sp>
      <p:sp>
        <p:nvSpPr>
          <p:cNvPr id="3081" name="Прямоугольник 1"/>
          <p:cNvSpPr>
            <a:spLocks noChangeArrowheads="1"/>
          </p:cNvSpPr>
          <p:nvPr/>
        </p:nvSpPr>
        <p:spPr bwMode="auto">
          <a:xfrm>
            <a:off x="0" y="6550025"/>
            <a:ext cx="5741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400">
                <a:solidFill>
                  <a:srgbClr val="000000"/>
                </a:solidFill>
              </a:rPr>
              <a:t>M.Kapishin                                                       BM@N  experiment</a:t>
            </a:r>
          </a:p>
        </p:txBody>
      </p:sp>
      <p:pic>
        <p:nvPicPr>
          <p:cNvPr id="3082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38100"/>
            <a:ext cx="14636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8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" descr="IMG_62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02987"/>
            <a:ext cx="830738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154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919163" y="0"/>
            <a:ext cx="80645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800" dirty="0">
                <a:solidFill>
                  <a:srgbClr val="FF0066"/>
                </a:solidFill>
              </a:rPr>
              <a:t>BM@N central tracker in </a:t>
            </a:r>
            <a:r>
              <a:rPr lang="en-US" altLang="ru-RU" sz="2800" dirty="0" err="1">
                <a:solidFill>
                  <a:srgbClr val="FF0066"/>
                </a:solidFill>
              </a:rPr>
              <a:t>Ar</a:t>
            </a:r>
            <a:r>
              <a:rPr lang="en-US" altLang="ru-RU" sz="2800" dirty="0">
                <a:solidFill>
                  <a:srgbClr val="FF0066"/>
                </a:solidFill>
              </a:rPr>
              <a:t> and Kr runs 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5963" y="620713"/>
            <a:ext cx="142875" cy="1714500"/>
          </a:xfrm>
          <a:prstGeom prst="rect">
            <a:avLst/>
          </a:prstGeom>
          <a:solidFill>
            <a:srgbClr val="FFFF00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153150" y="620713"/>
            <a:ext cx="142875" cy="1714500"/>
          </a:xfrm>
          <a:prstGeom prst="rect">
            <a:avLst/>
          </a:prstGeom>
          <a:solidFill>
            <a:srgbClr val="FFFF00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 flipH="1">
            <a:off x="6024563" y="595313"/>
            <a:ext cx="46037" cy="1717675"/>
          </a:xfrm>
          <a:prstGeom prst="rect">
            <a:avLst/>
          </a:prstGeom>
          <a:solidFill>
            <a:srgbClr val="00B050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6877050" y="1196975"/>
            <a:ext cx="857250" cy="500063"/>
          </a:xfrm>
          <a:prstGeom prst="rect">
            <a:avLst/>
          </a:prstGeom>
          <a:solidFill>
            <a:srgbClr val="7030A0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837238" y="329406"/>
            <a:ext cx="13684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600" b="0" dirty="0"/>
              <a:t>DCH-1,2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877050" y="836613"/>
            <a:ext cx="92868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000" b="0"/>
              <a:t>ZDC</a:t>
            </a:r>
          </a:p>
        </p:txBody>
      </p:sp>
      <p:cxnSp>
        <p:nvCxnSpPr>
          <p:cNvPr id="11273" name="AutoShape 9"/>
          <p:cNvCxnSpPr>
            <a:cxnSpLocks noChangeShapeType="1"/>
          </p:cNvCxnSpPr>
          <p:nvPr/>
        </p:nvCxnSpPr>
        <p:spPr bwMode="auto">
          <a:xfrm flipH="1" flipV="1">
            <a:off x="5651500" y="1484313"/>
            <a:ext cx="1004888" cy="681037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1274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8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5" name="Rectangle 13"/>
          <p:cNvSpPr>
            <a:spLocks noChangeArrowheads="1"/>
          </p:cNvSpPr>
          <p:nvPr/>
        </p:nvSpPr>
        <p:spPr bwMode="auto">
          <a:xfrm>
            <a:off x="5651500" y="549275"/>
            <a:ext cx="73025" cy="792163"/>
          </a:xfrm>
          <a:prstGeom prst="rect">
            <a:avLst/>
          </a:prstGeom>
          <a:solidFill>
            <a:srgbClr val="00B050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276" name="Rectangle 14"/>
          <p:cNvSpPr>
            <a:spLocks noChangeArrowheads="1"/>
          </p:cNvSpPr>
          <p:nvPr/>
        </p:nvSpPr>
        <p:spPr bwMode="auto">
          <a:xfrm>
            <a:off x="4140200" y="620713"/>
            <a:ext cx="1295400" cy="1657350"/>
          </a:xfrm>
          <a:prstGeom prst="rect">
            <a:avLst/>
          </a:prstGeom>
          <a:solidFill>
            <a:srgbClr val="CC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277" name="Text Box 15"/>
          <p:cNvSpPr txBox="1">
            <a:spLocks noChangeArrowheads="1"/>
          </p:cNvSpPr>
          <p:nvPr/>
        </p:nvSpPr>
        <p:spPr bwMode="auto">
          <a:xfrm>
            <a:off x="48208" y="1004056"/>
            <a:ext cx="338613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en-US" altLang="ru-RU" sz="1800" dirty="0"/>
              <a:t>Kr beam, T</a:t>
            </a:r>
            <a:r>
              <a:rPr lang="en-US" altLang="ru-RU" sz="1800" baseline="-25000" dirty="0"/>
              <a:t>0</a:t>
            </a:r>
            <a:r>
              <a:rPr lang="en-US" altLang="ru-RU" sz="1800" dirty="0"/>
              <a:t>= 2.4 GeV/n</a:t>
            </a:r>
            <a:endParaRPr lang="en-US" altLang="ru-RU" sz="1800" dirty="0">
              <a:solidFill>
                <a:schemeClr val="tx1"/>
              </a:solidFill>
            </a:endParaRPr>
          </a:p>
        </p:txBody>
      </p:sp>
      <p:sp>
        <p:nvSpPr>
          <p:cNvPr id="11278" name="Text Box 16"/>
          <p:cNvSpPr txBox="1">
            <a:spLocks noChangeArrowheads="1"/>
          </p:cNvSpPr>
          <p:nvPr/>
        </p:nvSpPr>
        <p:spPr bwMode="auto">
          <a:xfrm>
            <a:off x="4187825" y="1819275"/>
            <a:ext cx="1020763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875"/>
              </a:spcBef>
              <a:buClrTx/>
              <a:buFontTx/>
              <a:buNone/>
            </a:pPr>
            <a:r>
              <a:rPr lang="en-US" altLang="ru-RU" sz="1400" b="0"/>
              <a:t>Analyzing magnet SP-41</a:t>
            </a:r>
          </a:p>
        </p:txBody>
      </p:sp>
      <p:sp>
        <p:nvSpPr>
          <p:cNvPr id="11279" name="Rectangle 17"/>
          <p:cNvSpPr>
            <a:spLocks noChangeArrowheads="1"/>
          </p:cNvSpPr>
          <p:nvPr/>
        </p:nvSpPr>
        <p:spPr bwMode="auto">
          <a:xfrm>
            <a:off x="4140200" y="1474788"/>
            <a:ext cx="252413" cy="73025"/>
          </a:xfrm>
          <a:prstGeom prst="rect">
            <a:avLst/>
          </a:prstGeom>
          <a:solidFill>
            <a:srgbClr val="99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280" name="Line 18"/>
          <p:cNvSpPr>
            <a:spLocks noChangeShapeType="1"/>
          </p:cNvSpPr>
          <p:nvPr/>
        </p:nvSpPr>
        <p:spPr bwMode="auto">
          <a:xfrm>
            <a:off x="3203575" y="1403350"/>
            <a:ext cx="3671888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1" name="Rectangle 19"/>
          <p:cNvSpPr>
            <a:spLocks noChangeArrowheads="1"/>
          </p:cNvSpPr>
          <p:nvPr/>
        </p:nvSpPr>
        <p:spPr bwMode="auto">
          <a:xfrm>
            <a:off x="4140200" y="1250950"/>
            <a:ext cx="252413" cy="73025"/>
          </a:xfrm>
          <a:prstGeom prst="rect">
            <a:avLst/>
          </a:prstGeom>
          <a:solidFill>
            <a:srgbClr val="99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282" name="Rectangle 20"/>
          <p:cNvSpPr>
            <a:spLocks noChangeArrowheads="1"/>
          </p:cNvSpPr>
          <p:nvPr/>
        </p:nvSpPr>
        <p:spPr bwMode="auto">
          <a:xfrm>
            <a:off x="3563938" y="1341438"/>
            <a:ext cx="36512" cy="107950"/>
          </a:xfrm>
          <a:prstGeom prst="rect">
            <a:avLst/>
          </a:prstGeom>
          <a:solidFill>
            <a:srgbClr val="FFFF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283" name="Rectangle 21"/>
          <p:cNvSpPr>
            <a:spLocks noChangeArrowheads="1"/>
          </p:cNvSpPr>
          <p:nvPr/>
        </p:nvSpPr>
        <p:spPr bwMode="auto">
          <a:xfrm>
            <a:off x="4067175" y="1341438"/>
            <a:ext cx="36513" cy="107950"/>
          </a:xfrm>
          <a:prstGeom prst="rect">
            <a:avLst/>
          </a:prstGeom>
          <a:solidFill>
            <a:srgbClr val="FFFF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284" name="Rectangle 22"/>
          <p:cNvSpPr>
            <a:spLocks noChangeArrowheads="1"/>
          </p:cNvSpPr>
          <p:nvPr/>
        </p:nvSpPr>
        <p:spPr bwMode="auto">
          <a:xfrm>
            <a:off x="4211638" y="1341438"/>
            <a:ext cx="36512" cy="10795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285" name="Text Box 23"/>
          <p:cNvSpPr txBox="1">
            <a:spLocks noChangeArrowheads="1"/>
          </p:cNvSpPr>
          <p:nvPr/>
        </p:nvSpPr>
        <p:spPr bwMode="auto">
          <a:xfrm>
            <a:off x="4067175" y="908050"/>
            <a:ext cx="5762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000"/>
              </a:spcBef>
              <a:buClrTx/>
              <a:buFontTx/>
              <a:buNone/>
            </a:pPr>
            <a:r>
              <a:rPr lang="en-US" altLang="ru-RU" sz="1600" b="0"/>
              <a:t>T</a:t>
            </a:r>
            <a:r>
              <a:rPr lang="en-US" altLang="ru-RU" sz="1600" b="0" baseline="-25000"/>
              <a:t>0</a:t>
            </a:r>
            <a:r>
              <a:rPr lang="en-US" altLang="ru-RU" sz="1600" b="0"/>
              <a:t>T</a:t>
            </a:r>
          </a:p>
        </p:txBody>
      </p:sp>
      <p:sp>
        <p:nvSpPr>
          <p:cNvPr id="11286" name="Text Box 24"/>
          <p:cNvSpPr txBox="1">
            <a:spLocks noChangeArrowheads="1"/>
          </p:cNvSpPr>
          <p:nvPr/>
        </p:nvSpPr>
        <p:spPr bwMode="auto">
          <a:xfrm>
            <a:off x="3132138" y="1125538"/>
            <a:ext cx="504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000"/>
              </a:spcBef>
              <a:buClrTx/>
              <a:buFontTx/>
              <a:buNone/>
            </a:pPr>
            <a:r>
              <a:rPr lang="en-US" altLang="ru-RU" sz="1600" b="0"/>
              <a:t>BM</a:t>
            </a:r>
          </a:p>
        </p:txBody>
      </p:sp>
      <p:sp>
        <p:nvSpPr>
          <p:cNvPr id="11287" name="Rectangle 25"/>
          <p:cNvSpPr>
            <a:spLocks noChangeArrowheads="1"/>
          </p:cNvSpPr>
          <p:nvPr/>
        </p:nvSpPr>
        <p:spPr bwMode="auto">
          <a:xfrm>
            <a:off x="250825" y="6553200"/>
            <a:ext cx="3125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288" name="Rectangle 26"/>
          <p:cNvSpPr>
            <a:spLocks noChangeArrowheads="1"/>
          </p:cNvSpPr>
          <p:nvPr/>
        </p:nvSpPr>
        <p:spPr bwMode="auto">
          <a:xfrm>
            <a:off x="3059113" y="2852738"/>
            <a:ext cx="180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289" name="Rectangle 27"/>
          <p:cNvSpPr>
            <a:spLocks noChangeArrowheads="1"/>
          </p:cNvSpPr>
          <p:nvPr/>
        </p:nvSpPr>
        <p:spPr bwMode="auto">
          <a:xfrm>
            <a:off x="0" y="6553200"/>
            <a:ext cx="180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ru-RU" sz="1400" b="0"/>
          </a:p>
        </p:txBody>
      </p:sp>
      <p:sp>
        <p:nvSpPr>
          <p:cNvPr id="11290" name="Rectangle 28"/>
          <p:cNvSpPr>
            <a:spLocks noChangeArrowheads="1"/>
          </p:cNvSpPr>
          <p:nvPr/>
        </p:nvSpPr>
        <p:spPr bwMode="auto">
          <a:xfrm>
            <a:off x="3924300" y="1125538"/>
            <a:ext cx="46038" cy="500062"/>
          </a:xfrm>
          <a:prstGeom prst="rect">
            <a:avLst/>
          </a:prstGeom>
          <a:solidFill>
            <a:srgbClr val="FF0066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291" name="Rectangle 29"/>
          <p:cNvSpPr>
            <a:spLocks noChangeArrowheads="1"/>
          </p:cNvSpPr>
          <p:nvPr/>
        </p:nvSpPr>
        <p:spPr bwMode="auto">
          <a:xfrm>
            <a:off x="3419475" y="765175"/>
            <a:ext cx="744538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b="0"/>
              <a:t>MWPC</a:t>
            </a:r>
          </a:p>
        </p:txBody>
      </p:sp>
      <p:sp>
        <p:nvSpPr>
          <p:cNvPr id="11292" name="Line 30"/>
          <p:cNvSpPr>
            <a:spLocks noChangeShapeType="1"/>
          </p:cNvSpPr>
          <p:nvPr/>
        </p:nvSpPr>
        <p:spPr bwMode="auto">
          <a:xfrm>
            <a:off x="2645568" y="1985964"/>
            <a:ext cx="792163" cy="1587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3" name="Line 31"/>
          <p:cNvSpPr>
            <a:spLocks noChangeShapeType="1"/>
          </p:cNvSpPr>
          <p:nvPr/>
        </p:nvSpPr>
        <p:spPr bwMode="auto">
          <a:xfrm flipV="1">
            <a:off x="2628106" y="1454150"/>
            <a:ext cx="1588" cy="512762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4" name="Text Box 32"/>
          <p:cNvSpPr txBox="1">
            <a:spLocks noChangeArrowheads="1"/>
          </p:cNvSpPr>
          <p:nvPr/>
        </p:nvSpPr>
        <p:spPr bwMode="auto">
          <a:xfrm>
            <a:off x="2603748" y="1208087"/>
            <a:ext cx="503238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875"/>
              </a:spcBef>
              <a:buClrTx/>
              <a:buFontTx/>
              <a:buNone/>
            </a:pPr>
            <a:r>
              <a:rPr lang="en-US" altLang="ru-RU" sz="1400" b="0" dirty="0"/>
              <a:t>X</a:t>
            </a:r>
          </a:p>
        </p:txBody>
      </p:sp>
      <p:sp>
        <p:nvSpPr>
          <p:cNvPr id="11295" name="Text Box 33"/>
          <p:cNvSpPr txBox="1">
            <a:spLocks noChangeArrowheads="1"/>
          </p:cNvSpPr>
          <p:nvPr/>
        </p:nvSpPr>
        <p:spPr bwMode="auto">
          <a:xfrm>
            <a:off x="3132138" y="1682750"/>
            <a:ext cx="4318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875"/>
              </a:spcBef>
              <a:buClrTx/>
              <a:buFontTx/>
              <a:buNone/>
            </a:pPr>
            <a:r>
              <a:rPr lang="en-US" altLang="ru-RU" sz="1400" b="0" dirty="0"/>
              <a:t>Z</a:t>
            </a:r>
          </a:p>
        </p:txBody>
      </p:sp>
      <p:sp>
        <p:nvSpPr>
          <p:cNvPr id="11296" name="Rectangle 34"/>
          <p:cNvSpPr>
            <a:spLocks noChangeArrowheads="1"/>
          </p:cNvSpPr>
          <p:nvPr/>
        </p:nvSpPr>
        <p:spPr bwMode="auto">
          <a:xfrm>
            <a:off x="3635375" y="1125538"/>
            <a:ext cx="46038" cy="500062"/>
          </a:xfrm>
          <a:prstGeom prst="rect">
            <a:avLst/>
          </a:prstGeom>
          <a:solidFill>
            <a:srgbClr val="FF0066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297" name="Rectangle 38"/>
          <p:cNvSpPr>
            <a:spLocks noChangeArrowheads="1"/>
          </p:cNvSpPr>
          <p:nvPr/>
        </p:nvSpPr>
        <p:spPr bwMode="auto">
          <a:xfrm>
            <a:off x="4643438" y="620713"/>
            <a:ext cx="7016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0"/>
              <a:t>GEM</a:t>
            </a:r>
          </a:p>
        </p:txBody>
      </p:sp>
      <p:sp>
        <p:nvSpPr>
          <p:cNvPr id="11298" name="Rectangle 39"/>
          <p:cNvSpPr>
            <a:spLocks noChangeArrowheads="1"/>
          </p:cNvSpPr>
          <p:nvPr/>
        </p:nvSpPr>
        <p:spPr bwMode="auto">
          <a:xfrm flipH="1">
            <a:off x="4429125" y="1196975"/>
            <a:ext cx="71438" cy="428625"/>
          </a:xfrm>
          <a:prstGeom prst="rect">
            <a:avLst/>
          </a:prstGeom>
          <a:solidFill>
            <a:srgbClr val="CC3300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cxnSp>
        <p:nvCxnSpPr>
          <p:cNvPr id="11299" name="AutoShape 40"/>
          <p:cNvCxnSpPr>
            <a:cxnSpLocks noChangeShapeType="1"/>
          </p:cNvCxnSpPr>
          <p:nvPr/>
        </p:nvCxnSpPr>
        <p:spPr bwMode="auto">
          <a:xfrm flipV="1">
            <a:off x="3792538" y="1557338"/>
            <a:ext cx="636587" cy="777875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300" name="Text Box 41"/>
          <p:cNvSpPr txBox="1">
            <a:spLocks noChangeArrowheads="1"/>
          </p:cNvSpPr>
          <p:nvPr/>
        </p:nvSpPr>
        <p:spPr bwMode="auto">
          <a:xfrm>
            <a:off x="3041650" y="2266950"/>
            <a:ext cx="12239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en-US" altLang="ru-RU" sz="1600" b="0"/>
              <a:t>3 Si planes</a:t>
            </a:r>
          </a:p>
        </p:txBody>
      </p:sp>
      <p:sp>
        <p:nvSpPr>
          <p:cNvPr id="11301" name="Rectangle 42"/>
          <p:cNvSpPr>
            <a:spLocks noChangeArrowheads="1"/>
          </p:cNvSpPr>
          <p:nvPr/>
        </p:nvSpPr>
        <p:spPr bwMode="auto">
          <a:xfrm>
            <a:off x="5348288" y="923925"/>
            <a:ext cx="46037" cy="979488"/>
          </a:xfrm>
          <a:prstGeom prst="rect">
            <a:avLst/>
          </a:prstGeom>
          <a:solidFill>
            <a:srgbClr val="FF0000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302" name="Rectangle 43"/>
          <p:cNvSpPr>
            <a:spLocks noChangeArrowheads="1"/>
          </p:cNvSpPr>
          <p:nvPr/>
        </p:nvSpPr>
        <p:spPr bwMode="auto">
          <a:xfrm>
            <a:off x="5457825" y="1484313"/>
            <a:ext cx="144463" cy="471487"/>
          </a:xfrm>
          <a:prstGeom prst="rect">
            <a:avLst/>
          </a:prstGeom>
          <a:solidFill>
            <a:srgbClr val="00CCFF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303" name="Rectangle 44"/>
          <p:cNvSpPr>
            <a:spLocks noChangeArrowheads="1"/>
          </p:cNvSpPr>
          <p:nvPr/>
        </p:nvSpPr>
        <p:spPr bwMode="auto">
          <a:xfrm>
            <a:off x="5129213" y="2290763"/>
            <a:ext cx="7159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600" b="0">
                <a:solidFill>
                  <a:schemeClr val="tx1"/>
                </a:solidFill>
              </a:rPr>
              <a:t>ECAL</a:t>
            </a:r>
          </a:p>
        </p:txBody>
      </p:sp>
      <p:sp>
        <p:nvSpPr>
          <p:cNvPr id="11304" name="Rectangle 45"/>
          <p:cNvSpPr>
            <a:spLocks noChangeArrowheads="1"/>
          </p:cNvSpPr>
          <p:nvPr/>
        </p:nvSpPr>
        <p:spPr bwMode="auto">
          <a:xfrm>
            <a:off x="5186363" y="952500"/>
            <a:ext cx="46037" cy="963613"/>
          </a:xfrm>
          <a:prstGeom prst="rect">
            <a:avLst/>
          </a:prstGeom>
          <a:solidFill>
            <a:srgbClr val="FF0000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1305" name="Rectangle 49"/>
          <p:cNvSpPr>
            <a:spLocks noChangeArrowheads="1"/>
          </p:cNvSpPr>
          <p:nvPr/>
        </p:nvSpPr>
        <p:spPr bwMode="auto">
          <a:xfrm>
            <a:off x="0" y="6553200"/>
            <a:ext cx="5286375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/>
              <a:t>M.Kapishin 		              BM@N  experiment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ru-RU" sz="1400"/>
          </a:p>
        </p:txBody>
      </p:sp>
      <p:sp>
        <p:nvSpPr>
          <p:cNvPr id="11306" name="Rectangle 50"/>
          <p:cNvSpPr>
            <a:spLocks noChangeArrowheads="1"/>
          </p:cNvSpPr>
          <p:nvPr/>
        </p:nvSpPr>
        <p:spPr bwMode="auto">
          <a:xfrm>
            <a:off x="6673850" y="2174875"/>
            <a:ext cx="133508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SzPct val="100000"/>
            </a:pPr>
            <a:r>
              <a:rPr lang="en-US" altLang="ru-RU" sz="1600" b="0">
                <a:solidFill>
                  <a:srgbClr val="000000"/>
                </a:solidFill>
              </a:rPr>
              <a:t>ToF-400,700</a:t>
            </a:r>
          </a:p>
        </p:txBody>
      </p:sp>
      <p:cxnSp>
        <p:nvCxnSpPr>
          <p:cNvPr id="11307" name="AutoShape 51"/>
          <p:cNvCxnSpPr>
            <a:cxnSpLocks noChangeShapeType="1"/>
          </p:cNvCxnSpPr>
          <p:nvPr/>
        </p:nvCxnSpPr>
        <p:spPr bwMode="auto">
          <a:xfrm flipH="1" flipV="1">
            <a:off x="6083300" y="1484313"/>
            <a:ext cx="792163" cy="57785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308" name="Rectangle 52"/>
          <p:cNvSpPr>
            <a:spLocks noChangeArrowheads="1"/>
          </p:cNvSpPr>
          <p:nvPr/>
        </p:nvSpPr>
        <p:spPr bwMode="auto">
          <a:xfrm>
            <a:off x="76349" y="717995"/>
            <a:ext cx="33845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1125"/>
              </a:spcBef>
              <a:buSzPct val="100000"/>
            </a:pPr>
            <a:r>
              <a:rPr lang="en-US" altLang="ru-RU" dirty="0" err="1">
                <a:solidFill>
                  <a:srgbClr val="000000"/>
                </a:solidFill>
              </a:rPr>
              <a:t>Ar</a:t>
            </a:r>
            <a:r>
              <a:rPr lang="en-US" altLang="ru-RU" dirty="0">
                <a:solidFill>
                  <a:srgbClr val="000000"/>
                </a:solidFill>
              </a:rPr>
              <a:t> beam, T</a:t>
            </a:r>
            <a:r>
              <a:rPr lang="en-US" altLang="ru-RU" baseline="-25000" dirty="0">
                <a:solidFill>
                  <a:srgbClr val="000000"/>
                </a:solidFill>
              </a:rPr>
              <a:t>0</a:t>
            </a:r>
            <a:r>
              <a:rPr lang="en-US" altLang="ru-RU" dirty="0">
                <a:solidFill>
                  <a:srgbClr val="000000"/>
                </a:solidFill>
              </a:rPr>
              <a:t>= 3.2 GeV/n</a:t>
            </a:r>
          </a:p>
        </p:txBody>
      </p:sp>
      <p:pic>
        <p:nvPicPr>
          <p:cNvPr id="113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939800"/>
            <a:ext cx="730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938213"/>
            <a:ext cx="73025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925513"/>
            <a:ext cx="73025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920750"/>
            <a:ext cx="7302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1473200"/>
            <a:ext cx="96838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1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620713"/>
            <a:ext cx="920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15" name="TextBox 6"/>
          <p:cNvSpPr txBox="1">
            <a:spLocks noChangeArrowheads="1"/>
          </p:cNvSpPr>
          <p:nvPr/>
        </p:nvSpPr>
        <p:spPr bwMode="auto">
          <a:xfrm>
            <a:off x="5119688" y="355538"/>
            <a:ext cx="6508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600" b="0" dirty="0"/>
              <a:t>CSC</a:t>
            </a:r>
            <a:endParaRPr lang="ru-RU" altLang="ru-RU" sz="1600" b="0" dirty="0"/>
          </a:p>
        </p:txBody>
      </p:sp>
      <p:pic>
        <p:nvPicPr>
          <p:cNvPr id="11316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44450"/>
            <a:ext cx="14620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425700"/>
            <a:ext cx="1716087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18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4427538"/>
            <a:ext cx="366395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19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2625725"/>
            <a:ext cx="3943350" cy="222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20" name="Прямоугольник 1"/>
          <p:cNvSpPr>
            <a:spLocks noChangeArrowheads="1"/>
          </p:cNvSpPr>
          <p:nvPr/>
        </p:nvSpPr>
        <p:spPr bwMode="auto">
          <a:xfrm>
            <a:off x="4349750" y="51339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/>
              <a:t>Central tracker: 3 Forward Si detectors and 6 GEM detectors</a:t>
            </a:r>
            <a:endParaRPr lang="ru-RU" altLang="ru-RU"/>
          </a:p>
        </p:txBody>
      </p:sp>
      <p:sp>
        <p:nvSpPr>
          <p:cNvPr id="2" name="TextBox 1"/>
          <p:cNvSpPr txBox="1"/>
          <p:nvPr/>
        </p:nvSpPr>
        <p:spPr>
          <a:xfrm>
            <a:off x="74419" y="1496109"/>
            <a:ext cx="2465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+ data with C beam, of 4.0, 4.5 GeV/n</a:t>
            </a:r>
            <a:endParaRPr lang="ru-RU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8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44450"/>
            <a:ext cx="14620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Прямоугольник 2"/>
          <p:cNvSpPr>
            <a:spLocks noChangeArrowheads="1"/>
          </p:cNvSpPr>
          <p:nvPr/>
        </p:nvSpPr>
        <p:spPr bwMode="auto">
          <a:xfrm>
            <a:off x="900113" y="12700"/>
            <a:ext cx="71278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ru-RU" sz="2800">
                <a:solidFill>
                  <a:srgbClr val="FF0066"/>
                </a:solidFill>
              </a:rPr>
              <a:t>Λ hyperon invariant p</a:t>
            </a:r>
            <a:r>
              <a:rPr lang="en-GB" altLang="ru-RU" sz="2800" baseline="-25000">
                <a:solidFill>
                  <a:srgbClr val="FF0066"/>
                </a:solidFill>
              </a:rPr>
              <a:t>T</a:t>
            </a:r>
            <a:r>
              <a:rPr lang="en-GB" altLang="ru-RU" sz="2800">
                <a:solidFill>
                  <a:srgbClr val="FF0066"/>
                </a:solidFill>
              </a:rPr>
              <a:t> spectra in 4A GeV Carbon-nucleus interactions </a:t>
            </a:r>
          </a:p>
        </p:txBody>
      </p:sp>
      <p:sp>
        <p:nvSpPr>
          <p:cNvPr id="9221" name="Прямоугольник 5"/>
          <p:cNvSpPr>
            <a:spLocks noChangeArrowheads="1"/>
          </p:cNvSpPr>
          <p:nvPr/>
        </p:nvSpPr>
        <p:spPr bwMode="auto">
          <a:xfrm>
            <a:off x="31750" y="6550025"/>
            <a:ext cx="5707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1400">
                <a:solidFill>
                  <a:srgbClr val="000000"/>
                </a:solidFill>
              </a:rPr>
              <a:t>M.Kapishin 		                                      BM@N  experiment</a:t>
            </a:r>
            <a:r>
              <a:rPr lang="en-US" altLang="ru-RU" sz="1400" b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3988" y="3255963"/>
            <a:ext cx="8929687" cy="1784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Fit of invariant </a:t>
            </a:r>
            <a:r>
              <a:rPr lang="en-US" dirty="0" err="1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baseline="-25000" dirty="0" err="1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spectra of </a:t>
            </a:r>
            <a:r>
              <a:rPr lang="el-GR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yields in C+C, </a:t>
            </a:r>
            <a:r>
              <a:rPr lang="en-US" dirty="0" err="1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C+Al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C+Cu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minimum bias interactions by function: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9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i="1" dirty="0">
                <a:latin typeface="Arial" pitchFamily="34" charset="0"/>
                <a:cs typeface="Arial" pitchFamily="34" charset="0"/>
              </a:rPr>
              <a:t>               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1/p</a:t>
            </a:r>
            <a:r>
              <a:rPr lang="en-US" sz="2000" i="1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·d</a:t>
            </a:r>
            <a:r>
              <a:rPr lang="en-US" sz="2000" i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N/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dp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dy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A·exp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(-(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-m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Λ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)/T)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  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=√(m</a:t>
            </a:r>
            <a:r>
              <a:rPr lang="en-US" sz="2000" i="1" baseline="-25000" dirty="0">
                <a:latin typeface="Arial" pitchFamily="34" charset="0"/>
                <a:cs typeface="Arial" pitchFamily="34" charset="0"/>
              </a:rPr>
              <a:t>Λ</a:t>
            </a:r>
            <a:r>
              <a:rPr lang="en-US" sz="2000" i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+p</a:t>
            </a:r>
            <a:r>
              <a:rPr lang="en-US" sz="2000" i="1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000" i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solidFill>
                <a:srgbClr val="00009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dirty="0">
              <a:solidFill>
                <a:srgbClr val="00009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Inv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slope </a:t>
            </a:r>
            <a:r>
              <a:rPr lang="en-US" i="1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in comparison with predictions of DCM-QGSM and </a:t>
            </a:r>
            <a:r>
              <a:rPr lang="en-US" dirty="0" err="1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UrQMD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models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68363" y="5060950"/>
          <a:ext cx="7500937" cy="1401764"/>
        </p:xfrm>
        <a:graphic>
          <a:graphicData uri="http://schemas.openxmlformats.org/drawingml/2006/table">
            <a:tbl>
              <a:tblPr/>
              <a:tblGrid>
                <a:gridCol w="2143125"/>
                <a:gridCol w="1760537"/>
                <a:gridCol w="1836738"/>
                <a:gridCol w="1760537"/>
              </a:tblGrid>
              <a:tr h="31546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044C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T</a:t>
                      </a: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[MeV] </a:t>
                      </a:r>
                      <a:r>
                        <a:rPr kumimoji="0" lang="en-US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C+C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044C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[MeV] </a:t>
                      </a:r>
                      <a:r>
                        <a:rPr kumimoji="0" lang="en-US" altLang="ru-RU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C+Al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044C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</a:t>
                      </a: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[MeV] </a:t>
                      </a:r>
                      <a:r>
                        <a:rPr kumimoji="0" lang="en-US" altLang="ru-RU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C+Cu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044C5"/>
                    </a:solidFill>
                  </a:tcPr>
                </a:tc>
              </a:tr>
              <a:tr h="45536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BM@N Preliminary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 ± 14 ± 11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 ± 19 ± 15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 ± 24 ± 20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49000"/>
                      </a:srgbClr>
                    </a:solidFill>
                  </a:tcPr>
                </a:tc>
              </a:tr>
              <a:tr h="31546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DCM-QGSM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124±4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123±4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130±4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49000"/>
                      </a:srgbClr>
                    </a:solidFill>
                  </a:tcPr>
                </a:tc>
              </a:tr>
              <a:tr h="31546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UrQMD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105±4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123±4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8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457200" eaLnBrk="0" hangingPunct="0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4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914400" eaLnBrk="0" hangingPunct="0">
                        <a:spcBef>
                          <a:spcPts val="6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 sz="20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3716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1828800" eaLnBrk="0" hangingPunct="0"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defRPr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133±4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49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925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966788"/>
            <a:ext cx="30099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1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979488"/>
            <a:ext cx="30083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2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979488"/>
            <a:ext cx="30099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8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1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44450"/>
            <a:ext cx="14620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Прямоугольник 2"/>
          <p:cNvSpPr>
            <a:spLocks noChangeArrowheads="1"/>
          </p:cNvSpPr>
          <p:nvPr/>
        </p:nvSpPr>
        <p:spPr bwMode="auto">
          <a:xfrm>
            <a:off x="900113" y="12700"/>
            <a:ext cx="71278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ru-RU" sz="2800" dirty="0">
                <a:solidFill>
                  <a:srgbClr val="FF0066"/>
                </a:solidFill>
              </a:rPr>
              <a:t>Λ hyperon signals in 3.2A GeV A</a:t>
            </a:r>
            <a:r>
              <a:rPr lang="en-GB" altLang="ru-RU" sz="2800" dirty="0" smtClean="0">
                <a:solidFill>
                  <a:srgbClr val="FF0066"/>
                </a:solidFill>
              </a:rPr>
              <a:t>rgon- </a:t>
            </a:r>
            <a:r>
              <a:rPr lang="en-GB" altLang="ru-RU" sz="2800" dirty="0">
                <a:solidFill>
                  <a:srgbClr val="FF0066"/>
                </a:solidFill>
              </a:rPr>
              <a:t>nucleus interactions </a:t>
            </a:r>
          </a:p>
        </p:txBody>
      </p:sp>
      <p:sp>
        <p:nvSpPr>
          <p:cNvPr id="12293" name="Прямоугольник 5"/>
          <p:cNvSpPr>
            <a:spLocks noChangeArrowheads="1"/>
          </p:cNvSpPr>
          <p:nvPr/>
        </p:nvSpPr>
        <p:spPr bwMode="auto">
          <a:xfrm>
            <a:off x="31750" y="6550025"/>
            <a:ext cx="5707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1400">
                <a:solidFill>
                  <a:srgbClr val="000000"/>
                </a:solidFill>
              </a:rPr>
              <a:t>M.Kapishin 		                                      BM@N  experiment</a:t>
            </a:r>
            <a:r>
              <a:rPr lang="en-US" altLang="ru-RU" sz="1400" b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294" name="TextBox 1"/>
          <p:cNvSpPr txBox="1">
            <a:spLocks noChangeArrowheads="1"/>
          </p:cNvSpPr>
          <p:nvPr/>
        </p:nvSpPr>
        <p:spPr bwMode="auto">
          <a:xfrm>
            <a:off x="4351338" y="4437063"/>
            <a:ext cx="4752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dirty="0" err="1">
                <a:solidFill>
                  <a:srgbClr val="002060"/>
                </a:solidFill>
              </a:rPr>
              <a:t>Ar</a:t>
            </a:r>
            <a:r>
              <a:rPr lang="en-US" altLang="ru-RU" dirty="0">
                <a:solidFill>
                  <a:srgbClr val="002060"/>
                </a:solidFill>
              </a:rPr>
              <a:t> (3.2 </a:t>
            </a:r>
            <a:r>
              <a:rPr lang="en-US" altLang="ru-RU" dirty="0" err="1">
                <a:solidFill>
                  <a:srgbClr val="002060"/>
                </a:solidFill>
              </a:rPr>
              <a:t>AGeV</a:t>
            </a:r>
            <a:r>
              <a:rPr lang="en-US" altLang="ru-RU" dirty="0">
                <a:solidFill>
                  <a:srgbClr val="002060"/>
                </a:solidFill>
              </a:rPr>
              <a:t>) + Target → </a:t>
            </a:r>
            <a:r>
              <a:rPr lang="el-GR" altLang="ru-RU" dirty="0">
                <a:solidFill>
                  <a:srgbClr val="002060"/>
                </a:solidFill>
              </a:rPr>
              <a:t>Λ</a:t>
            </a:r>
            <a:r>
              <a:rPr lang="en-US" altLang="ru-RU" dirty="0">
                <a:solidFill>
                  <a:srgbClr val="002060"/>
                </a:solidFill>
              </a:rPr>
              <a:t> + X</a:t>
            </a:r>
          </a:p>
          <a:p>
            <a:pPr algn="ctr"/>
            <a:r>
              <a:rPr lang="el-GR" altLang="ru-RU" dirty="0">
                <a:solidFill>
                  <a:srgbClr val="002060"/>
                </a:solidFill>
              </a:rPr>
              <a:t>Λ</a:t>
            </a:r>
            <a:r>
              <a:rPr lang="en-US" altLang="ru-RU" dirty="0">
                <a:solidFill>
                  <a:srgbClr val="002060"/>
                </a:solidFill>
              </a:rPr>
              <a:t> signal width </a:t>
            </a:r>
            <a:r>
              <a:rPr lang="en-US" altLang="ru-RU" dirty="0" smtClean="0">
                <a:solidFill>
                  <a:srgbClr val="002060"/>
                </a:solidFill>
              </a:rPr>
              <a:t>3.5 </a:t>
            </a:r>
            <a:r>
              <a:rPr lang="en-US" altLang="ru-RU" dirty="0">
                <a:solidFill>
                  <a:srgbClr val="002060"/>
                </a:solidFill>
              </a:rPr>
              <a:t>MeV</a:t>
            </a:r>
          </a:p>
        </p:txBody>
      </p:sp>
      <p:pic>
        <p:nvPicPr>
          <p:cNvPr id="1229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8" y="1165225"/>
            <a:ext cx="3973513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7" name="Прямоугольник 3"/>
          <p:cNvSpPr>
            <a:spLocks noChangeArrowheads="1"/>
          </p:cNvSpPr>
          <p:nvPr/>
        </p:nvSpPr>
        <p:spPr bwMode="auto">
          <a:xfrm>
            <a:off x="244475" y="4435475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>
                <a:solidFill>
                  <a:srgbClr val="000000"/>
                </a:solidFill>
              </a:rPr>
              <a:t>Ar+Cu interaction reconstructed in central tracker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298" name="Прямоугольник 1"/>
          <p:cNvSpPr>
            <a:spLocks noChangeArrowheads="1"/>
          </p:cNvSpPr>
          <p:nvPr/>
        </p:nvSpPr>
        <p:spPr bwMode="auto">
          <a:xfrm>
            <a:off x="6372225" y="658813"/>
            <a:ext cx="10943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1600" b="0" dirty="0" err="1">
                <a:solidFill>
                  <a:srgbClr val="000090"/>
                </a:solidFill>
              </a:rPr>
              <a:t>P.Batyuk</a:t>
            </a:r>
            <a:r>
              <a:rPr lang="en-US" altLang="ru-RU" sz="1600" b="0" dirty="0">
                <a:solidFill>
                  <a:srgbClr val="000090"/>
                </a:solidFill>
              </a:rPr>
              <a:t>, </a:t>
            </a:r>
            <a:endParaRPr lang="ru-RU" altLang="ru-RU" sz="1600" b="0" dirty="0">
              <a:solidFill>
                <a:srgbClr val="00009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663" y="992944"/>
            <a:ext cx="4982337" cy="32849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03386" y="5229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ru-RU" dirty="0">
                <a:solidFill>
                  <a:srgbClr val="FF0066"/>
                </a:solidFill>
              </a:rPr>
              <a:t>Aim:</a:t>
            </a:r>
            <a:endParaRPr lang="en-US" altLang="ru-RU" dirty="0">
              <a:solidFill>
                <a:srgbClr val="000000"/>
              </a:solidFill>
            </a:endParaRPr>
          </a:p>
          <a:p>
            <a:r>
              <a:rPr lang="en-US" altLang="ru-RU" dirty="0">
                <a:solidFill>
                  <a:srgbClr val="7030A0"/>
                </a:solidFill>
              </a:rPr>
              <a:t>Yields of </a:t>
            </a:r>
            <a:r>
              <a:rPr lang="el-GR" altLang="ru-RU" dirty="0">
                <a:solidFill>
                  <a:srgbClr val="7030A0"/>
                </a:solidFill>
              </a:rPr>
              <a:t>Λ</a:t>
            </a:r>
            <a:r>
              <a:rPr lang="en-US" altLang="ru-RU" dirty="0">
                <a:solidFill>
                  <a:srgbClr val="7030A0"/>
                </a:solidFill>
              </a:rPr>
              <a:t> hyperons in </a:t>
            </a:r>
            <a:r>
              <a:rPr lang="en-US" altLang="ru-RU" i="1" dirty="0">
                <a:solidFill>
                  <a:srgbClr val="7030A0"/>
                </a:solidFill>
              </a:rPr>
              <a:t>argon - nucleus</a:t>
            </a:r>
            <a:r>
              <a:rPr lang="en-US" altLang="ru-RU" dirty="0">
                <a:solidFill>
                  <a:srgbClr val="7030A0"/>
                </a:solidFill>
              </a:rPr>
              <a:t> interactions 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539750" y="20638"/>
            <a:ext cx="75612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500"/>
              </a:spcBef>
            </a:pPr>
            <a:r>
              <a:rPr lang="en-US" altLang="ru-RU" sz="2800">
                <a:solidFill>
                  <a:srgbClr val="FF0066"/>
                </a:solidFill>
              </a:rPr>
              <a:t>Status of TOF-700 particle identification</a:t>
            </a:r>
          </a:p>
        </p:txBody>
      </p:sp>
      <p:pic>
        <p:nvPicPr>
          <p:cNvPr id="3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44450"/>
            <a:ext cx="14620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724525" y="558800"/>
            <a:ext cx="3240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600"/>
              <a:t> </a:t>
            </a: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8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5940425" y="1123950"/>
            <a:ext cx="2676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ru-RU" sz="2000"/>
              <a:t>Ar beam , 3.2 AGeV ,      Ar + Al,Cu,Sn → X</a:t>
            </a:r>
          </a:p>
        </p:txBody>
      </p:sp>
      <p:sp>
        <p:nvSpPr>
          <p:cNvPr id="7" name="Прямоугольник 8"/>
          <p:cNvSpPr>
            <a:spLocks noChangeArrowheads="1"/>
          </p:cNvSpPr>
          <p:nvPr/>
        </p:nvSpPr>
        <p:spPr bwMode="auto">
          <a:xfrm>
            <a:off x="36513" y="5713413"/>
            <a:ext cx="242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altLang="ru-RU" sz="1600">
                <a:solidFill>
                  <a:srgbClr val="000000"/>
                </a:solidFill>
              </a:rPr>
              <a:t> </a:t>
            </a:r>
            <a:endParaRPr lang="en-US" altLang="ru-RU" sz="1600">
              <a:solidFill>
                <a:srgbClr val="000000"/>
              </a:solidFill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279400" y="514350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l-GR" altLang="ru-RU"/>
              <a:t> </a:t>
            </a:r>
          </a:p>
          <a:p>
            <a:r>
              <a:rPr lang="el-GR" altLang="ru-RU"/>
              <a:t>     </a:t>
            </a:r>
          </a:p>
          <a:p>
            <a:r>
              <a:rPr lang="el-GR" altLang="ru-RU"/>
              <a:t>  </a:t>
            </a:r>
            <a:r>
              <a:rPr lang="en-US" altLang="ru-RU"/>
              <a:t>    </a:t>
            </a:r>
            <a:endParaRPr lang="en-US" altLang="ru-RU" baseline="30000"/>
          </a:p>
        </p:txBody>
      </p:sp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5599113" y="2476500"/>
            <a:ext cx="3652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2000">
                <a:solidFill>
                  <a:srgbClr val="FF0066"/>
                </a:solidFill>
              </a:rPr>
              <a:t>    </a:t>
            </a:r>
            <a:endParaRPr lang="en-US" altLang="ru-RU">
              <a:solidFill>
                <a:srgbClr val="7030A0"/>
              </a:solidFill>
            </a:endParaRPr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>
            <a:off x="5697539" y="1922463"/>
            <a:ext cx="337026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ru-RU" sz="2000" dirty="0">
                <a:solidFill>
                  <a:srgbClr val="FF0066"/>
                </a:solidFill>
              </a:rPr>
              <a:t>Aim:</a:t>
            </a:r>
            <a:endParaRPr lang="en-US" altLang="ru-RU" dirty="0">
              <a:solidFill>
                <a:srgbClr val="000000"/>
              </a:solidFill>
            </a:endParaRPr>
          </a:p>
          <a:p>
            <a:r>
              <a:rPr lang="en-US" altLang="ru-RU" sz="2000" dirty="0">
                <a:solidFill>
                  <a:srgbClr val="7030A0"/>
                </a:solidFill>
              </a:rPr>
              <a:t>Yields of </a:t>
            </a:r>
            <a:r>
              <a:rPr lang="el-GR" altLang="ru-RU" sz="2000" dirty="0">
                <a:solidFill>
                  <a:srgbClr val="7030A0"/>
                </a:solidFill>
              </a:rPr>
              <a:t>π</a:t>
            </a:r>
            <a:r>
              <a:rPr lang="en-US" altLang="ru-RU" sz="2000" dirty="0">
                <a:solidFill>
                  <a:srgbClr val="7030A0"/>
                </a:solidFill>
              </a:rPr>
              <a:t>, p, t, He</a:t>
            </a:r>
            <a:r>
              <a:rPr lang="en-US" altLang="ru-RU" sz="2000" baseline="30000" dirty="0">
                <a:solidFill>
                  <a:srgbClr val="7030A0"/>
                </a:solidFill>
              </a:rPr>
              <a:t>3</a:t>
            </a:r>
            <a:r>
              <a:rPr lang="en-US" altLang="ru-RU" sz="2000" dirty="0">
                <a:solidFill>
                  <a:srgbClr val="7030A0"/>
                </a:solidFill>
              </a:rPr>
              <a:t>, d/He</a:t>
            </a:r>
            <a:r>
              <a:rPr lang="en-US" altLang="ru-RU" sz="2000" baseline="30000" dirty="0">
                <a:solidFill>
                  <a:srgbClr val="7030A0"/>
                </a:solidFill>
              </a:rPr>
              <a:t>4</a:t>
            </a:r>
            <a:r>
              <a:rPr lang="en-US" altLang="ru-RU" sz="2000" dirty="0">
                <a:solidFill>
                  <a:srgbClr val="7030A0"/>
                </a:solidFill>
              </a:rPr>
              <a:t> in </a:t>
            </a:r>
            <a:r>
              <a:rPr lang="en-US" altLang="ru-RU" sz="2000" i="1" dirty="0" smtClean="0">
                <a:solidFill>
                  <a:srgbClr val="7030A0"/>
                </a:solidFill>
              </a:rPr>
              <a:t>argon </a:t>
            </a:r>
            <a:r>
              <a:rPr lang="en-US" altLang="ru-RU" sz="2000" i="1" dirty="0">
                <a:solidFill>
                  <a:srgbClr val="7030A0"/>
                </a:solidFill>
              </a:rPr>
              <a:t>- nucleus</a:t>
            </a:r>
            <a:r>
              <a:rPr lang="en-US" altLang="ru-RU" sz="2000" dirty="0">
                <a:solidFill>
                  <a:srgbClr val="7030A0"/>
                </a:solidFill>
              </a:rPr>
              <a:t> interactions (combination of ToF-400 and ToF-700)</a:t>
            </a:r>
          </a:p>
        </p:txBody>
      </p:sp>
      <p:sp>
        <p:nvSpPr>
          <p:cNvPr id="11" name="Прямоугольник 18"/>
          <p:cNvSpPr>
            <a:spLocks noChangeArrowheads="1"/>
          </p:cNvSpPr>
          <p:nvPr/>
        </p:nvSpPr>
        <p:spPr bwMode="auto">
          <a:xfrm>
            <a:off x="36513" y="3573463"/>
            <a:ext cx="863600" cy="1492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6691313"/>
            <a:ext cx="87788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6624638"/>
            <a:ext cx="128428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6086475" y="776288"/>
            <a:ext cx="2981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600" b="0">
                <a:solidFill>
                  <a:srgbClr val="000090"/>
                </a:solidFill>
              </a:rPr>
              <a:t>L.Kovachev, Yu.Petukhov</a:t>
            </a:r>
            <a:endParaRPr lang="ru-RU" altLang="ru-RU" sz="1600" b="0">
              <a:solidFill>
                <a:srgbClr val="00009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" y="677863"/>
            <a:ext cx="4559808" cy="339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3686175"/>
            <a:ext cx="5407025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143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538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44450"/>
            <a:ext cx="14620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Прямоугольник 2"/>
          <p:cNvSpPr>
            <a:spLocks noChangeArrowheads="1"/>
          </p:cNvSpPr>
          <p:nvPr/>
        </p:nvSpPr>
        <p:spPr bwMode="auto">
          <a:xfrm>
            <a:off x="900113" y="12700"/>
            <a:ext cx="71278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ru-RU" sz="2800">
                <a:solidFill>
                  <a:srgbClr val="FF0066"/>
                </a:solidFill>
              </a:rPr>
              <a:t>Configuration of BM@N detector for heavy ion program (without beampipe) </a:t>
            </a: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31750" y="6550025"/>
            <a:ext cx="5707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1400">
                <a:solidFill>
                  <a:srgbClr val="000000"/>
                </a:solidFill>
              </a:rPr>
              <a:t>M.Kapishin 		                                      BM@N  experiment</a:t>
            </a:r>
            <a:r>
              <a:rPr lang="en-US" altLang="ru-RU" sz="1400" b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5366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29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nna\Downloads\1.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620713"/>
            <a:ext cx="768667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257175" y="12700"/>
            <a:ext cx="75199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sz="2800" dirty="0">
                <a:solidFill>
                  <a:srgbClr val="FF0066"/>
                </a:solidFill>
              </a:rPr>
              <a:t>Initial Hybrid Central Tracker for heavy ion runs in </a:t>
            </a:r>
            <a:r>
              <a:rPr lang="en-US" altLang="ru-RU" sz="2800" dirty="0" smtClean="0">
                <a:solidFill>
                  <a:srgbClr val="FF0066"/>
                </a:solidFill>
              </a:rPr>
              <a:t>2022: </a:t>
            </a:r>
            <a:r>
              <a:rPr lang="en-US" altLang="ru-RU" sz="2800" dirty="0">
                <a:solidFill>
                  <a:srgbClr val="FF0066"/>
                </a:solidFill>
              </a:rPr>
              <a:t>Forward Si + GEM </a:t>
            </a:r>
          </a:p>
        </p:txBody>
      </p:sp>
      <p:pic>
        <p:nvPicPr>
          <p:cNvPr id="4" name="Picture 2" descr="C:\Users\anna\Downloads\1.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297363"/>
            <a:ext cx="7675563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44450"/>
            <a:ext cx="14620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5404387" y="831664"/>
            <a:ext cx="116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2000" dirty="0"/>
              <a:t>7 GEM stations</a:t>
            </a:r>
            <a:endParaRPr lang="ru-RU" altLang="ru-RU" sz="2000" dirty="0"/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85763" y="1366838"/>
            <a:ext cx="1533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/>
              <a:t>3 Forward Si stations</a:t>
            </a:r>
            <a:endParaRPr lang="ru-RU" altLang="ru-RU"/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2255838" y="4097308"/>
            <a:ext cx="30362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ru-RU" sz="2000" dirty="0"/>
              <a:t>Vertical projection</a:t>
            </a:r>
            <a:endParaRPr lang="ru-RU" altLang="ru-RU" sz="2000" dirty="0"/>
          </a:p>
        </p:txBody>
      </p:sp>
      <p:sp>
        <p:nvSpPr>
          <p:cNvPr id="9" name="Прямоугольник 13"/>
          <p:cNvSpPr>
            <a:spLocks noChangeArrowheads="1"/>
          </p:cNvSpPr>
          <p:nvPr/>
        </p:nvSpPr>
        <p:spPr bwMode="auto">
          <a:xfrm>
            <a:off x="5308484" y="1550148"/>
            <a:ext cx="2473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2000" dirty="0">
                <a:solidFill>
                  <a:srgbClr val="000000"/>
                </a:solidFill>
              </a:rPr>
              <a:t>Carbon fiber vacuum beam pipe</a:t>
            </a:r>
            <a:endParaRPr lang="ru-RU" altLang="ru-RU" sz="2000" dirty="0">
              <a:solidFill>
                <a:srgbClr val="000000"/>
              </a:solidFill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762000" y="4076700"/>
            <a:ext cx="1493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/>
              <a:t>3 Forward Si stations</a:t>
            </a:r>
            <a:endParaRPr lang="ru-RU" altLang="ru-RU"/>
          </a:p>
        </p:txBody>
      </p:sp>
      <p:sp>
        <p:nvSpPr>
          <p:cNvPr id="11" name="Прямоугольник 17"/>
          <p:cNvSpPr>
            <a:spLocks noChangeArrowheads="1"/>
          </p:cNvSpPr>
          <p:nvPr/>
        </p:nvSpPr>
        <p:spPr bwMode="auto">
          <a:xfrm>
            <a:off x="0" y="6567488"/>
            <a:ext cx="543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400">
                <a:solidFill>
                  <a:srgbClr val="000000"/>
                </a:solidFill>
              </a:rPr>
              <a:t>M.Kapishin                     		     BM@N  experiment</a:t>
            </a:r>
            <a:r>
              <a:rPr lang="en-US" altLang="ru-RU" sz="1400" b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11963" y="814388"/>
            <a:ext cx="233203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>
                <a:solidFill>
                  <a:srgbClr val="000090"/>
                </a:solidFill>
                <a:latin typeface="Rockwell" pitchFamily="18" charset="0"/>
                <a:cs typeface="Arial"/>
              </a:rPr>
              <a:t>GEM group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>
                <a:solidFill>
                  <a:srgbClr val="000090"/>
                </a:solidFill>
                <a:latin typeface="Rockwell" pitchFamily="18" charset="0"/>
                <a:cs typeface="Arial"/>
              </a:rPr>
              <a:t>Group of </a:t>
            </a:r>
            <a:r>
              <a:rPr lang="en-US" b="0" kern="0" dirty="0" err="1">
                <a:solidFill>
                  <a:srgbClr val="000090"/>
                </a:solidFill>
                <a:latin typeface="Rockwell" pitchFamily="18" charset="0"/>
                <a:cs typeface="Arial"/>
              </a:rPr>
              <a:t>N.Zamiatin</a:t>
            </a:r>
            <a:endParaRPr lang="en-US" b="0" kern="0" dirty="0">
              <a:solidFill>
                <a:srgbClr val="000090"/>
              </a:solidFill>
              <a:latin typeface="Rockwell" pitchFamily="18" charset="0"/>
              <a:cs typeface="Arial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5404387" y="2464593"/>
            <a:ext cx="31797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2400" dirty="0">
                <a:solidFill>
                  <a:srgbClr val="000090"/>
                </a:solidFill>
              </a:rPr>
              <a:t>Heavy ion beam intensity ~few 10</a:t>
            </a:r>
            <a:r>
              <a:rPr lang="en-US" altLang="ru-RU" sz="2400" baseline="30000" dirty="0">
                <a:solidFill>
                  <a:srgbClr val="000090"/>
                </a:solidFill>
              </a:rPr>
              <a:t>5 </a:t>
            </a:r>
            <a:r>
              <a:rPr lang="en-US" altLang="ru-RU" sz="2400" dirty="0">
                <a:solidFill>
                  <a:srgbClr val="000090"/>
                </a:solidFill>
              </a:rPr>
              <a:t>Hz</a:t>
            </a:r>
            <a:endParaRPr lang="ru-RU" altLang="ru-RU" sz="2400" baseline="30000" dirty="0">
              <a:solidFill>
                <a:srgbClr val="000090"/>
              </a:solidFill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63538" y="2879725"/>
            <a:ext cx="973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/>
              <a:t>Target trigger</a:t>
            </a:r>
            <a:endParaRPr lang="ru-RU" altLang="ru-R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41065"/>
            <a:ext cx="2453640" cy="328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585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44450"/>
            <a:ext cx="14620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3044825" y="3455988"/>
            <a:ext cx="3255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ru-RU">
              <a:solidFill>
                <a:srgbClr val="002060"/>
              </a:solidFill>
            </a:endParaRPr>
          </a:p>
        </p:txBody>
      </p:sp>
      <p:sp>
        <p:nvSpPr>
          <p:cNvPr id="4" name="Прямоугольник 12"/>
          <p:cNvSpPr>
            <a:spLocks noChangeArrowheads="1"/>
          </p:cNvSpPr>
          <p:nvPr/>
        </p:nvSpPr>
        <p:spPr bwMode="auto">
          <a:xfrm>
            <a:off x="0" y="6550025"/>
            <a:ext cx="572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400">
                <a:solidFill>
                  <a:srgbClr val="000000"/>
                </a:solidFill>
              </a:rPr>
              <a:t>M.Kapishin                     		     BM@N  experiment</a:t>
            </a:r>
            <a:r>
              <a:rPr lang="en-US" altLang="ru-RU" sz="1400" b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" name="Picture 3" descr="C:\Users\anna\Downloads\4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692150"/>
            <a:ext cx="73152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250825" y="11113"/>
            <a:ext cx="77057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ru-RU" sz="2800">
                <a:solidFill>
                  <a:srgbClr val="FF0066"/>
                </a:solidFill>
              </a:rPr>
              <a:t>Stage2 Hybrid Central Tracker for high intensity heavy ion runs: STS +GEM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195513" y="1104900"/>
            <a:ext cx="1152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/>
              <a:t>4 STS stations</a:t>
            </a:r>
            <a:endParaRPr lang="ru-RU" altLang="ru-RU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732588" y="1125538"/>
            <a:ext cx="1079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/>
              <a:t>7 GEM stations</a:t>
            </a:r>
            <a:endParaRPr lang="ru-RU" altLang="ru-RU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938" y="1849438"/>
            <a:ext cx="187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600"/>
              <a:t>Target + trigger detectors</a:t>
            </a:r>
            <a:endParaRPr lang="ru-RU" altLang="ru-RU" sz="160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008438"/>
            <a:ext cx="2841625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9"/>
          <p:cNvSpPr>
            <a:spLocks noChangeArrowheads="1"/>
          </p:cNvSpPr>
          <p:nvPr/>
        </p:nvSpPr>
        <p:spPr bwMode="auto">
          <a:xfrm>
            <a:off x="323850" y="4451350"/>
            <a:ext cx="58356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2000" dirty="0">
                <a:solidFill>
                  <a:srgbClr val="000090"/>
                </a:solidFill>
              </a:rPr>
              <a:t>For heavy ion beam intensities of few 10</a:t>
            </a:r>
            <a:r>
              <a:rPr lang="en-US" altLang="ru-RU" sz="2000" baseline="30000" dirty="0">
                <a:solidFill>
                  <a:srgbClr val="000090"/>
                </a:solidFill>
              </a:rPr>
              <a:t>6 </a:t>
            </a:r>
            <a:r>
              <a:rPr lang="en-US" altLang="ru-RU" sz="2000" dirty="0">
                <a:solidFill>
                  <a:srgbClr val="000090"/>
                </a:solidFill>
              </a:rPr>
              <a:t>Hz</a:t>
            </a:r>
          </a:p>
          <a:p>
            <a:r>
              <a:rPr lang="en-US" altLang="ru-RU" sz="2000" dirty="0">
                <a:solidFill>
                  <a:srgbClr val="000090"/>
                </a:solidFill>
              </a:rPr>
              <a:t>→ keep 4 STS + 7 GEM</a:t>
            </a:r>
          </a:p>
          <a:p>
            <a:r>
              <a:rPr lang="en-US" altLang="ru-RU" sz="2000" dirty="0">
                <a:solidFill>
                  <a:srgbClr val="000090"/>
                </a:solidFill>
              </a:rPr>
              <a:t>→ fast FEE and readout electronics</a:t>
            </a:r>
            <a:endParaRPr lang="ru-RU" altLang="ru-RU" sz="2000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8900" y="1079500"/>
            <a:ext cx="1414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2000" dirty="0">
                <a:solidFill>
                  <a:srgbClr val="000090"/>
                </a:solidFill>
              </a:rPr>
              <a:t>after </a:t>
            </a:r>
            <a:r>
              <a:rPr lang="en-US" altLang="ru-RU" sz="2000" dirty="0" smtClean="0">
                <a:solidFill>
                  <a:srgbClr val="000090"/>
                </a:solidFill>
              </a:rPr>
              <a:t>2023</a:t>
            </a:r>
            <a:endParaRPr lang="ru-RU" altLang="ru-RU" sz="2000" dirty="0">
              <a:solidFill>
                <a:srgbClr val="00009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7546" y="3685272"/>
            <a:ext cx="3210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b="0" dirty="0">
                <a:solidFill>
                  <a:srgbClr val="000090"/>
                </a:solidFill>
              </a:rPr>
              <a:t>JINR, MSU, GSI/FAIR,     </a:t>
            </a:r>
            <a:r>
              <a:rPr lang="en-US" altLang="ru-RU" b="0" dirty="0" err="1">
                <a:solidFill>
                  <a:srgbClr val="000090"/>
                </a:solidFill>
              </a:rPr>
              <a:t>Tübingen</a:t>
            </a:r>
            <a:r>
              <a:rPr lang="en-US" altLang="ru-RU" b="0" dirty="0">
                <a:solidFill>
                  <a:srgbClr val="000090"/>
                </a:solidFill>
              </a:rPr>
              <a:t> </a:t>
            </a:r>
            <a:r>
              <a:rPr lang="en-US" altLang="ru-RU" b="0" dirty="0" err="1">
                <a:solidFill>
                  <a:srgbClr val="000090"/>
                </a:solidFill>
              </a:rPr>
              <a:t>Uni</a:t>
            </a:r>
            <a:r>
              <a:rPr lang="en-US" altLang="ru-RU" b="0" dirty="0">
                <a:solidFill>
                  <a:srgbClr val="000090"/>
                </a:solidFill>
              </a:rPr>
              <a:t>, WUT</a:t>
            </a:r>
            <a:endParaRPr lang="ru-RU" altLang="ru-RU" b="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54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7"/>
          <p:cNvSpPr>
            <a:spLocks noChangeArrowheads="1"/>
          </p:cNvSpPr>
          <p:nvPr/>
        </p:nvSpPr>
        <p:spPr bwMode="auto">
          <a:xfrm>
            <a:off x="23813" y="22225"/>
            <a:ext cx="741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ru-RU" sz="2400" dirty="0" smtClean="0">
                <a:solidFill>
                  <a:srgbClr val="FF0066"/>
                </a:solidFill>
              </a:rPr>
              <a:t>1</a:t>
            </a:r>
            <a:r>
              <a:rPr lang="en-GB" altLang="ru-RU" sz="2400" baseline="30000" dirty="0" smtClean="0">
                <a:solidFill>
                  <a:srgbClr val="FF0066"/>
                </a:solidFill>
              </a:rPr>
              <a:t>st</a:t>
            </a:r>
            <a:r>
              <a:rPr lang="en-GB" altLang="ru-RU" sz="2400" dirty="0" smtClean="0">
                <a:solidFill>
                  <a:srgbClr val="FF0066"/>
                </a:solidFill>
              </a:rPr>
              <a:t> </a:t>
            </a:r>
            <a:r>
              <a:rPr lang="en-GB" altLang="ru-RU" sz="2400" dirty="0">
                <a:solidFill>
                  <a:srgbClr val="FF0066"/>
                </a:solidFill>
              </a:rPr>
              <a:t>stage of hybrid central tracker: 3 Forward Si + </a:t>
            </a:r>
            <a:r>
              <a:rPr lang="en-GB" altLang="ru-RU" sz="2400" dirty="0" smtClean="0">
                <a:solidFill>
                  <a:srgbClr val="FF0066"/>
                </a:solidFill>
              </a:rPr>
              <a:t>GEM (Spring 2022 configuration)</a:t>
            </a:r>
            <a:endParaRPr lang="en-GB" altLang="ru-RU" sz="2400" dirty="0">
              <a:solidFill>
                <a:srgbClr val="FF0066"/>
              </a:solidFill>
            </a:endParaRPr>
          </a:p>
        </p:txBody>
      </p:sp>
      <p:pic>
        <p:nvPicPr>
          <p:cNvPr id="3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44450"/>
            <a:ext cx="14620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12"/>
          <p:cNvSpPr>
            <a:spLocks noChangeArrowheads="1"/>
          </p:cNvSpPr>
          <p:nvPr/>
        </p:nvSpPr>
        <p:spPr bwMode="auto">
          <a:xfrm>
            <a:off x="0" y="6550025"/>
            <a:ext cx="572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400">
                <a:solidFill>
                  <a:srgbClr val="000000"/>
                </a:solidFill>
              </a:rPr>
              <a:t>M.Kapishin                     		     BM@N  experiment</a:t>
            </a:r>
            <a:r>
              <a:rPr lang="en-US" altLang="ru-RU" sz="1400" b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6532563" y="582613"/>
            <a:ext cx="2565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1600" b="0">
                <a:solidFill>
                  <a:srgbClr val="000090"/>
                </a:solidFill>
              </a:rPr>
              <a:t>A.Zinchenko, V.Vasendina</a:t>
            </a:r>
            <a:endParaRPr lang="ru-RU" altLang="ru-RU" sz="1600" b="0">
              <a:solidFill>
                <a:srgbClr val="00009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3" y="838103"/>
            <a:ext cx="3009138" cy="2066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6374" y="884834"/>
            <a:ext cx="3146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DCM-QGSM model</a:t>
            </a:r>
          </a:p>
          <a:p>
            <a:r>
              <a:rPr lang="en-US" sz="2000" dirty="0" smtClean="0"/>
              <a:t>Kr + </a:t>
            </a:r>
            <a:r>
              <a:rPr lang="en-US" sz="2000" dirty="0" err="1" smtClean="0"/>
              <a:t>Pb</a:t>
            </a:r>
            <a:r>
              <a:rPr lang="en-US" sz="2000" dirty="0" smtClean="0"/>
              <a:t> , T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= 2.4 </a:t>
            </a:r>
            <a:r>
              <a:rPr lang="en-US" sz="2000" dirty="0" err="1" smtClean="0"/>
              <a:t>AGeV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5" y="3088932"/>
            <a:ext cx="2735580" cy="18783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905" y="1489006"/>
            <a:ext cx="379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ε</a:t>
            </a:r>
            <a:endParaRPr lang="ru-RU" sz="2000" dirty="0"/>
          </a:p>
        </p:txBody>
      </p:sp>
      <p:pic>
        <p:nvPicPr>
          <p:cNvPr id="10" name="Содержимое 4">
            <a:extLst>
              <a:ext uri="{FF2B5EF4-FFF2-40B4-BE49-F238E27FC236}">
                <a16:creationId xmlns="" xmlns:a16="http://schemas.microsoft.com/office/drawing/2014/main" id="{9EA78DE3-5F92-4CD4-9C90-E0C92F84F3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/>
        </p:blipFill>
        <p:spPr>
          <a:xfrm>
            <a:off x="6532563" y="1054111"/>
            <a:ext cx="2460308" cy="2747486"/>
          </a:xfrm>
          <a:prstGeom prst="rect">
            <a:avLst/>
          </a:prstGeom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6407449" y="869445"/>
            <a:ext cx="26725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0" dirty="0" smtClean="0"/>
              <a:t>3 </a:t>
            </a:r>
            <a:r>
              <a:rPr lang="en-US" altLang="ru-RU" b="0" dirty="0"/>
              <a:t>Forward Si + 7 </a:t>
            </a:r>
            <a:r>
              <a:rPr lang="en-US" altLang="ru-RU" b="0" dirty="0" smtClean="0"/>
              <a:t>GEM, </a:t>
            </a:r>
          </a:p>
          <a:p>
            <a:r>
              <a:rPr lang="en-US" altLang="ru-RU" b="0" dirty="0" smtClean="0"/>
              <a:t>New configuration 2022 </a:t>
            </a:r>
            <a:endParaRPr lang="ru-RU" altLang="ru-RU" b="0" dirty="0"/>
          </a:p>
        </p:txBody>
      </p:sp>
      <p:cxnSp>
        <p:nvCxnSpPr>
          <p:cNvPr id="12" name="Прямая со стрелкой 11"/>
          <p:cNvCxnSpPr/>
          <p:nvPr/>
        </p:nvCxnSpPr>
        <p:spPr bwMode="auto">
          <a:xfrm flipH="1">
            <a:off x="7440613" y="1489006"/>
            <a:ext cx="123902" cy="715858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Рисунок 12" descr="run8_upper_ful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5109" y="3733293"/>
            <a:ext cx="2460308" cy="24174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85109" y="3429000"/>
            <a:ext cx="2407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Old configuration,    March 2018</a:t>
            </a:r>
            <a:endParaRPr lang="ru-RU" b="0" dirty="0"/>
          </a:p>
        </p:txBody>
      </p:sp>
      <p:cxnSp>
        <p:nvCxnSpPr>
          <p:cNvPr id="15" name="Прямая со стрелкой 14"/>
          <p:cNvCxnSpPr/>
          <p:nvPr/>
        </p:nvCxnSpPr>
        <p:spPr bwMode="auto">
          <a:xfrm flipH="1">
            <a:off x="7502564" y="4005064"/>
            <a:ext cx="123902" cy="874012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6300193" y="5877272"/>
            <a:ext cx="28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Only upper part equipped with detectors   </a:t>
            </a:r>
            <a:endParaRPr lang="ru-RU" b="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42BB208-1673-46BC-BC01-68BFF783A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3477" y="1686378"/>
            <a:ext cx="2940749" cy="1937290"/>
          </a:xfrm>
          <a:prstGeom prst="rect">
            <a:avLst/>
          </a:prstGeom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4EBA76D-F72B-4EAF-ABD8-039365FFA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3477" y="3623668"/>
            <a:ext cx="2940749" cy="1937290"/>
          </a:xfrm>
          <a:prstGeom prst="rect">
            <a:avLst/>
          </a:prstGeom>
          <a:ln>
            <a:noFill/>
          </a:ln>
        </p:spPr>
      </p:pic>
      <p:sp>
        <p:nvSpPr>
          <p:cNvPr id="19" name="Прямоугольник 18"/>
          <p:cNvSpPr/>
          <p:nvPr/>
        </p:nvSpPr>
        <p:spPr>
          <a:xfrm>
            <a:off x="3275856" y="5560958"/>
            <a:ext cx="34804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/>
              <a:t>New vs Old (2018) configuration</a:t>
            </a:r>
          </a:p>
          <a:p>
            <a:r>
              <a:rPr lang="el-GR" b="0" dirty="0" smtClean="0"/>
              <a:t>ε</a:t>
            </a:r>
            <a:r>
              <a:rPr lang="en-US" b="0" dirty="0" smtClean="0"/>
              <a:t>(track) </a:t>
            </a:r>
            <a:r>
              <a:rPr lang="en-US" b="0" dirty="0"/>
              <a:t>increased by 2</a:t>
            </a:r>
            <a:endParaRPr lang="ru-RU" b="0" dirty="0"/>
          </a:p>
          <a:p>
            <a:r>
              <a:rPr lang="el-GR" b="0" dirty="0" smtClean="0"/>
              <a:t>ε</a:t>
            </a:r>
            <a:r>
              <a:rPr lang="en-US" b="0" dirty="0" smtClean="0"/>
              <a:t>(</a:t>
            </a:r>
            <a:r>
              <a:rPr lang="el-GR" b="0" dirty="0" smtClean="0"/>
              <a:t>Λ</a:t>
            </a:r>
            <a:r>
              <a:rPr lang="en-US" b="0" dirty="0" smtClean="0"/>
              <a:t>) increased by      3.5</a:t>
            </a:r>
            <a:endParaRPr lang="ru-RU" b="0" dirty="0"/>
          </a:p>
        </p:txBody>
      </p:sp>
      <p:sp>
        <p:nvSpPr>
          <p:cNvPr id="20" name="TextBox 19"/>
          <p:cNvSpPr txBox="1"/>
          <p:nvPr/>
        </p:nvSpPr>
        <p:spPr>
          <a:xfrm>
            <a:off x="432530" y="2719600"/>
            <a:ext cx="239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Configuration 2021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143133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7"/>
          <p:cNvSpPr>
            <a:spLocks noChangeArrowheads="1"/>
          </p:cNvSpPr>
          <p:nvPr/>
        </p:nvSpPr>
        <p:spPr bwMode="auto">
          <a:xfrm>
            <a:off x="-108520" y="22224"/>
            <a:ext cx="7416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ru-RU" sz="2800" dirty="0" smtClean="0">
                <a:solidFill>
                  <a:srgbClr val="FF0066"/>
                </a:solidFill>
              </a:rPr>
              <a:t>Cascade reconstruction in </a:t>
            </a:r>
            <a:r>
              <a:rPr lang="en-GB" altLang="ru-RU" sz="2800" dirty="0" err="1" smtClean="0">
                <a:solidFill>
                  <a:srgbClr val="FF0066"/>
                </a:solidFill>
              </a:rPr>
              <a:t>Xe</a:t>
            </a:r>
            <a:r>
              <a:rPr lang="en-GB" altLang="ru-RU" sz="2800" dirty="0" smtClean="0">
                <a:solidFill>
                  <a:srgbClr val="FF0066"/>
                </a:solidFill>
              </a:rPr>
              <a:t> +A interactions: 3 </a:t>
            </a:r>
            <a:r>
              <a:rPr lang="en-GB" altLang="ru-RU" sz="2800" dirty="0">
                <a:solidFill>
                  <a:srgbClr val="FF0066"/>
                </a:solidFill>
              </a:rPr>
              <a:t>Forward Si + GEM</a:t>
            </a:r>
          </a:p>
        </p:txBody>
      </p:sp>
      <p:pic>
        <p:nvPicPr>
          <p:cNvPr id="3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44450"/>
            <a:ext cx="14620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12"/>
          <p:cNvSpPr>
            <a:spLocks noChangeArrowheads="1"/>
          </p:cNvSpPr>
          <p:nvPr/>
        </p:nvSpPr>
        <p:spPr bwMode="auto">
          <a:xfrm>
            <a:off x="0" y="6550025"/>
            <a:ext cx="572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400">
                <a:solidFill>
                  <a:srgbClr val="000000"/>
                </a:solidFill>
              </a:rPr>
              <a:t>M.Kapishin                     		     BM@N  experiment</a:t>
            </a:r>
            <a:r>
              <a:rPr lang="en-US" altLang="ru-RU" sz="1400" b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598488"/>
            <a:ext cx="2625725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500813" y="949325"/>
            <a:ext cx="262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/>
              <a:t>3 Forward Si + 7 GEM </a:t>
            </a:r>
            <a:endParaRPr lang="ru-RU" altLang="ru-RU"/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6532563" y="582613"/>
            <a:ext cx="2565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1600" b="0">
                <a:solidFill>
                  <a:srgbClr val="000090"/>
                </a:solidFill>
              </a:rPr>
              <a:t>A.Zinchenko, V.Vasendina</a:t>
            </a:r>
            <a:endParaRPr lang="ru-RU" altLang="ru-RU" sz="1600" b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138" y="978899"/>
            <a:ext cx="5868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DCM-QGSM model: </a:t>
            </a:r>
            <a:r>
              <a:rPr lang="en-US" sz="2000" dirty="0" err="1" smtClean="0"/>
              <a:t>Xe</a:t>
            </a:r>
            <a:r>
              <a:rPr lang="en-US" sz="2000" dirty="0" smtClean="0"/>
              <a:t> + Sn , T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= 3.9 </a:t>
            </a:r>
            <a:r>
              <a:rPr lang="en-US" sz="2000" dirty="0" err="1" smtClean="0"/>
              <a:t>AGeV</a:t>
            </a:r>
            <a:r>
              <a:rPr lang="en-US" sz="2000" dirty="0" smtClean="0"/>
              <a:t> </a:t>
            </a:r>
            <a:endParaRPr lang="ru-RU" sz="2000" dirty="0"/>
          </a:p>
        </p:txBody>
      </p:sp>
      <p:cxnSp>
        <p:nvCxnSpPr>
          <p:cNvPr id="9" name="Прямая со стрелкой 8"/>
          <p:cNvCxnSpPr/>
          <p:nvPr/>
        </p:nvCxnSpPr>
        <p:spPr bwMode="auto">
          <a:xfrm flipH="1">
            <a:off x="6532563" y="1319213"/>
            <a:ext cx="123902" cy="523736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9439" y="1379009"/>
            <a:ext cx="4181778" cy="2743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908503" y="1550561"/>
            <a:ext cx="1584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5M min bias events</a:t>
            </a:r>
            <a:endParaRPr lang="ru-RU" sz="1600" dirty="0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15422" y="4091565"/>
            <a:ext cx="3829812" cy="251231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873103" y="4122209"/>
            <a:ext cx="3829812" cy="251231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cxnSp>
        <p:nvCxnSpPr>
          <p:cNvPr id="14" name="Прямая со стрелкой 13"/>
          <p:cNvCxnSpPr>
            <a:cxnSpLocks noChangeShapeType="1"/>
          </p:cNvCxnSpPr>
          <p:nvPr/>
        </p:nvCxnSpPr>
        <p:spPr bwMode="auto">
          <a:xfrm>
            <a:off x="4192724" y="5332366"/>
            <a:ext cx="914400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Прямоугольник 14"/>
          <p:cNvSpPr/>
          <p:nvPr/>
        </p:nvSpPr>
        <p:spPr>
          <a:xfrm>
            <a:off x="4967484" y="3722233"/>
            <a:ext cx="3770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/>
              <a:t>phase </a:t>
            </a:r>
            <a:r>
              <a:rPr lang="en-US" altLang="ru-RU" dirty="0" smtClean="0"/>
              <a:t>space</a:t>
            </a:r>
            <a:r>
              <a:rPr lang="en-US" altLang="ru-RU" dirty="0" smtClean="0">
                <a:latin typeface="Arial"/>
                <a:cs typeface="Arial"/>
              </a:rPr>
              <a:t> of reconstructed </a:t>
            </a:r>
            <a:r>
              <a:rPr lang="el-GR" altLang="ru-RU" dirty="0" smtClean="0">
                <a:latin typeface="Arial"/>
                <a:cs typeface="Arial"/>
              </a:rPr>
              <a:t>Ξ</a:t>
            </a:r>
            <a:r>
              <a:rPr lang="en-US" altLang="ru-RU" baseline="30000" dirty="0" smtClean="0">
                <a:latin typeface="Arial"/>
                <a:cs typeface="Arial"/>
              </a:rPr>
              <a:t>-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63404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7"/>
          <p:cNvSpPr>
            <a:spLocks noChangeArrowheads="1"/>
          </p:cNvSpPr>
          <p:nvPr/>
        </p:nvSpPr>
        <p:spPr bwMode="auto">
          <a:xfrm>
            <a:off x="250825" y="4763"/>
            <a:ext cx="7416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ru-RU" sz="2800">
                <a:solidFill>
                  <a:srgbClr val="FF0066"/>
                </a:solidFill>
              </a:rPr>
              <a:t>Simulation of hybrid central tracker for heavy ion runs: STS +GEM</a:t>
            </a:r>
          </a:p>
        </p:txBody>
      </p:sp>
      <p:pic>
        <p:nvPicPr>
          <p:cNvPr id="18435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44450"/>
            <a:ext cx="14620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Box 8"/>
          <p:cNvSpPr txBox="1">
            <a:spLocks noChangeArrowheads="1"/>
          </p:cNvSpPr>
          <p:nvPr/>
        </p:nvSpPr>
        <p:spPr bwMode="auto">
          <a:xfrm>
            <a:off x="4413821" y="4410932"/>
            <a:ext cx="49355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2000" dirty="0">
                <a:solidFill>
                  <a:srgbClr val="002060"/>
                </a:solidFill>
              </a:rPr>
              <a:t>Hybrid STS + GEM tracker:</a:t>
            </a:r>
          </a:p>
          <a:p>
            <a:r>
              <a:rPr lang="en-US" altLang="ru-RU" sz="2000" dirty="0">
                <a:solidFill>
                  <a:srgbClr val="002060"/>
                </a:solidFill>
              </a:rPr>
              <a:t>► 4 times increase in number </a:t>
            </a:r>
            <a:r>
              <a:rPr lang="en-US" altLang="ru-RU" sz="2000">
                <a:solidFill>
                  <a:srgbClr val="002060"/>
                </a:solidFill>
              </a:rPr>
              <a:t>of </a:t>
            </a:r>
            <a:r>
              <a:rPr lang="en-US" altLang="ru-RU" sz="2000" smtClean="0">
                <a:solidFill>
                  <a:srgbClr val="002060"/>
                </a:solidFill>
              </a:rPr>
              <a:t>reconstructed </a:t>
            </a:r>
            <a:r>
              <a:rPr lang="el-GR" altLang="ru-RU" sz="2000" dirty="0">
                <a:solidFill>
                  <a:srgbClr val="002060"/>
                </a:solidFill>
              </a:rPr>
              <a:t>Λ</a:t>
            </a:r>
            <a:r>
              <a:rPr lang="en-US" altLang="ru-RU" sz="2000" dirty="0">
                <a:solidFill>
                  <a:srgbClr val="002060"/>
                </a:solidFill>
              </a:rPr>
              <a:t> hyperons </a:t>
            </a:r>
          </a:p>
        </p:txBody>
      </p:sp>
      <p:sp>
        <p:nvSpPr>
          <p:cNvPr id="18437" name="Прямоугольник 12"/>
          <p:cNvSpPr>
            <a:spLocks noChangeArrowheads="1"/>
          </p:cNvSpPr>
          <p:nvPr/>
        </p:nvSpPr>
        <p:spPr bwMode="auto">
          <a:xfrm>
            <a:off x="0" y="6550025"/>
            <a:ext cx="572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400">
                <a:solidFill>
                  <a:srgbClr val="000000"/>
                </a:solidFill>
              </a:rPr>
              <a:t>M.Kapishin                     		     BM@N  experiment</a:t>
            </a:r>
            <a:r>
              <a:rPr lang="en-US" altLang="ru-RU" sz="1400" b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6548438" y="606425"/>
            <a:ext cx="2663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600" b="0">
                <a:solidFill>
                  <a:srgbClr val="000090"/>
                </a:solidFill>
              </a:rPr>
              <a:t>A.Zinchenko, V.Vasendina</a:t>
            </a:r>
            <a:endParaRPr lang="ru-RU" altLang="ru-RU" sz="1600" b="0">
              <a:solidFill>
                <a:srgbClr val="000090"/>
              </a:solidFill>
            </a:endParaRPr>
          </a:p>
        </p:txBody>
      </p:sp>
      <p:pic>
        <p:nvPicPr>
          <p:cNvPr id="18439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28" y="3871913"/>
            <a:ext cx="4110038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26" y="1584185"/>
            <a:ext cx="3459163" cy="230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958850"/>
            <a:ext cx="4536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QGSM model, </a:t>
            </a:r>
            <a:r>
              <a:rPr lang="en-US" sz="2000" dirty="0" err="1" smtClean="0"/>
              <a:t>Au+Au</a:t>
            </a:r>
            <a:r>
              <a:rPr lang="en-US" sz="2000" dirty="0" smtClean="0"/>
              <a:t>, T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= 4 </a:t>
            </a:r>
            <a:r>
              <a:rPr lang="en-US" sz="2000" dirty="0" err="1" smtClean="0"/>
              <a:t>AGeV</a:t>
            </a:r>
            <a:endParaRPr lang="ru-RU" sz="2000" dirty="0"/>
          </a:p>
        </p:txBody>
      </p:sp>
      <p:pic>
        <p:nvPicPr>
          <p:cNvPr id="12" name="Рисунок 5">
            <a:extLst>
              <a:ext uri="{FF2B5EF4-FFF2-40B4-BE49-F238E27FC236}">
                <a16:creationId xmlns="" xmlns:a16="http://schemas.microsoft.com/office/drawing/2014/main" id="{F3F25143-0E07-4C99-BC0F-2233E7194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644008" y="1358960"/>
            <a:ext cx="3600000" cy="2695157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51383" y="1759626"/>
            <a:ext cx="1008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STS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444008" y="110875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GEM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16238" y="6343650"/>
            <a:ext cx="2895600" cy="476250"/>
          </a:xfrm>
          <a:noFill/>
        </p:spPr>
        <p:txBody>
          <a:bodyPr anchor="b"/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b="1" dirty="0" smtClean="0"/>
              <a:t>BM@N Experiment</a:t>
            </a:r>
            <a:endParaRPr lang="ru-RU" altLang="ru-RU" sz="1400" b="1" dirty="0" smtClean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9788" y="6343650"/>
            <a:ext cx="684212" cy="476250"/>
          </a:xfrm>
          <a:noFill/>
        </p:spPr>
        <p:txBody>
          <a:bodyPr anchor="b"/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smtClean="0"/>
              <a:t>4</a:t>
            </a:r>
            <a:endParaRPr lang="ru-RU" altLang="ru-RU" sz="1800" smtClean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93663" y="2036518"/>
            <a:ext cx="45339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 smtClean="0">
                <a:solidFill>
                  <a:srgbClr val="000090"/>
                </a:solidFill>
              </a:rPr>
              <a:t>University of Plovdiv, Bulgaria → </a:t>
            </a:r>
            <a:r>
              <a:rPr lang="en-US" altLang="ru-RU" sz="1600" i="1" dirty="0" smtClean="0">
                <a:solidFill>
                  <a:srgbClr val="FF0066"/>
                </a:solidFill>
              </a:rPr>
              <a:t>MoU signed;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 err="1" smtClean="0">
                <a:solidFill>
                  <a:srgbClr val="000090"/>
                </a:solidFill>
              </a:rPr>
              <a:t>St.Petersburg</a:t>
            </a:r>
            <a:r>
              <a:rPr lang="en-US" altLang="ru-RU" sz="1600" i="1" dirty="0" smtClean="0">
                <a:solidFill>
                  <a:srgbClr val="000090"/>
                </a:solidFill>
              </a:rPr>
              <a:t> University;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 smtClean="0">
                <a:solidFill>
                  <a:srgbClr val="000090"/>
                </a:solidFill>
              </a:rPr>
              <a:t>Shanghai Institute of Nuclear and Applied Physics, CFS, China;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 smtClean="0">
                <a:solidFill>
                  <a:srgbClr val="000090"/>
                </a:solidFill>
              </a:rPr>
              <a:t>Nuclear Physics Institute CAS, Czech Republic→ </a:t>
            </a:r>
            <a:r>
              <a:rPr lang="en-US" altLang="ru-RU" sz="1600" i="1" dirty="0" smtClean="0">
                <a:solidFill>
                  <a:srgbClr val="FF0066"/>
                </a:solidFill>
              </a:rPr>
              <a:t>MoU signed;</a:t>
            </a:r>
            <a:r>
              <a:rPr lang="en-US" altLang="ru-RU" sz="1600" i="1" dirty="0" smtClean="0">
                <a:solidFill>
                  <a:srgbClr val="00009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 smtClean="0">
                <a:solidFill>
                  <a:srgbClr val="000090"/>
                </a:solidFill>
              </a:rPr>
              <a:t>CEA, </a:t>
            </a:r>
            <a:r>
              <a:rPr lang="en-US" altLang="ru-RU" sz="1600" i="1" dirty="0" err="1" smtClean="0">
                <a:solidFill>
                  <a:srgbClr val="000090"/>
                </a:solidFill>
              </a:rPr>
              <a:t>Saclay</a:t>
            </a:r>
            <a:r>
              <a:rPr lang="en-US" altLang="ru-RU" sz="1600" i="1" dirty="0" smtClean="0">
                <a:solidFill>
                  <a:srgbClr val="000090"/>
                </a:solidFill>
              </a:rPr>
              <a:t>, France;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 smtClean="0">
                <a:solidFill>
                  <a:srgbClr val="000090"/>
                </a:solidFill>
              </a:rPr>
              <a:t>TU Darmstadt, Germany;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 smtClean="0">
                <a:solidFill>
                  <a:srgbClr val="000090"/>
                </a:solidFill>
              </a:rPr>
              <a:t>GSI &amp; FAIR, Germany;</a:t>
            </a:r>
            <a:endParaRPr lang="en-US" altLang="ru-RU" sz="1600" i="1" dirty="0" smtClean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 smtClean="0">
                <a:solidFill>
                  <a:srgbClr val="000090"/>
                </a:solidFill>
              </a:rPr>
              <a:t>Tubingen University, Germany → </a:t>
            </a:r>
            <a:r>
              <a:rPr lang="en-US" altLang="ru-RU" sz="1600" i="1" dirty="0" smtClean="0">
                <a:solidFill>
                  <a:srgbClr val="FF0066"/>
                </a:solidFill>
              </a:rPr>
              <a:t>MoU signed;</a:t>
            </a:r>
            <a:endParaRPr lang="en-US" altLang="ru-RU" sz="1600" i="1" dirty="0" smtClean="0">
              <a:solidFill>
                <a:srgbClr val="00009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 smtClean="0">
                <a:solidFill>
                  <a:srgbClr val="000090"/>
                </a:solidFill>
              </a:rPr>
              <a:t>Tel Aviv University, Israel;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 smtClean="0">
                <a:solidFill>
                  <a:srgbClr val="000090"/>
                </a:solidFill>
              </a:rPr>
              <a:t>Joint Institute for Nuclear Research;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 smtClean="0">
                <a:solidFill>
                  <a:srgbClr val="000090"/>
                </a:solidFill>
              </a:rPr>
              <a:t>Warsaw University of Technology</a:t>
            </a:r>
            <a:r>
              <a:rPr lang="en-US" altLang="ru-RU" sz="1600" i="1" dirty="0">
                <a:solidFill>
                  <a:srgbClr val="000090"/>
                </a:solidFill>
              </a:rPr>
              <a:t>, Poland→ </a:t>
            </a:r>
            <a:r>
              <a:rPr lang="en-US" altLang="ru-RU" sz="1600" i="1" dirty="0">
                <a:solidFill>
                  <a:srgbClr val="FF0066"/>
                </a:solidFill>
              </a:rPr>
              <a:t>MoU signed</a:t>
            </a:r>
            <a:r>
              <a:rPr lang="en-US" altLang="ru-RU" sz="1600" i="1" dirty="0" smtClean="0">
                <a:solidFill>
                  <a:srgbClr val="FF0066"/>
                </a:solidFill>
              </a:rPr>
              <a:t>;</a:t>
            </a:r>
            <a:r>
              <a:rPr lang="en-US" altLang="ru-RU" sz="1600" i="1" dirty="0" smtClean="0">
                <a:solidFill>
                  <a:srgbClr val="000090"/>
                </a:solidFill>
              </a:rPr>
              <a:t> </a:t>
            </a:r>
            <a:endParaRPr lang="en-US" altLang="ru-RU" sz="1600" i="1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8113" y="15875"/>
            <a:ext cx="4660900" cy="908050"/>
          </a:xfrm>
          <a:prstGeom prst="rect">
            <a:avLst/>
          </a:prstGeom>
          <a:solidFill>
            <a:srgbClr val="EEF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ru-RU" sz="2400">
                <a:solidFill>
                  <a:srgbClr val="FF0000"/>
                </a:solidFill>
              </a:rPr>
              <a:t>B</a:t>
            </a:r>
            <a:r>
              <a:rPr lang="en-US" altLang="ru-RU" sz="2400">
                <a:solidFill>
                  <a:srgbClr val="000090"/>
                </a:solidFill>
              </a:rPr>
              <a:t>aryonic </a:t>
            </a:r>
            <a:r>
              <a:rPr lang="en-US" altLang="ru-RU" sz="2400">
                <a:solidFill>
                  <a:srgbClr val="FF0000"/>
                </a:solidFill>
              </a:rPr>
              <a:t>M</a:t>
            </a:r>
            <a:r>
              <a:rPr lang="en-US" altLang="ru-RU" sz="2400">
                <a:solidFill>
                  <a:srgbClr val="000090"/>
                </a:solidFill>
              </a:rPr>
              <a:t>atter at </a:t>
            </a:r>
            <a:r>
              <a:rPr lang="en-US" altLang="ru-RU" sz="2400">
                <a:solidFill>
                  <a:srgbClr val="FF0000"/>
                </a:solidFill>
              </a:rPr>
              <a:t>N</a:t>
            </a:r>
            <a:r>
              <a:rPr lang="en-US" altLang="ru-RU" sz="2400">
                <a:solidFill>
                  <a:srgbClr val="000090"/>
                </a:solidFill>
              </a:rPr>
              <a:t>uclotron </a:t>
            </a:r>
          </a:p>
          <a:p>
            <a:pPr>
              <a:spcAft>
                <a:spcPts val="600"/>
              </a:spcAft>
            </a:pPr>
            <a:r>
              <a:rPr lang="en-US" altLang="ru-RU" sz="2400">
                <a:solidFill>
                  <a:srgbClr val="000090"/>
                </a:solidFill>
              </a:rPr>
              <a:t>(</a:t>
            </a:r>
            <a:r>
              <a:rPr lang="en-US" altLang="ru-RU" sz="2400">
                <a:solidFill>
                  <a:srgbClr val="FF0000"/>
                </a:solidFill>
              </a:rPr>
              <a:t>BM@N</a:t>
            </a:r>
            <a:r>
              <a:rPr lang="en-US" altLang="ru-RU" sz="2400">
                <a:solidFill>
                  <a:srgbClr val="000090"/>
                </a:solidFill>
              </a:rPr>
              <a:t>)   Collaboration: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611688" y="1620838"/>
            <a:ext cx="457358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>
                <a:solidFill>
                  <a:srgbClr val="000090"/>
                </a:solidFill>
              </a:rPr>
              <a:t>University of Wroclaw, Poland → </a:t>
            </a:r>
            <a:r>
              <a:rPr lang="en-US" altLang="ru-RU" sz="1600" i="1" dirty="0">
                <a:solidFill>
                  <a:srgbClr val="FF0066"/>
                </a:solidFill>
              </a:rPr>
              <a:t>MoU signed;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>
                <a:solidFill>
                  <a:srgbClr val="000090"/>
                </a:solidFill>
              </a:rPr>
              <a:t>Institute of Nuclear Research RAS, Moscow, Russia → </a:t>
            </a:r>
            <a:r>
              <a:rPr lang="en-US" altLang="ru-RU" sz="1600" i="1" dirty="0">
                <a:solidFill>
                  <a:srgbClr val="FF0066"/>
                </a:solidFill>
              </a:rPr>
              <a:t>MoU signed;</a:t>
            </a:r>
            <a:endParaRPr lang="en-US" altLang="ru-RU" sz="1600" i="1" dirty="0">
              <a:solidFill>
                <a:srgbClr val="00009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>
                <a:solidFill>
                  <a:srgbClr val="000090"/>
                </a:solidFill>
              </a:rPr>
              <a:t>NRC </a:t>
            </a:r>
            <a:r>
              <a:rPr lang="en-US" altLang="ru-RU" sz="1600" i="1" dirty="0" err="1">
                <a:solidFill>
                  <a:srgbClr val="000090"/>
                </a:solidFill>
              </a:rPr>
              <a:t>Kurchatov</a:t>
            </a:r>
            <a:r>
              <a:rPr lang="en-US" altLang="ru-RU" sz="1600" i="1" dirty="0">
                <a:solidFill>
                  <a:srgbClr val="000090"/>
                </a:solidFill>
              </a:rPr>
              <a:t> Institute, Moscow;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>
                <a:solidFill>
                  <a:srgbClr val="000090"/>
                </a:solidFill>
              </a:rPr>
              <a:t>Institute of Theoretical &amp; Experimental Physics, NRC KI, Moscow, Russia;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>
                <a:solidFill>
                  <a:srgbClr val="000090"/>
                </a:solidFill>
              </a:rPr>
              <a:t>Moscow Engineer and Physics Institute, Russia;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 err="1">
                <a:solidFill>
                  <a:srgbClr val="000090"/>
                </a:solidFill>
              </a:rPr>
              <a:t>Skobeltsin</a:t>
            </a:r>
            <a:r>
              <a:rPr lang="en-US" altLang="ru-RU" sz="1600" i="1" dirty="0">
                <a:solidFill>
                  <a:srgbClr val="000090"/>
                </a:solidFill>
              </a:rPr>
              <a:t> Institute of Nuclear Physics, MSU, Russia → </a:t>
            </a:r>
            <a:r>
              <a:rPr lang="en-US" altLang="ru-RU" sz="1600" i="1" dirty="0">
                <a:solidFill>
                  <a:srgbClr val="FF0066"/>
                </a:solidFill>
              </a:rPr>
              <a:t>MoU signed;</a:t>
            </a:r>
            <a:r>
              <a:rPr lang="en-US" altLang="ru-RU" sz="1600" i="1" dirty="0">
                <a:solidFill>
                  <a:srgbClr val="00009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>
                <a:solidFill>
                  <a:srgbClr val="000090"/>
                </a:solidFill>
              </a:rPr>
              <a:t>Moscow Institute of Physics and Technics, Moscow, Russia → </a:t>
            </a:r>
            <a:r>
              <a:rPr lang="en-US" altLang="ru-RU" sz="1600" i="1" dirty="0">
                <a:solidFill>
                  <a:srgbClr val="FF0066"/>
                </a:solidFill>
              </a:rPr>
              <a:t>MoU signed;</a:t>
            </a:r>
            <a:r>
              <a:rPr lang="en-US" altLang="ru-RU" sz="1600" i="1" dirty="0">
                <a:solidFill>
                  <a:srgbClr val="00009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ru-RU" sz="1600" i="1" dirty="0">
                <a:solidFill>
                  <a:srgbClr val="000090"/>
                </a:solidFill>
              </a:rPr>
              <a:t>Massachusetts Institute of Technology, Cambridge, USA. </a:t>
            </a:r>
          </a:p>
        </p:txBody>
      </p:sp>
      <p:pic>
        <p:nvPicPr>
          <p:cNvPr id="7" name="Picture 12" descr="C:\Users\Yury\Documents\Suzdal\B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875"/>
            <a:ext cx="2573337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90500" y="1023938"/>
            <a:ext cx="4281488" cy="1015663"/>
          </a:xfrm>
          <a:prstGeom prst="rect">
            <a:avLst/>
          </a:prstGeom>
          <a:solidFill>
            <a:srgbClr val="A0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2000" i="1" dirty="0" smtClean="0">
                <a:solidFill>
                  <a:srgbClr val="000090"/>
                </a:solidFill>
              </a:rPr>
              <a:t>10 </a:t>
            </a:r>
            <a:r>
              <a:rPr lang="en-US" altLang="ru-RU" sz="2000" i="1" dirty="0">
                <a:solidFill>
                  <a:srgbClr val="000090"/>
                </a:solidFill>
              </a:rPr>
              <a:t>Countries</a:t>
            </a:r>
            <a:r>
              <a:rPr lang="ru-RU" altLang="ru-RU" sz="2000" i="1" dirty="0">
                <a:solidFill>
                  <a:srgbClr val="000090"/>
                </a:solidFill>
              </a:rPr>
              <a:t>, </a:t>
            </a:r>
            <a:r>
              <a:rPr lang="en-US" altLang="ru-RU" sz="2000" i="1" dirty="0" smtClean="0">
                <a:solidFill>
                  <a:srgbClr val="000090"/>
                </a:solidFill>
              </a:rPr>
              <a:t>19</a:t>
            </a:r>
            <a:r>
              <a:rPr lang="ru-RU" altLang="ru-RU" sz="2000" i="1" dirty="0" smtClean="0">
                <a:solidFill>
                  <a:srgbClr val="000090"/>
                </a:solidFill>
              </a:rPr>
              <a:t> </a:t>
            </a:r>
            <a:r>
              <a:rPr lang="en-US" altLang="ru-RU" sz="2000" i="1" dirty="0">
                <a:solidFill>
                  <a:srgbClr val="000090"/>
                </a:solidFill>
              </a:rPr>
              <a:t>Institutions</a:t>
            </a:r>
            <a:r>
              <a:rPr lang="ru-RU" altLang="ru-RU" sz="2000" i="1" dirty="0">
                <a:solidFill>
                  <a:srgbClr val="000090"/>
                </a:solidFill>
              </a:rPr>
              <a:t>, </a:t>
            </a:r>
            <a:r>
              <a:rPr lang="ru-RU" altLang="ru-RU" sz="2000" i="1" dirty="0" smtClean="0">
                <a:solidFill>
                  <a:srgbClr val="000090"/>
                </a:solidFill>
              </a:rPr>
              <a:t>2</a:t>
            </a:r>
            <a:r>
              <a:rPr lang="en-US" altLang="ru-RU" sz="2000" i="1" dirty="0" smtClean="0">
                <a:solidFill>
                  <a:srgbClr val="000090"/>
                </a:solidFill>
              </a:rPr>
              <a:t>3</a:t>
            </a:r>
            <a:r>
              <a:rPr lang="en-US" altLang="ru-RU" sz="2000" i="1" dirty="0">
                <a:solidFill>
                  <a:srgbClr val="000090"/>
                </a:solidFill>
              </a:rPr>
              <a:t>4</a:t>
            </a:r>
            <a:r>
              <a:rPr lang="en-US" altLang="ru-RU" sz="2000" i="1" dirty="0" smtClean="0">
                <a:solidFill>
                  <a:srgbClr val="000090"/>
                </a:solidFill>
              </a:rPr>
              <a:t> participants </a:t>
            </a:r>
          </a:p>
          <a:p>
            <a:r>
              <a:rPr lang="en-US" altLang="ru-RU" sz="2000" i="1" dirty="0" smtClean="0">
                <a:solidFill>
                  <a:srgbClr val="000090"/>
                </a:solidFill>
              </a:rPr>
              <a:t>JINR: 111 participants (FTE = 82)</a:t>
            </a:r>
            <a:r>
              <a:rPr lang="ru-RU" altLang="ru-RU" sz="2000" i="1" dirty="0" smtClean="0">
                <a:solidFill>
                  <a:srgbClr val="000090"/>
                </a:solidFill>
              </a:rPr>
              <a:t> </a:t>
            </a:r>
            <a:endParaRPr lang="en-US" altLang="ru-RU" sz="2000" i="1" dirty="0">
              <a:solidFill>
                <a:srgbClr val="000090"/>
              </a:solidFill>
            </a:endParaRPr>
          </a:p>
        </p:txBody>
      </p:sp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42863"/>
            <a:ext cx="1462087" cy="81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688" y="59972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90"/>
                </a:solidFill>
              </a:rPr>
              <a:t>BM@N: </a:t>
            </a:r>
            <a:r>
              <a:rPr lang="en-US" dirty="0" smtClean="0">
                <a:solidFill>
                  <a:srgbClr val="000090"/>
                </a:solidFill>
              </a:rPr>
              <a:t>12 referred publications, </a:t>
            </a:r>
            <a:r>
              <a:rPr lang="en-US" dirty="0" smtClean="0">
                <a:solidFill>
                  <a:srgbClr val="000090"/>
                </a:solidFill>
              </a:rPr>
              <a:t>98 </a:t>
            </a:r>
            <a:r>
              <a:rPr lang="en-US" dirty="0">
                <a:solidFill>
                  <a:srgbClr val="000090"/>
                </a:solidFill>
              </a:rPr>
              <a:t>conference talks</a:t>
            </a:r>
            <a:endParaRPr lang="ru-RU" dirty="0">
              <a:solidFill>
                <a:srgbClr val="000090"/>
              </a:solidFill>
            </a:endParaRPr>
          </a:p>
          <a:p>
            <a:pPr>
              <a:defRPr/>
            </a:pP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9013" y="5517232"/>
            <a:ext cx="4165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7</a:t>
            </a:r>
            <a:r>
              <a:rPr lang="en-US" baseline="30000" dirty="0" smtClean="0">
                <a:solidFill>
                  <a:srgbClr val="000090"/>
                </a:solidFill>
              </a:rPr>
              <a:t>th</a:t>
            </a:r>
            <a:r>
              <a:rPr lang="en-US" dirty="0" smtClean="0">
                <a:solidFill>
                  <a:srgbClr val="000090"/>
                </a:solidFill>
              </a:rPr>
              <a:t> BM@N Collaboration meeting on April 19-20 → 25 parallel talks, 13 plenary talks</a:t>
            </a:r>
            <a:endParaRPr lang="ru-RU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56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r="40277"/>
          <a:stretch>
            <a:fillRect/>
          </a:stretch>
        </p:blipFill>
        <p:spPr bwMode="auto">
          <a:xfrm>
            <a:off x="3635375" y="476250"/>
            <a:ext cx="198596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r="45647"/>
          <a:stretch>
            <a:fillRect/>
          </a:stretch>
        </p:blipFill>
        <p:spPr bwMode="auto">
          <a:xfrm>
            <a:off x="1835150" y="620713"/>
            <a:ext cx="15271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5803" r="51495" b="5078"/>
          <a:stretch>
            <a:fillRect/>
          </a:stretch>
        </p:blipFill>
        <p:spPr bwMode="auto">
          <a:xfrm>
            <a:off x="323850" y="765175"/>
            <a:ext cx="1274763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713" y="30163"/>
            <a:ext cx="5259387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0066"/>
                </a:solidFill>
                <a:latin typeface="+mn-lt"/>
                <a:cs typeface="Times New Roman" pitchFamily="18" charset="0"/>
              </a:rPr>
              <a:t>Forward Si tracking detectors</a:t>
            </a:r>
            <a:endParaRPr lang="ru-RU" dirty="0">
              <a:solidFill>
                <a:srgbClr val="FF0066"/>
              </a:solidFill>
              <a:latin typeface="+mn-lt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1050" y="2239963"/>
            <a:ext cx="2668588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prstClr val="black"/>
                </a:solidFill>
                <a:latin typeface="Rockwell" pitchFamily="18" charset="0"/>
                <a:cs typeface="+mn-cs"/>
              </a:rPr>
              <a:t>Three sizes of Si-planes</a:t>
            </a:r>
            <a:endParaRPr lang="ru-RU" b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8313" y="5589588"/>
            <a:ext cx="3598862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b="0" dirty="0">
                <a:solidFill>
                  <a:prstClr val="black"/>
                </a:solidFill>
                <a:latin typeface="Rockwell" pitchFamily="18" charset="0"/>
                <a:cs typeface="+mn-cs"/>
              </a:rPr>
              <a:t>Design of the Si-planes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prstClr val="black"/>
                </a:solidFill>
                <a:latin typeface="Rockwell" pitchFamily="18" charset="0"/>
                <a:cs typeface="+mn-cs"/>
              </a:rPr>
              <a:t>on the BM@N beam-channel</a:t>
            </a:r>
            <a:endParaRPr lang="ru-RU" b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8" name="Содержимое 6" descr="tm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12119" r="2380" b="14474"/>
          <a:stretch>
            <a:fillRect/>
          </a:stretch>
        </p:blipFill>
        <p:spPr bwMode="auto">
          <a:xfrm>
            <a:off x="2063750" y="2689225"/>
            <a:ext cx="2449513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Содержимое 3" descr="tm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2" t="20229" r="16490" b="23798"/>
          <a:stretch>
            <a:fillRect/>
          </a:stretch>
        </p:blipFill>
        <p:spPr bwMode="auto">
          <a:xfrm>
            <a:off x="250825" y="2636838"/>
            <a:ext cx="1728788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1201738"/>
            <a:ext cx="3025775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22888" y="2873375"/>
            <a:ext cx="20716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prstClr val="black"/>
                </a:solidFill>
                <a:latin typeface="Rockwell" pitchFamily="18" charset="0"/>
                <a:cs typeface="+mn-cs"/>
              </a:rPr>
              <a:t>Half-plane design</a:t>
            </a:r>
            <a:endParaRPr lang="ru-RU" b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4654550" y="3357563"/>
            <a:ext cx="42640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b="0" dirty="0"/>
              <a:t>ASICs VATAGP7.1 (IDEAS, Norway)</a:t>
            </a:r>
          </a:p>
          <a:p>
            <a:endParaRPr lang="en-US" altLang="ru-RU" dirty="0">
              <a:solidFill>
                <a:schemeClr val="accent2"/>
              </a:solidFill>
            </a:endParaRPr>
          </a:p>
          <a:p>
            <a:r>
              <a:rPr lang="en-US" altLang="ru-RU" dirty="0">
                <a:solidFill>
                  <a:srgbClr val="000090"/>
                </a:solidFill>
              </a:rPr>
              <a:t>• Proven technology and FEE readout electronics → used in C, </a:t>
            </a:r>
            <a:r>
              <a:rPr lang="en-US" altLang="ru-RU" dirty="0" err="1">
                <a:solidFill>
                  <a:srgbClr val="000090"/>
                </a:solidFill>
              </a:rPr>
              <a:t>Ar</a:t>
            </a:r>
            <a:r>
              <a:rPr lang="en-US" altLang="ru-RU" dirty="0">
                <a:solidFill>
                  <a:srgbClr val="000090"/>
                </a:solidFill>
              </a:rPr>
              <a:t>, Kr runs </a:t>
            </a:r>
          </a:p>
          <a:p>
            <a:r>
              <a:rPr lang="en-US" altLang="ru-RU" dirty="0">
                <a:solidFill>
                  <a:srgbClr val="000090"/>
                </a:solidFill>
              </a:rPr>
              <a:t>• Development,  production, tests and installation  according to time schedule → </a:t>
            </a:r>
            <a:r>
              <a:rPr lang="en-US" altLang="ru-RU" dirty="0" smtClean="0">
                <a:solidFill>
                  <a:srgbClr val="000090"/>
                </a:solidFill>
              </a:rPr>
              <a:t>in autumn </a:t>
            </a:r>
            <a:r>
              <a:rPr lang="en-US" altLang="ru-RU" dirty="0">
                <a:solidFill>
                  <a:srgbClr val="000090"/>
                </a:solidFill>
              </a:rPr>
              <a:t>2021 </a:t>
            </a:r>
          </a:p>
          <a:p>
            <a:endParaRPr lang="ru-RU" altLang="ru-RU" dirty="0">
              <a:solidFill>
                <a:srgbClr val="000090"/>
              </a:solidFill>
            </a:endParaRPr>
          </a:p>
        </p:txBody>
      </p:sp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44450"/>
            <a:ext cx="14620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25400" y="6537325"/>
            <a:ext cx="5856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400">
                <a:solidFill>
                  <a:srgbClr val="000000"/>
                </a:solidFill>
              </a:rPr>
              <a:t>M.Kapishin                     		          BM@N  experiment</a:t>
            </a:r>
            <a:r>
              <a:rPr lang="en-US" altLang="ru-RU" sz="1400" b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689725" y="760413"/>
            <a:ext cx="233362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>
                <a:solidFill>
                  <a:srgbClr val="000090"/>
                </a:solidFill>
                <a:latin typeface="Rockwell" pitchFamily="18" charset="0"/>
                <a:cs typeface="Arial"/>
              </a:rPr>
              <a:t>Group of </a:t>
            </a:r>
            <a:r>
              <a:rPr lang="en-US" b="0" kern="0" dirty="0" err="1">
                <a:solidFill>
                  <a:srgbClr val="000090"/>
                </a:solidFill>
                <a:latin typeface="Rockwell" pitchFamily="18" charset="0"/>
                <a:cs typeface="Arial"/>
              </a:rPr>
              <a:t>N.Zamiatin</a:t>
            </a:r>
            <a:endParaRPr lang="en-US" b="0" kern="0" dirty="0">
              <a:solidFill>
                <a:srgbClr val="000090"/>
              </a:solidFill>
              <a:latin typeface="Rockwell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442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08720"/>
            <a:ext cx="430530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" y="4000653"/>
            <a:ext cx="8858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00653"/>
            <a:ext cx="21050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7046" y="0"/>
            <a:ext cx="67353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500"/>
              </a:spcBef>
              <a:buSzPct val="100000"/>
            </a:pPr>
            <a:r>
              <a:rPr lang="en-US" altLang="ru-RU" sz="2800" dirty="0" smtClean="0">
                <a:solidFill>
                  <a:srgbClr val="FF0066"/>
                </a:solidFill>
              </a:rPr>
              <a:t>Development of STS tracking system</a:t>
            </a:r>
            <a:endParaRPr lang="en-US" altLang="ru-RU" sz="2800" dirty="0">
              <a:solidFill>
                <a:srgbClr val="FF0066"/>
              </a:solidFill>
            </a:endParaRPr>
          </a:p>
        </p:txBody>
      </p:sp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44450"/>
            <a:ext cx="14620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4133" y="620688"/>
            <a:ext cx="3073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 STS stations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5348440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34 ladders</a:t>
            </a:r>
          </a:p>
          <a:p>
            <a:r>
              <a:rPr lang="en-US" sz="2000" dirty="0" smtClean="0"/>
              <a:t>292 modules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979621" y="916506"/>
            <a:ext cx="51480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Current activities, </a:t>
            </a:r>
            <a:r>
              <a:rPr lang="en-US" altLang="ru-RU" sz="2000" dirty="0" smtClean="0">
                <a:solidFill>
                  <a:srgbClr val="000090"/>
                </a:solidFill>
              </a:rPr>
              <a:t>supported by BMBF-JINR roadmap</a:t>
            </a:r>
            <a:r>
              <a:rPr lang="en-US" sz="2000" dirty="0" smtClean="0">
                <a:solidFill>
                  <a:srgbClr val="00009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Module &amp; ladder assembly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Mainframe development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STS-XYTER ASIC certification 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FEB v2.1 development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Readout electronics development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GBT x EMU board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FEB to </a:t>
            </a:r>
            <a:r>
              <a:rPr lang="en-US" sz="2000" dirty="0" err="1" smtClean="0"/>
              <a:t>GBTxEMU</a:t>
            </a:r>
            <a:r>
              <a:rPr lang="en-US" sz="2000" dirty="0" smtClean="0"/>
              <a:t> connectors</a:t>
            </a:r>
          </a:p>
          <a:p>
            <a:r>
              <a:rPr lang="en-US" altLang="ru-RU" sz="2000" dirty="0" smtClean="0">
                <a:solidFill>
                  <a:srgbClr val="000090"/>
                </a:solidFill>
              </a:rPr>
              <a:t>►</a:t>
            </a:r>
            <a:endParaRPr lang="ru-RU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029" y="4975860"/>
            <a:ext cx="6346031" cy="188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580112" y="591622"/>
            <a:ext cx="362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JINR, MSU, GSI, WUT groups</a:t>
            </a:r>
            <a:endParaRPr lang="ru-RU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73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0" y="12700"/>
            <a:ext cx="8101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2800">
                <a:solidFill>
                  <a:srgbClr val="FF0066"/>
                </a:solidFill>
              </a:rPr>
              <a:t>Beam, Si tracking detectors and target station</a:t>
            </a:r>
          </a:p>
        </p:txBody>
      </p:sp>
      <p:pic>
        <p:nvPicPr>
          <p:cNvPr id="3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44450"/>
            <a:ext cx="14620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446213"/>
            <a:ext cx="38068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54375" y="3463925"/>
            <a:ext cx="2300288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22"/>
          <p:cNvCxnSpPr>
            <a:cxnSpLocks noChangeShapeType="1"/>
          </p:cNvCxnSpPr>
          <p:nvPr/>
        </p:nvCxnSpPr>
        <p:spPr bwMode="auto">
          <a:xfrm flipH="1">
            <a:off x="3241675" y="4473575"/>
            <a:ext cx="2387600" cy="0"/>
          </a:xfrm>
          <a:prstGeom prst="straightConnector1">
            <a:avLst/>
          </a:prstGeom>
          <a:noFill/>
          <a:ln w="15875" algn="ctr">
            <a:solidFill>
              <a:srgbClr val="FF0066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Прямоугольник 23"/>
          <p:cNvSpPr>
            <a:spLocks noChangeArrowheads="1"/>
          </p:cNvSpPr>
          <p:nvPr/>
        </p:nvSpPr>
        <p:spPr bwMode="auto">
          <a:xfrm>
            <a:off x="3851275" y="4365625"/>
            <a:ext cx="46038" cy="215900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7950" y="536575"/>
            <a:ext cx="334803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 err="1">
                <a:solidFill>
                  <a:srgbClr val="000090"/>
                </a:solidFill>
                <a:latin typeface="Rockwell" pitchFamily="18" charset="0"/>
                <a:cs typeface="+mn-cs"/>
              </a:rPr>
              <a:t>S.Piyadin</a:t>
            </a:r>
            <a:r>
              <a:rPr lang="en-US" b="0" kern="0" dirty="0">
                <a:solidFill>
                  <a:srgbClr val="000090"/>
                </a:solidFill>
                <a:latin typeface="Rockwell" pitchFamily="18" charset="0"/>
                <a:cs typeface="+mn-cs"/>
              </a:rPr>
              <a:t>, </a:t>
            </a:r>
            <a:r>
              <a:rPr lang="en-US" b="0" kern="0" dirty="0" err="1">
                <a:solidFill>
                  <a:srgbClr val="000090"/>
                </a:solidFill>
                <a:latin typeface="Rockwell" pitchFamily="18" charset="0"/>
                <a:cs typeface="+mn-cs"/>
              </a:rPr>
              <a:t>Yu.Gusakov</a:t>
            </a:r>
            <a:endParaRPr lang="en-US" b="0" kern="0" dirty="0">
              <a:solidFill>
                <a:srgbClr val="000090"/>
              </a:solidFill>
              <a:latin typeface="Rockwell" pitchFamily="18" charset="0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 err="1">
                <a:solidFill>
                  <a:srgbClr val="000090"/>
                </a:solidFill>
                <a:latin typeface="Rockwell" pitchFamily="18" charset="0"/>
                <a:cs typeface="+mn-cs"/>
              </a:rPr>
              <a:t>A.Kubankin</a:t>
            </a:r>
            <a:r>
              <a:rPr lang="en-US" b="0" kern="0" dirty="0">
                <a:solidFill>
                  <a:srgbClr val="000090"/>
                </a:solidFill>
                <a:latin typeface="Rockwell" pitchFamily="18" charset="0"/>
                <a:cs typeface="+mn-cs"/>
              </a:rPr>
              <a:t> group (Belgorod)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>
                <a:solidFill>
                  <a:srgbClr val="000090"/>
                </a:solidFill>
                <a:latin typeface="Rockwell" pitchFamily="18" charset="0"/>
                <a:cs typeface="+mn-cs"/>
              </a:rPr>
              <a:t>Group of </a:t>
            </a:r>
            <a:r>
              <a:rPr lang="en-US" b="0" kern="0" dirty="0" err="1">
                <a:solidFill>
                  <a:srgbClr val="000090"/>
                </a:solidFill>
                <a:latin typeface="Rockwell" pitchFamily="18" charset="0"/>
                <a:cs typeface="+mn-cs"/>
              </a:rPr>
              <a:t>N.Zamiatin</a:t>
            </a:r>
            <a:endParaRPr lang="en-US" b="0" kern="0" dirty="0">
              <a:solidFill>
                <a:srgbClr val="000090"/>
              </a:solidFill>
              <a:latin typeface="Rockwell" pitchFamily="18" charset="0"/>
              <a:cs typeface="+mn-cs"/>
            </a:endParaRPr>
          </a:p>
        </p:txBody>
      </p:sp>
      <p:sp>
        <p:nvSpPr>
          <p:cNvPr id="9" name="TextBox 28"/>
          <p:cNvSpPr txBox="1">
            <a:spLocks noChangeArrowheads="1"/>
          </p:cNvSpPr>
          <p:nvPr/>
        </p:nvSpPr>
        <p:spPr bwMode="auto">
          <a:xfrm>
            <a:off x="3459163" y="2790825"/>
            <a:ext cx="23193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/>
              <a:t>Barrel detector around target</a:t>
            </a:r>
            <a:endParaRPr lang="ru-RU" altLang="ru-RU"/>
          </a:p>
        </p:txBody>
      </p:sp>
      <p:sp>
        <p:nvSpPr>
          <p:cNvPr id="10" name="TextBox 29"/>
          <p:cNvSpPr txBox="1">
            <a:spLocks noChangeArrowheads="1"/>
          </p:cNvSpPr>
          <p:nvPr/>
        </p:nvSpPr>
        <p:spPr bwMode="auto">
          <a:xfrm>
            <a:off x="107950" y="2652713"/>
            <a:ext cx="20177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/>
              <a:t>Target station with 3 targets in vacuum box</a:t>
            </a:r>
            <a:endParaRPr lang="ru-RU" altLang="ru-RU"/>
          </a:p>
        </p:txBody>
      </p:sp>
      <p:sp>
        <p:nvSpPr>
          <p:cNvPr id="11" name="Прямоугольник 57343"/>
          <p:cNvSpPr>
            <a:spLocks noChangeArrowheads="1"/>
          </p:cNvSpPr>
          <p:nvPr/>
        </p:nvSpPr>
        <p:spPr bwMode="auto">
          <a:xfrm>
            <a:off x="5614988" y="2030413"/>
            <a:ext cx="78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FF0066"/>
                </a:solidFill>
              </a:rPr>
              <a:t>beam</a:t>
            </a:r>
            <a:endParaRPr lang="ru-RU" altLang="ru-RU">
              <a:solidFill>
                <a:srgbClr val="FF0066"/>
              </a:solidFill>
            </a:endParaRPr>
          </a:p>
        </p:txBody>
      </p:sp>
      <p:cxnSp>
        <p:nvCxnSpPr>
          <p:cNvPr id="12" name="Прямая со стрелкой 57348"/>
          <p:cNvCxnSpPr>
            <a:cxnSpLocks noChangeShapeType="1"/>
          </p:cNvCxnSpPr>
          <p:nvPr/>
        </p:nvCxnSpPr>
        <p:spPr bwMode="auto">
          <a:xfrm>
            <a:off x="1795463" y="3351213"/>
            <a:ext cx="2055812" cy="11477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Прямоугольник 57353"/>
          <p:cNvSpPr>
            <a:spLocks noChangeArrowheads="1"/>
          </p:cNvSpPr>
          <p:nvPr/>
        </p:nvSpPr>
        <p:spPr bwMode="auto">
          <a:xfrm>
            <a:off x="0" y="6550025"/>
            <a:ext cx="5219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400">
                <a:solidFill>
                  <a:srgbClr val="000000"/>
                </a:solidFill>
              </a:rPr>
              <a:t>M.Kapishin                     		     BM@N  experiment</a:t>
            </a:r>
            <a:r>
              <a:rPr lang="en-US" altLang="ru-RU" sz="1400" b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2239963"/>
            <a:ext cx="3540125" cy="26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57355"/>
          <p:cNvSpPr>
            <a:spLocks noChangeArrowheads="1"/>
          </p:cNvSpPr>
          <p:nvPr/>
        </p:nvSpPr>
        <p:spPr bwMode="auto">
          <a:xfrm>
            <a:off x="5600700" y="3995738"/>
            <a:ext cx="787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FF0066"/>
                </a:solidFill>
              </a:rPr>
              <a:t>beam</a:t>
            </a:r>
            <a:endParaRPr lang="ru-RU" altLang="ru-RU">
              <a:solidFill>
                <a:srgbClr val="FF0066"/>
              </a:solidFill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662488"/>
            <a:ext cx="3119438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57359"/>
          <p:cNvSpPr txBox="1">
            <a:spLocks noChangeArrowheads="1"/>
          </p:cNvSpPr>
          <p:nvPr/>
        </p:nvSpPr>
        <p:spPr bwMode="auto">
          <a:xfrm>
            <a:off x="5815013" y="4492625"/>
            <a:ext cx="3005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/>
              <a:t>Si multiplicity detector</a:t>
            </a:r>
            <a:endParaRPr lang="ru-RU" altLang="ru-RU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554038"/>
            <a:ext cx="3086100" cy="217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2032000"/>
            <a:ext cx="19939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407988"/>
            <a:ext cx="2689225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925763" y="1871663"/>
            <a:ext cx="2117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/>
              <a:t>Movable beam profile detector</a:t>
            </a:r>
            <a:endParaRPr lang="ru-RU" altLang="ru-RU"/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19050" y="4179888"/>
            <a:ext cx="34004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2000" dirty="0">
                <a:solidFill>
                  <a:srgbClr val="000090"/>
                </a:solidFill>
              </a:rPr>
              <a:t>►All detectors and target station to be ready </a:t>
            </a:r>
            <a:r>
              <a:rPr lang="en-US" altLang="ru-RU" sz="2000" dirty="0" smtClean="0">
                <a:solidFill>
                  <a:srgbClr val="000090"/>
                </a:solidFill>
              </a:rPr>
              <a:t>in autumn </a:t>
            </a:r>
            <a:r>
              <a:rPr lang="en-US" altLang="ru-RU" sz="2000" dirty="0">
                <a:solidFill>
                  <a:srgbClr val="000090"/>
                </a:solidFill>
              </a:rPr>
              <a:t>2021 </a:t>
            </a:r>
          </a:p>
          <a:p>
            <a:endParaRPr lang="en-US" altLang="ru-RU" sz="2000" dirty="0">
              <a:solidFill>
                <a:srgbClr val="000090"/>
              </a:solidFill>
            </a:endParaRPr>
          </a:p>
          <a:p>
            <a:r>
              <a:rPr lang="en-US" altLang="ru-RU" sz="2000" dirty="0">
                <a:solidFill>
                  <a:srgbClr val="000090"/>
                </a:solidFill>
              </a:rPr>
              <a:t>► Detector performance in heavy ion beam should be tested in first run</a:t>
            </a:r>
            <a:endParaRPr lang="ru-RU" altLang="ru-RU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78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644525"/>
            <a:ext cx="4506912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7"/>
          <a:stretch>
            <a:fillRect/>
          </a:stretch>
        </p:blipFill>
        <p:spPr bwMode="auto">
          <a:xfrm>
            <a:off x="58719" y="535963"/>
            <a:ext cx="2738437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58763" y="0"/>
            <a:ext cx="77282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2400" dirty="0">
                <a:solidFill>
                  <a:srgbClr val="FF0066"/>
                </a:solidFill>
              </a:rPr>
              <a:t>EP </a:t>
            </a:r>
            <a:r>
              <a:rPr lang="en-US" altLang="ru-RU" sz="2400" dirty="0" smtClean="0">
                <a:solidFill>
                  <a:srgbClr val="FF0066"/>
                </a:solidFill>
              </a:rPr>
              <a:t>reconstruction </a:t>
            </a:r>
            <a:r>
              <a:rPr lang="en-US" altLang="ru-RU" sz="2400" dirty="0">
                <a:solidFill>
                  <a:srgbClr val="FF0066"/>
                </a:solidFill>
              </a:rPr>
              <a:t>with FHCAL , </a:t>
            </a:r>
            <a:r>
              <a:rPr lang="en-US" altLang="ru-RU" sz="2400" dirty="0" err="1">
                <a:solidFill>
                  <a:srgbClr val="FF0066"/>
                </a:solidFill>
              </a:rPr>
              <a:t>Scint</a:t>
            </a:r>
            <a:r>
              <a:rPr lang="en-US" altLang="ru-RU" sz="2400" dirty="0">
                <a:solidFill>
                  <a:srgbClr val="FF0066"/>
                </a:solidFill>
              </a:rPr>
              <a:t> Wall and FQH</a:t>
            </a:r>
          </a:p>
        </p:txBody>
      </p:sp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44450"/>
            <a:ext cx="14620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3" t="7837" r="12193" b="7463"/>
          <a:stretch>
            <a:fillRect/>
          </a:stretch>
        </p:blipFill>
        <p:spPr bwMode="auto">
          <a:xfrm>
            <a:off x="6954838" y="1042988"/>
            <a:ext cx="2189162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991350" y="627063"/>
            <a:ext cx="218122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ScWall</a:t>
            </a:r>
            <a:r>
              <a:rPr lang="en-US" sz="140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 (charged fragments)</a:t>
            </a:r>
            <a:endParaRPr lang="ru-RU" sz="1400" b="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86125" y="411163"/>
            <a:ext cx="367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/>
              <a:t>Event Plane resolution</a:t>
            </a:r>
            <a:endParaRPr lang="ru-RU" alt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596063"/>
            <a:ext cx="58832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altLang="ru-RU" sz="1400" kern="0" dirty="0" err="1">
                <a:solidFill>
                  <a:srgbClr val="000000"/>
                </a:solidFill>
              </a:rPr>
              <a:t>M.Kapishin</a:t>
            </a:r>
            <a:r>
              <a:rPr lang="en-US" altLang="ru-RU" sz="1400" kern="0" dirty="0">
                <a:solidFill>
                  <a:srgbClr val="000000"/>
                </a:solidFill>
              </a:rPr>
              <a:t> 		             BM@N experiment </a:t>
            </a:r>
          </a:p>
        </p:txBody>
      </p:sp>
      <p:cxnSp>
        <p:nvCxnSpPr>
          <p:cNvPr id="10" name="Прямая со стрелкой 16"/>
          <p:cNvCxnSpPr>
            <a:cxnSpLocks noChangeShapeType="1"/>
          </p:cNvCxnSpPr>
          <p:nvPr/>
        </p:nvCxnSpPr>
        <p:spPr bwMode="auto">
          <a:xfrm flipH="1">
            <a:off x="2141538" y="3265488"/>
            <a:ext cx="1023937" cy="144462"/>
          </a:xfrm>
          <a:prstGeom prst="straightConnector1">
            <a:avLst/>
          </a:prstGeom>
          <a:noFill/>
          <a:ln w="25400" algn="ctr">
            <a:solidFill>
              <a:srgbClr val="00009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3165475" y="3086100"/>
            <a:ext cx="2232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/>
              <a:t>Neutron profile in front of ZDC</a:t>
            </a:r>
            <a:endParaRPr lang="ru-RU" altLang="ru-RU"/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5364162" y="2659488"/>
            <a:ext cx="36718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dirty="0"/>
              <a:t>To measure neutron collective flow need:</a:t>
            </a:r>
          </a:p>
          <a:p>
            <a:r>
              <a:rPr lang="en-US" altLang="ru-RU" dirty="0"/>
              <a:t>►EP from identified protons and fragments</a:t>
            </a:r>
          </a:p>
          <a:p>
            <a:r>
              <a:rPr lang="en-US" altLang="ru-RU" dirty="0"/>
              <a:t>►granular neutron detector to measure single neutrons </a:t>
            </a:r>
            <a:endParaRPr lang="ru-RU" alt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58719" y="4789019"/>
            <a:ext cx="4165638" cy="1911630"/>
            <a:chOff x="6948563" y="5090030"/>
            <a:chExt cx="5096963" cy="1974948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" r="9140"/>
            <a:stretch/>
          </p:blipFill>
          <p:spPr>
            <a:xfrm>
              <a:off x="6948563" y="5090030"/>
              <a:ext cx="2471560" cy="193320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" r="8453"/>
            <a:stretch/>
          </p:blipFill>
          <p:spPr>
            <a:xfrm>
              <a:off x="9569073" y="5131778"/>
              <a:ext cx="2476453" cy="1933200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112301" y="4604353"/>
            <a:ext cx="6168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Centrality </a:t>
            </a:r>
            <a:r>
              <a:rPr lang="en-US" dirty="0" smtClean="0"/>
              <a:t>resolution: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Z</a:t>
            </a:r>
            <a:r>
              <a:rPr lang="en-US" baseline="30000" dirty="0">
                <a:solidFill>
                  <a:srgbClr val="000000"/>
                </a:solidFill>
              </a:rPr>
              <a:t>2 </a:t>
            </a:r>
            <a:r>
              <a:rPr lang="en-US" dirty="0">
                <a:solidFill>
                  <a:srgbClr val="000000"/>
                </a:solidFill>
              </a:rPr>
              <a:t>(FQH + </a:t>
            </a:r>
            <a:r>
              <a:rPr lang="en-US" dirty="0" err="1">
                <a:solidFill>
                  <a:srgbClr val="000000"/>
                </a:solidFill>
              </a:rPr>
              <a:t>ScWall</a:t>
            </a:r>
            <a:r>
              <a:rPr lang="en-US" dirty="0">
                <a:solidFill>
                  <a:srgbClr val="000000"/>
                </a:solidFill>
              </a:rPr>
              <a:t>) vs </a:t>
            </a:r>
            <a:r>
              <a:rPr lang="en-US" dirty="0" err="1">
                <a:solidFill>
                  <a:srgbClr val="000000"/>
                </a:solidFill>
              </a:rPr>
              <a:t>E</a:t>
            </a:r>
            <a:r>
              <a:rPr lang="en-US" baseline="-25000" dirty="0" err="1">
                <a:solidFill>
                  <a:srgbClr val="000000"/>
                </a:solidFill>
              </a:rPr>
              <a:t>dep</a:t>
            </a:r>
            <a:r>
              <a:rPr lang="en-US" baseline="-25000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(ZDC)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7" name="Рисунок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1" y="4544761"/>
            <a:ext cx="29416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Прямая со стрелкой 17"/>
          <p:cNvCxnSpPr/>
          <p:nvPr/>
        </p:nvCxnSpPr>
        <p:spPr bwMode="auto">
          <a:xfrm>
            <a:off x="5796136" y="4973685"/>
            <a:ext cx="1080120" cy="39953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42974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033454"/>
              </p:ext>
            </p:extLst>
          </p:nvPr>
        </p:nvGraphicFramePr>
        <p:xfrm>
          <a:off x="20806" y="1340768"/>
          <a:ext cx="9087698" cy="50177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08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1839070743"/>
                    </a:ext>
                  </a:extLst>
                </a:gridCol>
              </a:tblGrid>
              <a:tr h="72008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Year</a:t>
                      </a:r>
                      <a:endParaRPr lang="ru-RU" sz="1800" dirty="0"/>
                    </a:p>
                  </a:txBody>
                  <a:tcPr marL="91443" marR="91443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2016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2017</a:t>
                      </a:r>
                    </a:p>
                    <a:p>
                      <a:r>
                        <a:rPr lang="en-US" sz="1800" dirty="0" smtClean="0"/>
                        <a:t>spring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006600"/>
                          </a:solidFill>
                        </a:rPr>
                        <a:t>2018   spring</a:t>
                      </a:r>
                      <a:endParaRPr lang="ru-RU" sz="1800" baseline="0" dirty="0">
                        <a:solidFill>
                          <a:srgbClr val="00660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70C0"/>
                          </a:solidFill>
                        </a:rPr>
                        <a:t>2022</a:t>
                      </a:r>
                    </a:p>
                    <a:p>
                      <a:r>
                        <a:rPr lang="en-US" sz="1800" dirty="0" smtClean="0">
                          <a:solidFill>
                            <a:srgbClr val="0070C0"/>
                          </a:solidFill>
                        </a:rPr>
                        <a:t>spring</a:t>
                      </a:r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660066"/>
                          </a:solidFill>
                        </a:rPr>
                        <a:t>2023  </a:t>
                      </a:r>
                      <a:endParaRPr lang="ru-RU" sz="1800" baseline="0" dirty="0">
                        <a:solidFill>
                          <a:srgbClr val="660066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After 2023  </a:t>
                      </a:r>
                      <a:endParaRPr lang="ru-RU" sz="1800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0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d(↑)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 err="1" smtClean="0">
                          <a:solidFill>
                            <a:srgbClr val="006600"/>
                          </a:solidFill>
                        </a:rPr>
                        <a:t>Ar,Kr</a:t>
                      </a:r>
                      <a:r>
                        <a:rPr lang="en-US" sz="1800" baseline="0" dirty="0" smtClean="0">
                          <a:solidFill>
                            <a:srgbClr val="006600"/>
                          </a:solidFill>
                        </a:rPr>
                        <a:t>, C(SRC)</a:t>
                      </a:r>
                      <a:endParaRPr lang="ru-RU" sz="1800" baseline="0" dirty="0">
                        <a:solidFill>
                          <a:srgbClr val="00660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70C0"/>
                          </a:solidFill>
                        </a:rPr>
                        <a:t>Kr,Xe</a:t>
                      </a:r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660066"/>
                          </a:solidFill>
                        </a:rPr>
                        <a:t>Au (Bi)</a:t>
                      </a:r>
                      <a:endParaRPr lang="ru-RU" sz="1800" baseline="0" dirty="0">
                        <a:solidFill>
                          <a:srgbClr val="660066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Au (Bi)</a:t>
                      </a:r>
                      <a:endParaRPr lang="ru-RU" sz="1800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081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Max.inten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sity</a:t>
                      </a:r>
                      <a:r>
                        <a:rPr lang="en-US" sz="1800" dirty="0" smtClean="0"/>
                        <a:t>, Hz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0.5M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0.5M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006600"/>
                          </a:solidFill>
                        </a:rPr>
                        <a:t>0.5M</a:t>
                      </a:r>
                      <a:endParaRPr lang="ru-RU" sz="1800" baseline="0" dirty="0">
                        <a:solidFill>
                          <a:srgbClr val="00660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70C0"/>
                          </a:solidFill>
                        </a:rPr>
                        <a:t>0.5M</a:t>
                      </a:r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660066"/>
                          </a:solidFill>
                        </a:rPr>
                        <a:t>0.5M</a:t>
                      </a:r>
                      <a:endParaRPr lang="ru-RU" sz="1800" baseline="0" dirty="0">
                        <a:solidFill>
                          <a:srgbClr val="660066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2M</a:t>
                      </a:r>
                      <a:endParaRPr lang="ru-RU" sz="1800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0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Trigger rate, Hz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5k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5k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006600"/>
                          </a:solidFill>
                        </a:rPr>
                        <a:t>10k</a:t>
                      </a:r>
                      <a:endParaRPr lang="ru-RU" sz="1800" baseline="0" dirty="0">
                        <a:solidFill>
                          <a:srgbClr val="00660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70C0"/>
                          </a:solidFill>
                        </a:rPr>
                        <a:t>10k</a:t>
                      </a:r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660066"/>
                          </a:solidFill>
                        </a:rPr>
                        <a:t>10k</a:t>
                      </a:r>
                      <a:endParaRPr lang="ru-RU" sz="1800" baseline="0" dirty="0">
                        <a:solidFill>
                          <a:srgbClr val="660066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up to 50k</a:t>
                      </a:r>
                      <a:endParaRPr lang="ru-RU" sz="1800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6304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Central tracker status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 GEM half   planes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 GEM half  planes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006600"/>
                          </a:solidFill>
                        </a:rPr>
                        <a:t>6 GEM half planes +</a:t>
                      </a:r>
                    </a:p>
                    <a:p>
                      <a:r>
                        <a:rPr lang="en-US" sz="1800" baseline="0" dirty="0" smtClean="0">
                          <a:solidFill>
                            <a:srgbClr val="006600"/>
                          </a:solidFill>
                        </a:rPr>
                        <a:t>3 forward Si planes</a:t>
                      </a:r>
                      <a:endParaRPr lang="ru-RU" sz="1800" baseline="0" dirty="0">
                        <a:solidFill>
                          <a:srgbClr val="00660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70C0"/>
                          </a:solidFill>
                        </a:rPr>
                        <a:t>7 GEM full planes + 3 forward Si</a:t>
                      </a:r>
                      <a:r>
                        <a:rPr lang="en-US" sz="1800" baseline="0" dirty="0" smtClean="0">
                          <a:solidFill>
                            <a:srgbClr val="0070C0"/>
                          </a:solidFill>
                        </a:rPr>
                        <a:t> planes</a:t>
                      </a:r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 GEM full planes + 4 forward Si +  2 large STS planes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 GEM full planes +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 large STS planes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00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Experimental status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technical run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technical run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006600"/>
                          </a:solidFill>
                        </a:rPr>
                        <a:t>technical </a:t>
                      </a:r>
                      <a:r>
                        <a:rPr lang="en-US" sz="1800" baseline="0" dirty="0" err="1" smtClean="0">
                          <a:solidFill>
                            <a:srgbClr val="006600"/>
                          </a:solidFill>
                        </a:rPr>
                        <a:t>run+physics</a:t>
                      </a:r>
                      <a:endParaRPr lang="ru-RU" sz="1800" baseline="0" dirty="0">
                        <a:solidFill>
                          <a:srgbClr val="00660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70C0"/>
                          </a:solidFill>
                        </a:rPr>
                        <a:t>stage 1 physics</a:t>
                      </a:r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660066"/>
                          </a:solidFill>
                        </a:rPr>
                        <a:t>stage1 physics</a:t>
                      </a:r>
                      <a:endParaRPr lang="ru-RU" sz="1800" baseline="0" dirty="0">
                        <a:solidFill>
                          <a:srgbClr val="660066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High rate stage 2 physics</a:t>
                      </a:r>
                      <a:endParaRPr lang="ru-RU" sz="1800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056986" y="83993"/>
            <a:ext cx="70434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Beam parameters and setup at different stages of </a:t>
            </a:r>
            <a:r>
              <a:rPr kumimoji="0" lang="en-US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BM@N </a:t>
            </a:r>
            <a:r>
              <a:rPr kumimoji="0" lang="en-US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experiment </a:t>
            </a:r>
            <a:endParaRPr kumimoji="0" lang="ru-RU" altLang="ru-RU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77" y="6550223"/>
            <a:ext cx="5512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ru-RU" sz="1400" dirty="0" err="1">
                <a:solidFill>
                  <a:srgbClr val="000000"/>
                </a:solidFill>
              </a:rPr>
              <a:t>M.Kapishin</a:t>
            </a:r>
            <a:r>
              <a:rPr lang="en-US" altLang="ru-RU" sz="1400" dirty="0">
                <a:solidFill>
                  <a:srgbClr val="000000"/>
                </a:solidFill>
              </a:rPr>
              <a:t>                                            BM@N  experiment</a:t>
            </a:r>
            <a:r>
              <a:rPr lang="en-US" altLang="ru-RU" sz="1400" b="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44450"/>
            <a:ext cx="14620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89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99575797"/>
              </p:ext>
            </p:extLst>
          </p:nvPr>
        </p:nvGraphicFramePr>
        <p:xfrm>
          <a:off x="683568" y="908720"/>
          <a:ext cx="7704857" cy="50575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66184"/>
                <a:gridCol w="874332"/>
                <a:gridCol w="874332"/>
                <a:gridCol w="874332"/>
                <a:gridCol w="914213"/>
                <a:gridCol w="1050732"/>
                <a:gridCol w="1050732"/>
              </a:tblGrid>
              <a:tr h="57606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Expenditure items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Total cost / resources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1 year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2022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2 year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2023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3 year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2024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4 year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2025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5 year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2026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51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Direct project </a:t>
                      </a:r>
                      <a:r>
                        <a:rPr lang="en-US" sz="1100" dirty="0" err="1">
                          <a:effectLst/>
                          <a:latin typeface="Times New Roman"/>
                          <a:ea typeface="Times New Roman"/>
                        </a:rPr>
                        <a:t>expences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51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1. Accelerator, hours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14000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2000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3000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3000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3000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3000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55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2. Computing (proc*hours) / </a:t>
                      </a:r>
                      <a:r>
                        <a:rPr lang="en-US" sz="1100" dirty="0" err="1">
                          <a:effectLst/>
                          <a:latin typeface="Times New Roman"/>
                          <a:ea typeface="Times New Roman"/>
                        </a:rPr>
                        <a:t>mln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     100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     15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     15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      20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      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      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03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3. Laboratory workshop, hours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2600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600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600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600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400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400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22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4. Laboratory design </a:t>
                      </a:r>
                      <a:r>
                        <a:rPr lang="en-US" sz="1100" dirty="0" err="1">
                          <a:effectLst/>
                          <a:latin typeface="Times New Roman"/>
                          <a:ea typeface="Times New Roman"/>
                        </a:rPr>
                        <a:t>buro</a:t>
                      </a: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, hours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500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300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300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200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200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03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5. Equipment, materials, </a:t>
                      </a:r>
                      <a:r>
                        <a:rPr lang="en-US" sz="1100" dirty="0" err="1">
                          <a:effectLst/>
                          <a:latin typeface="Times New Roman"/>
                          <a:ea typeface="Times New Roman"/>
                        </a:rPr>
                        <a:t>kUSD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</a:rPr>
                        <a:t>2670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</a:rPr>
                        <a:t>1250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</a:rPr>
                        <a:t>430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</a:rPr>
                        <a:t>350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</a:rPr>
                        <a:t>330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</a:rPr>
                        <a:t>310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03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6.Research carried out under contracts, </a:t>
                      </a:r>
                      <a:r>
                        <a:rPr lang="en-US" sz="1100" dirty="0" err="1">
                          <a:effectLst/>
                          <a:latin typeface="Times New Roman"/>
                          <a:ea typeface="Times New Roman"/>
                        </a:rPr>
                        <a:t>kUSD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</a:rPr>
                        <a:t>250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</a:rPr>
                        <a:t> 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</a:rPr>
                        <a:t> 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</a:rPr>
                        <a:t> 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1523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7.Traveling allowance, </a:t>
                      </a:r>
                      <a:r>
                        <a:rPr lang="en-US" sz="1100" dirty="0" err="1">
                          <a:effectLst/>
                          <a:latin typeface="Times New Roman"/>
                          <a:ea typeface="Times New Roman"/>
                        </a:rPr>
                        <a:t>kUSD</a:t>
                      </a: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,    including:                               a) non-ruble zone countries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b) ruble zone countries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</a:rPr>
                        <a:t>c) protocol-based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750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    250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250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250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150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150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150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150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150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03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</a:rPr>
                        <a:t>Total direct expenses, kUSD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MS Mincho"/>
                        </a:rPr>
                        <a:t>3670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MS Mincho"/>
                        </a:rPr>
                        <a:t>1450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MS Mincho"/>
                        </a:rPr>
                        <a:t>630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MS Mincho"/>
                        </a:rPr>
                        <a:t>550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MS Mincho"/>
                        </a:rPr>
                        <a:t>530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MS Mincho"/>
                        </a:rPr>
                        <a:t>510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162562" y="-92333"/>
            <a:ext cx="734047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Estimated expenditures for the project: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Studies of Baryonic Matter at the </a:t>
            </a:r>
            <a:r>
              <a:rPr kumimoji="0" lang="en-US" altLang="ru-RU" sz="2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Nuclotron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(BM@N)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6165304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We </a:t>
            </a:r>
            <a:r>
              <a:rPr lang="en-US" sz="2000">
                <a:solidFill>
                  <a:srgbClr val="000090"/>
                </a:solidFill>
              </a:rPr>
              <a:t>request </a:t>
            </a:r>
            <a:r>
              <a:rPr lang="en-US" sz="2000" smtClean="0">
                <a:solidFill>
                  <a:srgbClr val="000090"/>
                </a:solidFill>
              </a:rPr>
              <a:t>prolongation </a:t>
            </a:r>
            <a:r>
              <a:rPr lang="en-US" sz="2000" dirty="0">
                <a:solidFill>
                  <a:srgbClr val="000090"/>
                </a:solidFill>
              </a:rPr>
              <a:t>of the </a:t>
            </a:r>
            <a:r>
              <a:rPr lang="en-US" sz="2000" dirty="0" smtClean="0">
                <a:solidFill>
                  <a:srgbClr val="000090"/>
                </a:solidFill>
              </a:rPr>
              <a:t>BM@N project </a:t>
            </a:r>
            <a:r>
              <a:rPr lang="en-US" sz="2000" dirty="0">
                <a:solidFill>
                  <a:srgbClr val="000090"/>
                </a:solidFill>
              </a:rPr>
              <a:t>for </a:t>
            </a:r>
            <a:r>
              <a:rPr lang="en-US" sz="2000" dirty="0" smtClean="0">
                <a:solidFill>
                  <a:srgbClr val="000090"/>
                </a:solidFill>
              </a:rPr>
              <a:t>2022-2026</a:t>
            </a:r>
            <a:endParaRPr lang="ru-RU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02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2484438" y="2205038"/>
            <a:ext cx="386715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4400">
                <a:solidFill>
                  <a:srgbClr val="FF0000"/>
                </a:solidFill>
                <a:latin typeface="Rockwell" pitchFamily="18" charset="0"/>
              </a:rPr>
              <a:t>Thank you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4400">
                <a:solidFill>
                  <a:srgbClr val="FF0000"/>
                </a:solidFill>
                <a:latin typeface="Rockwell" pitchFamily="18" charset="0"/>
              </a:rPr>
              <a:t> for attention!</a:t>
            </a: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6553200"/>
            <a:ext cx="594042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/>
              <a:t>M.Kapishin 		</a:t>
            </a:r>
            <a:r>
              <a:rPr lang="en-US" altLang="ru-RU" sz="1400" b="0"/>
              <a:t> </a:t>
            </a:r>
            <a:r>
              <a:rPr lang="en-US" altLang="ru-RU" sz="1400"/>
              <a:t>BM@N experiment</a:t>
            </a:r>
            <a:r>
              <a:rPr lang="en-US" altLang="ru-RU" sz="1400" b="0"/>
              <a:t> 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6553200"/>
            <a:ext cx="1816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535967" cy="621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482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13" y="394021"/>
            <a:ext cx="9167654" cy="520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01" y="6492875"/>
            <a:ext cx="48228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-23813"/>
            <a:ext cx="1463675" cy="81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332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7"/>
          <p:cNvSpPr>
            <a:spLocks noChangeArrowheads="1"/>
          </p:cNvSpPr>
          <p:nvPr/>
        </p:nvSpPr>
        <p:spPr bwMode="auto">
          <a:xfrm>
            <a:off x="250825" y="4763"/>
            <a:ext cx="7416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altLang="ru-RU" sz="2800" dirty="0">
                <a:solidFill>
                  <a:srgbClr val="FF0066"/>
                </a:solidFill>
                <a:latin typeface="+mj-lt"/>
              </a:rPr>
              <a:t>Simulation of hybrid central tracker for heavy ion runs: </a:t>
            </a:r>
            <a:r>
              <a:rPr lang="en-US" sz="2800" i="1" dirty="0">
                <a:solidFill>
                  <a:srgbClr val="FF0066"/>
                </a:solidFill>
                <a:latin typeface="+mj-lt"/>
                <a:cs typeface="Times New Roman" pitchFamily="18" charset="0"/>
              </a:rPr>
              <a:t>Ξ</a:t>
            </a:r>
            <a:r>
              <a:rPr lang="en-US" sz="2800" i="1" baseline="30000" dirty="0">
                <a:solidFill>
                  <a:srgbClr val="FF0066"/>
                </a:solidFill>
                <a:latin typeface="+mj-lt"/>
                <a:cs typeface="Times New Roman" pitchFamily="18" charset="0"/>
              </a:rPr>
              <a:t>-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Times New Roman" pitchFamily="18" charset="0"/>
              </a:rPr>
              <a:t> and </a:t>
            </a:r>
            <a:r>
              <a:rPr lang="el-GR" sz="2800" i="1" baseline="-25000" dirty="0">
                <a:solidFill>
                  <a:srgbClr val="FF0066"/>
                </a:solidFill>
                <a:latin typeface="+mj-lt"/>
                <a:cs typeface="Times New Roman" pitchFamily="18" charset="0"/>
              </a:rPr>
              <a:t>Λ</a:t>
            </a:r>
            <a:r>
              <a:rPr lang="en-US" sz="2800" i="1" dirty="0">
                <a:solidFill>
                  <a:srgbClr val="FF0066"/>
                </a:solidFill>
                <a:latin typeface="+mj-lt"/>
                <a:cs typeface="Times New Roman" pitchFamily="18" charset="0"/>
              </a:rPr>
              <a:t>H</a:t>
            </a:r>
            <a:r>
              <a:rPr lang="en-US" sz="2800" i="1" baseline="30000" dirty="0">
                <a:solidFill>
                  <a:srgbClr val="FF0066"/>
                </a:solidFill>
                <a:latin typeface="+mj-lt"/>
                <a:cs typeface="Times New Roman" pitchFamily="18" charset="0"/>
              </a:rPr>
              <a:t>3 </a:t>
            </a:r>
            <a:r>
              <a:rPr lang="en-US" sz="2800" dirty="0">
                <a:solidFill>
                  <a:srgbClr val="FF0066"/>
                </a:solidFill>
                <a:latin typeface="+mj-lt"/>
                <a:cs typeface="Times New Roman" pitchFamily="18" charset="0"/>
              </a:rPr>
              <a:t>reconstruction</a:t>
            </a:r>
          </a:p>
          <a:p>
            <a:pPr algn="ctr">
              <a:defRPr/>
            </a:pPr>
            <a:endParaRPr lang="en-GB" altLang="ru-RU" sz="2800" b="0" dirty="0">
              <a:solidFill>
                <a:srgbClr val="FF0066"/>
              </a:solidFill>
              <a:latin typeface="+mj-lt"/>
            </a:endParaRPr>
          </a:p>
        </p:txBody>
      </p:sp>
      <p:pic>
        <p:nvPicPr>
          <p:cNvPr id="20483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-44450"/>
            <a:ext cx="146208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Прямоугольник 12"/>
          <p:cNvSpPr>
            <a:spLocks noChangeArrowheads="1"/>
          </p:cNvSpPr>
          <p:nvPr/>
        </p:nvSpPr>
        <p:spPr bwMode="auto">
          <a:xfrm>
            <a:off x="0" y="6550025"/>
            <a:ext cx="572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400">
                <a:solidFill>
                  <a:srgbClr val="000000"/>
                </a:solidFill>
              </a:rPr>
              <a:t>M.Kapishin                     		     BM@N  experiment</a:t>
            </a:r>
            <a:r>
              <a:rPr lang="en-US" altLang="ru-RU" sz="1400" b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265113" y="922338"/>
            <a:ext cx="2663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600" b="0" dirty="0" err="1">
                <a:solidFill>
                  <a:srgbClr val="000090"/>
                </a:solidFill>
              </a:rPr>
              <a:t>A.Zinchenko</a:t>
            </a:r>
            <a:r>
              <a:rPr lang="en-US" altLang="ru-RU" sz="1600" b="0" dirty="0">
                <a:solidFill>
                  <a:srgbClr val="000090"/>
                </a:solidFill>
              </a:rPr>
              <a:t>, </a:t>
            </a:r>
            <a:r>
              <a:rPr lang="en-US" altLang="ru-RU" sz="1600" b="0" dirty="0" err="1">
                <a:solidFill>
                  <a:srgbClr val="000090"/>
                </a:solidFill>
              </a:rPr>
              <a:t>V.Vasendina</a:t>
            </a:r>
            <a:endParaRPr lang="ru-RU" altLang="ru-RU" sz="1600" b="0" dirty="0">
              <a:solidFill>
                <a:srgbClr val="000090"/>
              </a:solidFill>
            </a:endParaRPr>
          </a:p>
        </p:txBody>
      </p:sp>
      <p:pic>
        <p:nvPicPr>
          <p:cNvPr id="20486" name="Содержимо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2063"/>
            <a:ext cx="369411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922338"/>
            <a:ext cx="2773362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4800600"/>
            <a:ext cx="27686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37063"/>
            <a:ext cx="2743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4437063"/>
            <a:ext cx="2743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Прямоугольник 1"/>
          <p:cNvSpPr>
            <a:spLocks noChangeArrowheads="1"/>
          </p:cNvSpPr>
          <p:nvPr/>
        </p:nvSpPr>
        <p:spPr bwMode="auto">
          <a:xfrm>
            <a:off x="2133600" y="3933825"/>
            <a:ext cx="2052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altLang="ru-RU" baseline="-25000"/>
              <a:t>Λ</a:t>
            </a:r>
            <a:r>
              <a:rPr lang="en-US" altLang="ru-RU"/>
              <a:t>H</a:t>
            </a:r>
            <a:r>
              <a:rPr lang="en-US" altLang="ru-RU" baseline="30000"/>
              <a:t>3</a:t>
            </a:r>
            <a:r>
              <a:rPr lang="en-US" altLang="ru-RU"/>
              <a:t>  phase space</a:t>
            </a:r>
            <a:endParaRPr lang="ru-RU" altLang="ru-RU"/>
          </a:p>
        </p:txBody>
      </p:sp>
      <p:cxnSp>
        <p:nvCxnSpPr>
          <p:cNvPr id="20492" name="Прямая со стрелкой 13"/>
          <p:cNvCxnSpPr>
            <a:cxnSpLocks noChangeShapeType="1"/>
          </p:cNvCxnSpPr>
          <p:nvPr/>
        </p:nvCxnSpPr>
        <p:spPr bwMode="auto">
          <a:xfrm>
            <a:off x="2627313" y="5389563"/>
            <a:ext cx="914400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93" name="Прямоугольник 15"/>
          <p:cNvSpPr>
            <a:spLocks noChangeArrowheads="1"/>
          </p:cNvSpPr>
          <p:nvPr/>
        </p:nvSpPr>
        <p:spPr bwMode="auto">
          <a:xfrm>
            <a:off x="565150" y="3213100"/>
            <a:ext cx="4222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ru-RU" dirty="0"/>
              <a:t>PHQMD model, </a:t>
            </a:r>
            <a:r>
              <a:rPr lang="fr-FR" altLang="ru-RU" dirty="0" err="1"/>
              <a:t>Au+Au</a:t>
            </a:r>
            <a:r>
              <a:rPr lang="fr-FR" altLang="ru-RU" dirty="0"/>
              <a:t>, T</a:t>
            </a:r>
            <a:r>
              <a:rPr lang="fr-FR" altLang="ru-RU" baseline="-25000" dirty="0"/>
              <a:t>0</a:t>
            </a:r>
            <a:r>
              <a:rPr lang="fr-FR" altLang="ru-RU" dirty="0"/>
              <a:t> = 4A </a:t>
            </a:r>
            <a:r>
              <a:rPr lang="fr-FR" altLang="ru-RU" dirty="0" err="1"/>
              <a:t>GeV</a:t>
            </a:r>
            <a:r>
              <a:rPr lang="fr-FR" altLang="ru-RU" dirty="0"/>
              <a:t>, b = 0-5 </a:t>
            </a:r>
            <a:r>
              <a:rPr lang="fr-FR" altLang="ru-RU" dirty="0" err="1" smtClean="0"/>
              <a:t>fm</a:t>
            </a:r>
            <a:r>
              <a:rPr lang="fr-FR" altLang="ru-RU" dirty="0" smtClean="0"/>
              <a:t>, 500k </a:t>
            </a:r>
            <a:r>
              <a:rPr lang="fr-FR" altLang="ru-RU" dirty="0" err="1" smtClean="0"/>
              <a:t>events</a:t>
            </a:r>
            <a:endParaRPr lang="fr-FR" altLang="ru-RU" dirty="0"/>
          </a:p>
        </p:txBody>
      </p:sp>
      <p:pic>
        <p:nvPicPr>
          <p:cNvPr id="20494" name="Рисунок 15" descr="H3L_cbmn_2p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2828925"/>
            <a:ext cx="2735262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rates_detectors_QM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5880"/>
            <a:ext cx="6302693" cy="457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7" y="6176044"/>
            <a:ext cx="460851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517231"/>
            <a:ext cx="60960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1680" y="22661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ru-RU" sz="2800" dirty="0">
                <a:solidFill>
                  <a:srgbClr val="FF0000"/>
                </a:solidFill>
              </a:rPr>
              <a:t>Heavy Ion Collision Experiments</a:t>
            </a:r>
            <a:endParaRPr lang="ru-RU" altLang="ru-RU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515719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BM@N competitors:</a:t>
            </a:r>
            <a:endParaRPr lang="ru-RU" dirty="0"/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1835696" y="710823"/>
            <a:ext cx="1440160" cy="3748247"/>
          </a:xfrm>
          <a:prstGeom prst="rect">
            <a:avLst/>
          </a:prstGeom>
          <a:noFill/>
          <a:ln w="15875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30836" y="387429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1" kern="0" dirty="0" smtClean="0">
                <a:solidFill>
                  <a:srgbClr val="000090"/>
                </a:solidFill>
                <a:latin typeface="Arial"/>
                <a:cs typeface="Arial"/>
              </a:rPr>
              <a:t>region </a:t>
            </a:r>
            <a:r>
              <a:rPr lang="en-US" sz="1600" b="0" i="1" kern="0" dirty="0">
                <a:solidFill>
                  <a:srgbClr val="000090"/>
                </a:solidFill>
                <a:latin typeface="Arial"/>
                <a:cs typeface="Arial"/>
              </a:rPr>
              <a:t>of max.</a:t>
            </a:r>
          </a:p>
          <a:p>
            <a:pPr lvl="0"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1" kern="0" dirty="0">
                <a:solidFill>
                  <a:srgbClr val="000090"/>
                </a:solidFill>
                <a:latin typeface="Arial"/>
                <a:cs typeface="Arial"/>
              </a:rPr>
              <a:t>     baryonic density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513627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ru-RU" sz="2000" dirty="0">
                <a:solidFill>
                  <a:srgbClr val="000090"/>
                </a:solidFill>
              </a:rPr>
              <a:t>BM@N: √</a:t>
            </a:r>
            <a:r>
              <a:rPr lang="en-US" altLang="ru-RU" sz="2000" dirty="0" err="1">
                <a:solidFill>
                  <a:srgbClr val="000090"/>
                </a:solidFill>
              </a:rPr>
              <a:t>s</a:t>
            </a:r>
            <a:r>
              <a:rPr lang="en-US" altLang="ru-RU" sz="2000" baseline="-25000" dirty="0" err="1">
                <a:solidFill>
                  <a:srgbClr val="000090"/>
                </a:solidFill>
              </a:rPr>
              <a:t>NN</a:t>
            </a:r>
            <a:r>
              <a:rPr lang="en-US" altLang="ru-RU" sz="2000" dirty="0">
                <a:solidFill>
                  <a:srgbClr val="000090"/>
                </a:solidFill>
              </a:rPr>
              <a:t>= 2.3 - 3.3 GeV </a:t>
            </a:r>
            <a:r>
              <a:rPr lang="en-US" altLang="ru-RU" sz="2000" dirty="0" smtClean="0">
                <a:solidFill>
                  <a:srgbClr val="000090"/>
                </a:solidFill>
              </a:rPr>
              <a:t>                     MPD</a:t>
            </a:r>
            <a:r>
              <a:rPr lang="en-US" altLang="ru-RU" sz="2000" dirty="0">
                <a:solidFill>
                  <a:srgbClr val="000090"/>
                </a:solidFill>
              </a:rPr>
              <a:t>:     √</a:t>
            </a:r>
            <a:r>
              <a:rPr lang="en-US" altLang="ru-RU" sz="2000" dirty="0" err="1">
                <a:solidFill>
                  <a:srgbClr val="000090"/>
                </a:solidFill>
              </a:rPr>
              <a:t>s</a:t>
            </a:r>
            <a:r>
              <a:rPr lang="en-US" altLang="ru-RU" sz="2000" baseline="-25000" dirty="0" err="1">
                <a:solidFill>
                  <a:srgbClr val="000090"/>
                </a:solidFill>
              </a:rPr>
              <a:t>NN</a:t>
            </a:r>
            <a:r>
              <a:rPr lang="en-US" altLang="ru-RU" sz="2000" dirty="0">
                <a:solidFill>
                  <a:srgbClr val="000090"/>
                </a:solidFill>
              </a:rPr>
              <a:t>= 4 - 11 GeV  </a:t>
            </a:r>
            <a:endParaRPr lang="ru-RU" altLang="ru-RU" sz="2000" dirty="0">
              <a:solidFill>
                <a:srgbClr val="00009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782" y="2105884"/>
            <a:ext cx="2828925" cy="23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868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68651"/>
            <a:ext cx="896448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3954">
              <a:defRPr/>
            </a:pP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1. BM@N energy range is very promising (EOS, </a:t>
            </a:r>
            <a:r>
              <a:rPr lang="en-US" b="0" dirty="0" smtClean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symmetry energy, </a:t>
            </a:r>
            <a:r>
              <a:rPr lang="en-US" b="0" dirty="0" err="1" smtClean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hypernuclei</a:t>
            </a: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)</a:t>
            </a:r>
          </a:p>
          <a:p>
            <a:pPr lvl="0" defTabSz="913954">
              <a:defRPr/>
            </a:pPr>
            <a:r>
              <a:rPr lang="en-US" b="0" dirty="0" smtClean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. Sensitive probes have to be measured multi-differential (</a:t>
            </a:r>
            <a:r>
              <a:rPr lang="en-US" b="0" dirty="0" err="1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p</a:t>
            </a:r>
            <a:r>
              <a:rPr lang="en-US" b="0" baseline="-25000" dirty="0" err="1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T</a:t>
            </a: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b="0" dirty="0" smtClean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y</a:t>
            </a:r>
            <a:r>
              <a:rPr lang="de-DE" b="0" dirty="0" smtClean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b="0" dirty="0">
              <a:solidFill>
                <a:srgbClr val="00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3954">
              <a:defRPr/>
            </a:pPr>
            <a:r>
              <a:rPr lang="de-DE" b="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 and as function of beam energy (2 – 4 GeV/u)</a:t>
            </a:r>
          </a:p>
          <a:p>
            <a:pPr lvl="0" defTabSz="913954">
              <a:defRPr/>
            </a:pPr>
            <a:endParaRPr lang="en-US" b="0" dirty="0">
              <a:solidFill>
                <a:srgbClr val="000090"/>
              </a:solidFill>
              <a:latin typeface="Tahoma" pitchFamily="34" charset="0"/>
              <a:cs typeface="Tahoma" pitchFamily="34" charset="0"/>
            </a:endParaRPr>
          </a:p>
          <a:p>
            <a:pPr lvl="0" defTabSz="913954">
              <a:defRPr/>
            </a:pP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  <a:sym typeface="Wingdings" panose="05000000000000000000" pitchFamily="2" charset="2"/>
              </a:rPr>
              <a:t> </a:t>
            </a: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EOS for high-density symmetric matter: </a:t>
            </a:r>
          </a:p>
          <a:p>
            <a:pPr lvl="0" defTabSz="913954">
              <a:defRPr/>
            </a:pPr>
            <a:r>
              <a:rPr lang="en-US" b="0" dirty="0" smtClean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    - </a:t>
            </a: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Collective flow of protons and light fragments in </a:t>
            </a:r>
            <a:r>
              <a:rPr lang="en-US" b="0" dirty="0" err="1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Au+Au</a:t>
            </a: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 collisions:  </a:t>
            </a:r>
          </a:p>
          <a:p>
            <a:pPr lvl="0" defTabSz="913954">
              <a:defRPr/>
            </a:pP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n-US" b="0" dirty="0" smtClean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    Centrality</a:t>
            </a: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, event plane, identification of fragments </a:t>
            </a:r>
          </a:p>
          <a:p>
            <a:pPr lvl="0" defTabSz="913954">
              <a:defRPr/>
            </a:pP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0" dirty="0" smtClean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   - </a:t>
            </a:r>
            <a:r>
              <a:rPr lang="el-GR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b="0" baseline="3000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b="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smtClean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b="0" dirty="0" err="1" smtClean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dss</a:t>
            </a:r>
            <a:r>
              <a:rPr lang="de-DE" b="0" dirty="0" smtClean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b="0" dirty="0" err="1" smtClean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b="0" dirty="0" smtClean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l-GR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b="0" baseline="3000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b="0" dirty="0" smtClean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b="0" dirty="0" err="1" smtClean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b="0" dirty="0" smtClean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) </a:t>
            </a:r>
            <a:r>
              <a:rPr lang="de-DE" b="0" dirty="0" err="1" smtClean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hyperons</a:t>
            </a:r>
            <a:r>
              <a:rPr lang="de-DE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Yields, spectra, </a:t>
            </a:r>
            <a:r>
              <a:rPr lang="en-US" b="0" dirty="0" err="1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p</a:t>
            </a:r>
            <a:r>
              <a:rPr lang="en-US" b="0" baseline="-25000" dirty="0" err="1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T</a:t>
            </a: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 vs. y from </a:t>
            </a:r>
            <a:r>
              <a:rPr lang="en-US" b="0" dirty="0" err="1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Au+Au</a:t>
            </a: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 and C+C  </a:t>
            </a:r>
            <a:r>
              <a:rPr lang="en-US" b="0" dirty="0" smtClean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 	collisions</a:t>
            </a:r>
            <a:endParaRPr lang="en-US" b="0" dirty="0">
              <a:solidFill>
                <a:srgbClr val="000090"/>
              </a:solidFill>
              <a:latin typeface="Tahoma" pitchFamily="34" charset="0"/>
              <a:cs typeface="Tahoma" pitchFamily="34" charset="0"/>
            </a:endParaRPr>
          </a:p>
          <a:p>
            <a:pPr lvl="0" defTabSz="913954">
              <a:defRPr/>
            </a:pP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  <a:sym typeface="Wingdings" panose="05000000000000000000" pitchFamily="2" charset="2"/>
              </a:rPr>
              <a:t> </a:t>
            </a: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Symmetry energy at high baryon densities:  </a:t>
            </a:r>
          </a:p>
          <a:p>
            <a:pPr lvl="0" defTabSz="913954">
              <a:defRPr/>
            </a:pP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     </a:t>
            </a:r>
            <a:r>
              <a:rPr lang="en-US" b="0" dirty="0" smtClean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- </a:t>
            </a: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Particles with opposite isospin I</a:t>
            </a:r>
            <a:r>
              <a:rPr lang="en-US" b="0" baseline="-2500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3</a:t>
            </a:r>
            <a:r>
              <a:rPr lang="en-US" b="0" dirty="0">
                <a:solidFill>
                  <a:srgbClr val="000090"/>
                </a:solidFill>
                <a:latin typeface="Tahoma" pitchFamily="34" charset="0"/>
                <a:cs typeface="Tahoma" pitchFamily="34" charset="0"/>
              </a:rPr>
              <a:t>=</a:t>
            </a:r>
            <a:r>
              <a:rPr lang="en-US" b="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en-US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 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Σ*</a:t>
            </a:r>
            <a:r>
              <a:rPr lang="de-DE" b="0" baseline="3000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uus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)/Σ*</a:t>
            </a:r>
            <a:r>
              <a:rPr lang="de-DE" b="0" baseline="3000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dds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de-DE" b="0" dirty="0" smtClean="0">
              <a:solidFill>
                <a:srgbClr val="0000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defTabSz="913954">
              <a:defRPr/>
            </a:pP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Proton 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collective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granulated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b="0" dirty="0">
              <a:solidFill>
                <a:srgbClr val="000090"/>
              </a:solidFill>
              <a:latin typeface="Times New Roman"/>
              <a:cs typeface="+mn-cs"/>
            </a:endParaRPr>
          </a:p>
          <a:p>
            <a:pPr lvl="0" defTabSz="913954">
              <a:defRPr/>
            </a:pP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 </a:t>
            </a:r>
            <a:r>
              <a:rPr lang="el-GR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Λ-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 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and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l-GR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Λ-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NN 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interactions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</a:p>
          <a:p>
            <a:pPr lvl="0" defTabSz="913954">
              <a:defRPr/>
            </a:pP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   - 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Hypernuclei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Yields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, 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lifetimes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, 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masses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of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</a:t>
            </a:r>
            <a:r>
              <a:rPr lang="de-DE" b="0" baseline="3000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3</a:t>
            </a:r>
            <a:r>
              <a:rPr lang="el-GR" b="0" baseline="-25000" dirty="0">
                <a:solidFill>
                  <a:srgbClr val="00009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Λ</a:t>
            </a:r>
            <a:r>
              <a:rPr lang="de-DE" b="0" dirty="0">
                <a:solidFill>
                  <a:srgbClr val="00009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H, </a:t>
            </a:r>
            <a:r>
              <a:rPr lang="de-DE" b="0" baseline="3000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4</a:t>
            </a:r>
            <a:r>
              <a:rPr lang="el-GR" b="0" baseline="-25000" dirty="0">
                <a:solidFill>
                  <a:srgbClr val="00009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Λ</a:t>
            </a:r>
            <a:r>
              <a:rPr lang="de-DE" b="0" dirty="0" smtClean="0">
                <a:solidFill>
                  <a:srgbClr val="00009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H, </a:t>
            </a:r>
            <a:r>
              <a:rPr lang="de-DE" b="0" baseline="3000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5</a:t>
            </a:r>
            <a:r>
              <a:rPr lang="el-GR" b="0" baseline="-25000" dirty="0">
                <a:solidFill>
                  <a:srgbClr val="00009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Λ</a:t>
            </a:r>
            <a:r>
              <a:rPr lang="de-DE" b="0" dirty="0">
                <a:solidFill>
                  <a:srgbClr val="00009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H, </a:t>
            </a:r>
            <a:r>
              <a:rPr lang="de-DE" b="0" baseline="3000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4</a:t>
            </a:r>
            <a:r>
              <a:rPr lang="el-GR" b="0" baseline="-25000" dirty="0">
                <a:solidFill>
                  <a:srgbClr val="00009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Λ</a:t>
            </a:r>
            <a:r>
              <a:rPr lang="de-DE" b="0" dirty="0">
                <a:solidFill>
                  <a:srgbClr val="00009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He, </a:t>
            </a:r>
            <a:r>
              <a:rPr lang="de-DE" b="0" baseline="3000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5</a:t>
            </a:r>
            <a:r>
              <a:rPr lang="el-GR" b="0" baseline="-25000" dirty="0">
                <a:solidFill>
                  <a:srgbClr val="00009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Λ</a:t>
            </a:r>
            <a:r>
              <a:rPr lang="de-DE" b="0" dirty="0">
                <a:solidFill>
                  <a:srgbClr val="00009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He, … </a:t>
            </a:r>
            <a:endParaRPr lang="de-DE" b="0" dirty="0">
              <a:solidFill>
                <a:srgbClr val="0000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lvl="0" defTabSz="913954">
              <a:defRPr/>
            </a:pP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  </a:t>
            </a:r>
          </a:p>
          <a:p>
            <a:pPr lvl="0" defTabSz="913954">
              <a:defRPr/>
            </a:pP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 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Phase 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transition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from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hadronic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to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partonic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matter:   </a:t>
            </a:r>
            <a:endParaRPr lang="de-DE" b="0" dirty="0">
              <a:solidFill>
                <a:srgbClr val="0000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lvl="0" defTabSz="913954">
              <a:defRPr/>
            </a:pP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   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- 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Deconfinement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excitation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function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of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l-GR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Ξ</a:t>
            </a:r>
            <a:r>
              <a:rPr lang="de-DE" b="0" baseline="30000" dirty="0" smtClean="0">
                <a:solidFill>
                  <a:srgbClr val="00009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lang="de-DE" b="0" dirty="0" smtClean="0">
                <a:solidFill>
                  <a:srgbClr val="00009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de-DE" b="0" dirty="0" err="1" smtClean="0">
                <a:solidFill>
                  <a:srgbClr val="00009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dss</a:t>
            </a:r>
            <a:r>
              <a:rPr lang="de-DE" b="0" dirty="0" smtClean="0">
                <a:solidFill>
                  <a:srgbClr val="00009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), </a:t>
            </a:r>
            <a:r>
              <a:rPr lang="el-GR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Ω</a:t>
            </a:r>
            <a:r>
              <a:rPr lang="de-DE" b="0" baseline="30000" dirty="0">
                <a:solidFill>
                  <a:srgbClr val="00009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(</a:t>
            </a:r>
            <a:r>
              <a:rPr lang="de-DE" b="0" dirty="0" err="1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sss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) 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(EOS observables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)</a:t>
            </a:r>
          </a:p>
          <a:p>
            <a:pPr lvl="0" defTabSz="913954">
              <a:defRPr/>
            </a:pP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  - </a:t>
            </a:r>
            <a:r>
              <a:rPr lang="en-US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Transition </a:t>
            </a:r>
            <a:r>
              <a:rPr lang="en-US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to scaling of collective flow of mesons / hyperons with number of </a:t>
            </a:r>
            <a:r>
              <a:rPr lang="en-US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	quarks </a:t>
            </a:r>
            <a:r>
              <a:rPr lang="en-US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(</a:t>
            </a:r>
            <a:r>
              <a:rPr lang="en-US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partonic</a:t>
            </a:r>
            <a:r>
              <a:rPr lang="en-US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matter) </a:t>
            </a: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</a:p>
          <a:p>
            <a:pPr lvl="0" defTabSz="913954">
              <a:defRPr/>
            </a:pPr>
            <a:r>
              <a:rPr lang="de-DE" b="0" dirty="0" smtClean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   - 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Critical 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endpoint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higher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order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moments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of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the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proton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multiplicity</a:t>
            </a:r>
            <a:r>
              <a:rPr lang="de-DE" b="0" dirty="0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b="0" dirty="0" err="1">
                <a:solidFill>
                  <a:srgbClr val="000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distribution</a:t>
            </a:r>
            <a:endParaRPr lang="en-US" sz="2400" b="0" dirty="0">
              <a:solidFill>
                <a:srgbClr val="FFFF00"/>
              </a:solidFill>
              <a:latin typeface="Times New Roman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3623" y="0"/>
            <a:ext cx="6815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de-DE" altLang="de-DE" sz="2800" b="0" dirty="0" smtClean="0">
                <a:solidFill>
                  <a:srgbClr val="002060"/>
                </a:solidFill>
                <a:latin typeface="Tahoma" pitchFamily="34" charset="0"/>
                <a:cs typeface="Arial"/>
              </a:rPr>
              <a:t>Heavy </a:t>
            </a:r>
            <a:r>
              <a:rPr lang="de-DE" altLang="de-DE" sz="2800" b="0" dirty="0" err="1" smtClean="0">
                <a:solidFill>
                  <a:srgbClr val="002060"/>
                </a:solidFill>
                <a:latin typeface="Tahoma" pitchFamily="34" charset="0"/>
                <a:cs typeface="Arial"/>
              </a:rPr>
              <a:t>ion</a:t>
            </a:r>
            <a:r>
              <a:rPr lang="de-DE" altLang="de-DE" sz="2800" b="0" dirty="0" smtClean="0">
                <a:solidFill>
                  <a:srgbClr val="002060"/>
                </a:solidFill>
                <a:latin typeface="Tahoma" pitchFamily="34" charset="0"/>
                <a:cs typeface="Arial"/>
              </a:rPr>
              <a:t> </a:t>
            </a:r>
            <a:r>
              <a:rPr lang="de-DE" altLang="de-DE" sz="2800" b="0" dirty="0" err="1" smtClean="0">
                <a:solidFill>
                  <a:srgbClr val="002060"/>
                </a:solidFill>
                <a:latin typeface="Tahoma" pitchFamily="34" charset="0"/>
                <a:cs typeface="Arial"/>
              </a:rPr>
              <a:t>program</a:t>
            </a:r>
            <a:r>
              <a:rPr lang="de-DE" altLang="de-DE" sz="2800" b="0" dirty="0" smtClean="0">
                <a:solidFill>
                  <a:srgbClr val="002060"/>
                </a:solidFill>
                <a:latin typeface="Tahoma" pitchFamily="34" charset="0"/>
                <a:cs typeface="Arial"/>
              </a:rPr>
              <a:t> </a:t>
            </a:r>
            <a:r>
              <a:rPr lang="de-DE" altLang="de-DE" sz="2800" b="0" dirty="0" err="1" smtClean="0">
                <a:solidFill>
                  <a:srgbClr val="002060"/>
                </a:solidFill>
                <a:latin typeface="Tahoma" pitchFamily="34" charset="0"/>
                <a:cs typeface="Arial"/>
              </a:rPr>
              <a:t>goals</a:t>
            </a:r>
            <a:r>
              <a:rPr lang="de-DE" altLang="de-DE" sz="2800" b="0" dirty="0" smtClean="0">
                <a:solidFill>
                  <a:srgbClr val="002060"/>
                </a:solidFill>
                <a:latin typeface="Tahoma" pitchFamily="34" charset="0"/>
                <a:cs typeface="Arial"/>
              </a:rPr>
              <a:t> </a:t>
            </a:r>
            <a:r>
              <a:rPr lang="de-DE" altLang="de-DE" sz="2800" b="0" dirty="0" err="1" smtClean="0">
                <a:solidFill>
                  <a:srgbClr val="002060"/>
                </a:solidFill>
                <a:latin typeface="Tahoma" pitchFamily="34" charset="0"/>
                <a:cs typeface="Arial"/>
              </a:rPr>
              <a:t>and</a:t>
            </a:r>
            <a:r>
              <a:rPr lang="de-DE" altLang="de-DE" sz="2800" b="0" dirty="0" smtClean="0">
                <a:solidFill>
                  <a:srgbClr val="002060"/>
                </a:solidFill>
                <a:latin typeface="Tahoma" pitchFamily="34" charset="0"/>
                <a:cs typeface="Arial"/>
              </a:rPr>
              <a:t> observables</a:t>
            </a:r>
            <a:endParaRPr lang="de-DE" altLang="de-DE" sz="2800" b="0" dirty="0">
              <a:solidFill>
                <a:srgbClr val="002060"/>
              </a:solidFill>
              <a:latin typeface="Tahoma" pitchFamily="34" charset="0"/>
              <a:cs typeface="Arial"/>
            </a:endParaRPr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-23813"/>
            <a:ext cx="1463675" cy="81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328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64704"/>
            <a:ext cx="805020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CC0000"/>
                </a:solidFill>
              </a:rPr>
              <a:t>Plan to start BM@N heavy ion program with a middle weight ion beams </a:t>
            </a:r>
            <a:r>
              <a:rPr lang="en-US" altLang="ru-RU" dirty="0" err="1" smtClean="0">
                <a:solidFill>
                  <a:srgbClr val="CC0000"/>
                </a:solidFill>
              </a:rPr>
              <a:t>Xe</a:t>
            </a:r>
            <a:r>
              <a:rPr lang="en-US" altLang="ru-RU" dirty="0" smtClean="0">
                <a:solidFill>
                  <a:srgbClr val="CC0000"/>
                </a:solidFill>
              </a:rPr>
              <a:t> (Kr) </a:t>
            </a:r>
            <a:r>
              <a:rPr lang="en-US" altLang="ru-RU" dirty="0">
                <a:solidFill>
                  <a:srgbClr val="CC0000"/>
                </a:solidFill>
              </a:rPr>
              <a:t>in Spring 2022</a:t>
            </a:r>
          </a:p>
          <a:p>
            <a:r>
              <a:rPr lang="en-US" altLang="ru-RU" dirty="0">
                <a:solidFill>
                  <a:srgbClr val="000090"/>
                </a:solidFill>
              </a:rPr>
              <a:t>► first need to trace beam through BMN and monitor its profile and </a:t>
            </a:r>
            <a:r>
              <a:rPr lang="en-US" altLang="ru-RU" dirty="0" smtClean="0">
                <a:solidFill>
                  <a:srgbClr val="000090"/>
                </a:solidFill>
              </a:rPr>
              <a:t>    ► 1 week technical run to prove / adjust BMN detector performance  </a:t>
            </a:r>
            <a:endParaRPr lang="en-US" altLang="ru-RU" dirty="0">
              <a:solidFill>
                <a:srgbClr val="000090"/>
              </a:solidFill>
            </a:endParaRPr>
          </a:p>
          <a:p>
            <a:r>
              <a:rPr lang="en-US" altLang="ru-RU" dirty="0">
                <a:solidFill>
                  <a:srgbClr val="000090"/>
                </a:solidFill>
              </a:rPr>
              <a:t>► </a:t>
            </a:r>
            <a:r>
              <a:rPr lang="en-US" altLang="ru-RU" dirty="0" smtClean="0">
                <a:solidFill>
                  <a:srgbClr val="000090"/>
                </a:solidFill>
              </a:rPr>
              <a:t>physics run with </a:t>
            </a:r>
            <a:r>
              <a:rPr lang="en-US" altLang="ru-RU" dirty="0" err="1" smtClean="0">
                <a:solidFill>
                  <a:srgbClr val="000090"/>
                </a:solidFill>
              </a:rPr>
              <a:t>Xe</a:t>
            </a:r>
            <a:r>
              <a:rPr lang="en-US" altLang="ru-RU" dirty="0" smtClean="0">
                <a:solidFill>
                  <a:srgbClr val="000090"/>
                </a:solidFill>
              </a:rPr>
              <a:t> (Kr) beam </a:t>
            </a:r>
          </a:p>
          <a:p>
            <a:r>
              <a:rPr lang="en-US" altLang="ru-RU" dirty="0" smtClean="0">
                <a:solidFill>
                  <a:srgbClr val="000090"/>
                </a:solidFill>
              </a:rPr>
              <a:t>•   operate </a:t>
            </a:r>
            <a:r>
              <a:rPr lang="en-US" altLang="ru-RU" dirty="0">
                <a:solidFill>
                  <a:srgbClr val="000090"/>
                </a:solidFill>
              </a:rPr>
              <a:t>1</a:t>
            </a:r>
            <a:r>
              <a:rPr lang="en-US" altLang="ru-RU" baseline="30000" dirty="0">
                <a:solidFill>
                  <a:srgbClr val="000090"/>
                </a:solidFill>
              </a:rPr>
              <a:t>st</a:t>
            </a:r>
            <a:r>
              <a:rPr lang="en-US" altLang="ru-RU" dirty="0">
                <a:solidFill>
                  <a:srgbClr val="000090"/>
                </a:solidFill>
              </a:rPr>
              <a:t> stage of hybrid central tracker (3 </a:t>
            </a:r>
            <a:r>
              <a:rPr lang="en-US" altLang="ru-RU" dirty="0" err="1">
                <a:solidFill>
                  <a:srgbClr val="000090"/>
                </a:solidFill>
              </a:rPr>
              <a:t>Fwd</a:t>
            </a:r>
            <a:r>
              <a:rPr lang="en-US" altLang="ru-RU" dirty="0">
                <a:solidFill>
                  <a:srgbClr val="000090"/>
                </a:solidFill>
              </a:rPr>
              <a:t> Si + 7 GEM)</a:t>
            </a:r>
          </a:p>
          <a:p>
            <a:r>
              <a:rPr lang="en-US" altLang="ru-RU" dirty="0" smtClean="0">
                <a:solidFill>
                  <a:srgbClr val="000090"/>
                </a:solidFill>
              </a:rPr>
              <a:t>•   maximal </a:t>
            </a:r>
            <a:r>
              <a:rPr lang="en-US" altLang="ru-RU" dirty="0">
                <a:solidFill>
                  <a:srgbClr val="000090"/>
                </a:solidFill>
              </a:rPr>
              <a:t>beam energy (up to 3.9-4.0 </a:t>
            </a:r>
            <a:r>
              <a:rPr lang="en-US" altLang="ru-RU" dirty="0" err="1">
                <a:solidFill>
                  <a:srgbClr val="000090"/>
                </a:solidFill>
              </a:rPr>
              <a:t>AGeV</a:t>
            </a:r>
            <a:r>
              <a:rPr lang="en-US" altLang="ru-RU" dirty="0">
                <a:solidFill>
                  <a:srgbClr val="000090"/>
                </a:solidFill>
              </a:rPr>
              <a:t>) </a:t>
            </a:r>
            <a:endParaRPr lang="en-US" altLang="ru-RU" dirty="0" smtClean="0">
              <a:solidFill>
                <a:srgbClr val="000090"/>
              </a:solidFill>
            </a:endParaRPr>
          </a:p>
          <a:p>
            <a:r>
              <a:rPr lang="en-US" altLang="ru-RU" dirty="0">
                <a:solidFill>
                  <a:srgbClr val="000090"/>
                </a:solidFill>
              </a:rPr>
              <a:t> </a:t>
            </a:r>
            <a:r>
              <a:rPr lang="en-US" altLang="ru-RU" dirty="0" smtClean="0">
                <a:solidFill>
                  <a:srgbClr val="000090"/>
                </a:solidFill>
              </a:rPr>
              <a:t>   </a:t>
            </a:r>
            <a:r>
              <a:rPr lang="en-US" altLang="ru-RU" dirty="0">
                <a:solidFill>
                  <a:srgbClr val="000090"/>
                </a:solidFill>
              </a:rPr>
              <a:t>t</a:t>
            </a:r>
            <a:r>
              <a:rPr lang="en-US" altLang="ru-RU" dirty="0" smtClean="0">
                <a:solidFill>
                  <a:srgbClr val="000090"/>
                </a:solidFill>
              </a:rPr>
              <a:t>argets</a:t>
            </a:r>
            <a:r>
              <a:rPr lang="en-US" altLang="ru-RU" dirty="0">
                <a:solidFill>
                  <a:srgbClr val="000090"/>
                </a:solidFill>
              </a:rPr>
              <a:t>: with weights </a:t>
            </a:r>
            <a:r>
              <a:rPr lang="en-US" altLang="ru-RU" dirty="0" smtClean="0">
                <a:solidFill>
                  <a:srgbClr val="000090"/>
                </a:solidFill>
              </a:rPr>
              <a:t>closest </a:t>
            </a:r>
            <a:r>
              <a:rPr lang="en-US" altLang="ru-RU" dirty="0">
                <a:solidFill>
                  <a:srgbClr val="000090"/>
                </a:solidFill>
              </a:rPr>
              <a:t>to </a:t>
            </a:r>
            <a:r>
              <a:rPr lang="en-US" altLang="ru-RU" dirty="0" smtClean="0">
                <a:solidFill>
                  <a:srgbClr val="000090"/>
                </a:solidFill>
              </a:rPr>
              <a:t>Kr, </a:t>
            </a:r>
            <a:r>
              <a:rPr lang="en-US" altLang="ru-RU" dirty="0" err="1" smtClean="0">
                <a:solidFill>
                  <a:srgbClr val="000090"/>
                </a:solidFill>
              </a:rPr>
              <a:t>Xe</a:t>
            </a:r>
            <a:r>
              <a:rPr lang="en-US" altLang="ru-RU" dirty="0" smtClean="0">
                <a:solidFill>
                  <a:srgbClr val="000090"/>
                </a:solidFill>
              </a:rPr>
              <a:t>: </a:t>
            </a:r>
            <a:r>
              <a:rPr lang="en-US" altLang="ru-RU" dirty="0" err="1" smtClean="0">
                <a:solidFill>
                  <a:srgbClr val="000090"/>
                </a:solidFill>
              </a:rPr>
              <a:t>CsI</a:t>
            </a:r>
            <a:r>
              <a:rPr lang="en-US" altLang="ru-RU" dirty="0" smtClean="0">
                <a:solidFill>
                  <a:srgbClr val="000090"/>
                </a:solidFill>
              </a:rPr>
              <a:t> (</a:t>
            </a:r>
            <a:r>
              <a:rPr lang="en-US" altLang="ru-RU" dirty="0" err="1" smtClean="0">
                <a:solidFill>
                  <a:srgbClr val="000090"/>
                </a:solidFill>
              </a:rPr>
              <a:t>Xe</a:t>
            </a:r>
            <a:r>
              <a:rPr lang="en-US" altLang="ru-RU" dirty="0" smtClean="0">
                <a:solidFill>
                  <a:srgbClr val="000090"/>
                </a:solidFill>
              </a:rPr>
              <a:t>)  </a:t>
            </a:r>
            <a:endParaRPr lang="en-US" altLang="ru-RU" dirty="0">
              <a:solidFill>
                <a:srgbClr val="000090"/>
              </a:solidFill>
            </a:endParaRPr>
          </a:p>
          <a:p>
            <a:r>
              <a:rPr lang="en-US" altLang="ru-RU" dirty="0" smtClean="0">
                <a:solidFill>
                  <a:srgbClr val="000090"/>
                </a:solidFill>
              </a:rPr>
              <a:t>•   trigger</a:t>
            </a:r>
            <a:r>
              <a:rPr lang="en-US" altLang="ru-RU" dirty="0">
                <a:solidFill>
                  <a:srgbClr val="000090"/>
                </a:solidFill>
              </a:rPr>
              <a:t>: central + intermediate interactions, Min. bias events for </a:t>
            </a:r>
            <a:r>
              <a:rPr lang="en-US" altLang="ru-RU" dirty="0" smtClean="0">
                <a:solidFill>
                  <a:srgbClr val="000090"/>
                </a:solidFill>
              </a:rPr>
              <a:t> monitoring</a:t>
            </a:r>
            <a:r>
              <a:rPr lang="en-US" altLang="ru-RU" dirty="0">
                <a:solidFill>
                  <a:srgbClr val="000090"/>
                </a:solidFill>
              </a:rPr>
              <a:t>, beam intensity: few 10</a:t>
            </a:r>
            <a:r>
              <a:rPr lang="en-US" altLang="ru-RU" baseline="30000" dirty="0">
                <a:solidFill>
                  <a:srgbClr val="000090"/>
                </a:solidFill>
              </a:rPr>
              <a:t>5</a:t>
            </a:r>
            <a:r>
              <a:rPr lang="en-US" altLang="ru-RU" dirty="0">
                <a:solidFill>
                  <a:srgbClr val="000090"/>
                </a:solidFill>
              </a:rPr>
              <a:t> Hz, Event statistics per target, beam: ≥ </a:t>
            </a:r>
            <a:r>
              <a:rPr lang="en-US" altLang="ru-RU" dirty="0" smtClean="0">
                <a:solidFill>
                  <a:srgbClr val="000090"/>
                </a:solidFill>
              </a:rPr>
              <a:t>10</a:t>
            </a:r>
            <a:r>
              <a:rPr lang="en-US" altLang="ru-RU" baseline="30000" dirty="0" smtClean="0">
                <a:solidFill>
                  <a:srgbClr val="000090"/>
                </a:solidFill>
              </a:rPr>
              <a:t>9 </a:t>
            </a:r>
            <a:endParaRPr lang="en-US" altLang="ru-RU" dirty="0">
              <a:solidFill>
                <a:srgbClr val="000090"/>
              </a:solidFill>
            </a:endParaRPr>
          </a:p>
          <a:p>
            <a:endParaRPr lang="en-US" altLang="ru-RU" dirty="0" smtClean="0">
              <a:solidFill>
                <a:srgbClr val="000090"/>
              </a:solidFill>
            </a:endParaRPr>
          </a:p>
          <a:p>
            <a:pPr lvl="0" algn="just"/>
            <a:r>
              <a:rPr lang="en-US" altLang="ru-RU" dirty="0">
                <a:solidFill>
                  <a:srgbClr val="C00000"/>
                </a:solidFill>
              </a:rPr>
              <a:t>Future runs with heavy ion Au (Bi) beams</a:t>
            </a:r>
          </a:p>
          <a:p>
            <a:pPr lvl="0" algn="just"/>
            <a:endParaRPr lang="en-US" altLang="ru-RU" dirty="0" smtClean="0">
              <a:solidFill>
                <a:srgbClr val="000090"/>
              </a:solidFill>
            </a:endParaRPr>
          </a:p>
          <a:p>
            <a:pPr lvl="0" algn="just"/>
            <a:r>
              <a:rPr lang="en-US" altLang="ru-RU" dirty="0" smtClean="0">
                <a:solidFill>
                  <a:srgbClr val="000090"/>
                </a:solidFill>
              </a:rPr>
              <a:t>We </a:t>
            </a:r>
            <a:r>
              <a:rPr lang="en-US" altLang="ru-RU" dirty="0">
                <a:solidFill>
                  <a:srgbClr val="000090"/>
                </a:solidFill>
              </a:rPr>
              <a:t>foresee 2000-3000 hours of data taking per year. We assume the parallel operation of the Booster-</a:t>
            </a:r>
            <a:r>
              <a:rPr lang="en-US" altLang="ru-RU" dirty="0" err="1">
                <a:solidFill>
                  <a:srgbClr val="000090"/>
                </a:solidFill>
              </a:rPr>
              <a:t>Nuclotron</a:t>
            </a:r>
            <a:r>
              <a:rPr lang="en-US" altLang="ru-RU" dirty="0">
                <a:solidFill>
                  <a:srgbClr val="000090"/>
                </a:solidFill>
              </a:rPr>
              <a:t> for the BM@N experiment during data acquisition in the MPD experiment at the NICA collider. </a:t>
            </a:r>
            <a:endParaRPr lang="ru-RU" altLang="ru-RU" dirty="0">
              <a:solidFill>
                <a:srgbClr val="000090"/>
              </a:solidFill>
            </a:endParaRPr>
          </a:p>
          <a:p>
            <a:endParaRPr lang="en-US" altLang="ru-RU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1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/>
          </p:cNvSpPr>
          <p:nvPr/>
        </p:nvSpPr>
        <p:spPr bwMode="auto">
          <a:xfrm>
            <a:off x="38100" y="6380163"/>
            <a:ext cx="561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9144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371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18288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>
                <a:ea typeface="MS PGothic" pitchFamily="34" charset="-128"/>
              </a:rPr>
              <a:t>M.Kapishin                                              BM@N  experiment</a:t>
            </a:r>
            <a:endParaRPr lang="ru-RU" altLang="ru-RU" sz="1400">
              <a:ea typeface="MS PGothic" pitchFamily="34" charset="-128"/>
            </a:endParaRPr>
          </a:p>
        </p:txBody>
      </p:sp>
      <p:sp>
        <p:nvSpPr>
          <p:cNvPr id="3" name="Slide Number Placeholder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9144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371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18288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fld id="{FF41CF9E-F87E-4A5D-8B5D-529BE9575719}" type="slidenum">
              <a:rPr lang="ru-RU" altLang="ru-RU" sz="1400" b="0">
                <a:ea typeface="MS PGothic" pitchFamily="34" charset="-128"/>
              </a:rPr>
              <a:pPr algn="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ru-RU" altLang="ru-RU" sz="1400" b="0">
              <a:ea typeface="MS PGothic" pitchFamily="34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9863" y="0"/>
            <a:ext cx="8893175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800" dirty="0">
                <a:solidFill>
                  <a:srgbClr val="FF0066"/>
                </a:solidFill>
                <a:ea typeface="ＭＳ Ｐゴシック" pitchFamily="34" charset="-128"/>
                <a:cs typeface="+mn-cs"/>
              </a:rPr>
              <a:t>EOS of symmetric and asymmetric nuclear matter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756025"/>
            <a:ext cx="3914775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65163"/>
            <a:ext cx="3121025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1557338"/>
            <a:ext cx="3824287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289300" y="763588"/>
            <a:ext cx="5808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2000">
                <a:solidFill>
                  <a:srgbClr val="7030A0"/>
                </a:solidFill>
              </a:rPr>
              <a:t>EOS: relation between density, pressure, temperature, energy and isospin asymmetry </a:t>
            </a:r>
            <a:endParaRPr lang="ru-RU" altLang="ru-RU" sz="2000">
              <a:solidFill>
                <a:srgbClr val="7030A0"/>
              </a:solidFill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814763" y="3329313"/>
            <a:ext cx="5389562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2000" dirty="0">
                <a:solidFill>
                  <a:srgbClr val="7030A0"/>
                </a:solidFill>
              </a:rPr>
              <a:t>►Study symmetric matter EOS at </a:t>
            </a:r>
            <a:r>
              <a:rPr lang="el-GR" altLang="ru-RU" sz="2000" dirty="0">
                <a:solidFill>
                  <a:srgbClr val="7030A0"/>
                </a:solidFill>
              </a:rPr>
              <a:t>ρ</a:t>
            </a:r>
            <a:r>
              <a:rPr lang="en-US" altLang="ru-RU" sz="2000" dirty="0">
                <a:solidFill>
                  <a:srgbClr val="7030A0"/>
                </a:solidFill>
              </a:rPr>
              <a:t>=3-5 </a:t>
            </a:r>
            <a:r>
              <a:rPr lang="el-GR" altLang="ru-RU" sz="2000" dirty="0">
                <a:solidFill>
                  <a:srgbClr val="7030A0"/>
                </a:solidFill>
              </a:rPr>
              <a:t>ρ</a:t>
            </a:r>
            <a:r>
              <a:rPr lang="en-US" altLang="ru-RU" sz="2000" baseline="-25000" dirty="0">
                <a:solidFill>
                  <a:srgbClr val="7030A0"/>
                </a:solidFill>
              </a:rPr>
              <a:t>0</a:t>
            </a:r>
          </a:p>
          <a:p>
            <a:r>
              <a:rPr lang="en-US" altLang="ru-RU" sz="2000" dirty="0">
                <a:solidFill>
                  <a:srgbClr val="7030A0"/>
                </a:solidFill>
              </a:rPr>
              <a:t>→ elliptic flow of protons, mesons and </a:t>
            </a:r>
            <a:r>
              <a:rPr lang="en-US" altLang="ru-RU" sz="2000" dirty="0" smtClean="0">
                <a:solidFill>
                  <a:srgbClr val="7030A0"/>
                </a:solidFill>
              </a:rPr>
              <a:t>hyperons</a:t>
            </a:r>
            <a:endParaRPr lang="en-US" altLang="ru-RU" sz="2000" dirty="0">
              <a:solidFill>
                <a:srgbClr val="7030A0"/>
              </a:solidFill>
            </a:endParaRPr>
          </a:p>
          <a:p>
            <a:r>
              <a:rPr lang="en-US" altLang="ru-RU" sz="2000" dirty="0">
                <a:solidFill>
                  <a:srgbClr val="7030A0"/>
                </a:solidFill>
              </a:rPr>
              <a:t>→ sub-threshold production of strange mesons and </a:t>
            </a:r>
            <a:r>
              <a:rPr lang="en-US" altLang="ru-RU" sz="2000" dirty="0" smtClean="0">
                <a:solidFill>
                  <a:srgbClr val="7030A0"/>
                </a:solidFill>
              </a:rPr>
              <a:t>hyperons</a:t>
            </a:r>
          </a:p>
          <a:p>
            <a:r>
              <a:rPr lang="en-US" altLang="ru-RU" sz="2000" dirty="0" smtClean="0">
                <a:solidFill>
                  <a:srgbClr val="7030A0"/>
                </a:solidFill>
              </a:rPr>
              <a:t>→ extract K from data to model predictions</a:t>
            </a:r>
          </a:p>
          <a:p>
            <a:r>
              <a:rPr lang="en-US" altLang="ru-RU" sz="2000" dirty="0" smtClean="0">
                <a:solidFill>
                  <a:srgbClr val="7030A0"/>
                </a:solidFill>
              </a:rPr>
              <a:t>►</a:t>
            </a:r>
            <a:r>
              <a:rPr lang="en-US" altLang="ru-RU" sz="2000" dirty="0">
                <a:solidFill>
                  <a:srgbClr val="7030A0"/>
                </a:solidFill>
              </a:rPr>
              <a:t>Constrain symmetry energy </a:t>
            </a:r>
            <a:r>
              <a:rPr lang="en-US" altLang="ru-RU" sz="2000" dirty="0" err="1">
                <a:solidFill>
                  <a:srgbClr val="7030A0"/>
                </a:solidFill>
              </a:rPr>
              <a:t>E</a:t>
            </a:r>
            <a:r>
              <a:rPr lang="en-US" altLang="ru-RU" sz="2000" baseline="-25000" dirty="0" err="1">
                <a:solidFill>
                  <a:srgbClr val="7030A0"/>
                </a:solidFill>
              </a:rPr>
              <a:t>sym</a:t>
            </a:r>
            <a:endParaRPr lang="en-US" altLang="ru-RU" sz="2000" baseline="-25000" dirty="0">
              <a:solidFill>
                <a:srgbClr val="7030A0"/>
              </a:solidFill>
            </a:endParaRPr>
          </a:p>
          <a:p>
            <a:r>
              <a:rPr lang="ru-RU" altLang="ru-RU" sz="2000" dirty="0">
                <a:solidFill>
                  <a:srgbClr val="7030A0"/>
                </a:solidFill>
              </a:rPr>
              <a:t>→</a:t>
            </a:r>
            <a:r>
              <a:rPr lang="en-US" altLang="ru-RU" sz="2000" dirty="0">
                <a:solidFill>
                  <a:srgbClr val="7030A0"/>
                </a:solidFill>
              </a:rPr>
              <a:t> elliptic flow of neutrons vs protons</a:t>
            </a:r>
          </a:p>
          <a:p>
            <a:r>
              <a:rPr lang="ru-RU" altLang="ru-RU" sz="2000" dirty="0">
                <a:solidFill>
                  <a:srgbClr val="7030A0"/>
                </a:solidFill>
              </a:rPr>
              <a:t>→</a:t>
            </a:r>
            <a:r>
              <a:rPr lang="en-US" altLang="ru-RU" sz="2000" dirty="0">
                <a:solidFill>
                  <a:srgbClr val="7030A0"/>
                </a:solidFill>
              </a:rPr>
              <a:t> sub-threshold production of particles with opposite </a:t>
            </a:r>
            <a:r>
              <a:rPr lang="en-US" altLang="ru-RU" sz="2000" dirty="0" smtClean="0">
                <a:solidFill>
                  <a:srgbClr val="7030A0"/>
                </a:solidFill>
              </a:rPr>
              <a:t>isospin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08413" y="2543175"/>
            <a:ext cx="4357687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GB" altLang="de-DE" sz="2000" b="0" kern="0" dirty="0">
                <a:solidFill>
                  <a:srgbClr val="000000"/>
                </a:solidFill>
              </a:rPr>
              <a:t>Curvature defined by nuclear incompressibility: K = 9</a:t>
            </a:r>
            <a:r>
              <a:rPr lang="el-GR" altLang="de-DE" sz="2000" b="0" kern="0" dirty="0">
                <a:solidFill>
                  <a:srgbClr val="000000"/>
                </a:solidFill>
              </a:rPr>
              <a:t>ρ</a:t>
            </a:r>
            <a:r>
              <a:rPr lang="en-GB" altLang="de-DE" sz="2000" b="0" kern="0" baseline="30000" dirty="0">
                <a:solidFill>
                  <a:srgbClr val="000000"/>
                </a:solidFill>
              </a:rPr>
              <a:t>2  </a:t>
            </a:r>
            <a:r>
              <a:rPr lang="en-GB" altLang="de-DE" sz="2000" b="0" kern="0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GB" altLang="de-DE" sz="2000" b="0" kern="0" baseline="30000" dirty="0">
                <a:solidFill>
                  <a:srgbClr val="000000"/>
                </a:solidFill>
              </a:rPr>
              <a:t>2</a:t>
            </a:r>
            <a:r>
              <a:rPr lang="en-GB" altLang="de-DE" sz="2000" b="0" kern="0" dirty="0">
                <a:solidFill>
                  <a:srgbClr val="000000"/>
                </a:solidFill>
              </a:rPr>
              <a:t>(E/A)/</a:t>
            </a:r>
            <a:r>
              <a:rPr lang="en-GB" altLang="de-DE" sz="2000" b="0" kern="0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l-GR" altLang="de-DE" sz="2000" b="0" kern="0" dirty="0">
                <a:solidFill>
                  <a:srgbClr val="000000"/>
                </a:solidFill>
              </a:rPr>
              <a:t>ρ</a:t>
            </a:r>
            <a:r>
              <a:rPr lang="en-GB" altLang="de-DE" sz="2000" b="0" kern="0" baseline="30000" dirty="0">
                <a:solidFill>
                  <a:srgbClr val="000000"/>
                </a:solidFill>
              </a:rPr>
              <a:t>2</a:t>
            </a:r>
            <a:r>
              <a:rPr lang="en-GB" altLang="de-DE" sz="2000" b="0" kern="0" dirty="0">
                <a:solidFill>
                  <a:srgbClr val="000000"/>
                </a:solidFill>
              </a:rPr>
              <a:t> </a:t>
            </a:r>
            <a:endParaRPr lang="ru-RU" sz="2000" b="0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838"/>
            <a:ext cx="39814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539750" y="5907088"/>
            <a:ext cx="3441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600"/>
              <a:t>PHQMD preliminary calculations</a:t>
            </a:r>
            <a:endParaRPr lang="ru-RU" altLang="ru-RU" sz="1600"/>
          </a:p>
        </p:txBody>
      </p:sp>
      <p:sp>
        <p:nvSpPr>
          <p:cNvPr id="13" name="TextBox 12"/>
          <p:cNvSpPr txBox="1"/>
          <p:nvPr/>
        </p:nvSpPr>
        <p:spPr>
          <a:xfrm>
            <a:off x="6470750" y="2063482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de-DE" sz="2000" b="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E/A(</a:t>
            </a:r>
            <a:r>
              <a:rPr lang="el-GR" altLang="de-DE" sz="2000" b="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ρ</a:t>
            </a:r>
            <a:r>
              <a:rPr lang="en-GB" altLang="de-DE" sz="2000" b="0" baseline="-2500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o</a:t>
            </a:r>
            <a:r>
              <a:rPr lang="en-GB" altLang="de-DE" sz="2000" b="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) = -16 MeV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64568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00" y="204788"/>
            <a:ext cx="3521075" cy="345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4"/>
          <p:cNvSpPr>
            <a:spLocks noChangeArrowheads="1"/>
          </p:cNvSpPr>
          <p:nvPr/>
        </p:nvSpPr>
        <p:spPr bwMode="auto">
          <a:xfrm>
            <a:off x="167735" y="2310512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0" dirty="0">
                <a:latin typeface="Tahoma" pitchFamily="34" charset="0"/>
                <a:cs typeface="Tahoma" pitchFamily="34" charset="0"/>
              </a:rPr>
              <a:t>Azimuthal angle distribution:            </a:t>
            </a:r>
            <a:r>
              <a:rPr lang="en-GB" altLang="en-US" sz="1800" b="0" dirty="0" err="1">
                <a:latin typeface="Tahoma" pitchFamily="34" charset="0"/>
                <a:cs typeface="Tahoma" pitchFamily="34" charset="0"/>
              </a:rPr>
              <a:t>dN</a:t>
            </a:r>
            <a:r>
              <a:rPr lang="en-GB" altLang="en-US" sz="1800" b="0" dirty="0">
                <a:latin typeface="Tahoma" pitchFamily="34" charset="0"/>
                <a:cs typeface="Tahoma" pitchFamily="34" charset="0"/>
              </a:rPr>
              <a:t>/d</a:t>
            </a:r>
            <a:r>
              <a:rPr lang="el-GR" altLang="en-US" sz="1800" b="0" dirty="0">
                <a:latin typeface="Tahoma" pitchFamily="34" charset="0"/>
                <a:cs typeface="Tahoma" pitchFamily="34" charset="0"/>
              </a:rPr>
              <a:t>φ</a:t>
            </a:r>
            <a:r>
              <a:rPr lang="en-GB" altLang="en-US" sz="1800" b="0" dirty="0">
                <a:latin typeface="Tahoma" pitchFamily="34" charset="0"/>
                <a:cs typeface="Tahoma" pitchFamily="34" charset="0"/>
              </a:rPr>
              <a:t> </a:t>
            </a:r>
            <a:r>
              <a:rPr lang="en-GB" altLang="en-US" sz="1800" b="0" dirty="0">
                <a:latin typeface="Tahoma" pitchFamily="34" charset="0"/>
                <a:cs typeface="Tahoma" pitchFamily="34" charset="0"/>
                <a:sym typeface="Symbol" pitchFamily="18" charset="2"/>
              </a:rPr>
              <a:t> (1 + 2v</a:t>
            </a:r>
            <a:r>
              <a:rPr lang="en-GB" altLang="en-US" sz="1800" b="0" baseline="-25000" dirty="0">
                <a:latin typeface="Tahoma" pitchFamily="34" charset="0"/>
                <a:cs typeface="Tahoma" pitchFamily="34" charset="0"/>
                <a:sym typeface="Symbol" pitchFamily="18" charset="2"/>
              </a:rPr>
              <a:t>1</a:t>
            </a:r>
            <a:r>
              <a:rPr lang="en-GB" altLang="en-US" sz="1800" b="0" dirty="0">
                <a:latin typeface="Tahoma" pitchFamily="34" charset="0"/>
                <a:cs typeface="Tahoma" pitchFamily="34" charset="0"/>
                <a:sym typeface="Symbol" pitchFamily="18" charset="2"/>
              </a:rPr>
              <a:t> cos</a:t>
            </a:r>
            <a:r>
              <a:rPr lang="el-GR" altLang="en-US" sz="1800" b="0" dirty="0">
                <a:latin typeface="Tahoma" pitchFamily="34" charset="0"/>
                <a:cs typeface="Tahoma" pitchFamily="34" charset="0"/>
              </a:rPr>
              <a:t>φ</a:t>
            </a:r>
            <a:r>
              <a:rPr lang="en-GB" altLang="en-US" sz="1800" b="0" dirty="0">
                <a:latin typeface="Tahoma" pitchFamily="34" charset="0"/>
                <a:cs typeface="Tahoma" pitchFamily="34" charset="0"/>
                <a:sym typeface="Symbol" pitchFamily="18" charset="2"/>
              </a:rPr>
              <a:t>  + 2v</a:t>
            </a:r>
            <a:r>
              <a:rPr lang="en-GB" altLang="en-US" sz="1800" b="0" baseline="-25000" dirty="0">
                <a:latin typeface="Tahoma" pitchFamily="34" charset="0"/>
                <a:cs typeface="Tahoma" pitchFamily="34" charset="0"/>
                <a:sym typeface="Symbol" pitchFamily="18" charset="2"/>
              </a:rPr>
              <a:t>2</a:t>
            </a:r>
            <a:r>
              <a:rPr lang="en-GB" altLang="en-US" sz="1800" b="0" dirty="0">
                <a:latin typeface="Tahoma" pitchFamily="34" charset="0"/>
                <a:cs typeface="Tahoma" pitchFamily="34" charset="0"/>
                <a:sym typeface="Symbol" pitchFamily="18" charset="2"/>
              </a:rPr>
              <a:t> cos2</a:t>
            </a:r>
            <a:r>
              <a:rPr lang="el-GR" altLang="en-US" sz="1800" b="0" dirty="0">
                <a:latin typeface="Tahoma" pitchFamily="34" charset="0"/>
                <a:cs typeface="Tahoma" pitchFamily="34" charset="0"/>
              </a:rPr>
              <a:t>φ</a:t>
            </a:r>
            <a:r>
              <a:rPr lang="en-GB" altLang="en-US" sz="1800" b="0" dirty="0">
                <a:latin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94860" y="102040"/>
            <a:ext cx="4572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de-DE" sz="2400" kern="0" dirty="0">
                <a:solidFill>
                  <a:srgbClr val="FF0066"/>
                </a:solidFill>
                <a:latin typeface="+mj-lt"/>
                <a:cs typeface="+mn-cs"/>
                <a:sym typeface="Symbol" pitchFamily="18" charset="2"/>
              </a:rPr>
              <a:t>Study of </a:t>
            </a:r>
            <a:r>
              <a:rPr lang="en-GB" altLang="de-DE" sz="2400" kern="0" dirty="0" err="1">
                <a:solidFill>
                  <a:srgbClr val="FF0066"/>
                </a:solidFill>
                <a:latin typeface="+mj-lt"/>
                <a:cs typeface="+mn-cs"/>
                <a:sym typeface="Symbol" pitchFamily="18" charset="2"/>
              </a:rPr>
              <a:t>EoS</a:t>
            </a:r>
            <a:r>
              <a:rPr lang="en-GB" altLang="de-DE" sz="2400" kern="0" dirty="0">
                <a:solidFill>
                  <a:srgbClr val="FF0066"/>
                </a:solidFill>
                <a:latin typeface="+mj-lt"/>
                <a:cs typeface="+mn-cs"/>
                <a:sym typeface="Symbol" pitchFamily="18" charset="2"/>
              </a:rPr>
              <a:t>: Collective flow of identified particles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3743325"/>
            <a:ext cx="2855912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3775075"/>
            <a:ext cx="2886075" cy="276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9646" y="1931194"/>
            <a:ext cx="52212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GB" altLang="de-DE" b="0" kern="0" dirty="0" smtClean="0">
                <a:solidFill>
                  <a:srgbClr val="000000"/>
                </a:solidFill>
              </a:rPr>
              <a:t>→ Nuclear </a:t>
            </a:r>
            <a:r>
              <a:rPr lang="en-GB" altLang="de-DE" b="0" kern="0" dirty="0">
                <a:solidFill>
                  <a:srgbClr val="000000"/>
                </a:solidFill>
              </a:rPr>
              <a:t>incompressibility: K = 9</a:t>
            </a:r>
            <a:r>
              <a:rPr lang="el-GR" altLang="de-DE" b="0" kern="0" dirty="0">
                <a:solidFill>
                  <a:srgbClr val="000000"/>
                </a:solidFill>
              </a:rPr>
              <a:t>ρ</a:t>
            </a:r>
            <a:r>
              <a:rPr lang="en-GB" altLang="de-DE" b="0" kern="0" baseline="30000" dirty="0">
                <a:solidFill>
                  <a:srgbClr val="000000"/>
                </a:solidFill>
              </a:rPr>
              <a:t>2  </a:t>
            </a:r>
            <a:r>
              <a:rPr lang="en-GB" altLang="de-DE" b="0" kern="0" dirty="0">
                <a:solidFill>
                  <a:srgbClr val="000000"/>
                </a:solidFill>
                <a:latin typeface="Symbol" pitchFamily="18" charset="2"/>
                <a:cs typeface="+mn-cs"/>
              </a:rPr>
              <a:t>d</a:t>
            </a:r>
            <a:r>
              <a:rPr lang="en-GB" altLang="de-DE" b="0" kern="0" baseline="30000" dirty="0">
                <a:solidFill>
                  <a:srgbClr val="000000"/>
                </a:solidFill>
              </a:rPr>
              <a:t>2</a:t>
            </a:r>
            <a:r>
              <a:rPr lang="en-GB" altLang="de-DE" b="0" kern="0" dirty="0">
                <a:solidFill>
                  <a:srgbClr val="000000"/>
                </a:solidFill>
              </a:rPr>
              <a:t>(E/A)/</a:t>
            </a:r>
            <a:r>
              <a:rPr lang="en-GB" altLang="de-DE" b="0" kern="0" dirty="0">
                <a:solidFill>
                  <a:srgbClr val="000000"/>
                </a:solidFill>
                <a:latin typeface="Symbol" pitchFamily="18" charset="2"/>
                <a:cs typeface="+mn-cs"/>
              </a:rPr>
              <a:t>d</a:t>
            </a:r>
            <a:r>
              <a:rPr lang="el-GR" altLang="de-DE" b="0" kern="0" dirty="0">
                <a:solidFill>
                  <a:srgbClr val="000000"/>
                </a:solidFill>
              </a:rPr>
              <a:t>ρ</a:t>
            </a:r>
            <a:r>
              <a:rPr lang="en-GB" altLang="de-DE" b="0" kern="0" baseline="30000" dirty="0">
                <a:solidFill>
                  <a:srgbClr val="000000"/>
                </a:solidFill>
              </a:rPr>
              <a:t>2</a:t>
            </a:r>
            <a:r>
              <a:rPr lang="en-GB" altLang="de-DE" b="0" kern="0" dirty="0">
                <a:solidFill>
                  <a:srgbClr val="000000"/>
                </a:solidFill>
              </a:rPr>
              <a:t> </a:t>
            </a:r>
            <a:endParaRPr lang="ru-RU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0" y="6524625"/>
            <a:ext cx="6011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400" dirty="0" err="1">
                <a:solidFill>
                  <a:srgbClr val="000000"/>
                </a:solidFill>
              </a:rPr>
              <a:t>M.Kapishin</a:t>
            </a:r>
            <a:r>
              <a:rPr lang="en-US" altLang="ru-RU" sz="1400" dirty="0">
                <a:solidFill>
                  <a:srgbClr val="000000"/>
                </a:solidFill>
              </a:rPr>
              <a:t>                                             BM@N  experiment</a:t>
            </a:r>
          </a:p>
        </p:txBody>
      </p:sp>
      <p:sp>
        <p:nvSpPr>
          <p:cNvPr id="9" name="Rechteck 1"/>
          <p:cNvSpPr>
            <a:spLocks noChangeArrowheads="1"/>
          </p:cNvSpPr>
          <p:nvPr/>
        </p:nvSpPr>
        <p:spPr bwMode="auto">
          <a:xfrm>
            <a:off x="6418263" y="1266825"/>
            <a:ext cx="260033" cy="1800225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xtLst/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3600" b="0" smtClean="0">
              <a:solidFill>
                <a:srgbClr val="FF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63837" y="3657600"/>
            <a:ext cx="2987675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en-US" sz="1400" b="0" kern="0" dirty="0">
                <a:solidFill>
                  <a:srgbClr val="002060"/>
                </a:solidFill>
                <a:latin typeface="Arial"/>
                <a:cs typeface="+mn-cs"/>
              </a:rPr>
              <a:t>P. </a:t>
            </a:r>
            <a:r>
              <a:rPr lang="en-US" altLang="en-US" sz="1400" b="0" kern="0" dirty="0" err="1">
                <a:solidFill>
                  <a:srgbClr val="002060"/>
                </a:solidFill>
                <a:latin typeface="Arial"/>
                <a:cs typeface="+mn-cs"/>
              </a:rPr>
              <a:t>Danielewicz</a:t>
            </a:r>
            <a:r>
              <a:rPr lang="en-US" altLang="en-US" sz="1400" b="0" kern="0" dirty="0">
                <a:solidFill>
                  <a:srgbClr val="002060"/>
                </a:solidFill>
                <a:latin typeface="Arial"/>
                <a:cs typeface="+mn-cs"/>
              </a:rPr>
              <a:t>, R. Lacey, W.G. Lynch,  </a:t>
            </a:r>
            <a:r>
              <a:rPr lang="de-DE" altLang="en-US" sz="1400" b="0" kern="0" dirty="0">
                <a:solidFill>
                  <a:srgbClr val="002060"/>
                </a:solidFill>
                <a:latin typeface="Arial"/>
                <a:cs typeface="+mn-cs"/>
              </a:rPr>
              <a:t>Science 298 (2002) 1592 </a:t>
            </a:r>
            <a:endParaRPr lang="en-US" altLang="en-US" sz="1400" b="0" kern="0" dirty="0">
              <a:solidFill>
                <a:srgbClr val="002060"/>
              </a:solidFill>
              <a:latin typeface="Arial"/>
              <a:cs typeface="+mn-cs"/>
            </a:endParaRPr>
          </a:p>
        </p:txBody>
      </p:sp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323528" y="3097213"/>
            <a:ext cx="5184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0" dirty="0">
                <a:latin typeface="Tahoma" pitchFamily="34" charset="0"/>
                <a:cs typeface="Tahoma" pitchFamily="34" charset="0"/>
              </a:rPr>
              <a:t>Proton </a:t>
            </a:r>
            <a:r>
              <a:rPr lang="de-DE" altLang="de-DE" sz="1800" b="0" dirty="0" err="1">
                <a:latin typeface="Tahoma" pitchFamily="34" charset="0"/>
                <a:cs typeface="Tahoma" pitchFamily="34" charset="0"/>
              </a:rPr>
              <a:t>flow</a:t>
            </a:r>
            <a:r>
              <a:rPr lang="de-DE" altLang="de-DE" sz="1800" b="0" dirty="0">
                <a:latin typeface="Tahoma" pitchFamily="34" charset="0"/>
                <a:cs typeface="Tahoma" pitchFamily="34" charset="0"/>
              </a:rPr>
              <a:t> in </a:t>
            </a:r>
            <a:r>
              <a:rPr lang="de-DE" altLang="de-DE" sz="1800" b="0" dirty="0" err="1">
                <a:latin typeface="Tahoma" pitchFamily="34" charset="0"/>
                <a:cs typeface="Tahoma" pitchFamily="34" charset="0"/>
              </a:rPr>
              <a:t>Au+Au</a:t>
            </a:r>
            <a:r>
              <a:rPr lang="de-DE" altLang="de-DE" sz="1800" b="0" dirty="0"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1800" b="0" dirty="0" err="1">
                <a:latin typeface="Tahoma" pitchFamily="34" charset="0"/>
                <a:cs typeface="Tahoma" pitchFamily="34" charset="0"/>
              </a:rPr>
              <a:t>collisions</a:t>
            </a:r>
            <a:endParaRPr lang="de-DE" altLang="de-DE" sz="1800" b="0" dirty="0">
              <a:latin typeface="Tahoma" pitchFamily="34" charset="0"/>
              <a:cs typeface="Tahoma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0" dirty="0">
                <a:latin typeface="Tahoma" pitchFamily="34" charset="0"/>
                <a:cs typeface="Tahoma" pitchFamily="34" charset="0"/>
              </a:rPr>
              <a:t>in-plane </a:t>
            </a:r>
            <a:r>
              <a:rPr lang="de-DE" altLang="de-DE" sz="1800" b="0" dirty="0" err="1">
                <a:latin typeface="Tahoma" pitchFamily="34" charset="0"/>
                <a:cs typeface="Tahoma" pitchFamily="34" charset="0"/>
              </a:rPr>
              <a:t>flow</a:t>
            </a:r>
            <a:r>
              <a:rPr lang="de-DE" altLang="de-DE" sz="1800" b="0" dirty="0">
                <a:latin typeface="Tahoma" pitchFamily="34" charset="0"/>
                <a:cs typeface="Tahoma" pitchFamily="34" charset="0"/>
              </a:rPr>
              <a:t> ~ v</a:t>
            </a:r>
            <a:r>
              <a:rPr lang="de-DE" altLang="de-DE" sz="1800" b="0" baseline="-25000" dirty="0">
                <a:latin typeface="Tahoma" pitchFamily="34" charset="0"/>
                <a:cs typeface="Tahoma" pitchFamily="34" charset="0"/>
              </a:rPr>
              <a:t>1</a:t>
            </a:r>
            <a:r>
              <a:rPr lang="de-DE" altLang="de-DE" sz="1800" b="0" dirty="0">
                <a:latin typeface="Tahoma" pitchFamily="34" charset="0"/>
                <a:cs typeface="Tahoma" pitchFamily="34" charset="0"/>
              </a:rPr>
              <a:t>         out-</a:t>
            </a:r>
            <a:r>
              <a:rPr lang="de-DE" altLang="de-DE" sz="1800" b="0" dirty="0" err="1">
                <a:latin typeface="Tahoma" pitchFamily="34" charset="0"/>
                <a:cs typeface="Tahoma" pitchFamily="34" charset="0"/>
              </a:rPr>
              <a:t>of</a:t>
            </a:r>
            <a:r>
              <a:rPr lang="de-DE" altLang="de-DE" sz="1800" b="0" dirty="0">
                <a:latin typeface="Tahoma" pitchFamily="34" charset="0"/>
                <a:cs typeface="Tahoma" pitchFamily="34" charset="0"/>
              </a:rPr>
              <a:t>-plane </a:t>
            </a:r>
            <a:r>
              <a:rPr lang="de-DE" altLang="de-DE" sz="1800" b="0" dirty="0" err="1">
                <a:latin typeface="Tahoma" pitchFamily="34" charset="0"/>
                <a:cs typeface="Tahoma" pitchFamily="34" charset="0"/>
              </a:rPr>
              <a:t>flow</a:t>
            </a:r>
            <a:r>
              <a:rPr lang="de-DE" altLang="de-DE" sz="1800" b="0" dirty="0">
                <a:latin typeface="Tahoma" pitchFamily="34" charset="0"/>
                <a:cs typeface="Tahoma" pitchFamily="34" charset="0"/>
              </a:rPr>
              <a:t> v</a:t>
            </a:r>
            <a:r>
              <a:rPr lang="de-DE" altLang="de-DE" sz="1800" b="0" baseline="-25000" dirty="0">
                <a:latin typeface="Tahoma" pitchFamily="34" charset="0"/>
                <a:cs typeface="Tahoma" pitchFamily="34" charset="0"/>
              </a:rPr>
              <a:t>2</a:t>
            </a:r>
            <a:endParaRPr lang="en-US" altLang="de-DE" sz="1800" b="0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6094413" y="928688"/>
            <a:ext cx="1555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ru-RU" sz="1400" dirty="0">
                <a:solidFill>
                  <a:srgbClr val="00B050"/>
                </a:solidFill>
              </a:rPr>
              <a:t>BM@N</a:t>
            </a:r>
            <a:r>
              <a:rPr lang="en-US" altLang="ru-RU" sz="1400" dirty="0"/>
              <a:t>  </a:t>
            </a:r>
            <a:r>
              <a:rPr lang="en-US" altLang="ru-RU" sz="1400" dirty="0">
                <a:solidFill>
                  <a:schemeClr val="accent6"/>
                </a:solidFill>
              </a:rPr>
              <a:t>MPD</a:t>
            </a:r>
            <a:r>
              <a:rPr lang="en-US" altLang="ru-RU" sz="1600" dirty="0"/>
              <a:t> </a:t>
            </a:r>
            <a:endParaRPr lang="ru-RU" altLang="ru-RU" sz="1600" dirty="0"/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1262063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hteck 1"/>
          <p:cNvSpPr>
            <a:spLocks noChangeArrowheads="1"/>
          </p:cNvSpPr>
          <p:nvPr/>
        </p:nvSpPr>
        <p:spPr bwMode="auto">
          <a:xfrm>
            <a:off x="6840538" y="1266825"/>
            <a:ext cx="412750" cy="1800225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xtLst/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3600" b="0" smtClean="0">
              <a:solidFill>
                <a:srgbClr val="FF0000"/>
              </a:solidFill>
              <a:latin typeface="Tahoma" pitchFamily="34" charset="0"/>
              <a:cs typeface="+mn-cs"/>
            </a:endParaRPr>
          </a:p>
        </p:txBody>
      </p:sp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-23813"/>
            <a:ext cx="1463675" cy="81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22964" y="928662"/>
            <a:ext cx="494008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GB" altLang="de-DE" b="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altLang="de-DE" b="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altLang="de-DE" sz="2000" b="0" dirty="0">
                <a:solidFill>
                  <a:srgbClr val="0070C0"/>
                </a:solidFill>
                <a:latin typeface="Tahoma" pitchFamily="34" charset="0"/>
                <a:cs typeface="+mn-cs"/>
                <a:sym typeface="Symbol" pitchFamily="18" charset="2"/>
              </a:rPr>
              <a:t>collective flow of identified particles</a:t>
            </a:r>
            <a:r>
              <a:rPr lang="en-US" altLang="de-DE" sz="2000" b="0" dirty="0">
                <a:solidFill>
                  <a:srgbClr val="215968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(</a:t>
            </a:r>
            <a:r>
              <a:rPr lang="el-GR" altLang="de-DE" sz="2000" b="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altLang="de-DE" sz="2000" b="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altLang="de-DE" sz="2000" b="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altLang="de-DE" sz="2000" b="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altLang="de-DE" sz="2000" b="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altLang="de-DE" sz="2000" b="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altLang="de-DE" sz="2000" b="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altLang="de-DE" sz="2000" b="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altLang="de-DE" sz="2000" b="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altLang="de-DE" sz="2000" b="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 </a:t>
            </a:r>
            <a:r>
              <a:rPr lang="de-DE" altLang="de-DE" b="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altLang="de-DE" b="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altLang="de-DE" b="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altLang="de-DE" b="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altLang="de-DE" b="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altLang="de-DE" b="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altLang="de-DE" b="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altLang="de-DE" b="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altLang="de-DE" b="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altLang="de-DE" b="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altLang="de-DE" b="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altLang="de-DE" b="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altLang="de-DE" b="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altLang="de-DE" b="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altLang="de-DE" b="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ru-RU" dirty="0"/>
          </a:p>
        </p:txBody>
      </p:sp>
      <p:sp>
        <p:nvSpPr>
          <p:cNvPr id="17" name="Rechteck 11"/>
          <p:cNvSpPr>
            <a:spLocks noChangeArrowheads="1"/>
          </p:cNvSpPr>
          <p:nvPr/>
        </p:nvSpPr>
        <p:spPr bwMode="auto">
          <a:xfrm>
            <a:off x="1763688" y="3856266"/>
            <a:ext cx="429051" cy="2247900"/>
          </a:xfrm>
          <a:prstGeom prst="rect">
            <a:avLst/>
          </a:prstGeom>
          <a:solidFill>
            <a:srgbClr val="FFC000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600" b="0" smtClean="0">
              <a:solidFill>
                <a:srgbClr val="FF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8" name="Rechteck 11"/>
          <p:cNvSpPr>
            <a:spLocks noChangeArrowheads="1"/>
          </p:cNvSpPr>
          <p:nvPr/>
        </p:nvSpPr>
        <p:spPr bwMode="auto">
          <a:xfrm>
            <a:off x="4734000" y="3881477"/>
            <a:ext cx="429051" cy="2247900"/>
          </a:xfrm>
          <a:prstGeom prst="rect">
            <a:avLst/>
          </a:prstGeom>
          <a:solidFill>
            <a:srgbClr val="FFC000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600" b="0" smtClean="0">
              <a:solidFill>
                <a:srgbClr val="FF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35366" y="5788404"/>
            <a:ext cx="133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BM@N range</a:t>
            </a:r>
            <a:endParaRPr lang="ru-RU" sz="1400" b="0" dirty="0"/>
          </a:p>
        </p:txBody>
      </p:sp>
      <p:pic>
        <p:nvPicPr>
          <p:cNvPr id="21" name="Picture 8" descr="squeez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408" y="4293096"/>
            <a:ext cx="3058592" cy="204810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60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FontTx/>
              <a:buNone/>
            </a:pPr>
            <a:r>
              <a:rPr lang="en-GB" altLang="de-DE" sz="3200" b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BM@N </a:t>
            </a:r>
            <a:r>
              <a:rPr lang="en-GB" altLang="de-DE" sz="3200" b="0" smtClean="0">
                <a:solidFill>
                  <a:srgbClr val="CC0066"/>
                </a:solidFill>
                <a:latin typeface="Tahoma" pitchFamily="34" charset="0"/>
                <a:cs typeface="+mn-cs"/>
              </a:rPr>
              <a:t>physics case</a:t>
            </a:r>
            <a:r>
              <a:rPr lang="en-GB" altLang="de-DE" sz="3200" b="0" smtClean="0">
                <a:solidFill>
                  <a:srgbClr val="FF0000"/>
                </a:solidFill>
                <a:latin typeface="Tahoma" pitchFamily="34" charset="0"/>
                <a:cs typeface="+mn-cs"/>
              </a:rPr>
              <a:t> </a:t>
            </a:r>
            <a:r>
              <a:rPr lang="en-GB" altLang="de-DE" sz="3200" b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and</a:t>
            </a:r>
            <a:r>
              <a:rPr lang="en-GB" altLang="de-DE" sz="3200" b="0" smtClean="0">
                <a:solidFill>
                  <a:srgbClr val="FF0000"/>
                </a:solidFill>
                <a:latin typeface="Tahoma" pitchFamily="34" charset="0"/>
                <a:cs typeface="+mn-cs"/>
              </a:rPr>
              <a:t> </a:t>
            </a:r>
            <a:r>
              <a:rPr lang="en-GB" altLang="de-DE" sz="3200" b="0" smtClean="0">
                <a:solidFill>
                  <a:srgbClr val="0070C0"/>
                </a:solidFill>
                <a:latin typeface="Tahoma" pitchFamily="34" charset="0"/>
                <a:cs typeface="+mn-cs"/>
              </a:rPr>
              <a:t>observables</a:t>
            </a:r>
          </a:p>
        </p:txBody>
      </p:sp>
      <p:sp>
        <p:nvSpPr>
          <p:cNvPr id="3" name="Rechteck 1"/>
          <p:cNvSpPr>
            <a:spLocks noChangeArrowheads="1"/>
          </p:cNvSpPr>
          <p:nvPr/>
        </p:nvSpPr>
        <p:spPr bwMode="auto">
          <a:xfrm>
            <a:off x="2039422" y="1609725"/>
            <a:ext cx="4579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b="0" dirty="0" smtClean="0">
                <a:solidFill>
                  <a:srgbClr val="002060"/>
                </a:solidFill>
                <a:latin typeface="Tahoma" pitchFamily="34" charset="0"/>
                <a:cs typeface="+mn-cs"/>
              </a:rPr>
              <a:t>Hyperon yields at the </a:t>
            </a:r>
            <a:r>
              <a:rPr lang="en-US" altLang="de-DE" b="0" dirty="0" err="1" smtClean="0">
                <a:solidFill>
                  <a:srgbClr val="002060"/>
                </a:solidFill>
                <a:latin typeface="Tahoma" pitchFamily="34" charset="0"/>
                <a:cs typeface="+mn-cs"/>
              </a:rPr>
              <a:t>Nuclotron</a:t>
            </a:r>
            <a:r>
              <a:rPr lang="en-US" altLang="de-DE" b="0" dirty="0" smtClean="0">
                <a:solidFill>
                  <a:srgbClr val="002060"/>
                </a:solidFill>
                <a:latin typeface="Tahoma" pitchFamily="34" charset="0"/>
                <a:cs typeface="+mn-cs"/>
              </a:rPr>
              <a:t> </a:t>
            </a:r>
            <a:endParaRPr lang="de-DE" altLang="de-DE" b="0" dirty="0" smtClean="0">
              <a:solidFill>
                <a:srgbClr val="002060"/>
              </a:solidFill>
              <a:latin typeface="Tahoma" pitchFamily="34" charset="0"/>
              <a:cs typeface="+mn-cs"/>
            </a:endParaRPr>
          </a:p>
        </p:txBody>
      </p:sp>
      <p:graphicFrame>
        <p:nvGraphicFramePr>
          <p:cNvPr id="4" name="Group 1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003259"/>
              </p:ext>
            </p:extLst>
          </p:nvPr>
        </p:nvGraphicFramePr>
        <p:xfrm>
          <a:off x="387351" y="3357563"/>
          <a:ext cx="8145462" cy="2950464"/>
        </p:xfrm>
        <a:graphic>
          <a:graphicData uri="http://schemas.openxmlformats.org/drawingml/2006/table">
            <a:tbl>
              <a:tblPr/>
              <a:tblGrid>
                <a:gridCol w="1127125"/>
                <a:gridCol w="1131887"/>
                <a:gridCol w="1062038"/>
                <a:gridCol w="1079500"/>
                <a:gridCol w="720725"/>
                <a:gridCol w="1295400"/>
                <a:gridCol w="1728787"/>
              </a:tblGrid>
              <a:tr h="647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Particle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  <a:r>
                        <a:rPr kumimoji="0" lang="de-DE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thr</a:t>
                      </a: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NN</a:t>
                      </a:r>
                      <a:endParaRPr kumimoji="0" lang="de-DE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GeV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central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m.bias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ε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Yield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m. Bias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Yield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/ 2200 </a:t>
                      </a: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hours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m. Bias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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-</a:t>
                      </a:r>
                      <a:endParaRPr kumimoji="0" lang="ru-RU" sz="2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3.7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-2</a:t>
                      </a:r>
                      <a:endParaRPr kumimoji="0" lang="ru-RU" sz="2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2.5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5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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-</a:t>
                      </a:r>
                      <a:endParaRPr kumimoji="0" lang="ru-RU" sz="2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-4</a:t>
                      </a:r>
                      <a:endParaRPr kumimoji="0" lang="ru-RU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  <a:sym typeface="Symbol" pitchFamily="18" charset="2"/>
                        </a:rPr>
                        <a:t>5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en-US" sz="20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</a:rPr>
                        <a:t>-2</a:t>
                      </a:r>
                      <a:endParaRPr kumimoji="0" lang="ru-RU" sz="20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1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Anti-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-5</a:t>
                      </a:r>
                      <a:endParaRPr kumimoji="0" lang="ru-RU" sz="2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3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  <a:sym typeface="Symbol" pitchFamily="18" charset="2"/>
                        </a:rPr>
                        <a:t>1.5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en-US" sz="20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</a:rPr>
                        <a:t>-2</a:t>
                      </a:r>
                      <a:endParaRPr kumimoji="0" lang="ru-RU" sz="20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3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ru-RU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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+</a:t>
                      </a:r>
                      <a:endParaRPr kumimoji="0" lang="ru-RU" sz="2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9.0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-5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1.5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-5</a:t>
                      </a:r>
                      <a:endParaRPr kumimoji="0" lang="ru-RU" sz="2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  <a:endParaRPr kumimoji="0" lang="ru-RU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3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ru-RU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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+</a:t>
                      </a:r>
                      <a:endParaRPr kumimoji="0" lang="ru-RU" sz="2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-6</a:t>
                      </a:r>
                      <a:endParaRPr kumimoji="0" lang="ru-RU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-4</a:t>
                      </a:r>
                      <a:endParaRPr kumimoji="0" lang="ru-RU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5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ru-RU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96"/>
          <p:cNvSpPr txBox="1">
            <a:spLocks noChangeArrowheads="1"/>
          </p:cNvSpPr>
          <p:nvPr/>
        </p:nvSpPr>
        <p:spPr bwMode="auto">
          <a:xfrm>
            <a:off x="395288" y="2071687"/>
            <a:ext cx="86407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000" b="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4 A GeV min. bias </a:t>
            </a:r>
            <a:r>
              <a:rPr lang="en-US" altLang="de-DE" sz="2000" b="0" dirty="0" err="1" smtClean="0">
                <a:solidFill>
                  <a:srgbClr val="000000"/>
                </a:solidFill>
                <a:latin typeface="Tahoma" pitchFamily="34" charset="0"/>
                <a:cs typeface="+mn-cs"/>
              </a:rPr>
              <a:t>Au+Au</a:t>
            </a:r>
            <a:r>
              <a:rPr lang="en-US" altLang="de-DE" sz="2000" b="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collisions, multiplicities from statistical model, </a:t>
            </a:r>
          </a:p>
          <a:p>
            <a:pPr defTabSz="91440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000" b="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Beam intensity </a:t>
            </a:r>
            <a:r>
              <a:rPr lang="en-US" altLang="de-DE" sz="2000" b="0" dirty="0" smtClean="0">
                <a:solidFill>
                  <a:srgbClr val="000000"/>
                </a:solidFill>
                <a:latin typeface="Tahoma" pitchFamily="34" charset="0"/>
                <a:cs typeface="Arial"/>
              </a:rPr>
              <a:t>10</a:t>
            </a:r>
            <a:r>
              <a:rPr lang="en-US" altLang="de-DE" sz="2000" b="0" baseline="30000" dirty="0" smtClean="0">
                <a:solidFill>
                  <a:srgbClr val="000000"/>
                </a:solidFill>
                <a:latin typeface="Tahoma" pitchFamily="34" charset="0"/>
                <a:cs typeface="Arial"/>
              </a:rPr>
              <a:t>6</a:t>
            </a:r>
            <a:r>
              <a:rPr lang="en-US" altLang="de-DE" sz="2000" b="0" dirty="0" smtClean="0">
                <a:solidFill>
                  <a:srgbClr val="000000"/>
                </a:solidFill>
                <a:latin typeface="Tahoma" pitchFamily="34" charset="0"/>
                <a:cs typeface="Arial"/>
              </a:rPr>
              <a:t>/s , </a:t>
            </a:r>
            <a:r>
              <a:rPr lang="en-US" altLang="de-DE" sz="2000" b="0" dirty="0">
                <a:solidFill>
                  <a:srgbClr val="000000"/>
                </a:solidFill>
                <a:latin typeface="Tahoma" pitchFamily="34" charset="0"/>
                <a:cs typeface="+mn-cs"/>
              </a:rPr>
              <a:t>r</a:t>
            </a:r>
            <a:r>
              <a:rPr lang="en-US" altLang="de-DE" sz="2000" b="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eaction rate 10</a:t>
            </a:r>
            <a:r>
              <a:rPr lang="en-US" altLang="de-DE" sz="2000" b="0" baseline="30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4</a:t>
            </a:r>
            <a:r>
              <a:rPr lang="en-US" altLang="de-DE" sz="2000" b="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/s, accelerator duty factor = 0.25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360" y="3314665"/>
            <a:ext cx="1943100" cy="341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468313" y="531813"/>
            <a:ext cx="9612313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en-GB" altLang="de-DE" b="0" dirty="0" smtClean="0">
                <a:solidFill>
                  <a:srgbClr val="33CC33"/>
                </a:solidFill>
                <a:latin typeface="Comic Sans MS" pitchFamily="66" charset="0"/>
                <a:cs typeface="+mn-cs"/>
                <a:sym typeface="Wingdings" pitchFamily="2" charset="2"/>
              </a:rPr>
              <a:t>    </a:t>
            </a:r>
            <a:r>
              <a:rPr lang="en-GB" altLang="de-DE" b="0" dirty="0" smtClean="0">
                <a:solidFill>
                  <a:srgbClr val="FF0000"/>
                </a:solidFill>
                <a:latin typeface="Comic Sans MS" pitchFamily="66" charset="0"/>
                <a:cs typeface="+mn-cs"/>
                <a:sym typeface="Symbol" pitchFamily="18" charset="2"/>
              </a:rPr>
              <a:t>  </a:t>
            </a:r>
            <a:r>
              <a:rPr lang="en-GB" altLang="de-DE" sz="2000" b="0" dirty="0" smtClean="0">
                <a:solidFill>
                  <a:srgbClr val="C00000"/>
                </a:solidFill>
                <a:latin typeface="Tahoma" pitchFamily="34" charset="0"/>
                <a:cs typeface="+mn-cs"/>
                <a:sym typeface="Symbol" pitchFamily="18" charset="2"/>
              </a:rPr>
              <a:t>The QCD matter equation-of-state at high densities</a:t>
            </a:r>
          </a:p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en-GB" altLang="de-DE" sz="2000" b="0" dirty="0" smtClean="0">
                <a:solidFill>
                  <a:srgbClr val="0070C0"/>
                </a:solidFill>
                <a:latin typeface="Tahoma" pitchFamily="34" charset="0"/>
                <a:cs typeface="+mn-cs"/>
                <a:sym typeface="Wingdings" pitchFamily="2" charset="2"/>
              </a:rPr>
              <a:t>        </a:t>
            </a:r>
            <a:r>
              <a:rPr lang="en-GB" altLang="de-DE" sz="2000" b="0" dirty="0" smtClean="0">
                <a:solidFill>
                  <a:srgbClr val="0070C0"/>
                </a:solidFill>
                <a:latin typeface="Tahoma" pitchFamily="34" charset="0"/>
                <a:cs typeface="+mn-cs"/>
                <a:sym typeface="Symbol" pitchFamily="18" charset="2"/>
              </a:rPr>
              <a:t>particle production at (sub)threshold energies via multi-step processes:</a:t>
            </a:r>
          </a:p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en-GB" altLang="de-DE" sz="2000" b="0" dirty="0" smtClean="0">
                <a:solidFill>
                  <a:srgbClr val="0070C0"/>
                </a:solidFill>
                <a:latin typeface="Tahoma" pitchFamily="34" charset="0"/>
                <a:cs typeface="+mn-cs"/>
                <a:sym typeface="Symbol" pitchFamily="18" charset="2"/>
              </a:rPr>
              <a:t>          multi-strange hyperons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159" y="4308202"/>
            <a:ext cx="1123950" cy="197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6506919"/>
            <a:ext cx="5292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ru-RU" sz="1400" dirty="0" err="1">
                <a:solidFill>
                  <a:srgbClr val="000000"/>
                </a:solidFill>
                <a:ea typeface="MS PGothic" pitchFamily="34" charset="-128"/>
              </a:rPr>
              <a:t>M.Kapishin</a:t>
            </a:r>
            <a:r>
              <a:rPr lang="en-US" altLang="ru-RU" sz="1400" dirty="0">
                <a:solidFill>
                  <a:srgbClr val="000000"/>
                </a:solidFill>
                <a:ea typeface="MS PGothic" pitchFamily="34" charset="-128"/>
              </a:rPr>
              <a:t>                                            BM@N  experiment</a:t>
            </a:r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-23813"/>
            <a:ext cx="1463675" cy="81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76256" y="2726633"/>
            <a:ext cx="2267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90"/>
                </a:solidFill>
              </a:rPr>
              <a:t>2∙10</a:t>
            </a:r>
            <a:r>
              <a:rPr lang="en-US" b="0" baseline="30000" dirty="0" smtClean="0">
                <a:solidFill>
                  <a:srgbClr val="000090"/>
                </a:solidFill>
              </a:rPr>
              <a:t>10</a:t>
            </a:r>
            <a:r>
              <a:rPr lang="en-US" b="0" dirty="0" smtClean="0">
                <a:solidFill>
                  <a:srgbClr val="000090"/>
                </a:solidFill>
              </a:rPr>
              <a:t> interactions</a:t>
            </a:r>
          </a:p>
          <a:p>
            <a:r>
              <a:rPr lang="en-US" b="0" dirty="0">
                <a:solidFill>
                  <a:srgbClr val="000090"/>
                </a:solidFill>
              </a:rPr>
              <a:t>2</a:t>
            </a:r>
            <a:r>
              <a:rPr lang="en-US" b="0" dirty="0" smtClean="0">
                <a:solidFill>
                  <a:srgbClr val="000090"/>
                </a:solidFill>
              </a:rPr>
              <a:t>∙10</a:t>
            </a:r>
            <a:r>
              <a:rPr lang="en-US" b="0" baseline="30000" dirty="0" smtClean="0">
                <a:solidFill>
                  <a:srgbClr val="000090"/>
                </a:solidFill>
              </a:rPr>
              <a:t>12</a:t>
            </a:r>
            <a:r>
              <a:rPr lang="en-US" b="0" dirty="0" smtClean="0">
                <a:solidFill>
                  <a:srgbClr val="000090"/>
                </a:solidFill>
              </a:rPr>
              <a:t> beam ions</a:t>
            </a:r>
            <a:endParaRPr lang="ru-RU" b="0" dirty="0">
              <a:solidFill>
                <a:srgbClr val="00009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0040" y="2852936"/>
            <a:ext cx="5796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Experimental run for </a:t>
            </a:r>
            <a:r>
              <a:rPr lang="en-US" b="0" dirty="0" smtClean="0"/>
              <a:t>2200 </a:t>
            </a:r>
            <a:r>
              <a:rPr lang="en-US" b="0" dirty="0"/>
              <a:t>hours (</a:t>
            </a:r>
            <a:r>
              <a:rPr lang="en-US" b="0" dirty="0" smtClean="0"/>
              <a:t>3 months)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028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0" y="6597650"/>
            <a:ext cx="4643438" cy="2603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0" y="6567488"/>
            <a:ext cx="496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ru-RU" sz="1400" dirty="0" err="1">
                <a:solidFill>
                  <a:srgbClr val="000000"/>
                </a:solidFill>
                <a:ea typeface="MS PGothic" pitchFamily="34" charset="-128"/>
              </a:rPr>
              <a:t>M.Kapishin</a:t>
            </a:r>
            <a:r>
              <a:rPr lang="en-US" altLang="ru-RU" sz="1400" dirty="0">
                <a:solidFill>
                  <a:srgbClr val="000000"/>
                </a:solidFill>
                <a:ea typeface="MS PGothic" pitchFamily="34" charset="-128"/>
              </a:rPr>
              <a:t>                                            BM@N  experiment</a:t>
            </a:r>
            <a:endParaRPr lang="ru-RU" altLang="ru-RU" dirty="0"/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425450" y="873125"/>
            <a:ext cx="1244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ru-RU" sz="1400" dirty="0">
                <a:solidFill>
                  <a:srgbClr val="000000"/>
                </a:solidFill>
              </a:rPr>
              <a:t>           </a:t>
            </a:r>
            <a:r>
              <a:rPr lang="en-US" altLang="ru-RU" sz="1600" dirty="0">
                <a:solidFill>
                  <a:schemeClr val="accent6"/>
                </a:solidFill>
              </a:rPr>
              <a:t>MPD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390525" y="6308725"/>
            <a:ext cx="6197600" cy="2889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90525" y="6165850"/>
            <a:ext cx="8069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solidFill>
                  <a:srgbClr val="FF0066"/>
                </a:solidFill>
              </a:rPr>
              <a:t>►</a:t>
            </a:r>
            <a:r>
              <a:rPr lang="en-US" altLang="ru-RU">
                <a:solidFill>
                  <a:srgbClr val="FF0066"/>
                </a:solidFill>
              </a:rPr>
              <a:t> BM@N </a:t>
            </a:r>
            <a:r>
              <a:rPr lang="en-US" altLang="ru-RU">
                <a:solidFill>
                  <a:schemeClr val="accent2"/>
                </a:solidFill>
              </a:rPr>
              <a:t>energy range is </a:t>
            </a:r>
            <a:r>
              <a:rPr lang="en-US" altLang="ru-RU">
                <a:solidFill>
                  <a:srgbClr val="FF0066"/>
                </a:solidFill>
              </a:rPr>
              <a:t>suited</a:t>
            </a:r>
            <a:r>
              <a:rPr lang="en-US" altLang="ru-RU"/>
              <a:t> </a:t>
            </a:r>
            <a:r>
              <a:rPr lang="en-US" altLang="ru-RU">
                <a:solidFill>
                  <a:schemeClr val="accent2"/>
                </a:solidFill>
              </a:rPr>
              <a:t>for search of hyper-nuclei</a:t>
            </a:r>
            <a:endParaRPr lang="ru-RU" altLang="ru-RU">
              <a:solidFill>
                <a:schemeClr val="accent2"/>
              </a:solidFill>
            </a:endParaRPr>
          </a:p>
        </p:txBody>
      </p:sp>
      <p:sp>
        <p:nvSpPr>
          <p:cNvPr id="8" name="Rechteck 1"/>
          <p:cNvSpPr>
            <a:spLocks noChangeArrowheads="1"/>
          </p:cNvSpPr>
          <p:nvPr/>
        </p:nvSpPr>
        <p:spPr bwMode="auto">
          <a:xfrm>
            <a:off x="1077913" y="1181100"/>
            <a:ext cx="457200" cy="3111500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xtLst/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3600" b="0" smtClean="0">
              <a:solidFill>
                <a:srgbClr val="FF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9" name="Rechteck 1"/>
          <p:cNvSpPr>
            <a:spLocks noChangeArrowheads="1"/>
          </p:cNvSpPr>
          <p:nvPr/>
        </p:nvSpPr>
        <p:spPr bwMode="auto">
          <a:xfrm>
            <a:off x="773113" y="1181100"/>
            <a:ext cx="233362" cy="3111500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xtLst/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3600" b="0" smtClean="0">
              <a:solidFill>
                <a:srgbClr val="FF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8101013" y="7938"/>
            <a:ext cx="1042987" cy="6842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-58738"/>
            <a:ext cx="1463675" cy="81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 bwMode="auto">
          <a:xfrm>
            <a:off x="4572000" y="3449553"/>
            <a:ext cx="2808312" cy="1563623"/>
          </a:xfrm>
          <a:prstGeom prst="rect">
            <a:avLst/>
          </a:prstGeom>
          <a:solidFill>
            <a:schemeClr val="bg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245451"/>
              </p:ext>
            </p:extLst>
          </p:nvPr>
        </p:nvGraphicFramePr>
        <p:xfrm>
          <a:off x="4572000" y="3449553"/>
          <a:ext cx="2808312" cy="1555200"/>
        </p:xfrm>
        <a:graphic>
          <a:graphicData uri="http://schemas.openxmlformats.org/drawingml/2006/table">
            <a:tbl>
              <a:tblPr/>
              <a:tblGrid>
                <a:gridCol w="1127125"/>
                <a:gridCol w="1681187"/>
              </a:tblGrid>
              <a:tr h="6995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Hyper-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nucleus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7" marB="45757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Yield</a:t>
                      </a: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/ 2200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hours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7" marB="457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5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Λ</a:t>
                      </a:r>
                      <a:r>
                        <a:rPr kumimoji="0" lang="en-GB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3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H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marT="45757" marB="45757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1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7" marB="457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5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ΛΛ</a:t>
                      </a:r>
                      <a:r>
                        <a:rPr kumimoji="0" lang="en-GB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5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H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marT="45757" marB="45757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7" marB="457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94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FontTx/>
              <a:buNone/>
            </a:pPr>
            <a:r>
              <a:rPr lang="en-GB" altLang="de-DE" sz="3200" b="0" dirty="0" smtClean="0">
                <a:solidFill>
                  <a:srgbClr val="FF0066"/>
                </a:solidFill>
                <a:latin typeface="Tahoma" pitchFamily="34" charset="0"/>
                <a:cs typeface="+mn-cs"/>
              </a:rPr>
              <a:t>Hyperon yields in </a:t>
            </a:r>
            <a:r>
              <a:rPr lang="en-GB" altLang="de-DE" sz="3200" b="0" dirty="0" err="1" smtClean="0">
                <a:solidFill>
                  <a:srgbClr val="FF0066"/>
                </a:solidFill>
                <a:latin typeface="Tahoma" pitchFamily="34" charset="0"/>
                <a:cs typeface="+mn-cs"/>
              </a:rPr>
              <a:t>Xe</a:t>
            </a:r>
            <a:r>
              <a:rPr lang="en-GB" altLang="de-DE" sz="3200" b="0" dirty="0">
                <a:solidFill>
                  <a:srgbClr val="FF0066"/>
                </a:solidFill>
                <a:latin typeface="Tahoma" pitchFamily="34" charset="0"/>
                <a:cs typeface="+mn-cs"/>
              </a:rPr>
              <a:t> </a:t>
            </a:r>
            <a:r>
              <a:rPr lang="en-GB" altLang="de-DE" sz="3200" b="0" dirty="0" smtClean="0">
                <a:solidFill>
                  <a:srgbClr val="FF0066"/>
                </a:solidFill>
                <a:latin typeface="Tahoma" pitchFamily="34" charset="0"/>
                <a:cs typeface="+mn-cs"/>
              </a:rPr>
              <a:t>+ Cs collisions</a:t>
            </a:r>
          </a:p>
        </p:txBody>
      </p:sp>
      <p:graphicFrame>
        <p:nvGraphicFramePr>
          <p:cNvPr id="3" name="Group 1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0096533"/>
              </p:ext>
            </p:extLst>
          </p:nvPr>
        </p:nvGraphicFramePr>
        <p:xfrm>
          <a:off x="926703" y="2996952"/>
          <a:ext cx="7083424" cy="2554224"/>
        </p:xfrm>
        <a:graphic>
          <a:graphicData uri="http://schemas.openxmlformats.org/drawingml/2006/table">
            <a:tbl>
              <a:tblPr/>
              <a:tblGrid>
                <a:gridCol w="1080368"/>
                <a:gridCol w="1008112"/>
                <a:gridCol w="1250032"/>
                <a:gridCol w="720725"/>
                <a:gridCol w="1295400"/>
                <a:gridCol w="1728787"/>
              </a:tblGrid>
              <a:tr h="647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Particle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  <a:r>
                        <a:rPr kumimoji="0" lang="de-DE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thr</a:t>
                      </a: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NN</a:t>
                      </a:r>
                      <a:endParaRPr kumimoji="0" lang="de-DE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GeV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b&lt;10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fm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ε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Yield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b&lt;10fm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Yield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/ 800 </a:t>
                      </a: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hours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b&lt;10 </a:t>
                      </a: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fm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Λ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1.6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1.5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3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220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1.6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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-</a:t>
                      </a:r>
                      <a:endParaRPr kumimoji="0" lang="ru-RU" sz="2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3.7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-2</a:t>
                      </a:r>
                      <a:endParaRPr kumimoji="0" lang="ru-RU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1.1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8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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-</a:t>
                      </a:r>
                      <a:endParaRPr kumimoji="0" lang="ru-RU" sz="2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2.6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-5</a:t>
                      </a:r>
                      <a:endParaRPr kumimoji="0" lang="ru-RU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  <a:sym typeface="Symbol" pitchFamily="18" charset="2"/>
                        </a:rPr>
                        <a:t>1.3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en-US" sz="20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</a:rPr>
                        <a:t>-3</a:t>
                      </a:r>
                      <a:endParaRPr kumimoji="0" lang="ru-RU" sz="20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900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Anti-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-5</a:t>
                      </a:r>
                      <a:endParaRPr kumimoji="0" lang="ru-RU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3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  <a:sym typeface="Symbol" pitchFamily="18" charset="2"/>
                        </a:rPr>
                        <a:t>2.2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  <a:sym typeface="Symbol" pitchFamily="18" charset="2"/>
                        </a:rPr>
                        <a:t>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en-US" sz="20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</a:rPr>
                        <a:t>-3</a:t>
                      </a:r>
                      <a:endParaRPr kumimoji="0" lang="ru-RU" sz="20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1600</a:t>
                      </a:r>
                      <a:endParaRPr kumimoji="0" lang="ru-RU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96"/>
          <p:cNvSpPr txBox="1">
            <a:spLocks noChangeArrowheads="1"/>
          </p:cNvSpPr>
          <p:nvPr/>
        </p:nvSpPr>
        <p:spPr bwMode="auto">
          <a:xfrm>
            <a:off x="0" y="772962"/>
            <a:ext cx="914399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000" dirty="0" smtClean="0">
                <a:solidFill>
                  <a:srgbClr val="000090"/>
                </a:solidFill>
                <a:latin typeface="Tahoma" pitchFamily="34" charset="0"/>
                <a:cs typeface="+mn-cs"/>
              </a:rPr>
              <a:t>First BM@N physics run with </a:t>
            </a:r>
            <a:r>
              <a:rPr lang="en-US" altLang="de-DE" sz="2000" dirty="0" err="1" smtClean="0">
                <a:solidFill>
                  <a:srgbClr val="000090"/>
                </a:solidFill>
                <a:latin typeface="Tahoma" pitchFamily="34" charset="0"/>
                <a:cs typeface="+mn-cs"/>
              </a:rPr>
              <a:t>Xe</a:t>
            </a:r>
            <a:r>
              <a:rPr lang="en-US" altLang="de-DE" sz="2000" dirty="0" smtClean="0">
                <a:solidFill>
                  <a:srgbClr val="000090"/>
                </a:solidFill>
                <a:latin typeface="Tahoma" pitchFamily="34" charset="0"/>
                <a:cs typeface="+mn-cs"/>
              </a:rPr>
              <a:t> beam in 2022:</a:t>
            </a:r>
          </a:p>
          <a:p>
            <a:pPr defTabSz="914400"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000" b="0" dirty="0" smtClean="0">
              <a:solidFill>
                <a:srgbClr val="000000"/>
              </a:solidFill>
              <a:latin typeface="Tahoma" pitchFamily="34" charset="0"/>
              <a:cs typeface="+mn-cs"/>
            </a:endParaRPr>
          </a:p>
          <a:p>
            <a:pPr defTabSz="91440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000" b="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4 </a:t>
            </a:r>
            <a:r>
              <a:rPr lang="en-US" altLang="de-DE" sz="2000" b="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A GeV </a:t>
            </a:r>
            <a:r>
              <a:rPr lang="en-US" altLang="de-DE" sz="2000" b="0" dirty="0" err="1" smtClean="0">
                <a:solidFill>
                  <a:srgbClr val="000000"/>
                </a:solidFill>
                <a:latin typeface="Tahoma" pitchFamily="34" charset="0"/>
                <a:cs typeface="+mn-cs"/>
              </a:rPr>
              <a:t>Xe+Cs</a:t>
            </a:r>
            <a:r>
              <a:rPr lang="en-US" altLang="de-DE" sz="2000" b="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collisions, multiplicities from PHSD model, </a:t>
            </a:r>
          </a:p>
          <a:p>
            <a:pPr defTabSz="91440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000" b="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Beam intensity 5</a:t>
            </a:r>
            <a:r>
              <a:rPr lang="en-US" altLang="de-DE" sz="2000" b="0" dirty="0">
                <a:solidFill>
                  <a:srgbClr val="000000"/>
                </a:solidFill>
                <a:latin typeface="Tahoma" pitchFamily="34" charset="0"/>
                <a:cs typeface="Arial"/>
              </a:rPr>
              <a:t> ∙</a:t>
            </a:r>
            <a:r>
              <a:rPr lang="en-US" altLang="de-DE" sz="2000" b="0" dirty="0" smtClean="0">
                <a:solidFill>
                  <a:srgbClr val="000000"/>
                </a:solidFill>
                <a:latin typeface="Tahoma" pitchFamily="34" charset="0"/>
                <a:cs typeface="Arial"/>
              </a:rPr>
              <a:t>10</a:t>
            </a:r>
            <a:r>
              <a:rPr lang="en-US" altLang="de-DE" sz="2000" b="0" baseline="30000" dirty="0" smtClean="0">
                <a:solidFill>
                  <a:srgbClr val="000000"/>
                </a:solidFill>
                <a:latin typeface="Tahoma" pitchFamily="34" charset="0"/>
                <a:cs typeface="Arial"/>
              </a:rPr>
              <a:t>5</a:t>
            </a:r>
            <a:r>
              <a:rPr lang="en-US" altLang="de-DE" sz="2000" b="0" dirty="0" smtClean="0">
                <a:solidFill>
                  <a:srgbClr val="000000"/>
                </a:solidFill>
                <a:latin typeface="Tahoma" pitchFamily="34" charset="0"/>
                <a:cs typeface="Arial"/>
              </a:rPr>
              <a:t>/s, </a:t>
            </a:r>
            <a:r>
              <a:rPr lang="en-US" altLang="de-DE" sz="2000" b="0" dirty="0">
                <a:solidFill>
                  <a:srgbClr val="000000"/>
                </a:solidFill>
                <a:latin typeface="Tahoma" pitchFamily="34" charset="0"/>
                <a:cs typeface="+mn-cs"/>
              </a:rPr>
              <a:t>r</a:t>
            </a:r>
            <a:r>
              <a:rPr lang="en-US" altLang="de-DE" sz="2000" b="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eaction rate 0.5∙10</a:t>
            </a:r>
            <a:r>
              <a:rPr lang="en-US" altLang="de-DE" sz="2000" b="0" baseline="30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4</a:t>
            </a:r>
            <a:r>
              <a:rPr lang="en-US" altLang="de-DE" sz="2000" b="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/s, accelerator duty factor = 0.25</a:t>
            </a:r>
          </a:p>
          <a:p>
            <a:pPr defTabSz="914400"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000" b="0" dirty="0">
              <a:solidFill>
                <a:srgbClr val="000000"/>
              </a:solidFill>
              <a:latin typeface="Tahoma" pitchFamily="34" charset="0"/>
              <a:cs typeface="+mn-cs"/>
            </a:endParaRPr>
          </a:p>
          <a:p>
            <a:pPr defTabSz="91440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000" b="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Experimental run for 800 hours (33 days)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6506919"/>
            <a:ext cx="5292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ru-RU" sz="1400" dirty="0" err="1">
                <a:solidFill>
                  <a:srgbClr val="000000"/>
                </a:solidFill>
                <a:ea typeface="MS PGothic" pitchFamily="34" charset="-128"/>
              </a:rPr>
              <a:t>M.Kapishin</a:t>
            </a:r>
            <a:r>
              <a:rPr lang="en-US" altLang="ru-RU" sz="1400" dirty="0">
                <a:solidFill>
                  <a:srgbClr val="000000"/>
                </a:solidFill>
                <a:ea typeface="MS PGothic" pitchFamily="34" charset="-128"/>
              </a:rPr>
              <a:t>                                            BM@N  experiment</a:t>
            </a:r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-23813"/>
            <a:ext cx="1463675" cy="81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0152" y="2276872"/>
            <a:ext cx="2267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90"/>
                </a:solidFill>
              </a:rPr>
              <a:t>3.6∙10</a:t>
            </a:r>
            <a:r>
              <a:rPr lang="en-US" b="0" baseline="30000" dirty="0">
                <a:solidFill>
                  <a:srgbClr val="000090"/>
                </a:solidFill>
              </a:rPr>
              <a:t>9</a:t>
            </a:r>
            <a:r>
              <a:rPr lang="en-US" b="0" dirty="0" smtClean="0">
                <a:solidFill>
                  <a:srgbClr val="000090"/>
                </a:solidFill>
              </a:rPr>
              <a:t> interactions</a:t>
            </a:r>
          </a:p>
          <a:p>
            <a:r>
              <a:rPr lang="en-US" b="0" dirty="0">
                <a:solidFill>
                  <a:srgbClr val="000090"/>
                </a:solidFill>
              </a:rPr>
              <a:t>3</a:t>
            </a:r>
            <a:r>
              <a:rPr lang="en-US" b="0" dirty="0" smtClean="0">
                <a:solidFill>
                  <a:srgbClr val="000090"/>
                </a:solidFill>
              </a:rPr>
              <a:t>.6∙10</a:t>
            </a:r>
            <a:r>
              <a:rPr lang="en-US" b="0" baseline="30000" dirty="0" smtClean="0">
                <a:solidFill>
                  <a:srgbClr val="000090"/>
                </a:solidFill>
              </a:rPr>
              <a:t>11</a:t>
            </a:r>
            <a:r>
              <a:rPr lang="en-US" b="0" dirty="0" smtClean="0">
                <a:solidFill>
                  <a:srgbClr val="000090"/>
                </a:solidFill>
              </a:rPr>
              <a:t> beam ions</a:t>
            </a:r>
            <a:endParaRPr lang="ru-RU" b="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35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" y="522494"/>
            <a:ext cx="9086022" cy="558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919442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33848</TotalTime>
  <Words>2247</Words>
  <Application>Microsoft Office PowerPoint</Application>
  <PresentationFormat>Экран (4:3)</PresentationFormat>
  <Paragraphs>521</Paragraphs>
  <Slides>31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Оформление по умолчанию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Dmitry</dc:creator>
  <cp:lastModifiedBy>Kapishin</cp:lastModifiedBy>
  <cp:revision>881</cp:revision>
  <cp:lastPrinted>2019-06-05T08:36:57Z</cp:lastPrinted>
  <dcterms:created xsi:type="dcterms:W3CDTF">2013-11-29T08:28:48Z</dcterms:created>
  <dcterms:modified xsi:type="dcterms:W3CDTF">2021-06-19T06:38:49Z</dcterms:modified>
</cp:coreProperties>
</file>