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1"/>
  </p:notesMasterIdLst>
  <p:sldIdLst>
    <p:sldId id="256" r:id="rId2"/>
    <p:sldId id="277" r:id="rId3"/>
    <p:sldId id="275" r:id="rId4"/>
    <p:sldId id="276" r:id="rId5"/>
    <p:sldId id="290" r:id="rId6"/>
    <p:sldId id="291" r:id="rId7"/>
    <p:sldId id="280" r:id="rId8"/>
    <p:sldId id="282" r:id="rId9"/>
    <p:sldId id="285" r:id="rId10"/>
    <p:sldId id="292" r:id="rId11"/>
    <p:sldId id="283" r:id="rId12"/>
    <p:sldId id="284" r:id="rId13"/>
    <p:sldId id="293" r:id="rId14"/>
    <p:sldId id="294" r:id="rId15"/>
    <p:sldId id="295" r:id="rId16"/>
    <p:sldId id="286" r:id="rId17"/>
    <p:sldId id="287" r:id="rId18"/>
    <p:sldId id="289" r:id="rId19"/>
    <p:sldId id="296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A11D"/>
    <a:srgbClr val="374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90" d="100"/>
          <a:sy n="90" d="100"/>
        </p:scale>
        <p:origin x="594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E00B3D-68DA-4790-A9F9-D50B5CA65ED9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D183F-985A-4041-9017-0957BE558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191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FC3AC-EBC3-400D-BDC4-6BE10AE9A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7FA70BD-FE4C-4138-9D44-60C08735D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52E742-EA3D-4058-92D0-A70541056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6CFB8-05E5-4656-8EBE-7AEDD2AB1316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FC75E6-16E6-4043-A3EB-2CC457429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95A6E2-1554-471F-A6D9-A95CB429E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13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5CFC5-43FF-4BC6-8B18-0E301E69F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0B62BD-818C-4FCA-9B8D-040F8E84F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83C734-DE96-4D12-AFEC-FF5883B38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CACBA-6740-4098-83DA-FD19DEF17965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543C9-B891-41BE-9C3D-21C191B01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EFEB0-A99C-4661-964A-AD0FAB82F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31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E3420E-1CF2-4C07-B7A0-F922B39E28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7909C8-5AF5-4285-850A-383A210A6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B45D8-C957-4491-B08B-354F500DC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55027-3BCB-4118-A2B2-8184765A01A4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337013-D51E-4664-A303-263B9D77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E59E91-7324-4B05-9CF9-72DB46B0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894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36650-B4D3-48EA-BF58-34B30EA1BC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371" y="-250439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test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8D7FEF-51EA-405B-8A91-D721026D0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3A4B19-0C34-4E56-95A0-CC65E8EA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022D7-DAF9-493E-9011-8BC012054A75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AFFC57-1FB0-48BC-BDA6-EF1BBAF0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6050"/>
            <a:ext cx="4114800" cy="365125"/>
          </a:xfrm>
        </p:spPr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555B5-4162-429B-AD68-A8294EBE4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4371" y="6421664"/>
            <a:ext cx="2743200" cy="365125"/>
          </a:xfrm>
        </p:spPr>
        <p:txBody>
          <a:bodyPr/>
          <a:lstStyle>
            <a:lvl1pPr>
              <a:defRPr sz="1800" b="1">
                <a:solidFill>
                  <a:srgbClr val="6BA11D"/>
                </a:solidFill>
              </a:defRPr>
            </a:lvl1pPr>
          </a:lstStyle>
          <a:p>
            <a:fld id="{11317982-EFC9-4E32-841A-1364B6CB90A9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A9AC47-BE89-498A-8F04-2E76EB9296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8730" y="-5192"/>
            <a:ext cx="1980896" cy="1114254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55DF9E3-3BC0-4CE1-A330-52C16642E30F}"/>
              </a:ext>
            </a:extLst>
          </p:cNvPr>
          <p:cNvCxnSpPr>
            <a:cxnSpLocks/>
          </p:cNvCxnSpPr>
          <p:nvPr userDrawn="1"/>
        </p:nvCxnSpPr>
        <p:spPr>
          <a:xfrm>
            <a:off x="467833" y="842647"/>
            <a:ext cx="9970897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44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2D761-72DC-475A-829D-72A104C1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ACB237-6AC8-4158-94AB-BDD71F3CC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6792D-CD09-4E44-9A98-897BB900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54EC-D623-46A7-8710-3861CACBAF2B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88C2A9-22FF-4A05-B0FC-6A34B618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984747-8BF5-407E-83F7-3810B63DF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678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181454-E430-4D3D-B705-78C693BD8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51E4AE-3058-46AB-87E0-8716F144D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E6B2FE-42E5-46CA-A635-CE6C72FE0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5BEAAF-DDA8-4C8C-943D-10F87E543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CC94-12E7-406B-A90B-964D62130DDE}" type="datetime1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199B87-638E-484C-8E9C-57930C88C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6CA9C7-3567-44FE-8E5A-762F9013A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141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7D9D0-F5F4-4244-8771-103C75DB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7E4426-7256-46DA-9720-80DAB09AA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D76694-020A-43F4-95D3-B3BEC7AA72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E6B203-2617-449E-86FB-5E23DF6D66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C834A9-A84C-45B5-80AB-F7DE51E0D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22DBA8-B10C-401B-8C98-99D5BC207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8F51C-F564-4C74-91ED-59C221FC6539}" type="datetime1">
              <a:rPr lang="ru-RU" smtClean="0"/>
              <a:t>13.05.2021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06224-D796-440C-8AA4-02A62FF1B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B429C1-E233-4224-A505-2F7189AEE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32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93E0F4-40E1-4B5F-A2C3-EB7143E67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BEC8F19-4D8F-40E8-8375-A17FEF54D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1348F-93F3-4CFD-ADD4-FC1C6E39B5DA}" type="datetime1">
              <a:rPr lang="ru-RU" smtClean="0"/>
              <a:t>13.05.2021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F81355F-AAE6-4DA0-BE96-DA83017F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2DF2E83-2488-4000-8D0C-FBBF50485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722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FEF8A7-1570-49AB-970D-02FE655D2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F599-3CBA-49F3-8278-FFC149F58FEF}" type="datetime1">
              <a:rPr lang="ru-RU" smtClean="0"/>
              <a:t>13.05.2021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E5AFE65-514C-4382-9FBF-76876B0DC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62D2E4-F944-4E2C-AF83-026FBB2D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661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23455-D3A6-496F-87DA-16B839B1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FBEDB-D034-4E26-BF2D-60FA20024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EA1057-6362-493F-85FB-D881BAA42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69D187-97D5-4362-B018-28F95F183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A7B36-487A-4AE9-AC29-11B3B041255D}" type="datetime1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72E5745-8923-4211-B481-E0F399367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5BBE6A-E602-4C0C-A459-05975EFBB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52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D8236-C40B-4997-A765-C5102B4F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CA7C59F-9356-4711-ADA0-6D70718C6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7C88D3-6DC2-4E70-881A-858A080E8D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08A9E06-20C4-4C88-8E20-219499AD8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9CDAD-1674-46C6-B595-EC135167C0C4}" type="datetime1">
              <a:rPr lang="ru-RU" smtClean="0"/>
              <a:t>13.05.2021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C86FE-109C-4348-8236-DD1A75D6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E5F238F-7CBB-44E6-AB01-9C4968BE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058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7C38F-71B9-4924-897E-2AC67F5A5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4E40B4-C194-4FB0-918C-13AB7C4954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89D69-7E18-4228-BB59-9D17088036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5531F-79A0-4444-8EF7-BDF59E90BE6E}" type="datetime1">
              <a:rPr lang="ru-RU" smtClean="0"/>
              <a:t>13.05.2021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DB533E-5365-4001-BF0A-DF265DFC6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415B2B-ACCE-4AE4-89B3-8BCE66EBA0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17982-EFC9-4E32-841A-1364B6CB90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3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D58BF0-A61E-4F73-BBA0-038FD53B0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3" y="844800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b="1" dirty="0"/>
              <a:t>The heavy-ion program at the upgraded </a:t>
            </a:r>
            <a:r>
              <a:rPr lang="en-US" sz="4000" b="1" dirty="0">
                <a:solidFill>
                  <a:srgbClr val="6BA11D"/>
                </a:solidFill>
              </a:rPr>
              <a:t>B</a:t>
            </a:r>
            <a:r>
              <a:rPr lang="en-US" sz="4000" b="1" dirty="0"/>
              <a:t>aryonic </a:t>
            </a:r>
            <a:r>
              <a:rPr lang="en-US" sz="4000" b="1" dirty="0" err="1">
                <a:solidFill>
                  <a:srgbClr val="6BA11D"/>
                </a:solidFill>
              </a:rPr>
              <a:t>M</a:t>
            </a:r>
            <a:r>
              <a:rPr lang="en-US" sz="4000" b="1" dirty="0" err="1"/>
              <a:t>atter@</a:t>
            </a:r>
            <a:r>
              <a:rPr lang="en-US" sz="4000" b="1" dirty="0" err="1">
                <a:solidFill>
                  <a:srgbClr val="6BA11D"/>
                </a:solidFill>
              </a:rPr>
              <a:t>N</a:t>
            </a:r>
            <a:r>
              <a:rPr lang="en-US" sz="4000" b="1" dirty="0" err="1"/>
              <a:t>uclotron</a:t>
            </a:r>
            <a:r>
              <a:rPr lang="en-US" sz="4000" b="1" dirty="0"/>
              <a:t> Experiment at </a:t>
            </a:r>
            <a:r>
              <a:rPr lang="en-US" sz="4000" b="1" dirty="0">
                <a:solidFill>
                  <a:srgbClr val="3744FA"/>
                </a:solidFill>
              </a:rPr>
              <a:t>NICA</a:t>
            </a:r>
            <a:endParaRPr lang="ru-RU" sz="4000" dirty="0">
              <a:solidFill>
                <a:srgbClr val="3744FA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3C67B4-FBBE-4E12-A1DB-F0CC90DB1B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054" y="41098"/>
            <a:ext cx="2518946" cy="1416907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522E00A1-C33A-44A9-A5EC-826AD6E78189}"/>
              </a:ext>
            </a:extLst>
          </p:cNvPr>
          <p:cNvCxnSpPr/>
          <p:nvPr/>
        </p:nvCxnSpPr>
        <p:spPr>
          <a:xfrm>
            <a:off x="1710608" y="1459336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BE30A36-A4EE-4195-9DC8-30D592B3F582}"/>
              </a:ext>
            </a:extLst>
          </p:cNvPr>
          <p:cNvCxnSpPr/>
          <p:nvPr/>
        </p:nvCxnSpPr>
        <p:spPr>
          <a:xfrm>
            <a:off x="1710606" y="3205164"/>
            <a:ext cx="87707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2727FF"/>
                </a:gs>
                <a:gs pos="100000">
                  <a:srgbClr val="6BA11D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The XXIV International Scientific Conference of Young Scientists and  Specialists (AYSS-2020) (9-13 November 2020) · JINR (Indico)">
            <a:extLst>
              <a:ext uri="{FF2B5EF4-FFF2-40B4-BE49-F238E27FC236}">
                <a16:creationId xmlns:a16="http://schemas.microsoft.com/office/drawing/2014/main" id="{94DAFBCF-E32F-4B5C-8095-ABCE35749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1" y="93928"/>
            <a:ext cx="2034746" cy="114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FBR Logo">
            <a:extLst>
              <a:ext uri="{FF2B5EF4-FFF2-40B4-BE49-F238E27FC236}">
                <a16:creationId xmlns:a16="http://schemas.microsoft.com/office/drawing/2014/main" id="{794B7284-0CC3-46D5-9A98-DA1486C9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37" y="5734728"/>
            <a:ext cx="1926738" cy="82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3A6473-92F5-4567-9A26-D3B22425A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03" y="6026388"/>
            <a:ext cx="2806280" cy="5389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024D204-D6E6-42ED-9CAD-DEBA54A9A8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07" y="5758431"/>
            <a:ext cx="4091593" cy="983204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C335F578-6860-4EF3-AD2F-9354CAD482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3" y="3918276"/>
            <a:ext cx="9144000" cy="983204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 err="1"/>
              <a:t>Dmitrii</a:t>
            </a:r>
            <a:r>
              <a:rPr lang="en-US" u="sng" dirty="0"/>
              <a:t> </a:t>
            </a:r>
            <a:r>
              <a:rPr lang="en-US" u="sng" dirty="0" err="1"/>
              <a:t>Dementev</a:t>
            </a:r>
            <a:r>
              <a:rPr lang="en-US" dirty="0"/>
              <a:t>, Mikhail </a:t>
            </a:r>
            <a:r>
              <a:rPr lang="en-US" dirty="0" err="1"/>
              <a:t>Kapishin</a:t>
            </a:r>
            <a:r>
              <a:rPr lang="en-US" dirty="0"/>
              <a:t>, </a:t>
            </a:r>
            <a:r>
              <a:rPr lang="en-US" dirty="0" err="1"/>
              <a:t>Yurii</a:t>
            </a:r>
            <a:r>
              <a:rPr lang="en-US" dirty="0"/>
              <a:t> </a:t>
            </a:r>
            <a:r>
              <a:rPr lang="en-US" dirty="0" err="1"/>
              <a:t>Murin</a:t>
            </a:r>
            <a:r>
              <a:rPr lang="en-US" dirty="0"/>
              <a:t>, Hans-Rudolf Schmidt, Peter </a:t>
            </a:r>
            <a:r>
              <a:rPr lang="en-US" dirty="0" err="1"/>
              <a:t>Senger</a:t>
            </a:r>
            <a:r>
              <a:rPr lang="en-US" dirty="0"/>
              <a:t> for BM@N collaboration</a:t>
            </a:r>
          </a:p>
          <a:p>
            <a:endParaRPr lang="en-US" dirty="0"/>
          </a:p>
          <a:p>
            <a:pPr>
              <a:lnSpc>
                <a:spcPct val="60000"/>
              </a:lnSpc>
            </a:pPr>
            <a:r>
              <a:rPr lang="en-US" sz="2000" i="1" dirty="0"/>
              <a:t>Online Strangeness in Quark Matter Conference 2021</a:t>
            </a:r>
            <a:endParaRPr lang="ru-RU" dirty="0"/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60744C3A-62C6-4318-9BDF-6AEB389F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38" y="455449"/>
            <a:ext cx="1608540" cy="7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252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60F89-101C-4C3A-82B9-4AAB3396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05" y="-2504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ʌ decay reconstruction in carbon beams with GEM tracker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EFE2B7-C4F1-4549-8A3E-C0682D261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371" y="4460867"/>
            <a:ext cx="7209815" cy="193490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experimental limitations of the first setup: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low granularity of tracking systems (small S/B ratio);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no vacuum beam pipe in BM@N (large background)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82B2B5-E5A5-4635-9BA3-1255368E2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8AB92EE-47FD-4DCD-910C-D40CCA14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374880-6AA0-4884-A585-25A49757A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1" y="875358"/>
            <a:ext cx="3452072" cy="23992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F77062-94D4-4F50-B5DB-1972A034C0B6}"/>
                  </a:ext>
                </a:extLst>
              </p:cNvPr>
              <p:cNvSpPr txBox="1"/>
              <p:nvPr/>
            </p:nvSpPr>
            <p:spPr>
              <a:xfrm>
                <a:off x="147915" y="3304848"/>
                <a:ext cx="681519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ʌ</a:t>
                </a:r>
                <a:r>
                  <a:rPr lang="en-US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⇾p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l-GR" dirty="0">
                            <a:latin typeface="Cambria" panose="02040503050406030204" pitchFamily="18" charset="0"/>
                            <a:ea typeface="Cambria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decay reconstruction in GEM + Si tracker in C+C interaction,</a:t>
                </a:r>
              </a:p>
              <a:p>
                <a:r>
                  <a:rPr lang="en-US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March 2017 </a:t>
                </a:r>
                <a:endParaRPr lang="ru-RU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9F77062-94D4-4F50-B5DB-1972A034C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15" y="3304848"/>
                <a:ext cx="6815199" cy="646331"/>
              </a:xfrm>
              <a:prstGeom prst="rect">
                <a:avLst/>
              </a:prstGeom>
              <a:blipFill>
                <a:blip r:embed="rId3"/>
                <a:stretch>
                  <a:fillRect l="-716" t="-5660" r="-89" b="-132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Рисунок 104" descr="CC_VV.png">
            <a:extLst>
              <a:ext uri="{FF2B5EF4-FFF2-40B4-BE49-F238E27FC236}">
                <a16:creationId xmlns:a16="http://schemas.microsoft.com/office/drawing/2014/main" id="{5D00D122-174E-4126-A173-385CAEFC951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34804" y="3429000"/>
            <a:ext cx="3126773" cy="2160000"/>
          </a:xfrm>
          <a:prstGeom prst="rect">
            <a:avLst/>
          </a:prstGeom>
        </p:spPr>
      </p:pic>
      <p:pic>
        <p:nvPicPr>
          <p:cNvPr id="10" name="Рисунок 105" descr="CAl_VV.png">
            <a:extLst>
              <a:ext uri="{FF2B5EF4-FFF2-40B4-BE49-F238E27FC236}">
                <a16:creationId xmlns:a16="http://schemas.microsoft.com/office/drawing/2014/main" id="{D1DD9519-74CA-45D7-A2F6-FD1BAE1EDB1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8171" y="1038597"/>
            <a:ext cx="3114217" cy="2160000"/>
          </a:xfrm>
          <a:prstGeom prst="rect">
            <a:avLst/>
          </a:prstGeom>
        </p:spPr>
      </p:pic>
      <p:pic>
        <p:nvPicPr>
          <p:cNvPr id="11" name="Рисунок 106" descr="CCu_VV.png">
            <a:extLst>
              <a:ext uri="{FF2B5EF4-FFF2-40B4-BE49-F238E27FC236}">
                <a16:creationId xmlns:a16="http://schemas.microsoft.com/office/drawing/2014/main" id="{04FD0A81-4E1F-45F1-A76F-153E69C4622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711688" y="1075124"/>
            <a:ext cx="3107975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3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E4AA0F-B6AE-44AD-9A8D-CBB909BF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Tracking System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71AC99-E67A-4A7D-AC9D-3DF514D52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5382" y="913532"/>
            <a:ext cx="4442637" cy="4498439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Technical solutions: </a:t>
            </a:r>
          </a:p>
          <a:p>
            <a:pPr marL="820737" indent="-457200">
              <a:lnSpc>
                <a:spcPct val="120000"/>
              </a:lnSpc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</a:rPr>
              <a:t>double-sided silicon microstrip sensors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hit spatial resolution   25 µm 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material budget per tracking station:   0.3% – 2% X</a:t>
            </a:r>
            <a:r>
              <a:rPr lang="en-US" i="1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0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</a:t>
            </a:r>
          </a:p>
          <a:p>
            <a:pPr marL="987425" lvl="1" indent="-269875">
              <a:lnSpc>
                <a:spcPct val="120000"/>
              </a:lnSpc>
              <a:buFont typeface="Symbol" panose="05050102010706020507" pitchFamily="18" charset="2"/>
              <a:buChar char="-"/>
            </a:pP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radiation tolerance up to 1 × 10</a:t>
            </a:r>
            <a:r>
              <a:rPr lang="en-US" i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14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n/cm</a:t>
            </a:r>
            <a:r>
              <a:rPr lang="en-US" i="1" spc="-1" baseline="30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2</a:t>
            </a:r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 (1 MeV equivalent)</a:t>
            </a:r>
          </a:p>
          <a:p>
            <a:pPr marL="820737" indent="-457200">
              <a:lnSpc>
                <a:spcPct val="120000"/>
              </a:lnSpc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self-triggering electronics, time-stamp resolution   12,5 ns</a:t>
            </a:r>
          </a:p>
          <a:p>
            <a:pPr marL="820737" indent="-457200">
              <a:lnSpc>
                <a:spcPct val="120000"/>
              </a:lnSpc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low-mass detector modules/ladders </a:t>
            </a:r>
          </a:p>
          <a:p>
            <a:pPr marL="0" lvl="0" indent="0">
              <a:spcBef>
                <a:spcPts val="0"/>
              </a:spcBef>
              <a:buClr>
                <a:srgbClr val="002060"/>
              </a:buClr>
              <a:buSzPts val="1600"/>
              <a:buNone/>
            </a:pP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buClr>
                <a:srgbClr val="002060"/>
              </a:buClr>
              <a:buSzPts val="1600"/>
              <a:buNone/>
            </a:pPr>
            <a:endParaRPr lang="en-US" sz="2900" dirty="0"/>
          </a:p>
          <a:p>
            <a:pPr marL="0" lvl="0" indent="0">
              <a:lnSpc>
                <a:spcPct val="170000"/>
              </a:lnSpc>
              <a:spcBef>
                <a:spcPts val="0"/>
              </a:spcBef>
              <a:buClr>
                <a:srgbClr val="002060"/>
              </a:buClr>
              <a:buSzPts val="1600"/>
              <a:buNone/>
            </a:pPr>
            <a:r>
              <a:rPr lang="en-US" sz="2900" b="1" dirty="0"/>
              <a:t>The project is being implemented as a joint effort of </a:t>
            </a:r>
            <a:r>
              <a:rPr lang="en-US" sz="2900" b="1" dirty="0">
                <a:solidFill>
                  <a:srgbClr val="0070C0"/>
                </a:solidFill>
              </a:rPr>
              <a:t>CBM</a:t>
            </a:r>
            <a:r>
              <a:rPr lang="en-US" sz="2900" b="1" dirty="0"/>
              <a:t> and </a:t>
            </a:r>
            <a:r>
              <a:rPr lang="en-US" sz="2900" b="1" dirty="0">
                <a:solidFill>
                  <a:srgbClr val="00B050"/>
                </a:solidFill>
              </a:rPr>
              <a:t>BM@N</a:t>
            </a:r>
            <a:r>
              <a:rPr lang="en-US" sz="2900" b="1" dirty="0"/>
              <a:t> STS teams</a:t>
            </a:r>
            <a:r>
              <a:rPr lang="ru-RU" sz="2900" b="1" dirty="0"/>
              <a:t> </a:t>
            </a:r>
            <a:r>
              <a:rPr lang="en-US" sz="2900" b="1" dirty="0"/>
              <a:t>under the GSI-JINR Roadmap Agreement</a:t>
            </a:r>
            <a:endParaRPr lang="en-US" sz="29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  <a:p>
            <a:pPr marL="0" indent="0">
              <a:buNone/>
            </a:pPr>
            <a:endParaRPr lang="ru-RU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15D8A23-B654-45A6-90E0-DB19797EC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B79456F-17CE-4C84-B281-20444C7B7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1CDAA7C-A351-499C-BBB3-BCBE83F461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9" t="21963" r="31136" b="26892"/>
          <a:stretch/>
        </p:blipFill>
        <p:spPr>
          <a:xfrm>
            <a:off x="320131" y="3885963"/>
            <a:ext cx="2657008" cy="26375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B44902-63BE-4834-81A4-DE6B44BBB8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0" t="5909" r="27003" b="15893"/>
          <a:stretch/>
        </p:blipFill>
        <p:spPr>
          <a:xfrm>
            <a:off x="3849683" y="4188970"/>
            <a:ext cx="649472" cy="2013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093D09-7343-4918-9891-C4C8FE3A7145}"/>
              </a:ext>
            </a:extLst>
          </p:cNvPr>
          <p:cNvSpPr txBox="1"/>
          <p:nvPr/>
        </p:nvSpPr>
        <p:spPr>
          <a:xfrm>
            <a:off x="791407" y="6169146"/>
            <a:ext cx="1674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x STS stations</a:t>
            </a:r>
            <a:endParaRPr lang="ru-RU" i="1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173EB7-16B9-4FD5-BD0F-0D5AC8B682EE}"/>
              </a:ext>
            </a:extLst>
          </p:cNvPr>
          <p:cNvSpPr txBox="1"/>
          <p:nvPr/>
        </p:nvSpPr>
        <p:spPr>
          <a:xfrm>
            <a:off x="3360369" y="6215093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34 x Ladders</a:t>
            </a:r>
            <a:endParaRPr lang="ru-RU" i="1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C7D8AB2-7D8A-46A0-BF76-604B15640E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2" t="45183" r="19823" b="29259"/>
          <a:stretch/>
        </p:blipFill>
        <p:spPr>
          <a:xfrm rot="16980688">
            <a:off x="4922412" y="4760104"/>
            <a:ext cx="1661531" cy="615090"/>
          </a:xfrm>
          <a:prstGeom prst="rect">
            <a:avLst/>
          </a:prstGeom>
        </p:spPr>
      </p:pic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134138FC-037E-4FBA-A0C3-7E893FC48949}"/>
              </a:ext>
            </a:extLst>
          </p:cNvPr>
          <p:cNvSpPr/>
          <p:nvPr/>
        </p:nvSpPr>
        <p:spPr>
          <a:xfrm rot="5400000">
            <a:off x="3214780" y="3160013"/>
            <a:ext cx="530282" cy="1117358"/>
          </a:xfrm>
          <a:prstGeom prst="rightArrow">
            <a:avLst/>
          </a:prstGeom>
          <a:gradFill>
            <a:gsLst>
              <a:gs pos="0">
                <a:srgbClr val="2727FF"/>
              </a:gs>
              <a:gs pos="100000">
                <a:srgbClr val="6BA11D"/>
              </a:gs>
            </a:gsLst>
            <a:lin ang="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D16120-07F7-4355-8A76-C53F95E5D11E}"/>
              </a:ext>
            </a:extLst>
          </p:cNvPr>
          <p:cNvSpPr txBox="1"/>
          <p:nvPr/>
        </p:nvSpPr>
        <p:spPr>
          <a:xfrm>
            <a:off x="4930950" y="6184093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292 x Modules</a:t>
            </a:r>
            <a:endParaRPr lang="ru-RU" i="1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Google Shape;91;p13">
            <a:extLst>
              <a:ext uri="{FF2B5EF4-FFF2-40B4-BE49-F238E27FC236}">
                <a16:creationId xmlns:a16="http://schemas.microsoft.com/office/drawing/2014/main" id="{2376186E-7C33-46B4-902D-2EF5A996BB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2700" y="928350"/>
            <a:ext cx="3300953" cy="270125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D00837-1956-4112-8F5D-372A6CC31728}"/>
              </a:ext>
            </a:extLst>
          </p:cNvPr>
          <p:cNvSpPr txBox="1"/>
          <p:nvPr/>
        </p:nvSpPr>
        <p:spPr>
          <a:xfrm>
            <a:off x="4766982" y="3524439"/>
            <a:ext cx="215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STS Material budget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907CFA-49D1-45CE-B4DA-0C21D90CBC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49" y="391357"/>
            <a:ext cx="3711170" cy="374596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F71CB90-390D-4B3A-A2F4-E8891BAF62E6}"/>
              </a:ext>
            </a:extLst>
          </p:cNvPr>
          <p:cNvSpPr txBox="1"/>
          <p:nvPr/>
        </p:nvSpPr>
        <p:spPr>
          <a:xfrm>
            <a:off x="10866946" y="928350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87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0DE1B3-E5A8-408F-9503-3EEF6938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modules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D15C90-1AD5-47D4-BBB8-3E50580D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7C22058-F99D-4C4F-9647-73F42675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6" name="Объект 11">
            <a:extLst>
              <a:ext uri="{FF2B5EF4-FFF2-40B4-BE49-F238E27FC236}">
                <a16:creationId xmlns:a16="http://schemas.microsoft.com/office/drawing/2014/main" id="{5CDA6EB9-AABC-4728-8CFD-0B41B546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14" y="1075124"/>
            <a:ext cx="3943020" cy="2075273"/>
          </a:xfrm>
          <a:prstGeom prst="rect">
            <a:avLst/>
          </a:prstGeom>
          <a:noFill/>
          <a:ln w="28575">
            <a:solidFill>
              <a:srgbClr val="6BA11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6">
            <a:extLst>
              <a:ext uri="{FF2B5EF4-FFF2-40B4-BE49-F238E27FC236}">
                <a16:creationId xmlns:a16="http://schemas.microsoft.com/office/drawing/2014/main" id="{A6116327-0E39-450E-9D48-48881BD9A4B3}"/>
              </a:ext>
            </a:extLst>
          </p:cNvPr>
          <p:cNvGrpSpPr>
            <a:grpSpLocks noChangeAspect="1"/>
          </p:cNvGrpSpPr>
          <p:nvPr/>
        </p:nvGrpSpPr>
        <p:grpSpPr>
          <a:xfrm>
            <a:off x="530329" y="3516264"/>
            <a:ext cx="3809999" cy="1919392"/>
            <a:chOff x="457200" y="1524000"/>
            <a:chExt cx="8623848" cy="3928745"/>
          </a:xfrm>
        </p:grpSpPr>
        <p:pic>
          <p:nvPicPr>
            <p:cNvPr id="8" name="Grafik 4">
              <a:extLst>
                <a:ext uri="{FF2B5EF4-FFF2-40B4-BE49-F238E27FC236}">
                  <a16:creationId xmlns:a16="http://schemas.microsoft.com/office/drawing/2014/main" id="{23255129-BE93-4E64-8825-72E3D0E63A7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24000"/>
              <a:ext cx="5759450" cy="3928745"/>
            </a:xfrm>
            <a:prstGeom prst="rect">
              <a:avLst/>
            </a:prstGeom>
          </p:spPr>
        </p:pic>
        <p:sp>
          <p:nvSpPr>
            <p:cNvPr id="9" name="Right Brace 18">
              <a:extLst>
                <a:ext uri="{FF2B5EF4-FFF2-40B4-BE49-F238E27FC236}">
                  <a16:creationId xmlns:a16="http://schemas.microsoft.com/office/drawing/2014/main" id="{ADA6C8BA-FFCF-4F0B-B51F-0DCB55F11B7D}"/>
                </a:ext>
              </a:extLst>
            </p:cNvPr>
            <p:cNvSpPr/>
            <p:nvPr/>
          </p:nvSpPr>
          <p:spPr>
            <a:xfrm>
              <a:off x="6400800" y="17526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ight Brace 19">
              <a:extLst>
                <a:ext uri="{FF2B5EF4-FFF2-40B4-BE49-F238E27FC236}">
                  <a16:creationId xmlns:a16="http://schemas.microsoft.com/office/drawing/2014/main" id="{201DBB57-6923-4595-B6DF-C1EDB2AB46D2}"/>
                </a:ext>
              </a:extLst>
            </p:cNvPr>
            <p:cNvSpPr/>
            <p:nvPr/>
          </p:nvSpPr>
          <p:spPr>
            <a:xfrm>
              <a:off x="6410131" y="3581400"/>
              <a:ext cx="304800" cy="16002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20">
              <a:extLst>
                <a:ext uri="{FF2B5EF4-FFF2-40B4-BE49-F238E27FC236}">
                  <a16:creationId xmlns:a16="http://schemas.microsoft.com/office/drawing/2014/main" id="{6E3357B8-42EA-45DF-A9C6-C3D22FF6B85D}"/>
                </a:ext>
              </a:extLst>
            </p:cNvPr>
            <p:cNvSpPr txBox="1"/>
            <p:nvPr/>
          </p:nvSpPr>
          <p:spPr>
            <a:xfrm>
              <a:off x="6783352" y="1975767"/>
              <a:ext cx="2297696" cy="107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N-side read-out </a:t>
              </a:r>
            </a:p>
          </p:txBody>
        </p:sp>
        <p:sp>
          <p:nvSpPr>
            <p:cNvPr id="12" name="TextBox 21">
              <a:extLst>
                <a:ext uri="{FF2B5EF4-FFF2-40B4-BE49-F238E27FC236}">
                  <a16:creationId xmlns:a16="http://schemas.microsoft.com/office/drawing/2014/main" id="{8C25D353-0001-47E6-B860-27CCFC8A03E1}"/>
                </a:ext>
              </a:extLst>
            </p:cNvPr>
            <p:cNvSpPr txBox="1"/>
            <p:nvPr/>
          </p:nvSpPr>
          <p:spPr>
            <a:xfrm>
              <a:off x="6781801" y="3868261"/>
              <a:ext cx="2299247" cy="1070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P-side </a:t>
              </a:r>
              <a:b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en-US" sz="1400" dirty="0">
                  <a:latin typeface="Cambria" panose="02040503050406030204" pitchFamily="18" charset="0"/>
                  <a:ea typeface="Cambria" panose="02040503050406030204" pitchFamily="18" charset="0"/>
                </a:rPr>
                <a:t>read-out </a:t>
              </a:r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7A76D387-B97B-40AD-B28A-620A70F0E55C}"/>
              </a:ext>
            </a:extLst>
          </p:cNvPr>
          <p:cNvSpPr txBox="1"/>
          <p:nvPr/>
        </p:nvSpPr>
        <p:spPr>
          <a:xfrm>
            <a:off x="212039" y="545632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Cambria" panose="02040503050406030204" pitchFamily="18" charset="0"/>
                <a:ea typeface="Cambria" panose="02040503050406030204" pitchFamily="18" charset="0"/>
              </a:rPr>
              <a:t>cable stack:    </a:t>
            </a:r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thickness  ~ 800 µm / 0.23% X</a:t>
            </a:r>
            <a:r>
              <a:rPr lang="en-US" sz="1600" i="1" baseline="-25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de-DE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4BF2A8E-BC30-4F4F-9204-E731E59AA9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5826" y="1052552"/>
            <a:ext cx="2264426" cy="18987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A3E8D36-6903-4F68-8E15-1E9EED5A3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892" y="1122828"/>
            <a:ext cx="3234059" cy="21516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6AF2D4-9F7B-4205-8A3F-A3AEBA0A0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5892" y="3803591"/>
            <a:ext cx="3314069" cy="2088963"/>
          </a:xfrm>
          <a:prstGeom prst="rect">
            <a:avLst/>
          </a:prstGeom>
        </p:spPr>
      </p:pic>
      <p:sp>
        <p:nvSpPr>
          <p:cNvPr id="18" name="Объект 17">
            <a:extLst>
              <a:ext uri="{FF2B5EF4-FFF2-40B4-BE49-F238E27FC236}">
                <a16:creationId xmlns:a16="http://schemas.microsoft.com/office/drawing/2014/main" id="{2D693233-572C-4E26-83DF-72FA08E01A7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0680" y="3889822"/>
            <a:ext cx="4546997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Clr>
                <a:srgbClr val="679B1C"/>
              </a:buClr>
              <a:buNone/>
            </a:pP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Performance: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noise:   1090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150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e  (N-side);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     1350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 200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 e  (P-side);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r/o threshold:  </a:t>
            </a:r>
            <a:r>
              <a:rPr lang="ru-RU" sz="1800" dirty="0"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7000 e;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signal-to-noise:  15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3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;</a:t>
            </a:r>
          </a:p>
          <a:p>
            <a:pPr>
              <a:lnSpc>
                <a:spcPct val="100000"/>
              </a:lnSpc>
              <a:buClr>
                <a:srgbClr val="679B1C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hit detection eff.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 &gt; 95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  <a:sym typeface="Symbol"/>
              </a:rPr>
              <a:t>%; 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286AF931-BAA2-4850-9AE2-CBCAED1B47D4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1802586" y="2707400"/>
            <a:ext cx="440884" cy="808864"/>
          </a:xfrm>
          <a:prstGeom prst="straightConnector1">
            <a:avLst/>
          </a:prstGeom>
          <a:ln w="38100">
            <a:solidFill>
              <a:srgbClr val="6BA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03E020EA-CE39-4EB3-B6DF-D9DFEB283A69}"/>
              </a:ext>
            </a:extLst>
          </p:cNvPr>
          <p:cNvCxnSpPr>
            <a:cxnSpLocks/>
          </p:cNvCxnSpPr>
          <p:nvPr/>
        </p:nvCxnSpPr>
        <p:spPr>
          <a:xfrm flipH="1" flipV="1">
            <a:off x="4199789" y="1814549"/>
            <a:ext cx="1169836" cy="352646"/>
          </a:xfrm>
          <a:prstGeom prst="straightConnector1">
            <a:avLst/>
          </a:prstGeom>
          <a:ln w="38100">
            <a:solidFill>
              <a:srgbClr val="6BA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29A48D9-A975-4117-82A7-23D89EE7F984}"/>
              </a:ext>
            </a:extLst>
          </p:cNvPr>
          <p:cNvSpPr txBox="1"/>
          <p:nvPr/>
        </p:nvSpPr>
        <p:spPr>
          <a:xfrm>
            <a:off x="3074843" y="2822058"/>
            <a:ext cx="141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STS module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B9F2FCF-9B89-405E-8971-D006F99E11E9}"/>
              </a:ext>
            </a:extLst>
          </p:cNvPr>
          <p:cNvSpPr txBox="1"/>
          <p:nvPr/>
        </p:nvSpPr>
        <p:spPr>
          <a:xfrm rot="20760954">
            <a:off x="1437736" y="1531460"/>
            <a:ext cx="1235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Cable stack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6AD08C6-F43C-4CAF-8004-536F8DC610B6}"/>
              </a:ext>
            </a:extLst>
          </p:cNvPr>
          <p:cNvSpPr txBox="1"/>
          <p:nvPr/>
        </p:nvSpPr>
        <p:spPr>
          <a:xfrm rot="20760954">
            <a:off x="438247" y="189306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Sensor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CDF8D-1A6F-4B17-999C-8706095056FE}"/>
              </a:ext>
            </a:extLst>
          </p:cNvPr>
          <p:cNvSpPr txBox="1"/>
          <p:nvPr/>
        </p:nvSpPr>
        <p:spPr>
          <a:xfrm rot="20760954">
            <a:off x="3942346" y="2221304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FEE</a:t>
            </a:r>
            <a:endParaRPr lang="ru-RU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213AE24-2EF0-43ED-AACD-E30635144E1A}"/>
              </a:ext>
            </a:extLst>
          </p:cNvPr>
          <p:cNvSpPr txBox="1"/>
          <p:nvPr/>
        </p:nvSpPr>
        <p:spPr>
          <a:xfrm>
            <a:off x="9073092" y="3278922"/>
            <a:ext cx="2632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Module assembly at JINR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A0F20E-8886-4648-B201-B0D044D24666}"/>
              </a:ext>
            </a:extLst>
          </p:cNvPr>
          <p:cNvSpPr txBox="1"/>
          <p:nvPr/>
        </p:nvSpPr>
        <p:spPr>
          <a:xfrm>
            <a:off x="5029691" y="2942558"/>
            <a:ext cx="301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STS XYTER ASIC Tab-bonded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with micro-cables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97D98A-48AC-4D9D-8C63-DE091ACA2616}"/>
              </a:ext>
            </a:extLst>
          </p:cNvPr>
          <p:cNvSpPr txBox="1"/>
          <p:nvPr/>
        </p:nvSpPr>
        <p:spPr>
          <a:xfrm>
            <a:off x="10919863" y="749055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99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B9F6-2E4B-40C6-8158-6DD2F7712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ladders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EE76E3E-EDD5-4247-B485-BC0C3FB38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E541E6-8FDE-444E-B036-1D488E97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3D8CE3F-F832-41EC-A394-66BEB4E3994C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143" y="1075124"/>
            <a:ext cx="3154125" cy="2082746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983801-2317-4A07-91B1-EDC34163F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4945" y="2755878"/>
            <a:ext cx="3266684" cy="22797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81B95F-3425-49FE-A2C2-60213F9B0F9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830" y="1189927"/>
            <a:ext cx="6547140" cy="820970"/>
          </a:xfrm>
          <a:prstGeom prst="rect">
            <a:avLst/>
          </a:prstGeom>
          <a:ln>
            <a:noFill/>
          </a:ln>
        </p:spPr>
      </p:pic>
      <p:pic>
        <p:nvPicPr>
          <p:cNvPr id="10" name="Объект 11">
            <a:extLst>
              <a:ext uri="{FF2B5EF4-FFF2-40B4-BE49-F238E27FC236}">
                <a16:creationId xmlns:a16="http://schemas.microsoft.com/office/drawing/2014/main" id="{DCB84B97-9EF9-47D9-8F8F-A8D1B54A0B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6575" y="2755878"/>
            <a:ext cx="3340127" cy="2279769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AD5AE371-EA6F-4743-B7EB-2968FDCC5588}"/>
              </a:ext>
            </a:extLst>
          </p:cNvPr>
          <p:cNvSpPr txBox="1">
            <a:spLocks/>
          </p:cNvSpPr>
          <p:nvPr/>
        </p:nvSpPr>
        <p:spPr>
          <a:xfrm>
            <a:off x="5053314" y="5098891"/>
            <a:ext cx="3493388" cy="344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dobe Ming Std L" panose="02020300000000000000" pitchFamily="18" charset="-128"/>
                <a:ea typeface="Adobe Ming Std L" panose="02020300000000000000" pitchFamily="18" charset="-128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Mockup of the ladder</a:t>
            </a:r>
            <a:endParaRPr lang="ru-RU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8222A6-F54E-40C0-A256-828E20AC066F}"/>
              </a:ext>
            </a:extLst>
          </p:cNvPr>
          <p:cNvSpPr txBox="1"/>
          <p:nvPr/>
        </p:nvSpPr>
        <p:spPr>
          <a:xfrm>
            <a:off x="8585713" y="5180464"/>
            <a:ext cx="3445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Measured deviations of X coordinates of the fiducial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marks on the sensors from the mean value.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1ADAA4-4FE2-415A-AE73-D665BD326617}"/>
              </a:ext>
            </a:extLst>
          </p:cNvPr>
          <p:cNvSpPr txBox="1"/>
          <p:nvPr/>
        </p:nvSpPr>
        <p:spPr>
          <a:xfrm>
            <a:off x="6876638" y="1971047"/>
            <a:ext cx="274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Fiducial marks on sensors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94A9F-A06B-4115-9135-17B262CD330D}"/>
              </a:ext>
            </a:extLst>
          </p:cNvPr>
          <p:cNvSpPr txBox="1"/>
          <p:nvPr/>
        </p:nvSpPr>
        <p:spPr>
          <a:xfrm>
            <a:off x="1003560" y="3157870"/>
            <a:ext cx="241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Ladder assembly device</a:t>
            </a:r>
            <a:endParaRPr lang="ru-RU" dirty="0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5EC52D7D-853D-4441-90DA-91308C63FE99}"/>
              </a:ext>
            </a:extLst>
          </p:cNvPr>
          <p:cNvGrpSpPr/>
          <p:nvPr/>
        </p:nvGrpSpPr>
        <p:grpSpPr>
          <a:xfrm>
            <a:off x="51884" y="3575143"/>
            <a:ext cx="4718690" cy="1768521"/>
            <a:chOff x="378538" y="2162027"/>
            <a:chExt cx="7038128" cy="249897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DB3F5D8-6178-44DF-95D3-3C6FDC7C2D4B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538" y="2162027"/>
              <a:ext cx="7038128" cy="2095352"/>
            </a:xfrm>
            <a:prstGeom prst="rect">
              <a:avLst/>
            </a:prstGeom>
          </p:spPr>
        </p:pic>
        <p:sp>
          <p:nvSpPr>
            <p:cNvPr id="17" name="Объект 2">
              <a:extLst>
                <a:ext uri="{FF2B5EF4-FFF2-40B4-BE49-F238E27FC236}">
                  <a16:creationId xmlns:a16="http://schemas.microsoft.com/office/drawing/2014/main" id="{8B12A53B-1B09-41D5-83FD-7F248056E4D9}"/>
                </a:ext>
              </a:extLst>
            </p:cNvPr>
            <p:cNvSpPr txBox="1">
              <a:spLocks/>
            </p:cNvSpPr>
            <p:nvPr/>
          </p:nvSpPr>
          <p:spPr>
            <a:xfrm>
              <a:off x="1584467" y="4429060"/>
              <a:ext cx="4202596" cy="2319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Adobe Ming Std L" panose="02020300000000000000" pitchFamily="18" charset="-128"/>
                  <a:ea typeface="Adobe Ming Std L" panose="02020300000000000000" pitchFamily="18" charset="-128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dirty="0">
                  <a:latin typeface="Cambria" panose="02040503050406030204" pitchFamily="18" charset="0"/>
                  <a:ea typeface="Cambria" panose="02040503050406030204" pitchFamily="18" charset="0"/>
                </a:rPr>
                <a:t>CF-truss with bearings</a:t>
              </a:r>
              <a:endParaRPr lang="ru-RU" sz="1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EF1BB17-832E-4296-B874-BC154AFA9B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8549">
            <a:off x="350078" y="5276006"/>
            <a:ext cx="231269" cy="6063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632709B-5499-472D-9A83-FBE9FC18BB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58549">
            <a:off x="4215115" y="5186886"/>
            <a:ext cx="231269" cy="606374"/>
          </a:xfrm>
          <a:prstGeom prst="rect">
            <a:avLst/>
          </a:prstGeom>
        </p:spPr>
      </p:pic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4539AE8-C968-4F26-9A85-F7D94D8A4A19}"/>
              </a:ext>
            </a:extLst>
          </p:cNvPr>
          <p:cNvCxnSpPr>
            <a:cxnSpLocks/>
          </p:cNvCxnSpPr>
          <p:nvPr/>
        </p:nvCxnSpPr>
        <p:spPr>
          <a:xfrm>
            <a:off x="465713" y="4443504"/>
            <a:ext cx="0" cy="665512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2B7433EE-54EA-49E3-AB86-68BE3431A262}"/>
              </a:ext>
            </a:extLst>
          </p:cNvPr>
          <p:cNvCxnSpPr>
            <a:cxnSpLocks/>
          </p:cNvCxnSpPr>
          <p:nvPr/>
        </p:nvCxnSpPr>
        <p:spPr>
          <a:xfrm>
            <a:off x="4352741" y="4227669"/>
            <a:ext cx="0" cy="797333"/>
          </a:xfrm>
          <a:prstGeom prst="straightConnector1">
            <a:avLst/>
          </a:prstGeom>
          <a:ln w="28575"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5F6D34D-F7B2-4C09-BCA9-F6960ADFF8CA}"/>
              </a:ext>
            </a:extLst>
          </p:cNvPr>
          <p:cNvSpPr txBox="1"/>
          <p:nvPr/>
        </p:nvSpPr>
        <p:spPr>
          <a:xfrm>
            <a:off x="11028808" y="860445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128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8">
            <a:extLst>
              <a:ext uri="{FF2B5EF4-FFF2-40B4-BE49-F238E27FC236}">
                <a16:creationId xmlns:a16="http://schemas.microsoft.com/office/drawing/2014/main" id="{C7D7B76A-1666-0D45-835E-5C6617B82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510" y="728083"/>
            <a:ext cx="6023490" cy="180891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A72EAA-0938-4150-8133-7E21B4C8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Mechanics and Cooling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A2A6EE-B7C4-41C8-B6CA-5F0A72AE7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343" y="4298062"/>
            <a:ext cx="5179828" cy="1934154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Mainframe is made of CF-bars with Al connectors;</a:t>
            </a:r>
          </a:p>
          <a:p>
            <a:pPr>
              <a:buClr>
                <a:schemeClr val="accent6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Total weight is ~300 kg;</a:t>
            </a:r>
          </a:p>
          <a:p>
            <a:pPr>
              <a:buClr>
                <a:schemeClr val="accent6">
                  <a:lumMod val="50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sz="1800" dirty="0"/>
              <a:t>Study of the structural stability of the Mainframe will be done at GSI</a:t>
            </a:r>
            <a:endParaRPr lang="ru-RU" sz="1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A883BF-C934-4E36-9463-F2F6BB15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DC5CE39-33CA-4C72-8EB8-03E8BD8F7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" name="Объект 33">
            <a:extLst>
              <a:ext uri="{FF2B5EF4-FFF2-40B4-BE49-F238E27FC236}">
                <a16:creationId xmlns:a16="http://schemas.microsoft.com/office/drawing/2014/main" id="{2D63BF5D-3C3A-4A4B-8555-49E635EC4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8" t="21325" r="10503" b="15720"/>
          <a:stretch/>
        </p:blipFill>
        <p:spPr>
          <a:xfrm>
            <a:off x="283246" y="896442"/>
            <a:ext cx="2374894" cy="23841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A1604F-D717-4895-8C0F-67F4BBBE8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8140" y="1135336"/>
            <a:ext cx="3215843" cy="1808912"/>
          </a:xfrm>
          <a:prstGeom prst="rect">
            <a:avLst/>
          </a:prstGeom>
        </p:spPr>
      </p:pic>
      <p:pic>
        <p:nvPicPr>
          <p:cNvPr id="10" name="Grafik 10">
            <a:extLst>
              <a:ext uri="{FF2B5EF4-FFF2-40B4-BE49-F238E27FC236}">
                <a16:creationId xmlns:a16="http://schemas.microsoft.com/office/drawing/2014/main" id="{5E4CE05D-8DB4-5A40-A290-2D27E42C1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312" y="2281181"/>
            <a:ext cx="3410164" cy="2557623"/>
          </a:xfrm>
          <a:prstGeom prst="rect">
            <a:avLst/>
          </a:prstGeom>
        </p:spPr>
      </p:pic>
      <p:pic>
        <p:nvPicPr>
          <p:cNvPr id="13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3B4D4DF-D0C4-A347-AA04-30EA3A066C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96" t="1" r="35851" b="43297"/>
          <a:stretch/>
        </p:blipFill>
        <p:spPr>
          <a:xfrm>
            <a:off x="9180255" y="2665949"/>
            <a:ext cx="2828262" cy="16550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Объект 2">
                <a:extLst>
                  <a:ext uri="{FF2B5EF4-FFF2-40B4-BE49-F238E27FC236}">
                    <a16:creationId xmlns:a16="http://schemas.microsoft.com/office/drawing/2014/main" id="{E29AC8BB-4CCE-47AE-B02B-6CF3CE8E34F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08641" y="4929880"/>
                <a:ext cx="5179828" cy="193415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chemeClr val="accent6">
                      <a:lumMod val="50000"/>
                    </a:schemeClr>
                  </a:buClr>
                  <a:buSzPct val="150000"/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Total power consumption is about 10 kW;</a:t>
                </a:r>
              </a:p>
              <a:p>
                <a:pPr>
                  <a:buClr>
                    <a:schemeClr val="accent6">
                      <a:lumMod val="50000"/>
                    </a:schemeClr>
                  </a:buClr>
                  <a:buSzPct val="150000"/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Cooling liquid (most probable candidate): NOVEC649;</a:t>
                </a:r>
              </a:p>
              <a:p>
                <a:pPr>
                  <a:buClr>
                    <a:schemeClr val="accent6">
                      <a:lumMod val="50000"/>
                    </a:schemeClr>
                  </a:buClr>
                  <a:buSzPct val="150000"/>
                  <a:buFont typeface="Wingdings" panose="05000000000000000000" pitchFamily="2" charset="2"/>
                  <a:buChar char="§"/>
                </a:pPr>
                <a:r>
                  <a:rPr lang="en-US" sz="1800" dirty="0"/>
                  <a:t>Cooling liquid at -10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 gives an electronics temp. of ~17</a:t>
                </a:r>
                <a:r>
                  <a:rPr lang="de-DE" sz="1800" dirty="0"/>
                  <a:t> </a:t>
                </a:r>
                <a14:m>
                  <m:oMath xmlns:m="http://schemas.openxmlformats.org/officeDocument/2006/math">
                    <m:r>
                      <a:rPr lang="de-DE" sz="1800" i="1">
                        <a:latin typeface="Cambria Math" panose="02040503050406030204" pitchFamily="18" charset="0"/>
                      </a:rPr>
                      <m:t>°</m:t>
                    </m:r>
                    <m:r>
                      <a:rPr lang="de-DE" sz="1800" i="1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800" dirty="0"/>
                  <a:t>; </a:t>
                </a:r>
                <a:endParaRPr lang="ru-RU" sz="1800" dirty="0"/>
              </a:p>
            </p:txBody>
          </p:sp>
        </mc:Choice>
        <mc:Fallback>
          <p:sp>
            <p:nvSpPr>
              <p:cNvPr id="14" name="Объект 2">
                <a:extLst>
                  <a:ext uri="{FF2B5EF4-FFF2-40B4-BE49-F238E27FC236}">
                    <a16:creationId xmlns:a16="http://schemas.microsoft.com/office/drawing/2014/main" id="{E29AC8BB-4CCE-47AE-B02B-6CF3CE8E3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8641" y="4929880"/>
                <a:ext cx="5179828" cy="1934154"/>
              </a:xfrm>
              <a:prstGeom prst="rect">
                <a:avLst/>
              </a:prstGeom>
              <a:blipFill>
                <a:blip r:embed="rId7"/>
                <a:stretch>
                  <a:fillRect l="-1882" t="-8517" r="-16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463B677-F3E3-4878-A4D7-DAC5947FAE71}"/>
              </a:ext>
            </a:extLst>
          </p:cNvPr>
          <p:cNvSpPr txBox="1"/>
          <p:nvPr/>
        </p:nvSpPr>
        <p:spPr>
          <a:xfrm>
            <a:off x="606055" y="3308811"/>
            <a:ext cx="1894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Mainframe of STS </a:t>
            </a:r>
            <a:endParaRPr lang="ru-RU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562009-0C67-474C-9009-4ECB4DB06653}"/>
              </a:ext>
            </a:extLst>
          </p:cNvPr>
          <p:cNvSpPr txBox="1"/>
          <p:nvPr/>
        </p:nvSpPr>
        <p:spPr>
          <a:xfrm>
            <a:off x="2877064" y="2913661"/>
            <a:ext cx="2806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Prototype of the mainframe</a:t>
            </a:r>
          </a:p>
          <a:p>
            <a:pPr algn="ctr"/>
            <a:r>
              <a:rPr lang="en-US" dirty="0"/>
              <a:t>Produced at MSU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349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1727D-A6B2-4581-B0CA-F7C2B853C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STS readout electronics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CD361EF-6950-4984-B251-CBE1480B1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mbria" panose="02040503050406030204" pitchFamily="18" charset="0"/>
                <a:ea typeface="Cambria" panose="02040503050406030204" pitchFamily="18" charset="0"/>
              </a:rPr>
              <a:t>SQM 2021, Dmitrii Dementev for BM@N Collaboration</a:t>
            </a:r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436F23-5C22-4795-8577-0AC21E41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>
                <a:latin typeface="Cambria" panose="02040503050406030204" pitchFamily="18" charset="0"/>
                <a:ea typeface="Cambria" panose="02040503050406030204" pitchFamily="18" charset="0"/>
              </a:rPr>
              <a:pPr/>
              <a:t>15</a:t>
            </a:fld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hteck 23">
            <a:extLst>
              <a:ext uri="{FF2B5EF4-FFF2-40B4-BE49-F238E27FC236}">
                <a16:creationId xmlns:a16="http://schemas.microsoft.com/office/drawing/2014/main" id="{833305D0-0672-4E67-B7D8-F3252348F050}"/>
              </a:ext>
            </a:extLst>
          </p:cNvPr>
          <p:cNvSpPr/>
          <p:nvPr/>
        </p:nvSpPr>
        <p:spPr>
          <a:xfrm>
            <a:off x="7643431" y="1130820"/>
            <a:ext cx="2304256" cy="24482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Computing System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hteck 16">
            <a:extLst>
              <a:ext uri="{FF2B5EF4-FFF2-40B4-BE49-F238E27FC236}">
                <a16:creationId xmlns:a16="http://schemas.microsoft.com/office/drawing/2014/main" id="{915E27B3-CA0B-438C-8418-DEA9BF3D0DCA}"/>
              </a:ext>
            </a:extLst>
          </p:cNvPr>
          <p:cNvSpPr/>
          <p:nvPr/>
        </p:nvSpPr>
        <p:spPr>
          <a:xfrm>
            <a:off x="3827007" y="1418852"/>
            <a:ext cx="2221138" cy="323319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48 e-links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 x Sensors </a:t>
            </a:r>
          </a:p>
        </p:txBody>
      </p:sp>
      <p:sp>
        <p:nvSpPr>
          <p:cNvPr id="9" name="Rechteck 3">
            <a:extLst>
              <a:ext uri="{FF2B5EF4-FFF2-40B4-BE49-F238E27FC236}">
                <a16:creationId xmlns:a16="http://schemas.microsoft.com/office/drawing/2014/main" id="{0A99EB64-1997-4D5A-AF06-370473293C28}"/>
              </a:ext>
            </a:extLst>
          </p:cNvPr>
          <p:cNvSpPr/>
          <p:nvPr/>
        </p:nvSpPr>
        <p:spPr>
          <a:xfrm>
            <a:off x="364776" y="16836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Feb-8 FEE</a:t>
            </a:r>
          </a:p>
        </p:txBody>
      </p:sp>
      <p:sp>
        <p:nvSpPr>
          <p:cNvPr id="10" name="Rechteck 4">
            <a:extLst>
              <a:ext uri="{FF2B5EF4-FFF2-40B4-BE49-F238E27FC236}">
                <a16:creationId xmlns:a16="http://schemas.microsoft.com/office/drawing/2014/main" id="{63F6EEA6-E1A5-45EB-84C6-BCD0819D717B}"/>
              </a:ext>
            </a:extLst>
          </p:cNvPr>
          <p:cNvSpPr/>
          <p:nvPr/>
        </p:nvSpPr>
        <p:spPr>
          <a:xfrm>
            <a:off x="517176" y="18360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Feb-8 FEE</a:t>
            </a:r>
          </a:p>
        </p:txBody>
      </p:sp>
      <p:sp>
        <p:nvSpPr>
          <p:cNvPr id="11" name="Rechteck 5">
            <a:extLst>
              <a:ext uri="{FF2B5EF4-FFF2-40B4-BE49-F238E27FC236}">
                <a16:creationId xmlns:a16="http://schemas.microsoft.com/office/drawing/2014/main" id="{E67A756B-25C8-4BB6-97E5-6B0AED39EF1D}"/>
              </a:ext>
            </a:extLst>
          </p:cNvPr>
          <p:cNvSpPr/>
          <p:nvPr/>
        </p:nvSpPr>
        <p:spPr>
          <a:xfrm>
            <a:off x="669576" y="19884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Feb-8 FEE</a:t>
            </a:r>
          </a:p>
        </p:txBody>
      </p:sp>
      <p:sp>
        <p:nvSpPr>
          <p:cNvPr id="12" name="Rechteck 6">
            <a:extLst>
              <a:ext uri="{FF2B5EF4-FFF2-40B4-BE49-F238E27FC236}">
                <a16:creationId xmlns:a16="http://schemas.microsoft.com/office/drawing/2014/main" id="{CDA7684A-289E-42D6-9CFF-1877DEAD21E7}"/>
              </a:ext>
            </a:extLst>
          </p:cNvPr>
          <p:cNvSpPr/>
          <p:nvPr/>
        </p:nvSpPr>
        <p:spPr>
          <a:xfrm>
            <a:off x="821976" y="21408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Feb-8 FEE</a:t>
            </a:r>
          </a:p>
        </p:txBody>
      </p:sp>
      <p:sp>
        <p:nvSpPr>
          <p:cNvPr id="13" name="Rechteck 7">
            <a:extLst>
              <a:ext uri="{FF2B5EF4-FFF2-40B4-BE49-F238E27FC236}">
                <a16:creationId xmlns:a16="http://schemas.microsoft.com/office/drawing/2014/main" id="{0595B57B-BC98-47FA-B075-3343848C5D3B}"/>
              </a:ext>
            </a:extLst>
          </p:cNvPr>
          <p:cNvSpPr/>
          <p:nvPr/>
        </p:nvSpPr>
        <p:spPr>
          <a:xfrm>
            <a:off x="974376" y="22932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Feb-8 FEE</a:t>
            </a:r>
          </a:p>
        </p:txBody>
      </p:sp>
      <p:sp>
        <p:nvSpPr>
          <p:cNvPr id="14" name="Rechteck 8">
            <a:extLst>
              <a:ext uri="{FF2B5EF4-FFF2-40B4-BE49-F238E27FC236}">
                <a16:creationId xmlns:a16="http://schemas.microsoft.com/office/drawing/2014/main" id="{BE59C77E-B831-42B5-AA2C-1183AF2EDABC}"/>
              </a:ext>
            </a:extLst>
          </p:cNvPr>
          <p:cNvSpPr/>
          <p:nvPr/>
        </p:nvSpPr>
        <p:spPr>
          <a:xfrm>
            <a:off x="1126776" y="2445660"/>
            <a:ext cx="100811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FEB-8 FEE</a:t>
            </a:r>
          </a:p>
        </p:txBody>
      </p:sp>
      <p:sp>
        <p:nvSpPr>
          <p:cNvPr id="15" name="Rechteck 9">
            <a:extLst>
              <a:ext uri="{FF2B5EF4-FFF2-40B4-BE49-F238E27FC236}">
                <a16:creationId xmlns:a16="http://schemas.microsoft.com/office/drawing/2014/main" id="{4367F48E-0702-40F2-807F-172FB3442C4E}"/>
              </a:ext>
            </a:extLst>
          </p:cNvPr>
          <p:cNvSpPr/>
          <p:nvPr/>
        </p:nvSpPr>
        <p:spPr>
          <a:xfrm>
            <a:off x="3971023" y="1723652"/>
            <a:ext cx="1944216" cy="19942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FPGA based emulator of CERN </a:t>
            </a:r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GBTx</a:t>
            </a:r>
            <a:endParaRPr lang="en-US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serializer</a:t>
            </a:r>
            <a:r>
              <a:rPr lang="en-US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data combiner chip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 x 80 Mbit/s</a:t>
            </a:r>
          </a:p>
          <a:p>
            <a:pPr algn="ctr"/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 3.84 Gbit/s optical</a:t>
            </a:r>
          </a:p>
          <a:p>
            <a:pPr algn="ctr"/>
            <a:endParaRPr lang="en-US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Pfeil nach rechts 10">
            <a:extLst>
              <a:ext uri="{FF2B5EF4-FFF2-40B4-BE49-F238E27FC236}">
                <a16:creationId xmlns:a16="http://schemas.microsoft.com/office/drawing/2014/main" id="{77C8949D-5081-4E50-B2C6-E590ED0CF0C7}"/>
              </a:ext>
            </a:extLst>
          </p:cNvPr>
          <p:cNvSpPr/>
          <p:nvPr/>
        </p:nvSpPr>
        <p:spPr>
          <a:xfrm>
            <a:off x="2271820" y="2140860"/>
            <a:ext cx="1487970" cy="3432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id="{C7E944CE-A325-4311-B32D-B0A33C877F8F}"/>
              </a:ext>
            </a:extLst>
          </p:cNvPr>
          <p:cNvSpPr txBox="1"/>
          <p:nvPr/>
        </p:nvSpPr>
        <p:spPr>
          <a:xfrm>
            <a:off x="2477782" y="1572291"/>
            <a:ext cx="1073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elinks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hteck 12">
            <a:extLst>
              <a:ext uri="{FF2B5EF4-FFF2-40B4-BE49-F238E27FC236}">
                <a16:creationId xmlns:a16="http://schemas.microsoft.com/office/drawing/2014/main" id="{3123A3E2-E947-47AF-A0F4-4BFD00946B47}"/>
              </a:ext>
            </a:extLst>
          </p:cNvPr>
          <p:cNvSpPr/>
          <p:nvPr/>
        </p:nvSpPr>
        <p:spPr>
          <a:xfrm>
            <a:off x="7211383" y="1850900"/>
            <a:ext cx="1944216" cy="18554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GERI-Board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FPGA based</a:t>
            </a:r>
          </a:p>
          <a:p>
            <a:pPr algn="ctr"/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PCIe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Interface to computer system</a:t>
            </a:r>
          </a:p>
        </p:txBody>
      </p:sp>
      <p:sp>
        <p:nvSpPr>
          <p:cNvPr id="19" name="Pfeil nach rechts 13">
            <a:extLst>
              <a:ext uri="{FF2B5EF4-FFF2-40B4-BE49-F238E27FC236}">
                <a16:creationId xmlns:a16="http://schemas.microsoft.com/office/drawing/2014/main" id="{B1C51339-A493-4D98-A663-E78BFDB0596E}"/>
              </a:ext>
            </a:extLst>
          </p:cNvPr>
          <p:cNvSpPr/>
          <p:nvPr/>
        </p:nvSpPr>
        <p:spPr>
          <a:xfrm>
            <a:off x="6131263" y="2174936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feld 15">
            <a:extLst>
              <a:ext uri="{FF2B5EF4-FFF2-40B4-BE49-F238E27FC236}">
                <a16:creationId xmlns:a16="http://schemas.microsoft.com/office/drawing/2014/main" id="{3906B736-6E2C-45B7-B631-343B6F89F7F2}"/>
              </a:ext>
            </a:extLst>
          </p:cNvPr>
          <p:cNvSpPr txBox="1"/>
          <p:nvPr/>
        </p:nvSpPr>
        <p:spPr>
          <a:xfrm>
            <a:off x="6021110" y="1573968"/>
            <a:ext cx="101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Gbit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opt.</a:t>
            </a:r>
          </a:p>
        </p:txBody>
      </p:sp>
      <p:sp>
        <p:nvSpPr>
          <p:cNvPr id="21" name="Pfeil nach rechts 17">
            <a:extLst>
              <a:ext uri="{FF2B5EF4-FFF2-40B4-BE49-F238E27FC236}">
                <a16:creationId xmlns:a16="http://schemas.microsoft.com/office/drawing/2014/main" id="{6C8FF57B-8117-472B-A096-215489911E5F}"/>
              </a:ext>
            </a:extLst>
          </p:cNvPr>
          <p:cNvSpPr/>
          <p:nvPr/>
        </p:nvSpPr>
        <p:spPr>
          <a:xfrm rot="10800000">
            <a:off x="6059255" y="2606984"/>
            <a:ext cx="93610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Pfeil nach rechts 18">
            <a:extLst>
              <a:ext uri="{FF2B5EF4-FFF2-40B4-BE49-F238E27FC236}">
                <a16:creationId xmlns:a16="http://schemas.microsoft.com/office/drawing/2014/main" id="{9BCAA5C2-C938-4286-853A-7C35832B3341}"/>
              </a:ext>
            </a:extLst>
          </p:cNvPr>
          <p:cNvSpPr/>
          <p:nvPr/>
        </p:nvSpPr>
        <p:spPr>
          <a:xfrm rot="10800000">
            <a:off x="2208522" y="2547756"/>
            <a:ext cx="1529124" cy="3240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feld 19">
            <a:extLst>
              <a:ext uri="{FF2B5EF4-FFF2-40B4-BE49-F238E27FC236}">
                <a16:creationId xmlns:a16="http://schemas.microsoft.com/office/drawing/2014/main" id="{6962DC2D-6C46-43FC-8E40-FA1437B0DCF8}"/>
              </a:ext>
            </a:extLst>
          </p:cNvPr>
          <p:cNvSpPr txBox="1"/>
          <p:nvPr/>
        </p:nvSpPr>
        <p:spPr>
          <a:xfrm>
            <a:off x="4151483" y="1328773"/>
            <a:ext cx="1733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GBTxEMU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24" name="Pfeil nach unten 20">
            <a:extLst>
              <a:ext uri="{FF2B5EF4-FFF2-40B4-BE49-F238E27FC236}">
                <a16:creationId xmlns:a16="http://schemas.microsoft.com/office/drawing/2014/main" id="{EF4AACD3-0417-404F-B265-1F21EA2FA6F1}"/>
              </a:ext>
            </a:extLst>
          </p:cNvPr>
          <p:cNvSpPr/>
          <p:nvPr/>
        </p:nvSpPr>
        <p:spPr>
          <a:xfrm>
            <a:off x="7787447" y="393913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Pfeil nach unten 21">
            <a:extLst>
              <a:ext uri="{FF2B5EF4-FFF2-40B4-BE49-F238E27FC236}">
                <a16:creationId xmlns:a16="http://schemas.microsoft.com/office/drawing/2014/main" id="{FEA99C10-30DB-4A4E-975B-1D06A1BEFBDF}"/>
              </a:ext>
            </a:extLst>
          </p:cNvPr>
          <p:cNvSpPr/>
          <p:nvPr/>
        </p:nvSpPr>
        <p:spPr>
          <a:xfrm rot="10800000">
            <a:off x="8118971" y="393913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Abgerundetes Rechteck 22">
            <a:extLst>
              <a:ext uri="{FF2B5EF4-FFF2-40B4-BE49-F238E27FC236}">
                <a16:creationId xmlns:a16="http://schemas.microsoft.com/office/drawing/2014/main" id="{A67B7898-831E-4FB8-B022-AD5E0F831414}"/>
              </a:ext>
            </a:extLst>
          </p:cNvPr>
          <p:cNvSpPr/>
          <p:nvPr/>
        </p:nvSpPr>
        <p:spPr>
          <a:xfrm>
            <a:off x="7211383" y="5451300"/>
            <a:ext cx="1872208" cy="12241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TFC</a:t>
            </a:r>
          </a:p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Timing and Fast Control</a:t>
            </a:r>
          </a:p>
        </p:txBody>
      </p:sp>
      <p:sp>
        <p:nvSpPr>
          <p:cNvPr id="27" name="Textfeld 2">
            <a:extLst>
              <a:ext uri="{FF2B5EF4-FFF2-40B4-BE49-F238E27FC236}">
                <a16:creationId xmlns:a16="http://schemas.microsoft.com/office/drawing/2014/main" id="{9BB0CBB8-D36F-420E-8550-8C6280C9D43A}"/>
              </a:ext>
            </a:extLst>
          </p:cNvPr>
          <p:cNvSpPr txBox="1"/>
          <p:nvPr/>
        </p:nvSpPr>
        <p:spPr>
          <a:xfrm>
            <a:off x="1938115" y="1836060"/>
            <a:ext cx="2148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2.35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MHit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/s/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elink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90D041-3A49-46C7-B5B8-E71C57203572}"/>
              </a:ext>
            </a:extLst>
          </p:cNvPr>
          <p:cNvSpPr txBox="1"/>
          <p:nvPr/>
        </p:nvSpPr>
        <p:spPr>
          <a:xfrm>
            <a:off x="6115362" y="2886909"/>
            <a:ext cx="109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Data,</a:t>
            </a:r>
          </a:p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Synch,</a:t>
            </a:r>
          </a:p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commands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929FA0-0C88-4527-AA8A-1801FB6BA3CF}"/>
              </a:ext>
            </a:extLst>
          </p:cNvPr>
          <p:cNvSpPr txBox="1"/>
          <p:nvPr/>
        </p:nvSpPr>
        <p:spPr>
          <a:xfrm>
            <a:off x="2462937" y="2789601"/>
            <a:ext cx="10982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Data,</a:t>
            </a:r>
          </a:p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Synch,</a:t>
            </a:r>
          </a:p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commands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7C47141-2939-464B-89ED-95BAE0755CE3}"/>
              </a:ext>
            </a:extLst>
          </p:cNvPr>
          <p:cNvSpPr txBox="1"/>
          <p:nvPr/>
        </p:nvSpPr>
        <p:spPr>
          <a:xfrm>
            <a:off x="6795626" y="4067273"/>
            <a:ext cx="109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Synch,</a:t>
            </a:r>
          </a:p>
          <a:p>
            <a:pPr algn="ctr"/>
            <a:r>
              <a:rPr lang="en-US" sz="1600" i="1" dirty="0">
                <a:latin typeface="Cambria" panose="02040503050406030204" pitchFamily="18" charset="0"/>
                <a:ea typeface="Cambria" panose="02040503050406030204" pitchFamily="18" charset="0"/>
              </a:rPr>
              <a:t>commands</a:t>
            </a:r>
            <a:endParaRPr lang="ru-RU" sz="1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Стрелка: вправо 32">
            <a:extLst>
              <a:ext uri="{FF2B5EF4-FFF2-40B4-BE49-F238E27FC236}">
                <a16:creationId xmlns:a16="http://schemas.microsoft.com/office/drawing/2014/main" id="{A8942F8A-A38B-4970-94F5-DE2C123966D4}"/>
              </a:ext>
            </a:extLst>
          </p:cNvPr>
          <p:cNvSpPr/>
          <p:nvPr/>
        </p:nvSpPr>
        <p:spPr>
          <a:xfrm>
            <a:off x="9980759" y="2205447"/>
            <a:ext cx="803198" cy="8621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58F9B3-61B9-4279-94A1-89AE0D23EAC9}"/>
              </a:ext>
            </a:extLst>
          </p:cNvPr>
          <p:cNvSpPr txBox="1"/>
          <p:nvPr/>
        </p:nvSpPr>
        <p:spPr>
          <a:xfrm>
            <a:off x="10783957" y="2236088"/>
            <a:ext cx="1317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BM@N</a:t>
            </a:r>
          </a:p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Data center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251C054-C349-4CE8-BD38-24CF4F7A3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386" y="4713560"/>
            <a:ext cx="1947260" cy="56988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3C5EEF1-B310-4C2B-B4DB-8AD33FA5A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49305">
            <a:off x="2165774" y="3554442"/>
            <a:ext cx="1465569" cy="10991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02A67B0-C0C2-48C0-AF85-AA31163B9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717" y="4587215"/>
            <a:ext cx="1753581" cy="131695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8A2751F-BA53-41E2-A042-7F27FAC99961}"/>
              </a:ext>
            </a:extLst>
          </p:cNvPr>
          <p:cNvSpPr txBox="1"/>
          <p:nvPr/>
        </p:nvSpPr>
        <p:spPr>
          <a:xfrm>
            <a:off x="1699851" y="4376494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10 m </a:t>
            </a:r>
            <a:r>
              <a:rPr lang="en-US" i="1" dirty="0" err="1">
                <a:latin typeface="Cambria" panose="02040503050406030204" pitchFamily="18" charset="0"/>
                <a:ea typeface="Cambria" panose="02040503050406030204" pitchFamily="18" charset="0"/>
              </a:rPr>
              <a:t>twinax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 cable</a:t>
            </a:r>
            <a:endParaRPr lang="ru-RU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45FE1A9-A479-4847-BFB8-196410C411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350" t="45111" r="6401" b="11905"/>
          <a:stretch/>
        </p:blipFill>
        <p:spPr>
          <a:xfrm>
            <a:off x="8817754" y="4553134"/>
            <a:ext cx="1756604" cy="1237443"/>
          </a:xfrm>
          <a:prstGeom prst="rect">
            <a:avLst/>
          </a:prstGeom>
        </p:spPr>
      </p:pic>
      <p:sp>
        <p:nvSpPr>
          <p:cNvPr id="44" name="Pfeil nach unten 20">
            <a:extLst>
              <a:ext uri="{FF2B5EF4-FFF2-40B4-BE49-F238E27FC236}">
                <a16:creationId xmlns:a16="http://schemas.microsoft.com/office/drawing/2014/main" id="{4DFAEB7C-660F-4B93-8DE9-7974015254AB}"/>
              </a:ext>
            </a:extLst>
          </p:cNvPr>
          <p:cNvSpPr/>
          <p:nvPr/>
        </p:nvSpPr>
        <p:spPr>
          <a:xfrm rot="5400000">
            <a:off x="9552040" y="5773592"/>
            <a:ext cx="288032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1FEAC3B-37E0-4F66-82F4-2BB3FFDBD60A}"/>
              </a:ext>
            </a:extLst>
          </p:cNvPr>
          <p:cNvSpPr txBox="1"/>
          <p:nvPr/>
        </p:nvSpPr>
        <p:spPr>
          <a:xfrm>
            <a:off x="10200112" y="6001923"/>
            <a:ext cx="992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Trigger, </a:t>
            </a:r>
          </a:p>
          <a:p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WR</a:t>
            </a:r>
            <a:endParaRPr lang="ru-RU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180D2A0-79A4-441B-9161-9BBB2C42E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04612" y="964799"/>
            <a:ext cx="1374748" cy="1030778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4FDBD670-47F2-4102-A648-6D884A0ADD5A}"/>
              </a:ext>
            </a:extLst>
          </p:cNvPr>
          <p:cNvSpPr txBox="1"/>
          <p:nvPr/>
        </p:nvSpPr>
        <p:spPr>
          <a:xfrm>
            <a:off x="11192178" y="890458"/>
            <a:ext cx="106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STS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7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DF9C3-D59E-4E28-8736-924E38F1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pipe downstream the target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BA386BE-1BB4-432B-A263-272E8BD4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1EA7FC2-A9D0-4E05-AEF3-F0E49790E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BC9FBDE-EF33-43C1-A983-18456E933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50595"/>
          <a:stretch/>
        </p:blipFill>
        <p:spPr bwMode="auto">
          <a:xfrm>
            <a:off x="6877539" y="1073005"/>
            <a:ext cx="3888432" cy="2072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48A217-FCA9-48F4-BA51-B5E7578855EF}"/>
              </a:ext>
            </a:extLst>
          </p:cNvPr>
          <p:cNvSpPr txBox="1"/>
          <p:nvPr/>
        </p:nvSpPr>
        <p:spPr>
          <a:xfrm>
            <a:off x="6877539" y="3189610"/>
            <a:ext cx="3933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Rockwell" pitchFamily="18" charset="0"/>
              </a:rPr>
              <a:t>1 meter prototype of the BM@N carbon </a:t>
            </a:r>
          </a:p>
          <a:p>
            <a:pPr algn="ctr"/>
            <a:r>
              <a:rPr lang="en-US" sz="1600" dirty="0">
                <a:latin typeface="Rockwell" pitchFamily="18" charset="0"/>
              </a:rPr>
              <a:t>beam pipe (DD “</a:t>
            </a:r>
            <a:r>
              <a:rPr lang="en-US" sz="1600" dirty="0" err="1">
                <a:latin typeface="Rockwell" pitchFamily="18" charset="0"/>
              </a:rPr>
              <a:t>Arkhipov</a:t>
            </a:r>
            <a:r>
              <a:rPr lang="en-US" sz="1600" dirty="0">
                <a:latin typeface="Rockwell" pitchFamily="18" charset="0"/>
              </a:rPr>
              <a:t>”)</a:t>
            </a:r>
            <a:endParaRPr lang="ru-RU" sz="1600" dirty="0"/>
          </a:p>
        </p:txBody>
      </p:sp>
      <p:pic>
        <p:nvPicPr>
          <p:cNvPr id="9" name="Grafik 36">
            <a:extLst>
              <a:ext uri="{FF2B5EF4-FFF2-40B4-BE49-F238E27FC236}">
                <a16:creationId xmlns:a16="http://schemas.microsoft.com/office/drawing/2014/main" id="{17FD2116-F71A-48E8-B6B8-97E418B0D6D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6" y="1791688"/>
            <a:ext cx="5165168" cy="1897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4D2C2CD-12CE-4ACD-8645-D49F92AD60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5538" b="11291"/>
          <a:stretch/>
        </p:blipFill>
        <p:spPr bwMode="auto">
          <a:xfrm>
            <a:off x="532136" y="1063538"/>
            <a:ext cx="5165168" cy="78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F3005ECC-9B00-4393-916C-4A2F22979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043" y="3914264"/>
            <a:ext cx="2166779" cy="12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21F8A4-59AC-4991-A489-44D2FC7471BC}"/>
              </a:ext>
            </a:extLst>
          </p:cNvPr>
          <p:cNvSpPr txBox="1"/>
          <p:nvPr/>
        </p:nvSpPr>
        <p:spPr>
          <a:xfrm>
            <a:off x="7152575" y="5419273"/>
            <a:ext cx="3241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Rockwell" panose="02060603020205020403" pitchFamily="18" charset="0"/>
              </a:rPr>
              <a:t>Design of the non-flange connections</a:t>
            </a:r>
            <a:endParaRPr lang="ru-RU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53584F-AAF1-4F68-A0EF-4D791C983957}"/>
              </a:ext>
            </a:extLst>
          </p:cNvPr>
          <p:cNvSpPr txBox="1"/>
          <p:nvPr/>
        </p:nvSpPr>
        <p:spPr>
          <a:xfrm>
            <a:off x="382357" y="3575050"/>
            <a:ext cx="5910980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Rockwell" pitchFamily="18" charset="0"/>
            </a:endParaRP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Beam pipe is made of 1 mm thick carbon fiber;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Consists of four parts with a non-flange connectors;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FLUKA simulations have shown that the proposed beam pipe is well suited to guide the high intensity beam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First vacuum tests have shown an insignificant  leakage level of side surfaces of the sample, vacuum up to 10</a:t>
            </a:r>
            <a:r>
              <a:rPr lang="en-US" baseline="30000" dirty="0">
                <a:latin typeface="Cambria" panose="02040503050406030204" pitchFamily="18" charset="0"/>
                <a:ea typeface="Cambria" panose="02040503050406030204" pitchFamily="18" charset="0"/>
              </a:rPr>
              <a:t>-5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1400" baseline="30000" dirty="0">
              <a:latin typeface="Rockwell" pitchFamily="18" charset="0"/>
            </a:endParaRPr>
          </a:p>
          <a:p>
            <a:endParaRPr lang="en-US" dirty="0">
              <a:latin typeface="Rockwell" pitchFamily="18" charset="0"/>
            </a:endParaRPr>
          </a:p>
          <a:p>
            <a:br>
              <a:rPr lang="en-US" dirty="0"/>
            </a:b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4375BF6-E126-4203-A5E7-DF1BC01DF316}"/>
              </a:ext>
            </a:extLst>
          </p:cNvPr>
          <p:cNvSpPr/>
          <p:nvPr/>
        </p:nvSpPr>
        <p:spPr>
          <a:xfrm>
            <a:off x="6877539" y="6049605"/>
            <a:ext cx="5325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Senger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P.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Senger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Piyadin,V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Spaskov</a:t>
            </a:r>
            <a:r>
              <a:rPr lang="en-US" dirty="0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solidFill>
                  <a:srgbClr val="6BA11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A.Kubankin</a:t>
            </a:r>
            <a:endParaRPr lang="ru-RU" dirty="0">
              <a:solidFill>
                <a:srgbClr val="6BA11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615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45E48C-D6F0-438C-B899-92BDD35A8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Physics performance simulations of the tracking system</a:t>
            </a:r>
            <a:endParaRPr lang="ru-RU" sz="32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3C3A5-3D6D-4EFC-8A38-AC285E071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219" y="1158951"/>
            <a:ext cx="10715846" cy="16055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l-GR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Ξ</a:t>
            </a:r>
            <a:r>
              <a:rPr lang="en-US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-</a:t>
            </a:r>
            <a:r>
              <a:rPr lang="el-GR" spc="-1" baseline="-25000" dirty="0"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  <a:r>
              <a:rPr lang="en-US" spc="-1" dirty="0"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and </a:t>
            </a:r>
            <a:r>
              <a:rPr lang="el-GR" spc="-1" baseline="-25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Λ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H</a:t>
            </a:r>
            <a:r>
              <a:rPr lang="ru-RU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3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  <a:r>
              <a:rPr lang="de-DE" dirty="0"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reconstruction</a:t>
            </a:r>
            <a:r>
              <a:rPr lang="de-DE" dirty="0">
                <a:solidFill>
                  <a:prstClr val="black"/>
                </a:solidFill>
                <a:cs typeface="Tahoma" panose="020B0604030504040204" pitchFamily="34" charset="0"/>
              </a:rPr>
              <a:t> in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central</a:t>
            </a:r>
            <a:r>
              <a:rPr lang="de-DE" dirty="0">
                <a:solidFill>
                  <a:prstClr val="black"/>
                </a:solidFill>
                <a:cs typeface="Tahoma" panose="020B0604030504040204" pitchFamily="34" charset="0"/>
              </a:rPr>
              <a:t>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Au+Au</a:t>
            </a:r>
            <a:r>
              <a:rPr lang="de-DE" dirty="0">
                <a:solidFill>
                  <a:prstClr val="black"/>
                </a:solidFill>
                <a:cs typeface="Tahoma" panose="020B0604030504040204" pitchFamily="34" charset="0"/>
              </a:rPr>
              <a:t> at 4A </a:t>
            </a:r>
            <a:r>
              <a:rPr lang="de-DE" dirty="0" err="1">
                <a:solidFill>
                  <a:prstClr val="black"/>
                </a:solidFill>
                <a:cs typeface="Tahoma" panose="020B0604030504040204" pitchFamily="34" charset="0"/>
              </a:rPr>
              <a:t>GeV</a:t>
            </a:r>
            <a:endParaRPr lang="de-DE" dirty="0">
              <a:solidFill>
                <a:prstClr val="black"/>
              </a:solidFill>
              <a:cs typeface="Tahoma" panose="020B0604030504040204" pitchFamily="34" charset="0"/>
            </a:endParaRPr>
          </a:p>
          <a:p>
            <a:pPr lvl="0" defTabSz="1007943">
              <a:spcAft>
                <a:spcPts val="600"/>
              </a:spcAft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Generator:     PHQMD (V. </a:t>
            </a:r>
            <a:r>
              <a:rPr lang="en-US" spc="-1" dirty="0" err="1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Kireyeu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), 500k events, </a:t>
            </a:r>
            <a:r>
              <a:rPr lang="en-US" spc="-1" dirty="0" err="1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Au+Au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at 4A GeV, b = 0-5 </a:t>
            </a:r>
            <a:r>
              <a:rPr lang="en-US" spc="-1" dirty="0" err="1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fm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</a:p>
          <a:p>
            <a:pPr lvl="0" defTabSz="1007943">
              <a:spcBef>
                <a:spcPts val="600"/>
              </a:spcBef>
              <a:spcAft>
                <a:spcPts val="600"/>
              </a:spcAft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Statistics:       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 210</a:t>
            </a:r>
            <a:r>
              <a:rPr lang="en-US" spc="-1" baseline="30000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6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Λ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,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 210</a:t>
            </a:r>
            <a:r>
              <a:rPr lang="en-US" spc="-1" baseline="30000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l-GR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Ξ</a:t>
            </a:r>
            <a:r>
              <a:rPr lang="en-US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-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,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 8.410</a:t>
            </a:r>
            <a:r>
              <a:rPr lang="en-US" spc="-1" baseline="30000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  <a:sym typeface="Symbol" panose="05050102010706020507" pitchFamily="18" charset="2"/>
              </a:rPr>
              <a:t>4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</a:t>
            </a:r>
            <a:r>
              <a:rPr lang="el-GR" spc="-1" baseline="-25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Λ</a:t>
            </a:r>
            <a:r>
              <a:rPr lang="ru-RU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H</a:t>
            </a:r>
            <a:r>
              <a:rPr lang="de-DE" spc="-1" baseline="30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3</a:t>
            </a:r>
            <a:endParaRPr lang="en-US" spc="-1" dirty="0">
              <a:solidFill>
                <a:srgbClr val="002776"/>
              </a:solidFill>
              <a:uFill>
                <a:solidFill>
                  <a:srgbClr val="FFFFFF"/>
                </a:solidFill>
              </a:uFill>
              <a:cs typeface="Tahoma" panose="020B0604030504040204" pitchFamily="34" charset="0"/>
            </a:endParaRPr>
          </a:p>
          <a:p>
            <a:pPr lvl="0" defTabSz="1007943"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  <a:defRPr/>
            </a:pP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Detectors:  </a:t>
            </a:r>
            <a:r>
              <a:rPr lang="en-US" b="1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     </a:t>
            </a:r>
            <a:r>
              <a:rPr lang="en-US" spc="-1" dirty="0">
                <a:solidFill>
                  <a:srgbClr val="002776"/>
                </a:solidFill>
                <a:uFill>
                  <a:solidFill>
                    <a:srgbClr val="FFFFFF"/>
                  </a:solidFill>
                </a:uFill>
                <a:cs typeface="Tahoma" panose="020B0604030504040204" pitchFamily="34" charset="0"/>
              </a:rPr>
              <a:t>STS + GEMs + TOF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740254-78DA-4C39-898C-F67345575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3A372-1461-4888-9F28-DCF42BA5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6" name="Рисунок 5" descr="Xi_cbmn.png">
            <a:extLst>
              <a:ext uri="{FF2B5EF4-FFF2-40B4-BE49-F238E27FC236}">
                <a16:creationId xmlns:a16="http://schemas.microsoft.com/office/drawing/2014/main" id="{B998A8B0-D34F-4628-B37C-B87C453312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5645" y="3227820"/>
            <a:ext cx="3928613" cy="2697501"/>
          </a:xfrm>
          <a:prstGeom prst="rect">
            <a:avLst/>
          </a:prstGeom>
        </p:spPr>
      </p:pic>
      <p:pic>
        <p:nvPicPr>
          <p:cNvPr id="7" name="Рисунок 6" descr="H3L_cbmn_2p.png">
            <a:extLst>
              <a:ext uri="{FF2B5EF4-FFF2-40B4-BE49-F238E27FC236}">
                <a16:creationId xmlns:a16="http://schemas.microsoft.com/office/drawing/2014/main" id="{19C856EA-C64B-48C8-8C09-F4A1BBF8E7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46393" y="3218584"/>
            <a:ext cx="3847197" cy="2641599"/>
          </a:xfrm>
          <a:prstGeom prst="rect">
            <a:avLst/>
          </a:prstGeom>
        </p:spPr>
      </p:pic>
      <p:pic>
        <p:nvPicPr>
          <p:cNvPr id="8" name="Рисунок 7" descr="H3L_cbmn_3p.png">
            <a:extLst>
              <a:ext uri="{FF2B5EF4-FFF2-40B4-BE49-F238E27FC236}">
                <a16:creationId xmlns:a16="http://schemas.microsoft.com/office/drawing/2014/main" id="{A2123A1E-D444-409A-8506-AC39F4DE06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79606" y="3200113"/>
            <a:ext cx="3884273" cy="26670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738BD6-F4F2-4488-B862-C3CDAE4BF731}"/>
              </a:ext>
            </a:extLst>
          </p:cNvPr>
          <p:cNvSpPr txBox="1"/>
          <p:nvPr/>
        </p:nvSpPr>
        <p:spPr>
          <a:xfrm>
            <a:off x="7178942" y="6026020"/>
            <a:ext cx="4684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6BA11D"/>
                </a:solidFill>
              </a:rPr>
              <a:t>A.Zinchenko</a:t>
            </a:r>
            <a:r>
              <a:rPr lang="en-US" dirty="0">
                <a:solidFill>
                  <a:srgbClr val="6BA11D"/>
                </a:solidFill>
              </a:rPr>
              <a:t>, </a:t>
            </a:r>
            <a:r>
              <a:rPr lang="en-US" dirty="0" err="1">
                <a:solidFill>
                  <a:srgbClr val="6BA11D"/>
                </a:solidFill>
              </a:rPr>
              <a:t>M.Kapishin</a:t>
            </a:r>
            <a:r>
              <a:rPr lang="en-US" dirty="0">
                <a:solidFill>
                  <a:srgbClr val="6BA11D"/>
                </a:solidFill>
              </a:rPr>
              <a:t>, </a:t>
            </a:r>
            <a:r>
              <a:rPr lang="en-US" dirty="0" err="1">
                <a:solidFill>
                  <a:srgbClr val="6BA11D"/>
                </a:solidFill>
              </a:rPr>
              <a:t>I.Rufanov</a:t>
            </a:r>
            <a:r>
              <a:rPr lang="en-US" dirty="0">
                <a:solidFill>
                  <a:srgbClr val="6BA11D"/>
                </a:solidFill>
              </a:rPr>
              <a:t>, </a:t>
            </a:r>
            <a:r>
              <a:rPr lang="en-US" dirty="0" err="1">
                <a:solidFill>
                  <a:srgbClr val="6BA11D"/>
                </a:solidFill>
              </a:rPr>
              <a:t>V.Vasendina</a:t>
            </a:r>
            <a:endParaRPr lang="ru-RU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773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BAA12-0EA8-4D1B-B3E9-711C3218F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Beam parameters and setup at different stages of the experiment</a:t>
            </a:r>
            <a:endParaRPr lang="ru-RU" sz="2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6CD654-5F77-4A0F-B97C-17EDF62CE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91E1A94-9A09-41CC-B3C2-FF9507C8A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18</a:t>
            </a:fld>
            <a:endParaRPr lang="ru-RU" dirty="0"/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F43C0384-2DCD-4339-8725-D94B9B27B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324915"/>
              </p:ext>
            </p:extLst>
          </p:nvPr>
        </p:nvGraphicFramePr>
        <p:xfrm>
          <a:off x="618836" y="1443039"/>
          <a:ext cx="10150763" cy="47434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1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0109">
                  <a:extLst>
                    <a:ext uri="{9D8B030D-6E8A-4147-A177-3AD203B41FA5}">
                      <a16:colId xmlns:a16="http://schemas.microsoft.com/office/drawing/2014/main" val="1839070743"/>
                    </a:ext>
                  </a:extLst>
                </a:gridCol>
              </a:tblGrid>
              <a:tr h="720082">
                <a:tc>
                  <a:txBody>
                    <a:bodyPr/>
                    <a:lstStyle/>
                    <a:p>
                      <a:r>
                        <a:rPr lang="en-US" sz="1800" dirty="0"/>
                        <a:t>Year</a:t>
                      </a:r>
                      <a:endParaRPr lang="ru-RU" sz="1800" dirty="0"/>
                    </a:p>
                  </a:txBody>
                  <a:tcPr marL="91443" marR="91443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2016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2017</a:t>
                      </a:r>
                    </a:p>
                    <a:p>
                      <a:r>
                        <a:rPr lang="en-US" sz="1800" dirty="0"/>
                        <a:t>spring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2018   spring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fall 2021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660066"/>
                          </a:solidFill>
                        </a:rPr>
                        <a:t>2022  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FF0000"/>
                          </a:solidFill>
                        </a:rPr>
                        <a:t>2023  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/>
                        <a:t>Beam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d(↑)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C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 err="1">
                          <a:solidFill>
                            <a:srgbClr val="006600"/>
                          </a:solidFill>
                        </a:rPr>
                        <a:t>Ar,Kr</a:t>
                      </a:r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, C(SRC)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 err="1">
                          <a:solidFill>
                            <a:srgbClr val="0070C0"/>
                          </a:solidFill>
                        </a:rPr>
                        <a:t>Kr,Xe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660066"/>
                          </a:solidFill>
                        </a:rPr>
                        <a:t>up to Au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FF0000"/>
                          </a:solidFill>
                        </a:rPr>
                        <a:t>up to Au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 err="1"/>
                        <a:t>Max.inten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sity</a:t>
                      </a:r>
                      <a:r>
                        <a:rPr lang="en-US" sz="1800" dirty="0"/>
                        <a:t>, Hz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0.5M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0.5M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0.5M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0.5M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660066"/>
                          </a:solidFill>
                        </a:rPr>
                        <a:t>0.5M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FF0000"/>
                          </a:solidFill>
                        </a:rPr>
                        <a:t>0.5M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/>
                        <a:t>Trigger rate, Hz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5k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5k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10k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10k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660066"/>
                          </a:solidFill>
                        </a:rPr>
                        <a:t>10k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FF0000"/>
                          </a:solidFill>
                        </a:rPr>
                        <a:t>50k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3043">
                <a:tc>
                  <a:txBody>
                    <a:bodyPr/>
                    <a:lstStyle/>
                    <a:p>
                      <a:r>
                        <a:rPr lang="en-US" sz="1800" dirty="0"/>
                        <a:t>Central tracker status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 GEM half   planes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 GEM half  planes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6 GEM half planes +</a:t>
                      </a:r>
                    </a:p>
                    <a:p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3 forward Si planes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7 GEM full planes +  forward Si</a:t>
                      </a:r>
                      <a:r>
                        <a:rPr lang="en-US" sz="1800" baseline="0" dirty="0">
                          <a:solidFill>
                            <a:srgbClr val="0070C0"/>
                          </a:solidFill>
                        </a:rPr>
                        <a:t> planes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GEM full planes +  forward Si +  2 large STS planes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 GEM full planes +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large STS planes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1">
                <a:tc>
                  <a:txBody>
                    <a:bodyPr/>
                    <a:lstStyle/>
                    <a:p>
                      <a:r>
                        <a:rPr lang="en-US" sz="1800" dirty="0"/>
                        <a:t>Experimental status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technical run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technical run</a:t>
                      </a:r>
                      <a:endParaRPr lang="ru-RU" sz="1800" dirty="0"/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006600"/>
                          </a:solidFill>
                        </a:rPr>
                        <a:t>technical </a:t>
                      </a:r>
                      <a:r>
                        <a:rPr lang="en-US" sz="1800" baseline="0" dirty="0" err="1">
                          <a:solidFill>
                            <a:srgbClr val="006600"/>
                          </a:solidFill>
                        </a:rPr>
                        <a:t>run+physics</a:t>
                      </a:r>
                      <a:endParaRPr lang="ru-RU" sz="1800" baseline="0" dirty="0">
                        <a:solidFill>
                          <a:srgbClr val="00660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70C0"/>
                          </a:solidFill>
                        </a:rPr>
                        <a:t>physics run</a:t>
                      </a:r>
                      <a:endParaRPr lang="ru-RU" sz="1800" dirty="0">
                        <a:solidFill>
                          <a:srgbClr val="0070C0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660066"/>
                          </a:solidFill>
                        </a:rPr>
                        <a:t>stage1 physics</a:t>
                      </a:r>
                      <a:endParaRPr lang="ru-RU" sz="1800" baseline="0" dirty="0">
                        <a:solidFill>
                          <a:srgbClr val="660066"/>
                        </a:solidFill>
                      </a:endParaRPr>
                    </a:p>
                  </a:txBody>
                  <a:tcPr marL="91443" marR="91443"/>
                </a:tc>
                <a:tc>
                  <a:txBody>
                    <a:bodyPr/>
                    <a:lstStyle/>
                    <a:p>
                      <a:r>
                        <a:rPr lang="en-US" sz="1800" baseline="0" dirty="0">
                          <a:solidFill>
                            <a:srgbClr val="FF0000"/>
                          </a:solidFill>
                        </a:rPr>
                        <a:t>stage2 physics</a:t>
                      </a:r>
                      <a:endParaRPr lang="ru-RU" sz="1800" baseline="0" dirty="0">
                        <a:solidFill>
                          <a:srgbClr val="FF0000"/>
                        </a:solidFill>
                      </a:endParaRPr>
                    </a:p>
                  </a:txBody>
                  <a:tcPr marL="91443" marR="9144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373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723862-D83F-4A4A-BD9A-991567314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6" y="1359158"/>
            <a:ext cx="9484241" cy="2628051"/>
          </a:xfrm>
        </p:spPr>
        <p:txBody>
          <a:bodyPr>
            <a:normAutofit/>
          </a:bodyPr>
          <a:lstStyle/>
          <a:p>
            <a:r>
              <a:rPr lang="en-US" sz="4800" dirty="0"/>
              <a:t>Thank you for your attention!</a:t>
            </a:r>
            <a:endParaRPr lang="ru-RU" sz="4800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E17F7F-3F75-4784-8416-A55B8A79F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42FF20-3D2A-42A4-AB3B-34403051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795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4928A-B209-4A85-BE88-E410300F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0AD5B-3E8C-4E29-AA96-5F2B48144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BM@N experiment at NICA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Heavy ion program at BM@N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Upgrade of BM@N experiment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Hybrid tracking system of BM@N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Timelines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D33B84-AB8D-4023-B3B0-D32ED8AB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F64AC5-F622-4BCB-8762-F3F27FE8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5965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E47453-96A4-4A68-855B-A988E990E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NICA Heavy Ion Complex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100A53-145F-4B87-BDAB-A1D3E189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0174" y="889704"/>
            <a:ext cx="8951522" cy="80164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0070C0"/>
                </a:solidFill>
              </a:rPr>
              <a:t>BM@N: </a:t>
            </a:r>
            <a:r>
              <a:rPr lang="en-US" sz="2400" i="1" dirty="0">
                <a:solidFill>
                  <a:srgbClr val="0070C0"/>
                </a:solidFill>
              </a:rPr>
              <a:t>beams from p to Au, heavy ion energy 1-3,8 AGeV, Au intensity up to 2 MHz</a:t>
            </a:r>
            <a:endParaRPr lang="ru-RU" sz="2400" i="1" dirty="0">
              <a:solidFill>
                <a:srgbClr val="0070C0"/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F1676-D371-4BC1-9CC2-AF0A3296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5E673B4-97B6-4DB8-B0A9-A1D4F8982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948E4A-A6CB-43B8-914B-3D50A974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271" y="1663934"/>
            <a:ext cx="8779329" cy="493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2BBF6254-74D1-473E-A665-50288640EE70}"/>
              </a:ext>
            </a:extLst>
          </p:cNvPr>
          <p:cNvGrpSpPr/>
          <p:nvPr/>
        </p:nvGrpSpPr>
        <p:grpSpPr>
          <a:xfrm>
            <a:off x="122879" y="1838954"/>
            <a:ext cx="3448996" cy="1990884"/>
            <a:chOff x="160979" y="1623332"/>
            <a:chExt cx="3448996" cy="199088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5CCF461-7780-46F0-AB74-2DD44F298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979" y="1623332"/>
              <a:ext cx="3448996" cy="1990884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28575">
              <a:solidFill>
                <a:schemeClr val="accent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BE761F-D2B7-46A0-A9B6-D5F16B5D5B40}"/>
                </a:ext>
              </a:extLst>
            </p:cNvPr>
            <p:cNvSpPr txBox="1"/>
            <p:nvPr/>
          </p:nvSpPr>
          <p:spPr>
            <a:xfrm>
              <a:off x="2390775" y="3210124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1">
                      <a:lumMod val="75000"/>
                    </a:schemeClr>
                  </a:solidFill>
                </a:rPr>
                <a:t>BM@N</a:t>
              </a:r>
              <a:endParaRPr lang="ru-RU" b="1" i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3B88CD5E-2F51-47BE-9565-7EBD86991F91}"/>
              </a:ext>
            </a:extLst>
          </p:cNvPr>
          <p:cNvSpPr/>
          <p:nvPr/>
        </p:nvSpPr>
        <p:spPr>
          <a:xfrm rot="1080025">
            <a:off x="3376982" y="3051058"/>
            <a:ext cx="733425" cy="601822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EE011969-B66B-4E12-A576-BDCC2090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477" y="5934375"/>
            <a:ext cx="1280123" cy="63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8332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3277E-7922-4B5F-8C2D-07CCF7A3E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Baryonic Matter at Nuclotron Experiment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244AC8-6D5D-45F1-9EB8-00548738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30FD624-0294-4F5F-99F5-1E9C87FF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4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31C2BFA-811A-4743-A4EF-9BF03E84D435}"/>
              </a:ext>
            </a:extLst>
          </p:cNvPr>
          <p:cNvGrpSpPr/>
          <p:nvPr/>
        </p:nvGrpSpPr>
        <p:grpSpPr>
          <a:xfrm>
            <a:off x="660427" y="879662"/>
            <a:ext cx="10396794" cy="5708162"/>
            <a:chOff x="660427" y="879662"/>
            <a:chExt cx="10396794" cy="5708162"/>
          </a:xfrm>
        </p:grpSpPr>
        <p:pic>
          <p:nvPicPr>
            <p:cNvPr id="8" name="Picture 2" descr="IMG_6205">
              <a:extLst>
                <a:ext uri="{FF2B5EF4-FFF2-40B4-BE49-F238E27FC236}">
                  <a16:creationId xmlns:a16="http://schemas.microsoft.com/office/drawing/2014/main" id="{42DF3383-9FDE-44EE-A0B0-37E7A590DD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427" y="908964"/>
              <a:ext cx="10396794" cy="567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1">
              <a:extLst>
                <a:ext uri="{FF2B5EF4-FFF2-40B4-BE49-F238E27FC236}">
                  <a16:creationId xmlns:a16="http://schemas.microsoft.com/office/drawing/2014/main" id="{839D61A8-73A9-4183-B01C-AC536767C938}"/>
                </a:ext>
              </a:extLst>
            </p:cNvPr>
            <p:cNvSpPr txBox="1"/>
            <p:nvPr/>
          </p:nvSpPr>
          <p:spPr>
            <a:xfrm>
              <a:off x="6828319" y="879662"/>
              <a:ext cx="3081251" cy="923330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Dipole </a:t>
              </a:r>
              <a:r>
                <a:rPr lang="de-DE" b="1" dirty="0" err="1">
                  <a:solidFill>
                    <a:schemeClr val="bg1"/>
                  </a:solidFill>
                </a:rPr>
                <a:t>magnet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with</a:t>
              </a:r>
              <a:r>
                <a:rPr lang="de-DE" b="1" dirty="0">
                  <a:solidFill>
                    <a:schemeClr val="bg1"/>
                  </a:solidFill>
                </a:rPr>
                <a:t> 6 (half) GEM </a:t>
              </a:r>
              <a:r>
                <a:rPr lang="de-DE" b="1" dirty="0" err="1">
                  <a:solidFill>
                    <a:schemeClr val="bg1"/>
                  </a:solidFill>
                </a:rPr>
                <a:t>tracking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chambers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and</a:t>
              </a:r>
              <a:r>
                <a:rPr lang="de-DE" b="1" dirty="0">
                  <a:solidFill>
                    <a:schemeClr val="bg1"/>
                  </a:solidFill>
                </a:rPr>
                <a:t> 3 Silicon </a:t>
              </a:r>
              <a:r>
                <a:rPr lang="de-DE" b="1" dirty="0" err="1">
                  <a:solidFill>
                    <a:schemeClr val="bg1"/>
                  </a:solidFill>
                </a:rPr>
                <a:t>stations</a:t>
              </a:r>
              <a:r>
                <a:rPr lang="de-DE" b="1" dirty="0">
                  <a:solidFill>
                    <a:schemeClr val="bg1"/>
                  </a:solidFill>
                </a:rPr>
                <a:t>  </a:t>
              </a:r>
              <a:r>
                <a:rPr lang="de-DE" b="1" dirty="0" err="1">
                  <a:solidFill>
                    <a:schemeClr val="bg1"/>
                  </a:solidFill>
                </a:rPr>
                <a:t>inside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Gerade Verbindung mit Pfeil 3">
              <a:extLst>
                <a:ext uri="{FF2B5EF4-FFF2-40B4-BE49-F238E27FC236}">
                  <a16:creationId xmlns:a16="http://schemas.microsoft.com/office/drawing/2014/main" id="{4E7A6179-9619-47FE-9B2F-802E775165E4}"/>
                </a:ext>
              </a:extLst>
            </p:cNvPr>
            <p:cNvCxnSpPr/>
            <p:nvPr/>
          </p:nvCxnSpPr>
          <p:spPr bwMode="auto">
            <a:xfrm>
              <a:off x="4561840" y="1991360"/>
              <a:ext cx="467360" cy="132518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feld 7">
              <a:extLst>
                <a:ext uri="{FF2B5EF4-FFF2-40B4-BE49-F238E27FC236}">
                  <a16:creationId xmlns:a16="http://schemas.microsoft.com/office/drawing/2014/main" id="{1E754A1D-0E50-4569-B745-7F11EE5DCF19}"/>
                </a:ext>
              </a:extLst>
            </p:cNvPr>
            <p:cNvSpPr txBox="1"/>
            <p:nvPr/>
          </p:nvSpPr>
          <p:spPr>
            <a:xfrm>
              <a:off x="3217949" y="1599738"/>
              <a:ext cx="3001817" cy="369332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Drift </a:t>
              </a:r>
              <a:r>
                <a:rPr lang="de-DE" b="1" dirty="0" err="1">
                  <a:solidFill>
                    <a:schemeClr val="bg1"/>
                  </a:solidFill>
                </a:rPr>
                <a:t>chambers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for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tracking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feld 8">
              <a:extLst>
                <a:ext uri="{FF2B5EF4-FFF2-40B4-BE49-F238E27FC236}">
                  <a16:creationId xmlns:a16="http://schemas.microsoft.com/office/drawing/2014/main" id="{21151A78-B786-494E-AD3D-706002756FAC}"/>
                </a:ext>
              </a:extLst>
            </p:cNvPr>
            <p:cNvSpPr txBox="1"/>
            <p:nvPr/>
          </p:nvSpPr>
          <p:spPr>
            <a:xfrm>
              <a:off x="2567709" y="5358938"/>
              <a:ext cx="3304771" cy="369332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 err="1">
                  <a:solidFill>
                    <a:schemeClr val="bg1"/>
                  </a:solidFill>
                </a:rPr>
                <a:t>mRPC</a:t>
              </a:r>
              <a:r>
                <a:rPr lang="de-DE" b="1" dirty="0">
                  <a:solidFill>
                    <a:schemeClr val="bg1"/>
                  </a:solidFill>
                </a:rPr>
                <a:t> Time-</a:t>
              </a:r>
              <a:r>
                <a:rPr lang="de-DE" b="1" dirty="0" err="1">
                  <a:solidFill>
                    <a:schemeClr val="bg1"/>
                  </a:solidFill>
                </a:rPr>
                <a:t>of</a:t>
              </a:r>
              <a:r>
                <a:rPr lang="de-DE" b="1" dirty="0">
                  <a:solidFill>
                    <a:schemeClr val="bg1"/>
                  </a:solidFill>
                </a:rPr>
                <a:t>-</a:t>
              </a:r>
              <a:r>
                <a:rPr lang="de-DE" b="1" dirty="0" err="1">
                  <a:solidFill>
                    <a:schemeClr val="bg1"/>
                  </a:solidFill>
                </a:rPr>
                <a:t>flight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detectors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feld 9">
              <a:extLst>
                <a:ext uri="{FF2B5EF4-FFF2-40B4-BE49-F238E27FC236}">
                  <a16:creationId xmlns:a16="http://schemas.microsoft.com/office/drawing/2014/main" id="{9B414A3A-324F-4175-92E4-135258897878}"/>
                </a:ext>
              </a:extLst>
            </p:cNvPr>
            <p:cNvSpPr txBox="1"/>
            <p:nvPr/>
          </p:nvSpPr>
          <p:spPr>
            <a:xfrm>
              <a:off x="660427" y="2012596"/>
              <a:ext cx="1853184" cy="646331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Forward </a:t>
              </a:r>
              <a:r>
                <a:rPr lang="de-DE" b="1" dirty="0" err="1">
                  <a:solidFill>
                    <a:schemeClr val="bg1"/>
                  </a:solidFill>
                </a:rPr>
                <a:t>hadron</a:t>
              </a:r>
              <a:r>
                <a:rPr lang="de-DE" b="1" dirty="0">
                  <a:solidFill>
                    <a:schemeClr val="bg1"/>
                  </a:solidFill>
                </a:rPr>
                <a:t> </a:t>
              </a:r>
              <a:r>
                <a:rPr lang="de-DE" b="1" dirty="0" err="1">
                  <a:solidFill>
                    <a:schemeClr val="bg1"/>
                  </a:solidFill>
                </a:rPr>
                <a:t>calorimeter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Gerade Verbindung mit Pfeil 10">
              <a:extLst>
                <a:ext uri="{FF2B5EF4-FFF2-40B4-BE49-F238E27FC236}">
                  <a16:creationId xmlns:a16="http://schemas.microsoft.com/office/drawing/2014/main" id="{C5A06CD6-BC47-4769-AF4E-C67DF6D797D3}"/>
                </a:ext>
              </a:extLst>
            </p:cNvPr>
            <p:cNvCxnSpPr/>
            <p:nvPr/>
          </p:nvCxnSpPr>
          <p:spPr bwMode="auto">
            <a:xfrm flipH="1">
              <a:off x="3967203" y="1991360"/>
              <a:ext cx="442237" cy="141847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mit Pfeil 12">
              <a:extLst>
                <a:ext uri="{FF2B5EF4-FFF2-40B4-BE49-F238E27FC236}">
                  <a16:creationId xmlns:a16="http://schemas.microsoft.com/office/drawing/2014/main" id="{6E39C154-327C-4CAD-918C-EB97B2F17216}"/>
                </a:ext>
              </a:extLst>
            </p:cNvPr>
            <p:cNvCxnSpPr/>
            <p:nvPr/>
          </p:nvCxnSpPr>
          <p:spPr bwMode="auto">
            <a:xfrm flipH="1">
              <a:off x="6891528" y="1811868"/>
              <a:ext cx="1217952" cy="1271574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3">
              <a:extLst>
                <a:ext uri="{FF2B5EF4-FFF2-40B4-BE49-F238E27FC236}">
                  <a16:creationId xmlns:a16="http://schemas.microsoft.com/office/drawing/2014/main" id="{0C0C6DE4-479C-41A1-B304-606F513B4DAF}"/>
                </a:ext>
              </a:extLst>
            </p:cNvPr>
            <p:cNvCxnSpPr/>
            <p:nvPr/>
          </p:nvCxnSpPr>
          <p:spPr bwMode="auto">
            <a:xfrm flipH="1" flipV="1">
              <a:off x="3608832" y="4303776"/>
              <a:ext cx="560832" cy="103632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Gerade Verbindung mit Pfeil 14">
              <a:extLst>
                <a:ext uri="{FF2B5EF4-FFF2-40B4-BE49-F238E27FC236}">
                  <a16:creationId xmlns:a16="http://schemas.microsoft.com/office/drawing/2014/main" id="{B61A6A37-8B4C-4AD1-96EC-5B146BC5BC2D}"/>
                </a:ext>
              </a:extLst>
            </p:cNvPr>
            <p:cNvCxnSpPr/>
            <p:nvPr/>
          </p:nvCxnSpPr>
          <p:spPr bwMode="auto">
            <a:xfrm>
              <a:off x="1524000" y="2692400"/>
              <a:ext cx="314960" cy="1280160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20">
              <a:extLst>
                <a:ext uri="{FF2B5EF4-FFF2-40B4-BE49-F238E27FC236}">
                  <a16:creationId xmlns:a16="http://schemas.microsoft.com/office/drawing/2014/main" id="{4C117319-1DE0-4CBD-95E5-4CE980F1EAC7}"/>
                </a:ext>
              </a:extLst>
            </p:cNvPr>
            <p:cNvCxnSpPr/>
            <p:nvPr/>
          </p:nvCxnSpPr>
          <p:spPr bwMode="auto">
            <a:xfrm flipV="1">
              <a:off x="5049520" y="4060552"/>
              <a:ext cx="362452" cy="1324248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9" name="Textfeld 16">
              <a:extLst>
                <a:ext uri="{FF2B5EF4-FFF2-40B4-BE49-F238E27FC236}">
                  <a16:creationId xmlns:a16="http://schemas.microsoft.com/office/drawing/2014/main" id="{676DFFAD-7BE5-4731-BA08-3EA1C2E3A896}"/>
                </a:ext>
              </a:extLst>
            </p:cNvPr>
            <p:cNvSpPr txBox="1"/>
            <p:nvPr/>
          </p:nvSpPr>
          <p:spPr>
            <a:xfrm>
              <a:off x="1134779" y="1442536"/>
              <a:ext cx="1961619" cy="369332"/>
            </a:xfrm>
            <a:prstGeom prst="rect">
              <a:avLst/>
            </a:prstGeom>
            <a:solidFill>
              <a:schemeClr val="bg2">
                <a:alpha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solidFill>
                    <a:schemeClr val="bg1"/>
                  </a:solidFill>
                </a:rPr>
                <a:t>Neutron </a:t>
              </a:r>
              <a:r>
                <a:rPr lang="de-DE" b="1" dirty="0" err="1">
                  <a:solidFill>
                    <a:schemeClr val="bg1"/>
                  </a:solidFill>
                </a:rPr>
                <a:t>detector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Gerade Verbindung mit Pfeil 17">
              <a:extLst>
                <a:ext uri="{FF2B5EF4-FFF2-40B4-BE49-F238E27FC236}">
                  <a16:creationId xmlns:a16="http://schemas.microsoft.com/office/drawing/2014/main" id="{836D45A6-6ADF-4D32-BEF4-A90C482AB55E}"/>
                </a:ext>
              </a:extLst>
            </p:cNvPr>
            <p:cNvCxnSpPr/>
            <p:nvPr/>
          </p:nvCxnSpPr>
          <p:spPr bwMode="auto">
            <a:xfrm>
              <a:off x="2318824" y="1780285"/>
              <a:ext cx="781456" cy="1436746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26809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70A910-C78F-4DAF-9771-2E1F9E55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Ion program at BM@N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ABF9CAC-9292-477F-AEA4-BF8879D7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EAEB76-B5B9-46C6-A83E-17B254973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73F5FD61-9879-48FB-83F5-4F159F7AD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87" y="4531432"/>
            <a:ext cx="10272823" cy="172192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The research program of BM@N includes: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Scouting the location of transition between hadronic and partonic dominated matter; 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Exploring the high-density </a:t>
            </a:r>
            <a:r>
              <a:rPr lang="en-US" dirty="0" err="1"/>
              <a:t>EoS</a:t>
            </a:r>
            <a:r>
              <a:rPr lang="en-US" dirty="0"/>
              <a:t> for symmetric nuclear matter ;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Search for </a:t>
            </a:r>
            <a:r>
              <a:rPr lang="en-US" dirty="0" err="1"/>
              <a:t>hypernuclei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E4B46A-98E7-4ED3-96C9-A062519A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942" y="946066"/>
            <a:ext cx="6492296" cy="33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847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D576A-12E9-4A8C-9C59-A35B72C3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Study of the EOS of nuclear matter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400D38D-0C47-4C19-AF03-9C148F41BE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252543" y="1676992"/>
                <a:ext cx="5210840" cy="184373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i="1" dirty="0"/>
                  <a:t>Study of the EOS at densities around 2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i="1" dirty="0"/>
                          <m:t>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i="1" dirty="0"/>
                  <a:t> may provide the insight for the mass/density relation of neutron stars </a:t>
                </a:r>
                <a:endParaRPr lang="ru-RU" i="1" dirty="0"/>
              </a:p>
            </p:txBody>
          </p:sp>
        </mc:Choice>
        <mc:Fallback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1400D38D-0C47-4C19-AF03-9C148F41BE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52543" y="1676992"/>
                <a:ext cx="5210840" cy="1843732"/>
              </a:xfrm>
              <a:blipFill>
                <a:blip r:embed="rId2"/>
                <a:stretch>
                  <a:fillRect l="-2459" t="-56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E4B80F6-A86B-4710-97BF-3C7ED6C5D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658759-91FC-4312-9DC3-31F84A2F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10" name="Grafik 6">
            <a:extLst>
              <a:ext uri="{FF2B5EF4-FFF2-40B4-BE49-F238E27FC236}">
                <a16:creationId xmlns:a16="http://schemas.microsoft.com/office/drawing/2014/main" id="{4479DECB-2622-46BA-A764-847FE3C93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006"/>
          <a:stretch/>
        </p:blipFill>
        <p:spPr>
          <a:xfrm>
            <a:off x="8927868" y="3101697"/>
            <a:ext cx="3016680" cy="2568576"/>
          </a:xfrm>
          <a:prstGeom prst="rect">
            <a:avLst/>
          </a:prstGeom>
        </p:spPr>
      </p:pic>
      <p:sp>
        <p:nvSpPr>
          <p:cNvPr id="11" name="Rechteck 1">
            <a:extLst>
              <a:ext uri="{FF2B5EF4-FFF2-40B4-BE49-F238E27FC236}">
                <a16:creationId xmlns:a16="http://schemas.microsoft.com/office/drawing/2014/main" id="{BA8F5534-4FEC-444C-9B11-D32D9D0C3C9D}"/>
              </a:ext>
            </a:extLst>
          </p:cNvPr>
          <p:cNvSpPr/>
          <p:nvPr/>
        </p:nvSpPr>
        <p:spPr>
          <a:xfrm>
            <a:off x="8511982" y="6081006"/>
            <a:ext cx="3680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Klaehn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et al., Phys. Rev. C74: 035802, 2006. Update by D.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Blaschke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priv. comm.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Объект 2">
                <a:extLst>
                  <a:ext uri="{FF2B5EF4-FFF2-40B4-BE49-F238E27FC236}">
                    <a16:creationId xmlns:a16="http://schemas.microsoft.com/office/drawing/2014/main" id="{B7EA7CC3-5A83-4325-A924-5FFD22730B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8369" y="5199391"/>
                <a:ext cx="7179014" cy="1265625"/>
              </a:xfrm>
              <a:prstGeom prst="rect">
                <a:avLst/>
              </a:prstGeom>
              <a:ln w="38100">
                <a:solidFill>
                  <a:srgbClr val="6BA11D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Observables sensitive to </a:t>
                </a:r>
                <a:r>
                  <a:rPr lang="en-US" b="1" dirty="0" err="1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EoS</a:t>
                </a: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Collective flow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,…)</m:t>
                    </m:r>
                  </m:oMath>
                </a14:m>
                <a:endParaRPr lang="en-US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Subthreshold particle production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b="1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</a:t>
                </a:r>
                <a:r>
                  <a:rPr lang="en-GB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 ,</a:t>
                </a:r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  <a:sym typeface="Symbol" panose="05050102010706020507" pitchFamily="18" charset="2"/>
                  </a:rPr>
                  <a:t></a:t>
                </a:r>
                <a:r>
                  <a:rPr lang="en-GB" b="1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 </a:t>
                </a:r>
                <a:r>
                  <a:rPr lang="en-US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ru-RU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Объект 2">
                <a:extLst>
                  <a:ext uri="{FF2B5EF4-FFF2-40B4-BE49-F238E27FC236}">
                    <a16:creationId xmlns:a16="http://schemas.microsoft.com/office/drawing/2014/main" id="{B7EA7CC3-5A83-4325-A924-5FFD22730B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8369" y="5199391"/>
                <a:ext cx="7179014" cy="1265625"/>
              </a:xfrm>
              <a:prstGeom prst="rect">
                <a:avLst/>
              </a:prstGeom>
              <a:blipFill>
                <a:blip r:embed="rId4"/>
                <a:stretch>
                  <a:fillRect l="-1436" t="-7009" b="-8879"/>
                </a:stretch>
              </a:blipFill>
              <a:ln w="38100">
                <a:solidFill>
                  <a:srgbClr val="6BA11D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Grafik 10">
            <a:extLst>
              <a:ext uri="{FF2B5EF4-FFF2-40B4-BE49-F238E27FC236}">
                <a16:creationId xmlns:a16="http://schemas.microsoft.com/office/drawing/2014/main" id="{102206AF-5246-4E5B-BAB5-117954A65F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" r="493"/>
          <a:stretch/>
        </p:blipFill>
        <p:spPr>
          <a:xfrm>
            <a:off x="80632" y="1060309"/>
            <a:ext cx="3668497" cy="3635074"/>
          </a:xfrm>
          <a:prstGeom prst="rect">
            <a:avLst/>
          </a:prstGeom>
        </p:spPr>
      </p:pic>
      <p:sp>
        <p:nvSpPr>
          <p:cNvPr id="14" name="Freihandform 12">
            <a:extLst>
              <a:ext uri="{FF2B5EF4-FFF2-40B4-BE49-F238E27FC236}">
                <a16:creationId xmlns:a16="http://schemas.microsoft.com/office/drawing/2014/main" id="{D8A081FA-C984-4D45-9530-62E2E5064B61}"/>
              </a:ext>
            </a:extLst>
          </p:cNvPr>
          <p:cNvSpPr/>
          <p:nvPr/>
        </p:nvSpPr>
        <p:spPr>
          <a:xfrm>
            <a:off x="578537" y="4645892"/>
            <a:ext cx="3536051" cy="30994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9989" tIns="46794" rIns="89989" bIns="46794" anchor="t" anchorCtr="0" compatLnSpc="1">
            <a:spAutoFit/>
          </a:bodyPr>
          <a:lstStyle/>
          <a:p>
            <a:pPr algn="ctr" defTabSz="914287" fontAlgn="base">
              <a:tabLst>
                <a:tab pos="0" algn="l"/>
                <a:tab pos="448863" algn="l"/>
                <a:tab pos="898088" algn="l"/>
                <a:tab pos="1347313" algn="l"/>
                <a:tab pos="1796538" algn="l"/>
                <a:tab pos="2245763" algn="l"/>
                <a:tab pos="2694986" algn="l"/>
                <a:tab pos="3144211" algn="l"/>
                <a:tab pos="3593435" algn="l"/>
                <a:tab pos="4042659" algn="l"/>
                <a:tab pos="4491885" algn="l"/>
                <a:tab pos="4941108" algn="l"/>
                <a:tab pos="5390334" algn="l"/>
                <a:tab pos="5839558" algn="l"/>
                <a:tab pos="6288782" algn="l"/>
                <a:tab pos="6738007" algn="l"/>
                <a:tab pos="7187231" algn="l"/>
                <a:tab pos="7636456" algn="l"/>
                <a:tab pos="8085679" algn="l"/>
                <a:tab pos="8534904" algn="l"/>
                <a:tab pos="8984129" algn="l"/>
              </a:tabLst>
              <a:defRPr sz="1990"/>
            </a:pP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Ch. Fuchs and H.H.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Wolter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  <a:cs typeface="Helvetica" panose="020B0604020202020204" pitchFamily="34" charset="0"/>
              </a:rPr>
              <a:t>, EPJA 30 (2006) 5</a:t>
            </a:r>
          </a:p>
        </p:txBody>
      </p:sp>
      <p:sp>
        <p:nvSpPr>
          <p:cNvPr id="15" name="Rechteck 1">
            <a:extLst>
              <a:ext uri="{FF2B5EF4-FFF2-40B4-BE49-F238E27FC236}">
                <a16:creationId xmlns:a16="http://schemas.microsoft.com/office/drawing/2014/main" id="{9CE5AA56-096C-42B5-B877-714123F52696}"/>
              </a:ext>
            </a:extLst>
          </p:cNvPr>
          <p:cNvSpPr/>
          <p:nvPr/>
        </p:nvSpPr>
        <p:spPr>
          <a:xfrm>
            <a:off x="8596199" y="5557786"/>
            <a:ext cx="36800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Mass-density relation of neutron stars for different EOS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9D7FA92-F2D7-4407-9F02-6346F7080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371" y="1060309"/>
            <a:ext cx="2221312" cy="203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45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CA462-926B-4BA6-B6AB-5B5981BF4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Hypernuclei</a:t>
            </a:r>
            <a:r>
              <a:rPr lang="en-US" dirty="0"/>
              <a:t> production in heavy-ion collisions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E2045-3F27-453E-9072-2E7491713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368" y="2028039"/>
            <a:ext cx="5726140" cy="234194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 Maximum yield predicted for √s=4-5 AGeV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discovery of new </a:t>
            </a:r>
            <a:r>
              <a:rPr lang="en-US" dirty="0" err="1"/>
              <a:t>hypernuclei</a:t>
            </a:r>
            <a:r>
              <a:rPr lang="en-US" dirty="0"/>
              <a:t> will shed light on the ΛN, ΛNN, and ΛΛN interactions </a:t>
            </a:r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392D1E-7BDF-4495-95C9-82F10A1B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1730AE-9E9A-4815-9C87-4BD5A0DF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0" name="Textfeld 3">
            <a:extLst>
              <a:ext uri="{FF2B5EF4-FFF2-40B4-BE49-F238E27FC236}">
                <a16:creationId xmlns:a16="http://schemas.microsoft.com/office/drawing/2014/main" id="{94B355F5-9F8A-4DCB-8560-1E1D40B139E4}"/>
              </a:ext>
            </a:extLst>
          </p:cNvPr>
          <p:cNvSpPr txBox="1"/>
          <p:nvPr/>
        </p:nvSpPr>
        <p:spPr>
          <a:xfrm>
            <a:off x="639219" y="5913833"/>
            <a:ext cx="5315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Andronic et al., Phys. </a:t>
            </a:r>
            <a:r>
              <a:rPr lang="de-DE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Lett</a:t>
            </a:r>
            <a:r>
              <a:rPr lang="de-DE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B697 (2011) 203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924CF46-3A88-446B-837F-E815E8266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48" y="800346"/>
            <a:ext cx="5313243" cy="515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DA4FEDF-66A8-45CC-A9E0-F62D2E12B4C9}"/>
              </a:ext>
            </a:extLst>
          </p:cNvPr>
          <p:cNvCxnSpPr/>
          <p:nvPr/>
        </p:nvCxnSpPr>
        <p:spPr>
          <a:xfrm>
            <a:off x="999460" y="5433237"/>
            <a:ext cx="329610" cy="0"/>
          </a:xfrm>
          <a:prstGeom prst="straightConnector1">
            <a:avLst/>
          </a:prstGeom>
          <a:ln w="28575">
            <a:solidFill>
              <a:srgbClr val="6BA11D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CA991B0-146D-49F8-A34C-7E828D6C4049}"/>
              </a:ext>
            </a:extLst>
          </p:cNvPr>
          <p:cNvSpPr txBox="1"/>
          <p:nvPr/>
        </p:nvSpPr>
        <p:spPr>
          <a:xfrm>
            <a:off x="781664" y="5433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BM@N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9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612F47-2F4A-4732-AF3A-45A9E0BE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BM@N upgrade for heavy ion collisions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D60104-E792-4EC6-8C83-E0032D1B2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1971" y="3476312"/>
            <a:ext cx="10515600" cy="4351338"/>
          </a:xfrm>
        </p:spPr>
        <p:txBody>
          <a:bodyPr/>
          <a:lstStyle/>
          <a:p>
            <a:endParaRPr lang="en-US" dirty="0"/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A new hybrid tracking system: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4x stations of Silicon Tracking System (STS) with double-sided silicon microstrip sensors;</a:t>
            </a:r>
          </a:p>
          <a:p>
            <a:pPr lvl="1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7x planes of Gas-Electron-Multiplier chambers (GEM)</a:t>
            </a:r>
          </a:p>
          <a:p>
            <a:pPr>
              <a:buClr>
                <a:srgbClr val="6BA11D"/>
              </a:buClr>
              <a:buSzPct val="150000"/>
              <a:buFont typeface="Wingdings" panose="05000000000000000000" pitchFamily="2" charset="2"/>
              <a:buChar char="§"/>
            </a:pPr>
            <a:r>
              <a:rPr lang="en-US" dirty="0"/>
              <a:t>Vacuum beam pipe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D3030A-DFA2-411C-AF46-39EF5549F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79EFAC0-9E10-4D42-B3B9-D16E9D118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854308-52D4-46F8-8595-3885E2AA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4" y="999294"/>
            <a:ext cx="4648435" cy="256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F429D6B-0DF7-4DA0-9788-964765E2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15502"/>
            <a:ext cx="3411279" cy="2360810"/>
          </a:xfrm>
          <a:prstGeom prst="rect">
            <a:avLst/>
          </a:prstGeom>
          <a:noFill/>
          <a:ln w="28575">
            <a:solidFill>
              <a:srgbClr val="6BA11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866F22-B229-4971-9C69-5A9DE589DF84}"/>
              </a:ext>
            </a:extLst>
          </p:cNvPr>
          <p:cNvSpPr txBox="1"/>
          <p:nvPr/>
        </p:nvSpPr>
        <p:spPr>
          <a:xfrm>
            <a:off x="5554165" y="3433729"/>
            <a:ext cx="5225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New hybrid tracker consists of STS and GEM planes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EE62DD85-3B83-49B4-9F19-4110D5D76897}"/>
              </a:ext>
            </a:extLst>
          </p:cNvPr>
          <p:cNvCxnSpPr/>
          <p:nvPr/>
        </p:nvCxnSpPr>
        <p:spPr>
          <a:xfrm flipH="1" flipV="1">
            <a:off x="2817628" y="2498651"/>
            <a:ext cx="3278372" cy="414670"/>
          </a:xfrm>
          <a:prstGeom prst="straightConnector1">
            <a:avLst/>
          </a:prstGeom>
          <a:ln w="57150">
            <a:solidFill>
              <a:srgbClr val="6BA11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29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A4AC68E-2C99-4934-8DC0-05231D8C9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19" y="1399940"/>
            <a:ext cx="4599242" cy="2679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36EE4-B280-4707-BFA0-E37A24ACD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central tracker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6B1463-BB1F-4CB4-97C6-1D44088DE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6" y="958719"/>
            <a:ext cx="10389781" cy="793547"/>
          </a:xfrm>
        </p:spPr>
        <p:txBody>
          <a:bodyPr>
            <a:norm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7 upper GEM 163x45 cm</a:t>
            </a:r>
            <a:r>
              <a:rPr lang="en-US" sz="2000" baseline="30000" dirty="0">
                <a:solidFill>
                  <a:srgbClr val="000000"/>
                </a:solidFill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 chambers produced at CERN were integrated into BM@N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7 lower GEM 163x39 cm</a:t>
            </a:r>
            <a:r>
              <a:rPr lang="en-US" sz="2000" baseline="30000" dirty="0">
                <a:solidFill>
                  <a:srgbClr val="000000"/>
                </a:solidFill>
                <a:cs typeface="Tahoma" panose="020B0604030504040204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anose="020B0604030504040204" pitchFamily="34" charset="0"/>
              </a:rPr>
              <a:t> chambers were assembled, delivered to BM@N and tested</a:t>
            </a:r>
            <a:endParaRPr lang="ru-RU" sz="2000" b="1" dirty="0">
              <a:solidFill>
                <a:srgbClr val="000000"/>
              </a:solidFill>
              <a:cs typeface="Tahoma" panose="020B0604030504040204" pitchFamily="34" charset="0"/>
            </a:endParaRPr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0ED716-3ABF-4002-9EFE-7AC5C6A7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SQM 2021, Dmitrii Dementev for BM@N Collaboration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D1CD36-0918-41AF-8DBF-A79DB03A6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17982-EFC9-4E32-841A-1364B6CB90A9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559DF96-4233-4718-AE22-440999B4E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3009" r="52796" b="1806"/>
          <a:stretch>
            <a:fillRect/>
          </a:stretch>
        </p:blipFill>
        <p:spPr bwMode="auto">
          <a:xfrm>
            <a:off x="250061" y="3924886"/>
            <a:ext cx="3816422" cy="267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263225A5-F1DE-4285-8733-B82D3714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/>
          <a:stretch>
            <a:fillRect/>
          </a:stretch>
        </p:blipFill>
        <p:spPr bwMode="auto">
          <a:xfrm>
            <a:off x="5092822" y="2975655"/>
            <a:ext cx="2354021" cy="3137564"/>
          </a:xfrm>
          <a:prstGeom prst="rect">
            <a:avLst/>
          </a:prstGeom>
          <a:noFill/>
          <a:ln w="28575">
            <a:solidFill>
              <a:srgbClr val="4D484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994450-1664-4F39-9082-AF3E916AA3E0}"/>
              </a:ext>
            </a:extLst>
          </p:cNvPr>
          <p:cNvSpPr txBox="1"/>
          <p:nvPr/>
        </p:nvSpPr>
        <p:spPr>
          <a:xfrm>
            <a:off x="4650325" y="6171234"/>
            <a:ext cx="3534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Photo of assembled GEM chamber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0BDB7-2C58-4B7A-A6FC-A5564223B69C}"/>
              </a:ext>
            </a:extLst>
          </p:cNvPr>
          <p:cNvSpPr txBox="1"/>
          <p:nvPr/>
        </p:nvSpPr>
        <p:spPr>
          <a:xfrm>
            <a:off x="529856" y="6519221"/>
            <a:ext cx="326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Material budget of GEM tracker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CD459C-CE07-41C2-A3FB-0CC00B40EC32}"/>
              </a:ext>
            </a:extLst>
          </p:cNvPr>
          <p:cNvSpPr txBox="1"/>
          <p:nvPr/>
        </p:nvSpPr>
        <p:spPr>
          <a:xfrm>
            <a:off x="5027750" y="1663241"/>
            <a:ext cx="3615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Two-coordinate GEM planes;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Stereo angle between strips: 15°;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Pitch: 0.8 mm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5CDE4A8-CFB7-46E4-911A-BECA1DE58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421" y="6113219"/>
            <a:ext cx="270755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Setup of GEM detectors for cosmic tests</a:t>
            </a:r>
            <a:endParaRPr lang="ru-RU" altLang="ru-RU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Grafik 1">
            <a:extLst>
              <a:ext uri="{FF2B5EF4-FFF2-40B4-BE49-F238E27FC236}">
                <a16:creationId xmlns:a16="http://schemas.microsoft.com/office/drawing/2014/main" id="{B5B8A10A-4922-42EA-9DC2-D39371C4A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294" y="2975655"/>
            <a:ext cx="2355019" cy="31375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B3FA40-B712-489D-8BF5-4CFDA8DE7C6A}"/>
              </a:ext>
            </a:extLst>
          </p:cNvPr>
          <p:cNvSpPr txBox="1"/>
          <p:nvPr/>
        </p:nvSpPr>
        <p:spPr>
          <a:xfrm>
            <a:off x="10765971" y="986160"/>
            <a:ext cx="1193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6BA11D"/>
                </a:solidFill>
              </a:rPr>
              <a:t>GEM team</a:t>
            </a:r>
            <a:endParaRPr lang="ru-RU" b="1" dirty="0">
              <a:solidFill>
                <a:srgbClr val="6BA1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5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3465</TotalTime>
  <Words>1387</Words>
  <Application>Microsoft Office PowerPoint</Application>
  <PresentationFormat>Широкоэкранный</PresentationFormat>
  <Paragraphs>265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Cambria</vt:lpstr>
      <vt:lpstr>Cambria Math</vt:lpstr>
      <vt:lpstr>Rockwell</vt:lpstr>
      <vt:lpstr>Symbol</vt:lpstr>
      <vt:lpstr>Tahoma</vt:lpstr>
      <vt:lpstr>Wingdings</vt:lpstr>
      <vt:lpstr>Тема Office</vt:lpstr>
      <vt:lpstr>The heavy-ion program at the upgraded Baryonic Matter@Nuclotron Experiment at NICA</vt:lpstr>
      <vt:lpstr>Outline</vt:lpstr>
      <vt:lpstr>NICA Heavy Ion Complex</vt:lpstr>
      <vt:lpstr>Baryonic Matter at Nuclotron Experiment</vt:lpstr>
      <vt:lpstr>Heavy Ion program at BM@N</vt:lpstr>
      <vt:lpstr>Study of the EOS of nuclear matter</vt:lpstr>
      <vt:lpstr>Hypernuclei production in heavy-ion collisions</vt:lpstr>
      <vt:lpstr>BM@N upgrade for heavy ion collisions</vt:lpstr>
      <vt:lpstr>GEM central tracker</vt:lpstr>
      <vt:lpstr>ʌ decay reconstruction in carbon beams with GEM tracker</vt:lpstr>
      <vt:lpstr>Silicon Tracking System</vt:lpstr>
      <vt:lpstr>STS modules</vt:lpstr>
      <vt:lpstr>STS ladders</vt:lpstr>
      <vt:lpstr>STS Mechanics and Cooling</vt:lpstr>
      <vt:lpstr>STS readout electronics</vt:lpstr>
      <vt:lpstr>Beam pipe downstream the target</vt:lpstr>
      <vt:lpstr>Physics performance simulations of the tracking system</vt:lpstr>
      <vt:lpstr>Beam parameters and setup at different stages of the experiment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Silicon Tracking System of BM@N</dc:title>
  <dc:creator>ddement</dc:creator>
  <cp:lastModifiedBy>ddement</cp:lastModifiedBy>
  <cp:revision>75</cp:revision>
  <dcterms:created xsi:type="dcterms:W3CDTF">2020-10-23T09:05:19Z</dcterms:created>
  <dcterms:modified xsi:type="dcterms:W3CDTF">2021-05-13T14:08:08Z</dcterms:modified>
</cp:coreProperties>
</file>