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5"/>
  </p:notesMasterIdLst>
  <p:sldIdLst>
    <p:sldId id="372" r:id="rId2"/>
    <p:sldId id="641" r:id="rId3"/>
    <p:sldId id="663" r:id="rId4"/>
    <p:sldId id="651" r:id="rId5"/>
    <p:sldId id="646" r:id="rId6"/>
    <p:sldId id="670" r:id="rId7"/>
    <p:sldId id="693" r:id="rId8"/>
    <p:sldId id="694" r:id="rId9"/>
    <p:sldId id="699" r:id="rId10"/>
    <p:sldId id="695" r:id="rId11"/>
    <p:sldId id="701" r:id="rId12"/>
    <p:sldId id="702" r:id="rId13"/>
    <p:sldId id="70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3520"/>
    <a:srgbClr val="0033CC"/>
    <a:srgbClr val="EF1903"/>
    <a:srgbClr val="E87F6A"/>
    <a:srgbClr val="CCCCFF"/>
    <a:srgbClr val="99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40" d="100"/>
          <a:sy n="40" d="100"/>
        </p:scale>
        <p:origin x="-2779" y="-10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C967BF-02C5-4669-9610-8C47ED7F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715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7CF6A-5C99-455C-95F3-09BDB6577922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A0F4D5-DC23-443F-B86B-08BFA5A6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87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DC6B00-EE54-45EA-A848-FBBCFD5C4A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/>
          </p:cNvSpPr>
          <p:nvPr/>
        </p:nvSpPr>
        <p:spPr bwMode="auto">
          <a:xfrm>
            <a:off x="5580112" y="2564904"/>
            <a:ext cx="5246671" cy="533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algn="ctr" eaLnBrk="0" hangingPunct="0"/>
            <a:r>
              <a:rPr lang="ru-RU" sz="2400" dirty="0">
                <a:latin typeface="Georgia" pitchFamily="18" charset="0"/>
                <a:sym typeface="Arial" pitchFamily="34" charset="0"/>
              </a:rPr>
              <a:t>А. Бутенко </a:t>
            </a:r>
            <a:endParaRPr lang="ru-RU" sz="2400" dirty="0">
              <a:latin typeface="Georgia" pitchFamily="18" charset="0"/>
            </a:endParaRPr>
          </a:p>
          <a:p>
            <a:pPr marL="39688" algn="ctr">
              <a:defRPr/>
            </a:pPr>
            <a:endParaRPr lang="en-US" sz="2400" b="1" i="1" dirty="0">
              <a:solidFill>
                <a:srgbClr val="262673"/>
              </a:solidFill>
              <a:cs typeface="Arial" pitchFamily="34" charset="0"/>
              <a:sym typeface="Arial" pitchFamily="34" charset="0"/>
            </a:endParaRPr>
          </a:p>
        </p:txBody>
      </p:sp>
      <p:grpSp>
        <p:nvGrpSpPr>
          <p:cNvPr id="5" name="Gruppieren"/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6" name="JINR_logo_alpha.png" descr="JINR_logo_alpha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7" name="NICA_logo_alpha.png" descr="NICA_logo_alpha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pic>
        <p:nvPicPr>
          <p:cNvPr id="11" name="Picture 7" descr="NICA-Logo_4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6638" y="0"/>
            <a:ext cx="17573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604448" y="6597352"/>
            <a:ext cx="806896" cy="360924"/>
          </a:xfrm>
        </p:spPr>
        <p:txBody>
          <a:bodyPr/>
          <a:lstStyle/>
          <a:p>
            <a:fld id="{50E1CEE8-DFCB-46C5-9994-FDD15F43F7DF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  <p:sp>
        <p:nvSpPr>
          <p:cNvPr id="10" name="Rectangle 81"/>
          <p:cNvSpPr>
            <a:spLocks noChangeArrowheads="1"/>
          </p:cNvSpPr>
          <p:nvPr/>
        </p:nvSpPr>
        <p:spPr bwMode="auto">
          <a:xfrm>
            <a:off x="179512" y="548680"/>
            <a:ext cx="8856984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Статус работ по созданию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  канала   перевода    пучка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       из Бустера в Нуклотрон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CB24F80A-3FE3-441F-B5ED-C3028AC69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</a:blip>
          <a:srcRect t="21527" b="2584"/>
          <a:stretch/>
        </p:blipFill>
        <p:spPr bwMode="auto">
          <a:xfrm>
            <a:off x="251520" y="2982898"/>
            <a:ext cx="8650411" cy="309658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2">
            <a:extLst>
              <a:ext uri="{FF2B5EF4-FFF2-40B4-BE49-F238E27FC236}">
                <a16:creationId xmlns:a16="http://schemas.microsoft.com/office/drawing/2014/main" xmlns="" id="{BC0F549E-BFCD-45D8-94D9-CD10C216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9FE99045-D0E6-4A5D-B638-7424703B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29155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AFD345E-1210-443F-9D3F-C59242811E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BB1D7B-8D9D-4C54-94C4-161255937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64"/>
          <a:stretch/>
        </p:blipFill>
        <p:spPr>
          <a:xfrm>
            <a:off x="3851920" y="3068960"/>
            <a:ext cx="4967536" cy="339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14C4A95-F397-49B6-BDB8-DFAC4856B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6354">
            <a:off x="5521690" y="305272"/>
            <a:ext cx="3347864" cy="251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C5B712-2E33-423B-B484-D6767996B9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33"/>
          <a:stretch/>
        </p:blipFill>
        <p:spPr>
          <a:xfrm rot="21258197">
            <a:off x="812230" y="3895703"/>
            <a:ext cx="2283718" cy="270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6152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ADmin\Desktop\20210918-_DSC4362.jpg"/>
          <p:cNvPicPr>
            <a:picLocks noChangeAspect="1" noChangeArrowheads="1"/>
          </p:cNvPicPr>
          <p:nvPr/>
        </p:nvPicPr>
        <p:blipFill>
          <a:blip r:embed="rId2" cstate="print"/>
          <a:srcRect r="13649"/>
          <a:stretch>
            <a:fillRect/>
          </a:stretch>
        </p:blipFill>
        <p:spPr bwMode="auto">
          <a:xfrm>
            <a:off x="1357290" y="857232"/>
            <a:ext cx="6357982" cy="5261231"/>
          </a:xfrm>
          <a:prstGeom prst="rect">
            <a:avLst/>
          </a:prstGeom>
          <a:noFill/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928662" y="357166"/>
            <a:ext cx="719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Команда ИЯФ СО РАН на канале</a:t>
            </a:r>
            <a:endParaRPr lang="ru-RU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C:\Users\ADmin\Desktop\IMG-20210921-WA0004.jpg"/>
          <p:cNvPicPr>
            <a:picLocks noChangeAspect="1" noChangeArrowheads="1"/>
          </p:cNvPicPr>
          <p:nvPr/>
        </p:nvPicPr>
        <p:blipFill>
          <a:blip r:embed="rId2"/>
          <a:srcRect r="26171"/>
          <a:stretch>
            <a:fillRect/>
          </a:stretch>
        </p:blipFill>
        <p:spPr bwMode="auto">
          <a:xfrm>
            <a:off x="1214414" y="1142984"/>
            <a:ext cx="6572296" cy="5007429"/>
          </a:xfrm>
          <a:prstGeom prst="rect">
            <a:avLst/>
          </a:prstGeom>
          <a:noFill/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052513" y="620688"/>
            <a:ext cx="719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 smtClean="0"/>
              <a:t>Пучок </a:t>
            </a:r>
            <a:r>
              <a:rPr lang="en-US" b="1" u="sng" dirty="0" smtClean="0"/>
              <a:t>Fe </a:t>
            </a:r>
            <a:r>
              <a:rPr lang="ru-RU" b="1" u="sng" dirty="0" smtClean="0"/>
              <a:t>в канале перевода из Бустера в Нуклотрон</a:t>
            </a:r>
            <a:endParaRPr lang="ru-RU" b="1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DA9793C-B4ED-49C8-9BEA-55079E408295}"/>
              </a:ext>
            </a:extLst>
          </p:cNvPr>
          <p:cNvSpPr>
            <a:spLocks/>
          </p:cNvSpPr>
          <p:nvPr/>
        </p:nvSpPr>
        <p:spPr bwMode="auto">
          <a:xfrm>
            <a:off x="755576" y="1484784"/>
            <a:ext cx="76581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eaLnBrk="1" hangingPunct="1">
              <a:spcBef>
                <a:spcPts val="3050"/>
              </a:spcBef>
              <a:defRPr/>
            </a:pPr>
            <a:r>
              <a:rPr lang="ru-RU" sz="5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Arial" pitchFamily="34" charset="0"/>
              </a:rPr>
              <a:t>Спасибо за внимание</a:t>
            </a:r>
            <a:endParaRPr lang="en-US" sz="54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sym typeface="Arial" pitchFamily="34" charset="0"/>
            </a:endParaRPr>
          </a:p>
        </p:txBody>
      </p:sp>
      <p:grpSp>
        <p:nvGrpSpPr>
          <p:cNvPr id="6" name="Gruppieren">
            <a:extLst>
              <a:ext uri="{FF2B5EF4-FFF2-40B4-BE49-F238E27FC236}">
                <a16:creationId xmlns:a16="http://schemas.microsoft.com/office/drawing/2014/main" xmlns="" id="{28DD0B43-0C19-4FF1-B7C5-475C50BD1281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6278563"/>
            <a:ext cx="8797925" cy="568325"/>
            <a:chOff x="0" y="0"/>
            <a:chExt cx="8799077" cy="567611"/>
          </a:xfrm>
        </p:grpSpPr>
        <p:pic>
          <p:nvPicPr>
            <p:cNvPr id="7" name="JINR_logo_alpha.png" descr="JINR_logo_alpha.png">
              <a:extLst>
                <a:ext uri="{FF2B5EF4-FFF2-40B4-BE49-F238E27FC236}">
                  <a16:creationId xmlns:a16="http://schemas.microsoft.com/office/drawing/2014/main" xmlns="" id="{3D4A358E-DB12-475F-84D6-BDF10F1A6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8" name="NICA_logo_alpha.png" descr="NICA_logo_alpha.png">
              <a:extLst>
                <a:ext uri="{FF2B5EF4-FFF2-40B4-BE49-F238E27FC236}">
                  <a16:creationId xmlns:a16="http://schemas.microsoft.com/office/drawing/2014/main" xmlns="" id="{EE0F052A-D4C2-4F3E-AA6F-7D5C9D91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pic>
        <p:nvPicPr>
          <p:cNvPr id="9" name="Рисунок 8" descr="panorama.jpg">
            <a:extLst>
              <a:ext uri="{FF2B5EF4-FFF2-40B4-BE49-F238E27FC236}">
                <a16:creationId xmlns:a16="http://schemas.microsoft.com/office/drawing/2014/main" xmlns="" id="{01A098B8-8085-4605-96E3-C6F5DB8D7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9632" y="3068960"/>
            <a:ext cx="6557566" cy="23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58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Система быстрого вывода пучка из Бустера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76660" y="633798"/>
            <a:ext cx="7755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3-й прямолинейный промежуток Бустера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2534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3000372"/>
            <a:ext cx="852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err="1"/>
              <a:t>Бамп</a:t>
            </a:r>
            <a:r>
              <a:rPr lang="ru-RU" b="1" u="sng" dirty="0"/>
              <a:t> замкнутой орбиты и вывод пучка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7" r="6234" b="8997"/>
          <a:stretch/>
        </p:blipFill>
        <p:spPr bwMode="auto">
          <a:xfrm>
            <a:off x="642910" y="3429000"/>
            <a:ext cx="3571900" cy="27146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3959870" cy="27860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1" name="Группа 30"/>
          <p:cNvGrpSpPr/>
          <p:nvPr/>
        </p:nvGrpSpPr>
        <p:grpSpPr>
          <a:xfrm>
            <a:off x="214282" y="857232"/>
            <a:ext cx="9035432" cy="2209670"/>
            <a:chOff x="214282" y="857232"/>
            <a:chExt cx="9035432" cy="220967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14282" y="857232"/>
              <a:ext cx="8715436" cy="2209670"/>
              <a:chOff x="214282" y="857232"/>
              <a:chExt cx="8715436" cy="220967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AFBFB"/>
                  </a:clrFrom>
                  <a:clrTo>
                    <a:srgbClr val="FA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8412" t="45220" r="26508" b="32644"/>
              <a:stretch/>
            </p:blipFill>
            <p:spPr bwMode="auto">
              <a:xfrm>
                <a:off x="428596" y="857232"/>
                <a:ext cx="8244115" cy="2209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" name="Группа 26"/>
              <p:cNvGrpSpPr/>
              <p:nvPr/>
            </p:nvGrpSpPr>
            <p:grpSpPr>
              <a:xfrm>
                <a:off x="214282" y="1643050"/>
                <a:ext cx="8715436" cy="785817"/>
                <a:chOff x="214282" y="1643050"/>
                <a:chExt cx="8715436" cy="785817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214282" y="1643050"/>
                  <a:ext cx="8715436" cy="71438"/>
                </a:xfrm>
                <a:prstGeom prst="line">
                  <a:avLst/>
                </a:prstGeom>
                <a:ln w="28575">
                  <a:solidFill>
                    <a:schemeClr val="accent3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23" name="Дуга 22"/>
                <p:cNvSpPr/>
                <p:nvPr/>
              </p:nvSpPr>
              <p:spPr>
                <a:xfrm>
                  <a:off x="1928794" y="1714488"/>
                  <a:ext cx="4572032" cy="428628"/>
                </a:xfrm>
                <a:prstGeom prst="arc">
                  <a:avLst>
                    <a:gd name="adj1" fmla="val 17233999"/>
                    <a:gd name="adj2" fmla="val 21461259"/>
                  </a:avLst>
                </a:prstGeom>
                <a:ln w="28575">
                  <a:solidFill>
                    <a:srgbClr val="FC35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" name="Прямая со стрелкой 24"/>
                <p:cNvCxnSpPr>
                  <a:stCxn id="23" idx="2"/>
                </p:cNvCxnSpPr>
                <p:nvPr/>
              </p:nvCxnSpPr>
              <p:spPr>
                <a:xfrm rot="16200000" flipH="1">
                  <a:off x="7258171" y="900196"/>
                  <a:ext cx="584847" cy="2472496"/>
                </a:xfrm>
                <a:prstGeom prst="straightConnector1">
                  <a:avLst/>
                </a:prstGeom>
                <a:ln w="28575">
                  <a:solidFill>
                    <a:srgbClr val="FC352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/>
            <p:cNvSpPr txBox="1"/>
            <p:nvPr/>
          </p:nvSpPr>
          <p:spPr>
            <a:xfrm rot="798557">
              <a:off x="8088755" y="2415903"/>
              <a:ext cx="1160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FC3520"/>
                  </a:solidFill>
                </a:rPr>
                <a:t>В Нуклотрон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29454" y="1714488"/>
              <a:ext cx="20002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3"/>
                  </a:solidFill>
                </a:rPr>
                <a:t>Циркулирующий пучок</a:t>
              </a:r>
            </a:p>
          </p:txBody>
        </p:sp>
      </p:grpSp>
      <p:grpSp>
        <p:nvGrpSpPr>
          <p:cNvPr id="17" name="Gruppieren">
            <a:extLst>
              <a:ext uri="{FF2B5EF4-FFF2-40B4-BE49-F238E27FC236}">
                <a16:creationId xmlns:a16="http://schemas.microsoft.com/office/drawing/2014/main" xmlns="" id="{977C3E50-2CA8-4370-9985-073190428D0E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6275134"/>
            <a:ext cx="8797925" cy="568325"/>
            <a:chOff x="0" y="0"/>
            <a:chExt cx="8799077" cy="567611"/>
          </a:xfrm>
        </p:grpSpPr>
        <p:pic>
          <p:nvPicPr>
            <p:cNvPr id="18" name="JINR_logo_alpha.png" descr="JINR_logo_alpha.png">
              <a:extLst>
                <a:ext uri="{FF2B5EF4-FFF2-40B4-BE49-F238E27FC236}">
                  <a16:creationId xmlns:a16="http://schemas.microsoft.com/office/drawing/2014/main" xmlns="" id="{26728559-3218-4183-A0A4-4867F995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9" name="NICA_logo_alpha.png" descr="NICA_logo_alpha.png">
              <a:extLst>
                <a:ext uri="{FF2B5EF4-FFF2-40B4-BE49-F238E27FC236}">
                  <a16:creationId xmlns:a16="http://schemas.microsoft.com/office/drawing/2014/main" xmlns="" id="{E47F59E5-765C-4C3F-931D-46C3867A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20" name="Нижний колонтитул 12">
            <a:extLst>
              <a:ext uri="{FF2B5EF4-FFF2-40B4-BE49-F238E27FC236}">
                <a16:creationId xmlns:a16="http://schemas.microsoft.com/office/drawing/2014/main" xmlns="" id="{D1A175F7-C71D-4629-AC60-FBEA9BCA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2924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6823088"/>
              </p:ext>
            </p:extLst>
          </p:nvPr>
        </p:nvGraphicFramePr>
        <p:xfrm>
          <a:off x="323528" y="1052736"/>
          <a:ext cx="4248472" cy="231308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8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Эффективная длина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+mj-lt"/>
                        </a:rPr>
                        <a:t>м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Макс. магнитное поле</a:t>
                      </a:r>
                      <a:r>
                        <a:rPr lang="en-US" sz="1600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ru-RU" sz="1600" baseline="0" dirty="0">
                          <a:effectLst/>
                          <a:latin typeface="+mj-lt"/>
                        </a:rPr>
                        <a:t>Тл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1600" kern="1200" dirty="0">
                          <a:effectLst/>
                          <a:latin typeface="+mj-lt"/>
                        </a:rPr>
                        <a:t>.18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Угол отклонения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, </a:t>
                      </a:r>
                      <a:r>
                        <a:rPr lang="ru-RU" sz="1600" kern="1200" dirty="0">
                          <a:effectLst/>
                          <a:latin typeface="+mj-lt"/>
                        </a:rPr>
                        <a:t>мрад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j-lt"/>
                        </a:rPr>
                        <a:t>Длительность импульса</a:t>
                      </a:r>
                      <a:r>
                        <a:rPr lang="en-US" sz="1600" kern="1200" baseline="0" dirty="0">
                          <a:effectLst/>
                          <a:latin typeface="+mj-lt"/>
                        </a:rPr>
                        <a:t>, </a:t>
                      </a:r>
                      <a:r>
                        <a:rPr lang="ru-RU" sz="1600" kern="1200" baseline="0" dirty="0" err="1">
                          <a:effectLst/>
                          <a:latin typeface="+mj-lt"/>
                        </a:rPr>
                        <a:t>мкс</a:t>
                      </a:r>
                      <a:r>
                        <a:rPr lang="en-US" sz="1600" kern="1200" baseline="0" dirty="0">
                          <a:effectLst/>
                          <a:latin typeface="+mj-lt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j-lt"/>
                        </a:rPr>
                        <a:t>      </a:t>
                      </a:r>
                      <a:r>
                        <a:rPr lang="ru-RU" sz="1600" kern="1200" dirty="0">
                          <a:effectLst/>
                          <a:latin typeface="+mj-lt"/>
                        </a:rPr>
                        <a:t>передний фронт</a:t>
                      </a:r>
                      <a:endParaRPr lang="en-US" sz="1600" kern="12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j-lt"/>
                        </a:rPr>
                        <a:t>      </a:t>
                      </a:r>
                      <a:r>
                        <a:rPr lang="ru-RU" sz="1600" kern="1200" dirty="0">
                          <a:effectLst/>
                          <a:latin typeface="+mj-lt"/>
                        </a:rPr>
                        <a:t>плато</a:t>
                      </a:r>
                      <a:endParaRPr lang="en-US" sz="1600" kern="12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j-lt"/>
                        </a:rPr>
                        <a:t>0.5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+mj-lt"/>
                        </a:rPr>
                        <a:t>0.5</a:t>
                      </a:r>
                      <a:endParaRPr lang="ru-RU" sz="1600" kern="12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9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j-lt"/>
                        </a:rPr>
                        <a:t>Амплитуда</a:t>
                      </a:r>
                      <a:r>
                        <a:rPr lang="ru-RU" sz="1600" kern="1200" baseline="0" dirty="0">
                          <a:effectLst/>
                          <a:latin typeface="+mj-lt"/>
                        </a:rPr>
                        <a:t> тока, кА</a:t>
                      </a:r>
                      <a:endParaRPr lang="en-US" sz="1600" kern="1200" dirty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3029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Система быстрого вывода пучка из Бустера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30" name="TextBox 6"/>
          <p:cNvSpPr txBox="1">
            <a:spLocks noChangeArrowheads="1"/>
          </p:cNvSpPr>
          <p:nvPr/>
        </p:nvSpPr>
        <p:spPr bwMode="auto">
          <a:xfrm>
            <a:off x="395288" y="620688"/>
            <a:ext cx="852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Ударный магнит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36" r="7841" b="7658"/>
          <a:stretch/>
        </p:blipFill>
        <p:spPr>
          <a:xfrm>
            <a:off x="971600" y="3429000"/>
            <a:ext cx="2173756" cy="304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024336" cy="235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85753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1558" y="3429000"/>
            <a:ext cx="2257130" cy="3009506"/>
          </a:xfrm>
          <a:prstGeom prst="rect">
            <a:avLst/>
          </a:prstGeom>
        </p:spPr>
      </p:pic>
      <p:pic>
        <p:nvPicPr>
          <p:cNvPr id="10" name="Рисунок 9" descr="Центральное сечение кикера Ника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905" b="35754"/>
          <a:stretch>
            <a:fillRect/>
          </a:stretch>
        </p:blipFill>
        <p:spPr bwMode="auto">
          <a:xfrm>
            <a:off x="3329054" y="3501008"/>
            <a:ext cx="2611098" cy="29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">
            <a:extLst>
              <a:ext uri="{FF2B5EF4-FFF2-40B4-BE49-F238E27FC236}">
                <a16:creationId xmlns:a16="http://schemas.microsoft.com/office/drawing/2014/main" xmlns="" id="{7C88656D-B494-4756-B87E-B854D9F9FE9A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6275134"/>
            <a:ext cx="8797925" cy="568325"/>
            <a:chOff x="0" y="0"/>
            <a:chExt cx="8799077" cy="567611"/>
          </a:xfrm>
        </p:grpSpPr>
        <p:pic>
          <p:nvPicPr>
            <p:cNvPr id="13" name="JINR_logo_alpha.png" descr="JINR_logo_alpha.png">
              <a:extLst>
                <a:ext uri="{FF2B5EF4-FFF2-40B4-BE49-F238E27FC236}">
                  <a16:creationId xmlns:a16="http://schemas.microsoft.com/office/drawing/2014/main" xmlns="" id="{A5C98633-5F19-4236-B598-45296861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4" name="NICA_logo_alpha.png" descr="NICA_logo_alpha.png">
              <a:extLst>
                <a:ext uri="{FF2B5EF4-FFF2-40B4-BE49-F238E27FC236}">
                  <a16:creationId xmlns:a16="http://schemas.microsoft.com/office/drawing/2014/main" xmlns="" id="{F4B0D631-75E4-4DDB-BB39-2E893F26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5" name="Нижний колонтитул 12">
            <a:extLst>
              <a:ext uri="{FF2B5EF4-FFF2-40B4-BE49-F238E27FC236}">
                <a16:creationId xmlns:a16="http://schemas.microsoft.com/office/drawing/2014/main" xmlns="" id="{7176D703-B07C-499F-84D0-30E8066E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5295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9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Канал транспортировки пучка Бустер-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</a:rPr>
              <a:t>Нуклотрон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052486" y="653347"/>
            <a:ext cx="719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/>
              <a:t>Компоновка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39"/>
          <a:stretch/>
        </p:blipFill>
        <p:spPr bwMode="auto">
          <a:xfrm>
            <a:off x="35496" y="1046468"/>
            <a:ext cx="9073008" cy="52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12830"/>
              </a:clrFrom>
              <a:clrTo>
                <a:srgbClr val="2128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26" y="1918759"/>
            <a:ext cx="4303018" cy="1477580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71503" y="1848679"/>
            <a:ext cx="439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Вид сверху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488144" y="1846751"/>
            <a:ext cx="427122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Вид сбоку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212830"/>
              </a:clrFrom>
              <a:clrTo>
                <a:srgbClr val="2128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16832"/>
            <a:ext cx="4308632" cy="147950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25149" r="30635" b="28498"/>
          <a:stretch/>
        </p:blipFill>
        <p:spPr bwMode="auto">
          <a:xfrm>
            <a:off x="251520" y="3429000"/>
            <a:ext cx="3744416" cy="24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2534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3284984"/>
            <a:ext cx="8735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79512" y="1700808"/>
            <a:ext cx="8735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DF63F74B-B23C-48B7-874C-32EFBC741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4513775"/>
              </p:ext>
            </p:extLst>
          </p:nvPr>
        </p:nvGraphicFramePr>
        <p:xfrm>
          <a:off x="4067944" y="3356993"/>
          <a:ext cx="5076056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723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Магнитные элементы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Диполи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Септум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Квадруполь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 err="1">
                          <a:effectLst/>
                        </a:rPr>
                        <a:t>Корр</a:t>
                      </a:r>
                      <a:r>
                        <a:rPr lang="ru-RU" sz="1200" kern="1200" dirty="0">
                          <a:effectLst/>
                        </a:rPr>
                        <a:t>-р</a:t>
                      </a:r>
                      <a:endParaRPr lang="ru-RU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3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29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Эффективная длина, м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1.95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</a:t>
                      </a:r>
                      <a:r>
                        <a:rPr lang="en-US" sz="1200" kern="1200" dirty="0">
                          <a:effectLst/>
                        </a:rPr>
                        <a:t>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0.4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0.1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464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Макс. магнитное поле (градиент), Тл (Тл/м)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1</a:t>
                      </a:r>
                      <a:r>
                        <a:rPr lang="en-US" sz="1200" kern="1200" dirty="0">
                          <a:effectLst/>
                        </a:rPr>
                        <a:t>.</a:t>
                      </a:r>
                      <a:r>
                        <a:rPr lang="ru-RU" sz="1200" kern="1200" dirty="0">
                          <a:effectLst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1</a:t>
                      </a:r>
                      <a:r>
                        <a:rPr lang="en-US" sz="1200" kern="1200" dirty="0">
                          <a:effectLst/>
                        </a:rPr>
                        <a:t>.</a:t>
                      </a:r>
                      <a:r>
                        <a:rPr lang="ru-RU" sz="1200" kern="1200" dirty="0">
                          <a:effectLst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0.15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8" name="Gruppieren">
            <a:extLst>
              <a:ext uri="{FF2B5EF4-FFF2-40B4-BE49-F238E27FC236}">
                <a16:creationId xmlns:a16="http://schemas.microsoft.com/office/drawing/2014/main" xmlns="" id="{66A87906-51A5-4D49-AC85-DAD12F2831DD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6289675"/>
            <a:ext cx="8797925" cy="568325"/>
            <a:chOff x="0" y="0"/>
            <a:chExt cx="8799077" cy="567611"/>
          </a:xfrm>
        </p:grpSpPr>
        <p:pic>
          <p:nvPicPr>
            <p:cNvPr id="20" name="JINR_logo_alpha.png" descr="JINR_logo_alpha.png">
              <a:extLst>
                <a:ext uri="{FF2B5EF4-FFF2-40B4-BE49-F238E27FC236}">
                  <a16:creationId xmlns:a16="http://schemas.microsoft.com/office/drawing/2014/main" xmlns="" id="{B621FD1F-C7BC-4FCD-BF1A-BE4CD008F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1" name="NICA_logo_alpha.png" descr="NICA_logo_alpha.png">
              <a:extLst>
                <a:ext uri="{FF2B5EF4-FFF2-40B4-BE49-F238E27FC236}">
                  <a16:creationId xmlns:a16="http://schemas.microsoft.com/office/drawing/2014/main" xmlns="" id="{2CF46952-16E2-4760-86C6-20039CAF2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22" name="Нижний колонтитул 12">
            <a:extLst>
              <a:ext uri="{FF2B5EF4-FFF2-40B4-BE49-F238E27FC236}">
                <a16:creationId xmlns:a16="http://schemas.microsoft.com/office/drawing/2014/main" xmlns="" id="{11FF02C6-4433-4CCE-8654-B4FBCC4F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5946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Канал транспортировки пучка Бустер-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</a:rPr>
              <a:t>Нуклотрон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683" name="TextBox 10"/>
          <p:cNvSpPr txBox="1">
            <a:spLocks noChangeArrowheads="1"/>
          </p:cNvSpPr>
          <p:nvPr/>
        </p:nvSpPr>
        <p:spPr bwMode="auto">
          <a:xfrm>
            <a:off x="1052513" y="692696"/>
            <a:ext cx="7191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/>
              <a:t>Разделение </a:t>
            </a:r>
            <a:r>
              <a:rPr lang="ru-RU" b="1" u="sng" dirty="0" err="1"/>
              <a:t>зарядностей</a:t>
            </a:r>
            <a:r>
              <a:rPr lang="ru-RU" b="1" u="sng" dirty="0"/>
              <a:t> в </a:t>
            </a:r>
            <a:r>
              <a:rPr lang="ru-RU" b="1" u="sng" dirty="0" err="1"/>
              <a:t>септум</a:t>
            </a:r>
            <a:r>
              <a:rPr lang="ru-RU" b="1" u="sng" dirty="0"/>
              <a:t>-магните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print"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44" r="37294" b="13245"/>
          <a:stretch/>
        </p:blipFill>
        <p:spPr bwMode="auto">
          <a:xfrm>
            <a:off x="4874071" y="1136486"/>
            <a:ext cx="4162425" cy="4956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9155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92" t="11798" r="15521" b="17359"/>
          <a:stretch/>
        </p:blipFill>
        <p:spPr>
          <a:xfrm flipH="1">
            <a:off x="179512" y="1340768"/>
            <a:ext cx="4727602" cy="2106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pieren">
            <a:extLst>
              <a:ext uri="{FF2B5EF4-FFF2-40B4-BE49-F238E27FC236}">
                <a16:creationId xmlns:a16="http://schemas.microsoft.com/office/drawing/2014/main" xmlns="" id="{31F32ADD-4B5E-4B20-9AD4-CED7DFEFB389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6289675"/>
            <a:ext cx="8797925" cy="568325"/>
            <a:chOff x="0" y="0"/>
            <a:chExt cx="8799077" cy="567611"/>
          </a:xfrm>
        </p:grpSpPr>
        <p:pic>
          <p:nvPicPr>
            <p:cNvPr id="9" name="JINR_logo_alpha.png" descr="JINR_logo_alpha.png">
              <a:extLst>
                <a:ext uri="{FF2B5EF4-FFF2-40B4-BE49-F238E27FC236}">
                  <a16:creationId xmlns:a16="http://schemas.microsoft.com/office/drawing/2014/main" xmlns="" id="{51683227-4955-44C7-9562-28720C159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0" name="NICA_logo_alpha.png" descr="NICA_logo_alpha.png">
              <a:extLst>
                <a:ext uri="{FF2B5EF4-FFF2-40B4-BE49-F238E27FC236}">
                  <a16:creationId xmlns:a16="http://schemas.microsoft.com/office/drawing/2014/main" xmlns="" id="{1DD5FC4C-D516-4707-9532-57FE1EE52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1346E7-BDF2-4422-8D92-BDC4FB72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501008"/>
            <a:ext cx="3816424" cy="2831135"/>
          </a:xfrm>
          <a:prstGeom prst="rect">
            <a:avLst/>
          </a:prstGeom>
        </p:spPr>
      </p:pic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xmlns="" id="{31BCE7D4-118A-4921-90F8-197ECB4A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4326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itchFamily="18" charset="0"/>
              </a:rPr>
              <a:t>Канал транспортировки пучка Бустер-</a:t>
            </a:r>
            <a:r>
              <a:rPr lang="ru-RU" sz="2400" dirty="0" err="1">
                <a:solidFill>
                  <a:srgbClr val="0000FF"/>
                </a:solidFill>
                <a:latin typeface="Times New Roman" pitchFamily="18" charset="0"/>
              </a:rPr>
              <a:t>Нуклотрон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131" name="TextBox 10"/>
          <p:cNvSpPr txBox="1">
            <a:spLocks noChangeArrowheads="1"/>
          </p:cNvSpPr>
          <p:nvPr/>
        </p:nvSpPr>
        <p:spPr bwMode="auto">
          <a:xfrm>
            <a:off x="1052513" y="620688"/>
            <a:ext cx="7191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/>
              <a:t>Система подвески магнитов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24" t="25196" b="16910"/>
          <a:stretch/>
        </p:blipFill>
        <p:spPr>
          <a:xfrm>
            <a:off x="298390" y="1018064"/>
            <a:ext cx="8666098" cy="464318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95" t="25064" r="33402" b="24427"/>
          <a:stretch/>
        </p:blipFill>
        <p:spPr bwMode="auto">
          <a:xfrm>
            <a:off x="1722910" y="1204414"/>
            <a:ext cx="5225354" cy="43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97749" y="6332934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7" name="Gruppieren">
            <a:extLst>
              <a:ext uri="{FF2B5EF4-FFF2-40B4-BE49-F238E27FC236}">
                <a16:creationId xmlns:a16="http://schemas.microsoft.com/office/drawing/2014/main" xmlns="" id="{D3DADF60-7108-451F-983C-58BC921C3AA4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6289675"/>
            <a:ext cx="8797925" cy="568325"/>
            <a:chOff x="0" y="0"/>
            <a:chExt cx="8799077" cy="567611"/>
          </a:xfrm>
        </p:grpSpPr>
        <p:pic>
          <p:nvPicPr>
            <p:cNvPr id="8" name="JINR_logo_alpha.png" descr="JINR_logo_alpha.png">
              <a:extLst>
                <a:ext uri="{FF2B5EF4-FFF2-40B4-BE49-F238E27FC236}">
                  <a16:creationId xmlns:a16="http://schemas.microsoft.com/office/drawing/2014/main" xmlns="" id="{B257C93B-F519-4818-B393-640FB0A3A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74684" y="0"/>
              <a:ext cx="624393" cy="54060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9" name="NICA_logo_alpha.png" descr="NICA_logo_alpha.png">
              <a:extLst>
                <a:ext uri="{FF2B5EF4-FFF2-40B4-BE49-F238E27FC236}">
                  <a16:creationId xmlns:a16="http://schemas.microsoft.com/office/drawing/2014/main" xmlns="" id="{86096C5B-A856-48B8-97B8-EC7E7C4C0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94554"/>
              <a:ext cx="926575" cy="47305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11" name="Нижний колонтитул 12">
            <a:extLst>
              <a:ext uri="{FF2B5EF4-FFF2-40B4-BE49-F238E27FC236}">
                <a16:creationId xmlns:a16="http://schemas.microsoft.com/office/drawing/2014/main" xmlns="" id="{32F025F4-5F88-4A78-82BF-449540E9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xmlns="" id="{21171B5E-8309-492E-92B6-70FD806F81F1}"/>
              </a:ext>
            </a:extLst>
          </p:cNvPr>
          <p:cNvSpPr txBox="1">
            <a:spLocks/>
          </p:cNvSpPr>
          <p:nvPr/>
        </p:nvSpPr>
        <p:spPr bwMode="auto">
          <a:xfrm>
            <a:off x="7029155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3B062581-F415-418A-85C2-7E840A3FE4CF}" type="slidenum">
              <a:rPr lang="ru-RU" sz="1400" smtClean="0">
                <a:solidFill>
                  <a:schemeClr val="tx1"/>
                </a:solidFill>
              </a:rPr>
              <a:pPr algn="r"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2">
            <a:extLst>
              <a:ext uri="{FF2B5EF4-FFF2-40B4-BE49-F238E27FC236}">
                <a16:creationId xmlns:a16="http://schemas.microsoft.com/office/drawing/2014/main" xmlns="" id="{BC0F549E-BFCD-45D8-94D9-CD10C216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9FE99045-D0E6-4A5D-B638-7424703B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29155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942041-62E5-4B6E-8A34-02DA25F7E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5" r="9295"/>
          <a:stretch/>
        </p:blipFill>
        <p:spPr>
          <a:xfrm>
            <a:off x="3851920" y="476672"/>
            <a:ext cx="5051394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A38E0A-C039-4C18-A4CE-EC2BEC973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" r="14433"/>
          <a:stretch/>
        </p:blipFill>
        <p:spPr>
          <a:xfrm rot="5400000">
            <a:off x="-644442" y="1300625"/>
            <a:ext cx="5184578" cy="3536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364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9FE99045-D0E6-4A5D-B638-7424703B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29155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6656F1-B537-4C56-A0DE-2C6A604E98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9" r="4661"/>
          <a:stretch/>
        </p:blipFill>
        <p:spPr>
          <a:xfrm rot="5400000">
            <a:off x="5067765" y="556971"/>
            <a:ext cx="4172508" cy="343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B39005-DC94-4739-86A9-7888FAAF77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5" r="17450"/>
          <a:stretch/>
        </p:blipFill>
        <p:spPr>
          <a:xfrm rot="255085">
            <a:off x="537800" y="41926"/>
            <a:ext cx="3960440" cy="3985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BA39AA-1D12-4A02-A9BB-52A08707E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r="11972"/>
          <a:stretch/>
        </p:blipFill>
        <p:spPr>
          <a:xfrm rot="5104968">
            <a:off x="630852" y="3524286"/>
            <a:ext cx="3191974" cy="311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B90DEC-7811-4B1E-9D80-2E72782BC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97" b="10336"/>
          <a:stretch/>
        </p:blipFill>
        <p:spPr>
          <a:xfrm rot="323253">
            <a:off x="4516495" y="3216533"/>
            <a:ext cx="3311633" cy="35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32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2">
            <a:extLst>
              <a:ext uri="{FF2B5EF4-FFF2-40B4-BE49-F238E27FC236}">
                <a16:creationId xmlns:a16="http://schemas.microsoft.com/office/drawing/2014/main" xmlns="" id="{BC0F549E-BFCD-45D8-94D9-CD10C216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492875"/>
            <a:ext cx="4320480" cy="365125"/>
          </a:xfrm>
        </p:spPr>
        <p:txBody>
          <a:bodyPr/>
          <a:lstStyle/>
          <a:p>
            <a:r>
              <a:rPr lang="ru-RU" sz="1600" dirty="0"/>
              <a:t>Координационный комитет</a:t>
            </a:r>
            <a:r>
              <a:rPr lang="en-US" sz="1600" dirty="0"/>
              <a:t>, </a:t>
            </a:r>
            <a:r>
              <a:rPr lang="ru-RU" sz="1600" dirty="0"/>
              <a:t>07 сент. </a:t>
            </a:r>
            <a:r>
              <a:rPr lang="en-US" sz="1600" dirty="0"/>
              <a:t>202</a:t>
            </a:r>
            <a:r>
              <a:rPr lang="ru-RU" sz="1600" dirty="0"/>
              <a:t>1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9FE99045-D0E6-4A5D-B638-7424703B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029155" y="6453336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3B062581-F415-418A-85C2-7E840A3FE4CF}" type="slidenum">
              <a:rPr lang="ru-RU" sz="1400">
                <a:solidFill>
                  <a:schemeClr val="tx1"/>
                </a:solidFill>
              </a:rPr>
              <a:pPr algn="r"/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E984A3-660F-41CF-8284-BF5C80896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4083918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4CB126-1D3B-4003-AA0A-056009CA9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488" y="260648"/>
            <a:ext cx="405045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86742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18280</TotalTime>
  <Words>237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JINR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kazarinov</dc:creator>
  <cp:lastModifiedBy>ADmin</cp:lastModifiedBy>
  <cp:revision>3531</cp:revision>
  <cp:lastPrinted>2013-10-16T18:17:09Z</cp:lastPrinted>
  <dcterms:created xsi:type="dcterms:W3CDTF">2008-04-02T06:03:17Z</dcterms:created>
  <dcterms:modified xsi:type="dcterms:W3CDTF">2021-09-21T13:08:57Z</dcterms:modified>
</cp:coreProperties>
</file>