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5" r:id="rId3"/>
    <p:sldId id="274" r:id="rId4"/>
    <p:sldId id="281" r:id="rId5"/>
    <p:sldId id="262" r:id="rId6"/>
    <p:sldId id="277" r:id="rId7"/>
    <p:sldId id="286" r:id="rId8"/>
    <p:sldId id="278" r:id="rId9"/>
    <p:sldId id="280" r:id="rId10"/>
    <p:sldId id="284" r:id="rId11"/>
    <p:sldId id="279" r:id="rId12"/>
    <p:sldId id="283" r:id="rId13"/>
    <p:sldId id="282" r:id="rId14"/>
    <p:sldId id="28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62F0C0F-5013-452A-9BB5-48610EFCD7D2}">
          <p14:sldIdLst>
            <p14:sldId id="275"/>
            <p14:sldId id="274"/>
            <p14:sldId id="281"/>
            <p14:sldId id="262"/>
            <p14:sldId id="277"/>
            <p14:sldId id="286"/>
            <p14:sldId id="278"/>
            <p14:sldId id="280"/>
            <p14:sldId id="284"/>
            <p14:sldId id="279"/>
            <p14:sldId id="283"/>
            <p14:sldId id="282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C61E-3447-4C49-82C8-1B0705E7D239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D526-360C-44EF-9059-2F11E288E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713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C61E-3447-4C49-82C8-1B0705E7D239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D526-360C-44EF-9059-2F11E288E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991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C61E-3447-4C49-82C8-1B0705E7D239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D526-360C-44EF-9059-2F11E288E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957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54DA-E80A-4EC6-A5C5-4EA92C751496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ACF5-E5BF-4212-AC3D-B03050772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922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54DA-E80A-4EC6-A5C5-4EA92C751496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ACF5-E5BF-4212-AC3D-B03050772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720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54DA-E80A-4EC6-A5C5-4EA92C751496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ACF5-E5BF-4212-AC3D-B03050772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966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54DA-E80A-4EC6-A5C5-4EA92C751496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ACF5-E5BF-4212-AC3D-B03050772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244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54DA-E80A-4EC6-A5C5-4EA92C751496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ACF5-E5BF-4212-AC3D-B03050772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7372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54DA-E80A-4EC6-A5C5-4EA92C751496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ACF5-E5BF-4212-AC3D-B03050772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349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54DA-E80A-4EC6-A5C5-4EA92C751496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ACF5-E5BF-4212-AC3D-B03050772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763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54DA-E80A-4EC6-A5C5-4EA92C751496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ACF5-E5BF-4212-AC3D-B03050772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80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C61E-3447-4C49-82C8-1B0705E7D239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D526-360C-44EF-9059-2F11E288E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462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54DA-E80A-4EC6-A5C5-4EA92C751496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ACF5-E5BF-4212-AC3D-B03050772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056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54DA-E80A-4EC6-A5C5-4EA92C751496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ACF5-E5BF-4212-AC3D-B03050772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098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54DA-E80A-4EC6-A5C5-4EA92C751496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8ACF5-E5BF-4212-AC3D-B03050772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39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C61E-3447-4C49-82C8-1B0705E7D239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D526-360C-44EF-9059-2F11E288E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569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C61E-3447-4C49-82C8-1B0705E7D239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D526-360C-44EF-9059-2F11E288E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595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C61E-3447-4C49-82C8-1B0705E7D239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D526-360C-44EF-9059-2F11E288E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62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C61E-3447-4C49-82C8-1B0705E7D239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D526-360C-44EF-9059-2F11E288E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210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C61E-3447-4C49-82C8-1B0705E7D239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D526-360C-44EF-9059-2F11E288E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85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C61E-3447-4C49-82C8-1B0705E7D239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D526-360C-44EF-9059-2F11E288E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758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C61E-3447-4C49-82C8-1B0705E7D239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7D526-360C-44EF-9059-2F11E288E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156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5C61E-3447-4C49-82C8-1B0705E7D239}" type="datetimeFigureOut">
              <a:rPr lang="ru-RU" smtClean="0"/>
              <a:pPr/>
              <a:t>07.09.2021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7D526-360C-44EF-9059-2F11E288E8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04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A54DA-E80A-4EC6-A5C5-4EA92C751496}" type="datetimeFigureOut">
              <a:rPr lang="ru-RU" smtClean="0"/>
              <a:t>07.09.2021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8ACF5-E5BF-4212-AC3D-B030507720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84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6349D7-685B-4D61-988E-16A5A0A8B513}"/>
              </a:ext>
            </a:extLst>
          </p:cNvPr>
          <p:cNvSpPr txBox="1"/>
          <p:nvPr/>
        </p:nvSpPr>
        <p:spPr>
          <a:xfrm>
            <a:off x="-2403" y="219167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1A63A0"/>
                </a:solidFill>
                <a:latin typeface="Roboto"/>
              </a:rPr>
              <a:t>Ход работ по строительству здания №17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DF9A52-2F53-4592-8BCD-18213B4E1FC1}"/>
              </a:ext>
            </a:extLst>
          </p:cNvPr>
          <p:cNvSpPr txBox="1"/>
          <p:nvPr/>
        </p:nvSpPr>
        <p:spPr>
          <a:xfrm>
            <a:off x="0" y="4229624"/>
            <a:ext cx="91415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err="1">
                <a:solidFill>
                  <a:srgbClr val="0070C0"/>
                </a:solidFill>
              </a:rPr>
              <a:t>А.В.Дударев</a:t>
            </a:r>
            <a:endParaRPr lang="ru-RU" sz="2200" dirty="0">
              <a:solidFill>
                <a:srgbClr val="0070C0"/>
              </a:solidFill>
            </a:endParaRPr>
          </a:p>
          <a:p>
            <a:pPr algn="ctr"/>
            <a:r>
              <a:rPr lang="ru-RU" sz="2200" dirty="0">
                <a:solidFill>
                  <a:srgbClr val="0070C0"/>
                </a:solidFill>
              </a:rPr>
              <a:t>Заседание Координационного комитета мегапроекта «Комплекс </a:t>
            </a:r>
            <a:r>
              <a:rPr lang="en-US" sz="2200" dirty="0">
                <a:solidFill>
                  <a:srgbClr val="0070C0"/>
                </a:solidFill>
              </a:rPr>
              <a:t>NICA»</a:t>
            </a:r>
            <a:endParaRPr lang="ru-RU" sz="2200" dirty="0">
              <a:solidFill>
                <a:srgbClr val="0070C0"/>
              </a:solidFill>
            </a:endParaRPr>
          </a:p>
          <a:p>
            <a:endParaRPr lang="ru-RU" sz="2200" dirty="0">
              <a:solidFill>
                <a:srgbClr val="0070C0"/>
              </a:solidFill>
            </a:endParaRPr>
          </a:p>
          <a:p>
            <a:pPr algn="ctr"/>
            <a:r>
              <a:rPr lang="en-US" sz="2200" dirty="0">
                <a:solidFill>
                  <a:srgbClr val="0070C0"/>
                </a:solidFill>
              </a:rPr>
              <a:t>07 </a:t>
            </a:r>
            <a:r>
              <a:rPr lang="ru-RU" sz="2200" dirty="0">
                <a:solidFill>
                  <a:srgbClr val="0070C0"/>
                </a:solidFill>
              </a:rPr>
              <a:t>сентября 2021</a:t>
            </a:r>
          </a:p>
        </p:txBody>
      </p:sp>
    </p:spTree>
    <p:extLst>
      <p:ext uri="{BB962C8B-B14F-4D97-AF65-F5344CB8AC3E}">
        <p14:creationId xmlns:p14="http://schemas.microsoft.com/office/powerpoint/2010/main" val="986683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24A0EC-2CBB-4BD9-A19C-E8B634E343A1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Инженерные системы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A3F996-2015-4424-837A-4AD7F57B5673}"/>
              </a:ext>
            </a:extLst>
          </p:cNvPr>
          <p:cNvSpPr txBox="1"/>
          <p:nvPr/>
        </p:nvSpPr>
        <p:spPr>
          <a:xfrm>
            <a:off x="0" y="646331"/>
            <a:ext cx="9144000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ru-RU" sz="2400" dirty="0">
                <a:solidFill>
                  <a:srgbClr val="0070C0"/>
                </a:solidFill>
              </a:rPr>
              <a:t>1. Монтаж крупногабаритных инженерных сетей  в тоннеле (воздуховоды, трубопроводы ХС, трубопроводы СВ, освещение кроме электроснабжения и слаботочных систем):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Полукольцо Е и КТП - </a:t>
            </a:r>
            <a:r>
              <a:rPr lang="ru-RU" sz="2400" b="1" dirty="0">
                <a:solidFill>
                  <a:srgbClr val="FF0000"/>
                </a:solidFill>
              </a:rPr>
              <a:t>20.09.21</a:t>
            </a:r>
            <a:r>
              <a:rPr lang="ru-RU" sz="2400" dirty="0">
                <a:solidFill>
                  <a:srgbClr val="0070C0"/>
                </a:solidFill>
              </a:rPr>
              <a:t>, полукольцо </a:t>
            </a:r>
            <a:r>
              <a:rPr lang="en-US" sz="2400" dirty="0">
                <a:solidFill>
                  <a:srgbClr val="0070C0"/>
                </a:solidFill>
              </a:rPr>
              <a:t>W </a:t>
            </a:r>
            <a:r>
              <a:rPr lang="ru-RU" sz="2400" dirty="0">
                <a:solidFill>
                  <a:srgbClr val="0070C0"/>
                </a:solidFill>
              </a:rPr>
              <a:t>– </a:t>
            </a:r>
            <a:r>
              <a:rPr lang="ru-RU" sz="2400" b="1" dirty="0">
                <a:solidFill>
                  <a:srgbClr val="FF0000"/>
                </a:solidFill>
              </a:rPr>
              <a:t>31.10.21</a:t>
            </a:r>
            <a:endParaRPr lang="ru-RU" sz="2400" b="1" dirty="0">
              <a:solidFill>
                <a:srgbClr val="0070C0"/>
              </a:solidFill>
            </a:endParaRPr>
          </a:p>
          <a:p>
            <a:pPr>
              <a:spcBef>
                <a:spcPts val="1000"/>
              </a:spcBef>
            </a:pPr>
            <a:r>
              <a:rPr lang="ru-RU" sz="2400" dirty="0">
                <a:solidFill>
                  <a:srgbClr val="0070C0"/>
                </a:solidFill>
              </a:rPr>
              <a:t>2. Монтаж системы водяного отопления в обстройке (при условии выдачи РД в производство работ и согласования КП до 20.09.21):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Полукольцо Е и КТП (ОВ16, 16.1, 16.2 ) - </a:t>
            </a:r>
            <a:r>
              <a:rPr lang="ru-RU" sz="2400" b="1" dirty="0">
                <a:solidFill>
                  <a:srgbClr val="FF0000"/>
                </a:solidFill>
              </a:rPr>
              <a:t>30.11.21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Полукольцо </a:t>
            </a:r>
            <a:r>
              <a:rPr lang="en-US" sz="2400" dirty="0">
                <a:solidFill>
                  <a:srgbClr val="0070C0"/>
                </a:solidFill>
              </a:rPr>
              <a:t>W </a:t>
            </a:r>
            <a:r>
              <a:rPr lang="ru-RU" sz="2400" dirty="0">
                <a:solidFill>
                  <a:srgbClr val="0070C0"/>
                </a:solidFill>
              </a:rPr>
              <a:t>(ОВ8) – </a:t>
            </a:r>
            <a:r>
              <a:rPr lang="ru-RU" sz="2400" b="1" dirty="0">
                <a:solidFill>
                  <a:srgbClr val="FF0000"/>
                </a:solidFill>
              </a:rPr>
              <a:t>31.12.21</a:t>
            </a:r>
            <a:endParaRPr lang="ru-RU" sz="2400" b="1" dirty="0">
              <a:solidFill>
                <a:srgbClr val="0070C0"/>
              </a:solidFill>
            </a:endParaRPr>
          </a:p>
          <a:p>
            <a:pPr>
              <a:spcBef>
                <a:spcPts val="1000"/>
              </a:spcBef>
            </a:pPr>
            <a:r>
              <a:rPr lang="ru-RU" sz="2400" dirty="0">
                <a:solidFill>
                  <a:srgbClr val="0070C0"/>
                </a:solidFill>
              </a:rPr>
              <a:t>3. Монтаж системы вентиляции – 4-6 месяцев + 1,5 месяца ПНР.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Окончание монтажа (оценка ШТРАБАГ):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Полукольцо Е и КТП – </a:t>
            </a:r>
            <a:r>
              <a:rPr lang="ru-RU" sz="2400" b="1" dirty="0">
                <a:solidFill>
                  <a:srgbClr val="FF0000"/>
                </a:solidFill>
              </a:rPr>
              <a:t>апрель 2022</a:t>
            </a:r>
            <a:r>
              <a:rPr lang="ru-RU" sz="2400" dirty="0">
                <a:solidFill>
                  <a:srgbClr val="0070C0"/>
                </a:solidFill>
              </a:rPr>
              <a:t>, полукольцо </a:t>
            </a:r>
            <a:r>
              <a:rPr lang="en-US" sz="2400" dirty="0">
                <a:solidFill>
                  <a:srgbClr val="0070C0"/>
                </a:solidFill>
              </a:rPr>
              <a:t>W </a:t>
            </a:r>
            <a:r>
              <a:rPr lang="ru-RU" sz="2400" dirty="0">
                <a:solidFill>
                  <a:srgbClr val="0070C0"/>
                </a:solidFill>
              </a:rPr>
              <a:t>– </a:t>
            </a:r>
            <a:r>
              <a:rPr lang="ru-RU" sz="2400" b="1" dirty="0">
                <a:solidFill>
                  <a:srgbClr val="FF0000"/>
                </a:solidFill>
              </a:rPr>
              <a:t>май 2022</a:t>
            </a:r>
            <a:endParaRPr lang="ru-RU" sz="2400" b="1" dirty="0">
              <a:solidFill>
                <a:srgbClr val="0070C0"/>
              </a:solidFill>
            </a:endParaRPr>
          </a:p>
          <a:p>
            <a:pPr>
              <a:spcBef>
                <a:spcPts val="1000"/>
              </a:spcBef>
            </a:pPr>
            <a:r>
              <a:rPr lang="ru-RU" sz="2400" dirty="0">
                <a:solidFill>
                  <a:srgbClr val="0070C0"/>
                </a:solidFill>
              </a:rPr>
              <a:t>4. Прорабатывается вопрос об устройстве временного отопления в тоннеле на базе воздушно-отопительных агрегатов.</a:t>
            </a:r>
          </a:p>
          <a:p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17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41E646-006E-4916-9A49-6D56BF50F0A1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Благоустройство территории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6D2736-2249-4EB1-A32E-2CBB26EF0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13965" y="1686849"/>
            <a:ext cx="5041405" cy="2835790"/>
          </a:xfrm>
          <a:prstGeom prst="rect">
            <a:avLst/>
          </a:prstGeom>
        </p:spPr>
      </p:pic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0129850C-B6A8-485F-9FCE-CEC207F77F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762411"/>
              </p:ext>
            </p:extLst>
          </p:nvPr>
        </p:nvGraphicFramePr>
        <p:xfrm>
          <a:off x="91437" y="584041"/>
          <a:ext cx="595059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985">
                  <a:extLst>
                    <a:ext uri="{9D8B030D-6E8A-4147-A177-3AD203B41FA5}">
                      <a16:colId xmlns:a16="http://schemas.microsoft.com/office/drawing/2014/main" val="1155505538"/>
                    </a:ext>
                  </a:extLst>
                </a:gridCol>
                <a:gridCol w="1510019">
                  <a:extLst>
                    <a:ext uri="{9D8B030D-6E8A-4147-A177-3AD203B41FA5}">
                      <a16:colId xmlns:a16="http://schemas.microsoft.com/office/drawing/2014/main" val="3939854946"/>
                    </a:ext>
                  </a:extLst>
                </a:gridCol>
                <a:gridCol w="1719743">
                  <a:extLst>
                    <a:ext uri="{9D8B030D-6E8A-4147-A177-3AD203B41FA5}">
                      <a16:colId xmlns:a16="http://schemas.microsoft.com/office/drawing/2014/main" val="97753497"/>
                    </a:ext>
                  </a:extLst>
                </a:gridCol>
                <a:gridCol w="880845">
                  <a:extLst>
                    <a:ext uri="{9D8B030D-6E8A-4147-A177-3AD203B41FA5}">
                      <a16:colId xmlns:a16="http://schemas.microsoft.com/office/drawing/2014/main" val="8109558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Участок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Площадь, м</a:t>
                      </a:r>
                      <a:r>
                        <a:rPr lang="ru-RU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Выполнено, м</a:t>
                      </a:r>
                      <a:r>
                        <a:rPr lang="ru-RU" baseline="30000" dirty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Доля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864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КТП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682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Внутренняя зона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10272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422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Внешняя зона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33500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83189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ACFAA70-70C1-4E7F-A5BF-13EC5A5D087F}"/>
              </a:ext>
            </a:extLst>
          </p:cNvPr>
          <p:cNvSpPr txBox="1"/>
          <p:nvPr/>
        </p:nvSpPr>
        <p:spPr>
          <a:xfrm>
            <a:off x="91437" y="1982450"/>
            <a:ext cx="60473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solidFill>
                  <a:srgbClr val="0070C0"/>
                </a:solidFill>
              </a:rPr>
              <a:t>В связи с производством работ по подготовке основания дороги в рамках благоустройства        </a:t>
            </a:r>
            <a:r>
              <a:rPr lang="ru-RU" sz="2200" dirty="0">
                <a:solidFill>
                  <a:srgbClr val="FF0000"/>
                </a:solidFill>
              </a:rPr>
              <a:t>с 06.09 по 20.09 проезд через КПП №2 возле здания 1А будет закрыт.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87EA7F7-9151-43F7-A2F3-CA6808677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" y="3403520"/>
            <a:ext cx="4721342" cy="343138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A86D07-0254-462A-BD59-4DAE20D7A866}"/>
              </a:ext>
            </a:extLst>
          </p:cNvPr>
          <p:cNvSpPr txBox="1"/>
          <p:nvPr/>
        </p:nvSpPr>
        <p:spPr>
          <a:xfrm>
            <a:off x="4727364" y="5625447"/>
            <a:ext cx="441061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solidFill>
                  <a:srgbClr val="FF0000"/>
                </a:solidFill>
              </a:rPr>
              <a:t>Вынос 6 КЛ, включая 2КЛ кабель ЛЯР до 01 октября 2021. </a:t>
            </a:r>
          </a:p>
          <a:p>
            <a:r>
              <a:rPr lang="ru-RU" sz="2100" dirty="0">
                <a:solidFill>
                  <a:srgbClr val="FF0000"/>
                </a:solidFill>
              </a:rPr>
              <a:t>Стоимость 4,5 </a:t>
            </a:r>
            <a:r>
              <a:rPr lang="ru-RU" sz="2100" dirty="0" err="1">
                <a:solidFill>
                  <a:srgbClr val="FF0000"/>
                </a:solidFill>
              </a:rPr>
              <a:t>млн.руб</a:t>
            </a:r>
            <a:r>
              <a:rPr lang="ru-RU" sz="2100" dirty="0">
                <a:solidFill>
                  <a:srgbClr val="FF0000"/>
                </a:solidFill>
              </a:rPr>
              <a:t>. (ЭПП-Т)  </a:t>
            </a:r>
          </a:p>
        </p:txBody>
      </p:sp>
    </p:spTree>
    <p:extLst>
      <p:ext uri="{BB962C8B-B14F-4D97-AF65-F5344CB8AC3E}">
        <p14:creationId xmlns:p14="http://schemas.microsoft.com/office/powerpoint/2010/main" val="1178910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B6E939-3AA3-43F4-8944-288703CDC993}"/>
              </a:ext>
            </a:extLst>
          </p:cNvPr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Тендеры и закупки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2806E5-7B6D-46FB-91B0-30D99E034A87}"/>
              </a:ext>
            </a:extLst>
          </p:cNvPr>
          <p:cNvSpPr txBox="1"/>
          <p:nvPr/>
        </p:nvSpPr>
        <p:spPr>
          <a:xfrm>
            <a:off x="0" y="520496"/>
            <a:ext cx="9144000" cy="6222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Тендеры АО «ШТРАБАГ»</a:t>
            </a:r>
          </a:p>
          <a:p>
            <a:pPr marL="342900" indent="-342900">
              <a:buAutoNum type="arabicPeriod"/>
            </a:pPr>
            <a:r>
              <a:rPr lang="ru-RU" sz="2000" dirty="0">
                <a:solidFill>
                  <a:srgbClr val="0070C0"/>
                </a:solidFill>
              </a:rPr>
              <a:t>Тендер по выбору компании для строительства системы электроснабжения: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</a:rPr>
              <a:t>Рекомендация ШТРАБАГ от 22.06.21 о выборе победителями тендера двух компаний, в т.ч. разделы ЭМ15.1, 15.2 – </a:t>
            </a:r>
            <a:r>
              <a:rPr lang="ru-RU" sz="2000" dirty="0" err="1">
                <a:solidFill>
                  <a:srgbClr val="0070C0"/>
                </a:solidFill>
              </a:rPr>
              <a:t>кабеленесущие</a:t>
            </a:r>
            <a:r>
              <a:rPr lang="ru-RU" sz="2000" dirty="0">
                <a:solidFill>
                  <a:srgbClr val="0070C0"/>
                </a:solidFill>
              </a:rPr>
              <a:t> системы.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</a:rPr>
              <a:t>ОИЯИ предложил провести дополнительный тур переговоров.</a:t>
            </a:r>
          </a:p>
          <a:p>
            <a:pPr>
              <a:spcBef>
                <a:spcPts val="1000"/>
              </a:spcBef>
            </a:pPr>
            <a:r>
              <a:rPr lang="ru-RU" sz="2000" dirty="0">
                <a:solidFill>
                  <a:srgbClr val="0070C0"/>
                </a:solidFill>
              </a:rPr>
              <a:t>2. Тендер по выбору компании для строительства систем автоматизации и диспетчеризации: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</a:rPr>
              <a:t>Проведен второй тур переговоров 11.08.21. Ожидаются финальные КП и выбор победителя</a:t>
            </a:r>
          </a:p>
          <a:p>
            <a:pPr>
              <a:spcBef>
                <a:spcPts val="1000"/>
              </a:spcBef>
            </a:pPr>
            <a:r>
              <a:rPr lang="ru-RU" sz="2000" dirty="0">
                <a:solidFill>
                  <a:srgbClr val="0070C0"/>
                </a:solidFill>
              </a:rPr>
              <a:t>3.  Процедура выбора клининговой компании.</a:t>
            </a:r>
          </a:p>
          <a:p>
            <a:pPr>
              <a:spcBef>
                <a:spcPts val="1000"/>
              </a:spcBef>
            </a:pPr>
            <a:r>
              <a:rPr lang="ru-RU" sz="2000" b="1" dirty="0">
                <a:solidFill>
                  <a:srgbClr val="0070C0"/>
                </a:solidFill>
              </a:rPr>
              <a:t>Проблемы: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</a:rPr>
              <a:t>Согласование стоимости ОСМ (по факту с предоставлением документов);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</a:rPr>
              <a:t>сроки по новым протоколам выбора / дополнениям (конфликт с ДС-5).</a:t>
            </a:r>
          </a:p>
          <a:p>
            <a:pPr>
              <a:spcBef>
                <a:spcPts val="1000"/>
              </a:spcBef>
            </a:pPr>
            <a:r>
              <a:rPr lang="ru-RU" sz="2000" b="1" dirty="0">
                <a:solidFill>
                  <a:srgbClr val="0070C0"/>
                </a:solidFill>
              </a:rPr>
              <a:t>Закупка ОИЯИ: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0070C0"/>
                </a:solidFill>
              </a:rPr>
              <a:t>Закупка щитового электрооборудования </a:t>
            </a:r>
            <a:r>
              <a:rPr lang="en-US" sz="2000" dirty="0">
                <a:solidFill>
                  <a:srgbClr val="0070C0"/>
                </a:solidFill>
              </a:rPr>
              <a:t>APATOR (</a:t>
            </a:r>
            <a:r>
              <a:rPr lang="ru-RU" sz="2000" dirty="0">
                <a:solidFill>
                  <a:srgbClr val="0070C0"/>
                </a:solidFill>
              </a:rPr>
              <a:t>Польша):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</a:rPr>
              <a:t>9 щитов по разделам ЭМ3 и ЭМ11 не подлежат корректировке; 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</a:rPr>
              <a:t>20 щитов по разделу ЭМ17 подлежат корректировке по ДС-15.</a:t>
            </a:r>
          </a:p>
        </p:txBody>
      </p:sp>
    </p:spTree>
    <p:extLst>
      <p:ext uri="{BB962C8B-B14F-4D97-AF65-F5344CB8AC3E}">
        <p14:creationId xmlns:p14="http://schemas.microsoft.com/office/powerpoint/2010/main" val="3750913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1D8B40-CEED-4988-BB96-DE8B88C3E45F}"/>
              </a:ext>
            </a:extLst>
          </p:cNvPr>
          <p:cNvSpPr txBox="1"/>
          <p:nvPr/>
        </p:nvSpPr>
        <p:spPr>
          <a:xfrm>
            <a:off x="0" y="609652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СПАСИБО ЗА ВНИМАНИЕ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6CD79B-B0B6-48D4-9537-51C41588D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2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9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ТРЁХСТОРОННИЙ ДОГОВОР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7667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Calibri"/>
              </a:rPr>
              <a:t>на разработку Рабочей документации (РД) и проведение Технического аудита (ТА)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421534"/>
              </p:ext>
            </p:extLst>
          </p:nvPr>
        </p:nvGraphicFramePr>
        <p:xfrm>
          <a:off x="107504" y="833120"/>
          <a:ext cx="8928993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27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r>
                        <a:rPr lang="en-US" sz="1600" dirty="0"/>
                        <a:t>#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Документ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Изменения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Стоимость, </a:t>
                      </a:r>
                      <a:r>
                        <a:rPr lang="ru-RU" sz="1600" dirty="0" err="1"/>
                        <a:t>Мруб</a:t>
                      </a:r>
                      <a:r>
                        <a:rPr lang="ru-RU" sz="16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Срок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Основной договор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21.07.14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90,7</a:t>
                      </a:r>
                      <a:r>
                        <a:rPr lang="en-US" sz="1600" baseline="30000" dirty="0"/>
                        <a:t>(</a:t>
                      </a:r>
                      <a:r>
                        <a:rPr lang="ru-RU" sz="1600" baseline="30000" dirty="0"/>
                        <a:t>РД</a:t>
                      </a:r>
                      <a:r>
                        <a:rPr lang="en-US" sz="1600" baseline="30000" dirty="0"/>
                        <a:t>)</a:t>
                      </a:r>
                      <a:r>
                        <a:rPr lang="en-US" sz="1600" dirty="0"/>
                        <a:t> + 50,0</a:t>
                      </a:r>
                      <a:r>
                        <a:rPr lang="ru-RU" sz="1600" baseline="30000" dirty="0"/>
                        <a:t>(ТА)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21.09.16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Доп. соглашение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01.12.14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График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–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21.09.16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Доп. соглашение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24.08.15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Орг. изменения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–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21.09.16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Доп. соглашение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25.09.15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Графика (результат ТА)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–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21.09.17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Доп. соглашение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10.02.16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График, </a:t>
                      </a:r>
                      <a:r>
                        <a:rPr lang="ru-RU" sz="1600" baseline="0" dirty="0" err="1"/>
                        <a:t>Тех.задание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+32,5</a:t>
                      </a:r>
                      <a:r>
                        <a:rPr lang="en-US" sz="1600" baseline="30000" dirty="0"/>
                        <a:t>(</a:t>
                      </a:r>
                      <a:r>
                        <a:rPr lang="ru-RU" sz="1600" baseline="30000" dirty="0"/>
                        <a:t>РД</a:t>
                      </a:r>
                      <a:r>
                        <a:rPr lang="en-US" sz="1600" baseline="30000" dirty="0"/>
                        <a:t>)</a:t>
                      </a:r>
                      <a:r>
                        <a:rPr lang="en-US" sz="1600" dirty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21.09.17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dirty="0"/>
                        <a:t>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Доп. соглашение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20.02.17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График, </a:t>
                      </a:r>
                      <a:r>
                        <a:rPr lang="ru-RU" sz="1600" baseline="0" dirty="0" err="1"/>
                        <a:t>Тех.задание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+10,5</a:t>
                      </a:r>
                      <a:r>
                        <a:rPr lang="en-US" sz="1600" baseline="30000" dirty="0"/>
                        <a:t>(</a:t>
                      </a:r>
                      <a:r>
                        <a:rPr lang="ru-RU" sz="1600" baseline="30000" dirty="0"/>
                        <a:t>РД</a:t>
                      </a:r>
                      <a:r>
                        <a:rPr lang="en-US" sz="1600" baseline="30000" dirty="0"/>
                        <a:t>)</a:t>
                      </a:r>
                      <a:r>
                        <a:rPr lang="en-US" sz="1600" dirty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30.12.17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Доп. соглашение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29.12.17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Срок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–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31.10.18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dirty="0"/>
                        <a:t>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Доп. соглашение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29.05.18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/>
                        <a:t>График, </a:t>
                      </a:r>
                      <a:r>
                        <a:rPr lang="ru-RU" sz="1600" baseline="0" dirty="0" err="1"/>
                        <a:t>Тех.задание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+7,4</a:t>
                      </a:r>
                      <a:r>
                        <a:rPr lang="en-US" sz="1600" baseline="30000" dirty="0"/>
                        <a:t>(</a:t>
                      </a:r>
                      <a:r>
                        <a:rPr lang="ru-RU" sz="1600" baseline="30000" dirty="0"/>
                        <a:t>РД</a:t>
                      </a:r>
                      <a:r>
                        <a:rPr lang="en-US" sz="1600" baseline="30000" dirty="0"/>
                        <a:t>)</a:t>
                      </a:r>
                      <a:r>
                        <a:rPr lang="en-US" sz="1600" dirty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31.10.18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dirty="0"/>
                        <a:t>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Доп. соглашение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15.10.18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График, доп. аванс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–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29.03.19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dirty="0"/>
                        <a:t>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Доп. соглашение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13.05.19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/>
                        <a:t>График, </a:t>
                      </a:r>
                      <a:r>
                        <a:rPr lang="ru-RU" sz="1600" baseline="0" dirty="0" err="1"/>
                        <a:t>Тех.задание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+3,2</a:t>
                      </a:r>
                      <a:r>
                        <a:rPr lang="en-US" sz="1600" baseline="30000" dirty="0"/>
                        <a:t>(</a:t>
                      </a:r>
                      <a:r>
                        <a:rPr lang="ru-RU" sz="1600" baseline="30000" dirty="0"/>
                        <a:t>РД</a:t>
                      </a:r>
                      <a:r>
                        <a:rPr lang="en-US" sz="1600" baseline="30000" dirty="0"/>
                        <a:t>)</a:t>
                      </a:r>
                      <a:r>
                        <a:rPr lang="en-US" sz="1600" dirty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31.10.19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dirty="0"/>
                        <a:t>10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Доп. соглашение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25.09.19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График, доп. аванс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–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31.10.19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dirty="0"/>
                        <a:t>11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Доп. соглашение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01.06.20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Срок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–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31.10.20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en-US" sz="1600" dirty="0"/>
                        <a:t>12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Доп. соглашение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02.07.20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/>
                        <a:t>Доп.персонал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+1,7</a:t>
                      </a:r>
                      <a:r>
                        <a:rPr lang="en-US" sz="1600" baseline="30000" dirty="0"/>
                        <a:t>(</a:t>
                      </a:r>
                      <a:r>
                        <a:rPr lang="ru-RU" sz="1600" baseline="30000" dirty="0"/>
                        <a:t>РД</a:t>
                      </a:r>
                      <a:r>
                        <a:rPr lang="en-US" sz="1600" baseline="30000" dirty="0"/>
                        <a:t>)</a:t>
                      </a:r>
                      <a:r>
                        <a:rPr lang="en-US" sz="1600" dirty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31.10.20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6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Доп. соглашение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11.02.21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/>
                        <a:t>График, </a:t>
                      </a:r>
                      <a:r>
                        <a:rPr lang="ru-RU" sz="1600" baseline="0" dirty="0" err="1"/>
                        <a:t>Тех.задание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+1,85</a:t>
                      </a:r>
                      <a:r>
                        <a:rPr lang="en-US" sz="1600" baseline="30000" dirty="0"/>
                        <a:t>(</a:t>
                      </a:r>
                      <a:r>
                        <a:rPr lang="ru-RU" sz="1600" baseline="30000" dirty="0"/>
                        <a:t>РД</a:t>
                      </a:r>
                      <a:r>
                        <a:rPr lang="en-US" sz="1600" baseline="30000" dirty="0"/>
                        <a:t>)</a:t>
                      </a:r>
                      <a:r>
                        <a:rPr lang="en-US" sz="1600" dirty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12.02.21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03978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6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Доп. соглашение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СЭД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/>
                        <a:t>График, </a:t>
                      </a:r>
                      <a:r>
                        <a:rPr lang="ru-RU" sz="1600" baseline="0" dirty="0" err="1"/>
                        <a:t>Тех.задание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+7,</a:t>
                      </a:r>
                      <a:r>
                        <a:rPr lang="ru-RU" sz="1600" dirty="0"/>
                        <a:t>3</a:t>
                      </a:r>
                      <a:r>
                        <a:rPr lang="en-US" sz="1600" baseline="30000" dirty="0"/>
                        <a:t>(</a:t>
                      </a:r>
                      <a:r>
                        <a:rPr lang="ru-RU" sz="1600" baseline="30000" dirty="0"/>
                        <a:t>РД</a:t>
                      </a:r>
                      <a:r>
                        <a:rPr lang="en-US" sz="1600" baseline="30000" dirty="0"/>
                        <a:t>)</a:t>
                      </a:r>
                      <a:r>
                        <a:rPr lang="en-US" sz="1600" dirty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30.11.21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02536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6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Доп. соглашение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КП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/>
                        <a:t>График, </a:t>
                      </a:r>
                      <a:r>
                        <a:rPr lang="ru-RU" sz="1600" baseline="0" dirty="0" err="1"/>
                        <a:t>Тех.задание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 </a:t>
                      </a:r>
                      <a:r>
                        <a:rPr lang="ru-RU" sz="1600" dirty="0"/>
                        <a:t>месяца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713701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658ADB2-FDDC-46E6-98A5-A8309561FE5C}"/>
              </a:ext>
            </a:extLst>
          </p:cNvPr>
          <p:cNvSpPr txBox="1"/>
          <p:nvPr/>
        </p:nvSpPr>
        <p:spPr>
          <a:xfrm>
            <a:off x="5181600" y="6532880"/>
            <a:ext cx="375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ИТОГО:          </a:t>
            </a:r>
            <a:r>
              <a:rPr lang="en-US" sz="1600" b="1" dirty="0">
                <a:solidFill>
                  <a:srgbClr val="FF0000"/>
                </a:solidFill>
              </a:rPr>
              <a:t>155,1</a:t>
            </a:r>
            <a:r>
              <a:rPr lang="en-US" sz="1600" b="1" baseline="30000" dirty="0">
                <a:solidFill>
                  <a:srgbClr val="FF0000"/>
                </a:solidFill>
              </a:rPr>
              <a:t>(</a:t>
            </a:r>
            <a:r>
              <a:rPr lang="ru-RU" sz="1600" b="1" baseline="30000" dirty="0">
                <a:solidFill>
                  <a:srgbClr val="FF0000"/>
                </a:solidFill>
              </a:rPr>
              <a:t>РД) </a:t>
            </a:r>
            <a:r>
              <a:rPr lang="ru-RU" sz="1600" b="1" dirty="0">
                <a:solidFill>
                  <a:srgbClr val="FF0000"/>
                </a:solidFill>
              </a:rPr>
              <a:t>+ 50,0</a:t>
            </a:r>
            <a:r>
              <a:rPr lang="ru-RU" sz="1600" b="1" baseline="30000" dirty="0">
                <a:solidFill>
                  <a:srgbClr val="FF0000"/>
                </a:solidFill>
              </a:rPr>
              <a:t>(ТА)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C6B208-6AD8-4B92-9F50-15878394B660}"/>
              </a:ext>
            </a:extLst>
          </p:cNvPr>
          <p:cNvSpPr txBox="1"/>
          <p:nvPr/>
        </p:nvSpPr>
        <p:spPr>
          <a:xfrm>
            <a:off x="0" y="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ТРЁХСТОРОННИЙ ДОГОВОР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B5C7E2-599C-4DC9-95F3-A75947C0F39E}"/>
              </a:ext>
            </a:extLst>
          </p:cNvPr>
          <p:cNvSpPr txBox="1"/>
          <p:nvPr/>
        </p:nvSpPr>
        <p:spPr>
          <a:xfrm>
            <a:off x="0" y="751344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Дополнительное Соглашение № 14: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70C0"/>
                </a:solidFill>
              </a:rPr>
              <a:t>Дополнительный контур </a:t>
            </a:r>
            <a:r>
              <a:rPr lang="ru-RU" sz="2400" dirty="0" err="1">
                <a:solidFill>
                  <a:srgbClr val="0070C0"/>
                </a:solidFill>
              </a:rPr>
              <a:t>водоохлаждения</a:t>
            </a:r>
            <a:r>
              <a:rPr lang="ru-RU" sz="2400" dirty="0">
                <a:solidFill>
                  <a:srgbClr val="0070C0"/>
                </a:solidFill>
              </a:rPr>
              <a:t> стоек электроники детектора </a:t>
            </a:r>
            <a:r>
              <a:rPr lang="en-US" sz="2400" dirty="0">
                <a:solidFill>
                  <a:srgbClr val="0070C0"/>
                </a:solidFill>
              </a:rPr>
              <a:t>MPD</a:t>
            </a:r>
            <a:r>
              <a:rPr lang="ru-RU" sz="2400" dirty="0">
                <a:solidFill>
                  <a:srgbClr val="0070C0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70C0"/>
                </a:solidFill>
              </a:rPr>
              <a:t>Корректировка системы </a:t>
            </a:r>
            <a:r>
              <a:rPr lang="ru-RU" sz="2400" dirty="0" err="1">
                <a:solidFill>
                  <a:srgbClr val="0070C0"/>
                </a:solidFill>
              </a:rPr>
              <a:t>водоохлаждения</a:t>
            </a:r>
            <a:r>
              <a:rPr lang="ru-RU" sz="2400" dirty="0">
                <a:solidFill>
                  <a:srgbClr val="0070C0"/>
                </a:solidFill>
              </a:rPr>
              <a:t> ЭФО из-за замены оборудования для поддержания качества воды;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70C0"/>
                </a:solidFill>
              </a:rPr>
              <a:t>Перераспределение тепловыделения ИП ВЧ и изменение точек подвода воды в павильоне детектора </a:t>
            </a:r>
            <a:r>
              <a:rPr lang="en-US" sz="2400" dirty="0">
                <a:solidFill>
                  <a:srgbClr val="0070C0"/>
                </a:solidFill>
              </a:rPr>
              <a:t>MPD</a:t>
            </a:r>
            <a:r>
              <a:rPr lang="ru-RU" sz="2400" dirty="0">
                <a:solidFill>
                  <a:srgbClr val="0070C0"/>
                </a:solidFill>
              </a:rPr>
              <a:t>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Заявка в СЭД – 18.08.21. В стадии согласования (</a:t>
            </a:r>
            <a:r>
              <a:rPr lang="ru-RU" sz="2400" dirty="0">
                <a:solidFill>
                  <a:srgbClr val="FF0000"/>
                </a:solidFill>
              </a:rPr>
              <a:t>комментарии ЮО</a:t>
            </a:r>
            <a:r>
              <a:rPr lang="ru-RU" sz="2400" dirty="0">
                <a:solidFill>
                  <a:srgbClr val="0070C0"/>
                </a:solidFill>
              </a:rPr>
              <a:t>)</a:t>
            </a:r>
          </a:p>
          <a:p>
            <a:endParaRPr lang="ru-RU" sz="2400" dirty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0070C0"/>
                </a:solidFill>
              </a:rPr>
              <a:t>Дополнительное Соглашение № 15: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Корректировка системы электроснабжения здания 17 в связи с изменением нагрузок по системам ТХ (разделы ЭМ14 и ЭМ17).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Ожидается ТКП от ЗАО «КОМЕТА».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НАИБОЛЕЕ КРИТИЧНЫЙ РАЗДЕЛ С ТОЧКИ ЗРЕНИЯ СРОКА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с учетом проектирования, заказа оборудования и монтажа!</a:t>
            </a:r>
          </a:p>
          <a:p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194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228184" y="3645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ДОГОВОР ГЕНЕРАЛЬНОГО ПОДРЯДА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369378"/>
              </p:ext>
            </p:extLst>
          </p:nvPr>
        </p:nvGraphicFramePr>
        <p:xfrm>
          <a:off x="73948" y="796857"/>
          <a:ext cx="8856984" cy="501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2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3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9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#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Документ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Дата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Предмет / изменения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Стоимость, </a:t>
                      </a:r>
                      <a:r>
                        <a:rPr lang="ru-RU" sz="1200" dirty="0" err="1"/>
                        <a:t>Мруб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Срок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Основной договор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18.09.15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Проект 2013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3 620,2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01.06.19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Доп. соглашение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23.06.16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Вынос сетей (КЛ и ПС-13)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111,4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Выполнено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Доп. соглашение </a:t>
                      </a:r>
                      <a:r>
                        <a:rPr lang="en-US" sz="1600" baseline="0" dirty="0"/>
                        <a:t>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21.03.17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Вынос сетей (ХС и ВО корп. 1А)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Выполнено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Доп. соглашение</a:t>
                      </a:r>
                      <a:r>
                        <a:rPr lang="en-US" sz="1600" baseline="0" dirty="0"/>
                        <a:t> 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15.03.17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Изменение порядка зачета аванса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–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–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Доп. соглашение</a:t>
                      </a:r>
                      <a:r>
                        <a:rPr lang="en-US" sz="1600" baseline="0" dirty="0"/>
                        <a:t> 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08.07.20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/>
                        <a:t> </a:t>
                      </a:r>
                      <a:r>
                        <a:rPr lang="ru-RU" sz="1600" dirty="0"/>
                        <a:t>поэтапная приемка;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/>
                        <a:t> 17 этапов и степени готовности;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/>
                        <a:t> изменение порядка отсчета гарантийного срока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–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Этапы </a:t>
                      </a:r>
                      <a:r>
                        <a:rPr lang="en-US" sz="1600" dirty="0"/>
                        <a:t>1-3 (MPD)</a:t>
                      </a:r>
                    </a:p>
                    <a:p>
                      <a:r>
                        <a:rPr lang="en-US" sz="1600" dirty="0"/>
                        <a:t>31.12.2020</a:t>
                      </a:r>
                    </a:p>
                    <a:p>
                      <a:endParaRPr lang="en-US" sz="1600" dirty="0"/>
                    </a:p>
                    <a:p>
                      <a:r>
                        <a:rPr lang="ru-RU" sz="1600" baseline="0" dirty="0"/>
                        <a:t>Этапы</a:t>
                      </a:r>
                      <a:r>
                        <a:rPr lang="en-US" sz="1600" baseline="0" dirty="0"/>
                        <a:t> 4-17</a:t>
                      </a:r>
                    </a:p>
                    <a:p>
                      <a:r>
                        <a:rPr lang="en-US" sz="1600" baseline="0" dirty="0"/>
                        <a:t>31.12.2021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Доп. соглашение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5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01.01.21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dirty="0"/>
                        <a:t> </a:t>
                      </a:r>
                      <a:r>
                        <a:rPr lang="ru-RU" sz="1600" dirty="0"/>
                        <a:t>Проект 2019 года;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/>
                        <a:t> стоимость;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/>
                        <a:t> план-график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 содержание персонала;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 порядок выбора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</a:rPr>
                        <a:t>Субодрядчиков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7 334,5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</a:rPr>
                        <a:t>27.12.21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4F7E441-BD40-435F-962F-E460CAFE3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367029"/>
              </p:ext>
            </p:extLst>
          </p:nvPr>
        </p:nvGraphicFramePr>
        <p:xfrm>
          <a:off x="75500" y="117446"/>
          <a:ext cx="8993000" cy="6758480"/>
        </p:xfrm>
        <a:graphic>
          <a:graphicData uri="http://schemas.openxmlformats.org/drawingml/2006/table">
            <a:tbl>
              <a:tblPr/>
              <a:tblGrid>
                <a:gridCol w="532894">
                  <a:extLst>
                    <a:ext uri="{9D8B030D-6E8A-4147-A177-3AD203B41FA5}">
                      <a16:colId xmlns:a16="http://schemas.microsoft.com/office/drawing/2014/main" val="4205624047"/>
                    </a:ext>
                  </a:extLst>
                </a:gridCol>
                <a:gridCol w="532894">
                  <a:extLst>
                    <a:ext uri="{9D8B030D-6E8A-4147-A177-3AD203B41FA5}">
                      <a16:colId xmlns:a16="http://schemas.microsoft.com/office/drawing/2014/main" val="3012985896"/>
                    </a:ext>
                  </a:extLst>
                </a:gridCol>
                <a:gridCol w="1571326">
                  <a:extLst>
                    <a:ext uri="{9D8B030D-6E8A-4147-A177-3AD203B41FA5}">
                      <a16:colId xmlns:a16="http://schemas.microsoft.com/office/drawing/2014/main" val="1697184490"/>
                    </a:ext>
                  </a:extLst>
                </a:gridCol>
                <a:gridCol w="927366">
                  <a:extLst>
                    <a:ext uri="{9D8B030D-6E8A-4147-A177-3AD203B41FA5}">
                      <a16:colId xmlns:a16="http://schemas.microsoft.com/office/drawing/2014/main" val="3556074406"/>
                    </a:ext>
                  </a:extLst>
                </a:gridCol>
                <a:gridCol w="698124">
                  <a:extLst>
                    <a:ext uri="{9D8B030D-6E8A-4147-A177-3AD203B41FA5}">
                      <a16:colId xmlns:a16="http://schemas.microsoft.com/office/drawing/2014/main" val="3847199214"/>
                    </a:ext>
                  </a:extLst>
                </a:gridCol>
                <a:gridCol w="232526">
                  <a:extLst>
                    <a:ext uri="{9D8B030D-6E8A-4147-A177-3AD203B41FA5}">
                      <a16:colId xmlns:a16="http://schemas.microsoft.com/office/drawing/2014/main" val="3626087260"/>
                    </a:ext>
                  </a:extLst>
                </a:gridCol>
                <a:gridCol w="387907">
                  <a:extLst>
                    <a:ext uri="{9D8B030D-6E8A-4147-A177-3AD203B41FA5}">
                      <a16:colId xmlns:a16="http://schemas.microsoft.com/office/drawing/2014/main" val="1137715473"/>
                    </a:ext>
                  </a:extLst>
                </a:gridCol>
                <a:gridCol w="154835">
                  <a:extLst>
                    <a:ext uri="{9D8B030D-6E8A-4147-A177-3AD203B41FA5}">
                      <a16:colId xmlns:a16="http://schemas.microsoft.com/office/drawing/2014/main" val="852669751"/>
                    </a:ext>
                  </a:extLst>
                </a:gridCol>
                <a:gridCol w="155383">
                  <a:extLst>
                    <a:ext uri="{9D8B030D-6E8A-4147-A177-3AD203B41FA5}">
                      <a16:colId xmlns:a16="http://schemas.microsoft.com/office/drawing/2014/main" val="2836662953"/>
                    </a:ext>
                  </a:extLst>
                </a:gridCol>
                <a:gridCol w="154835">
                  <a:extLst>
                    <a:ext uri="{9D8B030D-6E8A-4147-A177-3AD203B41FA5}">
                      <a16:colId xmlns:a16="http://schemas.microsoft.com/office/drawing/2014/main" val="2555164791"/>
                    </a:ext>
                  </a:extLst>
                </a:gridCol>
                <a:gridCol w="232526">
                  <a:extLst>
                    <a:ext uri="{9D8B030D-6E8A-4147-A177-3AD203B41FA5}">
                      <a16:colId xmlns:a16="http://schemas.microsoft.com/office/drawing/2014/main" val="2045406397"/>
                    </a:ext>
                  </a:extLst>
                </a:gridCol>
                <a:gridCol w="233071">
                  <a:extLst>
                    <a:ext uri="{9D8B030D-6E8A-4147-A177-3AD203B41FA5}">
                      <a16:colId xmlns:a16="http://schemas.microsoft.com/office/drawing/2014/main" val="2119855075"/>
                    </a:ext>
                  </a:extLst>
                </a:gridCol>
                <a:gridCol w="232526">
                  <a:extLst>
                    <a:ext uri="{9D8B030D-6E8A-4147-A177-3AD203B41FA5}">
                      <a16:colId xmlns:a16="http://schemas.microsoft.com/office/drawing/2014/main" val="45765794"/>
                    </a:ext>
                  </a:extLst>
                </a:gridCol>
                <a:gridCol w="154835">
                  <a:extLst>
                    <a:ext uri="{9D8B030D-6E8A-4147-A177-3AD203B41FA5}">
                      <a16:colId xmlns:a16="http://schemas.microsoft.com/office/drawing/2014/main" val="1204156418"/>
                    </a:ext>
                  </a:extLst>
                </a:gridCol>
                <a:gridCol w="155383">
                  <a:extLst>
                    <a:ext uri="{9D8B030D-6E8A-4147-A177-3AD203B41FA5}">
                      <a16:colId xmlns:a16="http://schemas.microsoft.com/office/drawing/2014/main" val="3922134068"/>
                    </a:ext>
                  </a:extLst>
                </a:gridCol>
                <a:gridCol w="154835">
                  <a:extLst>
                    <a:ext uri="{9D8B030D-6E8A-4147-A177-3AD203B41FA5}">
                      <a16:colId xmlns:a16="http://schemas.microsoft.com/office/drawing/2014/main" val="4225903679"/>
                    </a:ext>
                  </a:extLst>
                </a:gridCol>
                <a:gridCol w="155383">
                  <a:extLst>
                    <a:ext uri="{9D8B030D-6E8A-4147-A177-3AD203B41FA5}">
                      <a16:colId xmlns:a16="http://schemas.microsoft.com/office/drawing/2014/main" val="285301364"/>
                    </a:ext>
                  </a:extLst>
                </a:gridCol>
                <a:gridCol w="154835">
                  <a:extLst>
                    <a:ext uri="{9D8B030D-6E8A-4147-A177-3AD203B41FA5}">
                      <a16:colId xmlns:a16="http://schemas.microsoft.com/office/drawing/2014/main" val="774688871"/>
                    </a:ext>
                  </a:extLst>
                </a:gridCol>
                <a:gridCol w="233071">
                  <a:extLst>
                    <a:ext uri="{9D8B030D-6E8A-4147-A177-3AD203B41FA5}">
                      <a16:colId xmlns:a16="http://schemas.microsoft.com/office/drawing/2014/main" val="4057466073"/>
                    </a:ext>
                  </a:extLst>
                </a:gridCol>
                <a:gridCol w="154835">
                  <a:extLst>
                    <a:ext uri="{9D8B030D-6E8A-4147-A177-3AD203B41FA5}">
                      <a16:colId xmlns:a16="http://schemas.microsoft.com/office/drawing/2014/main" val="3844822079"/>
                    </a:ext>
                  </a:extLst>
                </a:gridCol>
                <a:gridCol w="232526">
                  <a:extLst>
                    <a:ext uri="{9D8B030D-6E8A-4147-A177-3AD203B41FA5}">
                      <a16:colId xmlns:a16="http://schemas.microsoft.com/office/drawing/2014/main" val="4060678861"/>
                    </a:ext>
                  </a:extLst>
                </a:gridCol>
                <a:gridCol w="155383">
                  <a:extLst>
                    <a:ext uri="{9D8B030D-6E8A-4147-A177-3AD203B41FA5}">
                      <a16:colId xmlns:a16="http://schemas.microsoft.com/office/drawing/2014/main" val="1344591675"/>
                    </a:ext>
                  </a:extLst>
                </a:gridCol>
                <a:gridCol w="232526">
                  <a:extLst>
                    <a:ext uri="{9D8B030D-6E8A-4147-A177-3AD203B41FA5}">
                      <a16:colId xmlns:a16="http://schemas.microsoft.com/office/drawing/2014/main" val="1702314968"/>
                    </a:ext>
                  </a:extLst>
                </a:gridCol>
                <a:gridCol w="387907">
                  <a:extLst>
                    <a:ext uri="{9D8B030D-6E8A-4147-A177-3AD203B41FA5}">
                      <a16:colId xmlns:a16="http://schemas.microsoft.com/office/drawing/2014/main" val="4095882868"/>
                    </a:ext>
                  </a:extLst>
                </a:gridCol>
                <a:gridCol w="387907">
                  <a:extLst>
                    <a:ext uri="{9D8B030D-6E8A-4147-A177-3AD203B41FA5}">
                      <a16:colId xmlns:a16="http://schemas.microsoft.com/office/drawing/2014/main" val="1424155028"/>
                    </a:ext>
                  </a:extLst>
                </a:gridCol>
                <a:gridCol w="154835">
                  <a:extLst>
                    <a:ext uri="{9D8B030D-6E8A-4147-A177-3AD203B41FA5}">
                      <a16:colId xmlns:a16="http://schemas.microsoft.com/office/drawing/2014/main" val="2282608195"/>
                    </a:ext>
                  </a:extLst>
                </a:gridCol>
                <a:gridCol w="232526">
                  <a:extLst>
                    <a:ext uri="{9D8B030D-6E8A-4147-A177-3AD203B41FA5}">
                      <a16:colId xmlns:a16="http://schemas.microsoft.com/office/drawing/2014/main" val="4024086086"/>
                    </a:ext>
                  </a:extLst>
                </a:gridCol>
              </a:tblGrid>
              <a:tr h="21580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324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Этапов и степень их готовности</a:t>
                      </a:r>
                    </a:p>
                    <a:p>
                      <a:pPr indent="3240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 ДС-5 от 01.01.21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Каркас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  <a:tabLst>
                          <a:tab pos="335280" algn="l"/>
                          <a:tab pos="762000" algn="l"/>
                        </a:tabLs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Фасад (контур)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вкл. полы, внутр. перегородки, ограждения, мосты, лестницы и платформы и 	т.п.	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Отделка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9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Вентиляция (общеобменная и противопожарная ОВ)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Холодоснабжение (ХС1- ХС5)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Холодоснабжение воздухоохладителей вентиляционных установок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Отопление: воздушное совмещенное с вентиляцией (теплоснабжение ОВ)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9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Отопление (ИТП, трубопроводы, радиаторы, воздушные агрегаты)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Ливневая канализация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Хоз-быт. канализация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Хоз-пит. водопровод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Противопожарный водопровод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Воздухоснабжение (СВ)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9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охлаждения теплофизического оборудованияния (ХС-ВО)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Внутренняя система электроснабжения (ЭМ)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9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Электроснабжение электросил. оборудования (ЭМ)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 электроосвещение (ЭО)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Молниезащита и заземление, электропитающие сети (ЭС)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Внутреннии сети связи (СКС): телефонная связь, интернет без стоимости активного оборудования по СКС, Радиотрансляция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9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СБиС: оповещение и управление эвакуацией (СКУД), охранная сигнализация (ОС), контроль доступа (СКУД),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Автоматизация и диспетчеризация АСУД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9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Пожарная безопасность: противопожарная сигнализация (АПС)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439066"/>
                  </a:ext>
                </a:extLst>
              </a:tr>
              <a:tr h="1892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Наименования этапов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этапа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СМР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Инженерия (механические системы)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Электроснабжение (электротехнические системы)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Слаботочные системы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788808"/>
                  </a:ext>
                </a:extLst>
              </a:tr>
              <a:tr h="264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MPD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Павильон 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MPD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Готовность к монтажу крана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167 356 263,00 ₽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25.01.2021</a:t>
                      </a:r>
                      <a:endParaRPr lang="ru-RU" sz="9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709316"/>
                  </a:ext>
                </a:extLst>
              </a:tr>
              <a:tr h="400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2,3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MPD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Павильон 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MPD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Готовность к монтажу технологического оборудования (Магнит, 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ASG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116 540 815,87 ₽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29.01.2021</a:t>
                      </a:r>
                      <a:endParaRPr lang="ru-RU" sz="9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056605"/>
                  </a:ext>
                </a:extLst>
              </a:tr>
              <a:tr h="197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КТП 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SPD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КТП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_SPD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321 340 760,58 ₽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31.08.2021</a:t>
                      </a:r>
                      <a:endParaRPr lang="ru-RU" sz="9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278753"/>
                  </a:ext>
                </a:extLst>
              </a:tr>
              <a:tr h="197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KT</a:t>
                      </a: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 </a:t>
                      </a: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MPD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КТП_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MPD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213 364 021,11 ₽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23.08.2021</a:t>
                      </a:r>
                      <a:endParaRPr lang="ru-RU" sz="9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151857"/>
                  </a:ext>
                </a:extLst>
              </a:tr>
              <a:tr h="197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6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E_SPD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E_SPD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344 495 260,27 ₽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31.08.2021</a:t>
                      </a:r>
                      <a:endParaRPr lang="ru-RU" sz="9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732505"/>
                  </a:ext>
                </a:extLst>
              </a:tr>
              <a:tr h="197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7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E_MPD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E_MPD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385 238 903,21 ₽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10.09.2021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372251"/>
                  </a:ext>
                </a:extLst>
              </a:tr>
              <a:tr h="197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8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Полукольцо Е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265 474 197,15 ₽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05.09.2021</a:t>
                      </a:r>
                      <a:endParaRPr lang="ru-RU" sz="9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163523"/>
                  </a:ext>
                </a:extLst>
              </a:tr>
              <a:tr h="197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9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Полукольцо 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191 014 352,90 ₽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14.09.2021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982871"/>
                  </a:ext>
                </a:extLst>
              </a:tr>
              <a:tr h="197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10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W_MPD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W_MPD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397 957 979,20 ₽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21.09.2021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5162749"/>
                  </a:ext>
                </a:extLst>
              </a:tr>
              <a:tr h="1974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11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W_SPD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W_SPD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215 920 007,68 ₽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17.09.2021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865571"/>
                  </a:ext>
                </a:extLst>
              </a:tr>
              <a:tr h="264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12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SPD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Павильон 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SPD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Готовность к монтажу крана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167 356 263,00 ₽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25.01.2021</a:t>
                      </a:r>
                      <a:endParaRPr lang="ru-RU" sz="9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017203"/>
                  </a:ext>
                </a:extLst>
              </a:tr>
              <a:tr h="200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13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SPD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Павильон 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SPD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116 540 815,87 ₽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27.06.2021</a:t>
                      </a:r>
                      <a:endParaRPr lang="ru-RU" sz="9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020044"/>
                  </a:ext>
                </a:extLst>
              </a:tr>
              <a:tr h="4006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14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Наружные сети, включая земляные работы и водопонижение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213 990 725,33 ₽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30.09.2021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685543"/>
                  </a:ext>
                </a:extLst>
              </a:tr>
              <a:tr h="200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15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204 539 796,65 ₽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30.09.2021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050518"/>
                  </a:ext>
                </a:extLst>
              </a:tr>
              <a:tr h="2004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Этап 16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Трансформаторные подстанции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568 609 997,02 ₽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29.01.2021</a:t>
                      </a:r>
                      <a:endParaRPr lang="ru-RU" sz="9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673440"/>
                  </a:ext>
                </a:extLst>
              </a:tr>
              <a:tr h="264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17.1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инженерных систем вкл. индивидуальные испытания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3 297 317 714,77 ₽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27.12.2021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effectLst/>
                          <a:latin typeface="Courier New" panose="02070309020205020404" pitchFamily="49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Х*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Х*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024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2729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81B5F0-C119-4198-B9C4-8868443A4B06}"/>
              </a:ext>
            </a:extLst>
          </p:cNvPr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Требования к помещениям (письмо ЛФВЭ от 01.09.21) 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9C10C532-C22C-41CD-A1C1-CC40A5430BC3}"/>
              </a:ext>
            </a:extLst>
          </p:cNvPr>
          <p:cNvGraphicFramePr>
            <a:graphicFrameLocks noGrp="1"/>
          </p:cNvGraphicFramePr>
          <p:nvPr/>
        </p:nvGraphicFramePr>
        <p:xfrm>
          <a:off x="92279" y="436769"/>
          <a:ext cx="8959441" cy="6369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449">
                  <a:extLst>
                    <a:ext uri="{9D8B030D-6E8A-4147-A177-3AD203B41FA5}">
                      <a16:colId xmlns:a16="http://schemas.microsoft.com/office/drawing/2014/main" val="2673156201"/>
                    </a:ext>
                  </a:extLst>
                </a:gridCol>
                <a:gridCol w="2092778">
                  <a:extLst>
                    <a:ext uri="{9D8B030D-6E8A-4147-A177-3AD203B41FA5}">
                      <a16:colId xmlns:a16="http://schemas.microsoft.com/office/drawing/2014/main" val="641918050"/>
                    </a:ext>
                  </a:extLst>
                </a:gridCol>
                <a:gridCol w="4616920">
                  <a:extLst>
                    <a:ext uri="{9D8B030D-6E8A-4147-A177-3AD203B41FA5}">
                      <a16:colId xmlns:a16="http://schemas.microsoft.com/office/drawing/2014/main" val="1704654464"/>
                    </a:ext>
                  </a:extLst>
                </a:gridCol>
                <a:gridCol w="1451294">
                  <a:extLst>
                    <a:ext uri="{9D8B030D-6E8A-4147-A177-3AD203B41FA5}">
                      <a16:colId xmlns:a16="http://schemas.microsoft.com/office/drawing/2014/main" val="4264780176"/>
                    </a:ext>
                  </a:extLst>
                </a:gridCol>
              </a:tblGrid>
              <a:tr h="300878">
                <a:tc>
                  <a:txBody>
                    <a:bodyPr/>
                    <a:lstStyle/>
                    <a:p>
                      <a:r>
                        <a:rPr lang="ru-RU" sz="14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Назначение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Требования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Комментарий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616136"/>
                  </a:ext>
                </a:extLst>
              </a:tr>
              <a:tr h="3027292">
                <a:tc>
                  <a:txBody>
                    <a:bodyPr/>
                    <a:lstStyle/>
                    <a:p>
                      <a:r>
                        <a:rPr lang="ru-RU" sz="1400" dirty="0"/>
                        <a:t>181</a:t>
                      </a:r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r>
                        <a:rPr lang="ru-RU" sz="1400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Полукольцо </a:t>
                      </a:r>
                      <a:r>
                        <a:rPr lang="en-US" sz="1400" dirty="0"/>
                        <a:t>E</a:t>
                      </a:r>
                      <a:r>
                        <a:rPr lang="ru-RU" sz="1400" dirty="0"/>
                        <a:t> и КТП</a:t>
                      </a:r>
                    </a:p>
                    <a:p>
                      <a:endParaRPr lang="ru-RU" sz="1400" dirty="0"/>
                    </a:p>
                    <a:p>
                      <a:endParaRPr lang="ru-RU" sz="1400" dirty="0"/>
                    </a:p>
                    <a:p>
                      <a:r>
                        <a:rPr lang="ru-RU" sz="1400" dirty="0"/>
                        <a:t>Полукольцо </a:t>
                      </a:r>
                      <a:r>
                        <a:rPr lang="en-US" sz="1400" dirty="0"/>
                        <a:t>W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а) выполнены все СМР, включая устройство полов;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б) проложены все инженерные коммуникации;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в) установлены в полном объеме металлические щиты кабельных каналов, 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г) выполнена уборка помещения, включая пространство каналов, 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д) установлены и оснащены замками двери на входах в лабиринты, 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е) с целью ограничения доступа выполнены временные легкие перегородки на всех монтажных проемах, кроме проемов в осях 18/3 – 19/3,</a:t>
                      </a:r>
                    </a:p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ж) в монтажном проеме в осях 18/3 – 19/3 необходимо установить временные ворота аналогичные воротам в проеме в осях 37/3 – 38/3.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Изменения в РД (двери);</a:t>
                      </a:r>
                    </a:p>
                    <a:p>
                      <a:r>
                        <a:rPr lang="ru-RU" sz="1400" dirty="0"/>
                        <a:t>Выбор подрядчика по ЭМ15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636525"/>
                  </a:ext>
                </a:extLst>
              </a:tr>
              <a:tr h="299732">
                <a:tc>
                  <a:txBody>
                    <a:bodyPr/>
                    <a:lstStyle/>
                    <a:p>
                      <a:r>
                        <a:rPr lang="en-US" sz="1400" dirty="0"/>
                        <a:t>113/1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СЭО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пп</a:t>
                      </a:r>
                      <a:r>
                        <a:rPr lang="ru-RU" sz="1400" dirty="0"/>
                        <a:t>. а-д, кран, а также монтаж разборной защиты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Защита?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747624"/>
                  </a:ext>
                </a:extLst>
              </a:tr>
              <a:tr h="929169">
                <a:tc>
                  <a:txBody>
                    <a:bodyPr/>
                    <a:lstStyle/>
                    <a:p>
                      <a:r>
                        <a:rPr lang="ru-RU" sz="1400" dirty="0"/>
                        <a:t>112/1</a:t>
                      </a:r>
                    </a:p>
                    <a:p>
                      <a:r>
                        <a:rPr lang="ru-RU" sz="1400" dirty="0"/>
                        <a:t>112/3</a:t>
                      </a:r>
                    </a:p>
                    <a:p>
                      <a:r>
                        <a:rPr lang="ru-RU" sz="1400" dirty="0"/>
                        <a:t>109/1</a:t>
                      </a:r>
                    </a:p>
                    <a:p>
                      <a:r>
                        <a:rPr lang="ru-RU" sz="1400" dirty="0"/>
                        <a:t>181/17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Тамбур</a:t>
                      </a:r>
                    </a:p>
                    <a:p>
                      <a:r>
                        <a:rPr lang="ru-RU" sz="1400" dirty="0"/>
                        <a:t>Вестибюль</a:t>
                      </a:r>
                    </a:p>
                    <a:p>
                      <a:r>
                        <a:rPr lang="ru-RU" sz="1400" dirty="0" err="1"/>
                        <a:t>Токовводы</a:t>
                      </a:r>
                      <a:endParaRPr lang="ru-RU" sz="1400" dirty="0"/>
                    </a:p>
                    <a:p>
                      <a:r>
                        <a:rPr lang="ru-RU" sz="1400" dirty="0"/>
                        <a:t>Ввод коммуникаций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пп</a:t>
                      </a:r>
                      <a:r>
                        <a:rPr lang="ru-RU" sz="1400" dirty="0"/>
                        <a:t>. а-д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082247"/>
                  </a:ext>
                </a:extLst>
              </a:tr>
              <a:tr h="1348794">
                <a:tc>
                  <a:txBody>
                    <a:bodyPr/>
                    <a:lstStyle/>
                    <a:p>
                      <a:r>
                        <a:rPr lang="ru-RU" sz="1400" dirty="0"/>
                        <a:t>129</a:t>
                      </a:r>
                    </a:p>
                    <a:p>
                      <a:r>
                        <a:rPr lang="ru-RU" sz="1400" dirty="0"/>
                        <a:t>133/1</a:t>
                      </a:r>
                    </a:p>
                    <a:p>
                      <a:r>
                        <a:rPr lang="ru-RU" sz="1400" dirty="0"/>
                        <a:t>141</a:t>
                      </a:r>
                    </a:p>
                    <a:p>
                      <a:r>
                        <a:rPr lang="ru-RU" sz="1400" dirty="0"/>
                        <a:t>145</a:t>
                      </a:r>
                    </a:p>
                    <a:p>
                      <a:r>
                        <a:rPr lang="ru-RU" sz="1400" dirty="0"/>
                        <a:t>180</a:t>
                      </a:r>
                    </a:p>
                    <a:p>
                      <a:r>
                        <a:rPr lang="ru-RU" sz="1400" dirty="0"/>
                        <a:t>182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Помещения ИП ВЧ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/>
                        <a:t>пп</a:t>
                      </a:r>
                      <a:r>
                        <a:rPr lang="ru-RU" sz="1400" dirty="0"/>
                        <a:t>. а-д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Проект изменен:</a:t>
                      </a:r>
                    </a:p>
                    <a:p>
                      <a:r>
                        <a:rPr lang="ru-RU" sz="1200" dirty="0"/>
                        <a:t>Демонтаж и переустройство полов в пом. 141, 145, 180, 182</a:t>
                      </a:r>
                    </a:p>
                    <a:p>
                      <a:r>
                        <a:rPr lang="ru-RU" sz="1200" dirty="0"/>
                        <a:t>Согласование стоимости по ОВ16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435023"/>
                  </a:ext>
                </a:extLst>
              </a:tr>
              <a:tr h="364674">
                <a:tc>
                  <a:txBody>
                    <a:bodyPr/>
                    <a:lstStyle/>
                    <a:p>
                      <a:r>
                        <a:rPr lang="ru-RU" sz="1400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Павильон </a:t>
                      </a:r>
                      <a:r>
                        <a:rPr lang="en-US" sz="1400" dirty="0"/>
                        <a:t>SPD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монтаж разборной защиты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/>
                        <a:t>Защита?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598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838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4A2033-8D52-4153-8F59-5D80C2FD927C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Сроки выполнения ОСР (протокол от 27.08.21)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345746-D5E2-4BC8-A92F-899834E6C5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0" y="646331"/>
            <a:ext cx="5254978" cy="2955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3FF525-2CCC-4377-961F-D30C62EE38D3}"/>
              </a:ext>
            </a:extLst>
          </p:cNvPr>
          <p:cNvSpPr txBox="1"/>
          <p:nvPr/>
        </p:nvSpPr>
        <p:spPr>
          <a:xfrm>
            <a:off x="0" y="646331"/>
            <a:ext cx="3784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Тоннель</a:t>
            </a:r>
          </a:p>
          <a:p>
            <a:r>
              <a:rPr lang="ru-RU" sz="2400" dirty="0">
                <a:solidFill>
                  <a:srgbClr val="0070C0"/>
                </a:solidFill>
              </a:rPr>
              <a:t>Срок окончания работ в тоннеле, включая клининг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01.10.21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Монтаж дверей</a:t>
            </a:r>
          </a:p>
          <a:p>
            <a:r>
              <a:rPr lang="ru-RU" sz="2400" dirty="0">
                <a:solidFill>
                  <a:srgbClr val="0070C0"/>
                </a:solidFill>
              </a:rPr>
              <a:t>1-я партия – до </a:t>
            </a:r>
            <a:r>
              <a:rPr lang="ru-RU" sz="2400" b="1" dirty="0">
                <a:solidFill>
                  <a:srgbClr val="FF0000"/>
                </a:solidFill>
              </a:rPr>
              <a:t>30.09.21</a:t>
            </a:r>
          </a:p>
          <a:p>
            <a:r>
              <a:rPr lang="ru-RU" sz="2400" dirty="0">
                <a:solidFill>
                  <a:srgbClr val="0070C0"/>
                </a:solidFill>
              </a:rPr>
              <a:t>2-я партия – до </a:t>
            </a:r>
            <a:r>
              <a:rPr lang="ru-RU" sz="2400" b="1" dirty="0">
                <a:solidFill>
                  <a:srgbClr val="FF0000"/>
                </a:solidFill>
              </a:rPr>
              <a:t>30.10.21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B34388-3D5E-44ED-A4C1-ABBA7D2349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2" y="3429000"/>
            <a:ext cx="3410081" cy="33697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304BB3-04F1-475C-9412-FC6DD31FB2E0}"/>
              </a:ext>
            </a:extLst>
          </p:cNvPr>
          <p:cNvSpPr txBox="1"/>
          <p:nvPr/>
        </p:nvSpPr>
        <p:spPr>
          <a:xfrm>
            <a:off x="3644900" y="3651955"/>
            <a:ext cx="5499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Обстройка</a:t>
            </a:r>
          </a:p>
          <a:p>
            <a:r>
              <a:rPr lang="ru-RU" sz="2400" dirty="0">
                <a:solidFill>
                  <a:srgbClr val="0070C0"/>
                </a:solidFill>
              </a:rPr>
              <a:t>Срок окончания работ в обстройке, включая клининг </a:t>
            </a:r>
            <a:r>
              <a:rPr lang="ru-RU" sz="2400" b="1" dirty="0">
                <a:solidFill>
                  <a:srgbClr val="FF0000"/>
                </a:solidFill>
              </a:rPr>
              <a:t>30.10.21</a:t>
            </a:r>
          </a:p>
          <a:p>
            <a:r>
              <a:rPr lang="ru-RU" sz="2400" dirty="0">
                <a:solidFill>
                  <a:srgbClr val="0070C0"/>
                </a:solidFill>
              </a:rPr>
              <a:t>кроме мест общего пользования (коридоры, лестницы). В местах общего пользование выполнить устройство наливных полов после реализации водяного отопления - </a:t>
            </a:r>
            <a:r>
              <a:rPr lang="ru-RU" sz="2400" b="1" dirty="0">
                <a:solidFill>
                  <a:srgbClr val="FF0000"/>
                </a:solidFill>
              </a:rPr>
              <a:t>декабрь 2021</a:t>
            </a:r>
          </a:p>
        </p:txBody>
      </p:sp>
    </p:spTree>
    <p:extLst>
      <p:ext uri="{BB962C8B-B14F-4D97-AF65-F5344CB8AC3E}">
        <p14:creationId xmlns:p14="http://schemas.microsoft.com/office/powerpoint/2010/main" val="3655987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80F79D-6AE0-4475-947E-CD679D328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69" y="1"/>
            <a:ext cx="7988215" cy="6134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78934A-A8A2-4DA6-AD60-5297663D0291}"/>
              </a:ext>
            </a:extLst>
          </p:cNvPr>
          <p:cNvSpPr txBox="1"/>
          <p:nvPr/>
        </p:nvSpPr>
        <p:spPr>
          <a:xfrm>
            <a:off x="88900" y="6134101"/>
            <a:ext cx="87293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На отделочных работах задействовано 7 компаний, в среднем </a:t>
            </a:r>
            <a:r>
              <a:rPr lang="en-US" sz="2000" b="1" dirty="0">
                <a:solidFill>
                  <a:srgbClr val="0070C0"/>
                </a:solidFill>
              </a:rPr>
              <a:t>~</a:t>
            </a:r>
            <a:r>
              <a:rPr lang="ru-RU" sz="2000" b="1" dirty="0">
                <a:solidFill>
                  <a:srgbClr val="0070C0"/>
                </a:solidFill>
              </a:rPr>
              <a:t> 80 рабочих.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Дефицит рабочих, по мнению ОКС, составляет </a:t>
            </a:r>
            <a:r>
              <a:rPr lang="en-US" sz="2000" b="1" dirty="0">
                <a:solidFill>
                  <a:srgbClr val="0070C0"/>
                </a:solidFill>
              </a:rPr>
              <a:t>~</a:t>
            </a:r>
            <a:r>
              <a:rPr lang="ru-RU" sz="2000" b="1" dirty="0">
                <a:solidFill>
                  <a:srgbClr val="0070C0"/>
                </a:solidFill>
              </a:rPr>
              <a:t> 70 чел.</a:t>
            </a:r>
          </a:p>
        </p:txBody>
      </p:sp>
    </p:spTree>
    <p:extLst>
      <p:ext uri="{BB962C8B-B14F-4D97-AF65-F5344CB8AC3E}">
        <p14:creationId xmlns:p14="http://schemas.microsoft.com/office/powerpoint/2010/main" val="4031529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481196-D085-48AA-99B4-21CFEFE1A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865"/>
            <a:ext cx="9144000" cy="640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6771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1895</Words>
  <Application>Microsoft Office PowerPoint</Application>
  <PresentationFormat>Экран (4:3)</PresentationFormat>
  <Paragraphs>749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Roboto</vt:lpstr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</cp:revision>
  <dcterms:created xsi:type="dcterms:W3CDTF">2021-09-01T13:06:07Z</dcterms:created>
  <dcterms:modified xsi:type="dcterms:W3CDTF">2021-09-07T09:13:59Z</dcterms:modified>
</cp:coreProperties>
</file>