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7" r:id="rId2"/>
    <p:sldId id="286" r:id="rId3"/>
    <p:sldId id="277" r:id="rId4"/>
    <p:sldId id="259" r:id="rId5"/>
    <p:sldId id="283" r:id="rId6"/>
    <p:sldId id="285" r:id="rId7"/>
    <p:sldId id="280" r:id="rId8"/>
    <p:sldId id="284" r:id="rId9"/>
    <p:sldId id="294" r:id="rId10"/>
    <p:sldId id="295" r:id="rId11"/>
    <p:sldId id="275" r:id="rId12"/>
    <p:sldId id="296" r:id="rId13"/>
    <p:sldId id="297" r:id="rId14"/>
    <p:sldId id="29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2"/>
    <p:restoredTop sz="94564"/>
  </p:normalViewPr>
  <p:slideViewPr>
    <p:cSldViewPr>
      <p:cViewPr>
        <p:scale>
          <a:sx n="150" d="100"/>
          <a:sy n="150" d="100"/>
        </p:scale>
        <p:origin x="912" y="-1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503A6-D602-C54F-A09A-F4BF5C47A4F2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8BA3F-955F-6E46-BC3A-01D9AC3F25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06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0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8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12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7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6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9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4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4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5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6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4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9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6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C498-57B9-47AD-B9CF-CADFE46B124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0877E-CE22-4168-821F-12265420E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4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F2D8E-25D7-3C44-88BD-1A74FFAF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48680"/>
            <a:ext cx="2568513" cy="60812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B1BAA-FD8E-964A-99FA-4BDDB10C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58" y="3169914"/>
            <a:ext cx="4174834" cy="24875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1B3AE5-E9BE-734B-A8EB-0DF238235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98" y="764704"/>
            <a:ext cx="2980190" cy="1833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8FC28-C07F-8C42-9451-91EF00670D59}"/>
              </a:ext>
            </a:extLst>
          </p:cNvPr>
          <p:cNvSpPr txBox="1"/>
          <p:nvPr/>
        </p:nvSpPr>
        <p:spPr>
          <a:xfrm>
            <a:off x="3198787" y="25460"/>
            <a:ext cx="267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Solenoid MPD </a:t>
            </a:r>
            <a:endParaRPr lang="ru-RU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F1F6F-1EEF-B54D-915B-A12E19510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947199"/>
            <a:ext cx="1972245" cy="2630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C6BED0-1FCA-7743-AFDF-7EB356080C5C}"/>
              </a:ext>
            </a:extLst>
          </p:cNvPr>
          <p:cNvSpPr txBox="1"/>
          <p:nvPr/>
        </p:nvSpPr>
        <p:spPr>
          <a:xfrm>
            <a:off x="2351688" y="5631542"/>
            <a:ext cx="36004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Cryostat consists of Vacuum vessel, Cold mass (Al cylinder with glued SC coil and cooling tubes with </a:t>
            </a:r>
            <a:r>
              <a:rPr lang="en-US" sz="1400" dirty="0" err="1"/>
              <a:t>LHe</a:t>
            </a:r>
            <a:r>
              <a:rPr lang="en-US" sz="1400" dirty="0"/>
              <a:t>) and Thermal screen - LN</a:t>
            </a:r>
            <a:r>
              <a:rPr lang="en-US" sz="1400" baseline="-25000" dirty="0"/>
              <a:t>2</a:t>
            </a:r>
            <a:r>
              <a:rPr lang="en-US" sz="1400" dirty="0"/>
              <a:t> cooling. Cold mass is suspended by 12 +12 radial supports and 6 axial- only from one side.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F4144-8B77-C441-B263-021CE1227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" y="493505"/>
            <a:ext cx="2697303" cy="34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2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5F8C0-6700-C34C-943E-F0C3069D2B4C}"/>
              </a:ext>
            </a:extLst>
          </p:cNvPr>
          <p:cNvSpPr txBox="1"/>
          <p:nvPr/>
        </p:nvSpPr>
        <p:spPr>
          <a:xfrm>
            <a:off x="179512" y="-22375"/>
            <a:ext cx="916387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  Предложения по Решению проблем </a:t>
            </a:r>
          </a:p>
          <a:p>
            <a:pPr algn="ctr"/>
            <a:r>
              <a:rPr lang="ru-RU" sz="1400" dirty="0"/>
              <a:t>медленного хода работ по подготовке соленоида к охлаждению</a:t>
            </a:r>
          </a:p>
          <a:p>
            <a:pPr algn="ctr"/>
            <a:endParaRPr lang="ru-RU" sz="1400" dirty="0"/>
          </a:p>
          <a:p>
            <a:r>
              <a:rPr lang="ru-RU" sz="1400" dirty="0"/>
              <a:t>       </a:t>
            </a:r>
            <a:r>
              <a:rPr lang="ru-RU" sz="1200" b="1" dirty="0"/>
              <a:t>Контракт с </a:t>
            </a:r>
            <a:r>
              <a:rPr lang="en-US" sz="1200" b="1" dirty="0"/>
              <a:t>ASG</a:t>
            </a:r>
            <a:r>
              <a:rPr lang="ru-RU" sz="1200" b="1" dirty="0"/>
              <a:t> </a:t>
            </a:r>
            <a:r>
              <a:rPr lang="ru-RU" sz="1200" dirty="0"/>
              <a:t>подписан 21.12.2015</a:t>
            </a:r>
          </a:p>
          <a:p>
            <a:r>
              <a:rPr lang="ru-RU" sz="1200" dirty="0"/>
              <a:t>       Соленоид привезен в ноябре 2020 (34 месяца после подписания контракта)</a:t>
            </a:r>
          </a:p>
          <a:p>
            <a:r>
              <a:rPr lang="ru-RU" sz="1200" dirty="0"/>
              <a:t>       Гарантийный период на объект 12 месяцев с момента ввода в эксплуатацию или 24 месяца после его получения </a:t>
            </a:r>
          </a:p>
          <a:p>
            <a:r>
              <a:rPr lang="ru-RU" sz="1200" dirty="0"/>
              <a:t>       </a:t>
            </a:r>
            <a:r>
              <a:rPr lang="ru-RU" sz="1200" dirty="0">
                <a:solidFill>
                  <a:srgbClr val="FF0000"/>
                </a:solidFill>
              </a:rPr>
              <a:t>Банковская гарантия действительна в течении 26 месяцев с момента ее выпуска, истекает в октябре 2022 г.</a:t>
            </a:r>
          </a:p>
          <a:p>
            <a:r>
              <a:rPr lang="ru-RU" sz="1200" dirty="0"/>
              <a:t>       Окончание Контракта -   это завершение магнитных измерений. </a:t>
            </a:r>
          </a:p>
          <a:p>
            <a:r>
              <a:rPr lang="ru-RU" sz="1200" dirty="0"/>
              <a:t>      Срок подготовки магнита к измерениям зависит от обеих сторон контракта, если магнит не готов к запуску  </a:t>
            </a:r>
          </a:p>
          <a:p>
            <a:r>
              <a:rPr lang="ru-RU" sz="1200" dirty="0"/>
              <a:t>      по  причинам форс-мажора или по причине дефекта соленоида, то этот </a:t>
            </a:r>
            <a:r>
              <a:rPr lang="ru-RU" sz="1200" dirty="0">
                <a:solidFill>
                  <a:srgbClr val="FF0000"/>
                </a:solidFill>
              </a:rPr>
              <a:t>срок продлевается на соответствующее   </a:t>
            </a:r>
          </a:p>
          <a:p>
            <a:r>
              <a:rPr lang="ru-RU" sz="1200" dirty="0">
                <a:solidFill>
                  <a:srgbClr val="FF0000"/>
                </a:solidFill>
              </a:rPr>
              <a:t>       количество месяцев.</a:t>
            </a:r>
          </a:p>
          <a:p>
            <a:pPr marL="257175" indent="-257175">
              <a:buAutoNum type="arabicPeriod"/>
            </a:pPr>
            <a:r>
              <a:rPr lang="ru-RU" sz="1200" b="1" dirty="0"/>
              <a:t>Включить в действующий контракт с </a:t>
            </a:r>
            <a:r>
              <a:rPr lang="en-US" sz="1200" b="1" dirty="0"/>
              <a:t>ASG </a:t>
            </a:r>
            <a:r>
              <a:rPr lang="ru-RU" sz="1200" b="1" dirty="0"/>
              <a:t>дополнительные работы</a:t>
            </a:r>
            <a:r>
              <a:rPr lang="ru-RU" sz="1200" dirty="0"/>
              <a:t>,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анее не включенные</a:t>
            </a:r>
            <a:r>
              <a:rPr lang="ru-RU" sz="1200" dirty="0"/>
              <a:t> по подготовке Соленоида к охлаждению до рабочей температуры с планом графиком его запуска.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/>
              <a:t> </a:t>
            </a:r>
          </a:p>
          <a:p>
            <a:r>
              <a:rPr lang="ru-RU" sz="1200" dirty="0"/>
              <a:t>       Сумма, запрашиваемая </a:t>
            </a:r>
            <a:r>
              <a:rPr lang="en-US" sz="1200" dirty="0"/>
              <a:t>ASG </a:t>
            </a:r>
            <a:r>
              <a:rPr lang="ru-RU" sz="1200" dirty="0"/>
              <a:t>-  около 1 млн долл. Ведем переговоры.               </a:t>
            </a:r>
          </a:p>
          <a:p>
            <a:r>
              <a:rPr lang="ru-RU" sz="1200" dirty="0"/>
              <a:t>     а)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криогенных испытаний соленоида при температуре 80К на территории ОИЯИ.</a:t>
            </a:r>
            <a:r>
              <a:rPr lang="ru-RU" sz="1200" dirty="0"/>
              <a:t> </a:t>
            </a:r>
          </a:p>
          <a:p>
            <a:r>
              <a:rPr lang="ru-RU" sz="1200" dirty="0"/>
              <a:t>     б) Выполнение соединений соленоида с контрольным криостатом (сварка труб гелиевого и азотного   </a:t>
            </a:r>
          </a:p>
          <a:p>
            <a:r>
              <a:rPr lang="ru-RU" sz="1200" dirty="0"/>
              <a:t>         контуров, сварка сверхпроводника) специалистами из АСГ. </a:t>
            </a:r>
          </a:p>
          <a:p>
            <a:r>
              <a:rPr lang="ru-RU" sz="1200" dirty="0"/>
              <a:t>     в) Поставка запасных частей для магнита (мембраны, </a:t>
            </a:r>
            <a:r>
              <a:rPr lang="ru-RU" sz="1200" dirty="0" err="1"/>
              <a:t>токовводы</a:t>
            </a:r>
            <a:r>
              <a:rPr lang="ru-RU" sz="1200" dirty="0"/>
              <a:t> и проч.). </a:t>
            </a:r>
          </a:p>
          <a:p>
            <a:r>
              <a:rPr lang="ru-RU" sz="1200" dirty="0"/>
              <a:t>     г) Хранение уникального </a:t>
            </a:r>
            <a:r>
              <a:rPr lang="ru-RU" sz="1200" dirty="0" err="1"/>
              <a:t>тулинга</a:t>
            </a:r>
            <a:r>
              <a:rPr lang="ru-RU" sz="1200" dirty="0"/>
              <a:t>, использовавшего при производстве соленоида в АСГ в течение 24х </a:t>
            </a:r>
          </a:p>
          <a:p>
            <a:r>
              <a:rPr lang="ru-RU" sz="1200" dirty="0"/>
              <a:t>         месяцев с момента истечения гарантии производителя на соленоид. </a:t>
            </a:r>
          </a:p>
          <a:p>
            <a:r>
              <a:rPr lang="ru-RU" sz="1200" dirty="0"/>
              <a:t>        </a:t>
            </a:r>
            <a:r>
              <a:rPr lang="ru-RU" sz="1200" b="1" dirty="0">
                <a:solidFill>
                  <a:srgbClr val="FF0000"/>
                </a:solidFill>
              </a:rPr>
              <a:t>Организовать делегацию в составе дирекции и эксперта по Соленоиду от ОИЯИ для переговоров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        с </a:t>
            </a:r>
            <a:r>
              <a:rPr lang="en-US" sz="1200" b="1" dirty="0">
                <a:solidFill>
                  <a:srgbClr val="FF0000"/>
                </a:solidFill>
              </a:rPr>
              <a:t>ASG </a:t>
            </a:r>
            <a:r>
              <a:rPr lang="ru-RU" sz="1200" b="1" dirty="0">
                <a:solidFill>
                  <a:srgbClr val="FF0000"/>
                </a:solidFill>
              </a:rPr>
              <a:t>в Италии</a:t>
            </a:r>
          </a:p>
          <a:p>
            <a:endParaRPr lang="ru-RU" sz="1200" dirty="0"/>
          </a:p>
          <a:p>
            <a:r>
              <a:rPr lang="ru-RU" sz="1200" dirty="0"/>
              <a:t>2.    </a:t>
            </a:r>
            <a:r>
              <a:rPr lang="ru-RU" sz="1200" b="1" dirty="0"/>
              <a:t>Заключить Договор с </a:t>
            </a:r>
            <a:r>
              <a:rPr lang="en-US" sz="1200" b="1" dirty="0"/>
              <a:t>ILK</a:t>
            </a:r>
            <a:r>
              <a:rPr lang="ru-RU" sz="1200" b="1" dirty="0"/>
              <a:t> (возможная цена около 0.3 млн </a:t>
            </a:r>
            <a:r>
              <a:rPr lang="ru-RU" sz="1200" b="1" dirty="0" err="1"/>
              <a:t>долл</a:t>
            </a:r>
            <a:r>
              <a:rPr lang="ru-RU" sz="1200" b="1" dirty="0"/>
              <a:t>)</a:t>
            </a:r>
          </a:p>
          <a:p>
            <a:r>
              <a:rPr lang="ru-RU" sz="1200" dirty="0"/>
              <a:t>        - на запуск и криогенные испытания Рефрижератора, </a:t>
            </a:r>
          </a:p>
          <a:p>
            <a:r>
              <a:rPr lang="ru-RU" sz="1200" dirty="0"/>
              <a:t>        - проектирование общей системы автоматизации,</a:t>
            </a:r>
          </a:p>
          <a:p>
            <a:r>
              <a:rPr lang="ru-RU" sz="1200" dirty="0"/>
              <a:t>        - проектирование имитатора Соленоида для отработки процедуры  охлаждения и отепления Соленоида</a:t>
            </a:r>
          </a:p>
          <a:p>
            <a:endParaRPr lang="ru-RU" sz="1200" dirty="0"/>
          </a:p>
          <a:p>
            <a:r>
              <a:rPr lang="ru-RU" sz="1200" dirty="0"/>
              <a:t> 3.  </a:t>
            </a:r>
            <a:r>
              <a:rPr lang="ru-RU" sz="1200" b="1" dirty="0"/>
              <a:t>Усилить криогенную группу Соленоида </a:t>
            </a:r>
            <a:r>
              <a:rPr lang="en-US" sz="1200" b="1" dirty="0"/>
              <a:t>MPD</a:t>
            </a:r>
            <a:r>
              <a:rPr lang="ru-RU" sz="1200" b="1" dirty="0"/>
              <a:t> </a:t>
            </a:r>
          </a:p>
          <a:p>
            <a:r>
              <a:rPr lang="ru-RU" sz="1200" dirty="0"/>
              <a:t>       - за счет сотрудников криогенного отдела и отдела сборки магнитов </a:t>
            </a:r>
            <a:r>
              <a:rPr lang="ru-RU" sz="1200" dirty="0" err="1"/>
              <a:t>коллайдера</a:t>
            </a:r>
            <a:r>
              <a:rPr lang="ru-RU" sz="1200" dirty="0"/>
              <a:t>,</a:t>
            </a:r>
          </a:p>
          <a:p>
            <a:r>
              <a:rPr lang="ru-RU" sz="1200" dirty="0"/>
              <a:t>       - вести поиск специалистов по криогенике на стороне</a:t>
            </a:r>
          </a:p>
          <a:p>
            <a:r>
              <a:rPr lang="ru-RU" sz="1200" dirty="0"/>
              <a:t>       - для такого большого проекта необходимо иметь двух опытных</a:t>
            </a:r>
          </a:p>
          <a:p>
            <a:r>
              <a:rPr lang="ru-RU" sz="1200" dirty="0"/>
              <a:t>         специалистов</a:t>
            </a:r>
            <a:r>
              <a:rPr lang="en-US" sz="1200" dirty="0"/>
              <a:t>: </a:t>
            </a:r>
            <a:r>
              <a:rPr lang="ru-RU" sz="1200" dirty="0"/>
              <a:t>один по криогенике, другой по магнитам и системе контроля и </a:t>
            </a:r>
          </a:p>
          <a:p>
            <a:r>
              <a:rPr lang="ru-RU" sz="1200" dirty="0"/>
              <a:t>         управления процессом охлаждения.  Ведется поиск в России и за рубежом.</a:t>
            </a:r>
          </a:p>
        </p:txBody>
      </p:sp>
    </p:spTree>
    <p:extLst>
      <p:ext uri="{BB962C8B-B14F-4D97-AF65-F5344CB8AC3E}">
        <p14:creationId xmlns:p14="http://schemas.microsoft.com/office/powerpoint/2010/main" val="299374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374901-6932-4E44-B887-A797CAE0E2BB}"/>
              </a:ext>
            </a:extLst>
          </p:cNvPr>
          <p:cNvSpPr txBox="1"/>
          <p:nvPr/>
        </p:nvSpPr>
        <p:spPr>
          <a:xfrm>
            <a:off x="2339752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Milestones for the Magnet commissioning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493CD-0450-6F45-9BAF-A95AB4F70F38}"/>
              </a:ext>
            </a:extLst>
          </p:cNvPr>
          <p:cNvSpPr txBox="1"/>
          <p:nvPr/>
        </p:nvSpPr>
        <p:spPr>
          <a:xfrm>
            <a:off x="323528" y="1196752"/>
            <a:ext cx="8640960" cy="23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LN2 cooling with temporary scheme (MFS, tanks with LN2).          Dec.2021- Feb. 2022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Cooling with </a:t>
            </a:r>
            <a:r>
              <a:rPr lang="en-US" dirty="0" err="1"/>
              <a:t>LHe</a:t>
            </a:r>
            <a:r>
              <a:rPr lang="en-US" dirty="0"/>
              <a:t>.                                                                                    June  –  August 2022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Magnetic field measurements                                                              Sept  –  Oct 2022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Magnet Commissioning                                                                         1    -  10 of Nov 1022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Installation Support frame                                                                    15 -  25 Nov 2022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Start detectors installation                                                                    1    December  2022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74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9F5B9-5A9E-1B4A-B579-F8149B85A404}"/>
              </a:ext>
            </a:extLst>
          </p:cNvPr>
          <p:cNvSpPr txBox="1"/>
          <p:nvPr/>
        </p:nvSpPr>
        <p:spPr>
          <a:xfrm>
            <a:off x="1979712" y="0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Необходимость в помещении для хранения крупногабаритного оборудования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Необходим ангар </a:t>
            </a:r>
          </a:p>
          <a:p>
            <a:r>
              <a:rPr lang="ru-RU" dirty="0"/>
              <a:t> </a:t>
            </a:r>
            <a:r>
              <a:rPr lang="ru-RU" sz="1400" dirty="0"/>
              <a:t>- Площадь</a:t>
            </a:r>
            <a:r>
              <a:rPr lang="en-US" sz="1400" dirty="0"/>
              <a:t> </a:t>
            </a:r>
            <a:r>
              <a:rPr lang="ru-RU" sz="1400" dirty="0"/>
              <a:t>не менее 1000м</a:t>
            </a:r>
            <a:r>
              <a:rPr lang="ru-RU" sz="1400" baseline="30000" dirty="0"/>
              <a:t>2</a:t>
            </a:r>
          </a:p>
          <a:p>
            <a:r>
              <a:rPr lang="ru-RU" sz="1400" dirty="0"/>
              <a:t> - Кран балка на 5-10 тонн, </a:t>
            </a:r>
          </a:p>
          <a:p>
            <a:r>
              <a:rPr lang="ru-RU" sz="1400" dirty="0"/>
              <a:t> - Температура не ниже 10</a:t>
            </a:r>
            <a:r>
              <a:rPr lang="ru-RU" sz="1400" baseline="30000" dirty="0"/>
              <a:t>0</a:t>
            </a:r>
            <a:r>
              <a:rPr lang="ru-RU" sz="1400" dirty="0"/>
              <a:t>С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4F2A1-290D-0043-B25E-22F89CA6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r="5988"/>
          <a:stretch/>
        </p:blipFill>
        <p:spPr>
          <a:xfrm>
            <a:off x="244682" y="2060848"/>
            <a:ext cx="1735030" cy="1947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B0D12A-E156-5643-A971-FC8FB94FD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r="14587" b="30913"/>
          <a:stretch/>
        </p:blipFill>
        <p:spPr>
          <a:xfrm>
            <a:off x="6588224" y="2112921"/>
            <a:ext cx="2304256" cy="17422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612F8F-8070-284F-97E0-EE77E03B6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" y="4437112"/>
            <a:ext cx="2006323" cy="1942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FE6F87-A91E-0646-A68F-C8DDBED6C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428510"/>
            <a:ext cx="3024336" cy="1949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474051-E01E-E04D-B6BD-700944402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35919"/>
            <a:ext cx="3672408" cy="16906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4E948E-F6B6-1448-9C96-AAFB35770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28510"/>
            <a:ext cx="3381025" cy="1897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4A0C23-56F4-8841-9C61-3ED03B49AB68}"/>
              </a:ext>
            </a:extLst>
          </p:cNvPr>
          <p:cNvSpPr txBox="1"/>
          <p:nvPr/>
        </p:nvSpPr>
        <p:spPr>
          <a:xfrm>
            <a:off x="1112197" y="6453336"/>
            <a:ext cx="66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Приспособления для установки детекторов </a:t>
            </a:r>
            <a:r>
              <a:rPr lang="en-US" dirty="0"/>
              <a:t>TOF, </a:t>
            </a:r>
            <a:r>
              <a:rPr lang="en-US" dirty="0" err="1"/>
              <a:t>Ecal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TPC</a:t>
            </a:r>
            <a:r>
              <a:rPr lang="ru-RU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EB4EB4-FD6F-0A4F-9E4C-FE4A18E2DDFB}"/>
              </a:ext>
            </a:extLst>
          </p:cNvPr>
          <p:cNvSpPr txBox="1"/>
          <p:nvPr/>
        </p:nvSpPr>
        <p:spPr>
          <a:xfrm>
            <a:off x="2051720" y="3953833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Две платформы с которых проводится установка детекторов</a:t>
            </a:r>
          </a:p>
        </p:txBody>
      </p:sp>
    </p:spTree>
    <p:extLst>
      <p:ext uri="{BB962C8B-B14F-4D97-AF65-F5344CB8AC3E}">
        <p14:creationId xmlns:p14="http://schemas.microsoft.com/office/powerpoint/2010/main" val="3718598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98A612-DFB8-5F41-B0A7-19F0AF5A9F38}"/>
              </a:ext>
            </a:extLst>
          </p:cNvPr>
          <p:cNvSpPr txBox="1"/>
          <p:nvPr/>
        </p:nvSpPr>
        <p:spPr>
          <a:xfrm>
            <a:off x="1547664" y="18864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Список приспособлений и оборудования для долговременного хранения.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14E5C-8225-7E48-9959-F0EA13BC80E3}"/>
              </a:ext>
            </a:extLst>
          </p:cNvPr>
          <p:cNvSpPr txBox="1"/>
          <p:nvPr/>
        </p:nvSpPr>
        <p:spPr>
          <a:xfrm>
            <a:off x="755576" y="980728"/>
            <a:ext cx="7272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Платформы для монтажа детекторов - размер 7 х 8 м    -   2 шт.</a:t>
            </a:r>
          </a:p>
          <a:p>
            <a:r>
              <a:rPr lang="ru-RU" dirty="0"/>
              <a:t>Приспособление для установки </a:t>
            </a:r>
            <a:r>
              <a:rPr lang="en-US" dirty="0"/>
              <a:t>TPC</a:t>
            </a:r>
            <a:r>
              <a:rPr lang="ru-RU" dirty="0"/>
              <a:t> -</a:t>
            </a:r>
            <a:r>
              <a:rPr lang="en-US" dirty="0"/>
              <a:t> 4 x 3 </a:t>
            </a:r>
            <a:r>
              <a:rPr lang="ru-RU" dirty="0"/>
              <a:t>м</a:t>
            </a:r>
            <a:r>
              <a:rPr lang="en-US" dirty="0"/>
              <a:t>   </a:t>
            </a:r>
          </a:p>
          <a:p>
            <a:r>
              <a:rPr lang="ru-RU" dirty="0"/>
              <a:t>Тележка для транспортировки </a:t>
            </a:r>
            <a:r>
              <a:rPr lang="en-US" dirty="0"/>
              <a:t>TPC</a:t>
            </a:r>
            <a:r>
              <a:rPr lang="ru-RU" dirty="0"/>
              <a:t> -</a:t>
            </a:r>
            <a:r>
              <a:rPr lang="en-US" dirty="0"/>
              <a:t>  4 x 3 </a:t>
            </a:r>
            <a:r>
              <a:rPr lang="ru-RU" dirty="0"/>
              <a:t>м</a:t>
            </a:r>
          </a:p>
          <a:p>
            <a:r>
              <a:rPr lang="ru-RU" dirty="0"/>
              <a:t>Приспособление для установки </a:t>
            </a:r>
            <a:r>
              <a:rPr lang="en-US" dirty="0"/>
              <a:t>TOF  -  3 x 2 </a:t>
            </a:r>
            <a:r>
              <a:rPr lang="ru-RU" dirty="0"/>
              <a:t>м</a:t>
            </a:r>
          </a:p>
          <a:p>
            <a:r>
              <a:rPr lang="ru-RU" dirty="0"/>
              <a:t>Приспособление для установки </a:t>
            </a:r>
            <a:r>
              <a:rPr lang="en-US" dirty="0" err="1"/>
              <a:t>Ecal</a:t>
            </a:r>
            <a:r>
              <a:rPr lang="en-US" dirty="0"/>
              <a:t>  - 4 </a:t>
            </a:r>
            <a:r>
              <a:rPr lang="ru-RU" dirty="0"/>
              <a:t>х</a:t>
            </a:r>
            <a:r>
              <a:rPr lang="en-US" dirty="0"/>
              <a:t> 2 </a:t>
            </a:r>
            <a:r>
              <a:rPr lang="ru-RU" dirty="0"/>
              <a:t>м</a:t>
            </a:r>
          </a:p>
          <a:p>
            <a:r>
              <a:rPr lang="ru-RU" dirty="0" err="1"/>
              <a:t>Ионопровод</a:t>
            </a:r>
            <a:r>
              <a:rPr lang="ru-RU" dirty="0"/>
              <a:t> алюминиевый в транспортной кассете – 1 х 10 м.  - 3 </a:t>
            </a:r>
            <a:r>
              <a:rPr lang="ru-RU" dirty="0" err="1"/>
              <a:t>шт</a:t>
            </a:r>
            <a:endParaRPr lang="ru-RU" dirty="0"/>
          </a:p>
          <a:p>
            <a:r>
              <a:rPr lang="ru-RU" dirty="0"/>
              <a:t>Элементы криогенной системы Соленоида.   Место 3 х 4 м</a:t>
            </a:r>
          </a:p>
          <a:p>
            <a:r>
              <a:rPr lang="ru-RU" dirty="0"/>
              <a:t>Бокс с устройством для измерения магнитного поля.    2 х 4 м</a:t>
            </a:r>
          </a:p>
          <a:p>
            <a:r>
              <a:rPr lang="ru-RU" dirty="0"/>
              <a:t>Трубы и элементы системы охлаждения</a:t>
            </a:r>
          </a:p>
          <a:p>
            <a:r>
              <a:rPr lang="ru-RU" dirty="0"/>
              <a:t>Элементы электронной платформы</a:t>
            </a:r>
          </a:p>
          <a:p>
            <a:r>
              <a:rPr lang="ru-RU" dirty="0"/>
              <a:t>Кабели</a:t>
            </a:r>
          </a:p>
          <a:p>
            <a:r>
              <a:rPr lang="ru-RU" dirty="0"/>
              <a:t>                               </a:t>
            </a:r>
            <a:r>
              <a:rPr lang="ru-RU" b="1" dirty="0"/>
              <a:t>Хранение бетонных блоков (Рад. защита)</a:t>
            </a:r>
            <a:endParaRPr lang="en-US" b="1" dirty="0"/>
          </a:p>
          <a:p>
            <a:r>
              <a:rPr lang="ru-RU" dirty="0"/>
              <a:t>Для хранения бетонных блоков радиационной защиты необходима площадь около 500 м</a:t>
            </a:r>
            <a:r>
              <a:rPr lang="ru-RU" baseline="30000" dirty="0"/>
              <a:t>2</a:t>
            </a:r>
            <a:r>
              <a:rPr lang="ru-RU" dirty="0"/>
              <a:t> . Хранение возможно под открытым небом.</a:t>
            </a:r>
          </a:p>
          <a:p>
            <a:endParaRPr lang="ru-RU" dirty="0"/>
          </a:p>
          <a:p>
            <a:r>
              <a:rPr lang="ru-RU" dirty="0"/>
              <a:t>и проч.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68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138FA7-2470-9B47-AB0D-B442DCCF3F2C}"/>
              </a:ext>
            </a:extLst>
          </p:cNvPr>
          <p:cNvSpPr txBox="1"/>
          <p:nvPr/>
        </p:nvSpPr>
        <p:spPr>
          <a:xfrm>
            <a:off x="2627784" y="270892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  <a:ea typeface="Apple Color Emoji" pitchFamily="2" charset="0"/>
                <a:cs typeface="Arial Hebrew Scholar" pitchFamily="2" charset="-79"/>
              </a:rPr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219276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04CF29-CC2E-2142-9ACB-977097D9F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36339" y="-1460074"/>
            <a:ext cx="3384375" cy="9130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4AF0B-73E1-644E-AAB6-93849BE24CA3}"/>
              </a:ext>
            </a:extLst>
          </p:cNvPr>
          <p:cNvSpPr txBox="1"/>
          <p:nvPr/>
        </p:nvSpPr>
        <p:spPr>
          <a:xfrm>
            <a:off x="2843808" y="5486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Cryogenics layout of the Solenoid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0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5EB54-9A06-274E-9DB0-9AA21A37B5F2}"/>
              </a:ext>
            </a:extLst>
          </p:cNvPr>
          <p:cNvSpPr txBox="1"/>
          <p:nvPr/>
        </p:nvSpPr>
        <p:spPr>
          <a:xfrm>
            <a:off x="1187624" y="116632"/>
            <a:ext cx="684076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  <a:r>
              <a:rPr lang="ru-RU" dirty="0"/>
              <a:t>     </a:t>
            </a:r>
            <a:r>
              <a:rPr lang="en-US" dirty="0"/>
              <a:t> Activities to prepare Solenoid to the Cooling</a:t>
            </a:r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US" sz="1400" b="1" dirty="0"/>
              <a:t>Work with Solenoid </a:t>
            </a:r>
          </a:p>
          <a:p>
            <a:r>
              <a:rPr lang="en-US" sz="1400" dirty="0"/>
              <a:t>      - installation into Magnet Yoke</a:t>
            </a:r>
          </a:p>
          <a:p>
            <a:r>
              <a:rPr lang="en-US" sz="1400" dirty="0"/>
              <a:t>      -  alignment of Cold mass</a:t>
            </a:r>
          </a:p>
          <a:p>
            <a:r>
              <a:rPr lang="en-US" sz="1400" dirty="0"/>
              <a:t>      - pressure test of Thermal shield and Cryostat cold mass</a:t>
            </a:r>
          </a:p>
          <a:p>
            <a:r>
              <a:rPr lang="en-US" sz="1400" dirty="0"/>
              <a:t>      - replacement of flanges (transport to the working)</a:t>
            </a:r>
          </a:p>
          <a:p>
            <a:r>
              <a:rPr lang="en-US" sz="1400" dirty="0"/>
              <a:t>      - vacuum test of Solenoid vessel, leak test of Cryostat</a:t>
            </a:r>
          </a:p>
          <a:p>
            <a:r>
              <a:rPr lang="en-US" sz="1400" dirty="0"/>
              <a:t>      - connection temperature probes cables</a:t>
            </a:r>
          </a:p>
          <a:p>
            <a:r>
              <a:rPr lang="en-US" sz="1400" dirty="0"/>
              <a:t>      - assembling Magnet Yoke</a:t>
            </a:r>
          </a:p>
          <a:p>
            <a:r>
              <a:rPr lang="en-US" sz="1400" dirty="0"/>
              <a:t>      - alignment</a:t>
            </a:r>
          </a:p>
          <a:p>
            <a:r>
              <a:rPr lang="en-US" sz="1400" dirty="0"/>
              <a:t>      - installation  of Top platform</a:t>
            </a:r>
          </a:p>
          <a:p>
            <a:r>
              <a:rPr lang="en-US" sz="1400" dirty="0"/>
              <a:t>      - chimney installation</a:t>
            </a:r>
            <a:endParaRPr lang="ru-RU" sz="1400" dirty="0"/>
          </a:p>
          <a:p>
            <a:r>
              <a:rPr lang="ru-RU" sz="1400" dirty="0"/>
              <a:t>2</a:t>
            </a:r>
            <a:r>
              <a:rPr lang="ru-RU" sz="1400" b="1" dirty="0"/>
              <a:t>. </a:t>
            </a:r>
            <a:r>
              <a:rPr lang="en-US" sz="1400" b="1" dirty="0"/>
              <a:t>Satellite Refrigerator Unit (SRU)  -  A new contract with ILK</a:t>
            </a:r>
          </a:p>
          <a:p>
            <a:r>
              <a:rPr lang="en-US" sz="1400" dirty="0"/>
              <a:t>      - Development of the new control system for the SRU</a:t>
            </a:r>
          </a:p>
          <a:p>
            <a:r>
              <a:rPr lang="en-US" sz="1400" dirty="0"/>
              <a:t>      - Development of the operating manual</a:t>
            </a:r>
          </a:p>
          <a:p>
            <a:r>
              <a:rPr lang="en-US" sz="1400" dirty="0"/>
              <a:t>      - Spare parts for the SRU</a:t>
            </a:r>
          </a:p>
          <a:p>
            <a:r>
              <a:rPr lang="en-US" sz="1400" dirty="0"/>
              <a:t>      - Assembly of the SRU</a:t>
            </a:r>
          </a:p>
          <a:p>
            <a:r>
              <a:rPr lang="en-US" sz="1400" dirty="0"/>
              <a:t>      - Cold test of the SRU at 4.5K</a:t>
            </a:r>
            <a:endParaRPr lang="ru-RU" sz="1400" dirty="0"/>
          </a:p>
          <a:p>
            <a:r>
              <a:rPr lang="en-US" sz="1400" dirty="0"/>
              <a:t>3. </a:t>
            </a:r>
            <a:r>
              <a:rPr lang="en-US" sz="1400" b="1" dirty="0"/>
              <a:t>Cryogenics infrastructure</a:t>
            </a:r>
          </a:p>
          <a:p>
            <a:r>
              <a:rPr lang="en-US" sz="1400" dirty="0"/>
              <a:t>     - construction of platform for LN</a:t>
            </a:r>
            <a:r>
              <a:rPr lang="en-US" sz="1400" baseline="-25000" dirty="0"/>
              <a:t>2</a:t>
            </a:r>
            <a:r>
              <a:rPr lang="en-US" sz="1400" dirty="0"/>
              <a:t> tanks and other equipment</a:t>
            </a:r>
          </a:p>
          <a:p>
            <a:r>
              <a:rPr lang="en-US" sz="1400" dirty="0"/>
              <a:t>     - pipes for LN</a:t>
            </a:r>
            <a:r>
              <a:rPr lang="en-US" sz="1400" baseline="-25000" dirty="0"/>
              <a:t>2</a:t>
            </a:r>
            <a:r>
              <a:rPr lang="en-US" sz="1400" dirty="0"/>
              <a:t> from tanks to the MPD hall</a:t>
            </a:r>
          </a:p>
          <a:p>
            <a:r>
              <a:rPr lang="en-US" sz="1400" dirty="0"/>
              <a:t>     - liquid and gas pipes for N</a:t>
            </a:r>
            <a:r>
              <a:rPr lang="en-US" sz="1400" baseline="-25000" dirty="0"/>
              <a:t>2</a:t>
            </a:r>
            <a:r>
              <a:rPr lang="en-US" sz="1400" dirty="0"/>
              <a:t> and He inside of MPD Hall</a:t>
            </a:r>
          </a:p>
          <a:p>
            <a:r>
              <a:rPr lang="en-US" sz="1400" dirty="0"/>
              <a:t>     - pipes on the cryogenic platform</a:t>
            </a:r>
          </a:p>
          <a:p>
            <a:r>
              <a:rPr lang="en-US" sz="1400" dirty="0"/>
              <a:t>     - </a:t>
            </a:r>
            <a:r>
              <a:rPr lang="en-US" sz="1400" dirty="0" err="1"/>
              <a:t>LHe</a:t>
            </a:r>
            <a:r>
              <a:rPr lang="en-US" sz="1400" baseline="-25000" dirty="0"/>
              <a:t> </a:t>
            </a:r>
            <a:r>
              <a:rPr lang="en-US" sz="1400" dirty="0"/>
              <a:t> tank in the MPD Hall</a:t>
            </a:r>
          </a:p>
          <a:p>
            <a:r>
              <a:rPr lang="en-US" sz="1400" dirty="0"/>
              <a:t>     - external lines for gas direct and return He and N</a:t>
            </a:r>
            <a:r>
              <a:rPr lang="en-US" sz="1400" baseline="-25000" dirty="0"/>
              <a:t>2</a:t>
            </a:r>
            <a:r>
              <a:rPr lang="en-US" sz="1400" dirty="0"/>
              <a:t> </a:t>
            </a:r>
          </a:p>
          <a:p>
            <a:r>
              <a:rPr lang="en-US" sz="1400" dirty="0"/>
              <a:t>4. </a:t>
            </a:r>
            <a:r>
              <a:rPr lang="en-US" sz="1400" b="1" dirty="0"/>
              <a:t>Power Supplies and Control system preparation</a:t>
            </a:r>
          </a:p>
          <a:p>
            <a:r>
              <a:rPr lang="en-US" sz="1400" dirty="0"/>
              <a:t>       - electricity in the MPD hall</a:t>
            </a:r>
          </a:p>
          <a:p>
            <a:r>
              <a:rPr lang="en-US" sz="1400" dirty="0"/>
              <a:t>       - water for cooling system</a:t>
            </a:r>
          </a:p>
          <a:p>
            <a:r>
              <a:rPr lang="en-US" sz="1400" b="1" dirty="0"/>
              <a:t>       </a:t>
            </a:r>
            <a:r>
              <a:rPr lang="en-US" sz="1400" dirty="0"/>
              <a:t>-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96818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Solenoid works are coordinated by ASG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7234" y="580477"/>
            <a:ext cx="50190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ASG visit 03.07 – 05.08.21 (points  3, 4, 5, 11)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234" y="963515"/>
            <a:ext cx="5022854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Installation solenoid into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</a:t>
            </a:r>
            <a:r>
              <a:rPr lang="en-US" sz="1400" dirty="0"/>
              <a:t>old mass position</a:t>
            </a:r>
            <a:r>
              <a:rPr lang="ru-RU" sz="1400" dirty="0"/>
              <a:t> </a:t>
            </a:r>
            <a:r>
              <a:rPr lang="en-US" sz="1400" dirty="0"/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Preparing chimney interface for leak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Pressure test of thermal shield (15 bar) and </a:t>
            </a:r>
          </a:p>
          <a:p>
            <a:r>
              <a:rPr lang="en-US" sz="1400" dirty="0"/>
              <a:t>      Cryostat cold mass (25 bar)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234" y="2133066"/>
            <a:ext cx="504585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2. JINR team 06.0</a:t>
            </a:r>
            <a:r>
              <a:rPr lang="ru-RU" dirty="0"/>
              <a:t>9</a:t>
            </a:r>
            <a:r>
              <a:rPr lang="en-US" dirty="0"/>
              <a:t>.- 1</a:t>
            </a:r>
            <a:r>
              <a:rPr lang="ru-RU" dirty="0"/>
              <a:t>5</a:t>
            </a:r>
            <a:r>
              <a:rPr lang="en-US" dirty="0"/>
              <a:t>.10.21 (points 8, 9 ,10, 12)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9712" y="2502398"/>
            <a:ext cx="4894336" cy="22467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Production of 9 flanges instead of those got stack </a:t>
            </a:r>
          </a:p>
          <a:p>
            <a:r>
              <a:rPr lang="en-US" sz="1400" dirty="0"/>
              <a:t>        in Custom clearance of Domodedovo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Start pumping solenoid vessel, leak test of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FF0000"/>
                </a:solidFill>
              </a:rPr>
              <a:t>Receive Chimney and Control cables from ASG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/>
              <a:t>Control cables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/>
              <a:t>Chimney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Problem</a:t>
            </a:r>
            <a:r>
              <a:rPr lang="ru-RU" sz="1400" dirty="0">
                <a:solidFill>
                  <a:srgbClr val="FF0000"/>
                </a:solidFill>
              </a:rPr>
              <a:t>: </a:t>
            </a:r>
            <a:r>
              <a:rPr lang="en-US" sz="1400" dirty="0">
                <a:solidFill>
                  <a:srgbClr val="FF0000"/>
                </a:solidFill>
              </a:rPr>
              <a:t>The Box with 9 flanges, Chimney and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Solenoid control cables got stuck in the Domodedovo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(Custom clearance documents from ASG) 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7234" y="4572485"/>
            <a:ext cx="50518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3. JINR activities 15 – 15.10.- 30.11.21 (p. 7, 13, 14)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7234" y="4956285"/>
            <a:ext cx="6147444" cy="181588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Assembly the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Installation the top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Weld and brazed pipes and prepare SC cables in solenoid to connection to Control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Local leak test and chimney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Installation Control Cryostat on the platform and connection with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Installation and test of control system for LN</a:t>
            </a:r>
            <a:r>
              <a:rPr lang="en-US" sz="1400" baseline="-25000" dirty="0"/>
              <a:t>2</a:t>
            </a:r>
            <a:r>
              <a:rPr lang="en-US" sz="1400" dirty="0"/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Preparation LN</a:t>
            </a:r>
            <a:r>
              <a:rPr lang="en-US" sz="1400" baseline="-25000" dirty="0"/>
              <a:t>2 </a:t>
            </a:r>
            <a:r>
              <a:rPr lang="en-US" sz="1400" dirty="0"/>
              <a:t>infrastructure for cooling of Solenoid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61590" y="588404"/>
            <a:ext cx="398241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4. ASG visit 01.12.- 31.12.21 (p. 14 – 27)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179112" y="979233"/>
            <a:ext cx="3964888" cy="203132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Inspection of water system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Final leak test of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Vacuum system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Vacuum system test and starting pumping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Power supply system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Power supply cable connection and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Functional power supply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Functional test of control system and auxiliary system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930" y="3329213"/>
            <a:ext cx="3964888" cy="156966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*Notes.</a:t>
            </a:r>
          </a:p>
          <a:p>
            <a:r>
              <a:rPr lang="en-US" sz="1600" dirty="0"/>
              <a:t>Functional power test  depends from JINR's electricity infrastructure readiness.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All activities after leak test of solenoid will depend on the receipt of spare parts from customs and may be shift for holding time.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3568849" y="979233"/>
            <a:ext cx="288032" cy="1123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17977" y="1394401"/>
            <a:ext cx="135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secssefuly done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4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MPD\Сборка соленоида\Этапы сборки и отчеты\Фото\IMG_3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9330"/>
            <a:ext cx="3000333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9188" y="35332"/>
            <a:ext cx="632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Activities of JINR and ASG on solenoid from 03-05.08.21 on photo</a:t>
            </a:r>
            <a:endParaRPr lang="ru-RU" dirty="0"/>
          </a:p>
        </p:txBody>
      </p:sp>
      <p:pic>
        <p:nvPicPr>
          <p:cNvPr id="1028" name="Picture 4" descr="D:\ОИЯИ\ЛФВЭ_НИКА\MPD\Сборка соленоида\Этапы сборки и отчеты\Фото\528b3bea-5ab0-4935-8cb7-582f68b19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74" y="567322"/>
            <a:ext cx="30723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ОИЯИ\ЛФВЭ_НИКА\MPD\Сборка соленоида\Этапы сборки и отчеты\Фото\d3c1b737-2d8e-4139-b60c-98d148ec2e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58" y="2961867"/>
            <a:ext cx="2422858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ОИЯИ\ЛФВЭ_НИКА\MPD\Сборка соленоида\Этапы сборки и отчеты\Фото\IMG_4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72" y="4807666"/>
            <a:ext cx="2603964" cy="19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5869" y="496890"/>
            <a:ext cx="237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Solenoid installation into the Yoke and alignment of the cold mass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9255" y="4869300"/>
            <a:ext cx="14629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Preparing a chimney interfaces and pressure leak test of thermal shield and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LHe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circle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От ОИЯИ работы вел </a:t>
            </a:r>
            <a:r>
              <a:rPr lang="ru-RU" sz="1400" dirty="0" err="1">
                <a:solidFill>
                  <a:srgbClr val="FF0000"/>
                </a:solidFill>
              </a:rPr>
              <a:t>К.Мухин</a:t>
            </a:r>
            <a:r>
              <a:rPr lang="ru-RU" sz="1400" dirty="0">
                <a:solidFill>
                  <a:srgbClr val="FF0000"/>
                </a:solidFill>
              </a:rPr>
              <a:t> (ЛНФ)</a:t>
            </a:r>
          </a:p>
        </p:txBody>
      </p:sp>
      <p:pic>
        <p:nvPicPr>
          <p:cNvPr id="1035" name="Picture 11" descr="D:\ОИЯИ\ЛФВЭ_НИКА\MPD\Сборка соленоида\Этапы сборки и отчеты\Фото\IMG_4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02" y="1370248"/>
            <a:ext cx="1959110" cy="14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27727" y="5305434"/>
            <a:ext cx="1633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Substitution of connectors for temperature probes cables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B8894-7D82-4F4F-9BC1-E1410787A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55" y="4764808"/>
            <a:ext cx="1526278" cy="1877506"/>
          </a:xfrm>
          <a:prstGeom prst="rect">
            <a:avLst/>
          </a:prstGeom>
        </p:spPr>
      </p:pic>
      <p:pic>
        <p:nvPicPr>
          <p:cNvPr id="14" name="Picture 2" descr="D:\ОИЯИ\ЛФВЭ_НИКА\MPD\Сборка соленоида\Этапы сборки и отчеты\Фото\e39fd93b-08dc-429e-8f98-3381e07e1db7.JPG">
            <a:extLst>
              <a:ext uri="{FF2B5EF4-FFF2-40B4-BE49-F238E27FC236}">
                <a16:creationId xmlns:a16="http://schemas.microsoft.com/office/drawing/2014/main" id="{86F1A06B-8732-8D45-A1FC-58491FF8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2896572"/>
            <a:ext cx="2419369" cy="181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E9FBE1-A03F-9348-8E8A-1C18A1616B6B}"/>
              </a:ext>
            </a:extLst>
          </p:cNvPr>
          <p:cNvSpPr txBox="1"/>
          <p:nvPr/>
        </p:nvSpPr>
        <p:spPr>
          <a:xfrm>
            <a:off x="6412976" y="4468616"/>
            <a:ext cx="2428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25 bar in </a:t>
            </a:r>
            <a:r>
              <a:rPr lang="en-US" sz="1400" dirty="0" err="1"/>
              <a:t>LHe</a:t>
            </a:r>
            <a:r>
              <a:rPr lang="en-US" sz="1400" dirty="0"/>
              <a:t> cooling contour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6F205-66CD-E249-ABF0-E1708A9AB08B}"/>
              </a:ext>
            </a:extLst>
          </p:cNvPr>
          <p:cNvSpPr txBox="1"/>
          <p:nvPr/>
        </p:nvSpPr>
        <p:spPr>
          <a:xfrm>
            <a:off x="3937949" y="4468616"/>
            <a:ext cx="23921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10 bar in LN</a:t>
            </a:r>
            <a:r>
              <a:rPr lang="en-US" sz="1400" baseline="-25000" dirty="0"/>
              <a:t>2</a:t>
            </a:r>
            <a:r>
              <a:rPr lang="en-US" sz="1400" dirty="0"/>
              <a:t> thermal screen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81C82-2508-4C42-BCF6-F7277DE15E83}"/>
              </a:ext>
            </a:extLst>
          </p:cNvPr>
          <p:cNvSpPr txBox="1"/>
          <p:nvPr/>
        </p:nvSpPr>
        <p:spPr>
          <a:xfrm>
            <a:off x="2631458" y="2868235"/>
            <a:ext cx="341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Pressure test of solenoid LN</a:t>
            </a:r>
            <a:r>
              <a:rPr lang="en-US" sz="1600" baseline="-25000" dirty="0">
                <a:solidFill>
                  <a:srgbClr val="7030A0"/>
                </a:solidFill>
              </a:rPr>
              <a:t>2</a:t>
            </a:r>
            <a:r>
              <a:rPr lang="en-US" sz="1600" dirty="0">
                <a:solidFill>
                  <a:srgbClr val="7030A0"/>
                </a:solidFill>
              </a:rPr>
              <a:t> shield and </a:t>
            </a:r>
            <a:r>
              <a:rPr lang="en-US" sz="1600" dirty="0" err="1">
                <a:solidFill>
                  <a:srgbClr val="7030A0"/>
                </a:solidFill>
              </a:rPr>
              <a:t>LHe</a:t>
            </a:r>
            <a:r>
              <a:rPr lang="en-US" sz="1600" dirty="0">
                <a:solidFill>
                  <a:srgbClr val="7030A0"/>
                </a:solidFill>
              </a:rPr>
              <a:t> cooling contour was successfully done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61B1DC-9CD7-EE47-BF9F-7A5686BCF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50" y="4764808"/>
            <a:ext cx="1795330" cy="14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4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3237D-4C17-9544-829E-E1C1F704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92" y="3009728"/>
            <a:ext cx="3857932" cy="2077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EF09D-2D9F-E645-912A-0C8776566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3" y="877186"/>
            <a:ext cx="3723674" cy="3981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7A9B19-E792-5243-B04C-FB93828541DC}"/>
              </a:ext>
            </a:extLst>
          </p:cNvPr>
          <p:cNvSpPr txBox="1"/>
          <p:nvPr/>
        </p:nvSpPr>
        <p:spPr>
          <a:xfrm>
            <a:off x="2188920" y="12159"/>
            <a:ext cx="4680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     Cryogenics infrastructure</a:t>
            </a:r>
          </a:p>
          <a:p>
            <a:pPr algn="ctr"/>
            <a:r>
              <a:rPr lang="en-US" dirty="0"/>
              <a:t>   Liquid He and Nitrogen supplying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C88DA-05ED-BB4C-9117-7D336965D948}"/>
              </a:ext>
            </a:extLst>
          </p:cNvPr>
          <p:cNvSpPr txBox="1"/>
          <p:nvPr/>
        </p:nvSpPr>
        <p:spPr>
          <a:xfrm>
            <a:off x="4716016" y="5087520"/>
            <a:ext cx="35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sz="1600" dirty="0"/>
              <a:t>Place for reloading of liquid He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AFA4FC-0AFB-5F48-828D-F581980E6689}"/>
              </a:ext>
            </a:extLst>
          </p:cNvPr>
          <p:cNvSpPr txBox="1"/>
          <p:nvPr/>
        </p:nvSpPr>
        <p:spPr>
          <a:xfrm>
            <a:off x="445586" y="5075126"/>
            <a:ext cx="35553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Platform for LN</a:t>
            </a:r>
            <a:r>
              <a:rPr lang="en-US" sz="1600" baseline="-25000" dirty="0"/>
              <a:t>2</a:t>
            </a:r>
            <a:r>
              <a:rPr lang="en-US" sz="1600" dirty="0"/>
              <a:t> tanks and for other gases equipment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82FCCC-0291-9C42-A173-09900B8D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20688"/>
            <a:ext cx="3942708" cy="180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0FB53-0CDC-FD47-B179-62EB5EDF2B08}"/>
              </a:ext>
            </a:extLst>
          </p:cNvPr>
          <p:cNvSpPr txBox="1"/>
          <p:nvPr/>
        </p:nvSpPr>
        <p:spPr>
          <a:xfrm>
            <a:off x="4758960" y="2318620"/>
            <a:ext cx="356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sz="1400" dirty="0"/>
              <a:t>Platform for LN2 tanks and Gas containers for TPC and TOF</a:t>
            </a:r>
            <a:endParaRPr lang="ru-RU" sz="1400" dirty="0"/>
          </a:p>
        </p:txBody>
      </p:sp>
      <p:sp>
        <p:nvSpPr>
          <p:cNvPr id="12" name="Стрелка влево 11">
            <a:extLst>
              <a:ext uri="{FF2B5EF4-FFF2-40B4-BE49-F238E27FC236}">
                <a16:creationId xmlns:a16="http://schemas.microsoft.com/office/drawing/2014/main" id="{0A1A32EB-411D-4D47-812E-E2CF4DC14F2C}"/>
              </a:ext>
            </a:extLst>
          </p:cNvPr>
          <p:cNvSpPr/>
          <p:nvPr/>
        </p:nvSpPr>
        <p:spPr>
          <a:xfrm>
            <a:off x="3635896" y="2132856"/>
            <a:ext cx="961339" cy="216024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3E262-005F-9E41-9379-8A7C189E339A}"/>
              </a:ext>
            </a:extLst>
          </p:cNvPr>
          <p:cNvSpPr txBox="1"/>
          <p:nvPr/>
        </p:nvSpPr>
        <p:spPr>
          <a:xfrm>
            <a:off x="794074" y="5819178"/>
            <a:ext cx="7929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Заявка на площадку  запущена в СЭД. Тендер</a:t>
            </a:r>
            <a:r>
              <a:rPr lang="en-US" dirty="0"/>
              <a:t>:</a:t>
            </a:r>
            <a:r>
              <a:rPr lang="ru-RU" dirty="0"/>
              <a:t>  </a:t>
            </a:r>
            <a:r>
              <a:rPr lang="ru-RU" dirty="0" err="1"/>
              <a:t>Промстрой</a:t>
            </a:r>
            <a:r>
              <a:rPr lang="ru-RU" dirty="0"/>
              <a:t>, </a:t>
            </a:r>
            <a:r>
              <a:rPr lang="ru-RU" dirty="0" err="1"/>
              <a:t>МонтажСпецСтрой</a:t>
            </a:r>
            <a:endParaRPr lang="ru-RU" dirty="0"/>
          </a:p>
          <a:p>
            <a:r>
              <a:rPr lang="ru-RU" dirty="0"/>
              <a:t>Танки </a:t>
            </a:r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/>
              <a:t>придут в декабре. Монтирует </a:t>
            </a:r>
            <a:r>
              <a:rPr lang="ru-RU" dirty="0" err="1"/>
              <a:t>КриогенМонтаж</a:t>
            </a:r>
            <a:r>
              <a:rPr lang="ru-RU" dirty="0"/>
              <a:t>.</a:t>
            </a:r>
            <a:endParaRPr lang="en-US" dirty="0"/>
          </a:p>
          <a:p>
            <a:r>
              <a:rPr lang="en-US" dirty="0" err="1"/>
              <a:t>LHe</a:t>
            </a:r>
            <a:r>
              <a:rPr lang="en-US" dirty="0"/>
              <a:t>  </a:t>
            </a:r>
            <a:r>
              <a:rPr lang="ru-RU" dirty="0"/>
              <a:t>танк </a:t>
            </a:r>
            <a:r>
              <a:rPr lang="en-US" dirty="0"/>
              <a:t>– </a:t>
            </a:r>
            <a:r>
              <a:rPr lang="ru-RU" dirty="0"/>
              <a:t>Договор на аренду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28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B9547-6FCD-FE43-85FB-30FF96EF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3" y="1052736"/>
            <a:ext cx="5423773" cy="2099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26D09-AE4A-304A-9810-0426E869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17" y="4272387"/>
            <a:ext cx="4105191" cy="2367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72470-CE92-524F-982B-4C2C74E1CE26}"/>
              </a:ext>
            </a:extLst>
          </p:cNvPr>
          <p:cNvSpPr txBox="1"/>
          <p:nvPr/>
        </p:nvSpPr>
        <p:spPr>
          <a:xfrm>
            <a:off x="2339752" y="5486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for  LN</a:t>
            </a:r>
            <a:r>
              <a:rPr lang="en-US" baseline="-25000" dirty="0"/>
              <a:t>2 </a:t>
            </a:r>
            <a:r>
              <a:rPr lang="en-US" dirty="0"/>
              <a:t> tanks and line to the MPD Hall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BFD63-608A-7F46-9003-D0F86F0CE02F}"/>
              </a:ext>
            </a:extLst>
          </p:cNvPr>
          <p:cNvSpPr txBox="1"/>
          <p:nvPr/>
        </p:nvSpPr>
        <p:spPr>
          <a:xfrm>
            <a:off x="2555776" y="346188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</a:t>
            </a:r>
            <a:r>
              <a:rPr lang="en-US" baseline="-25000" dirty="0"/>
              <a:t>2 </a:t>
            </a:r>
            <a:r>
              <a:rPr lang="en-US" dirty="0"/>
              <a:t> and </a:t>
            </a:r>
            <a:r>
              <a:rPr lang="en-US" dirty="0" err="1"/>
              <a:t>LHe</a:t>
            </a:r>
            <a:r>
              <a:rPr lang="en-US" dirty="0"/>
              <a:t> lines inside of the MPD Hall</a:t>
            </a:r>
          </a:p>
          <a:p>
            <a:r>
              <a:rPr lang="en-US" dirty="0"/>
              <a:t>Gas lines (He, N2 and pressured air)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38D2F-8926-1347-A9CD-5E826D36697B}"/>
              </a:ext>
            </a:extLst>
          </p:cNvPr>
          <p:cNvSpPr txBox="1"/>
          <p:nvPr/>
        </p:nvSpPr>
        <p:spPr>
          <a:xfrm>
            <a:off x="2735796" y="4541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Cryogenics infrastructure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8F1F50-E9B8-DD4E-9352-4C07B616D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052736"/>
            <a:ext cx="3133594" cy="20996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A73542-F001-9C47-9DC2-CC37E2748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4296544"/>
            <a:ext cx="3600400" cy="23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784"/>
            <a:ext cx="8208912" cy="653299"/>
          </a:xfrm>
        </p:spPr>
        <p:txBody>
          <a:bodyPr>
            <a:noAutofit/>
          </a:bodyPr>
          <a:lstStyle/>
          <a:p>
            <a:r>
              <a:rPr lang="en-US" sz="2400" dirty="0"/>
              <a:t>MPD – Infrastructure and their key components</a:t>
            </a:r>
            <a:br>
              <a:rPr lang="en-US" sz="3000" dirty="0"/>
            </a:br>
            <a:r>
              <a:rPr lang="en-US" sz="1600" dirty="0"/>
              <a:t>leader </a:t>
            </a:r>
            <a:r>
              <a:rPr lang="en-US" sz="1600" dirty="0" err="1"/>
              <a:t>V.Benda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99857"/>
            <a:ext cx="8397643" cy="5184576"/>
          </a:xfrm>
        </p:spPr>
        <p:txBody>
          <a:bodyPr>
            <a:normAutofit fontScale="32500" lnSpcReduction="20000"/>
          </a:bodyPr>
          <a:lstStyle/>
          <a:p>
            <a:r>
              <a:rPr lang="en-US" sz="4400" dirty="0"/>
              <a:t>LN</a:t>
            </a:r>
            <a:r>
              <a:rPr lang="en-US" sz="4400" baseline="-25000" dirty="0"/>
              <a:t>2</a:t>
            </a:r>
            <a:r>
              <a:rPr lang="en-US" sz="4400" dirty="0"/>
              <a:t> tanks: Chart-</a:t>
            </a:r>
            <a:r>
              <a:rPr lang="en-US" sz="4400" dirty="0" err="1"/>
              <a:t>Ferox</a:t>
            </a:r>
            <a:r>
              <a:rPr lang="en-US" sz="4400" dirty="0"/>
              <a:t>. Tanks to be delivered before end 2021</a:t>
            </a:r>
            <a:endParaRPr lang="ru-RU" sz="4400" dirty="0"/>
          </a:p>
          <a:p>
            <a:r>
              <a:rPr lang="en-US" sz="4400" dirty="0"/>
              <a:t>Platform for LN</a:t>
            </a:r>
            <a:r>
              <a:rPr lang="en-US" sz="4400" baseline="-25000" dirty="0"/>
              <a:t>2</a:t>
            </a:r>
            <a:r>
              <a:rPr lang="en-US" sz="4400" dirty="0"/>
              <a:t> tanks &amp; other equipment</a:t>
            </a:r>
            <a:r>
              <a:rPr lang="ru-RU" sz="4400" dirty="0"/>
              <a:t> </a:t>
            </a:r>
            <a:endParaRPr lang="en-US" sz="4400" dirty="0"/>
          </a:p>
          <a:p>
            <a:r>
              <a:rPr lang="en-US" sz="4400" dirty="0" err="1"/>
              <a:t>LHe</a:t>
            </a:r>
            <a:r>
              <a:rPr lang="en-US" sz="4400" dirty="0"/>
              <a:t> line: A. S. Scientific Products. Line to be delivered in January 2022</a:t>
            </a:r>
          </a:p>
          <a:p>
            <a:r>
              <a:rPr lang="en-US" sz="4400" dirty="0" err="1"/>
              <a:t>GHe</a:t>
            </a:r>
            <a:r>
              <a:rPr lang="en-US" sz="4400" dirty="0"/>
              <a:t> &amp; GN</a:t>
            </a:r>
            <a:r>
              <a:rPr lang="en-US" sz="4400" baseline="-25000" dirty="0"/>
              <a:t>2</a:t>
            </a:r>
            <a:r>
              <a:rPr lang="en-US" sz="4400" dirty="0"/>
              <a:t> heater: </a:t>
            </a:r>
          </a:p>
          <a:p>
            <a:pPr lvl="1"/>
            <a:r>
              <a:rPr lang="en-US" sz="4400" dirty="0"/>
              <a:t>Heating cartridge ordered. Expected delivery before end 2021</a:t>
            </a:r>
          </a:p>
          <a:p>
            <a:pPr lvl="1"/>
            <a:r>
              <a:rPr lang="en-US" sz="4400" dirty="0"/>
              <a:t>Technical Specification for the heater envelop is nearly ready to start tender</a:t>
            </a:r>
          </a:p>
          <a:p>
            <a:r>
              <a:rPr lang="en-US" sz="4400" dirty="0"/>
              <a:t>MFS ready for MPD magnet cool down November/ December 2021</a:t>
            </a:r>
          </a:p>
          <a:p>
            <a:r>
              <a:rPr lang="en-US" sz="4400" dirty="0"/>
              <a:t>Vacuum equipment: Purge pumps, turbo pumping units &amp; leak detectors are ordered. </a:t>
            </a:r>
          </a:p>
          <a:p>
            <a:pPr marL="0" indent="0">
              <a:buNone/>
            </a:pPr>
            <a:r>
              <a:rPr lang="en-US" sz="4400" dirty="0"/>
              <a:t>           Expected delivery October/November 2021</a:t>
            </a:r>
          </a:p>
          <a:p>
            <a:r>
              <a:rPr lang="en-US" sz="4400" dirty="0" err="1"/>
              <a:t>LHe</a:t>
            </a:r>
            <a:r>
              <a:rPr lang="en-US" sz="4400" dirty="0"/>
              <a:t> tanks are ready, waiting for final documents to be available before end 2021</a:t>
            </a:r>
          </a:p>
          <a:p>
            <a:r>
              <a:rPr lang="en-US" sz="4400" dirty="0"/>
              <a:t>ILK (D) – Refrigerator and Control cryostat future collaboration, draft of the contract is ready for negotiation</a:t>
            </a:r>
          </a:p>
          <a:p>
            <a:pPr lvl="1"/>
            <a:r>
              <a:rPr lang="en-US" sz="4400" dirty="0"/>
              <a:t>Spare parts</a:t>
            </a:r>
          </a:p>
          <a:p>
            <a:pPr lvl="1"/>
            <a:r>
              <a:rPr lang="en-US" sz="4400" dirty="0"/>
              <a:t>Assembly of the Satellite refrigerator &amp; modification</a:t>
            </a:r>
          </a:p>
          <a:p>
            <a:pPr lvl="1"/>
            <a:r>
              <a:rPr lang="en-US" sz="4400" dirty="0">
                <a:solidFill>
                  <a:srgbClr val="FF6600"/>
                </a:solidFill>
              </a:rPr>
              <a:t>Dummy in negotiation</a:t>
            </a:r>
          </a:p>
          <a:p>
            <a:pPr lvl="1"/>
            <a:r>
              <a:rPr lang="en-US" sz="4400" dirty="0">
                <a:solidFill>
                  <a:srgbClr val="FF6600"/>
                </a:solidFill>
              </a:rPr>
              <a:t>Control system (PLC automat) - discussion</a:t>
            </a:r>
          </a:p>
          <a:p>
            <a:r>
              <a:rPr lang="en-US" sz="4400" dirty="0"/>
              <a:t>ASG (It) – Solenoid,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magnet preparation</a:t>
            </a:r>
          </a:p>
          <a:p>
            <a:pPr lvl="1"/>
            <a:r>
              <a:rPr lang="en-US" sz="4400" dirty="0"/>
              <a:t>Visual and electrical test passed successfully</a:t>
            </a:r>
          </a:p>
          <a:p>
            <a:pPr lvl="1"/>
            <a:r>
              <a:rPr lang="en-US" sz="4400" dirty="0"/>
              <a:t>Solenoid is installed in the yoke </a:t>
            </a:r>
          </a:p>
          <a:p>
            <a:pPr lvl="1"/>
            <a:r>
              <a:rPr lang="en-US" sz="4400" dirty="0"/>
              <a:t>Preparation for vacuum test including the chimney adaptation</a:t>
            </a:r>
          </a:p>
          <a:p>
            <a:pPr lvl="1"/>
            <a:r>
              <a:rPr lang="en-US" sz="4400" dirty="0">
                <a:solidFill>
                  <a:srgbClr val="FF6600"/>
                </a:solidFill>
              </a:rPr>
              <a:t>Magnet to be connected to the control cryostat and other related equipment including the control system. All required tests to be done. </a:t>
            </a:r>
          </a:p>
          <a:p>
            <a:r>
              <a:rPr lang="en-US" sz="4400" dirty="0"/>
              <a:t>Open points</a:t>
            </a:r>
          </a:p>
          <a:p>
            <a:pPr lvl="1"/>
            <a:r>
              <a:rPr lang="en-US" sz="4400" dirty="0">
                <a:solidFill>
                  <a:srgbClr val="FF6600"/>
                </a:solidFill>
              </a:rPr>
              <a:t>MPD Control system, </a:t>
            </a:r>
            <a:r>
              <a:rPr lang="en-US" sz="4400" dirty="0">
                <a:solidFill>
                  <a:srgbClr val="FF0000"/>
                </a:solidFill>
              </a:rPr>
              <a:t>infrastructure of the local net </a:t>
            </a:r>
            <a:endParaRPr lang="en-US" sz="4400" dirty="0"/>
          </a:p>
          <a:p>
            <a:pPr lvl="2"/>
            <a:endParaRPr lang="en-US" sz="4400" dirty="0"/>
          </a:p>
          <a:p>
            <a:pPr lvl="1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98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7054E-459E-1747-BA44-E15C18CB1D11}"/>
              </a:ext>
            </a:extLst>
          </p:cNvPr>
          <p:cNvSpPr txBox="1"/>
          <p:nvPr/>
        </p:nvSpPr>
        <p:spPr>
          <a:xfrm>
            <a:off x="313957" y="0"/>
            <a:ext cx="883004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Анализ причин задержек подготовки соленоида к запуску</a:t>
            </a:r>
          </a:p>
          <a:p>
            <a:endParaRPr lang="ru-RU" dirty="0"/>
          </a:p>
          <a:p>
            <a:r>
              <a:rPr lang="ru-RU" sz="1400" dirty="0"/>
              <a:t>1. Не  оконченные строительные работы в корпусе </a:t>
            </a:r>
            <a:r>
              <a:rPr lang="en-US" sz="1400" dirty="0"/>
              <a:t>MPD</a:t>
            </a:r>
          </a:p>
          <a:p>
            <a:r>
              <a:rPr lang="en-US" sz="1400" dirty="0"/>
              <a:t>   </a:t>
            </a:r>
            <a:r>
              <a:rPr lang="ru-RU" sz="1400" dirty="0"/>
              <a:t> </a:t>
            </a:r>
            <a:r>
              <a:rPr lang="en-US" sz="1400" dirty="0"/>
              <a:t> </a:t>
            </a:r>
            <a:r>
              <a:rPr lang="ru-RU" sz="1400" dirty="0"/>
              <a:t>С февраля по апрель вынуждены были ожидать окончания противопожарной покраски перекрытий </a:t>
            </a:r>
            <a:endParaRPr lang="en-US" sz="1400" dirty="0"/>
          </a:p>
          <a:p>
            <a:endParaRPr lang="ru-RU" sz="1400" dirty="0"/>
          </a:p>
          <a:p>
            <a:r>
              <a:rPr lang="ru-RU" sz="1400" dirty="0"/>
              <a:t>2.</a:t>
            </a:r>
            <a:r>
              <a:rPr lang="en-US" sz="1400" dirty="0"/>
              <a:t> </a:t>
            </a:r>
            <a:r>
              <a:rPr lang="ru-RU" sz="1400" dirty="0"/>
              <a:t>Не обеспечено присутствие сотрудников </a:t>
            </a:r>
            <a:r>
              <a:rPr lang="en-US" sz="1400" dirty="0"/>
              <a:t>ASG </a:t>
            </a:r>
            <a:r>
              <a:rPr lang="ru-RU" sz="1400" dirty="0"/>
              <a:t>в ОИЯИ во время ответственных  работ по Соленоиду</a:t>
            </a:r>
            <a:endParaRPr lang="en-US" sz="1400" dirty="0"/>
          </a:p>
          <a:p>
            <a:r>
              <a:rPr lang="ru-RU" sz="1400" dirty="0"/>
              <a:t>    - Слабая заинтересованность со стороны </a:t>
            </a:r>
            <a:r>
              <a:rPr lang="en-US" sz="1400" dirty="0"/>
              <a:t>ASG</a:t>
            </a:r>
            <a:r>
              <a:rPr lang="ru-RU" sz="1400" dirty="0"/>
              <a:t> - нет финансирования</a:t>
            </a:r>
          </a:p>
          <a:p>
            <a:r>
              <a:rPr lang="ru-RU" sz="1400" dirty="0"/>
              <a:t>    - Сложная обстановка в связи с пандемией</a:t>
            </a:r>
          </a:p>
          <a:p>
            <a:r>
              <a:rPr lang="ru-RU" sz="1400" dirty="0"/>
              <a:t>    </a:t>
            </a:r>
          </a:p>
          <a:p>
            <a:r>
              <a:rPr lang="ru-RU" sz="1400" dirty="0"/>
              <a:t>3. Не укомплектована команда </a:t>
            </a:r>
            <a:r>
              <a:rPr lang="en-US" sz="1400" dirty="0"/>
              <a:t>MPD</a:t>
            </a:r>
            <a:r>
              <a:rPr lang="ru-RU" sz="1400" dirty="0"/>
              <a:t> специалистами по криогенике</a:t>
            </a:r>
          </a:p>
          <a:p>
            <a:r>
              <a:rPr lang="ru-RU" sz="1400" dirty="0"/>
              <a:t>     </a:t>
            </a:r>
            <a:r>
              <a:rPr lang="ru-RU" sz="1400" dirty="0" err="1"/>
              <a:t>В.Бенда</a:t>
            </a:r>
            <a:r>
              <a:rPr lang="ru-RU" sz="1400" dirty="0"/>
              <a:t>. – работает с 2020 г. - координатор работ по криогенной инфраструктуре Соленоида и   </a:t>
            </a:r>
          </a:p>
          <a:p>
            <a:r>
              <a:rPr lang="ru-RU" sz="1400" dirty="0"/>
              <a:t>                         охлаждению по временной схеме до температуры жидкого азота.  </a:t>
            </a:r>
          </a:p>
          <a:p>
            <a:r>
              <a:rPr lang="ru-RU" sz="1400" dirty="0"/>
              <a:t>                         Контракт заканчивается в ноябре 2021 года, готов продлить не более чем на 3 месяца до февраля  </a:t>
            </a:r>
          </a:p>
          <a:p>
            <a:r>
              <a:rPr lang="ru-RU" sz="1400" dirty="0"/>
              <a:t>                          2022 года      </a:t>
            </a:r>
          </a:p>
          <a:p>
            <a:r>
              <a:rPr lang="ru-RU" sz="1400" dirty="0"/>
              <a:t>      </a:t>
            </a:r>
            <a:r>
              <a:rPr lang="ru-RU" sz="1400" u="sng" dirty="0" err="1"/>
              <a:t>К.Мухин</a:t>
            </a:r>
            <a:r>
              <a:rPr lang="ru-RU" sz="1400" u="sng" dirty="0"/>
              <a:t> </a:t>
            </a:r>
          </a:p>
          <a:p>
            <a:r>
              <a:rPr lang="ru-RU" sz="1400" dirty="0"/>
              <a:t>      </a:t>
            </a:r>
            <a:r>
              <a:rPr lang="ru-RU" sz="1400" dirty="0" err="1"/>
              <a:t>Н.Емельянов</a:t>
            </a:r>
            <a:r>
              <a:rPr lang="ru-RU" sz="1400" dirty="0"/>
              <a:t> </a:t>
            </a:r>
            <a:endParaRPr lang="en-US" sz="1400" dirty="0"/>
          </a:p>
          <a:p>
            <a:r>
              <a:rPr lang="en-US" sz="1400" dirty="0"/>
              <a:t>      </a:t>
            </a:r>
            <a:r>
              <a:rPr lang="ru-RU" sz="1400" dirty="0"/>
              <a:t>Д. </a:t>
            </a:r>
            <a:r>
              <a:rPr lang="ru-RU" sz="1400" dirty="0" err="1"/>
              <a:t>Терешин</a:t>
            </a:r>
            <a:r>
              <a:rPr lang="ru-RU" sz="1400" dirty="0"/>
              <a:t>  </a:t>
            </a:r>
            <a:endParaRPr lang="en-US" sz="1400" dirty="0"/>
          </a:p>
          <a:p>
            <a:r>
              <a:rPr lang="en-US" sz="1400" dirty="0"/>
              <a:t>      </a:t>
            </a:r>
            <a:r>
              <a:rPr lang="ru-RU" sz="1400" dirty="0" err="1"/>
              <a:t>А.Емельянов</a:t>
            </a:r>
            <a:r>
              <a:rPr lang="ru-RU" sz="1400" dirty="0"/>
              <a:t> </a:t>
            </a:r>
            <a:endParaRPr lang="en-US" sz="1400" dirty="0"/>
          </a:p>
          <a:p>
            <a:r>
              <a:rPr lang="en-US" sz="1400" dirty="0"/>
              <a:t>      </a:t>
            </a:r>
            <a:r>
              <a:rPr lang="ru-RU" sz="1400" dirty="0" err="1"/>
              <a:t>С.Беляев</a:t>
            </a:r>
            <a:r>
              <a:rPr lang="ru-RU" sz="1400" dirty="0"/>
              <a:t> </a:t>
            </a:r>
          </a:p>
          <a:p>
            <a:r>
              <a:rPr lang="ru-RU" sz="1400" dirty="0"/>
              <a:t>       </a:t>
            </a:r>
          </a:p>
          <a:p>
            <a:endParaRPr lang="ru-RU" sz="1400" dirty="0"/>
          </a:p>
          <a:p>
            <a:r>
              <a:rPr lang="ru-RU" sz="1400" dirty="0"/>
              <a:t>        Вопросами электропитания и </a:t>
            </a:r>
            <a:r>
              <a:rPr lang="ru-RU" sz="1400" dirty="0" err="1"/>
              <a:t>водоохлаждения</a:t>
            </a:r>
            <a:r>
              <a:rPr lang="ru-RU" sz="1400" dirty="0"/>
              <a:t> занимаются инженеры </a:t>
            </a:r>
            <a:r>
              <a:rPr lang="en-US" sz="1400" dirty="0"/>
              <a:t>MPD</a:t>
            </a:r>
          </a:p>
          <a:p>
            <a:r>
              <a:rPr lang="en-US" sz="1400" dirty="0"/>
              <a:t>       </a:t>
            </a:r>
            <a:r>
              <a:rPr lang="ru-RU" sz="1400" dirty="0"/>
              <a:t>Вопросами автоматизации занимаются польские сотрудники сектора </a:t>
            </a:r>
          </a:p>
          <a:p>
            <a:r>
              <a:rPr lang="ru-RU" sz="1400" dirty="0"/>
              <a:t>        инженерного обеспечения  - нужна координация со стороны </a:t>
            </a:r>
            <a:r>
              <a:rPr lang="en-US" sz="1400" dirty="0"/>
              <a:t>ASG </a:t>
            </a:r>
            <a:r>
              <a:rPr lang="ru-RU" sz="1400" dirty="0"/>
              <a:t>и </a:t>
            </a:r>
            <a:r>
              <a:rPr lang="en-US" sz="1400" dirty="0"/>
              <a:t>ILK</a:t>
            </a:r>
            <a:endParaRPr lang="ru-RU" sz="1400" dirty="0"/>
          </a:p>
          <a:p>
            <a:r>
              <a:rPr lang="ru-RU" sz="1400" dirty="0"/>
              <a:t>       Сборка </a:t>
            </a:r>
            <a:r>
              <a:rPr lang="ru-RU" sz="1400" dirty="0" err="1"/>
              <a:t>магнитопровода</a:t>
            </a:r>
            <a:r>
              <a:rPr lang="ru-RU" sz="1400" dirty="0"/>
              <a:t> - рук. </a:t>
            </a:r>
            <a:r>
              <a:rPr lang="ru-RU" sz="1400" dirty="0" err="1"/>
              <a:t>Н.Топилин</a:t>
            </a:r>
            <a:r>
              <a:rPr lang="ru-RU" sz="1400" dirty="0"/>
              <a:t>, </a:t>
            </a:r>
            <a:r>
              <a:rPr lang="ru-RU" sz="1400" dirty="0" err="1"/>
              <a:t>Пелком+ОИЯИ</a:t>
            </a:r>
            <a:endParaRPr lang="ru-RU" sz="1400" dirty="0"/>
          </a:p>
        </p:txBody>
      </p:sp>
      <p:sp>
        <p:nvSpPr>
          <p:cNvPr id="4" name="Закрывающая фигурная скобка 3">
            <a:extLst>
              <a:ext uri="{FF2B5EF4-FFF2-40B4-BE49-F238E27FC236}">
                <a16:creationId xmlns:a16="http://schemas.microsoft.com/office/drawing/2014/main" id="{AF067E3C-1393-8548-B0F0-66233F46F107}"/>
              </a:ext>
            </a:extLst>
          </p:cNvPr>
          <p:cNvSpPr/>
          <p:nvPr/>
        </p:nvSpPr>
        <p:spPr>
          <a:xfrm>
            <a:off x="1835696" y="3212976"/>
            <a:ext cx="216024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070F7-4867-FB47-A95D-524793A71458}"/>
              </a:ext>
            </a:extLst>
          </p:cNvPr>
          <p:cNvSpPr txBox="1"/>
          <p:nvPr/>
        </p:nvSpPr>
        <p:spPr>
          <a:xfrm>
            <a:off x="2532734" y="3212976"/>
            <a:ext cx="43924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Специалисты по криогенике, вовлеченные в работы по Соленоиду. Помимо Соленоида </a:t>
            </a:r>
            <a:r>
              <a:rPr lang="en-US" sz="1400" dirty="0"/>
              <a:t>MPD </a:t>
            </a:r>
            <a:r>
              <a:rPr lang="ru-RU" sz="1400" dirty="0"/>
              <a:t>участвуют в других проектах. </a:t>
            </a:r>
          </a:p>
          <a:p>
            <a:r>
              <a:rPr lang="ru-RU" sz="1400" dirty="0"/>
              <a:t>Не имеют опыта работ в таких больших </a:t>
            </a:r>
            <a:r>
              <a:rPr lang="ru-RU" sz="1600" dirty="0"/>
              <a:t>проектах</a:t>
            </a:r>
          </a:p>
        </p:txBody>
      </p:sp>
    </p:spTree>
    <p:extLst>
      <p:ext uri="{BB962C8B-B14F-4D97-AF65-F5344CB8AC3E}">
        <p14:creationId xmlns:p14="http://schemas.microsoft.com/office/powerpoint/2010/main" val="1914664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39264</TotalTime>
  <Words>1807</Words>
  <Application>Microsoft Macintosh PowerPoint</Application>
  <PresentationFormat>Экран (4:3)</PresentationFormat>
  <Paragraphs>211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Apple Color Emoji</vt:lpstr>
      <vt:lpstr>Arial</vt:lpstr>
      <vt:lpstr>Arial Hebrew Scholar</vt:lpstr>
      <vt:lpstr>Arial Rounded MT Bold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Solenoid works are coordinated by ASG</vt:lpstr>
      <vt:lpstr>Презентация PowerPoint</vt:lpstr>
      <vt:lpstr>Презентация PowerPoint</vt:lpstr>
      <vt:lpstr>Презентация PowerPoint</vt:lpstr>
      <vt:lpstr>MPD – Infrastructure and their key components leader V.Benda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MPD Solenoid installation</dc:title>
  <dc:creator>Workstation</dc:creator>
  <cp:lastModifiedBy>Microsoft Office User</cp:lastModifiedBy>
  <cp:revision>124</cp:revision>
  <cp:lastPrinted>2021-09-20T11:49:56Z</cp:lastPrinted>
  <dcterms:created xsi:type="dcterms:W3CDTF">2021-06-08T14:39:33Z</dcterms:created>
  <dcterms:modified xsi:type="dcterms:W3CDTF">2021-09-21T06:18:38Z</dcterms:modified>
</cp:coreProperties>
</file>