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6" r:id="rId6"/>
    <p:sldId id="277" r:id="rId7"/>
    <p:sldId id="259" r:id="rId8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ey Stankus" initials="AS" lastIdx="1" clrIdx="0">
    <p:extLst>
      <p:ext uri="{19B8F6BF-5375-455C-9EA6-DF929625EA0E}">
        <p15:presenceInfo xmlns:p15="http://schemas.microsoft.com/office/powerpoint/2012/main" userId="adfbe68792898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82" autoAdjust="0"/>
    <p:restoredTop sz="91317"/>
  </p:normalViewPr>
  <p:slideViewPr>
    <p:cSldViewPr snapToGrid="0" snapToObjects="1">
      <p:cViewPr varScale="1">
        <p:scale>
          <a:sx n="105" d="100"/>
          <a:sy n="105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/>
            </a:lvl1pPr>
          </a:lstStyle>
          <a:p>
            <a:fld id="{EFEC54A4-519F-4801-866B-56DD631479B1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4" tIns="45377" rIns="90754" bIns="4537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4" tIns="45377" rIns="90754" bIns="4537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5028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/>
            </a:lvl1pPr>
          </a:lstStyle>
          <a:p>
            <a:fld id="{4D2D3CFF-41B0-4F1F-A5F3-2EF786097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83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D3CFF-41B0-4F1F-A5F3-2EF786097E2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14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2D3CFF-41B0-4F1F-A5F3-2EF786097E2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03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A3AF91-40F6-644D-906D-8D5450149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B5A200B-BE03-F74D-AA16-F5878AB5C4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C453CF3-A113-D04B-BEEC-423EE591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7C36F1-BF03-B74B-AE08-B39E6FB9F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3116A9-036B-334D-9F13-15698287B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10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AEC942-584A-8B47-8056-038AD567B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E6DF086-0329-BD42-BFD6-A02F019334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06C47E-E7EA-BB4E-A5C5-7C2EAA8F0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8B736A6-560A-0142-B5DB-815AD8862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E4E71B-3761-7F47-AC57-C925225D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89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596142C-D91E-1C40-B963-1EB49FC303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2C4967B-5F79-434A-ADF3-4A191D75F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85A837-67D9-7D4A-A8B3-364AD04C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919FEAA-72A2-5749-B755-F8818876E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A79FEE-FE67-9547-B59C-9167FFCC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87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FB15B2-E7C7-9F48-8045-0587B0220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24E450-7D1D-F244-B486-B8FC673D9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085E8-2C71-B140-89DB-575E96BAA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3CA676-4BB8-3A4C-98DE-0D7370E09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520322-8802-304B-A333-54C46FFD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09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5F58C8-B887-D34A-A9BB-2CDE72E54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051227-2799-874C-BCF9-C96A74A12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31B05C-0C92-0A45-85C9-07ECE76E7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C73645-F7AE-4543-98A2-4BBAA27DD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97702F-CCF1-DE41-ACCB-93F972D1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1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5B74B-B8F0-5E4B-ABD2-FE335A64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6F80BE-CEA9-5E47-9259-4E0F4AC5F4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BB89407-D820-9647-94AA-4979A8660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1B174D-409E-1843-96EC-4E48747FE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E131F85-9733-FE45-98A9-D6C38707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7038E3E-F929-1448-9194-77313E254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7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D7E8A0-85E8-B944-A239-F0ADEC74B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3398993-6CE3-E74C-B57C-A3A025DCD0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C0162B-B60C-6740-A387-B89C10075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199C9E1-2FDD-F343-A195-D41583AB6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B46EC4F-1F21-5B42-B9B7-7215E8D48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AA132F8-3113-774B-8776-2C106BF32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7575FE3-7AEB-814E-81D1-8477806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FF37BA8-4EAF-2243-A949-A3EF4DEC4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0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CA3CBE-D030-CC4F-B04F-421545817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A10814-E9F8-5347-A3C7-2BF8F73FB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DA95A7-AB71-9D4C-8863-8D3DC1F99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35B196F-CE06-F148-8B51-4CEE9CBC0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50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56AEAA-10B6-A04D-88E3-F6DE6DF4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05725A-DE44-5A49-992E-5DC03E77D9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792E50-7A8F-1C42-B5B0-55BC49D33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69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62CD11-3158-C04F-B9B3-2E49E788A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F77368-660B-BE42-8047-4DFE81FF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ADB51D-45D0-7C4A-963C-3BF2EB3E2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BDB7D9-9065-134C-8F6D-90C7D9CF3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A67A78-D121-FB4C-A48E-EF0FC285A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081C24-C444-854E-B2B3-F121BDD3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9A37B-FC9D-9B4E-BD83-8F575DFC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B61B5A0-08E9-D248-A6D4-502DC753F8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E8F146-F765-EA48-BDB3-94E092EB6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095202F-EAC3-4446-A530-F734422BE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B93250-8954-8D41-85EC-5E1C481EE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0D165BF-C5C2-7B48-A551-87A3A9F1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29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F14C3-21B2-A843-92A2-3DED0E4CB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655CE5C-D5BD-2F4C-ACDF-2A92C77268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464E2ED-C16B-7B4D-8D86-7A553BB00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8D3B0-C84E-3142-9BD0-4F71293FE7F7}" type="datetimeFigureOut">
              <a:rPr lang="ru-RU" smtClean="0"/>
              <a:t>03.09.2021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7C09A7-246D-3E43-B9B1-A1BCB5AB5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8E8E3-F9A4-CD40-B523-AB3DAE8201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FD913-2680-0148-873C-EAD233519F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31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BA50DEF-C94A-C443-8CFE-4C43AC0D449A}"/>
              </a:ext>
            </a:extLst>
          </p:cNvPr>
          <p:cNvSpPr/>
          <p:nvPr/>
        </p:nvSpPr>
        <p:spPr>
          <a:xfrm>
            <a:off x="410308" y="398584"/>
            <a:ext cx="11383107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>
                <a:latin typeface="+mj-lt"/>
                <a:ea typeface="Times New Roman" panose="02020603050405020304" pitchFamily="18" charset="0"/>
              </a:rPr>
              <a:t>ПОДГОТОВЛЕНИЕ  ДОКУМЕНТОВ ДЛЯ СДАЧИ КОМПЛЕКСА В ЭКСПЛУАТАЦИЮ</a:t>
            </a:r>
            <a:endParaRPr lang="ru-RU" sz="36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D5A08EE-B461-DB4E-8320-6FBBF4263AD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xfrm>
            <a:off x="1475656" y="6524625"/>
            <a:ext cx="2591519" cy="333375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lang="en-US" sz="1400" dirty="0"/>
              <a:t>September, 2021</a:t>
            </a:r>
            <a:endParaRPr kumimoji="0" lang="ru-RU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9C56DE5-C038-6746-B199-A8EB78259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9416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GB" sz="1400" dirty="0" err="1">
                <a:ea typeface="ＭＳ Ｐゴシック" charset="0"/>
                <a:cs typeface="ＭＳ Ｐゴシック" charset="0"/>
              </a:rPr>
              <a:t>N.Agapov</a:t>
            </a:r>
            <a:r>
              <a:rPr kumimoji="0" lang="en-GB" sz="1400" dirty="0">
                <a:ea typeface="ＭＳ Ｐゴシック" charset="0"/>
                <a:cs typeface="ＭＳ Ｐゴシック" charset="0"/>
              </a:rPr>
              <a:t>, CC NICA</a:t>
            </a:r>
            <a:endParaRPr kumimoji="0" lang="ru-RU" sz="14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624A7DA-1A48-6F44-B438-4E615C313CAC}"/>
              </a:ext>
            </a:extLst>
          </p:cNvPr>
          <p:cNvSpPr/>
          <p:nvPr/>
        </p:nvSpPr>
        <p:spPr>
          <a:xfrm>
            <a:off x="521676" y="2525763"/>
            <a:ext cx="1114864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Подробное рассмотрение этого вопроса состоялось на прошлом заседании КК.</a:t>
            </a:r>
          </a:p>
          <a:p>
            <a:endParaRPr lang="ru-RU" dirty="0">
              <a:solidFill>
                <a:srgbClr val="000000"/>
              </a:solidFill>
              <a:latin typeface="Helvetica" pitchFamily="2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Базируясь на допсоглашениях текущего года договорам со «ШТРАБАГ» и «СТРОЙТЕХИНВЕСТ», а также плане работ по сооружению комплекса </a:t>
            </a:r>
            <a:r>
              <a:rPr lang="en-US" dirty="0">
                <a:solidFill>
                  <a:srgbClr val="000000"/>
                </a:solidFill>
                <a:latin typeface="Helvetica" pitchFamily="2" charset="0"/>
              </a:rPr>
              <a:t>NICA</a:t>
            </a:r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, представленном С.А.Костроминым был представлен и одобрен план работ с основными разделами:</a:t>
            </a:r>
          </a:p>
          <a:p>
            <a:endParaRPr lang="ru-RU" dirty="0">
              <a:solidFill>
                <a:srgbClr val="000000"/>
              </a:solidFill>
              <a:latin typeface="Helvetica" pitchFamily="2" charset="0"/>
            </a:endParaRP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Объекты капитального строительства</a:t>
            </a: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Ускорительный комплекс</a:t>
            </a: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Физические установки</a:t>
            </a: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Опасные производственные объекты</a:t>
            </a: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Реконструкция и строительство электроподстанций</a:t>
            </a:r>
          </a:p>
          <a:p>
            <a:pPr marL="342900" indent="-342900">
              <a:buAutoNum type="arabicParenR"/>
            </a:pPr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Криогенная инфраструктура</a:t>
            </a:r>
          </a:p>
          <a:p>
            <a:pPr marL="342900" indent="-342900">
              <a:buAutoNum type="arabicParenR"/>
            </a:pPr>
            <a:endParaRPr lang="ru-RU" dirty="0">
              <a:solidFill>
                <a:srgbClr val="000000"/>
              </a:solidFill>
              <a:latin typeface="Helvetica" pitchFamily="2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Helvetica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00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512B938-45D4-44CF-8B94-00D6613BA1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8615521"/>
              </p:ext>
            </p:extLst>
          </p:nvPr>
        </p:nvGraphicFramePr>
        <p:xfrm>
          <a:off x="838202" y="871107"/>
          <a:ext cx="10515598" cy="51157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199">
                  <a:extLst>
                    <a:ext uri="{9D8B030D-6E8A-4147-A177-3AD203B41FA5}">
                      <a16:colId xmlns:a16="http://schemas.microsoft.com/office/drawing/2014/main" val="2196244817"/>
                    </a:ext>
                  </a:extLst>
                </a:gridCol>
                <a:gridCol w="2297842">
                  <a:extLst>
                    <a:ext uri="{9D8B030D-6E8A-4147-A177-3AD203B41FA5}">
                      <a16:colId xmlns:a16="http://schemas.microsoft.com/office/drawing/2014/main" val="3060327337"/>
                    </a:ext>
                  </a:extLst>
                </a:gridCol>
                <a:gridCol w="1417983">
                  <a:extLst>
                    <a:ext uri="{9D8B030D-6E8A-4147-A177-3AD203B41FA5}">
                      <a16:colId xmlns:a16="http://schemas.microsoft.com/office/drawing/2014/main" val="3511683418"/>
                    </a:ext>
                  </a:extLst>
                </a:gridCol>
                <a:gridCol w="1595604">
                  <a:extLst>
                    <a:ext uri="{9D8B030D-6E8A-4147-A177-3AD203B41FA5}">
                      <a16:colId xmlns:a16="http://schemas.microsoft.com/office/drawing/2014/main" val="2061992788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3365290551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1833372499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1922356154"/>
                    </a:ext>
                  </a:extLst>
                </a:gridCol>
                <a:gridCol w="1408297">
                  <a:extLst>
                    <a:ext uri="{9D8B030D-6E8A-4147-A177-3AD203B41FA5}">
                      <a16:colId xmlns:a16="http://schemas.microsoft.com/office/drawing/2014/main" val="807890380"/>
                    </a:ext>
                  </a:extLst>
                </a:gridCol>
              </a:tblGrid>
              <a:tr h="1109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№п/п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Объекты (оборудование), подлежащие вводу в эксплуатацию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Вид комиссии по приёмке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Ведущее подразделение, руководитель соответствующего подразделения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Сотрудник подразделения, назначенный для ведения 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Координатор группы главного инженера ЛФВЭ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Дата готовности перечня документации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Дата готовности документации по приёмке в соответствии с перечнем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extLst>
                  <a:ext uri="{0D108BD9-81ED-4DB2-BD59-A6C34878D82A}">
                    <a16:rowId xmlns:a16="http://schemas.microsoft.com/office/drawing/2014/main" val="3595255511"/>
                  </a:ext>
                </a:extLst>
              </a:tr>
              <a:tr h="342382"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 </a:t>
                      </a:r>
                      <a:r>
                        <a:rPr lang="ru-RU" sz="1000" b="1" dirty="0">
                          <a:effectLst/>
                        </a:rPr>
                        <a:t>Объекты капитального строительства</a:t>
                      </a:r>
                    </a:p>
                  </a:txBody>
                  <a:tcPr marL="52127" marR="52127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Объекты капитального строительства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</a:endParaRPr>
                    </a:p>
                  </a:txBody>
                  <a:tcPr marL="52127" marR="52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effectLst/>
                      </a:endParaRPr>
                    </a:p>
                  </a:txBody>
                  <a:tcPr marL="52127" marR="52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78333830"/>
                  </a:ext>
                </a:extLst>
              </a:tr>
              <a:tr h="30019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Корпус №17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effectLst/>
                        </a:rPr>
                        <a:t>По приказу ОИЯИ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ОКС ОИЯИ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Тихомиров Л.И. 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Фролов И.С.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Трубников А.В.</a:t>
                      </a:r>
                      <a:endParaRPr lang="ru-RU" sz="1000" dirty="0">
                        <a:effectLst/>
                      </a:endParaRPr>
                    </a:p>
                  </a:txBody>
                  <a:tcPr marL="52127" marR="52127" marT="0" marB="0" anchor="ctr"/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effectLst/>
                        </a:rPr>
                        <a:t>Зименкова Е.О.</a:t>
                      </a: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30.11.2021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31.12.2021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3902504751"/>
                  </a:ext>
                </a:extLst>
              </a:tr>
              <a:tr h="275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Павильон MPD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31.02.2021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31.03.2021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3253867282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Канал транспортировки пучка КТП (участок 1.1)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31.0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31.0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340905665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Канал транспортировки пучка КТП (участок 1.2)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30.</a:t>
                      </a:r>
                      <a:r>
                        <a:rPr lang="en-GB" sz="1000" dirty="0">
                          <a:effectLst/>
                        </a:rPr>
                        <a:t>10</a:t>
                      </a:r>
                      <a:r>
                        <a:rPr lang="ru-RU" sz="1000" dirty="0">
                          <a:effectLst/>
                        </a:rPr>
                        <a:t>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30.</a:t>
                      </a:r>
                      <a:r>
                        <a:rPr lang="en-GB" sz="1000" dirty="0">
                          <a:effectLst/>
                        </a:rPr>
                        <a:t>11</a:t>
                      </a:r>
                      <a:r>
                        <a:rPr lang="ru-RU" sz="1000" dirty="0">
                          <a:effectLst/>
                        </a:rPr>
                        <a:t>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1987933937"/>
                  </a:ext>
                </a:extLst>
              </a:tr>
              <a:tr h="4093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1.1.4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Полукольцо Е: прямолинейная часть (участок 2.2 к </a:t>
                      </a:r>
                      <a:r>
                        <a:rPr lang="en-GB" sz="1000">
                          <a:effectLst/>
                        </a:rPr>
                        <a:t>MPD</a:t>
                      </a:r>
                      <a:r>
                        <a:rPr lang="ru-RU" sz="1000">
                          <a:effectLst/>
                        </a:rPr>
                        <a:t>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31.05.2021</a:t>
                      </a: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30.06.2021</a:t>
                      </a: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202507820"/>
                  </a:ext>
                </a:extLst>
              </a:tr>
              <a:tr h="4161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1.1.5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Полукольцо Е: прямолинейная часть (участок 2.1 к </a:t>
                      </a:r>
                      <a:r>
                        <a:rPr lang="en-GB" sz="1000">
                          <a:effectLst/>
                        </a:rPr>
                        <a:t>SPD</a:t>
                      </a:r>
                      <a:r>
                        <a:rPr lang="ru-RU" sz="1000">
                          <a:effectLst/>
                        </a:rPr>
                        <a:t>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05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06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3598360229"/>
                  </a:ext>
                </a:extLst>
              </a:tr>
              <a:tr h="275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1.1.6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Полукольцо Е: арка туннеля (участок 3)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30.08.2021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30.09.2021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56491792"/>
                  </a:ext>
                </a:extLst>
              </a:tr>
              <a:tr h="27513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1.1.7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Полукольцо W: арка туннеля (участок 4)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30.07.2021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30.08.2021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 anchor="ctr"/>
                </a:tc>
                <a:extLst>
                  <a:ext uri="{0D108BD9-81ED-4DB2-BD59-A6C34878D82A}">
                    <a16:rowId xmlns:a16="http://schemas.microsoft.com/office/drawing/2014/main" val="2150582209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1.1.8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Полукольцо W: прямолинейная часть  (участок 4.1 от </a:t>
                      </a:r>
                      <a:r>
                        <a:rPr lang="en-GB" sz="1000" dirty="0">
                          <a:effectLst/>
                        </a:rPr>
                        <a:t>MPD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Зименкова Е.О.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31.0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31.0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2371276392"/>
                  </a:ext>
                </a:extLst>
              </a:tr>
              <a:tr h="868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1.1.9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Полукольцо W: прямолинейная часть (участок 4.2 от </a:t>
                      </a:r>
                      <a:r>
                        <a:rPr lang="en-GB" sz="1000" dirty="0">
                          <a:effectLst/>
                        </a:rPr>
                        <a:t>SPD</a:t>
                      </a:r>
                      <a:r>
                        <a:rPr lang="ru-RU" sz="1000" dirty="0">
                          <a:effectLst/>
                        </a:rPr>
                        <a:t>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30.07.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30.08.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4130687479"/>
                  </a:ext>
                </a:extLst>
              </a:tr>
              <a:tr h="40418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1.1.10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Павильон SPD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30.0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6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30.0</a:t>
                      </a:r>
                      <a:r>
                        <a:rPr lang="en-GB" sz="10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69066856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BB751A42-1B54-4E53-9260-BB978AF69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78"/>
            <a:ext cx="10515600" cy="707404"/>
          </a:xfrm>
        </p:spPr>
        <p:txBody>
          <a:bodyPr/>
          <a:lstStyle/>
          <a:p>
            <a:pPr algn="ctr"/>
            <a:r>
              <a:rPr lang="ru-RU" dirty="0"/>
              <a:t>План работ </a:t>
            </a:r>
            <a:r>
              <a:rPr lang="en-US" dirty="0"/>
              <a:t>#1 </a:t>
            </a:r>
            <a:endParaRPr lang="ru-RU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15B109F-3E29-D54E-A71F-57205C4DA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9416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GB" sz="1400" dirty="0" err="1">
                <a:ea typeface="ＭＳ Ｐゴシック" charset="0"/>
                <a:cs typeface="ＭＳ Ｐゴシック" charset="0"/>
              </a:rPr>
              <a:t>N.Agapov</a:t>
            </a:r>
            <a:r>
              <a:rPr kumimoji="0" lang="en-GB" sz="1400" dirty="0">
                <a:ea typeface="ＭＳ Ｐゴシック" charset="0"/>
                <a:cs typeface="ＭＳ Ｐゴシック" charset="0"/>
              </a:rPr>
              <a:t>, CC NICA</a:t>
            </a:r>
            <a:endParaRPr kumimoji="0" lang="ru-RU" sz="1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665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6203A4C-D19A-462B-8C88-AC1326F8DC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8091597"/>
              </p:ext>
            </p:extLst>
          </p:nvPr>
        </p:nvGraphicFramePr>
        <p:xfrm>
          <a:off x="838200" y="887000"/>
          <a:ext cx="10515602" cy="5455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200">
                  <a:extLst>
                    <a:ext uri="{9D8B030D-6E8A-4147-A177-3AD203B41FA5}">
                      <a16:colId xmlns:a16="http://schemas.microsoft.com/office/drawing/2014/main" val="345680358"/>
                    </a:ext>
                  </a:extLst>
                </a:gridCol>
                <a:gridCol w="2226697">
                  <a:extLst>
                    <a:ext uri="{9D8B030D-6E8A-4147-A177-3AD203B41FA5}">
                      <a16:colId xmlns:a16="http://schemas.microsoft.com/office/drawing/2014/main" val="981534322"/>
                    </a:ext>
                  </a:extLst>
                </a:gridCol>
                <a:gridCol w="1541977">
                  <a:extLst>
                    <a:ext uri="{9D8B030D-6E8A-4147-A177-3AD203B41FA5}">
                      <a16:colId xmlns:a16="http://schemas.microsoft.com/office/drawing/2014/main" val="1890494762"/>
                    </a:ext>
                  </a:extLst>
                </a:gridCol>
                <a:gridCol w="1542754">
                  <a:extLst>
                    <a:ext uri="{9D8B030D-6E8A-4147-A177-3AD203B41FA5}">
                      <a16:colId xmlns:a16="http://schemas.microsoft.com/office/drawing/2014/main" val="3322513169"/>
                    </a:ext>
                  </a:extLst>
                </a:gridCol>
                <a:gridCol w="1053892">
                  <a:extLst>
                    <a:ext uri="{9D8B030D-6E8A-4147-A177-3AD203B41FA5}">
                      <a16:colId xmlns:a16="http://schemas.microsoft.com/office/drawing/2014/main" val="2193714973"/>
                    </a:ext>
                  </a:extLst>
                </a:gridCol>
                <a:gridCol w="1047863">
                  <a:extLst>
                    <a:ext uri="{9D8B030D-6E8A-4147-A177-3AD203B41FA5}">
                      <a16:colId xmlns:a16="http://schemas.microsoft.com/office/drawing/2014/main" val="3576287930"/>
                    </a:ext>
                  </a:extLst>
                </a:gridCol>
                <a:gridCol w="1059921">
                  <a:extLst>
                    <a:ext uri="{9D8B030D-6E8A-4147-A177-3AD203B41FA5}">
                      <a16:colId xmlns:a16="http://schemas.microsoft.com/office/drawing/2014/main" val="1384798990"/>
                    </a:ext>
                  </a:extLst>
                </a:gridCol>
                <a:gridCol w="1408298">
                  <a:extLst>
                    <a:ext uri="{9D8B030D-6E8A-4147-A177-3AD203B41FA5}">
                      <a16:colId xmlns:a16="http://schemas.microsoft.com/office/drawing/2014/main" val="298374500"/>
                    </a:ext>
                  </a:extLst>
                </a:gridCol>
              </a:tblGrid>
              <a:tr h="7571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№п/п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Объекты (оборудование), подлежащие вводу в эксплуатацию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Вид комиссии по приёмке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Ведущее подразделение, руководитель соответствующего подразделения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Сотрудник подразделения, назначенный для ведения 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Координатор группы главного инженера ЛФВЭ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Дата готовности перечня документации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Дата готовности документации по приёмке в соответствии с перечнем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extLst>
                  <a:ext uri="{0D108BD9-81ED-4DB2-BD59-A6C34878D82A}">
                    <a16:rowId xmlns:a16="http://schemas.microsoft.com/office/drawing/2014/main" val="2907829262"/>
                  </a:ext>
                </a:extLst>
              </a:tr>
              <a:tr h="1229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1.2.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Криогенная компрессорная станция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effectLst/>
                        </a:rPr>
                        <a:t>По приказу ОИЯИ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ОКС ОИЯИ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Тихомиров Л.И. </a:t>
                      </a: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Баландин Ю.Н.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Зименкова Е.О.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30.07.2021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31.08.2021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615918466"/>
                  </a:ext>
                </a:extLst>
              </a:tr>
              <a:tr h="1120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1.3.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>
                          <a:effectLst/>
                        </a:rPr>
                        <a:t>"Центр НИКА"</a:t>
                      </a:r>
                      <a:endParaRPr lang="ru-RU" sz="1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Фролов И.С.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31.11.2022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31.12.2022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1436883929"/>
                  </a:ext>
                </a:extLst>
              </a:tr>
              <a:tr h="3184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1.4.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Корпус №1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Фролов И.С.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31.11.2022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31.12.2022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2895381874"/>
                  </a:ext>
                </a:extLst>
              </a:tr>
              <a:tr h="291548">
                <a:tc gridSpan="8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 </a:t>
                      </a:r>
                      <a:r>
                        <a:rPr lang="ru-RU" sz="1000" b="1" dirty="0">
                          <a:effectLst/>
                        </a:rPr>
                        <a:t>Ускорительный комплекс</a:t>
                      </a: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Ускорительный комплекс</a:t>
                      </a: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effectLst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effectLst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2429989398"/>
                  </a:ext>
                </a:extLst>
              </a:tr>
              <a:tr h="3518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2.1.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Инжекционный комплекс</a:t>
                      </a: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effectLst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0" dirty="0">
                        <a:effectLst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303951983"/>
                  </a:ext>
                </a:extLst>
              </a:tr>
              <a:tr h="31077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2.1.1.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ЛУТИ (Линейный ускоритель тяжелых ионов)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 распоряжению ЛФВЭ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Ускорительное отделение ЛФВЭ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Бутенко А.В.</a:t>
                      </a: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Говоров А.И.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rowSpan="1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Станкус А.С.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01.10.2020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0.12.2020 (введен)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001847"/>
                  </a:ext>
                </a:extLst>
              </a:tr>
              <a:tr h="34123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2.1.2.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ЛИЛУ (Легких ионов линейный ускоритель)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Тузиков А.В.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0</a:t>
                      </a:r>
                      <a:r>
                        <a:rPr lang="en-US" sz="1000">
                          <a:effectLst/>
                        </a:rPr>
                        <a:t>5</a:t>
                      </a:r>
                      <a:r>
                        <a:rPr lang="ru-RU" sz="1000">
                          <a:effectLst/>
                        </a:rPr>
                        <a:t>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06.2022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309741884"/>
                  </a:ext>
                </a:extLst>
              </a:tr>
              <a:tr h="15582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2.2.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Бустер</a:t>
                      </a: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</a:t>
                      </a:r>
                      <a:r>
                        <a:rPr lang="ru-RU" sz="1000" dirty="0">
                          <a:effectLst/>
                        </a:rPr>
                        <a:t>12.2021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1323667040"/>
                  </a:ext>
                </a:extLst>
              </a:tr>
              <a:tr h="1682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2.2.1.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Магнитно-криостатная система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Сыресин Е.М.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28.02</a:t>
                      </a:r>
                      <a:r>
                        <a:rPr lang="ru-RU" sz="1000" dirty="0">
                          <a:effectLst/>
                        </a:rPr>
                        <a:t>.2021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31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r>
                        <a:rPr lang="ru-RU" sz="1000" dirty="0">
                          <a:effectLst/>
                        </a:rPr>
                        <a:t>12.2021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2040766083"/>
                  </a:ext>
                </a:extLst>
              </a:tr>
              <a:tr h="1810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2.2.2.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Канал ЛУТИ - Бустер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Левтеров К.А.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28.02.2021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31.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08.2021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3426996560"/>
                  </a:ext>
                </a:extLst>
              </a:tr>
              <a:tr h="15718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2.2.3.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Канал Бустер - Нуклотрон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Тузиков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28.02.2021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</a:t>
                      </a:r>
                      <a:r>
                        <a:rPr lang="ru-RU" sz="1000" dirty="0">
                          <a:effectLst/>
                        </a:rPr>
                        <a:t>0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r>
                        <a:rPr lang="ru-RU" sz="1000" dirty="0">
                          <a:effectLst/>
                        </a:rPr>
                        <a:t>09.2021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3162924940"/>
                  </a:ext>
                </a:extLst>
              </a:tr>
              <a:tr h="1950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2.2.4.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Высокочастотная система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Бровко О.И.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31.01</a:t>
                      </a:r>
                      <a:r>
                        <a:rPr lang="ru-RU" sz="1000" dirty="0">
                          <a:effectLst/>
                        </a:rPr>
                        <a:t>.2021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30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r>
                        <a:rPr lang="ru-RU" sz="1000" dirty="0">
                          <a:effectLst/>
                        </a:rPr>
                        <a:t>09.2021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3313639616"/>
                  </a:ext>
                </a:extLst>
              </a:tr>
              <a:tr h="33330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2.2.5.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Система электронного охлаждения (СЭО)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Кобец А.Г.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31.01</a:t>
                      </a:r>
                      <a:r>
                        <a:rPr lang="ru-RU" sz="1000" dirty="0">
                          <a:effectLst/>
                        </a:rPr>
                        <a:t>.2021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08.2021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3534730932"/>
                  </a:ext>
                </a:extLst>
              </a:tr>
              <a:tr h="2544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2.2.6.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Система электропитания магнитов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Карпинский В.Н.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31.01</a:t>
                      </a:r>
                      <a:r>
                        <a:rPr lang="ru-RU" sz="1000" dirty="0">
                          <a:effectLst/>
                        </a:rPr>
                        <a:t>.2021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31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08.2021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421871737"/>
                  </a:ext>
                </a:extLst>
              </a:tr>
              <a:tr h="15186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2.3.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Коллайдер</a:t>
                      </a: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2250616723"/>
                  </a:ext>
                </a:extLst>
              </a:tr>
              <a:tr h="8482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2.3.1.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Магнитно-</a:t>
                      </a:r>
                      <a:r>
                        <a:rPr lang="ru-RU" sz="1000" dirty="0" err="1">
                          <a:effectLst/>
                        </a:rPr>
                        <a:t>криостатная</a:t>
                      </a:r>
                      <a:r>
                        <a:rPr lang="ru-RU" sz="1000" dirty="0">
                          <a:effectLst/>
                        </a:rPr>
                        <a:t> система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Сыресин Е.М.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30.07</a:t>
                      </a:r>
                      <a:r>
                        <a:rPr lang="ru-RU" sz="1000" dirty="0">
                          <a:effectLst/>
                        </a:rPr>
                        <a:t>.202</a:t>
                      </a:r>
                      <a:r>
                        <a:rPr lang="en-US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</a:t>
                      </a:r>
                      <a:r>
                        <a:rPr lang="ru-RU" sz="1000" dirty="0">
                          <a:effectLst/>
                        </a:rPr>
                        <a:t>12.2022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7104" marR="37104" marT="0" marB="0" anchor="ctr"/>
                </a:tc>
                <a:extLst>
                  <a:ext uri="{0D108BD9-81ED-4DB2-BD59-A6C34878D82A}">
                    <a16:rowId xmlns:a16="http://schemas.microsoft.com/office/drawing/2014/main" val="2602841951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AF4136F-026A-42B6-8BCC-B21A3324A96F}"/>
              </a:ext>
            </a:extLst>
          </p:cNvPr>
          <p:cNvSpPr txBox="1">
            <a:spLocks/>
          </p:cNvSpPr>
          <p:nvPr/>
        </p:nvSpPr>
        <p:spPr>
          <a:xfrm>
            <a:off x="838200" y="20569"/>
            <a:ext cx="10515600" cy="707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План работ </a:t>
            </a:r>
            <a:r>
              <a:rPr lang="en-US" dirty="0"/>
              <a:t>#2 </a:t>
            </a:r>
            <a:endParaRPr lang="ru-RU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879AD02-B163-8E48-98CF-B6686964D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9416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GB" sz="1400" dirty="0" err="1">
                <a:ea typeface="ＭＳ Ｐゴシック" charset="0"/>
                <a:cs typeface="ＭＳ Ｐゴシック" charset="0"/>
              </a:rPr>
              <a:t>N.Agapov</a:t>
            </a:r>
            <a:r>
              <a:rPr kumimoji="0" lang="en-GB" sz="1400" dirty="0">
                <a:ea typeface="ＭＳ Ｐゴシック" charset="0"/>
                <a:cs typeface="ＭＳ Ｐゴシック" charset="0"/>
              </a:rPr>
              <a:t>, CC NICA</a:t>
            </a:r>
            <a:endParaRPr kumimoji="0" lang="ru-RU" sz="1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02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DA23B89-92A3-4355-A35A-2EB7A38374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639471"/>
              </p:ext>
            </p:extLst>
          </p:nvPr>
        </p:nvGraphicFramePr>
        <p:xfrm>
          <a:off x="838200" y="620110"/>
          <a:ext cx="10515601" cy="667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200">
                  <a:extLst>
                    <a:ext uri="{9D8B030D-6E8A-4147-A177-3AD203B41FA5}">
                      <a16:colId xmlns:a16="http://schemas.microsoft.com/office/drawing/2014/main" val="1572066218"/>
                    </a:ext>
                  </a:extLst>
                </a:gridCol>
                <a:gridCol w="2226696">
                  <a:extLst>
                    <a:ext uri="{9D8B030D-6E8A-4147-A177-3AD203B41FA5}">
                      <a16:colId xmlns:a16="http://schemas.microsoft.com/office/drawing/2014/main" val="3665475738"/>
                    </a:ext>
                  </a:extLst>
                </a:gridCol>
                <a:gridCol w="1541978">
                  <a:extLst>
                    <a:ext uri="{9D8B030D-6E8A-4147-A177-3AD203B41FA5}">
                      <a16:colId xmlns:a16="http://schemas.microsoft.com/office/drawing/2014/main" val="1025213286"/>
                    </a:ext>
                  </a:extLst>
                </a:gridCol>
                <a:gridCol w="1542753">
                  <a:extLst>
                    <a:ext uri="{9D8B030D-6E8A-4147-A177-3AD203B41FA5}">
                      <a16:colId xmlns:a16="http://schemas.microsoft.com/office/drawing/2014/main" val="3952337199"/>
                    </a:ext>
                  </a:extLst>
                </a:gridCol>
                <a:gridCol w="1053892">
                  <a:extLst>
                    <a:ext uri="{9D8B030D-6E8A-4147-A177-3AD203B41FA5}">
                      <a16:colId xmlns:a16="http://schemas.microsoft.com/office/drawing/2014/main" val="2660119959"/>
                    </a:ext>
                  </a:extLst>
                </a:gridCol>
                <a:gridCol w="1053892">
                  <a:extLst>
                    <a:ext uri="{9D8B030D-6E8A-4147-A177-3AD203B41FA5}">
                      <a16:colId xmlns:a16="http://schemas.microsoft.com/office/drawing/2014/main" val="2430291581"/>
                    </a:ext>
                  </a:extLst>
                </a:gridCol>
                <a:gridCol w="1053892">
                  <a:extLst>
                    <a:ext uri="{9D8B030D-6E8A-4147-A177-3AD203B41FA5}">
                      <a16:colId xmlns:a16="http://schemas.microsoft.com/office/drawing/2014/main" val="4228485692"/>
                    </a:ext>
                  </a:extLst>
                </a:gridCol>
                <a:gridCol w="1408298">
                  <a:extLst>
                    <a:ext uri="{9D8B030D-6E8A-4147-A177-3AD203B41FA5}">
                      <a16:colId xmlns:a16="http://schemas.microsoft.com/office/drawing/2014/main" val="1241033122"/>
                    </a:ext>
                  </a:extLst>
                </a:gridCol>
              </a:tblGrid>
              <a:tr h="11080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№п/п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Объекты (оборудование), подлежащие вводу в эксплуатацию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Вид комиссии по приёмке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Ведущее подразделение, руководитель соответствующего подразделения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Сотрудник подразделения, назначенный для ведения 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Координатор группы главного инженера ЛФВЭ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Дата готовности перечня документации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Дата готовности документации по приёмке в соответствии с перечнем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extLst>
                  <a:ext uri="{0D108BD9-81ED-4DB2-BD59-A6C34878D82A}">
                    <a16:rowId xmlns:a16="http://schemas.microsoft.com/office/drawing/2014/main" val="630451505"/>
                  </a:ext>
                </a:extLst>
              </a:tr>
              <a:tr h="198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2.3.2.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Канал </a:t>
                      </a:r>
                      <a:r>
                        <a:rPr lang="ru-RU" sz="1000" dirty="0" err="1">
                          <a:effectLst/>
                        </a:rPr>
                        <a:t>Нуклотрон</a:t>
                      </a:r>
                      <a:r>
                        <a:rPr lang="ru-RU" sz="1000" dirty="0">
                          <a:effectLst/>
                        </a:rPr>
                        <a:t> - Коллайдер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По распоряжению ЛФВЭ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r>
                        <a:rPr lang="ru-RU" sz="1000" b="0" dirty="0">
                          <a:effectLst/>
                        </a:rPr>
                        <a:t>Ускорительное отделение ЛФВЭ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Бутенко А.В.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Сыресин Е.М.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Станкус А.С.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31.12</a:t>
                      </a:r>
                      <a:r>
                        <a:rPr lang="ru-RU" sz="1000" dirty="0">
                          <a:effectLst/>
                        </a:rPr>
                        <a:t>.202</a:t>
                      </a:r>
                      <a:r>
                        <a:rPr lang="en-US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31</a:t>
                      </a:r>
                      <a:r>
                        <a:rPr lang="en-US" sz="1000" dirty="0">
                          <a:effectLst/>
                        </a:rPr>
                        <a:t>.</a:t>
                      </a:r>
                      <a:r>
                        <a:rPr lang="ru-RU" sz="1000" dirty="0">
                          <a:effectLst/>
                        </a:rPr>
                        <a:t>12.202</a:t>
                      </a:r>
                      <a:r>
                        <a:rPr lang="en-US" sz="1000" dirty="0">
                          <a:effectLst/>
                        </a:rPr>
                        <a:t>3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4099721726"/>
                  </a:ext>
                </a:extLst>
              </a:tr>
              <a:tr h="198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2.3.3.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Высокочастотная система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Бровко О.И.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30.07</a:t>
                      </a:r>
                      <a:r>
                        <a:rPr lang="ru-RU" sz="1000">
                          <a:effectLst/>
                        </a:rPr>
                        <a:t>.202</a:t>
                      </a: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08.2022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4224309964"/>
                  </a:ext>
                </a:extLst>
              </a:tr>
              <a:tr h="3293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2.3.4.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Система электронного охлаждения (СЭО)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Кобец А.Г.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31.10</a:t>
                      </a:r>
                      <a:r>
                        <a:rPr lang="ru-RU" sz="1000" dirty="0">
                          <a:effectLst/>
                        </a:rPr>
                        <a:t>.202</a:t>
                      </a:r>
                      <a:r>
                        <a:rPr lang="en-US" sz="1000" dirty="0">
                          <a:effectLst/>
                        </a:rPr>
                        <a:t>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30.11</a:t>
                      </a:r>
                      <a:r>
                        <a:rPr lang="ru-RU" sz="1000" dirty="0">
                          <a:effectLst/>
                        </a:rPr>
                        <a:t>.2022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1974386264"/>
                  </a:ext>
                </a:extLst>
              </a:tr>
              <a:tr h="3002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2.3.5.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Система стохастического охлаждения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Сидорин А.О.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30.07</a:t>
                      </a:r>
                      <a:r>
                        <a:rPr lang="ru-RU" sz="1000">
                          <a:effectLst/>
                        </a:rPr>
                        <a:t>.202</a:t>
                      </a:r>
                      <a:r>
                        <a:rPr lang="en-US" sz="10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30.11</a:t>
                      </a:r>
                      <a:r>
                        <a:rPr lang="ru-RU" sz="1000" dirty="0">
                          <a:effectLst/>
                        </a:rPr>
                        <a:t>.2022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3642513667"/>
                  </a:ext>
                </a:extLst>
              </a:tr>
              <a:tr h="3961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2.3.6.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Система электропитания магнитов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Карпинский В.Н.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30.07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</a:t>
                      </a:r>
                      <a:r>
                        <a:rPr lang="ru-RU" sz="1000" dirty="0">
                          <a:effectLst/>
                        </a:rPr>
                        <a:t>12.2022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4242377085"/>
                  </a:ext>
                </a:extLst>
              </a:tr>
              <a:tr h="198523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3. </a:t>
                      </a:r>
                      <a:r>
                        <a:rPr lang="ru-RU" sz="1000" b="1" dirty="0">
                          <a:effectLst/>
                        </a:rPr>
                        <a:t>Физические установки </a:t>
                      </a: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Физические установки 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855939666"/>
                  </a:ext>
                </a:extLst>
              </a:tr>
              <a:tr h="454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MPD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По распоряжению ЛФВЭ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Головатюк В.М.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Пиядин С.М.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Топилин Н.Д.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Станкус А.С.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30.11</a:t>
                      </a:r>
                      <a:r>
                        <a:rPr lang="ru-RU" sz="1000">
                          <a:effectLst/>
                        </a:rPr>
                        <a:t>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31.12</a:t>
                      </a:r>
                      <a:r>
                        <a:rPr lang="ru-RU" sz="1000">
                          <a:effectLst/>
                        </a:rPr>
                        <a:t>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1514659287"/>
                  </a:ext>
                </a:extLst>
              </a:tr>
              <a:tr h="198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SPD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Гуськов А.В. (ЛЯП)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Корзенев А.Ю.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30.11.2025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31.12.2025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2872967994"/>
                  </a:ext>
                </a:extLst>
              </a:tr>
              <a:tr h="1985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r>
                        <a:rPr lang="ru-RU" sz="1000">
                          <a:effectLst/>
                        </a:rPr>
                        <a:t>.3.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BM@N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Капишин М.Н.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err="1">
                          <a:effectLst/>
                        </a:rPr>
                        <a:t>Пиядин</a:t>
                      </a:r>
                      <a:r>
                        <a:rPr lang="ru-RU" sz="1000" dirty="0">
                          <a:effectLst/>
                        </a:rPr>
                        <a:t> С.М.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30.07.2021</a:t>
                      </a:r>
                      <a:r>
                        <a:rPr lang="ru-RU" sz="1000" dirty="0">
                          <a:effectLst/>
                        </a:rPr>
                        <a:t>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</a:t>
                      </a:r>
                      <a:r>
                        <a:rPr lang="ru-RU" sz="1000" dirty="0">
                          <a:effectLst/>
                        </a:rPr>
                        <a:t>12</a:t>
                      </a:r>
                      <a:r>
                        <a:rPr lang="en-US" sz="1000" dirty="0">
                          <a:effectLst/>
                        </a:rPr>
                        <a:t>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1671300010"/>
                  </a:ext>
                </a:extLst>
              </a:tr>
              <a:tr h="238496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4.</a:t>
                      </a:r>
                      <a:r>
                        <a:rPr lang="ru-RU" sz="1000" b="1" dirty="0">
                          <a:effectLst/>
                        </a:rPr>
                        <a:t>Опасные производственные объекты</a:t>
                      </a: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Опасные производственные объекты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effectLst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1657086677"/>
                  </a:ext>
                </a:extLst>
              </a:tr>
              <a:tr h="104453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000" dirty="0">
                          <a:effectLst/>
                        </a:rPr>
                        <a:t>8 кран-балок г/п 3,2т., 5т., 10т. зав.      №1895-1902 в корп.17;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000" b="1" i="1" u="sng" dirty="0">
                          <a:effectLst/>
                        </a:rPr>
                        <a:t>ВСЕ</a:t>
                      </a:r>
                      <a:r>
                        <a:rPr lang="ru-RU" sz="1000" b="1" i="1" dirty="0">
                          <a:effectLst/>
                        </a:rPr>
                        <a:t> кран-балки введены в эксплуатацию. Кроме ПС 1895 (пом.113/1 СЭО).Не готова строительная часть.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 приказу ОИЯИ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Бутенко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Смирнов Е.Г.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effectLst/>
                        </a:rPr>
                        <a:t>Глазунов В.М.</a:t>
                      </a: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effectLst/>
                        </a:rPr>
                        <a:t>30.03.2021</a:t>
                      </a:r>
                      <a:endParaRPr lang="ru-RU" sz="10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effectLst/>
                        </a:rPr>
                        <a:t>30.06.2021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b="0" i="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вып</a:t>
                      </a:r>
                      <a:r>
                        <a:rPr lang="ru-RU" sz="10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частично)</a:t>
                      </a:r>
                    </a:p>
                  </a:txBody>
                  <a:tcPr marL="34522" marR="34522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716399"/>
                  </a:ext>
                </a:extLst>
              </a:tr>
              <a:tr h="43431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- 2 мостовых крана г/п 80/20т. в модулях MPD и SPD зд.17  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Бутенко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Смирнов Е.Г.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effectLst/>
                        </a:rPr>
                        <a:t>31.12.2020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31.01.2021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ru-RU" sz="1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вып</a:t>
                      </a:r>
                      <a:r>
                        <a:rPr lang="ru-RU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34522" marR="34522" marT="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102806"/>
                  </a:ext>
                </a:extLst>
              </a:tr>
              <a:tr h="503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000" dirty="0">
                          <a:effectLst/>
                        </a:rPr>
                        <a:t>кран-балка г/п 10т. зав.№2032 в криогенно-компрессорной станции;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0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готова строительная часть</a:t>
                      </a: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Константинов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Смирнов Е.Г.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30.04.2021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solidFill>
                            <a:srgbClr val="FF0000"/>
                          </a:solidFill>
                          <a:effectLst/>
                        </a:rPr>
                        <a:t>31.08.2021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2527933331"/>
                  </a:ext>
                </a:extLst>
              </a:tr>
              <a:tr h="5037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4.4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- азотные ресиверы в кол. 5 штук емкостью по 20 куб.м.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По приказу ОИЯИ и представителем Ростехнадзора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Константинов А.В.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Митрофанова Ю.А.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30.09.2021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31.10.2021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4522" marR="34522" marT="0" marB="0" anchor="ctr"/>
                </a:tc>
                <a:extLst>
                  <a:ext uri="{0D108BD9-81ED-4DB2-BD59-A6C34878D82A}">
                    <a16:rowId xmlns:a16="http://schemas.microsoft.com/office/drawing/2014/main" val="4263009377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CFC8065C-3D9D-4516-B9A3-ECDFB5835C2E}"/>
              </a:ext>
            </a:extLst>
          </p:cNvPr>
          <p:cNvSpPr txBox="1">
            <a:spLocks/>
          </p:cNvSpPr>
          <p:nvPr/>
        </p:nvSpPr>
        <p:spPr>
          <a:xfrm>
            <a:off x="838200" y="20569"/>
            <a:ext cx="10515600" cy="707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План работ </a:t>
            </a:r>
            <a:r>
              <a:rPr lang="en-US" dirty="0"/>
              <a:t>#3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12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52286B93-9601-4804-B522-86A8B58E3F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683415"/>
              </p:ext>
            </p:extLst>
          </p:nvPr>
        </p:nvGraphicFramePr>
        <p:xfrm>
          <a:off x="838201" y="718828"/>
          <a:ext cx="10515599" cy="58248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199">
                  <a:extLst>
                    <a:ext uri="{9D8B030D-6E8A-4147-A177-3AD203B41FA5}">
                      <a16:colId xmlns:a16="http://schemas.microsoft.com/office/drawing/2014/main" val="3989736466"/>
                    </a:ext>
                  </a:extLst>
                </a:gridCol>
                <a:gridCol w="2226698">
                  <a:extLst>
                    <a:ext uri="{9D8B030D-6E8A-4147-A177-3AD203B41FA5}">
                      <a16:colId xmlns:a16="http://schemas.microsoft.com/office/drawing/2014/main" val="2373374580"/>
                    </a:ext>
                  </a:extLst>
                </a:gridCol>
                <a:gridCol w="1541977">
                  <a:extLst>
                    <a:ext uri="{9D8B030D-6E8A-4147-A177-3AD203B41FA5}">
                      <a16:colId xmlns:a16="http://schemas.microsoft.com/office/drawing/2014/main" val="1548239004"/>
                    </a:ext>
                  </a:extLst>
                </a:gridCol>
                <a:gridCol w="1542755">
                  <a:extLst>
                    <a:ext uri="{9D8B030D-6E8A-4147-A177-3AD203B41FA5}">
                      <a16:colId xmlns:a16="http://schemas.microsoft.com/office/drawing/2014/main" val="3824396359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639529471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3335099418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1360829480"/>
                    </a:ext>
                  </a:extLst>
                </a:gridCol>
                <a:gridCol w="1408297">
                  <a:extLst>
                    <a:ext uri="{9D8B030D-6E8A-4147-A177-3AD203B41FA5}">
                      <a16:colId xmlns:a16="http://schemas.microsoft.com/office/drawing/2014/main" val="3504305980"/>
                    </a:ext>
                  </a:extLst>
                </a:gridCol>
              </a:tblGrid>
              <a:tr h="2754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№п/п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Объекты (оборудование), подлежащие вводу в эксплуатацию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Вид комиссии по приёмке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Ведущее подразделение, руководитель соответствующего подразделения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Сотрудник подразделения, назначенный для ведения 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Координатор группы главного инженера ЛФВЭ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Дата готовности перечня документации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Дата готовности документации по приёмке в соответствии с перечнем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extLst>
                  <a:ext uri="{0D108BD9-81ED-4DB2-BD59-A6C34878D82A}">
                    <a16:rowId xmlns:a16="http://schemas.microsoft.com/office/drawing/2014/main" val="206823764"/>
                  </a:ext>
                </a:extLst>
              </a:tr>
              <a:tr h="275407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5. Реконструкция и строительство подстанций</a:t>
                      </a: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Реконструкция и строительство подстанций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3712069845"/>
                  </a:ext>
                </a:extLst>
              </a:tr>
              <a:tr h="6851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5.1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ГПП 110/6кВ ПС «Дубна» (реконструкция)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 приказу ОИЯИ и представителем Ростехнадзора</a:t>
                      </a: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ОКС ОИЯИ Тихомиров Л.И.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ОГЭ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Леонов А.И.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Семин Н.В.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Яковлев В.В.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Глазунов В.М.</a:t>
                      </a: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31.07.2021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30.09.2021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941338887"/>
                  </a:ext>
                </a:extLst>
              </a:tr>
              <a:tr h="420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5.2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подстанция №15 (корп.205) реконструкция  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-----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ОКС ОИЯИ Тихомиров Л.И.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solidFill>
                            <a:srgbClr val="FF0000"/>
                          </a:solidFill>
                          <a:effectLst/>
                        </a:rPr>
                        <a:t>31.05.2021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solidFill>
                            <a:srgbClr val="FF0000"/>
                          </a:solidFill>
                          <a:effectLst/>
                        </a:rPr>
                        <a:t>30.06.2021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64702215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5.3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 подстанция №21(</a:t>
                      </a:r>
                      <a:r>
                        <a:rPr lang="ru-RU" sz="1000" dirty="0" err="1">
                          <a:effectLst/>
                        </a:rPr>
                        <a:t>корп</a:t>
                      </a:r>
                      <a:r>
                        <a:rPr lang="ru-RU" sz="1000" dirty="0">
                          <a:effectLst/>
                        </a:rPr>
                        <a:t> 2) </a:t>
                      </a:r>
                      <a:r>
                        <a:rPr lang="ru-RU" sz="1000" b="1" i="1" dirty="0">
                          <a:effectLst/>
                        </a:rPr>
                        <a:t>реконструкция (окончание работ по договору на реконструкцию 29.02.2022г.)</a:t>
                      </a:r>
                      <a:endParaRPr lang="ru-RU" sz="1000" b="1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-----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solidFill>
                            <a:srgbClr val="FF0000"/>
                          </a:solidFill>
                          <a:effectLst/>
                        </a:rPr>
                        <a:t>31.05.2021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effectLst/>
                        </a:rPr>
                        <a:t>29.02.2022</a:t>
                      </a:r>
                      <a:endParaRPr lang="ru-RU" sz="10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1710704700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5.4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- подстанция №12 (корп.1) реконструкция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-----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solidFill>
                            <a:srgbClr val="FF0000"/>
                          </a:solidFill>
                          <a:effectLst/>
                        </a:rPr>
                        <a:t>31.05.2021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solidFill>
                            <a:srgbClr val="FF0000"/>
                          </a:solidFill>
                          <a:effectLst/>
                        </a:rPr>
                        <a:t>30.06.2021</a:t>
                      </a: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53082289"/>
                  </a:ext>
                </a:extLst>
              </a:tr>
              <a:tr h="12759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5.5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000" dirty="0">
                          <a:effectLst/>
                        </a:rPr>
                        <a:t>5 подстанций для питания корп. 17. 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000" b="1" i="1" dirty="0">
                          <a:effectLst/>
                        </a:rPr>
                        <a:t>№1РТП и №2ТП сданы в эксплуатацию. Оформляется Акт рабочей комиссии.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 </a:t>
                      </a:r>
                      <a:r>
                        <a:rPr lang="ru-RU" sz="1000" b="1" i="1" dirty="0">
                          <a:effectLst/>
                        </a:rPr>
                        <a:t>- № - 3,4,5 – трансформаторные подстанции;</a:t>
                      </a: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-----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31.05.2021</a:t>
                      </a: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i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i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30.06.2021</a:t>
                      </a: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2642567124"/>
                  </a:ext>
                </a:extLst>
              </a:tr>
              <a:tr h="256408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6. Криогенная инфраструктура</a:t>
                      </a: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Криогенная инфраструктура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181577592"/>
                  </a:ext>
                </a:extLst>
              </a:tr>
              <a:tr h="2754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Криогенная инфраструктура Бустера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>
                        <a:effectLst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30.11.2021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12.2021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1653014478"/>
                  </a:ext>
                </a:extLst>
              </a:tr>
              <a:tr h="3188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6.1.1.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Криогенное оборудование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По приказу ОИЯИ и представителем Ростехнадзора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Отдел НИКО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Константинов А.В.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Митрофанова Ю.А.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Глазунов В.М.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30.</a:t>
                      </a:r>
                      <a:r>
                        <a:rPr lang="ru-RU" sz="1000" dirty="0">
                          <a:effectLst/>
                        </a:rPr>
                        <a:t>1</a:t>
                      </a:r>
                      <a:r>
                        <a:rPr lang="en-US" sz="1000" dirty="0">
                          <a:effectLst/>
                        </a:rPr>
                        <a:t>1</a:t>
                      </a:r>
                      <a:r>
                        <a:rPr lang="ru-RU" sz="1000" dirty="0">
                          <a:effectLst/>
                        </a:rPr>
                        <a:t>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12.2021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4262438255"/>
                  </a:ext>
                </a:extLst>
              </a:tr>
              <a:tr h="182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6.1.2.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Криогенные трубопроводы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Бенда С.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30.</a:t>
                      </a:r>
                      <a:r>
                        <a:rPr lang="ru-RU" sz="1000">
                          <a:effectLst/>
                        </a:rPr>
                        <a:t>1</a:t>
                      </a: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ru-RU" sz="1000">
                          <a:effectLst/>
                        </a:rPr>
                        <a:t>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</a:t>
                      </a:r>
                      <a:r>
                        <a:rPr lang="ru-RU" sz="1000" dirty="0">
                          <a:effectLst/>
                        </a:rPr>
                        <a:t>12.2021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2704" marR="32704" marT="0" marB="0" anchor="ctr"/>
                </a:tc>
                <a:extLst>
                  <a:ext uri="{0D108BD9-81ED-4DB2-BD59-A6C34878D82A}">
                    <a16:rowId xmlns:a16="http://schemas.microsoft.com/office/drawing/2014/main" val="894509726"/>
                  </a:ext>
                </a:extLst>
              </a:tr>
            </a:tbl>
          </a:graphicData>
        </a:graphic>
      </p:graphicFrame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1060B61-4875-41C6-9526-CB5D66C60B3A}"/>
              </a:ext>
            </a:extLst>
          </p:cNvPr>
          <p:cNvSpPr txBox="1">
            <a:spLocks/>
          </p:cNvSpPr>
          <p:nvPr/>
        </p:nvSpPr>
        <p:spPr>
          <a:xfrm>
            <a:off x="838200" y="11424"/>
            <a:ext cx="10515600" cy="707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План работ </a:t>
            </a:r>
            <a:r>
              <a:rPr lang="en-US" dirty="0"/>
              <a:t>#4 </a:t>
            </a:r>
            <a:endParaRPr lang="ru-RU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DFF2DCA-5A06-2941-82A1-84AC3D7DD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9416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GB" sz="1400" dirty="0" err="1">
                <a:ea typeface="ＭＳ Ｐゴシック" charset="0"/>
                <a:cs typeface="ＭＳ Ｐゴシック" charset="0"/>
              </a:rPr>
              <a:t>N.Agapov</a:t>
            </a:r>
            <a:r>
              <a:rPr kumimoji="0" lang="en-GB" sz="1400" dirty="0">
                <a:ea typeface="ＭＳ Ｐゴシック" charset="0"/>
                <a:cs typeface="ＭＳ Ｐゴシック" charset="0"/>
              </a:rPr>
              <a:t>, CC NICA</a:t>
            </a:r>
            <a:endParaRPr kumimoji="0" lang="ru-RU" sz="1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635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E18D53A-C856-4800-B47B-523895AECE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6634816"/>
              </p:ext>
            </p:extLst>
          </p:nvPr>
        </p:nvGraphicFramePr>
        <p:xfrm>
          <a:off x="838201" y="724856"/>
          <a:ext cx="10515599" cy="4899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4201">
                  <a:extLst>
                    <a:ext uri="{9D8B030D-6E8A-4147-A177-3AD203B41FA5}">
                      <a16:colId xmlns:a16="http://schemas.microsoft.com/office/drawing/2014/main" val="1283501028"/>
                    </a:ext>
                  </a:extLst>
                </a:gridCol>
                <a:gridCol w="2226695">
                  <a:extLst>
                    <a:ext uri="{9D8B030D-6E8A-4147-A177-3AD203B41FA5}">
                      <a16:colId xmlns:a16="http://schemas.microsoft.com/office/drawing/2014/main" val="1112755217"/>
                    </a:ext>
                  </a:extLst>
                </a:gridCol>
                <a:gridCol w="1541978">
                  <a:extLst>
                    <a:ext uri="{9D8B030D-6E8A-4147-A177-3AD203B41FA5}">
                      <a16:colId xmlns:a16="http://schemas.microsoft.com/office/drawing/2014/main" val="4239309724"/>
                    </a:ext>
                  </a:extLst>
                </a:gridCol>
                <a:gridCol w="1542754">
                  <a:extLst>
                    <a:ext uri="{9D8B030D-6E8A-4147-A177-3AD203B41FA5}">
                      <a16:colId xmlns:a16="http://schemas.microsoft.com/office/drawing/2014/main" val="2233437242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579172631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661379920"/>
                    </a:ext>
                  </a:extLst>
                </a:gridCol>
                <a:gridCol w="1053891">
                  <a:extLst>
                    <a:ext uri="{9D8B030D-6E8A-4147-A177-3AD203B41FA5}">
                      <a16:colId xmlns:a16="http://schemas.microsoft.com/office/drawing/2014/main" val="3551844786"/>
                    </a:ext>
                  </a:extLst>
                </a:gridCol>
                <a:gridCol w="1408298">
                  <a:extLst>
                    <a:ext uri="{9D8B030D-6E8A-4147-A177-3AD203B41FA5}">
                      <a16:colId xmlns:a16="http://schemas.microsoft.com/office/drawing/2014/main" val="10807478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№п/п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Объекты (оборудование), подлежащие вводу в эксплуатацию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Вид комиссии по приёмке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Ведущее подразделение, руководитель соответствующего подразделения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Сотрудник подразделения, назначенный для ведения документации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Координатор группы главного инженера ЛФВЭ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Дата готовности перечня документации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Дата готовности документации по приёмке в соответствии с перечнем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127" marR="52127" marT="0" marB="0"/>
                </a:tc>
                <a:extLst>
                  <a:ext uri="{0D108BD9-81ED-4DB2-BD59-A6C34878D82A}">
                    <a16:rowId xmlns:a16="http://schemas.microsoft.com/office/drawing/2014/main" val="3703723511"/>
                  </a:ext>
                </a:extLst>
              </a:tr>
              <a:tr h="2861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6.2.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Криогенная инфраструктура Коллайдера</a:t>
                      </a: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По приказу ОИЯИ и представителем Ростехнадзора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Отдел НИКО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Константинов А.В.</a:t>
                      </a: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Митрофанова Ю.А.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Глазунов В.М.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</a:t>
                      </a:r>
                      <a:r>
                        <a:rPr lang="ru-RU" sz="1000" dirty="0">
                          <a:effectLst/>
                        </a:rPr>
                        <a:t>01.2022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9792819"/>
                  </a:ext>
                </a:extLst>
              </a:tr>
              <a:tr h="96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6.2.1.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Криогенное оборудование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Отдел НИКО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Константинов А.В.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Митрофанова Ю.А.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31.12</a:t>
                      </a:r>
                      <a:r>
                        <a:rPr lang="ru-RU" sz="1000">
                          <a:effectLst/>
                        </a:rPr>
                        <a:t>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01.2022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4427713"/>
                  </a:ext>
                </a:extLst>
              </a:tr>
              <a:tr h="746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6.2.2.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Криогенные трубопроводы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err="1">
                          <a:effectLst/>
                        </a:rPr>
                        <a:t>Швидкий</a:t>
                      </a:r>
                      <a:r>
                        <a:rPr lang="ru-RU" sz="1000" dirty="0">
                          <a:effectLst/>
                        </a:rPr>
                        <a:t> Д.С.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31.12</a:t>
                      </a:r>
                      <a:r>
                        <a:rPr lang="ru-RU" sz="1000">
                          <a:effectLst/>
                        </a:rPr>
                        <a:t>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01.2022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4882504"/>
                  </a:ext>
                </a:extLst>
              </a:tr>
              <a:tr h="3648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6.3.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ККС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1274766"/>
                  </a:ext>
                </a:extLst>
              </a:tr>
              <a:tr h="327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6.3.1.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Оборудование ККС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30.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7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solidFill>
                            <a:srgbClr val="FF0000"/>
                          </a:solidFill>
                          <a:effectLst/>
                        </a:rPr>
                        <a:t>31.</a:t>
                      </a:r>
                      <a:r>
                        <a:rPr lang="ru-RU" sz="1000" dirty="0">
                          <a:solidFill>
                            <a:srgbClr val="FF0000"/>
                          </a:solidFill>
                          <a:effectLst/>
                        </a:rPr>
                        <a:t>08.2021</a:t>
                      </a:r>
                      <a:endParaRPr lang="ru-RU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8824466"/>
                  </a:ext>
                </a:extLst>
              </a:tr>
              <a:tr h="270886">
                <a:tc grid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7. </a:t>
                      </a:r>
                      <a:r>
                        <a:rPr lang="ru-RU" sz="1000" b="1" dirty="0">
                          <a:effectLst/>
                        </a:rPr>
                        <a:t>Создание компьютерного кластера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Создание компьютерного кластера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000" b="0" dirty="0">
                        <a:effectLst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effectLst/>
                        </a:rPr>
                        <a:t> </a:t>
                      </a:r>
                      <a:endParaRPr lang="ru-RU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90203066"/>
                  </a:ext>
                </a:extLst>
              </a:tr>
              <a:tr h="211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7.1.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On</a:t>
                      </a:r>
                      <a:r>
                        <a:rPr lang="ru-RU" sz="1000">
                          <a:effectLst/>
                        </a:rPr>
                        <a:t>-</a:t>
                      </a:r>
                      <a:r>
                        <a:rPr lang="en-US" sz="1000">
                          <a:effectLst/>
                        </a:rPr>
                        <a:t>line </a:t>
                      </a:r>
                      <a:r>
                        <a:rPr lang="ru-RU" sz="1000">
                          <a:effectLst/>
                        </a:rPr>
                        <a:t>кластер </a:t>
                      </a:r>
                      <a:r>
                        <a:rPr lang="en-US" sz="1000">
                          <a:effectLst/>
                        </a:rPr>
                        <a:t>NICA </a:t>
                      </a:r>
                      <a:r>
                        <a:rPr lang="ru-RU" sz="1000">
                          <a:effectLst/>
                        </a:rPr>
                        <a:t>(первый этап)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effectLst/>
                        </a:rPr>
                        <a:t>По распоряжению ЛФВЭ</a:t>
                      </a:r>
                      <a:endParaRPr lang="en-US" sz="1000" dirty="0">
                        <a:effectLst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Сектор информационно-сетевых технологий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 err="1">
                          <a:effectLst/>
                        </a:rPr>
                        <a:t>Долбилов</a:t>
                      </a:r>
                      <a:r>
                        <a:rPr lang="ru-RU" sz="1000" dirty="0">
                          <a:effectLst/>
                        </a:rPr>
                        <a:t> А.Г.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Минаев Ю.И.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0" dirty="0">
                          <a:effectLst/>
                        </a:rPr>
                        <a:t>Станкус А.С.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31.</a:t>
                      </a:r>
                      <a:r>
                        <a:rPr lang="ru-RU" sz="1000" dirty="0">
                          <a:effectLst/>
                        </a:rPr>
                        <a:t>0</a:t>
                      </a:r>
                      <a:r>
                        <a:rPr lang="en-US" sz="1000" dirty="0">
                          <a:effectLst/>
                        </a:rPr>
                        <a:t>8</a:t>
                      </a:r>
                      <a:r>
                        <a:rPr lang="ru-RU" sz="1000" dirty="0">
                          <a:effectLst/>
                        </a:rPr>
                        <a:t>.2021 (</a:t>
                      </a:r>
                      <a:r>
                        <a:rPr lang="ru-RU" sz="1000" dirty="0" err="1">
                          <a:effectLst/>
                        </a:rPr>
                        <a:t>вып</a:t>
                      </a:r>
                      <a:r>
                        <a:rPr lang="ru-RU" sz="1000" dirty="0">
                          <a:effectLst/>
                        </a:rPr>
                        <a:t>.)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30.</a:t>
                      </a:r>
                      <a:r>
                        <a:rPr lang="ru-RU" sz="1000">
                          <a:effectLst/>
                        </a:rPr>
                        <a:t>09.2021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7185428"/>
                  </a:ext>
                </a:extLst>
              </a:tr>
              <a:tr h="2505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7.2.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O</a:t>
                      </a:r>
                      <a:r>
                        <a:rPr lang="en-US" sz="1000">
                          <a:effectLst/>
                        </a:rPr>
                        <a:t>ff</a:t>
                      </a:r>
                      <a:r>
                        <a:rPr lang="ru-RU" sz="1000">
                          <a:effectLst/>
                        </a:rPr>
                        <a:t>-line кластер центра NICA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0</a:t>
                      </a:r>
                      <a:r>
                        <a:rPr lang="en-US" sz="1000">
                          <a:effectLst/>
                        </a:rPr>
                        <a:t>1</a:t>
                      </a:r>
                      <a:r>
                        <a:rPr lang="ru-RU" sz="1000">
                          <a:effectLst/>
                        </a:rPr>
                        <a:t>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28.</a:t>
                      </a:r>
                      <a:r>
                        <a:rPr lang="ru-RU" sz="1000">
                          <a:effectLst/>
                        </a:rPr>
                        <a:t>02.2022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6981568"/>
                  </a:ext>
                </a:extLst>
              </a:tr>
              <a:tr h="3113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7.3.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Off-line </a:t>
                      </a:r>
                      <a:r>
                        <a:rPr lang="ru-RU" sz="1000">
                          <a:effectLst/>
                        </a:rPr>
                        <a:t>кластер</a:t>
                      </a:r>
                      <a:r>
                        <a:rPr lang="en-US" sz="1000">
                          <a:effectLst/>
                        </a:rPr>
                        <a:t> NICA </a:t>
                      </a:r>
                      <a:r>
                        <a:rPr lang="ru-RU" sz="1000">
                          <a:effectLst/>
                        </a:rPr>
                        <a:t>ЛИТ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31.</a:t>
                      </a:r>
                      <a:r>
                        <a:rPr lang="ru-RU" sz="1000">
                          <a:effectLst/>
                        </a:rPr>
                        <a:t>0</a:t>
                      </a:r>
                      <a:r>
                        <a:rPr lang="en-US" sz="1000">
                          <a:effectLst/>
                        </a:rPr>
                        <a:t>8</a:t>
                      </a:r>
                      <a:r>
                        <a:rPr lang="ru-RU" sz="1000">
                          <a:effectLst/>
                        </a:rPr>
                        <a:t>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</a:rPr>
                        <a:t>30.</a:t>
                      </a:r>
                      <a:r>
                        <a:rPr lang="ru-RU" sz="1000">
                          <a:effectLst/>
                        </a:rPr>
                        <a:t>09.2022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1314028"/>
                  </a:ext>
                </a:extLst>
              </a:tr>
              <a:tr h="6726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7.4.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Компьютерная сеть кластер NICA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>
                          <a:effectLst/>
                        </a:rPr>
                        <a:t>31.08.2022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dirty="0">
                          <a:effectLst/>
                        </a:rPr>
                        <a:t>30.09.2022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66307519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2613960-CD47-47C8-AB9C-27230E24E064}"/>
              </a:ext>
            </a:extLst>
          </p:cNvPr>
          <p:cNvSpPr txBox="1">
            <a:spLocks/>
          </p:cNvSpPr>
          <p:nvPr/>
        </p:nvSpPr>
        <p:spPr>
          <a:xfrm>
            <a:off x="838200" y="11424"/>
            <a:ext cx="10515600" cy="707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План работ </a:t>
            </a:r>
            <a:r>
              <a:rPr lang="en-US" dirty="0"/>
              <a:t>#5 </a:t>
            </a:r>
            <a:endParaRPr lang="ru-RU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317763CA-0D97-0845-AB31-175B546CE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9416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GB" sz="1400" dirty="0" err="1">
                <a:ea typeface="ＭＳ Ｐゴシック" charset="0"/>
                <a:cs typeface="ＭＳ Ｐゴシック" charset="0"/>
              </a:rPr>
              <a:t>N.Agapov</a:t>
            </a:r>
            <a:r>
              <a:rPr kumimoji="0" lang="en-GB" sz="1400" dirty="0">
                <a:ea typeface="ＭＳ Ｐゴシック" charset="0"/>
                <a:cs typeface="ＭＳ Ｐゴシック" charset="0"/>
              </a:rPr>
              <a:t>, CC NICA</a:t>
            </a:r>
            <a:endParaRPr kumimoji="0" lang="ru-RU" sz="1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372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D581A2-9ACB-B945-85F4-70C3E4601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/>
              <a:t>Состояние выполнения плана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A78B72-2CCA-E843-BD28-69D57847E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7328"/>
            <a:ext cx="10515600" cy="506128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работ, отмеченные зеленым цветом, выполнены в срок – в основном это касается ОПО и ускорительного комплекса;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 по строительным объектам в основном отстают.  Это связано не только с задержкой самого строительства, есть и организационные вопросы: 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AutoNum type="arabicParenR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Работы по монтажу и наладке оборудования будут проводиться задолго до полной сдачи строительного объекта, поэтому касающиеся этого пункты плана необходимо переформулировать как «сдача помещения под монтаж». 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Используя недавний опыт ЛЯР, нам необходимо создать и ввести в действие документ «Требования к состоянию готовности монтажных площадок для монтажа и наладки технологического оборудования». В ЛЯР такой документ был приложением к договору подряда со строительной организацией (указаны требования по освещению, отоплению вентиляции, чистоте помещения и </a:t>
            </a:r>
            <a:r>
              <a:rPr lang="ru-RU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тп</a:t>
            </a: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AutoNum type="arabicParenR"/>
            </a:pP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заранее готовиться к получению Заключений о соответствии (ЗОС) для ввода зданий в эксплуатацию - проверка соответствия нормам безопасности, проектной документации </a:t>
            </a:r>
            <a:r>
              <a:rPr lang="ru-RU" sz="24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(особенно по разделу технология производства)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разрешению на строительство, градостроительному плану, категории разрешенного использования земельного участка.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Для более четкой организации работ следует издать приказы по ОИЯИ с указанием обязанностей исполнителей, отмеченных в плане.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 объектам ускорительного комплекса по части оборудования в плане работ переформулировать «сдачу в эксплуатацию» как «сдачу в ПНР»</a:t>
            </a:r>
            <a:endParaRPr lang="ru-RU" sz="1400" dirty="0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4862C41-BAA7-2E42-A67D-1C9AC2DEC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9416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en-GB" sz="1400">
                <a:ea typeface="ＭＳ Ｐゴシック" charset="0"/>
                <a:cs typeface="ＭＳ Ｐゴシック" charset="0"/>
              </a:rPr>
              <a:t>N.Agapov, CC NICA</a:t>
            </a:r>
            <a:endParaRPr kumimoji="0" lang="ru-RU" sz="1400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8119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3601</TotalTime>
  <Words>1731</Words>
  <Application>Microsoft Macintosh PowerPoint</Application>
  <PresentationFormat>Широкоэкранный</PresentationFormat>
  <Paragraphs>426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Тема Office</vt:lpstr>
      <vt:lpstr>Презентация PowerPoint</vt:lpstr>
      <vt:lpstr>План работ #1 </vt:lpstr>
      <vt:lpstr>Презентация PowerPoint</vt:lpstr>
      <vt:lpstr>Презентация PowerPoint</vt:lpstr>
      <vt:lpstr>Презентация PowerPoint</vt:lpstr>
      <vt:lpstr>Презентация PowerPoint</vt:lpstr>
      <vt:lpstr>Состояние выполнения плана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48451</dc:creator>
  <cp:lastModifiedBy>Николай Агапов</cp:lastModifiedBy>
  <cp:revision>89</cp:revision>
  <cp:lastPrinted>2021-08-26T07:38:14Z</cp:lastPrinted>
  <dcterms:created xsi:type="dcterms:W3CDTF">2021-04-08T09:33:31Z</dcterms:created>
  <dcterms:modified xsi:type="dcterms:W3CDTF">2021-09-03T07:34:50Z</dcterms:modified>
</cp:coreProperties>
</file>