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1320" r:id="rId2"/>
    <p:sldId id="1397" r:id="rId3"/>
    <p:sldId id="1401" r:id="rId4"/>
    <p:sldId id="1398" r:id="rId5"/>
    <p:sldId id="1402" r:id="rId6"/>
    <p:sldId id="1399" r:id="rId7"/>
    <p:sldId id="1400" r:id="rId8"/>
    <p:sldId id="1404" r:id="rId9"/>
    <p:sldId id="1405" r:id="rId10"/>
  </p:sldIdLst>
  <p:sldSz cx="9144000" cy="6858000" type="screen4x3"/>
  <p:notesSz cx="6797675" cy="9928225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863D"/>
    <a:srgbClr val="66FF33"/>
    <a:srgbClr val="0000CC"/>
    <a:srgbClr val="FF9999"/>
    <a:srgbClr val="FFCCCC"/>
    <a:srgbClr val="000066"/>
    <a:srgbClr val="006600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5" autoAdjust="0"/>
    <p:restoredTop sz="98418" autoAdjust="0"/>
  </p:normalViewPr>
  <p:slideViewPr>
    <p:cSldViewPr snapToGrid="0">
      <p:cViewPr varScale="1">
        <p:scale>
          <a:sx n="115" d="100"/>
          <a:sy n="115" d="100"/>
        </p:scale>
        <p:origin x="6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30000"/>
            </a:lvl1pPr>
          </a:lstStyle>
          <a:p>
            <a:pPr>
              <a:defRPr/>
            </a:pPr>
            <a:fld id="{4165B280-2163-441A-96BD-532610C9772E}" type="datetimeFigureOut">
              <a:rPr lang="ru-RU"/>
              <a:pPr>
                <a:defRPr/>
              </a:pPr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30000"/>
            </a:lvl1pPr>
          </a:lstStyle>
          <a:p>
            <a:pPr>
              <a:defRPr/>
            </a:pPr>
            <a:fld id="{7B3F4DE3-218D-4BBB-8F22-B6EAC9AF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1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5BED76C0-7266-4D9E-BBCF-BA05C7C6F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F575-D89B-427C-A4F1-9C755AA49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52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DB91-6479-4C26-86BA-093CE9902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4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2D1B-657C-439F-AD8D-B54213535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46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94F7-9587-4019-ADD2-BFCD3D93D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72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AFF7-641F-41A3-B053-9FAD686A2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38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3A02-30DA-4F4A-B11A-44F03D258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7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A22D-DB51-4CD9-B770-9EE15EFAB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3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34DA-3E58-4CCE-90FC-3DE462CED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3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4C7F-E15B-46C2-A08C-D0E7F165F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5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BAD2-7B31-4BE6-BAA6-4667A8BF1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9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EA38-35A9-428B-9D13-B8C062B80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12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BC86A814-5532-40CF-A5C1-349400505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FEDFD1-63F8-41E8-B3B3-2C6B34E8F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3340A-750C-4DA7-B4BB-3D10D8F1509A}"/>
              </a:ext>
            </a:extLst>
          </p:cNvPr>
          <p:cNvSpPr txBox="1"/>
          <p:nvPr/>
        </p:nvSpPr>
        <p:spPr>
          <a:xfrm>
            <a:off x="3125586" y="2714077"/>
            <a:ext cx="328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Roboto"/>
              </a:rPr>
              <a:t>r</a:t>
            </a:r>
            <a:r>
              <a:rPr lang="en-US" b="1" i="0" dirty="0">
                <a:solidFill>
                  <a:srgbClr val="000066"/>
                </a:solidFill>
                <a:effectLst/>
                <a:latin typeface="Roboto"/>
              </a:rPr>
              <a:t>esource loaded global plan</a:t>
            </a:r>
            <a:endParaRPr lang="ru-RU" dirty="0">
              <a:solidFill>
                <a:srgbClr val="000066"/>
              </a:solidFill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23999366-5A42-43C3-BF07-2A74661BC2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51951" cy="3200400"/>
            <a:chOff x="-194" y="906"/>
            <a:chExt cx="5828" cy="2016"/>
          </a:xfrm>
        </p:grpSpPr>
        <p:pic>
          <p:nvPicPr>
            <p:cNvPr id="6" name="Picture 9" descr="NICA_header_bl-wh.tif">
              <a:extLst>
                <a:ext uri="{FF2B5EF4-FFF2-40B4-BE49-F238E27FC236}">
                  <a16:creationId xmlns:a16="http://schemas.microsoft.com/office/drawing/2014/main" id="{61ADE4CA-960C-44CC-943F-07C44609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" y="906"/>
              <a:ext cx="5760" cy="65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1">
              <a:extLst>
                <a:ext uri="{FF2B5EF4-FFF2-40B4-BE49-F238E27FC236}">
                  <a16:creationId xmlns:a16="http://schemas.microsoft.com/office/drawing/2014/main" id="{41A66BA3-9081-417E-A87B-73426FA2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" y="1751"/>
              <a:ext cx="5760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ru-RU" sz="2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ru-RU" sz="2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NICA project </a:t>
              </a:r>
            </a:p>
            <a:p>
              <a:pPr algn="ctr" eaLnBrk="1" hangingPunct="1">
                <a:lnSpc>
                  <a:spcPct val="150000"/>
                </a:lnSpc>
              </a:pPr>
              <a:endParaRPr lang="en-US" alt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7" descr="NICA-Logo_4c">
            <a:extLst>
              <a:ext uri="{FF2B5EF4-FFF2-40B4-BE49-F238E27FC236}">
                <a16:creationId xmlns:a16="http://schemas.microsoft.com/office/drawing/2014/main" id="{06CA86A3-9429-4A6D-BD14-499A3D7C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4" y="1262060"/>
            <a:ext cx="1757362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AAB2D1-E3AD-439C-AAAC-6C6007883FB3}"/>
              </a:ext>
            </a:extLst>
          </p:cNvPr>
          <p:cNvSpPr txBox="1"/>
          <p:nvPr/>
        </p:nvSpPr>
        <p:spPr>
          <a:xfrm rot="19928955">
            <a:off x="2709844" y="4158158"/>
            <a:ext cx="3208710" cy="64633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31750">
            <a:solidFill>
              <a:srgbClr val="FF0000"/>
            </a:solidFill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>
                <a:solidFill>
                  <a:srgbClr val="FF0000"/>
                </a:solidFill>
                <a:effectLst/>
                <a:latin typeface="+mj-lt"/>
              </a:rPr>
              <a:t>@2020.09.09</a:t>
            </a:r>
            <a:endParaRPr lang="ru-RU" altLang="en-US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5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7DFAB6-E455-4379-BBFB-615120884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F2074-CF22-486B-BACD-86A27F28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46022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453BA-265E-4BE5-AD77-A798E9DE6AB4}"/>
              </a:ext>
            </a:extLst>
          </p:cNvPr>
          <p:cNvSpPr txBox="1"/>
          <p:nvPr/>
        </p:nvSpPr>
        <p:spPr>
          <a:xfrm>
            <a:off x="1" y="3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milestones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08E68-26BF-4A91-9386-79B0892B4AC6}"/>
              </a:ext>
            </a:extLst>
          </p:cNvPr>
          <p:cNvSpPr txBox="1"/>
          <p:nvPr/>
        </p:nvSpPr>
        <p:spPr>
          <a:xfrm>
            <a:off x="4698187" y="136522"/>
            <a:ext cx="4321122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Booster commissioning  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construction cryogenic compressor station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4ED41-A02D-4623-BCAB-187EA7CD7880}"/>
              </a:ext>
            </a:extLst>
          </p:cNvPr>
          <p:cNvSpPr txBox="1"/>
          <p:nvPr/>
        </p:nvSpPr>
        <p:spPr>
          <a:xfrm>
            <a:off x="4684332" y="1918217"/>
            <a:ext cx="4321122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Booster – </a:t>
            </a:r>
            <a:r>
              <a:rPr lang="en-US" dirty="0" err="1">
                <a:solidFill>
                  <a:srgbClr val="0000CC"/>
                </a:solidFill>
                <a:latin typeface="+mn-lt"/>
              </a:rPr>
              <a:t>Nuclotron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 channel commissioning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W06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LHEP electrical substation commissioning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W49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BM@N run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W40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MPD commissioning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CB9C3-F877-421A-A0B8-F43DD7F04E77}"/>
              </a:ext>
            </a:extLst>
          </p:cNvPr>
          <p:cNvSpPr txBox="1"/>
          <p:nvPr/>
        </p:nvSpPr>
        <p:spPr>
          <a:xfrm>
            <a:off x="4698187" y="5084906"/>
            <a:ext cx="4321122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NICA cryogenic system fully commissioned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W24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Start of Collider Run#1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W36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C76C44C-39B9-43BF-9C4A-14CBC349BFDD}"/>
              </a:ext>
            </a:extLst>
          </p:cNvPr>
          <p:cNvSpPr/>
          <p:nvPr/>
        </p:nvSpPr>
        <p:spPr>
          <a:xfrm rot="10800000">
            <a:off x="2128057" y="0"/>
            <a:ext cx="673331" cy="36933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AB36F-3E20-4592-B07E-72DA3E01F969}"/>
              </a:ext>
            </a:extLst>
          </p:cNvPr>
          <p:cNvSpPr txBox="1"/>
          <p:nvPr/>
        </p:nvSpPr>
        <p:spPr>
          <a:xfrm>
            <a:off x="7015943" y="-25539"/>
            <a:ext cx="2128054" cy="461665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…main points</a:t>
            </a:r>
            <a:endParaRPr lang="ru-RU" altLang="en-US" sz="2400" dirty="0"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13F44-FBF4-47BE-88EE-A3C225FB9186}"/>
              </a:ext>
            </a:extLst>
          </p:cNvPr>
          <p:cNvSpPr txBox="1"/>
          <p:nvPr/>
        </p:nvSpPr>
        <p:spPr>
          <a:xfrm rot="19928955">
            <a:off x="764666" y="2782666"/>
            <a:ext cx="3208710" cy="64633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31750">
            <a:solidFill>
              <a:srgbClr val="FF0000"/>
            </a:solidFill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>
                <a:solidFill>
                  <a:srgbClr val="FF0000"/>
                </a:solidFill>
                <a:effectLst/>
                <a:latin typeface="+mj-lt"/>
              </a:rPr>
              <a:t>@2020.09.09</a:t>
            </a:r>
            <a:endParaRPr lang="ru-RU" altLang="en-US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73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8ECBE1-DCD6-4EE7-8BA1-60EDE1705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F1EB4-3DD4-459A-A1DB-4AE93343584F}"/>
              </a:ext>
            </a:extLst>
          </p:cNvPr>
          <p:cNvSpPr txBox="1"/>
          <p:nvPr/>
        </p:nvSpPr>
        <p:spPr>
          <a:xfrm>
            <a:off x="1" y="3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milestones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0176D-9A91-4412-9553-DCDF0D0E23CD}"/>
              </a:ext>
            </a:extLst>
          </p:cNvPr>
          <p:cNvSpPr txBox="1"/>
          <p:nvPr/>
        </p:nvSpPr>
        <p:spPr>
          <a:xfrm>
            <a:off x="0" y="862426"/>
            <a:ext cx="3208710" cy="646331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31750">
            <a:solidFill>
              <a:srgbClr val="FF0000"/>
            </a:solidFill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>
                <a:solidFill>
                  <a:srgbClr val="FF0000"/>
                </a:solidFill>
                <a:effectLst/>
                <a:latin typeface="+mj-lt"/>
              </a:rPr>
              <a:t>@2021.09.21</a:t>
            </a:r>
            <a:endParaRPr lang="ru-RU" altLang="en-US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EA03B-6D7A-494B-B205-FCF4F700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34" y="0"/>
            <a:ext cx="448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C28436-5818-4A5B-9C7B-786C8BCA9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11389" y="6381749"/>
            <a:ext cx="2133600" cy="476251"/>
          </a:xfrm>
        </p:spPr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9BE0B-AC7B-4A6E-B07A-C1CA747DD822}"/>
              </a:ext>
            </a:extLst>
          </p:cNvPr>
          <p:cNvSpPr txBox="1"/>
          <p:nvPr/>
        </p:nvSpPr>
        <p:spPr>
          <a:xfrm>
            <a:off x="0" y="14586"/>
            <a:ext cx="9627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2020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093FE-72C9-4BAF-948B-1701029BE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91"/>
          <a:stretch/>
        </p:blipFill>
        <p:spPr>
          <a:xfrm>
            <a:off x="91441" y="738647"/>
            <a:ext cx="8537689" cy="43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24EFA8-4F3D-4ACF-9E39-1339F0F72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4D699-3853-4AFD-AC59-3B4CA6E3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961202" cy="3316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6579F-49CF-4E43-83D3-4FAB1B19B76F}"/>
              </a:ext>
            </a:extLst>
          </p:cNvPr>
          <p:cNvSpPr txBox="1"/>
          <p:nvPr/>
        </p:nvSpPr>
        <p:spPr>
          <a:xfrm>
            <a:off x="7015943" y="-25539"/>
            <a:ext cx="2128054" cy="461665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sz="2400" dirty="0" err="1">
                <a:solidFill>
                  <a:srgbClr val="000066"/>
                </a:solidFill>
                <a:effectLst/>
                <a:latin typeface="+mj-lt"/>
              </a:rPr>
              <a:t>Bld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 #17</a:t>
            </a:r>
            <a:endParaRPr lang="ru-RU" altLang="en-US" sz="2400" dirty="0">
              <a:solidFill>
                <a:schemeClr val="bg2"/>
              </a:solidFill>
              <a:effectLst/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74D13B-B736-44F0-91D1-59FAE1F8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59" y="436126"/>
            <a:ext cx="4738626" cy="3191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7091AE-198E-4BB1-A713-99D5DE493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7279"/>
            <a:ext cx="4572000" cy="3190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F77F72-383C-477A-8FDB-9D5B10175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943" y="3835831"/>
            <a:ext cx="4571999" cy="30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8CDBC3-9B43-4644-A4D6-DCEC8E255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15E47-0CE7-437E-A7B7-36A1013436E5}"/>
              </a:ext>
            </a:extLst>
          </p:cNvPr>
          <p:cNvSpPr txBox="1"/>
          <p:nvPr/>
        </p:nvSpPr>
        <p:spPr>
          <a:xfrm>
            <a:off x="0" y="14586"/>
            <a:ext cx="9627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2021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12983C-0DC0-4622-B5A1-9E6D0FB5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47" y="0"/>
            <a:ext cx="8209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D143E0-9A1A-4543-A0BF-167F76A8E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1A83F-1616-4EF8-9745-A769B0AB3520}"/>
              </a:ext>
            </a:extLst>
          </p:cNvPr>
          <p:cNvSpPr txBox="1"/>
          <p:nvPr/>
        </p:nvSpPr>
        <p:spPr>
          <a:xfrm>
            <a:off x="0" y="14586"/>
            <a:ext cx="9627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FCAAF-C5C6-415E-8DD4-830B9D82BBC1}"/>
              </a:ext>
            </a:extLst>
          </p:cNvPr>
          <p:cNvSpPr txBox="1"/>
          <p:nvPr/>
        </p:nvSpPr>
        <p:spPr>
          <a:xfrm>
            <a:off x="357447" y="6021685"/>
            <a:ext cx="8411749" cy="830997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sz="2400" dirty="0">
                <a:solidFill>
                  <a:srgbClr val="66FF33"/>
                </a:solidFill>
                <a:effectLst/>
                <a:latin typeface="+mj-lt"/>
              </a:rPr>
              <a:t>6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 milestones from 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27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 completed,</a:t>
            </a:r>
          </a:p>
          <a:p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average arithmetic delay for rest of milestones is 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2</a:t>
            </a:r>
            <a:r>
              <a:rPr lang="ru-RU" altLang="en-US" sz="2400" dirty="0">
                <a:solidFill>
                  <a:srgbClr val="FF0000"/>
                </a:solidFill>
                <a:effectLst/>
                <a:latin typeface="+mj-lt"/>
              </a:rPr>
              <a:t>0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 weeks </a:t>
            </a:r>
            <a:endParaRPr lang="ru-RU" altLang="en-US" sz="240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EE2C3-2276-4FF2-B0A6-29B15025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" y="541116"/>
            <a:ext cx="8411749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68FB3-E20F-4CFC-83D2-DE5EFD536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25FD33-FEB4-4404-8327-3269EC23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713"/>
            <a:ext cx="9144000" cy="500657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C9DCD77-3FC1-4D7B-A045-AF61B7E4E832}"/>
              </a:ext>
            </a:extLst>
          </p:cNvPr>
          <p:cNvSpPr/>
          <p:nvPr/>
        </p:nvSpPr>
        <p:spPr>
          <a:xfrm>
            <a:off x="3882044" y="1812175"/>
            <a:ext cx="1853738" cy="390698"/>
          </a:xfrm>
          <a:prstGeom prst="ellipse">
            <a:avLst/>
          </a:prstGeom>
          <a:solidFill>
            <a:srgbClr val="66FF33">
              <a:alpha val="42000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0CFAB9B-10D2-4C88-BF86-ED132BF2A7B5}"/>
              </a:ext>
            </a:extLst>
          </p:cNvPr>
          <p:cNvSpPr/>
          <p:nvPr/>
        </p:nvSpPr>
        <p:spPr>
          <a:xfrm>
            <a:off x="5766262" y="2784764"/>
            <a:ext cx="1853738" cy="994528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7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B1C690-F82A-4306-92D5-044CAD0FB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4343A-FAC1-4F67-8092-7E7E6EAD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396"/>
            <a:ext cx="9144000" cy="5075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D8C18-43E8-4A82-9172-D0F690F30064}"/>
              </a:ext>
            </a:extLst>
          </p:cNvPr>
          <p:cNvSpPr txBox="1"/>
          <p:nvPr/>
        </p:nvSpPr>
        <p:spPr>
          <a:xfrm>
            <a:off x="4106487" y="5045825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+mn-lt"/>
              </a:rPr>
              <a:t>Спасибо!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C8F66AD-CC89-40FE-B93B-542B6DAA75C3}"/>
              </a:ext>
            </a:extLst>
          </p:cNvPr>
          <p:cNvSpPr/>
          <p:nvPr/>
        </p:nvSpPr>
        <p:spPr>
          <a:xfrm>
            <a:off x="5450377" y="2955175"/>
            <a:ext cx="2903913" cy="350292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3B2B69D-E983-42AD-8CAB-EFCAD362E1D0}"/>
              </a:ext>
            </a:extLst>
          </p:cNvPr>
          <p:cNvSpPr/>
          <p:nvPr/>
        </p:nvSpPr>
        <p:spPr>
          <a:xfrm>
            <a:off x="4444538" y="4416910"/>
            <a:ext cx="2637905" cy="350293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80793</TotalTime>
  <Words>96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Wingdings</vt:lpstr>
      <vt:lpstr>Bookman Old Style</vt:lpstr>
      <vt:lpstr>Arial</vt:lpstr>
      <vt:lpstr>Roboto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Сергей Костромин</cp:lastModifiedBy>
  <cp:revision>2041</cp:revision>
  <cp:lastPrinted>2020-09-08T11:45:30Z</cp:lastPrinted>
  <dcterms:created xsi:type="dcterms:W3CDTF">2007-06-18T11:06:55Z</dcterms:created>
  <dcterms:modified xsi:type="dcterms:W3CDTF">2021-09-21T08:05:54Z</dcterms:modified>
</cp:coreProperties>
</file>