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2"/>
  </p:notesMasterIdLst>
  <p:sldIdLst>
    <p:sldId id="923" r:id="rId2"/>
    <p:sldId id="1521" r:id="rId3"/>
    <p:sldId id="1516" r:id="rId4"/>
    <p:sldId id="1497" r:id="rId5"/>
    <p:sldId id="1525" r:id="rId6"/>
    <p:sldId id="1575" r:id="rId7"/>
    <p:sldId id="1576" r:id="rId8"/>
    <p:sldId id="1573" r:id="rId9"/>
    <p:sldId id="1579" r:id="rId10"/>
    <p:sldId id="155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FFF"/>
    <a:srgbClr val="A3FDFF"/>
    <a:srgbClr val="F2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4"/>
    <p:restoredTop sz="95952"/>
  </p:normalViewPr>
  <p:slideViewPr>
    <p:cSldViewPr snapToGrid="0" snapToObjects="1">
      <p:cViewPr varScale="1">
        <p:scale>
          <a:sx n="113" d="100"/>
          <a:sy n="113" d="100"/>
        </p:scale>
        <p:origin x="10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C9CC7-60BA-6343-A550-E21C2A6A9238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5E2D9-497A-E344-9811-2212BED50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2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7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2CD97-CCA9-3F43-8BB4-7578D68019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0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Производство и испытание магнитов </a:t>
            </a:r>
            <a:r>
              <a:rPr lang="ru-RU" dirty="0" err="1"/>
              <a:t>коллайдера</a:t>
            </a:r>
            <a:r>
              <a:rPr lang="ru-RU" dirty="0"/>
              <a:t> идет полным ходом. В таблице приведены степени готовности различных магнитных подсистем. К началу июня произведено и испытано 52% диполей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D3B1A-181B-4672-AAAC-B129072935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9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7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9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5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6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3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4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4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2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5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7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3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September 7,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September 7, 2021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40550" y="1140560"/>
            <a:ext cx="5262900" cy="830997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Основные риски реализации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5535" y="5364628"/>
            <a:ext cx="3567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Координационный комитет</a:t>
            </a:r>
            <a:endParaRPr lang="en-US" sz="2000" i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20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en-US" sz="20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A8048-7676-C042-9459-F955154FCB70}"/>
              </a:ext>
            </a:extLst>
          </p:cNvPr>
          <p:cNvSpPr txBox="1"/>
          <p:nvPr/>
        </p:nvSpPr>
        <p:spPr>
          <a:xfrm>
            <a:off x="5591462" y="2815322"/>
            <a:ext cx="173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</a:t>
            </a:r>
            <a:r>
              <a:rPr lang="ru-RU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Кекелидзе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95A7FE-3E7E-8444-91E9-7A770CD4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3" y="20590"/>
            <a:ext cx="1116114" cy="111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8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BF36F-97DC-4D4D-AAD4-636C23C6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2796"/>
            <a:ext cx="2057400" cy="365125"/>
          </a:xfrm>
        </p:spPr>
        <p:txBody>
          <a:bodyPr anchor="b"/>
          <a:lstStyle/>
          <a:p>
            <a:r>
              <a:rPr lang="ru-RU"/>
              <a:t>September 7,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2E6FF-D08E-7049-A55D-0004AF3C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12796"/>
            <a:ext cx="3086100" cy="365125"/>
          </a:xfrm>
        </p:spPr>
        <p:txBody>
          <a:bodyPr anchor="b"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D9E5-3911-4C48-8089-CFB47388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2796"/>
            <a:ext cx="2057400" cy="365125"/>
          </a:xfrm>
        </p:spPr>
        <p:txBody>
          <a:bodyPr anchor="b"/>
          <a:lstStyle/>
          <a:p>
            <a:fld id="{3E8B7870-207A-2545-9764-4A45D888C558}" type="slidenum">
              <a:rPr lang="ru-RU" smtClean="0"/>
              <a:t>10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57EAF-C517-5348-AA0B-337378DA6591}"/>
              </a:ext>
            </a:extLst>
          </p:cNvPr>
          <p:cNvSpPr/>
          <p:nvPr/>
        </p:nvSpPr>
        <p:spPr>
          <a:xfrm>
            <a:off x="348948" y="1342168"/>
            <a:ext cx="84461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3 сентября 2021 года проект исполнен на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общего объема работ по его реализации;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задержки по поставкам и изготовлению основного оборудования, вызванные ограничениями из-за глобальной пандемии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-19: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 транспортировки пучков (Бустер – 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Нуклотрон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r"/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Нуклотрон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коллайдер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42950" lvl="1" indent="-285750"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для прикладных исследований;</a:t>
            </a:r>
          </a:p>
          <a:p>
            <a:pPr marL="742950" lvl="1" indent="-285750"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в эксплуатацию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MPD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магнита;</a:t>
            </a:r>
          </a:p>
          <a:p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ввиду объективных задержек строительство здания 17 не будет завершено в этом году;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по бюджету ОИЯИ на 2021 год ожидаются 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близкими к 100%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небольшой перерасход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D824E-8632-7C4F-B933-B4CF377CA014}"/>
              </a:ext>
            </a:extLst>
          </p:cNvPr>
          <p:cNvSpPr txBox="1"/>
          <p:nvPr/>
        </p:nvSpPr>
        <p:spPr>
          <a:xfrm>
            <a:off x="3142192" y="411318"/>
            <a:ext cx="2678994" cy="461665"/>
          </a:xfrm>
          <a:prstGeom prst="rect">
            <a:avLst/>
          </a:prstGeom>
          <a:solidFill>
            <a:srgbClr val="D7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F36CF-BF6D-094A-AE6E-E459EADD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" y="26183"/>
            <a:ext cx="1116114" cy="111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8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29728-9353-D847-8489-BE415BCE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01670"/>
            <a:ext cx="2133600" cy="476250"/>
          </a:xfrm>
        </p:spPr>
        <p:txBody>
          <a:bodyPr anchor="b"/>
          <a:lstStyle/>
          <a:p>
            <a:pPr>
              <a:defRPr/>
            </a:pPr>
            <a:r>
              <a:rPr lang="ru-RU"/>
              <a:t>September 7,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F7A2-61A8-954E-BFDD-2DCCD8D9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01670"/>
            <a:ext cx="2895600" cy="476250"/>
          </a:xfrm>
        </p:spPr>
        <p:txBody>
          <a:bodyPr anchor="b"/>
          <a:lstStyle/>
          <a:p>
            <a:pPr>
              <a:defRPr/>
            </a:pPr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0FAAC-21CA-9342-8AEB-647BA9E1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01670"/>
            <a:ext cx="2133600" cy="476250"/>
          </a:xfrm>
        </p:spPr>
        <p:txBody>
          <a:bodyPr anchor="b"/>
          <a:lstStyle/>
          <a:p>
            <a:fld id="{4480217B-8183-4E7A-98AC-12846F6965A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542F1-5C0E-3B4D-91CB-9E6B3DF77F05}"/>
              </a:ext>
            </a:extLst>
          </p:cNvPr>
          <p:cNvSpPr txBox="1"/>
          <p:nvPr/>
        </p:nvSpPr>
        <p:spPr>
          <a:xfrm>
            <a:off x="3124200" y="241295"/>
            <a:ext cx="3009157" cy="400110"/>
          </a:xfrm>
          <a:prstGeom prst="rect">
            <a:avLst/>
          </a:prstGeom>
          <a:solidFill>
            <a:srgbClr val="C4FFF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решений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FB8062-5105-AB4E-B0B1-601382C84A76}"/>
              </a:ext>
            </a:extLst>
          </p:cNvPr>
          <p:cNvSpPr/>
          <p:nvPr/>
        </p:nvSpPr>
        <p:spPr>
          <a:xfrm>
            <a:off x="2120823" y="735229"/>
            <a:ext cx="5169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6-го заседания Наблюдательного Совета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567482-9E9C-F744-96B9-DECA32BAC9F4}"/>
              </a:ext>
            </a:extLst>
          </p:cNvPr>
          <p:cNvSpPr/>
          <p:nvPr/>
        </p:nvSpPr>
        <p:spPr>
          <a:xfrm>
            <a:off x="642453" y="1198385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решений:</a:t>
            </a:r>
            <a:endParaRPr lang="ru-RU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E9D88-EEFC-E046-8D55-4AB50A5E5A41}"/>
              </a:ext>
            </a:extLst>
          </p:cNvPr>
          <p:cNvSpPr/>
          <p:nvPr/>
        </p:nvSpPr>
        <p:spPr>
          <a:xfrm>
            <a:off x="623868" y="1625494"/>
            <a:ext cx="8163293" cy="244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Предложить руководству Института активизировать работу по созданию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Ассоциации Пользователей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прикладной и инновационной инфраструктуры Комплекса 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начато формирование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экспертного комитета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подготовлено проведение 15-16 сентября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Круглого стола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«Прикладные исследования и инновации на комплексе </a:t>
            </a:r>
            <a:r>
              <a:rPr lang="en-GB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NICA»,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первый шаг к формированию сообщества пользователей.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6DC4A5-393B-5844-8875-A3E79A2682B1}"/>
              </a:ext>
            </a:extLst>
          </p:cNvPr>
          <p:cNvSpPr/>
          <p:nvPr/>
        </p:nvSpPr>
        <p:spPr>
          <a:xfrm>
            <a:off x="623867" y="4379060"/>
            <a:ext cx="8163293" cy="173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Рекомендовать дирекции ОИЯИ разработать и ввести в действие в Институте специальное Положение об использовании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поддержку участия в проекте NICA научных групп из государств-членов ОИЯИ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Положение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подготовлено и утверждено; идет сбор заявок.</a:t>
            </a:r>
          </a:p>
        </p:txBody>
      </p:sp>
    </p:spTree>
    <p:extLst>
      <p:ext uri="{BB962C8B-B14F-4D97-AF65-F5344CB8AC3E}">
        <p14:creationId xmlns:p14="http://schemas.microsoft.com/office/powerpoint/2010/main" val="6453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6A6B-7DAE-D543-9180-0B8DAED66F63}" type="slidenum">
              <a:rPr lang="en-US" smtClean="0"/>
              <a:t>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E26C3-DF19-8A40-A0B1-C314A5E84795}"/>
              </a:ext>
            </a:extLst>
          </p:cNvPr>
          <p:cNvSpPr txBox="1"/>
          <p:nvPr/>
        </p:nvSpPr>
        <p:spPr>
          <a:xfrm>
            <a:off x="1942403" y="2136660"/>
            <a:ext cx="5259194" cy="461665"/>
          </a:xfrm>
          <a:prstGeom prst="rect">
            <a:avLst/>
          </a:prstGeom>
          <a:solidFill>
            <a:srgbClr val="CBFFFB"/>
          </a:solidFill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Коллайдер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1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3F4FAF-E833-40DE-AE0A-D903AD48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17504"/>
            <a:ext cx="8512562" cy="5653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1ECE3C-613F-4E36-A829-C1CBD6769C7A}"/>
              </a:ext>
            </a:extLst>
          </p:cNvPr>
          <p:cNvSpPr txBox="1"/>
          <p:nvPr/>
        </p:nvSpPr>
        <p:spPr>
          <a:xfrm>
            <a:off x="203200" y="112243"/>
            <a:ext cx="3999529" cy="830997"/>
          </a:xfrm>
          <a:prstGeom prst="rect">
            <a:avLst/>
          </a:prstGeom>
          <a:solidFill>
            <a:srgbClr val="9DFCFF">
              <a:alpha val="72000"/>
            </a:srgbClr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algn="ctr">
              <a:defRPr sz="3600">
                <a:solidFill>
                  <a:srgbClr val="25406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Collider magnets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1400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assembly and testing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55243-8FFB-9D4F-8C83-B8975379DC57}"/>
              </a:ext>
            </a:extLst>
          </p:cNvPr>
          <p:cNvSpPr/>
          <p:nvPr/>
        </p:nvSpPr>
        <p:spPr>
          <a:xfrm>
            <a:off x="67826" y="1054538"/>
            <a:ext cx="4318000" cy="954107"/>
          </a:xfrm>
          <a:prstGeom prst="rect">
            <a:avLst/>
          </a:prstGeom>
          <a:solidFill>
            <a:srgbClr val="FFE9D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Cryogenic-tests per year</a:t>
            </a:r>
            <a:r>
              <a:rPr lang="ru-RU" i="1" dirty="0">
                <a:solidFill>
                  <a:srgbClr val="002060"/>
                </a:solidFill>
              </a:rPr>
              <a:t>:</a:t>
            </a:r>
          </a:p>
          <a:p>
            <a:pPr algn="just">
              <a:defRPr/>
            </a:pPr>
            <a:r>
              <a:rPr lang="ru-RU" i="1" dirty="0">
                <a:solidFill>
                  <a:srgbClr val="002060"/>
                </a:solidFill>
              </a:rPr>
              <a:t>2016  </a:t>
            </a:r>
            <a:r>
              <a:rPr lang="en-US" i="1" dirty="0">
                <a:solidFill>
                  <a:srgbClr val="002060"/>
                </a:solidFill>
              </a:rPr>
              <a:t> 2017   2018   2019   </a:t>
            </a:r>
            <a:r>
              <a:rPr lang="ru-RU" i="1" dirty="0">
                <a:solidFill>
                  <a:srgbClr val="002060"/>
                </a:solidFill>
              </a:rPr>
              <a:t>20</a:t>
            </a:r>
            <a:r>
              <a:rPr lang="en-US" i="1" dirty="0">
                <a:solidFill>
                  <a:srgbClr val="002060"/>
                </a:solidFill>
              </a:rPr>
              <a:t>20 </a:t>
            </a:r>
            <a:r>
              <a:rPr lang="ru-RU" i="1" dirty="0">
                <a:solidFill>
                  <a:srgbClr val="002060"/>
                </a:solidFill>
              </a:rPr>
              <a:t>      2021</a:t>
            </a:r>
            <a:endParaRPr lang="en-US" i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i="1" dirty="0">
                <a:solidFill>
                  <a:srgbClr val="002060"/>
                </a:solidFill>
              </a:rPr>
              <a:t>   20</a:t>
            </a:r>
            <a:r>
              <a:rPr lang="en-US" i="1" dirty="0">
                <a:solidFill>
                  <a:srgbClr val="002060"/>
                </a:solidFill>
              </a:rPr>
              <a:t>      </a:t>
            </a:r>
            <a:r>
              <a:rPr lang="ru-RU" i="1" dirty="0">
                <a:solidFill>
                  <a:srgbClr val="002060"/>
                </a:solidFill>
              </a:rPr>
              <a:t> 60</a:t>
            </a:r>
            <a:r>
              <a:rPr lang="en-US" i="1" dirty="0">
                <a:solidFill>
                  <a:srgbClr val="002060"/>
                </a:solidFill>
              </a:rPr>
              <a:t>       </a:t>
            </a:r>
            <a:r>
              <a:rPr lang="ru-RU" i="1" dirty="0">
                <a:solidFill>
                  <a:srgbClr val="002060"/>
                </a:solidFill>
              </a:rPr>
              <a:t>58</a:t>
            </a:r>
            <a:r>
              <a:rPr lang="en-US" i="1" dirty="0">
                <a:solidFill>
                  <a:srgbClr val="002060"/>
                </a:solidFill>
              </a:rPr>
              <a:t>       </a:t>
            </a:r>
            <a:r>
              <a:rPr lang="ru-RU" i="1" dirty="0">
                <a:solidFill>
                  <a:srgbClr val="002060"/>
                </a:solidFill>
              </a:rPr>
              <a:t> 76</a:t>
            </a:r>
            <a:r>
              <a:rPr lang="en-US" i="1" dirty="0">
                <a:solidFill>
                  <a:srgbClr val="002060"/>
                </a:solidFill>
              </a:rPr>
              <a:t>       </a:t>
            </a:r>
            <a:r>
              <a:rPr lang="ru-RU" i="1" dirty="0">
                <a:solidFill>
                  <a:srgbClr val="002060"/>
                </a:solidFill>
              </a:rPr>
              <a:t>72          </a:t>
            </a:r>
            <a:r>
              <a:rPr lang="en-US" sz="2000" b="1" i="1" dirty="0">
                <a:solidFill>
                  <a:srgbClr val="FF0000"/>
                </a:solidFill>
              </a:rPr>
              <a:t>1</a:t>
            </a:r>
            <a:r>
              <a:rPr lang="ru-RU" sz="2000" b="1" i="1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69F6B-3093-1F4F-B2E7-0DAB3A00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September 7,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CE923-15EF-2F40-9AAF-4A1779C2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V. Kekelidze, CC NICA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9F258-92F8-014B-8E98-2B6C79B2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7510-CD4E-4320-B1B7-E77576364A8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AE9D886-85AE-B348-98DB-0589007FE810}"/>
              </a:ext>
            </a:extLst>
          </p:cNvPr>
          <p:cNvSpPr/>
          <p:nvPr/>
        </p:nvSpPr>
        <p:spPr>
          <a:xfrm>
            <a:off x="3154526" y="1742133"/>
            <a:ext cx="259957" cy="1430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430E57-408E-8349-9C55-B6AC7442D922}"/>
              </a:ext>
            </a:extLst>
          </p:cNvPr>
          <p:cNvSpPr/>
          <p:nvPr/>
        </p:nvSpPr>
        <p:spPr>
          <a:xfrm>
            <a:off x="127588" y="2119943"/>
            <a:ext cx="3970279" cy="646331"/>
          </a:xfrm>
          <a:prstGeom prst="rect">
            <a:avLst/>
          </a:prstGeom>
          <a:solidFill>
            <a:srgbClr val="FFE9D2"/>
          </a:solidFill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Collider dipoles: </a:t>
            </a:r>
            <a:r>
              <a:rPr lang="en-US" b="1" i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i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i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tested</a:t>
            </a:r>
          </a:p>
          <a:p>
            <a:pPr defTabSz="342900">
              <a:defRPr/>
            </a:pP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Collider quadrupoles: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9">
            <a:extLst>
              <a:ext uri="{FF2B5EF4-FFF2-40B4-BE49-F238E27FC236}">
                <a16:creationId xmlns:a16="http://schemas.microsoft.com/office/drawing/2014/main" id="{397DCFAC-808E-C84E-8E73-C58D0E06E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47144"/>
              </p:ext>
            </p:extLst>
          </p:nvPr>
        </p:nvGraphicFramePr>
        <p:xfrm>
          <a:off x="4534643" y="112243"/>
          <a:ext cx="4318000" cy="3062043"/>
        </p:xfrm>
        <a:graphic>
          <a:graphicData uri="http://schemas.openxmlformats.org/drawingml/2006/table">
            <a:tbl>
              <a:tblPr firstRow="1" firstCol="1" bandRow="1"/>
              <a:tblGrid>
                <a:gridCol w="2833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213">
                  <a:extLst>
                    <a:ext uri="{9D8B030D-6E8A-4147-A177-3AD203B41FA5}">
                      <a16:colId xmlns:a16="http://schemas.microsoft.com/office/drawing/2014/main" val="334356057"/>
                    </a:ext>
                  </a:extLst>
                </a:gridCol>
                <a:gridCol w="812353">
                  <a:extLst>
                    <a:ext uri="{9D8B030D-6E8A-4147-A177-3AD203B41FA5}">
                      <a16:colId xmlns:a16="http://schemas.microsoft.com/office/drawing/2014/main" val="2984611737"/>
                    </a:ext>
                  </a:extLst>
                </a:gridCol>
              </a:tblGrid>
              <a:tr h="233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prod. %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76130"/>
                  </a:ext>
                </a:extLst>
              </a:tr>
              <a:tr h="23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Dipole magnet coil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80+1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Quadrupole magnet coil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46+24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Corrector magnet coil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4+4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focus quadrupole coil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bending magnet coil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Dipole magnet heat screen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80+1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Quadrupole magnet heat screen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46+12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interconnections’ heat screen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Cryogenic by-pass heat screens</a:t>
                      </a: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7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Heat screens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ref. mag.&amp; feed b-x)</a:t>
                      </a: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 sensor @ cold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4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6F693-696B-604C-A3CB-010A6684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3BF22-39A8-8548-A2BF-DDC82C13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CA5D4-030A-4347-B9A9-F7D76170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5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4C398-7D64-DC48-9238-535773C2C751}"/>
              </a:ext>
            </a:extLst>
          </p:cNvPr>
          <p:cNvSpPr txBox="1"/>
          <p:nvPr/>
        </p:nvSpPr>
        <p:spPr>
          <a:xfrm>
            <a:off x="1309512" y="136524"/>
            <a:ext cx="7552266" cy="2554545"/>
          </a:xfrm>
          <a:prstGeom prst="rect">
            <a:avLst/>
          </a:prstGeom>
          <a:solidFill>
            <a:srgbClr val="E8FFF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монтажа в туннеле (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FF0000"/>
              </a:buClr>
              <a:defRPr/>
            </a:pP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оснастка, магниты,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	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сдвигается</a:t>
            </a:r>
            <a:endParaRPr lang="en-U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en-U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монтаж каналов транспортировки пучка </a:t>
            </a:r>
            <a:r>
              <a:rPr lang="ru-RU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Нуклотрон-Коллайдер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(ноябрь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Sigma-Phi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задерживаются</a:t>
            </a:r>
          </a:p>
          <a:p>
            <a:pPr>
              <a:buClr>
                <a:srgbClr val="FF0000"/>
              </a:buClr>
              <a:defRPr/>
            </a:pP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СЭО -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8A2F3-C1CD-3043-A9E6-6AB58B3A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3" y="20590"/>
            <a:ext cx="1116114" cy="1116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731395-9E41-444B-A83C-B79BA6D20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7373"/>
            <a:ext cx="9144000" cy="41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5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B8903-212A-B44B-BE21-E3E81FC4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1C7BF-FD1B-1541-B15C-F893E42E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A7BB4-058F-0A4F-ACD1-80E666E6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6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527FE-9418-DF4D-8855-CB6028093FB8}"/>
              </a:ext>
            </a:extLst>
          </p:cNvPr>
          <p:cNvSpPr txBox="1"/>
          <p:nvPr/>
        </p:nvSpPr>
        <p:spPr>
          <a:xfrm>
            <a:off x="1765060" y="377471"/>
            <a:ext cx="6961252" cy="923330"/>
          </a:xfrm>
          <a:prstGeom prst="rect">
            <a:avLst/>
          </a:prstGeom>
          <a:solidFill>
            <a:srgbClr val="D7FFFF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MPD -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критичные работы: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криогенные испытания криостата с СП катушкой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в эксплуатацию магнита.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225114-970F-774F-A25A-A3AFA54A5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3" y="20590"/>
            <a:ext cx="1116114" cy="1116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F7051E-7C09-EF44-8F70-5CADC1594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7511"/>
            <a:ext cx="9144000" cy="437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0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EEE82-FCBF-EE45-9C15-E8538E67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9582F-0FF4-F241-8161-A9F04B8D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098AF-C94A-EA41-99CA-140B2CE7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7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BA92A-B7AE-684C-89B6-5325FDB3F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3" y="20590"/>
            <a:ext cx="1116114" cy="1116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FF6C4-6710-1243-9D16-57BCAB4D8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957"/>
            <a:ext cx="9144000" cy="4962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6DB49D-A0DA-7E43-8468-02FDDB06B48D}"/>
              </a:ext>
            </a:extLst>
          </p:cNvPr>
          <p:cNvSpPr txBox="1"/>
          <p:nvPr/>
        </p:nvSpPr>
        <p:spPr>
          <a:xfrm>
            <a:off x="2292350" y="322414"/>
            <a:ext cx="5060950" cy="830997"/>
          </a:xfrm>
          <a:prstGeom prst="rect">
            <a:avLst/>
          </a:prstGeom>
          <a:solidFill>
            <a:srgbClr val="CBFFFB"/>
          </a:solidFill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  <a:p>
            <a:pPr lvl="0" algn="ctr" defTabSz="914400">
              <a:defRPr/>
            </a:pP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здание №17, криогеника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661CE-8488-1444-B379-4F2D7015603E}"/>
              </a:ext>
            </a:extLst>
          </p:cNvPr>
          <p:cNvSpPr txBox="1"/>
          <p:nvPr/>
        </p:nvSpPr>
        <p:spPr>
          <a:xfrm>
            <a:off x="1657350" y="2235200"/>
            <a:ext cx="40810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Завершение строительства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инженерными системами </a:t>
            </a:r>
          </a:p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задерживается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месяцев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E5E07-FD5A-7841-B1E9-DD6068522D91}"/>
              </a:ext>
            </a:extLst>
          </p:cNvPr>
          <p:cNvSpPr txBox="1"/>
          <p:nvPr/>
        </p:nvSpPr>
        <p:spPr>
          <a:xfrm>
            <a:off x="1580797" y="3524874"/>
            <a:ext cx="41809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Задержки по криогенному комплексу</a:t>
            </a:r>
          </a:p>
        </p:txBody>
      </p:sp>
    </p:spTree>
    <p:extLst>
      <p:ext uri="{BB962C8B-B14F-4D97-AF65-F5344CB8AC3E}">
        <p14:creationId xmlns:p14="http://schemas.microsoft.com/office/powerpoint/2010/main" val="109450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8B74D5-5A17-254A-8D66-F9EB966DB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386"/>
            <a:ext cx="9144000" cy="46184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02C4-4885-C242-9B69-B1D29560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3257"/>
            <a:ext cx="2057400" cy="365125"/>
          </a:xfrm>
        </p:spPr>
        <p:txBody>
          <a:bodyPr anchor="b"/>
          <a:lstStyle/>
          <a:p>
            <a:r>
              <a:rPr lang="ru-RU"/>
              <a:t>September 7,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3E1E3-A758-684F-9994-9E980255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23257"/>
            <a:ext cx="3086100" cy="365125"/>
          </a:xfrm>
        </p:spPr>
        <p:txBody>
          <a:bodyPr anchor="b"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BD4CA-BF32-D746-BAC8-80D1246F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23257"/>
            <a:ext cx="2057400" cy="365125"/>
          </a:xfrm>
        </p:spPr>
        <p:txBody>
          <a:bodyPr anchor="b"/>
          <a:lstStyle/>
          <a:p>
            <a:fld id="{3E8B7870-207A-2545-9764-4A45D888C558}" type="slidenum">
              <a:rPr lang="ru-RU" smtClean="0"/>
              <a:t>8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B9E56-8324-4A46-9D24-21BF1B714B6B}"/>
              </a:ext>
            </a:extLst>
          </p:cNvPr>
          <p:cNvSpPr/>
          <p:nvPr/>
        </p:nvSpPr>
        <p:spPr>
          <a:xfrm>
            <a:off x="1384036" y="94833"/>
            <a:ext cx="7346883" cy="461665"/>
          </a:xfrm>
          <a:prstGeom prst="rect">
            <a:avLst/>
          </a:prstGeom>
          <a:solidFill>
            <a:srgbClr val="D7FFFF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Project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</a:t>
            </a:r>
            <a:r>
              <a:rPr lang="en-GB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(basic configuration)</a:t>
            </a:r>
            <a:endParaRPr lang="ru-RU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5D4A3-9060-1C48-9424-FE62AA279055}"/>
              </a:ext>
            </a:extLst>
          </p:cNvPr>
          <p:cNvSpPr txBox="1"/>
          <p:nvPr/>
        </p:nvSpPr>
        <p:spPr>
          <a:xfrm>
            <a:off x="2852618" y="2543307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on 01.01.2020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1E8D39-BD11-0349-8024-F4C6711CC63D}"/>
              </a:ext>
            </a:extLst>
          </p:cNvPr>
          <p:cNvCxnSpPr>
            <a:cxnSpLocks/>
          </p:cNvCxnSpPr>
          <p:nvPr/>
        </p:nvCxnSpPr>
        <p:spPr>
          <a:xfrm>
            <a:off x="5053949" y="2965154"/>
            <a:ext cx="2809415" cy="1228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6E7AC47-0FEB-BA45-A766-92E08A233BC7}"/>
              </a:ext>
            </a:extLst>
          </p:cNvPr>
          <p:cNvSpPr/>
          <p:nvPr/>
        </p:nvSpPr>
        <p:spPr>
          <a:xfrm>
            <a:off x="1380507" y="681948"/>
            <a:ext cx="7346884" cy="1015663"/>
          </a:xfrm>
          <a:prstGeom prst="rect">
            <a:avLst/>
          </a:prstGeom>
          <a:solidFill>
            <a:srgbClr val="F2FFF3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cost      	$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GB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			</a:t>
            </a:r>
            <a:r>
              <a:rPr lang="en-GB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32 100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</a:t>
            </a:r>
            <a:r>
              <a:rPr lang="en-GB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	$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z="20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			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				</a:t>
            </a:r>
            <a:r>
              <a:rPr lang="en-GB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GB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	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2000" i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447ECA-D6D9-4943-8FC5-68FFA8DBE982}"/>
              </a:ext>
            </a:extLst>
          </p:cNvPr>
          <p:cNvCxnSpPr/>
          <p:nvPr/>
        </p:nvCxnSpPr>
        <p:spPr>
          <a:xfrm>
            <a:off x="8949108" y="1768584"/>
            <a:ext cx="0" cy="37105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F638F9B-B0B5-5647-BF53-7A861163BD7F}"/>
              </a:ext>
            </a:extLst>
          </p:cNvPr>
          <p:cNvSpPr txBox="1"/>
          <p:nvPr/>
        </p:nvSpPr>
        <p:spPr>
          <a:xfrm>
            <a:off x="5865096" y="1691573"/>
            <a:ext cx="2956855" cy="381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data taking with MPD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BAFBFA-D070-D746-AFFA-B6FB63C4A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3" y="20590"/>
            <a:ext cx="1116114" cy="11161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6ACE14-B2A7-7345-8AE7-56D921368157}"/>
              </a:ext>
            </a:extLst>
          </p:cNvPr>
          <p:cNvSpPr txBox="1"/>
          <p:nvPr/>
        </p:nvSpPr>
        <p:spPr>
          <a:xfrm>
            <a:off x="5961866" y="3162204"/>
            <a:ext cx="1151277" cy="461665"/>
          </a:xfrm>
          <a:prstGeom prst="rect">
            <a:avLst/>
          </a:prstGeom>
          <a:solidFill>
            <a:srgbClr val="A3FDFF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307047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A0F23F5-0E6D-5D49-95A5-0DA86E94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828" y="2607755"/>
            <a:ext cx="3859857" cy="168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CC62E-AFAC-E64A-9B63-985DCDD5C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14" y="818633"/>
            <a:ext cx="8887371" cy="173434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E56A-D353-E045-9028-E6318915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September 7,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6C2E6-8178-3645-BE37-97C5C54A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B6482-2C7C-C743-865A-EC194C67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96701-786F-9D46-B3B2-33FAB64AEE38}"/>
              </a:ext>
            </a:extLst>
          </p:cNvPr>
          <p:cNvSpPr txBox="1"/>
          <p:nvPr/>
        </p:nvSpPr>
        <p:spPr>
          <a:xfrm>
            <a:off x="3585181" y="116190"/>
            <a:ext cx="3374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расходов в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082F6-1B83-4F4C-A91E-AC22CC925C64}"/>
              </a:ext>
            </a:extLst>
          </p:cNvPr>
          <p:cNvSpPr/>
          <p:nvPr/>
        </p:nvSpPr>
        <p:spPr>
          <a:xfrm>
            <a:off x="356544" y="476669"/>
            <a:ext cx="4662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MT"/>
              </a:rPr>
              <a:t>1. Бюджет ОИЯИ</a:t>
            </a:r>
            <a:r>
              <a:rPr lang="en-US" i="1" dirty="0">
                <a:solidFill>
                  <a:srgbClr val="002060"/>
                </a:solidFill>
                <a:latin typeface="ArialMT"/>
              </a:rPr>
              <a:t>,$ (</a:t>
            </a:r>
            <a:r>
              <a:rPr lang="ru-RU" i="1" dirty="0">
                <a:solidFill>
                  <a:srgbClr val="002060"/>
                </a:solidFill>
                <a:latin typeface="ArialMT"/>
              </a:rPr>
              <a:t>на 7 сентября 2021</a:t>
            </a:r>
            <a:r>
              <a:rPr lang="en-US" i="1" dirty="0">
                <a:solidFill>
                  <a:srgbClr val="002060"/>
                </a:solidFill>
                <a:latin typeface="ArialMT"/>
              </a:rPr>
              <a:t>)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8F3C1A-0299-BA42-AE06-5C3696A72536}"/>
              </a:ext>
            </a:extLst>
          </p:cNvPr>
          <p:cNvSpPr/>
          <p:nvPr/>
        </p:nvSpPr>
        <p:spPr>
          <a:xfrm>
            <a:off x="5155828" y="4777768"/>
            <a:ext cx="3859857" cy="1477328"/>
          </a:xfrm>
          <a:prstGeom prst="rect">
            <a:avLst/>
          </a:prstGeom>
          <a:solidFill>
            <a:srgbClr val="D7FFFF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РФ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получено 				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14 400,0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законтрактовано 		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10 779,7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оплачено 				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8 525,7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84BCC9-C5BF-8F46-B128-058033AA71E2}"/>
              </a:ext>
            </a:extLst>
          </p:cNvPr>
          <p:cNvSpPr/>
          <p:nvPr/>
        </p:nvSpPr>
        <p:spPr>
          <a:xfrm>
            <a:off x="8587043" y="3998666"/>
            <a:ext cx="538338" cy="4151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8A43D9-C239-A744-AD2E-B6E257741658}"/>
              </a:ext>
            </a:extLst>
          </p:cNvPr>
          <p:cNvSpPr/>
          <p:nvPr/>
        </p:nvSpPr>
        <p:spPr>
          <a:xfrm>
            <a:off x="3976883" y="2180686"/>
            <a:ext cx="2550191" cy="5128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912D90-4ACC-714F-A786-CABD03116B25}"/>
              </a:ext>
            </a:extLst>
          </p:cNvPr>
          <p:cNvSpPr/>
          <p:nvPr/>
        </p:nvSpPr>
        <p:spPr>
          <a:xfrm>
            <a:off x="404286" y="5192035"/>
            <a:ext cx="4305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      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3 787,4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      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1 284,4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  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2 500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3 096 </a:t>
            </a:r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(66-82 %)</a:t>
            </a:r>
            <a:endParaRPr lang="ru-RU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ABF7FF-D7A5-3747-86B0-BF71218B8C29}"/>
              </a:ext>
            </a:extLst>
          </p:cNvPr>
          <p:cNvSpPr/>
          <p:nvPr/>
        </p:nvSpPr>
        <p:spPr>
          <a:xfrm>
            <a:off x="461883" y="4777768"/>
            <a:ext cx="365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MT"/>
              </a:rPr>
              <a:t>2. Целевые средства</a:t>
            </a:r>
            <a:r>
              <a:rPr lang="en-US" i="1" dirty="0">
                <a:solidFill>
                  <a:srgbClr val="002060"/>
                </a:solidFill>
                <a:latin typeface="ArialMT"/>
              </a:rPr>
              <a:t> (</a:t>
            </a:r>
            <a:r>
              <a:rPr lang="ru-RU" i="1" dirty="0">
                <a:solidFill>
                  <a:srgbClr val="002060"/>
                </a:solidFill>
                <a:latin typeface="ArialMT"/>
              </a:rPr>
              <a:t>млн. </a:t>
            </a:r>
            <a:r>
              <a:rPr lang="ru-RU" i="1" dirty="0" err="1">
                <a:solidFill>
                  <a:srgbClr val="002060"/>
                </a:solidFill>
                <a:latin typeface="ArialMT"/>
              </a:rPr>
              <a:t>руб</a:t>
            </a:r>
            <a:r>
              <a:rPr lang="en-US" i="1" dirty="0">
                <a:solidFill>
                  <a:srgbClr val="002060"/>
                </a:solidFill>
                <a:latin typeface="ArialMT"/>
              </a:rPr>
              <a:t>)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27554</TotalTime>
  <Words>664</Words>
  <Application>Microsoft Macintosh PowerPoint</Application>
  <PresentationFormat>On-screen Show (4:3)</PresentationFormat>
  <Paragraphs>137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Kekelidze</dc:creator>
  <cp:lastModifiedBy>Vladimir Kekelidze</cp:lastModifiedBy>
  <cp:revision>617</cp:revision>
  <dcterms:created xsi:type="dcterms:W3CDTF">2020-12-19T09:09:15Z</dcterms:created>
  <dcterms:modified xsi:type="dcterms:W3CDTF">2021-09-07T09:11:25Z</dcterms:modified>
</cp:coreProperties>
</file>