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446" r:id="rId3"/>
    <p:sldId id="318" r:id="rId4"/>
    <p:sldId id="261" r:id="rId5"/>
    <p:sldId id="453" r:id="rId6"/>
    <p:sldId id="465" r:id="rId7"/>
    <p:sldId id="431" r:id="rId8"/>
    <p:sldId id="292" r:id="rId9"/>
    <p:sldId id="435" r:id="rId10"/>
    <p:sldId id="296" r:id="rId11"/>
    <p:sldId id="439" r:id="rId12"/>
    <p:sldId id="294" r:id="rId13"/>
    <p:sldId id="459" r:id="rId14"/>
    <p:sldId id="282" r:id="rId15"/>
    <p:sldId id="274" r:id="rId16"/>
    <p:sldId id="286" r:id="rId17"/>
    <p:sldId id="297" r:id="rId18"/>
    <p:sldId id="463" r:id="rId19"/>
    <p:sldId id="461" r:id="rId20"/>
    <p:sldId id="466" r:id="rId21"/>
    <p:sldId id="469" r:id="rId22"/>
    <p:sldId id="468" r:id="rId23"/>
    <p:sldId id="460" r:id="rId24"/>
    <p:sldId id="462" r:id="rId25"/>
    <p:sldId id="287" r:id="rId26"/>
    <p:sldId id="30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D3F41"/>
    <a:srgbClr val="62305E"/>
    <a:srgbClr val="FFFF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AC8A9-8778-4E04-BD77-B87F174B6FF3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8C010-3110-40D2-8DA2-7F36768223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882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30F0D-1A5A-4EA2-B28F-0EC912CB6BA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左图为</a:t>
            </a:r>
            <a:r>
              <a:rPr lang="en-US" altLang="zh-CN" dirty="0" err="1"/>
              <a:t>mpd</a:t>
            </a:r>
            <a:r>
              <a:rPr lang="zh-CN" altLang="en-US" dirty="0"/>
              <a:t>中心探测器的完整结构，有图蓝色部分为电磁量能器，</a:t>
            </a:r>
            <a:r>
              <a:rPr lang="en-US" altLang="zh-CN" dirty="0" err="1"/>
              <a:t>mpd</a:t>
            </a:r>
            <a:r>
              <a:rPr lang="zh-CN" altLang="en-US" dirty="0"/>
              <a:t>探测器的具体性能特点列举如下。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CEE9-7E5C-4A6F-9B6B-B56E0AC5BC8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02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1.Assembling a tower by using 220 alternating layers of lead and scintillator plates in the mold, pulled together with one loops of a steel string. Strings are ﬁxed by the two tension screws. </a:t>
            </a:r>
          </a:p>
          <a:p>
            <a:r>
              <a:rPr lang="en-US" altLang="zh-CN" dirty="0"/>
              <a:t>2.Sixteen towers are pressed with a special machine. </a:t>
            </a:r>
          </a:p>
          <a:p>
            <a:r>
              <a:rPr lang="en-US" altLang="zh-CN" dirty="0"/>
              <a:t>3.Sixteen towers are cut at a small angle and bonded into one module with two rows (each row consists of 8 towers). </a:t>
            </a:r>
          </a:p>
          <a:p>
            <a:r>
              <a:rPr lang="en-US" altLang="zh-CN" dirty="0"/>
              <a:t>4.The end of ﬁbers are glued in bunches and connected with SiPM separately.</a:t>
            </a:r>
          </a:p>
          <a:p>
            <a:r>
              <a:rPr lang="en-US" altLang="zh-CN" dirty="0"/>
              <a:t>5. Cut and polished the ﬁbers, connecting the PCB plate with SiPM detector and wrapped with shading paper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3D8B2-6E7D-4E44-A9C7-00805B21D6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3208D-CB1F-4002-8C2C-2084203C70D8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03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5DC7-D268-414E-99DE-B23C4106D96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50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DB2E2-715D-4CF6-8639-5ED1CB749318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866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259" y="1499936"/>
            <a:ext cx="5270661" cy="1335862"/>
          </a:xfrm>
        </p:spPr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858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371600" indent="0">
              <a:buSzPct val="70000"/>
              <a:buFont typeface="Wingdings" panose="05000000000000000000" pitchFamily="2" charset="2"/>
              <a:buNone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Calibri</a:t>
            </a:r>
            <a:endParaRPr lang="zh-CN" altLang="en-US" dirty="0"/>
          </a:p>
          <a:p>
            <a:pPr lvl="1"/>
            <a:r>
              <a:rPr lang="en-US" altLang="zh-CN" dirty="0"/>
              <a:t>Calibri</a:t>
            </a:r>
            <a:endParaRPr lang="zh-CN" altLang="en-US" dirty="0"/>
          </a:p>
          <a:p>
            <a:pPr lvl="2"/>
            <a:r>
              <a:rPr lang="en-US" altLang="zh-CN" dirty="0"/>
              <a:t>Calibri</a:t>
            </a:r>
            <a:endParaRPr lang="zh-CN" altLang="en-US" dirty="0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9FFE4CA8-84D9-4151-85CD-A1DDBF99C7B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82712" y="2992559"/>
            <a:ext cx="4320000" cy="32400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图片占位符 14">
            <a:extLst>
              <a:ext uri="{FF2B5EF4-FFF2-40B4-BE49-F238E27FC236}">
                <a16:creationId xmlns:a16="http://schemas.microsoft.com/office/drawing/2014/main" id="{735200B9-FA66-4106-AFC3-343522ED35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03413" y="2992559"/>
            <a:ext cx="4320000" cy="32400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02F475-CF0B-4B4B-A3E5-CD110E8EBD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28083" y="1499936"/>
            <a:ext cx="5270661" cy="1335862"/>
          </a:xfrm>
        </p:spPr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858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371600" indent="0">
              <a:buSzPct val="70000"/>
              <a:buFont typeface="Wingdings" panose="05000000000000000000" pitchFamily="2" charset="2"/>
              <a:buNone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Calibri</a:t>
            </a:r>
            <a:endParaRPr lang="zh-CN" altLang="en-US" dirty="0"/>
          </a:p>
          <a:p>
            <a:pPr lvl="1"/>
            <a:r>
              <a:rPr lang="en-US" altLang="zh-CN" dirty="0"/>
              <a:t>Calibri</a:t>
            </a:r>
            <a:endParaRPr lang="zh-CN" altLang="en-US" dirty="0"/>
          </a:p>
          <a:p>
            <a:pPr lvl="2"/>
            <a:r>
              <a:rPr lang="en-US" altLang="zh-CN" dirty="0"/>
              <a:t>Calibri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49C5BAC-418A-4685-AB2D-B07123091FBD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7F88BB7-CC08-4798-983A-B84533A271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06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1051560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rgbClr val="4B4B4B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Arial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8CB0F4-5D55-43FF-88D7-CC64BC60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9677" y="6443161"/>
            <a:ext cx="115264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fld id="{BC5CE594-9553-4E6D-9E09-DE6977792589}" type="datetime1">
              <a:rPr lang="zh-CN" altLang="en-US" smtClean="0"/>
              <a:t>2021/10/12</a:t>
            </a:fld>
            <a:endParaRPr lang="zh-CN" alt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B1C91C-FA22-4CBE-B59E-6C7C5EBD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43161"/>
            <a:ext cx="2743200" cy="365125"/>
          </a:xfrm>
        </p:spPr>
        <p:txBody>
          <a:bodyPr/>
          <a:lstStyle>
            <a:lvl1pPr>
              <a:defRPr lang="zh-CN" altLang="en-US" sz="1400" kern="1200" smtClean="0">
                <a:solidFill>
                  <a:schemeClr val="bg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</a:lstStyle>
          <a:p>
            <a:fld id="{27F88BB7-CC08-4798-983A-B84533A2715B}" type="slidenum">
              <a:rPr lang="en-US" altLang="zh-CN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04A6CA0-DBD4-4234-9414-8FD804A4004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854" y="1405982"/>
            <a:ext cx="10912292" cy="1740362"/>
          </a:xfrm>
        </p:spPr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858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371600" indent="0">
              <a:buSzPct val="70000"/>
              <a:buFont typeface="Wingdings" panose="05000000000000000000" pitchFamily="2" charset="2"/>
              <a:buNone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Calibri</a:t>
            </a:r>
            <a:endParaRPr lang="zh-CN" altLang="en-US" dirty="0"/>
          </a:p>
          <a:p>
            <a:pPr lvl="1"/>
            <a:r>
              <a:rPr lang="en-US" altLang="zh-CN" dirty="0"/>
              <a:t>Calibri</a:t>
            </a:r>
            <a:endParaRPr lang="zh-CN" altLang="en-US" dirty="0"/>
          </a:p>
          <a:p>
            <a:pPr lvl="2"/>
            <a:r>
              <a:rPr lang="en-US" altLang="zh-CN" dirty="0"/>
              <a:t>Calibri</a:t>
            </a:r>
            <a:endParaRPr lang="zh-CN" alt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2430014-9CF9-45CF-854F-111FB11EE81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9242" y="3429000"/>
            <a:ext cx="10912292" cy="1740362"/>
          </a:xfrm>
        </p:spPr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858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371600" indent="0">
              <a:buSzPct val="70000"/>
              <a:buFont typeface="Wingdings" panose="05000000000000000000" pitchFamily="2" charset="2"/>
              <a:buNone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Calibri</a:t>
            </a:r>
            <a:endParaRPr lang="zh-CN" altLang="en-US" dirty="0"/>
          </a:p>
          <a:p>
            <a:pPr lvl="1"/>
            <a:r>
              <a:rPr lang="en-US" altLang="zh-CN" dirty="0"/>
              <a:t>Calibri</a:t>
            </a:r>
            <a:endParaRPr lang="zh-CN" altLang="en-US" dirty="0"/>
          </a:p>
          <a:p>
            <a:pPr lvl="2"/>
            <a:r>
              <a:rPr lang="en-US" altLang="zh-CN" dirty="0"/>
              <a:t>Calibri</a:t>
            </a:r>
            <a:endParaRPr lang="zh-CN" alt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F8AC91A-05E2-4CF0-B22F-DF88FB971E4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9242" y="5473193"/>
            <a:ext cx="10912292" cy="681056"/>
          </a:xfrm>
        </p:spPr>
        <p:txBody>
          <a:bodyPr/>
          <a:lstStyle>
            <a:lvl1pPr marL="2286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1pPr>
            <a:lvl2pPr marL="6858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2pPr>
            <a:lvl3pPr marL="11430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defRPr>
            </a:lvl3pPr>
            <a:lvl4pPr marL="1371600" indent="0">
              <a:buSzPct val="70000"/>
              <a:buFont typeface="Wingdings" panose="05000000000000000000" pitchFamily="2" charset="2"/>
              <a:buNone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buSzPct val="70000"/>
              <a:buFont typeface="Wingdings" panose="05000000000000000000" pitchFamily="2" charset="2"/>
              <a:buChar char="n"/>
              <a:defRPr b="1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Calibri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1590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BEDE9B0D-0C20-48D6-88F0-D086E7DCB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3DBC7C8-1E96-4617-B175-09E6541AF655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4F3B413D-EC86-4DDB-A122-F1FAFBC87B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53752" y="6356351"/>
            <a:ext cx="62864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</a:defRPr>
            </a:lvl1pPr>
          </a:lstStyle>
          <a:p>
            <a:fld id="{B61C264D-483B-48E9-9711-69B5B489D2A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3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B9AF4-ADC6-4609-87F9-D5AED4512BAC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968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EDD2-AF82-42EB-9BA7-A4BB267CAD0D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24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ABFD-2A77-4F55-9D47-EBB943C321F5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8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61DE-ED2F-48C9-AE0A-11E3A3EEF3A4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41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9B5F4-C3C3-4226-907B-23FD1FC49D08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21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2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A3CC-58D5-41D1-A5AC-50C249D0A8B4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33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790F9-80E4-4FC3-B2CC-D30C6F9EB6F0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30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BF0DE-EDCC-46E5-898E-127200ADB306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72B7-1C36-47A2-A625-AEAFD9DE2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97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  <p:sldLayoutId id="2147483665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jpeg"/><Relationship Id="rId5" Type="http://schemas.openxmlformats.org/officeDocument/2006/relationships/slide" Target="slide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" Target="slide1.xml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g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slide" Target="slide1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1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64526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CN" b="1" dirty="0">
                <a:solidFill>
                  <a:srgbClr val="623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progress of </a:t>
            </a:r>
            <a:r>
              <a:rPr lang="en-US" altLang="zh-CN" b="1" dirty="0" err="1">
                <a:solidFill>
                  <a:srgbClr val="623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</a:t>
            </a:r>
            <a:r>
              <a:rPr lang="en-US" altLang="zh-CN" b="1" dirty="0">
                <a:solidFill>
                  <a:srgbClr val="623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module production in China</a:t>
            </a:r>
            <a:endParaRPr lang="zh-CN" altLang="en-US" b="1" dirty="0">
              <a:solidFill>
                <a:srgbClr val="62305E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3694130"/>
            <a:ext cx="12192000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2305E"/>
                </a:solidFill>
              </a:rPr>
              <a:t>Reporter: Chendi Shen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2305E"/>
                </a:solidFill>
              </a:rPr>
              <a:t>Yi Wang for China ECAL group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62305E"/>
                </a:solidFill>
              </a:rPr>
              <a:t>Department of Engineering Physics, Tsinghua University</a:t>
            </a: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62997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9A1E29-0A78-4D1A-B69E-9AE8729F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519620"/>
            <a:ext cx="1147708" cy="6629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CE32B5-6634-43C3-8E54-FC71B0820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044" y="5212093"/>
            <a:ext cx="1274787" cy="13268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5CB75E-EE3E-4F4C-AE71-9F1C13196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12" y="5218579"/>
            <a:ext cx="1414117" cy="12650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021334-1538-427B-B8D5-DD2F0A6CA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799" y="5230771"/>
            <a:ext cx="1338117" cy="12655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521D997-6147-46A1-8E8E-E5E9E52A15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07" y="5230771"/>
            <a:ext cx="1388556" cy="12655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24DAF60-7786-4ED8-A402-B0C5ED91FF4B}"/>
              </a:ext>
            </a:extLst>
          </p:cNvPr>
          <p:cNvSpPr txBox="1"/>
          <p:nvPr/>
        </p:nvSpPr>
        <p:spPr>
          <a:xfrm>
            <a:off x="1368936" y="851355"/>
            <a:ext cx="94541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VIII-</a:t>
            </a:r>
            <a:r>
              <a:rPr lang="en-US" altLang="zh-CN" sz="2000" i="1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2000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Collaboration Meeting of  the MPD Experiment at the NICA Facility</a:t>
            </a:r>
          </a:p>
          <a:p>
            <a:pPr algn="ctr"/>
            <a:r>
              <a:rPr lang="en-US" altLang="zh-CN" sz="2000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October 12-14, 2021</a:t>
            </a:r>
            <a:endParaRPr lang="zh-CN" altLang="en-US" sz="2000" i="1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80CF39-DA4A-4E8F-87F8-ACBCCA4C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99478-DF51-4051-A029-95B20020ED5E}" type="datetime1">
              <a:rPr lang="zh-CN" altLang="en-US" smtClean="0"/>
              <a:t>2021/10/12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55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361D3BC-2195-4D49-A760-954AE7574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E1AB41-399F-42FF-8A5A-BA79AF580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" y="978169"/>
            <a:ext cx="8420100" cy="472648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13DC6CF-CC25-4EA6-93B6-756507D68DA8}"/>
              </a:ext>
            </a:extLst>
          </p:cNvPr>
          <p:cNvSpPr txBox="1"/>
          <p:nvPr/>
        </p:nvSpPr>
        <p:spPr>
          <a:xfrm>
            <a:off x="1" y="5788515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i="0" u="none" strike="noStrike" dirty="0">
                <a:solidFill>
                  <a:srgbClr val="62305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Four institutions have discussed and unified the process flow of </a:t>
            </a:r>
            <a:r>
              <a:rPr lang="en-US" altLang="zh-CN" sz="2000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</a:t>
            </a:r>
            <a:r>
              <a:rPr lang="en-US" altLang="zh-CN" sz="20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0" i="0" u="none" strike="noStrike" dirty="0">
                <a:solidFill>
                  <a:srgbClr val="62305E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module production</a:t>
            </a:r>
            <a:endParaRPr lang="zh-CN" altLang="en-US" sz="20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A88433-8E1A-42DA-AB58-0151FAEB08D2}"/>
              </a:ext>
            </a:extLst>
          </p:cNvPr>
          <p:cNvSpPr txBox="1"/>
          <p:nvPr/>
        </p:nvSpPr>
        <p:spPr>
          <a:xfrm>
            <a:off x="8976456" y="2399101"/>
            <a:ext cx="3045214" cy="1884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86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same material</a:t>
            </a:r>
          </a:p>
          <a:p>
            <a:pPr marL="6286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same standard</a:t>
            </a:r>
          </a:p>
          <a:p>
            <a:pPr marL="6286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same procedure</a:t>
            </a:r>
          </a:p>
          <a:p>
            <a:pPr marL="6286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same QA and QC </a:t>
            </a:r>
            <a:endParaRPr lang="zh-CN" altLang="en-US" sz="20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852C3112-F63E-4107-961D-E3C6FE7B61C9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7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706EBD3A-64DD-40E2-9580-EAC0EB6EC90C}"/>
              </a:ext>
            </a:extLst>
          </p:cNvPr>
          <p:cNvSpPr/>
          <p:nvPr/>
        </p:nvSpPr>
        <p:spPr>
          <a:xfrm>
            <a:off x="1128396" y="495006"/>
            <a:ext cx="5216420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 production in China 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424A2FE-F8F3-4371-A7AF-289031C51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6467-FC99-47C6-B392-4A21A5B9C8F4}" type="datetime1">
              <a:rPr lang="zh-CN" altLang="en-US" smtClean="0"/>
              <a:t>2021/10/12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93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98420"/>
              </p:ext>
            </p:extLst>
          </p:nvPr>
        </p:nvGraphicFramePr>
        <p:xfrm>
          <a:off x="314630" y="87787"/>
          <a:ext cx="11484080" cy="667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558">
                  <a:extLst>
                    <a:ext uri="{9D8B030D-6E8A-4147-A177-3AD203B41FA5}">
                      <a16:colId xmlns:a16="http://schemas.microsoft.com/office/drawing/2014/main" val="3183362973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3190363262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1791148797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154776731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3228834079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95934572"/>
                    </a:ext>
                  </a:extLst>
                </a:gridCol>
                <a:gridCol w="1489587">
                  <a:extLst>
                    <a:ext uri="{9D8B030D-6E8A-4147-A177-3AD203B41FA5}">
                      <a16:colId xmlns:a16="http://schemas.microsoft.com/office/drawing/2014/main" val="2479043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2020.10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2021.4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2021.8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2021.12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2022.04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1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2022.06</a:t>
                      </a:r>
                      <a:endParaRPr lang="zh-CN" altLang="en-US" sz="1200" b="1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721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Lead painting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790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Steel wire &amp; nut production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233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Aluminum plate production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52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Tooling production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87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WLSF purchase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478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CNC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purchase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08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2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Scintillator tile shipment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229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Tower</a:t>
                      </a:r>
                      <a:r>
                        <a:rPr lang="zh-CN" altLang="en-US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assembly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811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Tower </a:t>
                      </a:r>
                      <a:r>
                        <a:rPr lang="en-US" altLang="zh-CN" sz="14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pressurization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2279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Tower</a:t>
                      </a:r>
                      <a:r>
                        <a:rPr lang="zh-CN" altLang="en-US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milling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70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Tower</a:t>
                      </a:r>
                      <a:r>
                        <a:rPr lang="zh-CN" altLang="en-US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gluing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243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Half-module milling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243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Module</a:t>
                      </a:r>
                      <a:r>
                        <a:rPr lang="zh-CN" altLang="en-US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kern="1200" baseline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gluing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789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WLSF milling &amp; painting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172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WLSF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insertion &amp; gluing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081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Module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shipment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87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Module</a:t>
                      </a: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 </a:t>
                      </a:r>
                      <a:r>
                        <a:rPr lang="en-US" altLang="zh-CN" sz="1400" b="0" kern="120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test</a:t>
                      </a:r>
                      <a:endParaRPr lang="zh-CN" altLang="en-US" sz="1400" b="0" kern="120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780025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2871020" y="577489"/>
            <a:ext cx="5934023" cy="1376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871020" y="948241"/>
            <a:ext cx="2969342" cy="1376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871020" y="1318993"/>
            <a:ext cx="2969342" cy="1376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871020" y="1689746"/>
            <a:ext cx="4444180" cy="1376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2871019" y="2060498"/>
            <a:ext cx="7423355" cy="1376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2871020" y="2431249"/>
            <a:ext cx="4444181" cy="1376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871020" y="2802001"/>
            <a:ext cx="4444180" cy="1376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355691" y="3172753"/>
            <a:ext cx="4702584" cy="13765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562169" y="3543505"/>
            <a:ext cx="4702584" cy="13689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4778477" y="3914257"/>
            <a:ext cx="5165623" cy="13613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975122" y="4284251"/>
            <a:ext cx="5778603" cy="13613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250428" y="4654245"/>
            <a:ext cx="5778603" cy="1440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555228" y="5024239"/>
            <a:ext cx="5710180" cy="14401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840362" y="5394233"/>
            <a:ext cx="4454012" cy="13689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5840363" y="5764985"/>
            <a:ext cx="5022709" cy="13689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7344697" y="6506489"/>
            <a:ext cx="3920711" cy="13689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7344697" y="6135738"/>
            <a:ext cx="4444181" cy="13689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E63C6BB-FABE-4E36-8176-C7F6EC03B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1B9C-CC33-4284-A391-052143BBB82B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A9D401E-0700-4F34-A230-FE08BB8E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453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11CA34-C91F-4A6A-8C00-C3E8D4F1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6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20CB646C-70C4-4CDA-8CB2-0146BA9FDB11}"/>
              </a:ext>
            </a:extLst>
          </p:cNvPr>
          <p:cNvSpPr/>
          <p:nvPr/>
        </p:nvSpPr>
        <p:spPr>
          <a:xfrm>
            <a:off x="325823" y="302435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8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97968906-BC4E-4EC7-BCCB-4C69994EC3D7}"/>
              </a:ext>
            </a:extLst>
          </p:cNvPr>
          <p:cNvSpPr/>
          <p:nvPr/>
        </p:nvSpPr>
        <p:spPr>
          <a:xfrm>
            <a:off x="1128398" y="302435"/>
            <a:ext cx="3367402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7030A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Site (THU)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0B2167E-C0FD-46FD-9FA2-F14E71C6A8EA}"/>
              </a:ext>
            </a:extLst>
          </p:cNvPr>
          <p:cNvGrpSpPr/>
          <p:nvPr/>
        </p:nvGrpSpPr>
        <p:grpSpPr>
          <a:xfrm>
            <a:off x="325823" y="1199898"/>
            <a:ext cx="5885527" cy="4815010"/>
            <a:chOff x="309827" y="1607136"/>
            <a:chExt cx="4975405" cy="4230969"/>
          </a:xfrm>
        </p:grpSpPr>
        <p:pic>
          <p:nvPicPr>
            <p:cNvPr id="19" name="图片 18" descr="屏幕剪辑">
              <a:extLst>
                <a:ext uri="{FF2B5EF4-FFF2-40B4-BE49-F238E27FC236}">
                  <a16:creationId xmlns:a16="http://schemas.microsoft.com/office/drawing/2014/main" id="{B5BF837F-E64E-4B93-8801-FDABBAF4B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827" y="1607136"/>
              <a:ext cx="4975405" cy="423096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矩形标注 8">
              <a:extLst>
                <a:ext uri="{FF2B5EF4-FFF2-40B4-BE49-F238E27FC236}">
                  <a16:creationId xmlns:a16="http://schemas.microsoft.com/office/drawing/2014/main" id="{51E8D773-8FFC-4B75-971C-7B70DEB77148}"/>
                </a:ext>
              </a:extLst>
            </p:cNvPr>
            <p:cNvSpPr/>
            <p:nvPr/>
          </p:nvSpPr>
          <p:spPr>
            <a:xfrm>
              <a:off x="1042416" y="3959352"/>
              <a:ext cx="694944" cy="283464"/>
            </a:xfrm>
            <a:prstGeom prst="wedgeRectCallout">
              <a:avLst>
                <a:gd name="adj1" fmla="val 156305"/>
                <a:gd name="adj2" fmla="val 10352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THU</a:t>
              </a:r>
              <a:endParaRPr lang="zh-CN" altLang="en-US" b="1" dirty="0"/>
            </a:p>
          </p:txBody>
        </p:sp>
        <p:sp>
          <p:nvSpPr>
            <p:cNvPr id="21" name="矩形标注 9">
              <a:extLst>
                <a:ext uri="{FF2B5EF4-FFF2-40B4-BE49-F238E27FC236}">
                  <a16:creationId xmlns:a16="http://schemas.microsoft.com/office/drawing/2014/main" id="{198C42D0-8D72-4E9D-8B67-EB6C71325A99}"/>
                </a:ext>
              </a:extLst>
            </p:cNvPr>
            <p:cNvSpPr/>
            <p:nvPr/>
          </p:nvSpPr>
          <p:spPr>
            <a:xfrm>
              <a:off x="2606040" y="2129048"/>
              <a:ext cx="1124712" cy="339831"/>
            </a:xfrm>
            <a:prstGeom prst="wedgeRectCallout">
              <a:avLst>
                <a:gd name="adj1" fmla="val 114580"/>
                <a:gd name="adj2" fmla="val 8159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NUCTECH</a:t>
              </a:r>
              <a:endParaRPr lang="zh-CN" altLang="en-US" b="1" dirty="0"/>
            </a:p>
          </p:txBody>
        </p:sp>
      </p:grp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448016-DEF7-4296-A89B-9A55037E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2E3DA-BDCD-4BCB-8082-5CCA761CDBA2}" type="datetime1">
              <a:rPr lang="zh-CN" altLang="en-US" smtClean="0"/>
              <a:t>2021/10/12</a:t>
            </a:fld>
            <a:endParaRPr lang="zh-CN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10" y="517852"/>
            <a:ext cx="2442391" cy="258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40" y="3217346"/>
            <a:ext cx="3492890" cy="261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9326360" y="1305229"/>
            <a:ext cx="2543587" cy="1170112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Assembling area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(two floors)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400 m</a:t>
            </a:r>
            <a:r>
              <a:rPr lang="en-US" altLang="zh-CN" sz="2000" b="1" baseline="30000" dirty="0">
                <a:solidFill>
                  <a:schemeClr val="tx1"/>
                </a:solidFill>
              </a:rPr>
              <a:t>2</a:t>
            </a:r>
          </a:p>
          <a:p>
            <a:pPr algn="ctr"/>
            <a:endParaRPr lang="en-US" altLang="zh-CN" sz="2000" b="1" dirty="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44740" y="5953774"/>
            <a:ext cx="4028536" cy="75299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Cutting area</a:t>
            </a: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</a:rPr>
              <a:t>(2 milling machine or more)</a:t>
            </a:r>
          </a:p>
        </p:txBody>
      </p:sp>
    </p:spTree>
    <p:extLst>
      <p:ext uri="{BB962C8B-B14F-4D97-AF65-F5344CB8AC3E}">
        <p14:creationId xmlns:p14="http://schemas.microsoft.com/office/powerpoint/2010/main" val="1242003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24116" t="18572" r="7823" b="17664"/>
          <a:stretch/>
        </p:blipFill>
        <p:spPr>
          <a:xfrm>
            <a:off x="363892" y="1150393"/>
            <a:ext cx="10571585" cy="5571082"/>
          </a:xfrm>
          <a:prstGeom prst="rect">
            <a:avLst/>
          </a:prstGeom>
        </p:spPr>
      </p:pic>
      <p:sp>
        <p:nvSpPr>
          <p:cNvPr id="5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420FBDB0-05F3-4450-870F-2CD13C15418A}"/>
              </a:ext>
            </a:extLst>
          </p:cNvPr>
          <p:cNvSpPr/>
          <p:nvPr/>
        </p:nvSpPr>
        <p:spPr>
          <a:xfrm>
            <a:off x="325823" y="302435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6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4E95CC00-2CCF-4A93-93BE-15A00D272BDB}"/>
              </a:ext>
            </a:extLst>
          </p:cNvPr>
          <p:cNvSpPr/>
          <p:nvPr/>
        </p:nvSpPr>
        <p:spPr>
          <a:xfrm>
            <a:off x="1128398" y="302435"/>
            <a:ext cx="3686198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Site @SDU </a:t>
            </a:r>
          </a:p>
        </p:txBody>
      </p:sp>
    </p:spTree>
    <p:extLst>
      <p:ext uri="{BB962C8B-B14F-4D97-AF65-F5344CB8AC3E}">
        <p14:creationId xmlns:p14="http://schemas.microsoft.com/office/powerpoint/2010/main" val="2815209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B194F9-2449-414F-9DCF-75713599F61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8610600" y="6443161"/>
            <a:ext cx="2057400" cy="365125"/>
          </a:xfrm>
        </p:spPr>
        <p:txBody>
          <a:bodyPr/>
          <a:lstStyle/>
          <a:p>
            <a:fld id="{27F88BB7-CC08-4798-983A-B84533A2715B}" type="slidenum">
              <a:rPr lang="en-US" altLang="zh-CN" smtClean="0"/>
              <a:pPr/>
              <a:t>14</a:t>
            </a:fld>
            <a:endParaRPr 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28" y="646762"/>
            <a:ext cx="5573650" cy="31464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内容占位符 7">
            <a:extLst>
              <a:ext uri="{FF2B5EF4-FFF2-40B4-BE49-F238E27FC236}">
                <a16:creationId xmlns:a16="http://schemas.microsoft.com/office/drawing/2014/main" id="{001DDA2A-FB02-46AA-B115-B7A1A194D08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48757" y="4199079"/>
            <a:ext cx="6795568" cy="2244082"/>
          </a:xfrm>
          <a:ln>
            <a:solidFill>
              <a:schemeClr val="tx1"/>
            </a:solidFill>
            <a:prstDash val="sysDash"/>
          </a:ln>
        </p:spPr>
        <p:txBody>
          <a:bodyPr>
            <a:noAutofit/>
          </a:bodyPr>
          <a:lstStyle/>
          <a:p>
            <a:pPr marL="0" indent="0" defTabSz="457200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Step1. </a:t>
            </a:r>
            <a:r>
              <a:rPr lang="en-US" altLang="zh-CN" sz="2000" b="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Powder painting on the whole lead (large area).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Step2. </a:t>
            </a:r>
            <a:r>
              <a:rPr lang="en-US" altLang="zh-CN" sz="2000" b="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Cutting lead into a circle with a width of 5cm.</a:t>
            </a:r>
          </a:p>
          <a:p>
            <a:pPr marL="0" indent="0" defTabSz="457200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Step3. </a:t>
            </a:r>
            <a:r>
              <a:rPr lang="en-US" altLang="zh-CN" sz="2000" b="0" dirty="0">
                <a:solidFill>
                  <a:schemeClr val="dk1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Punching with automatic machine.</a:t>
            </a:r>
          </a:p>
          <a:p>
            <a:pPr defTabSz="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0" dirty="0">
                <a:solidFill>
                  <a:srgbClr val="7030A0"/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Thickness uniformity is very good by this method.</a:t>
            </a:r>
          </a:p>
          <a:p>
            <a:pPr marL="0" indent="0">
              <a:lnSpc>
                <a:spcPct val="150000"/>
              </a:lnSpc>
              <a:buNone/>
            </a:pPr>
            <a:endParaRPr lang="zh-CN" altLang="en-US" sz="2000" b="0" dirty="0">
              <a:latin typeface="微软雅黑" panose="020B0503020204020204" pitchFamily="34" charset="-122"/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7639" y="3471326"/>
            <a:ext cx="2703564" cy="3605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06" y="646002"/>
            <a:ext cx="4720762" cy="3147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H_Number_4">
            <a:hlinkClick r:id="rId6" action="ppaction://hlinksldjump"/>
            <a:extLst>
              <a:ext uri="{FF2B5EF4-FFF2-40B4-BE49-F238E27FC236}">
                <a16:creationId xmlns:a16="http://schemas.microsoft.com/office/drawing/2014/main" id="{4AFE9D52-AA4A-44B5-B47A-DA5659AD890E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3" name="MH_Entry_4">
            <a:hlinkClick r:id="rId6" action="ppaction://hlinksldjump"/>
            <a:extLst>
              <a:ext uri="{FF2B5EF4-FFF2-40B4-BE49-F238E27FC236}">
                <a16:creationId xmlns:a16="http://schemas.microsoft.com/office/drawing/2014/main" id="{12D374BE-B8DF-4198-A834-31BF5C276F31}"/>
              </a:ext>
            </a:extLst>
          </p:cNvPr>
          <p:cNvSpPr/>
          <p:nvPr/>
        </p:nvSpPr>
        <p:spPr>
          <a:xfrm>
            <a:off x="1080773" y="142773"/>
            <a:ext cx="4300852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Lead painting &amp; cutting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7EFBC7-F08E-4750-AFCD-A4AA877915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201C591-8E03-4CE8-93AF-35DE4958C375}" type="datetime1">
              <a:rPr lang="zh-CN" altLang="en-US" smtClean="0"/>
              <a:t>2021/10/12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255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Chat_20200722131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862" y="791408"/>
            <a:ext cx="7315200" cy="41449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1862" y="5027264"/>
            <a:ext cx="699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Assemble a tower in 20 min.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Fully automatic.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584897" y="4427781"/>
            <a:ext cx="2794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Manual assembling, ~45min/tower</a:t>
            </a:r>
          </a:p>
        </p:txBody>
      </p:sp>
      <p:sp>
        <p:nvSpPr>
          <p:cNvPr id="7" name="MH_Number_4">
            <a:hlinkClick r:id="rId5" action="ppaction://hlinksldjump"/>
            <a:extLst>
              <a:ext uri="{FF2B5EF4-FFF2-40B4-BE49-F238E27FC236}">
                <a16:creationId xmlns:a16="http://schemas.microsoft.com/office/drawing/2014/main" id="{6F2DFE1B-B9BB-4330-9EE4-FF0116B12D62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11" name="MH_Entry_4">
            <a:hlinkClick r:id="rId5" action="ppaction://hlinksldjump"/>
            <a:extLst>
              <a:ext uri="{FF2B5EF4-FFF2-40B4-BE49-F238E27FC236}">
                <a16:creationId xmlns:a16="http://schemas.microsoft.com/office/drawing/2014/main" id="{7D95011C-D1A3-4F06-8400-9FBC0442DBF5}"/>
              </a:ext>
            </a:extLst>
          </p:cNvPr>
          <p:cNvSpPr/>
          <p:nvPr/>
        </p:nvSpPr>
        <p:spPr>
          <a:xfrm>
            <a:off x="1080773" y="142773"/>
            <a:ext cx="4300852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Automatic tower assembly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A4BE333-DC2F-4E9C-AF7B-F820B3E1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09618-F8C5-45E9-9BDD-B95880D08F15}" type="datetime1">
              <a:rPr lang="zh-CN" altLang="en-US" smtClean="0"/>
              <a:t>2021/10/12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615">
            <a:off x="8039535" y="1606419"/>
            <a:ext cx="3353252" cy="2514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20999999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41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053237" y="5635831"/>
            <a:ext cx="299933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Half-module milling</a:t>
            </a:r>
          </a:p>
        </p:txBody>
      </p:sp>
      <p:sp>
        <p:nvSpPr>
          <p:cNvPr id="11" name="矩形 10"/>
          <p:cNvSpPr/>
          <p:nvPr/>
        </p:nvSpPr>
        <p:spPr>
          <a:xfrm>
            <a:off x="1722012" y="3121105"/>
            <a:ext cx="1925335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Pre-pressure</a:t>
            </a:r>
          </a:p>
        </p:txBody>
      </p:sp>
      <p:sp>
        <p:nvSpPr>
          <p:cNvPr id="12" name="矩形 11"/>
          <p:cNvSpPr/>
          <p:nvPr/>
        </p:nvSpPr>
        <p:spPr>
          <a:xfrm>
            <a:off x="5028566" y="3116659"/>
            <a:ext cx="2018501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Adjust length</a:t>
            </a:r>
          </a:p>
        </p:txBody>
      </p:sp>
      <p:sp>
        <p:nvSpPr>
          <p:cNvPr id="13" name="矩形 12"/>
          <p:cNvSpPr/>
          <p:nvPr/>
        </p:nvSpPr>
        <p:spPr>
          <a:xfrm>
            <a:off x="8053238" y="3112054"/>
            <a:ext cx="300422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Pressure transmission</a:t>
            </a:r>
          </a:p>
        </p:txBody>
      </p:sp>
      <p:sp>
        <p:nvSpPr>
          <p:cNvPr id="14" name="矩形 13"/>
          <p:cNvSpPr/>
          <p:nvPr/>
        </p:nvSpPr>
        <p:spPr>
          <a:xfrm>
            <a:off x="1214262" y="5635831"/>
            <a:ext cx="2950462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Tower milling</a:t>
            </a:r>
          </a:p>
        </p:txBody>
      </p:sp>
      <p:sp>
        <p:nvSpPr>
          <p:cNvPr id="15" name="矩形 14"/>
          <p:cNvSpPr/>
          <p:nvPr/>
        </p:nvSpPr>
        <p:spPr>
          <a:xfrm>
            <a:off x="4849644" y="5635831"/>
            <a:ext cx="2770356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Half-module gluing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06B08D2-A8FF-45FA-940D-0F5E6C07EA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6" y="1089771"/>
            <a:ext cx="2708242" cy="203118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7E8FF3C-E3D7-48DB-A52F-CB9471BB5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6271" y="1342559"/>
            <a:ext cx="2022283" cy="1516712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F3383157-F548-4C13-B825-493DFA110B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 r="43267"/>
          <a:stretch/>
        </p:blipFill>
        <p:spPr>
          <a:xfrm>
            <a:off x="8748587" y="1089772"/>
            <a:ext cx="1737078" cy="20286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43AE583-7223-437A-B0B5-D806B6A14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98" y="3804262"/>
            <a:ext cx="3764629" cy="174095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B6E8734-711C-49B0-8CA3-CD03D78959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33" y="3804262"/>
            <a:ext cx="3060733" cy="17365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20AF11-91B7-4428-9A32-D7827A3D7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37" y="3717697"/>
            <a:ext cx="3004221" cy="1823074"/>
          </a:xfrm>
          <a:prstGeom prst="rect">
            <a:avLst/>
          </a:prstGeom>
        </p:spPr>
      </p:pic>
      <p:sp>
        <p:nvSpPr>
          <p:cNvPr id="34" name="MH_Number_4">
            <a:hlinkClick r:id="rId8" action="ppaction://hlinksldjump"/>
            <a:extLst>
              <a:ext uri="{FF2B5EF4-FFF2-40B4-BE49-F238E27FC236}">
                <a16:creationId xmlns:a16="http://schemas.microsoft.com/office/drawing/2014/main" id="{2FF9196A-0C04-435F-B1B8-2A97E013CF64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36" name="MH_Entry_4">
            <a:hlinkClick r:id="rId8" action="ppaction://hlinksldjump"/>
            <a:extLst>
              <a:ext uri="{FF2B5EF4-FFF2-40B4-BE49-F238E27FC236}">
                <a16:creationId xmlns:a16="http://schemas.microsoft.com/office/drawing/2014/main" id="{8E4CBAFB-1BDF-4D1D-8003-38A3BE43C44D}"/>
              </a:ext>
            </a:extLst>
          </p:cNvPr>
          <p:cNvSpPr/>
          <p:nvPr/>
        </p:nvSpPr>
        <p:spPr>
          <a:xfrm>
            <a:off x="1080772" y="142773"/>
            <a:ext cx="596629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flow of module production (1)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A62F8FB-7336-4628-9854-2C725E51DB8C}"/>
              </a:ext>
            </a:extLst>
          </p:cNvPr>
          <p:cNvSpPr/>
          <p:nvPr/>
        </p:nvSpPr>
        <p:spPr>
          <a:xfrm>
            <a:off x="10386899" y="108501"/>
            <a:ext cx="1659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 taken in 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BA1617-125E-473D-9444-D8950FDF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B9933-80FB-4B62-90EA-D870CE7C516E}" type="datetime1">
              <a:rPr lang="zh-CN" altLang="en-US" smtClean="0"/>
              <a:t>2021/10/12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49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8887234" y="6245920"/>
            <a:ext cx="2999330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Painting(finished)</a:t>
            </a:r>
          </a:p>
        </p:txBody>
      </p:sp>
      <p:sp>
        <p:nvSpPr>
          <p:cNvPr id="12" name="矩形 11"/>
          <p:cNvSpPr/>
          <p:nvPr/>
        </p:nvSpPr>
        <p:spPr>
          <a:xfrm>
            <a:off x="868285" y="3070671"/>
            <a:ext cx="21579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Module gluing</a:t>
            </a:r>
          </a:p>
        </p:txBody>
      </p:sp>
      <p:sp>
        <p:nvSpPr>
          <p:cNvPr id="13" name="矩形 12"/>
          <p:cNvSpPr/>
          <p:nvPr/>
        </p:nvSpPr>
        <p:spPr>
          <a:xfrm>
            <a:off x="4836061" y="3124528"/>
            <a:ext cx="1992853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WLSF cutting</a:t>
            </a:r>
          </a:p>
        </p:txBody>
      </p:sp>
      <p:sp>
        <p:nvSpPr>
          <p:cNvPr id="14" name="矩形 13"/>
          <p:cNvSpPr/>
          <p:nvPr/>
        </p:nvSpPr>
        <p:spPr>
          <a:xfrm>
            <a:off x="251633" y="6250552"/>
            <a:ext cx="3287455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Fiber insertion &amp; gluing</a:t>
            </a:r>
          </a:p>
        </p:txBody>
      </p:sp>
      <p:sp>
        <p:nvSpPr>
          <p:cNvPr id="15" name="矩形 14"/>
          <p:cNvSpPr/>
          <p:nvPr/>
        </p:nvSpPr>
        <p:spPr>
          <a:xfrm>
            <a:off x="4772039" y="6245920"/>
            <a:ext cx="403769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WLSF milling (diamond cutter)</a:t>
            </a:r>
          </a:p>
        </p:txBody>
      </p:sp>
      <p:sp>
        <p:nvSpPr>
          <p:cNvPr id="16" name="矩形 15"/>
          <p:cNvSpPr/>
          <p:nvPr/>
        </p:nvSpPr>
        <p:spPr>
          <a:xfrm>
            <a:off x="10386899" y="108501"/>
            <a:ext cx="16596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Photo taken in 2021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17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20E514A-B0B4-4ADC-8FB1-7FD5EFDF8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540" y="675616"/>
            <a:ext cx="3287454" cy="2465590"/>
          </a:xfrm>
          <a:prstGeom prst="rect">
            <a:avLst/>
          </a:prstGeom>
        </p:spPr>
      </p:pic>
      <p:sp>
        <p:nvSpPr>
          <p:cNvPr id="21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3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596629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process flow of module production (2)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24193300-0102-4B3C-95DB-D246F6438E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5" t="39307" r="29413" b="12711"/>
          <a:stretch/>
        </p:blipFill>
        <p:spPr>
          <a:xfrm>
            <a:off x="4874090" y="676961"/>
            <a:ext cx="1916797" cy="24847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D8CD055-BC44-44A5-89A9-CE7ECF817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12325" r="12099" b="12325"/>
          <a:stretch/>
        </p:blipFill>
        <p:spPr>
          <a:xfrm>
            <a:off x="8193548" y="676961"/>
            <a:ext cx="3130167" cy="2484761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CE1663A-7136-43C7-875A-FAD5D84FEE1B}"/>
              </a:ext>
            </a:extLst>
          </p:cNvPr>
          <p:cNvSpPr/>
          <p:nvPr/>
        </p:nvSpPr>
        <p:spPr>
          <a:xfrm>
            <a:off x="8696513" y="3124528"/>
            <a:ext cx="2124236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WLSF painting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C538858-FC7B-4788-90F6-6939758D81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7"/>
          <a:stretch/>
        </p:blipFill>
        <p:spPr>
          <a:xfrm>
            <a:off x="3182112" y="3773410"/>
            <a:ext cx="1667165" cy="248917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D9D3ECE-0809-4A0B-87E0-1D4ABFE41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4" y="3785286"/>
            <a:ext cx="1856513" cy="247535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4BE191C-8D71-404A-9BE7-6FF76698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7"/>
          <a:stretch/>
        </p:blipFill>
        <p:spPr>
          <a:xfrm>
            <a:off x="6863947" y="3788571"/>
            <a:ext cx="2398925" cy="2475192"/>
          </a:xfrm>
          <a:prstGeom prst="rect">
            <a:avLst/>
          </a:prstGeom>
        </p:spPr>
      </p:pic>
      <p:pic>
        <p:nvPicPr>
          <p:cNvPr id="4" name="图片 3" descr="图片包含 人, 室内, 桌子, 男人&#10;&#10;描述已自动生成">
            <a:extLst>
              <a:ext uri="{FF2B5EF4-FFF2-40B4-BE49-F238E27FC236}">
                <a16:creationId xmlns:a16="http://schemas.microsoft.com/office/drawing/2014/main" id="{92538AFE-B515-412E-8722-5262155F92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7"/>
          <a:stretch/>
        </p:blipFill>
        <p:spPr>
          <a:xfrm>
            <a:off x="196335" y="3773410"/>
            <a:ext cx="2985777" cy="2487227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C29EE596-C222-4903-9FE8-8ED77F757A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4780" r="24400"/>
          <a:stretch/>
        </p:blipFill>
        <p:spPr>
          <a:xfrm rot="5400000">
            <a:off x="9289681" y="4058260"/>
            <a:ext cx="2481650" cy="192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36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596629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data base</a:t>
            </a:r>
          </a:p>
        </p:txBody>
      </p:sp>
      <p:sp>
        <p:nvSpPr>
          <p:cNvPr id="7" name="矩形 6"/>
          <p:cNvSpPr/>
          <p:nvPr/>
        </p:nvSpPr>
        <p:spPr>
          <a:xfrm>
            <a:off x="278198" y="657778"/>
            <a:ext cx="9117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</a:rPr>
              <a:t>https://hepd2.ep.tsinghua.edu.cn/hepd/database/database.html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F9050C-7BB6-E745-82F7-F2158380E815}"/>
              </a:ext>
            </a:extLst>
          </p:cNvPr>
          <p:cNvSpPr/>
          <p:nvPr/>
        </p:nvSpPr>
        <p:spPr>
          <a:xfrm>
            <a:off x="4142030" y="1316520"/>
            <a:ext cx="2383971" cy="394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2127380" y="6214188"/>
            <a:ext cx="662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test results: wave form, spectrum, energy,…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/>
          <a:srcRect t="12037" r="9063" b="4630"/>
          <a:stretch/>
        </p:blipFill>
        <p:spPr>
          <a:xfrm>
            <a:off x="278198" y="1082802"/>
            <a:ext cx="9738610" cy="501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2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435897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Production schedule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16" y="818760"/>
            <a:ext cx="5038532" cy="377889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78198" y="4597659"/>
            <a:ext cx="10915580" cy="18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200 modules were produced until now, 10 modules have been shipped to JINR for cosmic test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500 modules will be ready on this year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768 modules will be ready before June of 2022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C1581C3-D20F-4418-B81A-CCE126D9B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215" y="818760"/>
            <a:ext cx="5038532" cy="377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53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274EDA6-DBAE-427C-859D-F49133CAE830}"/>
              </a:ext>
            </a:extLst>
          </p:cNvPr>
          <p:cNvGrpSpPr/>
          <p:nvPr/>
        </p:nvGrpSpPr>
        <p:grpSpPr>
          <a:xfrm>
            <a:off x="2587679" y="2046140"/>
            <a:ext cx="7016643" cy="2765721"/>
            <a:chOff x="2587679" y="1677959"/>
            <a:chExt cx="7016643" cy="2765721"/>
          </a:xfrm>
        </p:grpSpPr>
        <p:sp>
          <p:nvSpPr>
            <p:cNvPr id="17" name="MH_Number_4">
              <a:hlinkClick r:id="rId2" action="ppaction://hlinksldjump"/>
            </p:cNvPr>
            <p:cNvSpPr/>
            <p:nvPr/>
          </p:nvSpPr>
          <p:spPr>
            <a:xfrm>
              <a:off x="2587679" y="1793677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05E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1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18" name="MH_Entry_4">
              <a:hlinkClick r:id="rId2" action="ppaction://hlinksldjump"/>
            </p:cNvPr>
            <p:cNvSpPr/>
            <p:nvPr/>
          </p:nvSpPr>
          <p:spPr>
            <a:xfrm>
              <a:off x="3390251" y="1677959"/>
              <a:ext cx="6214071" cy="545578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MPD-ECAL introduction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MH_Number_4">
              <a:hlinkClick r:id="rId2" action="ppaction://hlinksldjump"/>
            </p:cNvPr>
            <p:cNvSpPr/>
            <p:nvPr/>
          </p:nvSpPr>
          <p:spPr>
            <a:xfrm>
              <a:off x="2587679" y="2534863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05E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2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20" name="MH_Entry_4">
              <a:hlinkClick r:id="rId2" action="ppaction://hlinksldjump"/>
            </p:cNvPr>
            <p:cNvSpPr/>
            <p:nvPr/>
          </p:nvSpPr>
          <p:spPr>
            <a:xfrm>
              <a:off x="3381863" y="2420554"/>
              <a:ext cx="6214070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800" dirty="0" err="1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Ecal</a:t>
              </a:r>
              <a:r>
                <a:rPr lang="en-US" altLang="zh-CN" sz="28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module production</a:t>
              </a:r>
              <a:endParaRPr lang="zh-CN" altLang="en-US" sz="28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MH_Number_4">
              <a:hlinkClick r:id="rId2" action="ppaction://hlinksldjump"/>
            </p:cNvPr>
            <p:cNvSpPr/>
            <p:nvPr/>
          </p:nvSpPr>
          <p:spPr>
            <a:xfrm>
              <a:off x="2587679" y="3276049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05E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3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22" name="MH_Entry_4">
              <a:hlinkClick r:id="rId2" action="ppaction://hlinksldjump"/>
            </p:cNvPr>
            <p:cNvSpPr/>
            <p:nvPr/>
          </p:nvSpPr>
          <p:spPr>
            <a:xfrm>
              <a:off x="3390251" y="3161740"/>
              <a:ext cx="6214069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Cosmic test of module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MH_Number_4">
              <a:hlinkClick r:id="rId2" action="ppaction://hlinksldjump"/>
            </p:cNvPr>
            <p:cNvSpPr/>
            <p:nvPr/>
          </p:nvSpPr>
          <p:spPr>
            <a:xfrm>
              <a:off x="2587679" y="4012410"/>
              <a:ext cx="801727" cy="430834"/>
            </a:xfrm>
            <a:custGeom>
              <a:avLst/>
              <a:gdLst>
                <a:gd name="txL" fmla="*/ 0 w 374121"/>
                <a:gd name="txT" fmla="*/ 0 h 196322"/>
                <a:gd name="txR" fmla="*/ 374121 w 374121"/>
                <a:gd name="txB" fmla="*/ 196322 h 196322"/>
              </a:gdLst>
              <a:ahLst/>
              <a:cxnLst>
                <a:cxn ang="0">
                  <a:pos x="0" y="0"/>
                </a:cxn>
                <a:cxn ang="0">
                  <a:pos x="440265" y="0"/>
                </a:cxn>
                <a:cxn ang="0">
                  <a:pos x="600003" y="314855"/>
                </a:cxn>
                <a:cxn ang="0">
                  <a:pos x="0" y="314855"/>
                </a:cxn>
              </a:cxnLst>
              <a:rect l="txL" t="txT" r="txR" b="txB"/>
              <a:pathLst>
                <a:path w="374121" h="196322">
                  <a:moveTo>
                    <a:pt x="0" y="0"/>
                  </a:moveTo>
                  <a:lnTo>
                    <a:pt x="274519" y="0"/>
                  </a:lnTo>
                  <a:lnTo>
                    <a:pt x="374121" y="196322"/>
                  </a:lnTo>
                  <a:lnTo>
                    <a:pt x="0" y="196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05E"/>
            </a:solidFill>
            <a:ln w="12700" cap="flat" cmpd="sng">
              <a:solidFill>
                <a:srgbClr val="62305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72000" bIns="0" anchor="ctr"/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charset="0"/>
                  <a:ea typeface="黑体" pitchFamily="49" charset="-122"/>
                </a:defRPr>
              </a:lvl9pPr>
            </a:lstStyle>
            <a:p>
              <a:pPr lvl="0" algn="ctr" eaLnBrk="1" hangingPunct="1"/>
              <a:r>
                <a:rPr lang="en-US" altLang="zh-CN" sz="2400" dirty="0">
                  <a:solidFill>
                    <a:srgbClr val="FFFFFF"/>
                  </a:solidFill>
                  <a:ea typeface="Times New Roman" pitchFamily="18" charset="0"/>
                </a:rPr>
                <a:t>4</a:t>
              </a:r>
              <a:endParaRPr lang="zh-CN" altLang="en-US" sz="2400" dirty="0">
                <a:solidFill>
                  <a:srgbClr val="FFFFFF"/>
                </a:solidFill>
                <a:ea typeface="Times New Roman" pitchFamily="18" charset="0"/>
              </a:endParaRPr>
            </a:p>
          </p:txBody>
        </p:sp>
        <p:sp>
          <p:nvSpPr>
            <p:cNvPr id="24" name="MH_Entry_4">
              <a:hlinkClick r:id="rId2" action="ppaction://hlinksldjump"/>
            </p:cNvPr>
            <p:cNvSpPr/>
            <p:nvPr/>
          </p:nvSpPr>
          <p:spPr>
            <a:xfrm>
              <a:off x="3390252" y="3898101"/>
              <a:ext cx="6214068" cy="545579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79" y="connsiteY0-80"/>
                </a:cxn>
                <a:cxn ang="0">
                  <a:pos x="connsiteX1-81" y="connsiteY1-82"/>
                </a:cxn>
                <a:cxn ang="0">
                  <a:pos x="connsiteX2-83" y="connsiteY2-84"/>
                </a:cxn>
                <a:cxn ang="0">
                  <a:pos x="connsiteX3-85" y="connsiteY3-86"/>
                </a:cxn>
                <a:cxn ang="0">
                  <a:pos x="connsiteX4-87" y="connsiteY4-88"/>
                </a:cxn>
                <a:cxn ang="0">
                  <a:pos x="connsiteX5-89" y="connsiteY5-9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>
              <a:solidFill>
                <a:srgbClr val="62305E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normAutofit/>
            </a:bodyPr>
            <a:lstStyle>
              <a:defPPr>
                <a:defRPr lang="zh-CN"/>
              </a:defPPr>
              <a:lvl1pPr marL="0" lvl="0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lvl="1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lvl="2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lvl="3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lvl="4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lvl="5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lvl="6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lvl="7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lvl="8" indent="0" algn="l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algn="ctr" defTabSz="1866900">
                <a:lnSpc>
                  <a:spcPct val="90000"/>
                </a:lnSpc>
                <a:spcAft>
                  <a:spcPct val="15000"/>
                </a:spcAft>
              </a:pP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5-D </a:t>
              </a:r>
              <a:r>
                <a:rPr lang="en-US" altLang="zh-CN" sz="2400" dirty="0" err="1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shashlyk</a:t>
              </a:r>
              <a:r>
                <a:rPr lang="en-US" altLang="zh-CN" sz="2400" dirty="0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2400" dirty="0" err="1">
                  <a:solidFill>
                    <a:srgbClr val="6230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Ecal</a:t>
              </a:r>
              <a:endParaRPr lang="zh-CN" altLang="en-US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781364" y="414507"/>
            <a:ext cx="2401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ln w="0"/>
                <a:solidFill>
                  <a:srgbClr val="62305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3600" dirty="0">
              <a:ln w="0"/>
              <a:solidFill>
                <a:srgbClr val="62305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连接符 30"/>
          <p:cNvCxnSpPr>
            <a:cxnSpLocks/>
          </p:cNvCxnSpPr>
          <p:nvPr/>
        </p:nvCxnSpPr>
        <p:spPr>
          <a:xfrm>
            <a:off x="62753" y="737673"/>
            <a:ext cx="7853082" cy="0"/>
          </a:xfrm>
          <a:prstGeom prst="line">
            <a:avLst/>
          </a:prstGeom>
          <a:ln w="22225" cap="flat" cmpd="sng" algn="ctr">
            <a:solidFill>
              <a:srgbClr val="62305E">
                <a:alpha val="82000"/>
              </a:srgbClr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cxnSpLocks/>
            <a:stCxn id="29" idx="3"/>
          </p:cNvCxnSpPr>
          <p:nvPr/>
        </p:nvCxnSpPr>
        <p:spPr>
          <a:xfrm>
            <a:off x="10183086" y="737673"/>
            <a:ext cx="1883408" cy="1"/>
          </a:xfrm>
          <a:prstGeom prst="line">
            <a:avLst/>
          </a:prstGeom>
          <a:ln w="22225" cap="flat" cmpd="sng" algn="ctr">
            <a:solidFill>
              <a:srgbClr val="62305E">
                <a:alpha val="82000"/>
              </a:srgbClr>
            </a:solidFill>
            <a:prstDash val="lgDashDot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灯片编号占位符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4EF4-9A27-45D2-8970-5BB75B272BC9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A42902-6DF7-496E-8B31-9FB88281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B268-9188-4534-A371-98F3B4CA76AD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16" name="MH_Number_4">
            <a:hlinkClick r:id="rId2" action="ppaction://hlinksldjump"/>
          </p:cNvPr>
          <p:cNvSpPr/>
          <p:nvPr/>
        </p:nvSpPr>
        <p:spPr>
          <a:xfrm>
            <a:off x="2587679" y="5116952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5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25" name="MH_Entry_4">
            <a:hlinkClick r:id="rId2" action="ppaction://hlinksldjump"/>
          </p:cNvPr>
          <p:cNvSpPr/>
          <p:nvPr/>
        </p:nvSpPr>
        <p:spPr>
          <a:xfrm>
            <a:off x="3390252" y="5002643"/>
            <a:ext cx="6214068" cy="54557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9955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3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435897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test of module</a:t>
            </a:r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C7756B9B-E171-4CD8-BA2A-083FF759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9" y="1706667"/>
            <a:ext cx="7963491" cy="4506222"/>
          </a:xfrm>
          <a:prstGeom prst="rect">
            <a:avLst/>
          </a:prstGeom>
        </p:spPr>
      </p:pic>
      <p:pic>
        <p:nvPicPr>
          <p:cNvPr id="63" name="图片 27" descr="桌子上摆放着黑色的机器&#10;&#10;中度可信度描述已自动生成">
            <a:extLst>
              <a:ext uri="{FF2B5EF4-FFF2-40B4-BE49-F238E27FC236}">
                <a16:creationId xmlns:a16="http://schemas.microsoft.com/office/drawing/2014/main" id="{8C6C73D3-C2FB-4290-BFFC-D18E3791EF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91" y="586595"/>
            <a:ext cx="3790338" cy="284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文本框 32">
            <a:extLst>
              <a:ext uri="{FF2B5EF4-FFF2-40B4-BE49-F238E27FC236}">
                <a16:creationId xmlns:a16="http://schemas.microsoft.com/office/drawing/2014/main" id="{76C89D0E-9E23-4E55-9524-5721808F9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01" y="904382"/>
            <a:ext cx="42138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The cosmic test results can be used for QC!</a:t>
            </a:r>
            <a:endParaRPr lang="zh-CN" altLang="en-US" dirty="0"/>
          </a:p>
        </p:txBody>
      </p:sp>
      <p:sp>
        <p:nvSpPr>
          <p:cNvPr id="65" name="文本框 25">
            <a:extLst>
              <a:ext uri="{FF2B5EF4-FFF2-40B4-BE49-F238E27FC236}">
                <a16:creationId xmlns:a16="http://schemas.microsoft.com/office/drawing/2014/main" id="{63A283A6-5658-4DEB-BD6B-3230778C6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915288"/>
            <a:ext cx="3701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2 Scintillator(4*4*8cm) for trigger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762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3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4358975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Cosmic test of module</a:t>
            </a: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217" y="1051750"/>
            <a:ext cx="6553771" cy="4754499"/>
          </a:xfrm>
          <a:prstGeom prst="rect">
            <a:avLst/>
          </a:prstGeom>
        </p:spPr>
      </p:pic>
      <p:sp>
        <p:nvSpPr>
          <p:cNvPr id="68" name="文本框 31"/>
          <p:cNvSpPr txBox="1">
            <a:spLocks noChangeArrowheads="1"/>
          </p:cNvSpPr>
          <p:nvPr/>
        </p:nvSpPr>
        <p:spPr bwMode="auto">
          <a:xfrm>
            <a:off x="4832962" y="5870342"/>
            <a:ext cx="26748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dirty="0"/>
              <a:t>Response linearity of </a:t>
            </a:r>
            <a:r>
              <a:rPr lang="en-US" altLang="zh-CN" dirty="0" err="1"/>
              <a:t>SiPM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65858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194E18-701D-4B86-9D92-466FD230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DBC7C8-1E96-4617-B175-09E6541AF655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199439C-0263-4CB9-8896-414F43C8D8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1C264D-483B-48E9-9711-69B5B489D2A4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B0BEBC4-BE0B-48E5-B7CF-688A35F7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698" y="269669"/>
            <a:ext cx="2844799" cy="282182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CF87CB-1849-4C1C-B17D-DF10401BB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27" y="269669"/>
            <a:ext cx="2844799" cy="282182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7565727-E9B1-405B-A957-622C06F4E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864" y="269669"/>
            <a:ext cx="2844799" cy="282182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AADCEA-2385-48AF-A117-C5EC6CDD7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744" y="269669"/>
            <a:ext cx="2844799" cy="28218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E94CD57-6B1E-400D-BAE5-D2AF0514F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26" y="3313010"/>
            <a:ext cx="2844799" cy="28218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84B623-24AE-48DA-A0A6-EC06EF16A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6698" y="3313010"/>
            <a:ext cx="2844799" cy="28218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E50E130-C63A-4AD5-88C9-07FF7D6F77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3945" y="3313010"/>
            <a:ext cx="2844799" cy="28218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83884D-7B30-436B-805E-4617E9DADC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8744" y="3313010"/>
            <a:ext cx="2844799" cy="282182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8FFE4C1-4D52-4624-8EDB-20945ED34ACF}"/>
              </a:ext>
            </a:extLst>
          </p:cNvPr>
          <p:cNvSpPr txBox="1"/>
          <p:nvPr/>
        </p:nvSpPr>
        <p:spPr>
          <a:xfrm>
            <a:off x="4758025" y="6352144"/>
            <a:ext cx="3178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Energy spectrum  of 8 towers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491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4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6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6290412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Conceptional</a:t>
            </a: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design of 5-D </a:t>
            </a:r>
            <a:r>
              <a:rPr lang="en-US" altLang="zh-CN" sz="2400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shashlyk</a:t>
            </a: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ECAL</a:t>
            </a:r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68" y="993826"/>
            <a:ext cx="2476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4" descr="C:\Users\dingjing\Desktop\1.png"/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138613"/>
            <a:ext cx="5216816" cy="209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7"/>
          <p:cNvSpPr txBox="1">
            <a:spLocks noChangeArrowheads="1"/>
          </p:cNvSpPr>
          <p:nvPr/>
        </p:nvSpPr>
        <p:spPr bwMode="auto">
          <a:xfrm>
            <a:off x="5662613" y="3882641"/>
            <a:ext cx="4745037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220 layer is separated into 4  parts, each part consists of 55 layers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Readout with 32 WLSFs, each part is readout with 8 </a:t>
            </a:r>
            <a:r>
              <a:rPr lang="en-US" altLang="zh-CN" sz="2000" dirty="0" err="1"/>
              <a:t>WLSFs+SiPM</a:t>
            </a:r>
            <a:r>
              <a:rPr lang="en-US" altLang="zh-CN" sz="2000" dirty="0"/>
              <a:t>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Mask technology of WLSF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rgbClr val="FF0000"/>
                </a:solidFill>
              </a:rPr>
              <a:t>5D: </a:t>
            </a:r>
            <a:r>
              <a:rPr lang="en-US" altLang="zh-CN" sz="2000" dirty="0" err="1">
                <a:solidFill>
                  <a:srgbClr val="FF0000"/>
                </a:solidFill>
              </a:rPr>
              <a:t>x,y,z</a:t>
            </a:r>
            <a:r>
              <a:rPr lang="en-US" altLang="zh-CN" sz="2000" dirty="0">
                <a:solidFill>
                  <a:srgbClr val="FF0000"/>
                </a:solidFill>
              </a:rPr>
              <a:t>, energy (5%), time (~50ps)</a:t>
            </a:r>
          </a:p>
          <a:p>
            <a:pPr>
              <a:buFont typeface="Wingdings" panose="05000000000000000000" pitchFamily="2" charset="2"/>
              <a:buChar char="Ø"/>
            </a:pPr>
            <a:endParaRPr lang="zh-CN" altLang="en-US" sz="2000" dirty="0"/>
          </a:p>
        </p:txBody>
      </p:sp>
      <p:sp>
        <p:nvSpPr>
          <p:cNvPr id="11" name="文本框 7"/>
          <p:cNvSpPr txBox="1">
            <a:spLocks noChangeArrowheads="1"/>
          </p:cNvSpPr>
          <p:nvPr/>
        </p:nvSpPr>
        <p:spPr bwMode="auto">
          <a:xfrm>
            <a:off x="2124075" y="4221163"/>
            <a:ext cx="99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Masked</a:t>
            </a:r>
            <a:endParaRPr lang="zh-CN" altLang="en-US"/>
          </a:p>
        </p:txBody>
      </p:sp>
      <p:pic>
        <p:nvPicPr>
          <p:cNvPr id="12" name="图片 11" descr="C:\Users\wangyi\AppData\Local\Temp\WeChat Files\b84b35abc662a95e1a8316d5f21186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978018"/>
            <a:ext cx="4713605" cy="2424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37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24</a:t>
            </a:fld>
            <a:endParaRPr lang="zh-CN" altLang="en-US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99" y="844592"/>
            <a:ext cx="4321794" cy="271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426" y="935442"/>
            <a:ext cx="4018912" cy="252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1" y="3741778"/>
            <a:ext cx="4056775" cy="255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4708525" y="4475163"/>
            <a:ext cx="49625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/>
              <a:t>Readout channel: 4 times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err="1"/>
              <a:t>Npe</a:t>
            </a:r>
            <a:r>
              <a:rPr lang="en-US" altLang="zh-CN" sz="2000" dirty="0"/>
              <a:t>: ~60%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/>
              <a:t>Energy resolution: comparable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/>
              <a:t>+depth distribution of energy deposition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/>
              <a:t>good direction reconstruction (cluster)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/>
              <a:t>+ 50ps time, good PID</a:t>
            </a:r>
          </a:p>
          <a:p>
            <a:pPr>
              <a:buFont typeface="Wingdings" panose="05000000000000000000" pitchFamily="2" charset="2"/>
              <a:buChar char="Ø"/>
            </a:pPr>
            <a:endParaRPr lang="zh-CN" altLang="en-US" sz="2000" dirty="0"/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4708525" y="3941587"/>
            <a:ext cx="37769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Compared with MPD/ECAL</a:t>
            </a:r>
            <a:r>
              <a:rPr lang="zh-CN" altLang="en-US" sz="2000" b="1" dirty="0">
                <a:solidFill>
                  <a:srgbClr val="FF0000"/>
                </a:solidFill>
              </a:rPr>
              <a:t>：</a:t>
            </a:r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MH_Number_4">
            <a:hlinkClick r:id="rId5" action="ppaction://hlinksldjump"/>
            <a:extLst>
              <a:ext uri="{FF2B5EF4-FFF2-40B4-BE49-F238E27FC236}">
                <a16:creationId xmlns:a16="http://schemas.microsoft.com/office/drawing/2014/main" id="{9495E277-7498-4A2F-9055-5E06782FBBC9}"/>
              </a:ext>
            </a:extLst>
          </p:cNvPr>
          <p:cNvSpPr/>
          <p:nvPr/>
        </p:nvSpPr>
        <p:spPr>
          <a:xfrm>
            <a:off x="278198" y="142773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FFFF"/>
                </a:solidFill>
              </a:rPr>
              <a:t>4</a:t>
            </a:r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10" name="MH_Entry_4">
            <a:hlinkClick r:id="rId5" action="ppaction://hlinksldjump"/>
            <a:extLst>
              <a:ext uri="{FF2B5EF4-FFF2-40B4-BE49-F238E27FC236}">
                <a16:creationId xmlns:a16="http://schemas.microsoft.com/office/drawing/2014/main" id="{25D8610F-4CF7-4E35-873F-0DF475AE313A}"/>
              </a:ext>
            </a:extLst>
          </p:cNvPr>
          <p:cNvSpPr/>
          <p:nvPr/>
        </p:nvSpPr>
        <p:spPr>
          <a:xfrm>
            <a:off x="1080772" y="142773"/>
            <a:ext cx="6290412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Performance of 5-D </a:t>
            </a:r>
            <a:r>
              <a:rPr lang="en-US" altLang="zh-CN" sz="2400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shashlyk</a:t>
            </a: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ECAL</a:t>
            </a:r>
          </a:p>
        </p:txBody>
      </p:sp>
      <p:pic>
        <p:nvPicPr>
          <p:cNvPr id="11" name="图片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629" y="713942"/>
            <a:ext cx="4050371" cy="3038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1"/>
          <p:cNvSpPr txBox="1"/>
          <p:nvPr/>
        </p:nvSpPr>
        <p:spPr>
          <a:xfrm>
            <a:off x="8826760" y="3762099"/>
            <a:ext cx="284583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PID by energy thickness distribution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11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A95E9D2A-0440-4C1B-843F-775F6D34E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762"/>
            <a:ext cx="12192000" cy="1051560"/>
          </a:xfrm>
        </p:spPr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Summary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E86517-7D75-49DB-8CB8-14762F7A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88BB7-CC08-4798-983A-B84533A2715B}" type="slidenum">
              <a:rPr lang="en-US" altLang="zh-CN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25</a:t>
            </a:fld>
            <a:endParaRPr 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4A1D3552-B630-4B31-B65D-25FA73CC2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15" y="1306390"/>
            <a:ext cx="10226885" cy="39000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Chinese group has </a:t>
            </a:r>
            <a:r>
              <a:rPr lang="en-US" altLang="zh-CN" sz="2400" dirty="0">
                <a:solidFill>
                  <a:srgbClr val="7030A0"/>
                </a:solidFill>
                <a:latin typeface="+mn-lt"/>
              </a:rPr>
              <a:t>setup the whole production line </a:t>
            </a:r>
            <a:r>
              <a:rPr lang="en-US" altLang="zh-CN" sz="2400" dirty="0">
                <a:solidFill>
                  <a:schemeClr val="tx1"/>
                </a:solidFill>
                <a:latin typeface="+mn-lt"/>
              </a:rPr>
              <a:t>of MPD-</a:t>
            </a:r>
            <a:r>
              <a:rPr lang="en-US" altLang="zh-CN" sz="2400" dirty="0" err="1">
                <a:solidFill>
                  <a:schemeClr val="tx1"/>
                </a:solidFill>
                <a:latin typeface="+mn-lt"/>
              </a:rPr>
              <a:t>ECal</a:t>
            </a:r>
            <a:endParaRPr lang="en-US" altLang="zh-CN" sz="24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200 Modules have been produced and 10 have been shipped to JINR 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Around 500 modules will be ready on this year</a:t>
            </a:r>
            <a:endParaRPr lang="en-US" altLang="zh-CN" sz="2400" dirty="0">
              <a:solidFill>
                <a:srgbClr val="7030A0"/>
              </a:solidFill>
              <a:latin typeface="+mn-lt"/>
            </a:endParaRP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</a:rPr>
              <a:t>768 modules will be ready by 2022.6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chemeClr val="tx1"/>
                </a:solidFill>
              </a:rPr>
              <a:t>Detailed cosmic test will be done soon.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6692209-BF8E-404B-8A6A-B387DF7DD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35F5-03F0-4228-8C08-C76C3F9C085B}" type="datetime1">
              <a:rPr lang="zh-CN" altLang="en-US" smtClean="0"/>
              <a:t>2021/10/12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6157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5BC22C41-E2CA-4BCC-B2C9-501C2BB29374}"/>
              </a:ext>
            </a:extLst>
          </p:cNvPr>
          <p:cNvSpPr/>
          <p:nvPr/>
        </p:nvSpPr>
        <p:spPr>
          <a:xfrm>
            <a:off x="-1" y="6492874"/>
            <a:ext cx="12191999" cy="365125"/>
          </a:xfrm>
          <a:prstGeom prst="rect">
            <a:avLst/>
          </a:prstGeom>
          <a:gradFill flip="none" rotWithShape="1">
            <a:gsLst>
              <a:gs pos="53000">
                <a:srgbClr val="7030A0"/>
              </a:gs>
              <a:gs pos="0">
                <a:srgbClr val="62305E"/>
              </a:gs>
              <a:gs pos="100000">
                <a:srgbClr val="62305E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2" y="123554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altLang="zh-CN" sz="4400" dirty="0">
                <a:solidFill>
                  <a:srgbClr val="6230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your attention</a:t>
            </a:r>
            <a:endParaRPr lang="zh-CN" altLang="en-US" sz="4400" dirty="0">
              <a:solidFill>
                <a:srgbClr val="62305E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928B67D-ECC8-47B3-9FED-0CE6AAC9CC0D}"/>
              </a:ext>
            </a:extLst>
          </p:cNvPr>
          <p:cNvSpPr/>
          <p:nvPr/>
        </p:nvSpPr>
        <p:spPr>
          <a:xfrm>
            <a:off x="-1" y="0"/>
            <a:ext cx="12191999" cy="796924"/>
          </a:xfrm>
          <a:prstGeom prst="rect">
            <a:avLst/>
          </a:prstGeom>
          <a:gradFill flip="none" rotWithShape="1">
            <a:gsLst>
              <a:gs pos="53000">
                <a:srgbClr val="7030A0"/>
              </a:gs>
              <a:gs pos="0">
                <a:srgbClr val="62305E"/>
              </a:gs>
              <a:gs pos="100000">
                <a:srgbClr val="62305E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7A14A29-F12D-4880-B2BF-64F131B9D6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555" y="2169467"/>
            <a:ext cx="5402885" cy="305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E3CC5B-1BA7-43CA-B610-745F81E22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2DEE-FE46-4C60-89FF-3E73B1776169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C636E-AD2A-4436-89E3-9D406DC8A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900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E3368FE3-E557-411D-B977-F2E2F70B667F}"/>
              </a:ext>
            </a:extLst>
          </p:cNvPr>
          <p:cNvSpPr/>
          <p:nvPr/>
        </p:nvSpPr>
        <p:spPr>
          <a:xfrm>
            <a:off x="253391" y="200227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1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3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E25077DE-B882-4C93-B033-0E88D268D757}"/>
              </a:ext>
            </a:extLst>
          </p:cNvPr>
          <p:cNvSpPr/>
          <p:nvPr/>
        </p:nvSpPr>
        <p:spPr>
          <a:xfrm>
            <a:off x="1055118" y="183609"/>
            <a:ext cx="3381811" cy="447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MPD-ECAL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90D9E5-B307-4415-9BFA-CA53B013E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42F46-78CA-4C18-A903-15365527E3AB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2CEA91-2998-46E3-BCF3-3209A8A7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48" name="灯片编号占位符 1"/>
          <p:cNvSpPr txBox="1">
            <a:spLocks/>
          </p:cNvSpPr>
          <p:nvPr/>
        </p:nvSpPr>
        <p:spPr bwMode="auto">
          <a:xfrm>
            <a:off x="8215313" y="6356350"/>
            <a:ext cx="47148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700B0E2-AB97-412E-9DD8-CFEA5D0C3262}" type="slidenum">
              <a:rPr lang="zh-CN" altLang="en-US" smtClean="0">
                <a:latin typeface="Calibri" panose="020F0502020204030204" pitchFamily="34" charset="0"/>
              </a:rPr>
              <a:pPr/>
              <a:t>3</a:t>
            </a:fld>
            <a:endParaRPr lang="zh-CN" altLang="en-US">
              <a:latin typeface="Calibri" panose="020F0502020204030204" pitchFamily="34" charset="0"/>
            </a:endParaRPr>
          </a:p>
        </p:txBody>
      </p:sp>
      <p:pic>
        <p:nvPicPr>
          <p:cNvPr id="49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1363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" name="Straight Arrow Connector 5"/>
          <p:cNvCxnSpPr/>
          <p:nvPr/>
        </p:nvCxnSpPr>
        <p:spPr>
          <a:xfrm flipV="1">
            <a:off x="1714500" y="4437063"/>
            <a:ext cx="1092200" cy="609600"/>
          </a:xfrm>
          <a:prstGeom prst="straightConnector1">
            <a:avLst/>
          </a:prstGeom>
          <a:noFill/>
          <a:ln w="25400" cap="flat" cmpd="sng" algn="ctr">
            <a:noFill/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51" name="Group 9"/>
          <p:cNvGrpSpPr>
            <a:grpSpLocks/>
          </p:cNvGrpSpPr>
          <p:nvPr/>
        </p:nvGrpSpPr>
        <p:grpSpPr bwMode="auto">
          <a:xfrm>
            <a:off x="114300" y="871538"/>
            <a:ext cx="2730500" cy="1655762"/>
            <a:chOff x="1877988" y="1226344"/>
            <a:chExt cx="2730500" cy="1656556"/>
          </a:xfrm>
        </p:grpSpPr>
        <p:cxnSp>
          <p:nvCxnSpPr>
            <p:cNvPr id="52" name="Straight Arrow Connector 11"/>
            <p:cNvCxnSpPr/>
            <p:nvPr/>
          </p:nvCxnSpPr>
          <p:spPr>
            <a:xfrm>
              <a:off x="3605188" y="2565248"/>
              <a:ext cx="1003300" cy="317652"/>
            </a:xfrm>
            <a:prstGeom prst="straightConnector1">
              <a:avLst/>
            </a:prstGeom>
            <a:noFill/>
            <a:ln w="76200" cap="flat" cmpd="sng" algn="ctr">
              <a:solidFill>
                <a:srgbClr val="AAF3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53" name="Picture 12" descr="C:\Users\Yury\Documents\Suzdal\BM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268760"/>
              <a:ext cx="2117903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Rectangle 10"/>
            <p:cNvSpPr/>
            <p:nvPr/>
          </p:nvSpPr>
          <p:spPr>
            <a:xfrm>
              <a:off x="1877988" y="1226344"/>
              <a:ext cx="1130300" cy="3700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0090"/>
                </a:buClr>
                <a:defRPr/>
              </a:pPr>
              <a:r>
                <a:rPr lang="en-US" b="1" i="1" kern="0" dirty="0">
                  <a:solidFill>
                    <a:srgbClr val="FFFFFF"/>
                  </a:solidFill>
                  <a:ea typeface="ＭＳ Ｐゴシック" pitchFamily="34" charset="-128"/>
                </a:rPr>
                <a:t>BM@N </a:t>
              </a:r>
            </a:p>
          </p:txBody>
        </p:sp>
      </p:grpSp>
      <p:grpSp>
        <p:nvGrpSpPr>
          <p:cNvPr id="55" name="Group 23"/>
          <p:cNvGrpSpPr>
            <a:grpSpLocks/>
          </p:cNvGrpSpPr>
          <p:nvPr/>
        </p:nvGrpSpPr>
        <p:grpSpPr bwMode="auto">
          <a:xfrm>
            <a:off x="685800" y="3886200"/>
            <a:ext cx="2717800" cy="2416175"/>
            <a:chOff x="-281185" y="3937002"/>
            <a:chExt cx="5509132" cy="2370234"/>
          </a:xfrm>
        </p:grpSpPr>
        <p:cxnSp>
          <p:nvCxnSpPr>
            <p:cNvPr id="57" name="Straight Arrow Connector 8"/>
            <p:cNvCxnSpPr>
              <a:stCxn id="58" idx="0"/>
            </p:cNvCxnSpPr>
            <p:nvPr/>
          </p:nvCxnSpPr>
          <p:spPr>
            <a:xfrm flipV="1">
              <a:off x="2473381" y="3937002"/>
              <a:ext cx="2136719" cy="2007380"/>
            </a:xfrm>
            <a:prstGeom prst="straightConnector1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8" name="TextBox 13"/>
            <p:cNvSpPr txBox="1"/>
            <p:nvPr/>
          </p:nvSpPr>
          <p:spPr>
            <a:xfrm>
              <a:off x="-281185" y="5944382"/>
              <a:ext cx="5509132" cy="362854"/>
            </a:xfrm>
            <a:prstGeom prst="rect">
              <a:avLst/>
            </a:prstGeom>
            <a:solidFill>
              <a:srgbClr val="2D2D8A">
                <a:lumMod val="20000"/>
                <a:lumOff val="80000"/>
              </a:srgbClr>
            </a:solidFill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i="1" kern="0" dirty="0">
                  <a:solidFill>
                    <a:srgbClr val="000090"/>
                  </a:solidFill>
                  <a:latin typeface="Arial"/>
                  <a:ea typeface="ＭＳ Ｐゴシック" pitchFamily="34" charset="-128"/>
                  <a:cs typeface="Arial"/>
                </a:rPr>
                <a:t>applied research area</a:t>
              </a:r>
            </a:p>
          </p:txBody>
        </p:sp>
      </p:grpSp>
      <p:sp>
        <p:nvSpPr>
          <p:cNvPr id="59" name="TextBox 30"/>
          <p:cNvSpPr txBox="1">
            <a:spLocks noChangeArrowheads="1"/>
          </p:cNvSpPr>
          <p:nvPr/>
        </p:nvSpPr>
        <p:spPr bwMode="auto">
          <a:xfrm>
            <a:off x="5867400" y="1052513"/>
            <a:ext cx="712788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00009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SPD </a:t>
            </a:r>
          </a:p>
        </p:txBody>
      </p:sp>
      <p:pic>
        <p:nvPicPr>
          <p:cNvPr id="60" name="Picture 22" descr="Macintosh HD:Users:air:Desktop:АРЕНА:20180118_Dubna_IQ-2_cam11_2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24400"/>
            <a:ext cx="3240088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" name="Group 26"/>
          <p:cNvGrpSpPr>
            <a:grpSpLocks/>
          </p:cNvGrpSpPr>
          <p:nvPr/>
        </p:nvGrpSpPr>
        <p:grpSpPr bwMode="auto">
          <a:xfrm>
            <a:off x="3924300" y="3190875"/>
            <a:ext cx="3168650" cy="3617913"/>
            <a:chOff x="4067944" y="2564904"/>
            <a:chExt cx="3168352" cy="3617512"/>
          </a:xfrm>
        </p:grpSpPr>
        <p:cxnSp>
          <p:nvCxnSpPr>
            <p:cNvPr id="62" name="Straight Arrow Connector 15"/>
            <p:cNvCxnSpPr/>
            <p:nvPr/>
          </p:nvCxnSpPr>
          <p:spPr>
            <a:xfrm flipV="1">
              <a:off x="5436240" y="2564904"/>
              <a:ext cx="1800056" cy="1584149"/>
            </a:xfrm>
            <a:prstGeom prst="straightConnector1">
              <a:avLst/>
            </a:prstGeom>
            <a:noFill/>
            <a:ln w="57150" cap="flat" cmpd="sng" algn="ctr">
              <a:solidFill>
                <a:srgbClr val="0000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Rectangle 17"/>
            <p:cNvSpPr/>
            <p:nvPr/>
          </p:nvSpPr>
          <p:spPr>
            <a:xfrm>
              <a:off x="4067944" y="4149053"/>
              <a:ext cx="858757" cy="369847"/>
            </a:xfrm>
            <a:prstGeom prst="rect">
              <a:avLst/>
            </a:prstGeom>
            <a:solidFill>
              <a:srgbClr val="FFFFFF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ct val="20000"/>
                </a:spcBef>
                <a:spcAft>
                  <a:spcPts val="0"/>
                </a:spcAft>
                <a:buClr>
                  <a:srgbClr val="000090"/>
                </a:buClr>
                <a:defRPr/>
              </a:pPr>
              <a:r>
                <a:rPr lang="en-US" b="1" i="1" kern="0" dirty="0">
                  <a:solidFill>
                    <a:srgbClr val="000090"/>
                  </a:solidFill>
                  <a:ea typeface="ＭＳ Ｐゴシック" pitchFamily="34" charset="-128"/>
                </a:rPr>
                <a:t>MPD </a:t>
              </a:r>
            </a:p>
          </p:txBody>
        </p:sp>
      </p:grpSp>
      <p:sp>
        <p:nvSpPr>
          <p:cNvPr id="65" name="TextBox 6"/>
          <p:cNvSpPr txBox="1">
            <a:spLocks noChangeArrowheads="1"/>
          </p:cNvSpPr>
          <p:nvPr/>
        </p:nvSpPr>
        <p:spPr bwMode="auto">
          <a:xfrm>
            <a:off x="6732588" y="4508500"/>
            <a:ext cx="2160587" cy="40005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Center</a:t>
            </a:r>
            <a:r>
              <a:rPr lang="ru-RU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zh-CN" sz="2000" i="1">
                <a:solidFill>
                  <a:srgbClr val="FFFFFF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NICA</a:t>
            </a:r>
            <a:endParaRPr lang="en-US" altLang="zh-CN" sz="2000" b="1" i="1">
              <a:solidFill>
                <a:srgbClr val="FFFFFF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66" name="Straight Arrow Connector 20"/>
          <p:cNvCxnSpPr/>
          <p:nvPr/>
        </p:nvCxnSpPr>
        <p:spPr>
          <a:xfrm flipV="1">
            <a:off x="1498600" y="4025900"/>
            <a:ext cx="838200" cy="1162050"/>
          </a:xfrm>
          <a:prstGeom prst="straightConnector1">
            <a:avLst/>
          </a:prstGeom>
          <a:noFill/>
          <a:ln w="25400" cap="flat" cmpd="sng" algn="ctr">
            <a:solidFill>
              <a:srgbClr val="00009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7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>
                <a:solidFill>
                  <a:srgbClr val="0000FF"/>
                </a:solidFill>
                <a:ea typeface="ＭＳ Ｐゴシック" pitchFamily="34" charset="-128"/>
              </a:rPr>
              <a:t>Nuclotron ring (c=251,5 m)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713" cy="369888"/>
          </a:xfrm>
          <a:prstGeom prst="rect">
            <a:avLst/>
          </a:prstGeom>
          <a:solidFill>
            <a:srgbClr val="FFFFFF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00FF"/>
                </a:solidFill>
                <a:ea typeface="ＭＳ Ｐゴシック" pitchFamily="34" charset="-128"/>
              </a:rPr>
              <a:t>Collider ring (c=5</a:t>
            </a:r>
            <a:r>
              <a:rPr lang="ru-RU" kern="0" dirty="0">
                <a:solidFill>
                  <a:srgbClr val="0000FF"/>
                </a:solidFill>
                <a:ea typeface="ＭＳ Ｐゴシック" pitchFamily="34" charset="-128"/>
              </a:rPr>
              <a:t>03</a:t>
            </a:r>
            <a:r>
              <a:rPr lang="en-US" kern="0" dirty="0">
                <a:solidFill>
                  <a:srgbClr val="0000FF"/>
                </a:solidFill>
                <a:ea typeface="ＭＳ Ｐゴシック" pitchFamily="34" charset="-128"/>
              </a:rPr>
              <a:t> m)</a:t>
            </a:r>
          </a:p>
        </p:txBody>
      </p:sp>
      <p:sp>
        <p:nvSpPr>
          <p:cNvPr id="69" name="Slide Number Placeholder 19"/>
          <p:cNvSpPr txBox="1">
            <a:spLocks/>
          </p:cNvSpPr>
          <p:nvPr/>
        </p:nvSpPr>
        <p:spPr bwMode="auto">
          <a:xfrm>
            <a:off x="6553200" y="63595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BDDAA8D6-B7D2-4558-8859-AE69EC8C3241}" type="slidenum">
              <a:rPr lang="ru-RU" altLang="zh-CN" sz="1400">
                <a:solidFill>
                  <a:srgbClr val="000000"/>
                </a:solidFill>
                <a:ea typeface="MS PGothic" panose="020B0600070205080204" pitchFamily="34" charset="-128"/>
              </a:rPr>
              <a:pPr algn="r" eaLnBrk="1" hangingPunct="1"/>
              <a:t>3</a:t>
            </a:fld>
            <a:endParaRPr lang="ru-RU" altLang="zh-CN" sz="1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70" name="文本框 50"/>
          <p:cNvSpPr txBox="1">
            <a:spLocks noChangeArrowheads="1"/>
          </p:cNvSpPr>
          <p:nvPr/>
        </p:nvSpPr>
        <p:spPr bwMode="auto">
          <a:xfrm>
            <a:off x="4540250" y="4694238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/>
              <a:t>ECal</a:t>
            </a:r>
            <a:endParaRPr lang="zh-CN" altLang="en-US" sz="1400"/>
          </a:p>
        </p:txBody>
      </p:sp>
      <p:sp>
        <p:nvSpPr>
          <p:cNvPr id="6" name="文本框 5"/>
          <p:cNvSpPr txBox="1"/>
          <p:nvPr/>
        </p:nvSpPr>
        <p:spPr>
          <a:xfrm>
            <a:off x="9226550" y="3771512"/>
            <a:ext cx="28321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defRPr/>
            </a:pP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aims to: </a:t>
            </a:r>
            <a:r>
              <a:rPr lang="ru-RU" altLang="zh-CN" sz="2400" kern="0" dirty="0">
                <a:solidFill>
                  <a:srgbClr val="FFFFFF"/>
                </a:solidFill>
                <a:latin typeface="Times New Roman" charset="0"/>
              </a:rPr>
              <a:t>– </a:t>
            </a:r>
            <a:endParaRPr lang="en-US" altLang="zh-CN" sz="2400" kern="0" dirty="0">
              <a:solidFill>
                <a:srgbClr val="FFFFFF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buClr>
                <a:srgbClr val="FDF520"/>
              </a:buClr>
              <a:defRPr/>
            </a:pPr>
            <a:r>
              <a:rPr lang="en-US" altLang="zh-CN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study of hot and dense baryonic matter at the energy range of max baryonic density</a:t>
            </a:r>
          </a:p>
          <a:p>
            <a:pPr>
              <a:buClr>
                <a:srgbClr val="FDF520"/>
              </a:buClr>
              <a:defRPr/>
            </a:pPr>
            <a:r>
              <a:rPr lang="en-US" altLang="zh-CN" sz="20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investigation of nucleon spin structure, polarization phenomena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/>
          <a:srcRect l="26808" t="16248" r="22107" b="8700"/>
          <a:stretch/>
        </p:blipFill>
        <p:spPr>
          <a:xfrm>
            <a:off x="8253844" y="342828"/>
            <a:ext cx="3831363" cy="316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3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灯片编号占位符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14EF4-9A27-45D2-8970-5BB75B272BC9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790EA4B7-58D2-4C4A-9CF6-21154BA0FEB2}"/>
              </a:ext>
            </a:extLst>
          </p:cNvPr>
          <p:cNvSpPr/>
          <p:nvPr/>
        </p:nvSpPr>
        <p:spPr>
          <a:xfrm>
            <a:off x="253391" y="200227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1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8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DF009333-7C54-42B6-89E3-51B9CD226DAF}"/>
              </a:ext>
            </a:extLst>
          </p:cNvPr>
          <p:cNvSpPr/>
          <p:nvPr/>
        </p:nvSpPr>
        <p:spPr>
          <a:xfrm>
            <a:off x="1055966" y="200227"/>
            <a:ext cx="2802970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MPD-ECAL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7C727EA-F92B-4F99-8ACC-AAA866431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9313C-6F4A-45AC-A504-359621A18B20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60804" y="754884"/>
            <a:ext cx="6858000" cy="5857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MPD-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Ecal</a:t>
            </a:r>
            <a:r>
              <a:rPr kumimoji="1"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requirement</a:t>
            </a:r>
            <a:endParaRPr kumimoji="1"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38201" y="1732785"/>
            <a:ext cx="11103864" cy="4647426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Energy resolution: &lt;5%/</a:t>
            </a:r>
            <a:r>
              <a:rPr lang="en-US" altLang="zh-CN" sz="2000" b="1" dirty="0">
                <a:sym typeface="Symbol" panose="05050102010706020507" pitchFamily="18" charset="2"/>
              </a:rPr>
              <a:t>E</a:t>
            </a: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The particle occupancy should not exceed 5%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Calorimeter must be able to operate in the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zh-CN" sz="2000" b="1" dirty="0"/>
              <a:t>   magnetic field up to 0.5T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Time resolution should be at least below 1ns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High segmentation, adequate space</a:t>
            </a:r>
          </a:p>
          <a:p>
            <a:pPr algn="just">
              <a:lnSpc>
                <a:spcPct val="130000"/>
              </a:lnSpc>
              <a:defRPr/>
            </a:pPr>
            <a:r>
              <a:rPr lang="en-US" altLang="zh-CN" sz="2000" b="1" dirty="0"/>
              <a:t>   resolution</a:t>
            </a:r>
          </a:p>
          <a:p>
            <a:pPr marL="180975" indent="-180975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/>
              <a:t>Dense active medium with the small </a:t>
            </a:r>
            <a:r>
              <a:rPr lang="en-US" altLang="zh-CN" sz="2000" b="1" dirty="0" err="1"/>
              <a:t>Moli’ere</a:t>
            </a:r>
            <a:r>
              <a:rPr lang="en-US" altLang="zh-CN" sz="2000" b="1" dirty="0"/>
              <a:t>        radius;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defRPr/>
            </a:pPr>
            <a:endParaRPr lang="en-US" altLang="zh-CN" sz="2000" b="1" dirty="0"/>
          </a:p>
          <a:p>
            <a:pPr algn="just">
              <a:defRPr/>
            </a:pPr>
            <a:endParaRPr lang="en-US" altLang="zh-CN" sz="2000" b="1" dirty="0"/>
          </a:p>
          <a:p>
            <a:pPr algn="just">
              <a:defRPr/>
            </a:pP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endParaRPr lang="en-US" altLang="zh-CN" sz="2000" b="1" dirty="0"/>
          </a:p>
          <a:p>
            <a:pPr algn="just">
              <a:defRPr/>
            </a:pPr>
            <a:endParaRPr lang="en-US" altLang="zh-CN" sz="2000" b="1" dirty="0"/>
          </a:p>
        </p:txBody>
      </p:sp>
      <p:sp>
        <p:nvSpPr>
          <p:cNvPr id="17" name="文本框 1"/>
          <p:cNvSpPr txBox="1">
            <a:spLocks noChangeArrowheads="1"/>
          </p:cNvSpPr>
          <p:nvPr/>
        </p:nvSpPr>
        <p:spPr bwMode="auto">
          <a:xfrm rot="16200000">
            <a:off x="5309618" y="3587254"/>
            <a:ext cx="4079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"/>
              <a:t>/10</a:t>
            </a:r>
            <a:r>
              <a:rPr lang="en-US" altLang="zh-CN" sz="1000" baseline="30000"/>
              <a:t>5</a:t>
            </a:r>
            <a:endParaRPr lang="zh-CN" altLang="en-US" sz="1000" baseline="30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405" y="4162933"/>
            <a:ext cx="3484769" cy="23759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5474" y="1402439"/>
            <a:ext cx="3944633" cy="247948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074" y="3843240"/>
            <a:ext cx="2949677" cy="3736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619905" y="6421036"/>
            <a:ext cx="2988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 distribution of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dierent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particles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9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0C47E792-2E1A-48BE-9D4C-32633A206A4F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1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FF2CA4AC-58D9-472B-8BC6-5ED64004A598}"/>
              </a:ext>
            </a:extLst>
          </p:cNvPr>
          <p:cNvSpPr/>
          <p:nvPr/>
        </p:nvSpPr>
        <p:spPr>
          <a:xfrm>
            <a:off x="1128398" y="495006"/>
            <a:ext cx="3099654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MPD-ECAL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1386" t="30129" r="21429" b="16018"/>
          <a:stretch/>
        </p:blipFill>
        <p:spPr>
          <a:xfrm>
            <a:off x="8797197" y="3474249"/>
            <a:ext cx="2817812" cy="1497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14348" t="22511" r="16638" b="11688"/>
          <a:stretch/>
        </p:blipFill>
        <p:spPr>
          <a:xfrm>
            <a:off x="5474268" y="3545440"/>
            <a:ext cx="2803525" cy="1509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977239"/>
              </p:ext>
            </p:extLst>
          </p:nvPr>
        </p:nvGraphicFramePr>
        <p:xfrm>
          <a:off x="5570290" y="1348466"/>
          <a:ext cx="5689883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9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1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3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CN" sz="1800" b="1" dirty="0"/>
                        <a:t>Parameters of main module</a:t>
                      </a:r>
                      <a:endParaRPr lang="zh-CN" altLang="en-US" sz="1800" b="1" dirty="0"/>
                    </a:p>
                  </a:txBody>
                  <a:tcPr marL="91442" marR="9144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9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Transverse</a:t>
                      </a:r>
                      <a:r>
                        <a:rPr lang="en-US" altLang="zh-CN" sz="1400" baseline="0" dirty="0"/>
                        <a:t> size, mm</a:t>
                      </a:r>
                      <a:r>
                        <a:rPr lang="en-US" altLang="zh-CN" sz="1400" baseline="30000" dirty="0"/>
                        <a:t>2</a:t>
                      </a:r>
                      <a:endParaRPr lang="zh-CN" altLang="en-US" sz="1400" baseline="30000" dirty="0"/>
                    </a:p>
                  </a:txBody>
                  <a:tcPr marL="91442" marR="9144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40 x 40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Scintillator thickness,</a:t>
                      </a:r>
                      <a:r>
                        <a:rPr lang="en-US" altLang="zh-CN" sz="1400" baseline="0" dirty="0"/>
                        <a:t> mm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1.5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WLS fibers</a:t>
                      </a:r>
                      <a:endParaRPr lang="zh-CN" altLang="en-US" sz="1400" dirty="0"/>
                    </a:p>
                  </a:txBody>
                  <a:tcPr marL="91442" marR="9144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16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Moliere radius, mm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62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9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Number of layers</a:t>
                      </a:r>
                      <a:endParaRPr lang="zh-CN" altLang="en-US" sz="1400" dirty="0"/>
                    </a:p>
                  </a:txBody>
                  <a:tcPr marL="91442" marR="9144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220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Radiation length,</a:t>
                      </a:r>
                      <a:r>
                        <a:rPr lang="en-US" altLang="zh-CN" sz="1400" baseline="0" dirty="0"/>
                        <a:t> X</a:t>
                      </a:r>
                      <a:r>
                        <a:rPr lang="en-US" altLang="zh-CN" sz="1400" baseline="-25000" dirty="0"/>
                        <a:t>0</a:t>
                      </a:r>
                      <a:endParaRPr lang="zh-CN" altLang="en-US" sz="1400" baseline="-250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11.8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98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Lead</a:t>
                      </a:r>
                      <a:r>
                        <a:rPr lang="en-US" altLang="zh-CN" sz="1400" baseline="0" dirty="0"/>
                        <a:t> absorber thickness, mm</a:t>
                      </a:r>
                      <a:endParaRPr lang="zh-CN" altLang="en-US" sz="1400" dirty="0"/>
                    </a:p>
                  </a:txBody>
                  <a:tcPr marL="91442" marR="91442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0.3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Effective radiation length</a:t>
                      </a:r>
                      <a:r>
                        <a:rPr lang="en-US" altLang="zh-CN" sz="1400" baseline="0" dirty="0"/>
                        <a:t>, mm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32.4</a:t>
                      </a:r>
                      <a:endParaRPr lang="zh-CN" altLang="en-US" sz="1400" dirty="0"/>
                    </a:p>
                  </a:txBody>
                  <a:tcPr marL="91442" marR="91442"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图片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62" y="5083174"/>
            <a:ext cx="57594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051883" y="576558"/>
            <a:ext cx="5715394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Shashlyk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Ecal</a:t>
            </a:r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structure</a:t>
            </a:r>
            <a:endParaRPr kumimoji="1"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11649" r="32060" b="11415"/>
          <a:stretch>
            <a:fillRect/>
          </a:stretch>
        </p:blipFill>
        <p:spPr bwMode="auto">
          <a:xfrm>
            <a:off x="559193" y="3781877"/>
            <a:ext cx="4395671" cy="2496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6312" t="11649" r="32060" b="11415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3" name="爆炸形 2 12"/>
          <p:cNvSpPr/>
          <p:nvPr/>
        </p:nvSpPr>
        <p:spPr>
          <a:xfrm>
            <a:off x="1127550" y="5346155"/>
            <a:ext cx="384048" cy="345298"/>
          </a:xfrm>
          <a:prstGeom prst="irregularSeal2">
            <a:avLst/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ts val="2700"/>
              </a:lnSpc>
            </a:pP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2557757" y="5691453"/>
            <a:ext cx="1996471" cy="485239"/>
          </a:xfrm>
          <a:prstGeom prst="wedgeRoundRectCallout">
            <a:avLst>
              <a:gd name="adj1" fmla="val -107883"/>
              <a:gd name="adj2" fmla="val -66837"/>
              <a:gd name="adj3" fmla="val 16667"/>
            </a:avLst>
          </a:prstGeom>
          <a:noFill/>
          <a:ln w="25400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altLang="zh-CN" sz="2000" b="1" dirty="0">
                <a:solidFill>
                  <a:srgbClr val="7030A0"/>
                </a:solidFill>
              </a:rPr>
              <a:t>Colliding point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71" y="1085270"/>
            <a:ext cx="3166210" cy="252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3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FD8C-256C-4C07-9F8A-3DA21FC48351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4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0C47E792-2E1A-48BE-9D4C-32633A206A4F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1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5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FF2CA4AC-58D9-472B-8BC6-5ED64004A598}"/>
              </a:ext>
            </a:extLst>
          </p:cNvPr>
          <p:cNvSpPr/>
          <p:nvPr/>
        </p:nvSpPr>
        <p:spPr>
          <a:xfrm>
            <a:off x="1128398" y="495006"/>
            <a:ext cx="3099654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About MPD-ECAL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51883" y="576558"/>
            <a:ext cx="5715394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kumimoji="1"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Performance</a:t>
            </a:r>
            <a:endParaRPr kumimoji="1"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7" y="1959336"/>
            <a:ext cx="3027361" cy="2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C:\Users\wangyi\AppData\Roaming\Foxmail7\Temp-43280-20210221104107\Attach\energy res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98" y="1796698"/>
            <a:ext cx="3110661" cy="318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204" y="1959336"/>
            <a:ext cx="3586992" cy="30191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40758" y="4840448"/>
            <a:ext cx="167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linearity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35083" y="5033503"/>
            <a:ext cx="182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79602" y="4978546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resolution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9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1">
            <a:extLst>
              <a:ext uri="{FF2B5EF4-FFF2-40B4-BE49-F238E27FC236}">
                <a16:creationId xmlns:a16="http://schemas.microsoft.com/office/drawing/2014/main" id="{5681B8C3-9EA6-4816-97D3-6C4BA3AD4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C63C7E1-6BE0-4EE7-94C1-D92B15B308FC}" type="slidenum">
              <a:rPr lang="zh-CN" altLang="en-US">
                <a:latin typeface="Calibri" panose="020F0502020204030204" pitchFamily="34" charset="0"/>
              </a:rPr>
              <a:pPr/>
              <a:t>7</a:t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6F5AA2F-B2F9-476C-AC03-591D7821777E}"/>
              </a:ext>
            </a:extLst>
          </p:cNvPr>
          <p:cNvSpPr/>
          <p:nvPr/>
        </p:nvSpPr>
        <p:spPr>
          <a:xfrm>
            <a:off x="399613" y="1051820"/>
            <a:ext cx="111827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Hardware: 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1) Construction of </a:t>
            </a:r>
            <a:r>
              <a:rPr lang="en-US" altLang="zh-CN" sz="2000" b="1" kern="5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8 sectors </a:t>
            </a:r>
            <a:r>
              <a:rPr lang="en-US" altLang="zh-CN" sz="2000" b="1" kern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ECal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prototype. </a:t>
            </a:r>
            <a:r>
              <a:rPr lang="en-US" altLang="zh-CN" sz="2000" b="1" kern="50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768 modules 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 total.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2) Production of FEE PCB (1800 FEEs)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3) R&amp;D on fast readout electronics, time resolution is less than 150ps</a:t>
            </a:r>
          </a:p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Software and simulation </a:t>
            </a:r>
          </a:p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Schedule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2020.6-2024.5</a:t>
            </a:r>
          </a:p>
          <a:p>
            <a:pPr marL="286385" indent="-285750" algn="just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kern="5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Institutes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: Tsinghua University           60%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Shandong University          20%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</a:t>
            </a:r>
            <a:r>
              <a:rPr lang="en-US" altLang="zh-CN" sz="2000" b="1" kern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Fudan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University                10% 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University of South China 10%</a:t>
            </a:r>
          </a:p>
          <a:p>
            <a:pPr marL="635" algn="just">
              <a:lnSpc>
                <a:spcPct val="150000"/>
              </a:lnSpc>
              <a:defRPr/>
            </a:pP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               </a:t>
            </a:r>
            <a:r>
              <a:rPr lang="en-US" altLang="zh-CN" sz="2000" b="1" kern="5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Huzhou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University </a:t>
            </a:r>
            <a:r>
              <a:rPr lang="en-US" altLang="zh-CN" sz="2000" b="1" kern="500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             </a:t>
            </a:r>
            <a:endParaRPr lang="zh-CN" altLang="zh-CN" kern="500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2" name="MH_Number_4">
            <a:hlinkClick r:id="rId2" action="ppaction://hlinksldjump"/>
            <a:extLst>
              <a:ext uri="{FF2B5EF4-FFF2-40B4-BE49-F238E27FC236}">
                <a16:creationId xmlns:a16="http://schemas.microsoft.com/office/drawing/2014/main" id="{F0EC96BB-216E-4907-A5E3-AF3F69B537C2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1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6" name="MH_Entry_4">
            <a:hlinkClick r:id="rId2" action="ppaction://hlinksldjump"/>
            <a:extLst>
              <a:ext uri="{FF2B5EF4-FFF2-40B4-BE49-F238E27FC236}">
                <a16:creationId xmlns:a16="http://schemas.microsoft.com/office/drawing/2014/main" id="{75514FE9-AAFA-479F-97A5-BE3BBD2E5D0F}"/>
              </a:ext>
            </a:extLst>
          </p:cNvPr>
          <p:cNvSpPr/>
          <p:nvPr/>
        </p:nvSpPr>
        <p:spPr>
          <a:xfrm>
            <a:off x="1128398" y="495006"/>
            <a:ext cx="4635908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 MOST MPD </a:t>
            </a:r>
            <a:r>
              <a:rPr lang="en-US" altLang="zh-CN" sz="2400" dirty="0" err="1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ECal</a:t>
            </a: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project  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7B7B51-4C34-48E1-8AFF-1165F004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37FBB-5E87-4F95-9672-34A64292DBA2}" type="datetime1">
              <a:rPr lang="zh-CN" altLang="en-US" smtClean="0"/>
              <a:t>2021/10/12</a:t>
            </a:fld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11CA34-C91F-4A6A-8C00-C3E8D4F1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272B7-1C36-47A2-A625-AEAFD9DE23F6}" type="slidenum">
              <a:rPr lang="zh-CN" altLang="en-US" smtClean="0"/>
              <a:t>8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9B7DDA83-4BF3-4DFB-BFE9-BC2FD0F510E4}"/>
              </a:ext>
            </a:extLst>
          </p:cNvPr>
          <p:cNvGrpSpPr/>
          <p:nvPr/>
        </p:nvGrpSpPr>
        <p:grpSpPr>
          <a:xfrm>
            <a:off x="726686" y="1447529"/>
            <a:ext cx="11020424" cy="4677046"/>
            <a:chOff x="876301" y="1018904"/>
            <a:chExt cx="11020424" cy="4677046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80F8F26C-7E08-4BCA-A012-B7CB61BB3A15}"/>
                </a:ext>
              </a:extLst>
            </p:cNvPr>
            <p:cNvGrpSpPr/>
            <p:nvPr/>
          </p:nvGrpSpPr>
          <p:grpSpPr>
            <a:xfrm>
              <a:off x="876301" y="1018904"/>
              <a:ext cx="11020424" cy="4677046"/>
              <a:chOff x="857251" y="1466579"/>
              <a:chExt cx="11020424" cy="4677046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F60563A2-C8FC-4D4A-81E9-C7B190156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251" y="1466579"/>
                <a:ext cx="5781674" cy="4677046"/>
              </a:xfrm>
              <a:prstGeom prst="rect">
                <a:avLst/>
              </a:prstGeom>
              <a:noFill/>
              <a:ln w="19050">
                <a:solidFill>
                  <a:srgbClr val="62305E"/>
                </a:solidFill>
              </a:ln>
            </p:spPr>
          </p:pic>
          <p:sp>
            <p:nvSpPr>
              <p:cNvPr id="9" name="对话气泡: 圆角矩形 8">
                <a:extLst>
                  <a:ext uri="{FF2B5EF4-FFF2-40B4-BE49-F238E27FC236}">
                    <a16:creationId xmlns:a16="http://schemas.microsoft.com/office/drawing/2014/main" id="{F8CC64AA-202C-4D80-8FAE-DD55A8E7A495}"/>
                  </a:ext>
                </a:extLst>
              </p:cNvPr>
              <p:cNvSpPr/>
              <p:nvPr/>
            </p:nvSpPr>
            <p:spPr>
              <a:xfrm>
                <a:off x="7277100" y="1466579"/>
                <a:ext cx="4600575" cy="476250"/>
              </a:xfrm>
              <a:prstGeom prst="wedgeRoundRectCallout">
                <a:avLst>
                  <a:gd name="adj1" fmla="val -101777"/>
                  <a:gd name="adj2" fmla="val 399500"/>
                  <a:gd name="adj3" fmla="val 16667"/>
                </a:avLst>
              </a:prstGeom>
              <a:noFill/>
              <a:ln w="19050">
                <a:solidFill>
                  <a:srgbClr val="62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Tsinghua University (60%)</a:t>
                </a:r>
                <a:endParaRPr lang="zh-CN" altLang="en-US" sz="2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对话气泡: 圆角矩形 9">
                <a:extLst>
                  <a:ext uri="{FF2B5EF4-FFF2-40B4-BE49-F238E27FC236}">
                    <a16:creationId xmlns:a16="http://schemas.microsoft.com/office/drawing/2014/main" id="{C45CD52A-5094-447D-A2A1-FE41DA8A1903}"/>
                  </a:ext>
                </a:extLst>
              </p:cNvPr>
              <p:cNvSpPr/>
              <p:nvPr/>
            </p:nvSpPr>
            <p:spPr>
              <a:xfrm>
                <a:off x="7277100" y="2952750"/>
                <a:ext cx="4600575" cy="476250"/>
              </a:xfrm>
              <a:prstGeom prst="wedgeRoundRectCallout">
                <a:avLst>
                  <a:gd name="adj1" fmla="val -93081"/>
                  <a:gd name="adj2" fmla="val 173500"/>
                  <a:gd name="adj3" fmla="val 16667"/>
                </a:avLst>
              </a:prstGeom>
              <a:noFill/>
              <a:ln w="19050">
                <a:solidFill>
                  <a:srgbClr val="62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Shandong University (20%)</a:t>
                </a:r>
                <a:endParaRPr lang="zh-CN" altLang="en-US" sz="2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对话气泡: 圆角矩形 10">
                <a:extLst>
                  <a:ext uri="{FF2B5EF4-FFF2-40B4-BE49-F238E27FC236}">
                    <a16:creationId xmlns:a16="http://schemas.microsoft.com/office/drawing/2014/main" id="{D05B1DFC-AE84-425A-A7F1-6CCECE8CF824}"/>
                  </a:ext>
                </a:extLst>
              </p:cNvPr>
              <p:cNvSpPr/>
              <p:nvPr/>
            </p:nvSpPr>
            <p:spPr>
              <a:xfrm>
                <a:off x="7277099" y="4210321"/>
                <a:ext cx="4600575" cy="476250"/>
              </a:xfrm>
              <a:prstGeom prst="wedgeRoundRectCallout">
                <a:avLst>
                  <a:gd name="adj1" fmla="val -91425"/>
                  <a:gd name="adj2" fmla="val 45500"/>
                  <a:gd name="adj3" fmla="val 16667"/>
                </a:avLst>
              </a:prstGeom>
              <a:noFill/>
              <a:ln w="19050">
                <a:solidFill>
                  <a:srgbClr val="62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Fudan University (10%)</a:t>
                </a:r>
                <a:endParaRPr lang="zh-CN" altLang="en-US" sz="2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对话气泡: 圆角矩形 11">
                <a:extLst>
                  <a:ext uri="{FF2B5EF4-FFF2-40B4-BE49-F238E27FC236}">
                    <a16:creationId xmlns:a16="http://schemas.microsoft.com/office/drawing/2014/main" id="{3A737CF7-445A-4556-9F95-C1CABE54E01B}"/>
                  </a:ext>
                </a:extLst>
              </p:cNvPr>
              <p:cNvSpPr/>
              <p:nvPr/>
            </p:nvSpPr>
            <p:spPr>
              <a:xfrm>
                <a:off x="7277099" y="5467892"/>
                <a:ext cx="4600575" cy="476250"/>
              </a:xfrm>
              <a:prstGeom prst="wedgeRoundRectCallout">
                <a:avLst>
                  <a:gd name="adj1" fmla="val -109645"/>
                  <a:gd name="adj2" fmla="val -130500"/>
                  <a:gd name="adj3" fmla="val 16667"/>
                </a:avLst>
              </a:prstGeom>
              <a:noFill/>
              <a:ln w="19050">
                <a:solidFill>
                  <a:srgbClr val="62305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dirty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University of South China (10%)</a:t>
                </a:r>
                <a:endParaRPr lang="zh-CN" altLang="en-US" sz="2000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7E0CC71-42CB-4A96-851E-081DF946B30A}"/>
                  </a:ext>
                </a:extLst>
              </p:cNvPr>
              <p:cNvSpPr/>
              <p:nvPr/>
            </p:nvSpPr>
            <p:spPr>
              <a:xfrm>
                <a:off x="4791075" y="3619229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D967A39F-AE4E-427A-B71D-838B0F15DB5C}"/>
                  </a:ext>
                </a:extLst>
              </p:cNvPr>
              <p:cNvSpPr/>
              <p:nvPr/>
            </p:nvSpPr>
            <p:spPr>
              <a:xfrm>
                <a:off x="5181600" y="4009754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FB9285C6-0E4B-4ABB-889F-50E688D4AEF8}"/>
                  </a:ext>
                </a:extLst>
              </p:cNvPr>
              <p:cNvSpPr/>
              <p:nvPr/>
            </p:nvSpPr>
            <p:spPr>
              <a:xfrm>
                <a:off x="5227319" y="4640852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7335F0DF-FE86-43AE-952C-0666928E0D31}"/>
                  </a:ext>
                </a:extLst>
              </p:cNvPr>
              <p:cNvSpPr/>
              <p:nvPr/>
            </p:nvSpPr>
            <p:spPr>
              <a:xfrm>
                <a:off x="4427219" y="5040902"/>
                <a:ext cx="45719" cy="45719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AF4CF7D-2359-4EFC-9FBC-AFAA7BD398A9}"/>
                </a:ext>
              </a:extLst>
            </p:cNvPr>
            <p:cNvSpPr/>
            <p:nvPr/>
          </p:nvSpPr>
          <p:spPr>
            <a:xfrm>
              <a:off x="3814763" y="3028950"/>
              <a:ext cx="1111623" cy="252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Beijing</a:t>
              </a:r>
              <a:endPara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06ABE7E-E25F-425F-8FDE-5478C228D580}"/>
                </a:ext>
              </a:extLst>
            </p:cNvPr>
            <p:cNvSpPr/>
            <p:nvPr/>
          </p:nvSpPr>
          <p:spPr>
            <a:xfrm>
              <a:off x="4029076" y="3446958"/>
              <a:ext cx="1287776" cy="252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Qingdao</a:t>
              </a:r>
              <a:endParaRPr lang="zh-CN" altLang="en-US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3F4819F-DEDD-4455-9B0C-C291323FD854}"/>
                </a:ext>
              </a:extLst>
            </p:cNvPr>
            <p:cNvSpPr/>
            <p:nvPr/>
          </p:nvSpPr>
          <p:spPr>
            <a:xfrm>
              <a:off x="4049586" y="4074140"/>
              <a:ext cx="1287776" cy="252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Shanghai</a:t>
              </a:r>
              <a:endPara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74768BD-9E7F-4747-A0F8-DFE96D72CE7D}"/>
                </a:ext>
              </a:extLst>
            </p:cNvPr>
            <p:cNvSpPr/>
            <p:nvPr/>
          </p:nvSpPr>
          <p:spPr>
            <a:xfrm>
              <a:off x="3117027" y="4447815"/>
              <a:ext cx="1403536" cy="2529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Hengyang</a:t>
              </a:r>
              <a:endParaRPr lang="zh-CN" altLang="en-US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E46DB263-26A1-443C-948A-6443BC7637D3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28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AE0551B2-8C8E-4A6D-BE68-066E7FE96591}"/>
              </a:ext>
            </a:extLst>
          </p:cNvPr>
          <p:cNvSpPr/>
          <p:nvPr/>
        </p:nvSpPr>
        <p:spPr>
          <a:xfrm>
            <a:off x="1128396" y="495006"/>
            <a:ext cx="4637921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 production in China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368B247C-DEE4-4702-9B78-18BC1119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09AC-B0CA-4214-A778-E11A90B24E48}" type="datetime1">
              <a:rPr lang="zh-CN" altLang="en-US" smtClean="0"/>
              <a:t>2021/10/12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21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1">
            <a:extLst>
              <a:ext uri="{FF2B5EF4-FFF2-40B4-BE49-F238E27FC236}">
                <a16:creationId xmlns:a16="http://schemas.microsoft.com/office/drawing/2014/main" id="{790A2D4F-65F5-4056-A9CD-852259217A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35C0F1C-39DF-44F7-8864-6FB2D2D98397}" type="slidenum">
              <a:rPr lang="zh-CN" altLang="en-US">
                <a:latin typeface="Calibri" panose="020F0502020204030204" pitchFamily="34" charset="0"/>
              </a:rPr>
              <a:pPr/>
              <a:t>9</a:t>
            </a:fld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197" name="文本框 3">
            <a:extLst>
              <a:ext uri="{FF2B5EF4-FFF2-40B4-BE49-F238E27FC236}">
                <a16:creationId xmlns:a16="http://schemas.microsoft.com/office/drawing/2014/main" id="{64EBD4A2-94D0-40E5-982D-AFE91898F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370" y="1786558"/>
            <a:ext cx="6153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 sectors=16</a:t>
            </a:r>
            <a:r>
              <a:rPr lang="zh-CN" altLang="en-US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i="1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half sectors=768 modules=12288 towers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B6AC3AD-5A4F-4D3A-A26D-243B280AC566}"/>
              </a:ext>
            </a:extLst>
          </p:cNvPr>
          <p:cNvGrpSpPr/>
          <p:nvPr/>
        </p:nvGrpSpPr>
        <p:grpSpPr>
          <a:xfrm>
            <a:off x="836424" y="2187848"/>
            <a:ext cx="8181975" cy="2072167"/>
            <a:chOff x="1558925" y="2163652"/>
            <a:chExt cx="9251950" cy="2313097"/>
          </a:xfrm>
        </p:grpSpPr>
        <p:pic>
          <p:nvPicPr>
            <p:cNvPr id="8196" name="图片 2">
              <a:extLst>
                <a:ext uri="{FF2B5EF4-FFF2-40B4-BE49-F238E27FC236}">
                  <a16:creationId xmlns:a16="http://schemas.microsoft.com/office/drawing/2014/main" id="{B8200C85-EDF5-4EA5-8CBF-08D83581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15"/>
            <a:stretch/>
          </p:blipFill>
          <p:spPr bwMode="auto">
            <a:xfrm>
              <a:off x="1558925" y="2163652"/>
              <a:ext cx="9251950" cy="2313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8" name="文本框 4">
              <a:extLst>
                <a:ext uri="{FF2B5EF4-FFF2-40B4-BE49-F238E27FC236}">
                  <a16:creationId xmlns:a16="http://schemas.microsoft.com/office/drawing/2014/main" id="{C69B1E0D-22B6-478D-8039-B080F77421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4114" y="2863850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1</a:t>
              </a:r>
              <a:endParaRPr lang="zh-CN" altLang="en-US"/>
            </a:p>
          </p:txBody>
        </p:sp>
        <p:sp>
          <p:nvSpPr>
            <p:cNvPr id="8199" name="文本框 5">
              <a:extLst>
                <a:ext uri="{FF2B5EF4-FFF2-40B4-BE49-F238E27FC236}">
                  <a16:creationId xmlns:a16="http://schemas.microsoft.com/office/drawing/2014/main" id="{EB1C3BE5-E2E6-4248-8072-D637FEAAB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714" y="2863850"/>
              <a:ext cx="3143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2</a:t>
              </a:r>
              <a:endParaRPr lang="zh-CN" altLang="en-US"/>
            </a:p>
          </p:txBody>
        </p:sp>
        <p:sp>
          <p:nvSpPr>
            <p:cNvPr id="8200" name="文本框 8">
              <a:extLst>
                <a:ext uri="{FF2B5EF4-FFF2-40B4-BE49-F238E27FC236}">
                  <a16:creationId xmlns:a16="http://schemas.microsoft.com/office/drawing/2014/main" id="{704F5CB2-D008-402D-9E64-E2F9BDA0A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7325" y="2835275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3</a:t>
              </a:r>
              <a:endParaRPr lang="zh-CN" altLang="en-US"/>
            </a:p>
          </p:txBody>
        </p:sp>
        <p:sp>
          <p:nvSpPr>
            <p:cNvPr id="8201" name="文本框 9">
              <a:extLst>
                <a:ext uri="{FF2B5EF4-FFF2-40B4-BE49-F238E27FC236}">
                  <a16:creationId xmlns:a16="http://schemas.microsoft.com/office/drawing/2014/main" id="{C0D9F4BE-17B1-4A0D-BDD8-0C3A331BF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6" y="2924175"/>
              <a:ext cx="3143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4</a:t>
              </a:r>
              <a:endParaRPr lang="zh-CN" altLang="en-US"/>
            </a:p>
          </p:txBody>
        </p:sp>
        <p:sp>
          <p:nvSpPr>
            <p:cNvPr id="8202" name="文本框 10">
              <a:extLst>
                <a:ext uri="{FF2B5EF4-FFF2-40B4-BE49-F238E27FC236}">
                  <a16:creationId xmlns:a16="http://schemas.microsoft.com/office/drawing/2014/main" id="{87A60303-052A-4344-A673-9F1223B3C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9139" y="2916238"/>
              <a:ext cx="31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5</a:t>
              </a:r>
              <a:endParaRPr lang="zh-CN" altLang="en-US"/>
            </a:p>
          </p:txBody>
        </p:sp>
        <p:sp>
          <p:nvSpPr>
            <p:cNvPr id="8203" name="文本框 11">
              <a:extLst>
                <a:ext uri="{FF2B5EF4-FFF2-40B4-BE49-F238E27FC236}">
                  <a16:creationId xmlns:a16="http://schemas.microsoft.com/office/drawing/2014/main" id="{1C230BF3-7531-40B8-A6CD-FFDA87F06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4325" y="304800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dirty="0"/>
                <a:t>6</a:t>
              </a:r>
              <a:endParaRPr lang="zh-CN" altLang="en-US" dirty="0"/>
            </a:p>
          </p:txBody>
        </p:sp>
        <p:sp>
          <p:nvSpPr>
            <p:cNvPr id="8204" name="文本框 12">
              <a:extLst>
                <a:ext uri="{FF2B5EF4-FFF2-40B4-BE49-F238E27FC236}">
                  <a16:creationId xmlns:a16="http://schemas.microsoft.com/office/drawing/2014/main" id="{5B9DD64D-FE5C-465F-9B06-AD812219C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5725" y="3009900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7</a:t>
              </a:r>
              <a:endParaRPr lang="zh-CN" altLang="en-US"/>
            </a:p>
          </p:txBody>
        </p:sp>
        <p:sp>
          <p:nvSpPr>
            <p:cNvPr id="8205" name="文本框 13">
              <a:extLst>
                <a:ext uri="{FF2B5EF4-FFF2-40B4-BE49-F238E27FC236}">
                  <a16:creationId xmlns:a16="http://schemas.microsoft.com/office/drawing/2014/main" id="{D8DA65CE-6569-4C87-9866-4614AE476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9700" y="3030538"/>
              <a:ext cx="3127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8</a:t>
              </a:r>
              <a:endParaRPr lang="zh-CN" altLang="en-US"/>
            </a:p>
          </p:txBody>
        </p:sp>
      </p:grpSp>
      <p:sp>
        <p:nvSpPr>
          <p:cNvPr id="8206" name="文本框 14">
            <a:extLst>
              <a:ext uri="{FF2B5EF4-FFF2-40B4-BE49-F238E27FC236}">
                <a16:creationId xmlns:a16="http://schemas.microsoft.com/office/drawing/2014/main" id="{0193FA2A-E791-4F47-9061-D513667C1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59" y="4181234"/>
            <a:ext cx="4220643" cy="369332"/>
          </a:xfrm>
          <a:prstGeom prst="rect">
            <a:avLst/>
          </a:prstGeom>
          <a:solidFill>
            <a:srgbClr val="FFFF00"/>
          </a:solidFill>
          <a:ln w="19050">
            <a:solidFill>
              <a:srgbClr val="62305E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Modules produced in each institutes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0ED8888B-596C-4DCF-8F06-C45368170E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294885"/>
              </p:ext>
            </p:extLst>
          </p:nvPr>
        </p:nvGraphicFramePr>
        <p:xfrm>
          <a:off x="588659" y="4623210"/>
          <a:ext cx="7315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</a:t>
                      </a:r>
                      <a:r>
                        <a:rPr lang="en-US" altLang="zh-CN" sz="1800" dirty="0"/>
                        <a:t>2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    3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6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</a:t>
                      </a:r>
                      <a:endParaRPr lang="zh-CN" altLang="en-US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Total</a:t>
                      </a:r>
                      <a:endParaRPr lang="zh-CN" altLang="en-US" sz="1800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THU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19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38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96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96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96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96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460</a:t>
                      </a:r>
                      <a:endParaRPr lang="zh-CN" altLang="en-US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SDU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96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58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154</a:t>
                      </a:r>
                      <a:endParaRPr lang="zh-CN" altLang="en-US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FDU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77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77</a:t>
                      </a:r>
                      <a:endParaRPr lang="zh-CN" altLang="en-US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USC</a:t>
                      </a:r>
                      <a:endParaRPr lang="zh-CN" alt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77</a:t>
                      </a:r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77</a:t>
                      </a:r>
                      <a:endParaRPr lang="zh-CN" altLang="en-US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MH_Number_4">
            <a:hlinkClick r:id="rId3" action="ppaction://hlinksldjump"/>
            <a:extLst>
              <a:ext uri="{FF2B5EF4-FFF2-40B4-BE49-F238E27FC236}">
                <a16:creationId xmlns:a16="http://schemas.microsoft.com/office/drawing/2014/main" id="{AAC85DBA-331F-42BA-960F-710D289C6077}"/>
              </a:ext>
            </a:extLst>
          </p:cNvPr>
          <p:cNvSpPr/>
          <p:nvPr/>
        </p:nvSpPr>
        <p:spPr>
          <a:xfrm>
            <a:off x="325823" y="495006"/>
            <a:ext cx="801727" cy="430834"/>
          </a:xfrm>
          <a:custGeom>
            <a:avLst/>
            <a:gdLst>
              <a:gd name="txL" fmla="*/ 0 w 374121"/>
              <a:gd name="txT" fmla="*/ 0 h 196322"/>
              <a:gd name="txR" fmla="*/ 374121 w 374121"/>
              <a:gd name="txB" fmla="*/ 196322 h 196322"/>
            </a:gdLst>
            <a:ahLst/>
            <a:cxnLst>
              <a:cxn ang="0">
                <a:pos x="0" y="0"/>
              </a:cxn>
              <a:cxn ang="0">
                <a:pos x="440265" y="0"/>
              </a:cxn>
              <a:cxn ang="0">
                <a:pos x="600003" y="314855"/>
              </a:cxn>
              <a:cxn ang="0">
                <a:pos x="0" y="314855"/>
              </a:cxn>
            </a:cxnLst>
            <a:rect l="txL" t="txT" r="txR" b="txB"/>
            <a:pathLst>
              <a:path w="374121" h="196322">
                <a:moveTo>
                  <a:pt x="0" y="0"/>
                </a:moveTo>
                <a:lnTo>
                  <a:pt x="274519" y="0"/>
                </a:lnTo>
                <a:lnTo>
                  <a:pt x="374121" y="196322"/>
                </a:lnTo>
                <a:lnTo>
                  <a:pt x="0" y="196322"/>
                </a:lnTo>
                <a:lnTo>
                  <a:pt x="0" y="0"/>
                </a:lnTo>
                <a:close/>
              </a:path>
            </a:pathLst>
          </a:custGeom>
          <a:solidFill>
            <a:srgbClr val="62305E"/>
          </a:solidFill>
          <a:ln w="12700" cap="flat" cmpd="sng">
            <a:solidFill>
              <a:srgbClr val="62305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72000" bIns="0" anchor="ctr"/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黑体" pitchFamily="49" charset="-122"/>
              </a:defRPr>
            </a:lvl9pPr>
          </a:lstStyle>
          <a:p>
            <a:pPr lvl="0" algn="ctr" eaLnBrk="1" hangingPunct="1"/>
            <a:r>
              <a:rPr lang="en-US" altLang="zh-CN" sz="2400" dirty="0">
                <a:solidFill>
                  <a:srgbClr val="FFFFFF"/>
                </a:solidFill>
                <a:ea typeface="Times New Roman" pitchFamily="18" charset="0"/>
              </a:rPr>
              <a:t>2</a:t>
            </a:r>
            <a:endParaRPr lang="zh-CN" altLang="en-US" sz="2400" dirty="0">
              <a:solidFill>
                <a:srgbClr val="FFFFFF"/>
              </a:solidFill>
              <a:ea typeface="Times New Roman" pitchFamily="18" charset="0"/>
            </a:endParaRPr>
          </a:p>
        </p:txBody>
      </p:sp>
      <p:sp>
        <p:nvSpPr>
          <p:cNvPr id="3" name="MH_Entry_4">
            <a:hlinkClick r:id="rId3" action="ppaction://hlinksldjump"/>
            <a:extLst>
              <a:ext uri="{FF2B5EF4-FFF2-40B4-BE49-F238E27FC236}">
                <a16:creationId xmlns:a16="http://schemas.microsoft.com/office/drawing/2014/main" id="{A2B1E3A1-EB56-424B-AAF9-9071DB3C23C8}"/>
              </a:ext>
            </a:extLst>
          </p:cNvPr>
          <p:cNvSpPr/>
          <p:nvPr/>
        </p:nvSpPr>
        <p:spPr>
          <a:xfrm>
            <a:off x="1128397" y="495006"/>
            <a:ext cx="4432648" cy="43873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79" y="connsiteY0-80"/>
              </a:cxn>
              <a:cxn ang="0">
                <a:pos x="connsiteX1-81" y="connsiteY1-82"/>
              </a:cxn>
              <a:cxn ang="0">
                <a:pos x="connsiteX2-83" y="connsiteY2-84"/>
              </a:cxn>
              <a:cxn ang="0">
                <a:pos x="connsiteX3-85" y="connsiteY3-86"/>
              </a:cxn>
              <a:cxn ang="0">
                <a:pos x="connsiteX4-87" y="connsiteY4-88"/>
              </a:cxn>
              <a:cxn ang="0">
                <a:pos x="connsiteX5-89" y="connsiteY5-90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12700" cap="sq">
            <a:solidFill>
              <a:srgbClr val="62305E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0800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lvl="0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6690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dirty="0">
                <a:solidFill>
                  <a:srgbClr val="62305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Module production in China</a:t>
            </a:r>
            <a:endParaRPr lang="zh-CN" altLang="en-US" sz="2400" dirty="0">
              <a:solidFill>
                <a:srgbClr val="62305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03A469-52F7-484F-AFDA-07DF476AD680}"/>
              </a:ext>
            </a:extLst>
          </p:cNvPr>
          <p:cNvSpPr txBox="1"/>
          <p:nvPr/>
        </p:nvSpPr>
        <p:spPr>
          <a:xfrm>
            <a:off x="325822" y="1129645"/>
            <a:ext cx="111041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0" i="0" u="none" strike="noStrike" dirty="0">
                <a:solidFill>
                  <a:srgbClr val="00B05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In the first stage (2020.6-2022.5), 8 sectors will be produced in China</a:t>
            </a:r>
            <a:endParaRPr lang="zh-CN" altLang="en-US" sz="240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日期占位符 5">
            <a:extLst>
              <a:ext uri="{FF2B5EF4-FFF2-40B4-BE49-F238E27FC236}">
                <a16:creationId xmlns:a16="http://schemas.microsoft.com/office/drawing/2014/main" id="{02914C75-513D-4CDC-9EE0-9F13144D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E27B26-8EB8-4D01-A436-59E8D8C16225}" type="datetime1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41567" y="4365900"/>
            <a:ext cx="30941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Material: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JINR: scintillator tiles</a:t>
            </a: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China: Other material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11722</TotalTime>
  <Words>1145</Words>
  <Application>Microsoft Office PowerPoint</Application>
  <PresentationFormat>宽屏</PresentationFormat>
  <Paragraphs>324</Paragraphs>
  <Slides>26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Impact</vt:lpstr>
      <vt:lpstr>Roboto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 chendi</dc:creator>
  <cp:lastModifiedBy>chendi</cp:lastModifiedBy>
  <cp:revision>295</cp:revision>
  <dcterms:created xsi:type="dcterms:W3CDTF">2019-09-18T06:03:25Z</dcterms:created>
  <dcterms:modified xsi:type="dcterms:W3CDTF">2021-10-13T02:42:51Z</dcterms:modified>
</cp:coreProperties>
</file>