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Equation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8" r:id="rId1"/>
    <p:sldMasterId id="2147483706" r:id="rId2"/>
  </p:sldMasterIdLst>
  <p:notesMasterIdLst>
    <p:notesMasterId r:id="rId41"/>
  </p:notesMasterIdLst>
  <p:handoutMasterIdLst>
    <p:handoutMasterId r:id="rId42"/>
  </p:handoutMasterIdLst>
  <p:sldIdLst>
    <p:sldId id="548" r:id="rId3"/>
    <p:sldId id="561" r:id="rId4"/>
    <p:sldId id="560" r:id="rId5"/>
    <p:sldId id="551" r:id="rId6"/>
    <p:sldId id="535" r:id="rId7"/>
    <p:sldId id="536" r:id="rId8"/>
    <p:sldId id="509" r:id="rId9"/>
    <p:sldId id="510" r:id="rId10"/>
    <p:sldId id="514" r:id="rId11"/>
    <p:sldId id="513" r:id="rId12"/>
    <p:sldId id="555" r:id="rId13"/>
    <p:sldId id="534" r:id="rId14"/>
    <p:sldId id="554" r:id="rId15"/>
    <p:sldId id="547" r:id="rId16"/>
    <p:sldId id="515" r:id="rId17"/>
    <p:sldId id="480" r:id="rId18"/>
    <p:sldId id="557" r:id="rId19"/>
    <p:sldId id="559" r:id="rId20"/>
    <p:sldId id="523" r:id="rId21"/>
    <p:sldId id="526" r:id="rId22"/>
    <p:sldId id="537" r:id="rId23"/>
    <p:sldId id="538" r:id="rId24"/>
    <p:sldId id="539" r:id="rId25"/>
    <p:sldId id="540" r:id="rId26"/>
    <p:sldId id="543" r:id="rId27"/>
    <p:sldId id="544" r:id="rId28"/>
    <p:sldId id="545" r:id="rId29"/>
    <p:sldId id="565" r:id="rId30"/>
    <p:sldId id="564" r:id="rId31"/>
    <p:sldId id="568" r:id="rId32"/>
    <p:sldId id="566" r:id="rId33"/>
    <p:sldId id="567" r:id="rId34"/>
    <p:sldId id="546" r:id="rId35"/>
    <p:sldId id="530" r:id="rId36"/>
    <p:sldId id="445" r:id="rId37"/>
    <p:sldId id="505" r:id="rId38"/>
    <p:sldId id="506" r:id="rId39"/>
    <p:sldId id="477" r:id="rId4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9">
          <p15:clr>
            <a:srgbClr val="000000"/>
          </p15:clr>
        </p15:guide>
        <p15:guide id="2" pos="25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h/QC6DhQq9hldofp4+NfBqZ2cw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69" autoAdjust="0"/>
  </p:normalViewPr>
  <p:slideViewPr>
    <p:cSldViewPr snapToGrid="0">
      <p:cViewPr>
        <p:scale>
          <a:sx n="150" d="100"/>
          <a:sy n="150" d="100"/>
        </p:scale>
        <p:origin x="120" y="1360"/>
      </p:cViewPr>
      <p:guideLst>
        <p:guide orient="horz" pos="119"/>
        <p:guide pos="2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8" Type="http://customschemas.google.com/relationships/presentationmetadata" Target="metadata"/><Relationship Id="rId59" Type="http://schemas.openxmlformats.org/officeDocument/2006/relationships/presProps" Target="presProps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22E1-C4A9-4A4D-B1CC-6B3EC67C346A}" type="datetimeFigureOut">
              <a:rPr lang="en-US" smtClean="0"/>
              <a:t>14.10.21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2D620-FA48-5748-96F8-242C73C0E13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111;p1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13659" y="-90754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77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11048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:notes"/>
          <p:cNvSpPr txBox="1"/>
          <p:nvPr/>
        </p:nvSpPr>
        <p:spPr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:notes"/>
          <p:cNvSpPr/>
          <p:nvPr/>
        </p:nvSpPr>
        <p:spPr>
          <a:xfrm>
            <a:off x="228600" y="1127125"/>
            <a:ext cx="4572000" cy="34448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JINR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Dubna</a:t>
            </a:r>
            <a:r>
              <a:rPr lang="en-US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431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09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221F5-C917-1A4A-BC6C-B160FF0961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a44661b58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a44661b58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a44661b58c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08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8D31-E637-7A48-BE7C-FA325424B904}" type="datetime1">
              <a:rPr lang="ru-RU" smtClean="0"/>
              <a:t>14.10.21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B549-19BD-484B-98E3-2D7C12024597}" type="datetime1">
              <a:rPr lang="ru-RU" smtClean="0"/>
              <a:t>14.10.21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3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C46B-822D-3249-9258-7DF9F9BEC27F}" type="datetime1">
              <a:rPr lang="ru-RU" smtClean="0"/>
              <a:t>14.10.21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A8DA689-CAE8-2048-9B8F-903B830A545E}" type="datetime1">
              <a:rPr lang="ru-RU" smtClean="0"/>
              <a:t>14.10.21</a:t>
            </a:fld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2042" y="256043"/>
            <a:ext cx="7808492" cy="114533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600" b="1" i="1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72042" y="1780870"/>
            <a:ext cx="7957726" cy="447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29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159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0833-E5F9-914F-B3C6-A063C7F222E0}" type="datetime1">
              <a:rPr lang="ru-RU" smtClean="0"/>
              <a:t>14.10.21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D3B7-270C-9540-BB7E-AB202EED9258}" type="datetime1">
              <a:rPr lang="ru-RU" smtClean="0"/>
              <a:t>14.10.21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F555-DC00-C74E-8955-78E8335F53D7}" type="datetime1">
              <a:rPr lang="ru-RU" smtClean="0"/>
              <a:t>14.10.21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139F-FF94-8B40-B3A1-F73306AD87F3}" type="datetime1">
              <a:rPr lang="ru-RU" smtClean="0"/>
              <a:t>14.10.21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EB13-4F99-9B41-969B-8E291F93FB51}" type="datetime1">
              <a:rPr lang="ru-RU" smtClean="0"/>
              <a:t>14.10.21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1990-CBF4-204B-A40A-AD1DF5ECCD4A}" type="datetime1">
              <a:rPr lang="ru-RU" smtClean="0"/>
              <a:t>14.10.21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5967-60C2-4A42-9651-F6C16B090D8E}" type="datetime1">
              <a:rPr lang="ru-RU" smtClean="0"/>
              <a:t>14.10.21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5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4593-861A-DF45-A9B5-7601EB896EB2}" type="datetime1">
              <a:rPr lang="ru-RU" smtClean="0"/>
              <a:t>14.10.21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DDB7-7F65-8F44-ADF8-99B6E60C5430}" type="datetime1">
              <a:rPr lang="ru-RU" smtClean="0"/>
              <a:t>14.10.21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6A6B-902F-7544-A2DF-5381872F5013}" type="datetime1">
              <a:rPr lang="ru-RU" smtClean="0"/>
              <a:t>14.10.21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EE1-BA8B-6644-AF53-412623F304BF}" type="datetime1">
              <a:rPr lang="ru-RU" smtClean="0"/>
              <a:t>14.10.21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246D-D290-AB4C-BD9B-6F8AD9C840C9}" type="datetime1">
              <a:rPr lang="ru-RU" smtClean="0"/>
              <a:t>14.10.21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64A8-C57B-F443-9B8A-16AA269AF03A}" type="datetime1">
              <a:rPr lang="ru-RU" smtClean="0"/>
              <a:t>14.10.21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72DC641-7277-D742-9CBB-07DF67A94D3B}" type="datetime1">
              <a:rPr lang="ru-RU" smtClean="0"/>
              <a:t>14.10.21</a:t>
            </a:fld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ED2E-C473-A149-86A8-0BBF2AD78942}" type="datetime1">
              <a:rPr lang="ru-RU" smtClean="0"/>
              <a:t>14.10.21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5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F380-7DB9-FB4B-984E-2CE82A777E7E}" type="datetime1">
              <a:rPr lang="ru-RU" smtClean="0"/>
              <a:t>14.10.21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28F3-0909-4C4B-95C3-4A4B36018577}" type="datetime1">
              <a:rPr lang="ru-RU" smtClean="0"/>
              <a:t>14.10.21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9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039A-CBC7-1A45-B99A-7725A0CF40AD}" type="datetime1">
              <a:rPr lang="ru-RU" smtClean="0"/>
              <a:t>14.10.21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0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2CC1-EDB8-5249-9372-91D9542FB3BA}" type="datetime1">
              <a:rPr lang="ru-RU" smtClean="0"/>
              <a:t>14.10.21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1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F611-A1C9-CE4E-A95F-93F3E02C4D90}" type="datetime1">
              <a:rPr lang="ru-RU" smtClean="0"/>
              <a:t>14.10.21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A6E9-7586-7E4A-B468-E3D3D89B33D8}" type="datetime1">
              <a:rPr lang="ru-RU" smtClean="0"/>
              <a:t>14.10.21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301A-52C1-9D4C-B69B-1EFF70A96ED2}" type="datetime1">
              <a:rPr lang="ru-RU" smtClean="0"/>
              <a:t>14.10.21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4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04" r:id="rId12"/>
    <p:sldLayoutId id="2147483705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9EA9532-096B-E140-A188-F8F86ACE5DC4}" type="datetime1">
              <a:rPr lang="ru-RU" smtClean="0"/>
              <a:t>14.10.21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nucl-ex?searchtype=author&amp;query=Kumar,+L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vashkin@inr.ru" TargetMode="External"/><Relationship Id="rId4" Type="http://schemas.openxmlformats.org/officeDocument/2006/relationships/hyperlink" Target="mailto:g.feofilov@spbu.ru" TargetMode="External"/><Relationship Id="rId5" Type="http://schemas.openxmlformats.org/officeDocument/2006/relationships/hyperlink" Target="https://indico.jinr.ru/category/343/" TargetMode="Externa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lowNICA/CentralityFramework" TargetMode="External"/><Relationship Id="rId4" Type="http://schemas.openxmlformats.org/officeDocument/2006/relationships/hyperlink" Target="https://github.com/Dim23/GammaFit" TargetMode="External"/><Relationship Id="rId5" Type="http://schemas.openxmlformats.org/officeDocument/2006/relationships/hyperlink" Target="https://github.com/FlowNICA/CentralityFramework/blob/master/Documentation/Centrality_AnalysisNote.pdf" TargetMode="External"/><Relationship Id="rId6" Type="http://schemas.openxmlformats.org/officeDocument/2006/relationships/hyperlink" Target="https://indico.jinr.ru/event/2066/" TargetMode="External"/><Relationship Id="rId7" Type="http://schemas.openxmlformats.org/officeDocument/2006/relationships/hyperlink" Target="https://indico.jinr.ru/event/1469/contributions/9905/attachments/8135/12126/ivashkin_RFBR_2020.pdf" TargetMode="External"/><Relationship Id="rId8" Type="http://schemas.openxmlformats.org/officeDocument/2006/relationships/hyperlink" Target="https://github.com/qweek2/Centrality_NICA/tree/master" TargetMode="Externa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indico.jinr.ru/event/2065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oleObject" Target="../embeddings/Microsoft_Equation2.bin"/><Relationship Id="rId14" Type="http://schemas.openxmlformats.org/officeDocument/2006/relationships/image" Target="../media/image3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2.wmf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3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hyperlink" Target="https://indico.jinr.ru/event/2323/%231-study-of-centrality-classes" TargetMode="External"/><Relationship Id="rId3" Type="http://schemas.openxmlformats.org/officeDocument/2006/relationships/hyperlink" Target="https://indico.jinr.ru/event/2162/%231-some-pwg1-tasks-for-the-mc-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abs/0907.1943v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0" y="1154924"/>
            <a:ext cx="8978900" cy="202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3200" i="0" u="none" strike="noStrike" cap="none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lvl="0" algn="ctr"/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5940152" y="4725144"/>
            <a:ext cx="301610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5075" rIns="90000" bIns="45000" anchor="t" anchorCtr="0">
            <a:no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0" y="3349236"/>
            <a:ext cx="9144000" cy="24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7675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2000" b="1" i="1" u="sng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2000" b="1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000" b="1" i="1" u="sng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sng" strike="noStrike" cap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Feofilov</a:t>
            </a:r>
            <a:r>
              <a:rPr lang="en-US" sz="2000" b="1" i="1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i="1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behalf of the PWG1/MPD team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i="0" u="none" strike="noStrike" cap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V.Fock</a:t>
            </a:r>
            <a:r>
              <a:rPr lang="en-US" sz="140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Institute for Physics, Laboratory of Ultra-High Energy Physics, Saint-Petersburg State </a:t>
            </a:r>
            <a:r>
              <a:rPr lang="en-US" sz="140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</a:t>
            </a:r>
            <a:endParaRPr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24" y="124325"/>
            <a:ext cx="1020353" cy="8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/>
          <p:nvPr/>
        </p:nvSpPr>
        <p:spPr>
          <a:xfrm>
            <a:off x="6378799" y="3717032"/>
            <a:ext cx="184666" cy="20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169400" y="5352375"/>
            <a:ext cx="6805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VIII MPD Collaboration meeting </a:t>
            </a:r>
            <a:r>
              <a:rPr lang="en-US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1600" b="1" i="1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.10.2021—</a:t>
            </a:r>
            <a:r>
              <a:rPr lang="en-US" sz="1600" b="1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14.10.202</a:t>
            </a:r>
            <a:r>
              <a:rPr lang="en-US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 JINR, </a:t>
            </a:r>
            <a:r>
              <a:rPr lang="en-US" sz="16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sz="1600" b="1" i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" descr="NICA-Logo_4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01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51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Azimuthal </a:t>
            </a:r>
            <a:r>
              <a:rPr lang="en-US" sz="2000" b="1" dirty="0">
                <a:solidFill>
                  <a:srgbClr val="FF0000"/>
                </a:solidFill>
              </a:rPr>
              <a:t>anisotropy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358900"/>
            <a:ext cx="7797800" cy="5816599"/>
          </a:xfrm>
        </p:spPr>
        <p:txBody>
          <a:bodyPr>
            <a:normAutofit fontScale="85000" lnSpcReduction="1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[</a:t>
            </a:r>
            <a:r>
              <a:rPr lang="en-US" b="1" dirty="0">
                <a:solidFill>
                  <a:srgbClr val="0000FF"/>
                </a:solidFill>
              </a:rPr>
              <a:t>1] STAR 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√ </a:t>
            </a:r>
            <a:r>
              <a:rPr lang="en-US" b="1" i="1" dirty="0" err="1"/>
              <a:t>s</a:t>
            </a:r>
            <a:r>
              <a:rPr lang="en-US" b="1" i="1" baseline="-25000" dirty="0" err="1"/>
              <a:t>NN</a:t>
            </a:r>
            <a:r>
              <a:rPr lang="en-US" b="1" dirty="0"/>
              <a:t>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9700"/>
            <a:ext cx="7823200" cy="4304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5200" y="2049790"/>
            <a:ext cx="182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At </a:t>
            </a:r>
            <a:r>
              <a:rPr lang="en-US" sz="2000" b="1" dirty="0" err="1" smtClean="0">
                <a:solidFill>
                  <a:schemeClr val="tx1"/>
                </a:solidFill>
              </a:rPr>
              <a:t>midrapidity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|</a:t>
            </a:r>
            <a:r>
              <a:rPr lang="en-US" sz="2000" b="1" dirty="0" err="1" smtClean="0">
                <a:solidFill>
                  <a:srgbClr val="FF0000"/>
                </a:solidFill>
              </a:rPr>
              <a:t>η</a:t>
            </a:r>
            <a:r>
              <a:rPr lang="en-US" sz="2000" b="1" dirty="0" smtClean="0">
                <a:solidFill>
                  <a:srgbClr val="FF0000"/>
                </a:solidFill>
              </a:rPr>
              <a:t>|&lt;1.0)</a:t>
            </a:r>
            <a:endParaRPr lang="en-US" sz="2000" b="1" dirty="0"/>
          </a:p>
          <a:p>
            <a:r>
              <a:rPr lang="en-US" sz="2000" b="1" dirty="0" smtClean="0"/>
              <a:t>Centrality </a:t>
            </a:r>
            <a:endParaRPr lang="en-US" sz="2000" b="1" dirty="0"/>
          </a:p>
          <a:p>
            <a:r>
              <a:rPr lang="en-US" sz="2000" b="1" dirty="0"/>
              <a:t>class 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0-60</a:t>
            </a:r>
            <a:r>
              <a:rPr lang="en-US" sz="2000" b="1" dirty="0">
                <a:solidFill>
                  <a:srgbClr val="FF0000"/>
                </a:solidFill>
              </a:rPr>
              <a:t>%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177800" y="8547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1892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029701" cy="7941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STAR</a:t>
            </a:r>
            <a:r>
              <a:rPr lang="en-US" sz="3200" b="1" dirty="0">
                <a:solidFill>
                  <a:srgbClr val="0000FF"/>
                </a:solidFill>
              </a:rPr>
              <a:t>@</a:t>
            </a:r>
            <a:r>
              <a:rPr lang="en-US" sz="3200" b="1" dirty="0" smtClean="0">
                <a:solidFill>
                  <a:srgbClr val="0000FF"/>
                </a:solidFill>
              </a:rPr>
              <a:t>RHIC data-sets [2]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6070600"/>
            <a:ext cx="8280400" cy="6477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hlinkClick r:id="rId3"/>
              </a:rPr>
              <a:t>[2] https</a:t>
            </a:r>
            <a:r>
              <a:rPr lang="en-US" dirty="0">
                <a:hlinkClick r:id="rId3"/>
              </a:rPr>
              <a:t>://www.osti.gov/servlets/purl/</a:t>
            </a:r>
            <a:r>
              <a:rPr lang="en-US" dirty="0" smtClean="0">
                <a:hlinkClick r:id="rId3"/>
              </a:rPr>
              <a:t>1762771                     		</a:t>
            </a:r>
            <a:r>
              <a:rPr lang="en-US" b="1" dirty="0" smtClean="0">
                <a:solidFill>
                  <a:srgbClr val="FF0000"/>
                </a:solidFill>
                <a:hlinkClick r:id="rId3"/>
              </a:rPr>
              <a:t>--we have to check the data-sets available!</a:t>
            </a: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933" y="1048981"/>
            <a:ext cx="7374467" cy="4663693"/>
          </a:xfrm>
          <a:prstGeom prst="rect">
            <a:avLst/>
          </a:prstGeom>
        </p:spPr>
      </p:pic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9884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08" y="1504576"/>
            <a:ext cx="8042276" cy="1336956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Question: with  very reach harvest of STAR data at RHIC what is expected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to be </a:t>
            </a:r>
            <a:r>
              <a:rPr lang="en-US" sz="3200" b="1" dirty="0" smtClean="0">
                <a:solidFill>
                  <a:srgbClr val="FF0000"/>
                </a:solidFill>
              </a:rPr>
              <a:t>new</a:t>
            </a:r>
            <a:r>
              <a:rPr lang="en-US" sz="3200" dirty="0" smtClean="0">
                <a:solidFill>
                  <a:srgbClr val="FF0000"/>
                </a:solidFill>
              </a:rPr>
              <a:t>  and done </a:t>
            </a:r>
            <a:r>
              <a:rPr lang="en-US" sz="3200" b="1" dirty="0" smtClean="0">
                <a:solidFill>
                  <a:srgbClr val="FF0000"/>
                </a:solidFill>
              </a:rPr>
              <a:t>better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by the MPD?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99" y="5897881"/>
            <a:ext cx="1047751" cy="45719"/>
          </a:xfrm>
        </p:spPr>
        <p:txBody>
          <a:bodyPr>
            <a:normAutofit fontScale="25000" lnSpcReduction="20000"/>
          </a:bodyPr>
          <a:lstStyle/>
          <a:p>
            <a:pPr>
              <a:buFont typeface="Wingdings" charset="2"/>
              <a:buChar char="Ø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4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Question: with  very reach harvest of STAR data at RHIC what is expected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to be new  and better by the MPD?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91525" cy="4343400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More precise selection of the centrality class in the MPD vs. </a:t>
            </a:r>
            <a:r>
              <a:rPr lang="en-US" dirty="0" smtClean="0">
                <a:solidFill>
                  <a:srgbClr val="FF0000"/>
                </a:solidFill>
              </a:rPr>
              <a:t>STAR: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       </a:t>
            </a:r>
            <a:r>
              <a:rPr lang="en-US" dirty="0" smtClean="0">
                <a:solidFill>
                  <a:srgbClr val="0000FF"/>
                </a:solidFill>
              </a:rPr>
              <a:t>It will </a:t>
            </a:r>
            <a:r>
              <a:rPr lang="en-US" dirty="0" smtClean="0">
                <a:solidFill>
                  <a:srgbClr val="0000FF"/>
                </a:solidFill>
              </a:rPr>
              <a:t>provide </a:t>
            </a:r>
            <a:r>
              <a:rPr lang="en-US" dirty="0">
                <a:solidFill>
                  <a:srgbClr val="0000FF"/>
                </a:solidFill>
              </a:rPr>
              <a:t>more accurate determination of the </a:t>
            </a:r>
            <a:r>
              <a:rPr lang="en-US" dirty="0" smtClean="0">
                <a:solidFill>
                  <a:srgbClr val="0000FF"/>
                </a:solidFill>
              </a:rPr>
              <a:t> number </a:t>
            </a:r>
            <a:r>
              <a:rPr lang="en-US" dirty="0">
                <a:solidFill>
                  <a:srgbClr val="0000FF"/>
                </a:solidFill>
              </a:rPr>
              <a:t>of binary </a:t>
            </a:r>
            <a:r>
              <a:rPr lang="en-US" dirty="0" smtClean="0">
                <a:solidFill>
                  <a:srgbClr val="0000FF"/>
                </a:solidFill>
              </a:rPr>
              <a:t>collisions (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coll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FF"/>
                </a:solidFill>
              </a:rPr>
              <a:t>and of the R</a:t>
            </a:r>
            <a:r>
              <a:rPr lang="en-US" baseline="-25000" dirty="0">
                <a:solidFill>
                  <a:srgbClr val="0000FF"/>
                </a:solidFill>
              </a:rPr>
              <a:t>AA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factor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Classes </a:t>
            </a:r>
            <a:r>
              <a:rPr lang="en-US" dirty="0">
                <a:solidFill>
                  <a:srgbClr val="0000FF"/>
                </a:solidFill>
              </a:rPr>
              <a:t>with narrow width </a:t>
            </a:r>
            <a:r>
              <a:rPr lang="en-US" dirty="0" smtClean="0">
                <a:solidFill>
                  <a:srgbClr val="0000FF"/>
                </a:solidFill>
              </a:rPr>
              <a:t>of </a:t>
            </a:r>
            <a:r>
              <a:rPr lang="en-US" dirty="0">
                <a:solidFill>
                  <a:srgbClr val="0000FF"/>
                </a:solidFill>
              </a:rPr>
              <a:t>central collisions  </a:t>
            </a:r>
            <a:r>
              <a:rPr lang="en-US" dirty="0" smtClean="0">
                <a:solidFill>
                  <a:srgbClr val="0000FF"/>
                </a:solidFill>
              </a:rPr>
              <a:t>will eliminate considerably the trivial volume fluctuations and allow </a:t>
            </a:r>
            <a:r>
              <a:rPr lang="en-US" dirty="0" smtClean="0">
                <a:solidFill>
                  <a:srgbClr val="FF0000"/>
                </a:solidFill>
              </a:rPr>
              <a:t>to get new results </a:t>
            </a:r>
            <a:r>
              <a:rPr lang="en-US" dirty="0">
                <a:solidFill>
                  <a:srgbClr val="0000FF"/>
                </a:solidFill>
              </a:rPr>
              <a:t>at the NICA </a:t>
            </a:r>
            <a:r>
              <a:rPr lang="en-US" dirty="0" smtClean="0">
                <a:solidFill>
                  <a:srgbClr val="0000FF"/>
                </a:solidFill>
              </a:rPr>
              <a:t>energy: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in correlation </a:t>
            </a:r>
            <a:r>
              <a:rPr lang="en-US" dirty="0" smtClean="0">
                <a:solidFill>
                  <a:srgbClr val="FF0000"/>
                </a:solidFill>
              </a:rPr>
              <a:t>measurements,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in </a:t>
            </a:r>
            <a:r>
              <a:rPr lang="en-US" dirty="0">
                <a:solidFill>
                  <a:srgbClr val="FF0000"/>
                </a:solidFill>
              </a:rPr>
              <a:t>elliptic flow measurements </a:t>
            </a:r>
            <a:r>
              <a:rPr lang="en-US" dirty="0" smtClean="0">
                <a:solidFill>
                  <a:srgbClr val="FF0000"/>
                </a:solidFill>
              </a:rPr>
              <a:t>and flow  fluctuations</a:t>
            </a:r>
          </a:p>
        </p:txBody>
      </p:sp>
      <p:cxnSp>
        <p:nvCxnSpPr>
          <p:cNvPr id="4" name="Google Shape;323;p13"/>
          <p:cNvCxnSpPr/>
          <p:nvPr/>
        </p:nvCxnSpPr>
        <p:spPr>
          <a:xfrm>
            <a:off x="361587" y="1408419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6790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title"/>
          </p:nvPr>
        </p:nvSpPr>
        <p:spPr>
          <a:xfrm>
            <a:off x="0" y="311150"/>
            <a:ext cx="81915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MGM and GM for </a:t>
            </a:r>
            <a:r>
              <a:rPr lang="en-US" sz="3100" b="1" dirty="0" err="1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Pb+Pb</a:t>
            </a:r>
            <a:r>
              <a:rPr lang="en-US" sz="3100" b="1" dirty="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collisions:</a:t>
            </a:r>
            <a:endParaRPr sz="3100" b="1" dirty="0">
              <a:solidFill>
                <a:srgbClr val="33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100" b="1" baseline="-25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</a:t>
            </a:r>
            <a:r>
              <a:rPr lang="en-US" sz="3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3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100" b="1" baseline="-25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</a:t>
            </a:r>
            <a:r>
              <a:rPr lang="en-US" sz="3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 values </a:t>
            </a:r>
            <a:r>
              <a:rPr lang="en-US" sz="3100" b="1" dirty="0" smtClean="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fluctuations[1]</a:t>
            </a:r>
            <a:endParaRPr sz="3100" b="1" dirty="0">
              <a:solidFill>
                <a:srgbClr val="33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8" name="Google Shape;318;p13" descr="Ncoll SGM vs MGM PbPb12.2.pn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-4199" b="-4199"/>
          <a:stretch/>
        </p:blipFill>
        <p:spPr>
          <a:xfrm>
            <a:off x="371945" y="1622819"/>
            <a:ext cx="4112100" cy="35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319" name="Google Shape;319;p13" descr="Npart SGM vs MGM PbPb12.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8186" y="1622819"/>
            <a:ext cx="4304316" cy="355672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3"/>
          <p:cNvSpPr/>
          <p:nvPr/>
        </p:nvSpPr>
        <p:spPr>
          <a:xfrm>
            <a:off x="314607" y="5181445"/>
            <a:ext cx="8829393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Glauber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model and MGM  calculations of </a:t>
            </a:r>
            <a:r>
              <a:rPr lang="en-US" sz="1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700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(left) and </a:t>
            </a:r>
            <a:r>
              <a:rPr lang="en-US" sz="1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700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(right) for </a:t>
            </a:r>
            <a:r>
              <a:rPr lang="en-US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Pb+Pb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collisions at b=0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Times New Roman"/>
              <a:buChar char="➢"/>
            </a:pPr>
            <a:r>
              <a:rPr lang="en-US" sz="23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Account of energy-momentum  conservation in </a:t>
            </a:r>
            <a:r>
              <a:rPr lang="en-US" sz="23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multiparticle</a:t>
            </a:r>
            <a:r>
              <a:rPr lang="en-US" sz="23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production process decreases considerably values of </a:t>
            </a:r>
            <a:r>
              <a:rPr lang="en-US" sz="23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300" b="1" baseline="-25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</a:t>
            </a:r>
            <a:r>
              <a:rPr lang="en-US" sz="2300" b="1" baseline="-25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3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3" name="Google Shape;323;p13"/>
          <p:cNvCxnSpPr/>
          <p:nvPr/>
        </p:nvCxnSpPr>
        <p:spPr>
          <a:xfrm>
            <a:off x="361587" y="1408419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/>
          <p:cNvSpPr/>
          <p:nvPr/>
        </p:nvSpPr>
        <p:spPr>
          <a:xfrm>
            <a:off x="393700" y="6398280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[1] </a:t>
            </a:r>
            <a:r>
              <a:rPr lang="en-US" dirty="0" err="1">
                <a:solidFill>
                  <a:schemeClr val="tx1"/>
                </a:solidFill>
              </a:rPr>
              <a:t>G.Feofilov</a:t>
            </a:r>
            <a:r>
              <a:rPr lang="en-US" dirty="0">
                <a:solidFill>
                  <a:schemeClr val="tx1"/>
                </a:solidFill>
              </a:rPr>
              <a:t> et al, RFBR report “ </a:t>
            </a:r>
            <a:r>
              <a:rPr lang="en-US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Investigation of initial states…”</a:t>
            </a:r>
            <a:endParaRPr lang="en-US" b="1" dirty="0">
              <a:solidFill>
                <a:srgbClr val="33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1820" y="2411512"/>
            <a:ext cx="90408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4754" y="2750178"/>
            <a:ext cx="91917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3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029701" cy="7941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Multiplicity distribution at STAR</a:t>
            </a:r>
            <a:r>
              <a:rPr lang="en-US" sz="3200" b="1" dirty="0">
                <a:solidFill>
                  <a:srgbClr val="0000FF"/>
                </a:solidFill>
              </a:rPr>
              <a:t>@</a:t>
            </a:r>
            <a:r>
              <a:rPr lang="en-US" sz="3200" b="1" dirty="0" smtClean="0">
                <a:solidFill>
                  <a:srgbClr val="0000FF"/>
                </a:solidFill>
              </a:rPr>
              <a:t>RHIC in </a:t>
            </a:r>
            <a:r>
              <a:rPr lang="en-US" sz="3200" b="1" dirty="0" err="1" smtClean="0">
                <a:solidFill>
                  <a:srgbClr val="0000FF"/>
                </a:solidFill>
              </a:rPr>
              <a:t>Au+Au</a:t>
            </a:r>
            <a:r>
              <a:rPr lang="en-US" sz="3200" b="1" dirty="0" smtClean="0">
                <a:solidFill>
                  <a:srgbClr val="0000FF"/>
                </a:solidFill>
              </a:rPr>
              <a:t> at √</a:t>
            </a:r>
            <a:r>
              <a:rPr lang="en-US" sz="3200" b="1" i="1" dirty="0" err="1" smtClean="0">
                <a:solidFill>
                  <a:srgbClr val="0000FF"/>
                </a:solidFill>
              </a:rPr>
              <a:t>sNN</a:t>
            </a:r>
            <a:r>
              <a:rPr lang="en-US" sz="3200" b="1" dirty="0" smtClean="0">
                <a:solidFill>
                  <a:srgbClr val="0000FF"/>
                </a:solidFill>
              </a:rPr>
              <a:t>= </a:t>
            </a:r>
            <a:r>
              <a:rPr lang="en-US" sz="3200" b="1" dirty="0">
                <a:solidFill>
                  <a:srgbClr val="0000FF"/>
                </a:solidFill>
              </a:rPr>
              <a:t>9.2 </a:t>
            </a:r>
            <a:r>
              <a:rPr lang="en-US" sz="3200" b="1" dirty="0" err="1">
                <a:solidFill>
                  <a:srgbClr val="0000FF"/>
                </a:solidFill>
              </a:rPr>
              <a:t>GeV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797800" cy="49910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812800"/>
            <a:ext cx="4635499" cy="424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2349500"/>
            <a:ext cx="38989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" y="5016500"/>
            <a:ext cx="9144000" cy="8322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93800" y="58790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February 2010Physical Review C 81(2)</a:t>
            </a:r>
          </a:p>
          <a:p>
            <a:r>
              <a:rPr lang="en-US" dirty="0"/>
              <a:t>DOI:10.1103/PhysRevC.81.024911</a:t>
            </a:r>
          </a:p>
          <a:p>
            <a:r>
              <a:rPr lang="en-US" dirty="0" err="1"/>
              <a:t>SourcearXiv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www.researchgate.net</a:t>
            </a:r>
            <a:r>
              <a:rPr lang="en-US" dirty="0"/>
              <a:t>/publication/235576464_Identified_particle_production_azimuthal_anisotropy_and_interferometry_measurements_in_AuAu_collisions_at_sNN92_GeV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000" y="1243112"/>
            <a:ext cx="3527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PHYSICAL REVIEW C 81, 024911 (2010)</a:t>
            </a:r>
            <a:endParaRPr lang="en-US" dirty="0"/>
          </a:p>
        </p:txBody>
      </p:sp>
      <p:cxnSp>
        <p:nvCxnSpPr>
          <p:cNvPr id="11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2056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7576"/>
            <a:ext cx="8083551" cy="654424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Slide </a:t>
            </a:r>
            <a:r>
              <a:rPr lang="en-US" sz="3200" dirty="0">
                <a:solidFill>
                  <a:srgbClr val="0000FF"/>
                </a:solidFill>
              </a:rPr>
              <a:t>f</a:t>
            </a:r>
            <a:r>
              <a:rPr lang="en-US" sz="3200" dirty="0" smtClean="0">
                <a:solidFill>
                  <a:srgbClr val="0000FF"/>
                </a:solidFill>
              </a:rPr>
              <a:t>rom </a:t>
            </a:r>
            <a:r>
              <a:rPr lang="en-US" sz="3200" dirty="0" err="1" smtClean="0">
                <a:solidFill>
                  <a:srgbClr val="0000FF"/>
                </a:solidFill>
              </a:rPr>
              <a:t>Petr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Parfenov</a:t>
            </a:r>
            <a:r>
              <a:rPr lang="en-US" sz="3200" dirty="0" smtClean="0">
                <a:solidFill>
                  <a:srgbClr val="0000FF"/>
                </a:solidFill>
              </a:rPr>
              <a:t> talk: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596" b="3596"/>
          <a:stretch>
            <a:fillRect/>
          </a:stretch>
        </p:blipFill>
        <p:spPr>
          <a:xfrm>
            <a:off x="70546" y="1112335"/>
            <a:ext cx="9110220" cy="4920165"/>
          </a:xfrm>
        </p:spPr>
      </p:pic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4581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FF"/>
                </a:solidFill>
              </a:rPr>
              <a:t>Slide from </a:t>
            </a:r>
            <a:r>
              <a:rPr lang="en-US" sz="3200" dirty="0" smtClean="0">
                <a:solidFill>
                  <a:srgbClr val="0000FF"/>
                </a:solidFill>
              </a:rPr>
              <a:t>Pedro Nieto talk</a:t>
            </a:r>
            <a:r>
              <a:rPr lang="en-US" sz="3200" dirty="0">
                <a:solidFill>
                  <a:srgbClr val="0000FF"/>
                </a:solidFill>
              </a:rPr>
              <a:t>:</a:t>
            </a: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0" b="950"/>
          <a:stretch/>
        </p:blipFill>
        <p:spPr>
          <a:xfrm>
            <a:off x="829732" y="1183173"/>
            <a:ext cx="6104468" cy="4391240"/>
          </a:xfrm>
        </p:spPr>
      </p:pic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247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7067" y="107576"/>
            <a:ext cx="9211734" cy="1336956"/>
          </a:xfrm>
        </p:spPr>
        <p:txBody>
          <a:bodyPr/>
          <a:lstStyle/>
          <a:p>
            <a:r>
              <a:rPr lang="en-US" sz="3200" dirty="0" smtClean="0"/>
              <a:t>Parameters x and </a:t>
            </a:r>
            <a:r>
              <a:rPr lang="en-US" sz="3200" dirty="0"/>
              <a:t>(</a:t>
            </a:r>
            <a:r>
              <a:rPr lang="en-US" sz="3200" dirty="0" smtClean="0"/>
              <a:t>f</a:t>
            </a:r>
            <a:r>
              <a:rPr lang="en-US" sz="3200" dirty="0" smtClean="0"/>
              <a:t>, </a:t>
            </a:r>
            <a:r>
              <a:rPr lang="en-US" sz="3200" dirty="0"/>
              <a:t>μ, k) in standard </a:t>
            </a:r>
            <a:r>
              <a:rPr lang="en-US" sz="3200" dirty="0" err="1"/>
              <a:t>Glauber</a:t>
            </a:r>
            <a:r>
              <a:rPr lang="en-US" sz="3200" dirty="0"/>
              <a:t>-based approach 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systematic  </a:t>
            </a:r>
            <a:r>
              <a:rPr lang="en-US" dirty="0" smtClean="0"/>
              <a:t>behavior </a:t>
            </a:r>
            <a:r>
              <a:rPr lang="en-US" dirty="0" smtClean="0"/>
              <a:t>of these </a:t>
            </a:r>
            <a:r>
              <a:rPr lang="en-US" dirty="0" smtClean="0"/>
              <a:t>parameters</a:t>
            </a:r>
            <a:r>
              <a:rPr lang="en-US" dirty="0"/>
              <a:t> </a:t>
            </a:r>
            <a:r>
              <a:rPr lang="en-US" dirty="0" smtClean="0"/>
              <a:t>vs. collision energy  appears </a:t>
            </a:r>
            <a:r>
              <a:rPr lang="en-US" dirty="0" smtClean="0"/>
              <a:t>to  </a:t>
            </a:r>
            <a:r>
              <a:rPr lang="en-US" dirty="0" smtClean="0"/>
              <a:t>be rather </a:t>
            </a:r>
            <a:r>
              <a:rPr lang="en-US" dirty="0" smtClean="0"/>
              <a:t>strange (e.g. for “f”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 should be </a:t>
            </a:r>
            <a:r>
              <a:rPr lang="en-US" dirty="0" smtClean="0"/>
              <a:t> checked!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2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Centrality classes selection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to compare with STAR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  needed: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MC simulations </a:t>
            </a:r>
            <a:r>
              <a:rPr lang="en-US" dirty="0" err="1" smtClean="0"/>
              <a:t>fo</a:t>
            </a:r>
            <a:r>
              <a:rPr lang="en-US" dirty="0" smtClean="0"/>
              <a:t> </a:t>
            </a:r>
            <a:r>
              <a:rPr lang="en-US" dirty="0" err="1" smtClean="0"/>
              <a:t>Bi+Bi</a:t>
            </a:r>
            <a:r>
              <a:rPr lang="en-US" dirty="0" smtClean="0"/>
              <a:t> collisions at 9.2 </a:t>
            </a:r>
            <a:r>
              <a:rPr lang="en-US" dirty="0" err="1" smtClean="0"/>
              <a:t>GeV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0-10%, 0-30%, 30-60%  and 0-60% and  10-30% </a:t>
            </a:r>
            <a:r>
              <a:rPr lang="en-US" dirty="0" smtClean="0"/>
              <a:t>multiplicity-based centrality classes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Central </a:t>
            </a:r>
            <a:r>
              <a:rPr lang="en-US" dirty="0" err="1" smtClean="0"/>
              <a:t>pseudorapidity</a:t>
            </a:r>
            <a:r>
              <a:rPr lang="en-US" dirty="0" smtClean="0"/>
              <a:t> intervals: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</a:rPr>
              <a:t>&lt;0.5 and 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Statistics: ~ 100 </a:t>
            </a:r>
            <a:r>
              <a:rPr lang="en-US" dirty="0" err="1" smtClean="0">
                <a:solidFill>
                  <a:schemeClr val="tx1"/>
                </a:solidFill>
              </a:rPr>
              <a:t>mln</a:t>
            </a:r>
            <a:r>
              <a:rPr lang="en-US" dirty="0" smtClean="0">
                <a:solidFill>
                  <a:schemeClr val="tx1"/>
                </a:solidFill>
              </a:rPr>
              <a:t> min bias events -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sz="3200" dirty="0" smtClean="0">
                <a:solidFill>
                  <a:srgbClr val="FF0000"/>
                </a:solidFill>
              </a:rPr>
              <a:t>?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…something else?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14300" y="1413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9066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34938"/>
            <a:ext cx="8267700" cy="550862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PWG1-MPD </a:t>
            </a:r>
            <a:r>
              <a:rPr lang="en-US" sz="3200" b="1" dirty="0" smtClean="0">
                <a:solidFill>
                  <a:srgbClr val="0000FF"/>
                </a:solidFill>
              </a:rPr>
              <a:t> status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57300"/>
            <a:ext cx="8636000" cy="4876800"/>
          </a:xfrm>
        </p:spPr>
        <p:txBody>
          <a:bodyPr anchor="t">
            <a:normAutofit fontScale="25000" lnSpcReduction="20000"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People from </a:t>
            </a: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Institutes </a:t>
            </a:r>
            <a:r>
              <a:rPr lang="en-US" sz="8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– participants of the PWG1 activity: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8000" dirty="0" err="1" smtClean="0">
                <a:latin typeface="Times New Roman"/>
                <a:cs typeface="Times New Roman"/>
              </a:rPr>
              <a:t>SPbSU</a:t>
            </a:r>
            <a:r>
              <a:rPr lang="en-US" sz="8000" dirty="0" smtClean="0">
                <a:latin typeface="Times New Roman"/>
                <a:cs typeface="Times New Roman"/>
              </a:rPr>
              <a:t> (</a:t>
            </a:r>
            <a:r>
              <a:rPr lang="en-US" sz="8000" dirty="0" err="1" smtClean="0">
                <a:latin typeface="Times New Roman"/>
                <a:cs typeface="Times New Roman"/>
              </a:rPr>
              <a:t>St.Petersburg</a:t>
            </a:r>
            <a:r>
              <a:rPr lang="en-US" sz="8000" dirty="0" smtClean="0">
                <a:latin typeface="Times New Roman"/>
                <a:cs typeface="Times New Roman"/>
              </a:rPr>
              <a:t>),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8000" dirty="0" smtClean="0">
                <a:latin typeface="Times New Roman"/>
                <a:cs typeface="Times New Roman"/>
              </a:rPr>
              <a:t>INR RAS (</a:t>
            </a:r>
            <a:r>
              <a:rPr lang="en-US" sz="8000" dirty="0" err="1" smtClean="0">
                <a:latin typeface="Times New Roman"/>
                <a:cs typeface="Times New Roman"/>
              </a:rPr>
              <a:t>Troitsk</a:t>
            </a:r>
            <a:r>
              <a:rPr lang="en-US" sz="8000" dirty="0" smtClean="0">
                <a:latin typeface="Times New Roman"/>
                <a:cs typeface="Times New Roman"/>
              </a:rPr>
              <a:t>, Moscow),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8000" dirty="0" err="1" smtClean="0">
                <a:latin typeface="Times New Roman"/>
                <a:cs typeface="Times New Roman"/>
              </a:rPr>
              <a:t>MEPhI</a:t>
            </a:r>
            <a:r>
              <a:rPr lang="en-US" sz="8000" dirty="0" smtClean="0">
                <a:latin typeface="Times New Roman"/>
                <a:cs typeface="Times New Roman"/>
              </a:rPr>
              <a:t> (Moscow) and 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8000" dirty="0" err="1" smtClean="0">
                <a:latin typeface="Times New Roman"/>
                <a:cs typeface="Times New Roman"/>
              </a:rPr>
              <a:t>MexNICA</a:t>
            </a:r>
            <a:r>
              <a:rPr lang="en-US" sz="8000" dirty="0" smtClean="0">
                <a:latin typeface="Times New Roman"/>
                <a:cs typeface="Times New Roman"/>
              </a:rPr>
              <a:t>  Collaboration (</a:t>
            </a:r>
            <a:r>
              <a:rPr lang="ru-RU" sz="8000" dirty="0" err="1" smtClean="0">
                <a:latin typeface="Times New Roman"/>
                <a:cs typeface="Times New Roman"/>
              </a:rPr>
              <a:t>Mexic</a:t>
            </a:r>
            <a:r>
              <a:rPr lang="en-US" sz="8000" dirty="0" smtClean="0">
                <a:latin typeface="Times New Roman"/>
                <a:cs typeface="Times New Roman"/>
              </a:rPr>
              <a:t>a</a:t>
            </a:r>
            <a:r>
              <a:rPr lang="en-US" sz="8000" dirty="0" smtClean="0">
                <a:latin typeface="Times New Roman"/>
                <a:cs typeface="Times New Roman"/>
              </a:rPr>
              <a:t>)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8000" dirty="0" smtClean="0">
                <a:latin typeface="Times New Roman"/>
                <a:cs typeface="Times New Roman"/>
              </a:rPr>
              <a:t>JINR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8000" dirty="0" smtClean="0">
                <a:latin typeface="Times New Roman"/>
                <a:cs typeface="Times New Roman"/>
              </a:rPr>
              <a:t>…</a:t>
            </a:r>
            <a:endParaRPr lang="en-US" sz="80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PWG1 </a:t>
            </a:r>
            <a:r>
              <a:rPr lang="en-US" sz="8000" b="1" dirty="0">
                <a:solidFill>
                  <a:srgbClr val="0000FF"/>
                </a:solidFill>
                <a:latin typeface="Times New Roman"/>
                <a:cs typeface="Times New Roman"/>
              </a:rPr>
              <a:t>co-conveners: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8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</a:t>
            </a:r>
            <a:r>
              <a:rPr lang="en-US" sz="8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Alexander </a:t>
            </a:r>
            <a:r>
              <a:rPr lang="en-US" sz="8000" dirty="0" err="1">
                <a:solidFill>
                  <a:schemeClr val="tx1"/>
                </a:solidFill>
                <a:latin typeface="Times New Roman"/>
                <a:cs typeface="Times New Roman"/>
              </a:rPr>
              <a:t>Ivashkin</a:t>
            </a: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</a:rPr>
              <a:t> (INR RAS, RF) </a:t>
            </a: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  <a:hlinkClick r:id="rId3"/>
              </a:rPr>
              <a:t>ivashkin@inr.ru</a:t>
            </a:r>
            <a:endParaRPr lang="en-US" sz="8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8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		Grigory </a:t>
            </a:r>
            <a:r>
              <a:rPr lang="en-US" sz="8000" dirty="0" err="1">
                <a:solidFill>
                  <a:schemeClr val="tx1"/>
                </a:solidFill>
                <a:latin typeface="Times New Roman"/>
                <a:cs typeface="Times New Roman"/>
              </a:rPr>
              <a:t>Feofilov</a:t>
            </a: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en-US" sz="8000" dirty="0" err="1">
                <a:solidFill>
                  <a:schemeClr val="tx1"/>
                </a:solidFill>
                <a:latin typeface="Times New Roman"/>
                <a:cs typeface="Times New Roman"/>
              </a:rPr>
              <a:t>SPbSU,RF</a:t>
            </a: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</a:rPr>
              <a:t>) </a:t>
            </a:r>
            <a:r>
              <a:rPr lang="en-US" sz="8000" dirty="0">
                <a:latin typeface="Times New Roman"/>
                <a:cs typeface="Times New Roman"/>
                <a:hlinkClick r:id="rId4"/>
              </a:rPr>
              <a:t>g.feofilov@</a:t>
            </a:r>
            <a:r>
              <a:rPr lang="en-US" sz="8000" dirty="0" smtClean="0">
                <a:latin typeface="Times New Roman"/>
                <a:cs typeface="Times New Roman"/>
                <a:hlinkClick r:id="rId4"/>
              </a:rPr>
              <a:t>spbu.ru</a:t>
            </a:r>
            <a:endParaRPr lang="en-US" sz="80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Regular </a:t>
            </a:r>
            <a:r>
              <a:rPr lang="en-US" sz="8000" b="1" dirty="0">
                <a:solidFill>
                  <a:srgbClr val="0000FF"/>
                </a:solidFill>
                <a:latin typeface="Times New Roman"/>
                <a:cs typeface="Times New Roman"/>
              </a:rPr>
              <a:t>meetings in </a:t>
            </a: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April – October </a:t>
            </a: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2021</a:t>
            </a: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8000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lang="en-US" sz="8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Times New Roman"/>
                <a:cs typeface="Times New Roman"/>
              </a:rPr>
              <a:t>PWG1 </a:t>
            </a:r>
            <a:r>
              <a:rPr lang="en-US" sz="8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meetings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8000" dirty="0" smtClean="0">
                <a:latin typeface="Times New Roman"/>
                <a:cs typeface="Times New Roman"/>
                <a:hlinkClick r:id="rId5"/>
              </a:rPr>
              <a:t>https</a:t>
            </a:r>
            <a:r>
              <a:rPr lang="en-US" sz="8000" dirty="0">
                <a:latin typeface="Times New Roman"/>
                <a:cs typeface="Times New Roman"/>
                <a:hlinkClick r:id="rId5"/>
              </a:rPr>
              <a:t>://indico.jinr.ru/category/343</a:t>
            </a:r>
            <a:r>
              <a:rPr lang="en-US" sz="8000" dirty="0" smtClean="0">
                <a:latin typeface="Times New Roman"/>
                <a:cs typeface="Times New Roman"/>
                <a:hlinkClick r:id="rId5"/>
              </a:rPr>
              <a:t>/</a:t>
            </a:r>
            <a:endParaRPr lang="en-US" sz="8000" dirty="0" smtClean="0">
              <a:latin typeface="Times New Roman"/>
              <a:cs typeface="Times New Roman"/>
            </a:endParaRPr>
          </a:p>
          <a:p>
            <a:pPr marL="0" lvl="0" indent="0">
              <a:lnSpc>
                <a:spcPct val="70000"/>
              </a:lnSpc>
              <a:buNone/>
            </a:pPr>
            <a:endParaRPr lang="en-US" sz="80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Please, visit our PWG1 WEB page:</a:t>
            </a:r>
            <a:r>
              <a:rPr lang="en-US" sz="8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r>
              <a:rPr lang="en-US" sz="8000" dirty="0" smtClean="0">
                <a:latin typeface="Times New Roman"/>
                <a:cs typeface="Times New Roman"/>
                <a:hlinkClick r:id="rId5"/>
              </a:rPr>
              <a:t>https</a:t>
            </a:r>
            <a:r>
              <a:rPr lang="en-US" sz="8000" dirty="0">
                <a:latin typeface="Times New Roman"/>
                <a:cs typeface="Times New Roman"/>
                <a:hlinkClick r:id="rId5"/>
              </a:rPr>
              <a:t>://indico.jinr.ru/category/343</a:t>
            </a:r>
            <a:r>
              <a:rPr lang="en-US" sz="8000" dirty="0" smtClean="0">
                <a:latin typeface="Times New Roman"/>
                <a:cs typeface="Times New Roman"/>
                <a:hlinkClick r:id="rId5"/>
              </a:rPr>
              <a:t>/</a:t>
            </a:r>
            <a:endParaRPr lang="ru-RU" sz="8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317500" y="10160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111;p1" descr="NICA-Logo_4c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74000" y="0"/>
            <a:ext cx="1270000" cy="5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008328" y="6056412"/>
            <a:ext cx="4493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sz="2000" i="1" dirty="0">
                <a:solidFill>
                  <a:srgbClr val="FF0000"/>
                </a:solidFill>
              </a:rPr>
              <a:t>Send us an e-mail to join the </a:t>
            </a:r>
            <a:r>
              <a:rPr lang="en-US" sz="2000" i="1" dirty="0" smtClean="0">
                <a:solidFill>
                  <a:srgbClr val="FF0000"/>
                </a:solidFill>
              </a:rPr>
              <a:t>group!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2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" y="107576"/>
            <a:ext cx="9753599" cy="7941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066801"/>
            <a:ext cx="8058151" cy="5791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2:</a:t>
            </a:r>
            <a:r>
              <a:rPr lang="en-US" sz="3200" b="1" dirty="0" smtClean="0">
                <a:solidFill>
                  <a:srgbClr val="0000FF"/>
                </a:solidFill>
              </a:rPr>
              <a:t>Selection </a:t>
            </a:r>
            <a:r>
              <a:rPr lang="en-US" sz="3200" b="1" dirty="0">
                <a:solidFill>
                  <a:srgbClr val="0000FF"/>
                </a:solidFill>
              </a:rPr>
              <a:t>of the </a:t>
            </a:r>
            <a:r>
              <a:rPr lang="en-US" sz="3200" b="1" dirty="0" err="1">
                <a:solidFill>
                  <a:srgbClr val="0000FF"/>
                </a:solidFill>
              </a:rPr>
              <a:t>pseudorapidity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intervals and centrality classes for MPD  analysis and MC simulations for the Physics Performance paper</a:t>
            </a:r>
          </a:p>
          <a:p>
            <a:pPr marL="0" indent="0">
              <a:buNone/>
            </a:pPr>
            <a:r>
              <a:rPr lang="en-US" sz="3200" dirty="0" smtClean="0"/>
              <a:t>----    </a:t>
            </a:r>
            <a:r>
              <a:rPr lang="en-US" sz="3200" dirty="0" err="1" smtClean="0"/>
              <a:t>Bi+Bi</a:t>
            </a:r>
            <a:r>
              <a:rPr lang="en-US" sz="3200" dirty="0" smtClean="0"/>
              <a:t> collisions at √s </a:t>
            </a:r>
            <a:r>
              <a:rPr lang="en-US" sz="3200" baseline="-25000" dirty="0" smtClean="0"/>
              <a:t>NN</a:t>
            </a:r>
            <a:r>
              <a:rPr lang="en-US" sz="3200" dirty="0" smtClean="0"/>
              <a:t>=9.2GeV </a:t>
            </a:r>
            <a:endParaRPr lang="en-US" sz="3200" baseline="-25000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9280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Request 16: PWG1 -- DCM-SMM, min bias BiBi@9.2 </a:t>
            </a:r>
            <a:r>
              <a:rPr lang="en-US" sz="3200" dirty="0" err="1">
                <a:solidFill>
                  <a:srgbClr val="FF0000"/>
                </a:solidFill>
              </a:rPr>
              <a:t>GeV</a:t>
            </a:r>
            <a:r>
              <a:rPr lang="en-US" sz="3200" dirty="0">
                <a:solidFill>
                  <a:srgbClr val="FF0000"/>
                </a:solidFill>
              </a:rPr>
              <a:t>, 1 </a:t>
            </a:r>
            <a:r>
              <a:rPr lang="en-US" sz="3200" dirty="0" err="1">
                <a:solidFill>
                  <a:srgbClr val="FF0000"/>
                </a:solidFill>
              </a:rPr>
              <a:t>mln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3425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physics studies </a:t>
            </a:r>
            <a:r>
              <a:rPr lang="en-US" dirty="0"/>
              <a:t>within PWG1 (centrality determination with </a:t>
            </a:r>
            <a:endParaRPr lang="en-US" dirty="0" smtClean="0"/>
          </a:p>
          <a:p>
            <a:r>
              <a:rPr lang="en-US" dirty="0" err="1" smtClean="0"/>
              <a:t>FHCal</a:t>
            </a:r>
            <a:r>
              <a:rPr lang="en-US" dirty="0"/>
              <a:t>). </a:t>
            </a:r>
            <a:r>
              <a:rPr lang="en-US" sz="1800" dirty="0" smtClean="0"/>
              <a:t>Done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 err="1"/>
              <a:t>dst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/</a:t>
            </a:r>
            <a:r>
              <a:rPr lang="en-US" sz="1800" dirty="0" err="1"/>
              <a:t>eos</a:t>
            </a:r>
            <a:r>
              <a:rPr lang="en-US" sz="1800" dirty="0"/>
              <a:t>/</a:t>
            </a:r>
            <a:r>
              <a:rPr lang="en-US" sz="1800" dirty="0" err="1"/>
              <a:t>nica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</a:t>
            </a:r>
            <a:r>
              <a:rPr lang="en-US" sz="1800" dirty="0" err="1"/>
              <a:t>dirac</a:t>
            </a:r>
            <a:r>
              <a:rPr lang="en-US" sz="1800" dirty="0"/>
              <a:t>/</a:t>
            </a:r>
            <a:r>
              <a:rPr lang="en-US" sz="1800" dirty="0" err="1"/>
              <a:t>mpd.nica.jinr</a:t>
            </a:r>
            <a:r>
              <a:rPr lang="en-US" sz="1800" dirty="0"/>
              <a:t>/</a:t>
            </a:r>
            <a:r>
              <a:rPr lang="en-US" sz="1800" dirty="0" err="1"/>
              <a:t>vo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/data/</a:t>
            </a:r>
            <a:r>
              <a:rPr lang="en-US" sz="1800" dirty="0" err="1"/>
              <a:t>exp</a:t>
            </a:r>
            <a:r>
              <a:rPr lang="en-US" sz="1800" dirty="0"/>
              <a:t>/dst-BiBi-09.2GeV-mp07-21-2kev/</a:t>
            </a:r>
            <a:r>
              <a:rPr lang="en-US" sz="1800" dirty="0" err="1"/>
              <a:t>BiBi</a:t>
            </a:r>
            <a:r>
              <a:rPr lang="en-US" sz="1800" dirty="0"/>
              <a:t>/09.2GeV-mb/DCMSMM/BiBi-09.2GeV-mp07-21-2kev</a:t>
            </a:r>
            <a:br>
              <a:rPr lang="en-US" sz="1800" dirty="0"/>
            </a:br>
            <a:r>
              <a:rPr lang="en-US" sz="1800" dirty="0" err="1"/>
              <a:t>MiniDst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/</a:t>
            </a:r>
            <a:r>
              <a:rPr lang="en-US" sz="1800" dirty="0" err="1"/>
              <a:t>eos</a:t>
            </a:r>
            <a:r>
              <a:rPr lang="en-US" sz="1800" dirty="0"/>
              <a:t>/</a:t>
            </a:r>
            <a:r>
              <a:rPr lang="en-US" sz="1800" dirty="0" err="1"/>
              <a:t>nica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</a:t>
            </a:r>
            <a:r>
              <a:rPr lang="en-US" sz="1800" dirty="0" err="1"/>
              <a:t>dirac</a:t>
            </a:r>
            <a:r>
              <a:rPr lang="en-US" sz="1800" dirty="0"/>
              <a:t>/</a:t>
            </a:r>
            <a:r>
              <a:rPr lang="en-US" sz="1800" dirty="0" err="1"/>
              <a:t>mpd.nica.jinr</a:t>
            </a:r>
            <a:r>
              <a:rPr lang="en-US" sz="1800" dirty="0"/>
              <a:t>/</a:t>
            </a:r>
            <a:r>
              <a:rPr lang="en-US" sz="1800" dirty="0" err="1"/>
              <a:t>vo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/data/</a:t>
            </a:r>
            <a:r>
              <a:rPr lang="en-US" sz="1800" dirty="0" err="1"/>
              <a:t>MiniDST</a:t>
            </a:r>
            <a:r>
              <a:rPr lang="en-US" sz="1800" dirty="0"/>
              <a:t>/dst-BiBi-09.2GeV-mp07-21-2kev/</a:t>
            </a:r>
            <a:r>
              <a:rPr lang="en-US" sz="1800" dirty="0" err="1"/>
              <a:t>BiBi</a:t>
            </a:r>
            <a:r>
              <a:rPr lang="en-US" sz="1800" dirty="0"/>
              <a:t>/09.2GeV-mb/DCMSMM/BiBi-09.2GeV-mp07-21-2kev</a:t>
            </a:r>
            <a:br>
              <a:rPr lang="en-US" sz="1800" dirty="0"/>
            </a:br>
            <a:r>
              <a:rPr lang="en-US" sz="1800" dirty="0"/>
              <a:t>500 files, 2000 events per </a:t>
            </a:r>
            <a:r>
              <a:rPr lang="en-US" sz="1800" dirty="0" smtClean="0"/>
              <a:t>file</a:t>
            </a:r>
          </a:p>
          <a:p>
            <a:r>
              <a:rPr lang="en-US" sz="1800" dirty="0"/>
              <a:t>On NICA cluster</a:t>
            </a:r>
            <a:br>
              <a:rPr lang="en-US" sz="1800" dirty="0"/>
            </a:br>
            <a:r>
              <a:rPr lang="en-US" sz="1800" dirty="0" err="1"/>
              <a:t>MiniDst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/</a:t>
            </a:r>
            <a:r>
              <a:rPr lang="en-US" sz="1800" dirty="0" err="1"/>
              <a:t>eos</a:t>
            </a:r>
            <a:r>
              <a:rPr lang="en-US" sz="1800" dirty="0"/>
              <a:t>/</a:t>
            </a:r>
            <a:r>
              <a:rPr lang="en-US" sz="1800" dirty="0" err="1"/>
              <a:t>nica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</a:t>
            </a:r>
            <a:r>
              <a:rPr lang="en-US" sz="1800" dirty="0" err="1"/>
              <a:t>sim</a:t>
            </a:r>
            <a:r>
              <a:rPr lang="en-US" sz="1800" dirty="0"/>
              <a:t>/data/</a:t>
            </a:r>
            <a:r>
              <a:rPr lang="en-US" sz="1800" dirty="0" err="1"/>
              <a:t>MiniDst</a:t>
            </a:r>
            <a:r>
              <a:rPr lang="en-US" sz="1800" dirty="0"/>
              <a:t>/dst-BiBi-09.2GeV-mp07-21-2kev/</a:t>
            </a:r>
            <a:r>
              <a:rPr lang="en-US" sz="1800" dirty="0" err="1"/>
              <a:t>BiBi</a:t>
            </a:r>
            <a:r>
              <a:rPr lang="en-US" sz="1800" dirty="0"/>
              <a:t>/09.2GeV-mb/DCMSMM/BiBi-09.2GeV-mp07-21-2kev</a:t>
            </a:r>
            <a:br>
              <a:rPr lang="en-US" sz="1800" dirty="0"/>
            </a:br>
            <a:r>
              <a:rPr lang="en-US" sz="1800" dirty="0" err="1"/>
              <a:t>dst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/</a:t>
            </a:r>
            <a:r>
              <a:rPr lang="en-US" sz="1800" dirty="0" err="1"/>
              <a:t>eos</a:t>
            </a:r>
            <a:r>
              <a:rPr lang="en-US" sz="1800" dirty="0"/>
              <a:t>/</a:t>
            </a:r>
            <a:r>
              <a:rPr lang="en-US" sz="1800" dirty="0" err="1"/>
              <a:t>nica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</a:t>
            </a:r>
            <a:r>
              <a:rPr lang="en-US" sz="1800" dirty="0" err="1"/>
              <a:t>sim</a:t>
            </a:r>
            <a:r>
              <a:rPr lang="en-US" sz="1800" dirty="0"/>
              <a:t>/data/</a:t>
            </a:r>
            <a:r>
              <a:rPr lang="en-US" sz="1800" dirty="0" err="1"/>
              <a:t>exp</a:t>
            </a:r>
            <a:r>
              <a:rPr lang="en-US" sz="1800" dirty="0"/>
              <a:t>/dst-BiBi-09.2GeV-mp07-21-2kev/</a:t>
            </a:r>
            <a:r>
              <a:rPr lang="en-US" sz="1800" dirty="0" err="1"/>
              <a:t>BiBi</a:t>
            </a:r>
            <a:r>
              <a:rPr lang="en-US" sz="1800" dirty="0"/>
              <a:t>/09.2GeV-mb/DCMSMM/BiBi-09.2GeV-mp07-21-2kev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                                                                        ………the </a:t>
            </a:r>
            <a:r>
              <a:rPr lang="en-US" sz="1800" dirty="0" smtClean="0">
                <a:solidFill>
                  <a:srgbClr val="FF0000"/>
                </a:solidFill>
              </a:rPr>
              <a:t>analysis  has </a:t>
            </a:r>
            <a:r>
              <a:rPr lang="en-US" sz="1800" dirty="0" smtClean="0">
                <a:solidFill>
                  <a:srgbClr val="FF0000"/>
                </a:solidFill>
              </a:rPr>
              <a:t>started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300" dirty="0" smtClean="0"/>
              <a:t>https</a:t>
            </a:r>
            <a:r>
              <a:rPr lang="en-US" sz="1300" dirty="0"/>
              <a:t>://</a:t>
            </a:r>
            <a:r>
              <a:rPr lang="en-US" sz="1300" dirty="0" err="1"/>
              <a:t>mpdforum.jinr.ru</a:t>
            </a:r>
            <a:r>
              <a:rPr lang="en-US" sz="1300" dirty="0"/>
              <a:t>/t/request-16-pwg1-dcm-smm-min-bias-bibi-9-2-gev-1-mln/376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7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Request 14: PWG1 - </a:t>
            </a:r>
            <a:r>
              <a:rPr lang="en-US" sz="3200" dirty="0" err="1">
                <a:solidFill>
                  <a:srgbClr val="FF0000"/>
                </a:solidFill>
              </a:rPr>
              <a:t>UrQMD</a:t>
            </a:r>
            <a:r>
              <a:rPr lang="en-US" sz="3200" dirty="0">
                <a:solidFill>
                  <a:srgbClr val="FF0000"/>
                </a:solidFill>
              </a:rPr>
              <a:t>, 1M min. bias </a:t>
            </a:r>
            <a:r>
              <a:rPr lang="en-US" sz="3200" dirty="0" err="1">
                <a:solidFill>
                  <a:srgbClr val="FF0000"/>
                </a:solidFill>
              </a:rPr>
              <a:t>BiBi</a:t>
            </a:r>
            <a:r>
              <a:rPr lang="en-US" sz="3200" dirty="0">
                <a:solidFill>
                  <a:srgbClr val="FF0000"/>
                </a:solidFill>
              </a:rPr>
              <a:t> @ 9.2 </a:t>
            </a:r>
            <a:r>
              <a:rPr lang="en-US" sz="3200" dirty="0" err="1">
                <a:solidFill>
                  <a:srgbClr val="FF0000"/>
                </a:solidFill>
              </a:rPr>
              <a:t>GeV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/>
              <a:t>This production will rely on GEANT4 to simulate the detector response and use </a:t>
            </a:r>
            <a:r>
              <a:rPr lang="en-US" sz="1600" dirty="0" err="1"/>
              <a:t>UrQMD</a:t>
            </a:r>
            <a:r>
              <a:rPr lang="en-US" sz="1600" dirty="0"/>
              <a:t> as an event generator and will be used for physics studies within PWG1 (centrality determination)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Done:</a:t>
            </a:r>
            <a:br>
              <a:rPr lang="en-US" sz="1600" dirty="0"/>
            </a:br>
            <a:r>
              <a:rPr lang="en-US" sz="1600" dirty="0" err="1"/>
              <a:t>dst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/</a:t>
            </a:r>
            <a:r>
              <a:rPr lang="en-US" sz="1600" dirty="0" err="1"/>
              <a:t>eos</a:t>
            </a:r>
            <a:r>
              <a:rPr lang="en-US" sz="1600" dirty="0"/>
              <a:t>/</a:t>
            </a:r>
            <a:r>
              <a:rPr lang="en-US" sz="1600" dirty="0" err="1"/>
              <a:t>nica</a:t>
            </a:r>
            <a:r>
              <a:rPr lang="en-US" sz="1600" dirty="0"/>
              <a:t>/</a:t>
            </a:r>
            <a:r>
              <a:rPr lang="en-US" sz="1600" dirty="0" err="1"/>
              <a:t>mpd</a:t>
            </a:r>
            <a:r>
              <a:rPr lang="en-US" sz="1600" dirty="0"/>
              <a:t>/</a:t>
            </a:r>
            <a:r>
              <a:rPr lang="en-US" sz="1600" dirty="0" err="1"/>
              <a:t>sim</a:t>
            </a:r>
            <a:r>
              <a:rPr lang="en-US" sz="1600" dirty="0"/>
              <a:t>/data/</a:t>
            </a:r>
            <a:r>
              <a:rPr lang="en-US" sz="1600" dirty="0" err="1"/>
              <a:t>exp</a:t>
            </a:r>
            <a:r>
              <a:rPr lang="en-US" sz="1600" dirty="0"/>
              <a:t>/dst-BiBi-09.2GeV-mp06-21-500ev/</a:t>
            </a:r>
            <a:r>
              <a:rPr lang="en-US" sz="1600" dirty="0" err="1"/>
              <a:t>BiBi</a:t>
            </a:r>
            <a:r>
              <a:rPr lang="en-US" sz="1600" dirty="0"/>
              <a:t>/09.2GeV-mb/</a:t>
            </a:r>
            <a:r>
              <a:rPr lang="en-US" sz="1600" dirty="0" err="1"/>
              <a:t>UrQMD</a:t>
            </a:r>
            <a:r>
              <a:rPr lang="en-US" sz="1600" dirty="0"/>
              <a:t>/BiBi-09.2GeV-mp06-21-500ev</a:t>
            </a:r>
            <a:br>
              <a:rPr lang="en-US" sz="1600" dirty="0"/>
            </a:br>
            <a:r>
              <a:rPr lang="en-US" sz="1600" dirty="0" err="1"/>
              <a:t>minidst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/</a:t>
            </a:r>
            <a:r>
              <a:rPr lang="en-US" sz="1600" dirty="0" err="1"/>
              <a:t>eos</a:t>
            </a:r>
            <a:r>
              <a:rPr lang="en-US" sz="1600" dirty="0"/>
              <a:t>/</a:t>
            </a:r>
            <a:r>
              <a:rPr lang="en-US" sz="1600" dirty="0" err="1"/>
              <a:t>nica</a:t>
            </a:r>
            <a:r>
              <a:rPr lang="en-US" sz="1600" dirty="0"/>
              <a:t>/</a:t>
            </a:r>
            <a:r>
              <a:rPr lang="en-US" sz="1600" dirty="0" err="1"/>
              <a:t>mpd</a:t>
            </a:r>
            <a:r>
              <a:rPr lang="en-US" sz="1600" dirty="0"/>
              <a:t>/</a:t>
            </a:r>
            <a:r>
              <a:rPr lang="en-US" sz="1600" dirty="0" err="1"/>
              <a:t>dirac</a:t>
            </a:r>
            <a:r>
              <a:rPr lang="en-US" sz="1600" dirty="0"/>
              <a:t>/</a:t>
            </a:r>
            <a:r>
              <a:rPr lang="en-US" sz="1600" dirty="0" err="1"/>
              <a:t>mpd.nica.jinr</a:t>
            </a:r>
            <a:r>
              <a:rPr lang="en-US" sz="1600" dirty="0"/>
              <a:t>/</a:t>
            </a:r>
            <a:r>
              <a:rPr lang="en-US" sz="1600" dirty="0" err="1"/>
              <a:t>vo</a:t>
            </a:r>
            <a:r>
              <a:rPr lang="en-US" sz="1600" dirty="0"/>
              <a:t>/</a:t>
            </a:r>
            <a:r>
              <a:rPr lang="en-US" sz="1600" dirty="0" err="1"/>
              <a:t>mpd</a:t>
            </a:r>
            <a:r>
              <a:rPr lang="en-US" sz="1600" dirty="0"/>
              <a:t>/data/</a:t>
            </a:r>
            <a:r>
              <a:rPr lang="en-US" sz="1600" dirty="0" err="1"/>
              <a:t>MiniDST</a:t>
            </a:r>
            <a:r>
              <a:rPr lang="en-US" sz="1600" dirty="0"/>
              <a:t>/dst-BiBi-09.2GeV-mp06-21-500ev/</a:t>
            </a:r>
            <a:r>
              <a:rPr lang="en-US" sz="1600" dirty="0" err="1"/>
              <a:t>BiBi</a:t>
            </a:r>
            <a:r>
              <a:rPr lang="en-US" sz="1600" dirty="0"/>
              <a:t>/09.2GeV-mb/</a:t>
            </a:r>
            <a:r>
              <a:rPr lang="en-US" sz="1600" dirty="0" err="1"/>
              <a:t>UrQMD</a:t>
            </a:r>
            <a:r>
              <a:rPr lang="en-US" sz="1600" dirty="0"/>
              <a:t>/BiBi-09.2GeV-mp06-21-</a:t>
            </a:r>
            <a:r>
              <a:rPr lang="en-US" sz="1600" dirty="0" smtClean="0"/>
              <a:t>500ev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             </a:t>
            </a:r>
            <a:r>
              <a:rPr lang="en-US" sz="1600" dirty="0" smtClean="0">
                <a:solidFill>
                  <a:srgbClr val="FF0000"/>
                </a:solidFill>
              </a:rPr>
              <a:t>                           ….the </a:t>
            </a:r>
            <a:r>
              <a:rPr lang="en-US" sz="1600" dirty="0">
                <a:solidFill>
                  <a:srgbClr val="FF0000"/>
                </a:solidFill>
              </a:rPr>
              <a:t>analysis  </a:t>
            </a:r>
            <a:r>
              <a:rPr lang="en-US" sz="1600" dirty="0" smtClean="0">
                <a:solidFill>
                  <a:srgbClr val="FF0000"/>
                </a:solidFill>
              </a:rPr>
              <a:t>is in </a:t>
            </a:r>
            <a:r>
              <a:rPr lang="en-US" sz="1600" dirty="0" smtClean="0">
                <a:solidFill>
                  <a:srgbClr val="FF0000"/>
                </a:solidFill>
              </a:rPr>
              <a:t>progress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300" dirty="0" smtClean="0"/>
              <a:t>https</a:t>
            </a:r>
            <a:r>
              <a:rPr lang="en-US" sz="1300" dirty="0"/>
              <a:t>://</a:t>
            </a:r>
            <a:r>
              <a:rPr lang="en-US" sz="1300" dirty="0" err="1"/>
              <a:t>mpdforum.jinr.ru</a:t>
            </a:r>
            <a:r>
              <a:rPr lang="en-US" sz="1300" dirty="0"/>
              <a:t>/t/request-14-pwg1-urqmd-1m-min-bias-bibi-9-2-gev/377/3</a:t>
            </a:r>
          </a:p>
        </p:txBody>
      </p:sp>
    </p:spTree>
    <p:extLst>
      <p:ext uri="{BB962C8B-B14F-4D97-AF65-F5344CB8AC3E}">
        <p14:creationId xmlns:p14="http://schemas.microsoft.com/office/powerpoint/2010/main" val="183497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Centrality determination in MPD at 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Bi+Bi</a:t>
            </a:r>
            <a:r>
              <a:rPr lang="en-US" sz="2000" dirty="0"/>
              <a:t> collisions at 7.7, 9 and 9.46 </a:t>
            </a:r>
            <a:r>
              <a:rPr lang="en-US" sz="2000" dirty="0" err="1"/>
              <a:t>GeV</a:t>
            </a:r>
            <a:r>
              <a:rPr lang="en-US" sz="2000" dirty="0"/>
              <a:t> using </a:t>
            </a:r>
            <a:r>
              <a:rPr lang="en-US" sz="2000" dirty="0" err="1"/>
              <a:t>UrQMD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 600; 000 reconstructed events in </a:t>
            </a:r>
            <a:r>
              <a:rPr lang="en-US" sz="2000" dirty="0" err="1"/>
              <a:t>MpdRoot</a:t>
            </a:r>
            <a:r>
              <a:rPr lang="en-US" sz="2000" dirty="0"/>
              <a:t> Framework.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529" y="2679701"/>
            <a:ext cx="6111471" cy="3352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400" y="48387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2692399"/>
            <a:ext cx="2829837" cy="2120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08" y="5105400"/>
            <a:ext cx="5661176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09" b="2009"/>
          <a:stretch/>
        </p:blipFill>
        <p:spPr>
          <a:xfrm>
            <a:off x="549275" y="162000"/>
            <a:ext cx="8042276" cy="5785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108" y="3556250"/>
            <a:ext cx="3212092" cy="7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6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0D1DE-3274-F944-9416-9F2CE8CFB86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93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310063"/>
            <a:ext cx="43719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152400" y="254000"/>
            <a:ext cx="7397490" cy="18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aseline="30000" dirty="0">
                <a:solidFill>
                  <a:srgbClr val="3366FF"/>
                </a:solidFill>
              </a:rPr>
              <a:t>Centrality of  relativistic heavy ion collisions</a:t>
            </a:r>
          </a:p>
          <a:p>
            <a:r>
              <a:rPr lang="en-US" sz="4400" baseline="30000" dirty="0" smtClean="0">
                <a:solidFill>
                  <a:srgbClr val="FF0000"/>
                </a:solidFill>
              </a:rPr>
              <a:t>In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baseline="30000" dirty="0" smtClean="0">
                <a:solidFill>
                  <a:srgbClr val="FF0000"/>
                </a:solidFill>
              </a:rPr>
              <a:t>ALICE </a:t>
            </a:r>
            <a:r>
              <a:rPr lang="en-US" sz="4400" baseline="30000" dirty="0">
                <a:solidFill>
                  <a:srgbClr val="FF0000"/>
                </a:solidFill>
              </a:rPr>
              <a:t>as an example</a:t>
            </a:r>
            <a:endParaRPr lang="ru-RU" sz="4400" baseline="30000" dirty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939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52600"/>
            <a:ext cx="4143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2" y="1854200"/>
            <a:ext cx="39703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10"/>
          <p:cNvSpPr>
            <a:spLocks noChangeArrowheads="1"/>
          </p:cNvSpPr>
          <p:nvPr/>
        </p:nvSpPr>
        <p:spPr bwMode="auto">
          <a:xfrm>
            <a:off x="5308600" y="1329154"/>
            <a:ext cx="365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2400" baseline="30000" dirty="0">
                <a:solidFill>
                  <a:srgbClr val="0000FF"/>
                </a:solidFill>
              </a:rPr>
              <a:t>PHYSICAL REVIEW C </a:t>
            </a:r>
            <a:r>
              <a:rPr lang="pl-PL" sz="2400" b="1" baseline="30000" dirty="0">
                <a:solidFill>
                  <a:srgbClr val="0000FF"/>
                </a:solidFill>
              </a:rPr>
              <a:t>88</a:t>
            </a:r>
            <a:r>
              <a:rPr lang="pl-PL" sz="2400" baseline="30000" dirty="0">
                <a:solidFill>
                  <a:srgbClr val="0000FF"/>
                </a:solidFill>
              </a:rPr>
              <a:t>, 044909 (2013)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9399" name="Rectangle 11"/>
          <p:cNvSpPr>
            <a:spLocks noChangeArrowheads="1"/>
          </p:cNvSpPr>
          <p:nvPr/>
        </p:nvSpPr>
        <p:spPr bwMode="auto">
          <a:xfrm>
            <a:off x="4495800" y="41910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/>
              <a:t>FIG. 10. (Color online) Distribution of the sum of amplitudes in the VZERO scintillators. The distribution is fitted with the NBD- </a:t>
            </a:r>
            <a:r>
              <a:rPr lang="en-US" baseline="30000" dirty="0" err="1"/>
              <a:t>Glauber</a:t>
            </a:r>
            <a:r>
              <a:rPr lang="en-US" baseline="30000" dirty="0"/>
              <a:t> fit (explained in the text), shown as a line. The centrality classes used in the analysis are indicated in the figure. The inset shows a zoom of the most peripheral region.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4500" y="5241836"/>
            <a:ext cx="488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Results indicate that  selection of a narrow centrality class in multiplicity </a:t>
            </a:r>
            <a:r>
              <a:rPr lang="en-US" b="1" dirty="0">
                <a:solidFill>
                  <a:srgbClr val="FF0000"/>
                </a:solidFill>
              </a:rPr>
              <a:t>does not assume </a:t>
            </a:r>
            <a:r>
              <a:rPr lang="en-US" dirty="0">
                <a:solidFill>
                  <a:srgbClr val="FF0000"/>
                </a:solidFill>
              </a:rPr>
              <a:t>real selection of very central events in terms of the impact parameter </a:t>
            </a:r>
          </a:p>
        </p:txBody>
      </p: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>
            <a:off x="152400" y="1667708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0409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9238" y="469900"/>
            <a:ext cx="9393238" cy="741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rgbClr val="0066FF"/>
                </a:solidFill>
                <a:latin typeface="+mn-lt"/>
              </a:rPr>
              <a:t>I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mpact parameter </a:t>
            </a:r>
            <a:r>
              <a:rPr lang="en-US" i="1" dirty="0" smtClean="0">
                <a:solidFill>
                  <a:srgbClr val="0066FF"/>
                </a:solidFill>
                <a:latin typeface="+mn-lt"/>
              </a:rPr>
              <a:t>b,</a:t>
            </a:r>
            <a:r>
              <a:rPr lang="en-US" dirty="0" smtClean="0">
                <a:solidFill>
                  <a:srgbClr val="0066FF"/>
                </a:solidFill>
                <a:latin typeface="+mn-lt"/>
              </a:rPr>
              <a:t> multiplicity 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and </a:t>
            </a:r>
            <a:r>
              <a:rPr lang="en-US" sz="4000" dirty="0" err="1" smtClean="0">
                <a:solidFill>
                  <a:srgbClr val="0066FF"/>
                </a:solidFill>
                <a:latin typeface="+mn-lt"/>
              </a:rPr>
              <a:t>N</a:t>
            </a:r>
            <a:r>
              <a:rPr lang="en-US" sz="4000" baseline="-25000" dirty="0" err="1" smtClean="0">
                <a:solidFill>
                  <a:srgbClr val="0066FF"/>
                </a:solidFill>
                <a:latin typeface="+mn-lt"/>
              </a:rPr>
              <a:t>part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</a:t>
            </a:r>
            <a:r>
              <a:rPr lang="en-US" sz="4000" dirty="0" smtClean="0">
                <a:solidFill>
                  <a:srgbClr val="0066FF"/>
                </a:solidFill>
              </a:rPr>
              <a:t>in MC </a:t>
            </a:r>
            <a:r>
              <a:rPr lang="en-US" sz="4000" dirty="0" err="1" smtClean="0">
                <a:solidFill>
                  <a:srgbClr val="0066FF"/>
                </a:solidFill>
              </a:rPr>
              <a:t>Glauber</a:t>
            </a:r>
            <a:r>
              <a:rPr lang="en-US" sz="4000" dirty="0" smtClean="0">
                <a:solidFill>
                  <a:srgbClr val="0066FF"/>
                </a:solidFill>
              </a:rPr>
              <a:t> </a:t>
            </a:r>
            <a:r>
              <a:rPr lang="en-US" sz="4000" dirty="0">
                <a:solidFill>
                  <a:srgbClr val="0066FF"/>
                </a:solidFill>
              </a:rPr>
              <a:t>model</a:t>
            </a:r>
            <a:endParaRPr lang="ru-RU" sz="40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9635" name="TextBox 12"/>
          <p:cNvSpPr txBox="1">
            <a:spLocks noChangeArrowheads="1"/>
          </p:cNvSpPr>
          <p:nvPr/>
        </p:nvSpPr>
        <p:spPr bwMode="auto">
          <a:xfrm>
            <a:off x="5035550" y="1241425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Percentile</a:t>
            </a:r>
          </a:p>
        </p:txBody>
      </p:sp>
      <p:pic>
        <p:nvPicPr>
          <p:cNvPr id="69636" name="Picture 4" descr="Together_Npart_Beta_m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301980"/>
            <a:ext cx="2549524" cy="17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14"/>
          <p:cNvSpPr txBox="1">
            <a:spLocks noChangeArrowheads="1"/>
          </p:cNvSpPr>
          <p:nvPr/>
        </p:nvSpPr>
        <p:spPr bwMode="auto">
          <a:xfrm>
            <a:off x="5257800" y="3776663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Npart distribution in the different centrality classes</a:t>
            </a:r>
          </a:p>
        </p:txBody>
      </p:sp>
      <p:pic>
        <p:nvPicPr>
          <p:cNvPr id="69638" name="Picture 6" descr="Together_beta_b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76" y="1454150"/>
            <a:ext cx="2272873" cy="161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Box 16"/>
          <p:cNvSpPr txBox="1">
            <a:spLocks noChangeArrowheads="1"/>
          </p:cNvSpPr>
          <p:nvPr/>
        </p:nvSpPr>
        <p:spPr bwMode="auto">
          <a:xfrm>
            <a:off x="533400" y="3657600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Some impact parameter centrality classes</a:t>
            </a:r>
          </a:p>
        </p:txBody>
      </p:sp>
      <p:sp>
        <p:nvSpPr>
          <p:cNvPr id="69642" name="TextBox 24"/>
          <p:cNvSpPr txBox="1">
            <a:spLocks noChangeArrowheads="1"/>
          </p:cNvSpPr>
          <p:nvPr/>
        </p:nvSpPr>
        <p:spPr bwMode="auto">
          <a:xfrm>
            <a:off x="5511800" y="1477963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MC </a:t>
            </a:r>
            <a:r>
              <a:rPr lang="en-US" sz="1800" dirty="0" err="1">
                <a:solidFill>
                  <a:srgbClr val="FF0000"/>
                </a:solidFill>
              </a:rPr>
              <a:t>Glauber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PbPb</a:t>
            </a:r>
            <a:r>
              <a:rPr lang="en-US" sz="1800" dirty="0">
                <a:solidFill>
                  <a:srgbClr val="FF0000"/>
                </a:solidFill>
              </a:rPr>
              <a:t> 2.76TeV</a:t>
            </a:r>
          </a:p>
        </p:txBody>
      </p:sp>
      <p:sp>
        <p:nvSpPr>
          <p:cNvPr id="69643" name="Rectangle 3"/>
          <p:cNvSpPr>
            <a:spLocks noChangeArrowheads="1"/>
          </p:cNvSpPr>
          <p:nvPr/>
        </p:nvSpPr>
        <p:spPr bwMode="auto">
          <a:xfrm>
            <a:off x="4410075" y="324485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FF"/>
                </a:solidFill>
              </a:rPr>
              <a:t>b</a:t>
            </a:r>
            <a:endParaRPr lang="en-US"/>
          </a:p>
        </p:txBody>
      </p:sp>
      <p:sp>
        <p:nvSpPr>
          <p:cNvPr id="69644" name="Rectangle 5"/>
          <p:cNvSpPr>
            <a:spLocks noChangeArrowheads="1"/>
          </p:cNvSpPr>
          <p:nvPr/>
        </p:nvSpPr>
        <p:spPr bwMode="auto">
          <a:xfrm>
            <a:off x="8686800" y="342900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FF"/>
                </a:solidFill>
              </a:rPr>
              <a:t>b</a:t>
            </a:r>
            <a:endParaRPr lang="en-US"/>
          </a:p>
        </p:txBody>
      </p:sp>
      <p:cxnSp>
        <p:nvCxnSpPr>
          <p:cNvPr id="69645" name="AutoShape 5"/>
          <p:cNvCxnSpPr>
            <a:cxnSpLocks noChangeShapeType="1"/>
          </p:cNvCxnSpPr>
          <p:nvPr/>
        </p:nvCxnSpPr>
        <p:spPr bwMode="auto">
          <a:xfrm>
            <a:off x="203200" y="1241425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692150" y="6119336"/>
            <a:ext cx="7962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Centrality and </a:t>
            </a:r>
            <a:r>
              <a:rPr lang="en-US" sz="1400" dirty="0" err="1"/>
              <a:t>multiparticle</a:t>
            </a:r>
            <a:r>
              <a:rPr lang="en-US" sz="1400" dirty="0"/>
              <a:t> production in </a:t>
            </a:r>
            <a:r>
              <a:rPr lang="en-US" sz="1400" dirty="0" err="1"/>
              <a:t>ultrarelativistic</a:t>
            </a:r>
            <a:r>
              <a:rPr lang="en-US" sz="1400" dirty="0"/>
              <a:t> nuclear collisions</a:t>
            </a:r>
          </a:p>
          <a:p>
            <a:r>
              <a:rPr lang="en-US" sz="1400" dirty="0" err="1"/>
              <a:t>Drozhzhova</a:t>
            </a:r>
            <a:r>
              <a:rPr lang="en-US" sz="1400" dirty="0"/>
              <a:t> T.A., </a:t>
            </a:r>
            <a:r>
              <a:rPr lang="en-US" sz="1400" dirty="0" err="1"/>
              <a:t>Kovalenko</a:t>
            </a:r>
            <a:r>
              <a:rPr lang="en-US" sz="1400" dirty="0"/>
              <a:t> V.N., </a:t>
            </a:r>
            <a:r>
              <a:rPr lang="en-US" sz="1400" dirty="0" err="1"/>
              <a:t>Seryakov</a:t>
            </a:r>
            <a:r>
              <a:rPr lang="en-US" sz="1400" dirty="0"/>
              <a:t> A.Y., </a:t>
            </a:r>
            <a:r>
              <a:rPr lang="en-US" sz="1400" dirty="0" err="1"/>
              <a:t>Feofilov</a:t>
            </a:r>
            <a:r>
              <a:rPr lang="en-US" sz="1400" dirty="0"/>
              <a:t> G.A.</a:t>
            </a:r>
          </a:p>
          <a:p>
            <a:r>
              <a:rPr lang="en-US" sz="1400" dirty="0"/>
              <a:t>Physics of Atomic Nuclei. 2016. </a:t>
            </a:r>
            <a:r>
              <a:rPr lang="en-US" sz="1400" dirty="0" err="1"/>
              <a:t>Т</a:t>
            </a:r>
            <a:r>
              <a:rPr lang="en-US" sz="1400" dirty="0"/>
              <a:t>. 79. № 5. </a:t>
            </a:r>
            <a:r>
              <a:rPr lang="en-US" sz="1400" dirty="0" err="1"/>
              <a:t>С</a:t>
            </a:r>
            <a:r>
              <a:rPr lang="en-US" sz="1400" dirty="0"/>
              <a:t>. 737-748.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" y="3239980"/>
            <a:ext cx="6580716" cy="2377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26467" y="522947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Results indicate that  selection of a narrow centrality class in multiplicity </a:t>
            </a:r>
            <a:r>
              <a:rPr lang="en-US" b="1" dirty="0">
                <a:solidFill>
                  <a:srgbClr val="FF0000"/>
                </a:solidFill>
              </a:rPr>
              <a:t>does not assume </a:t>
            </a:r>
            <a:r>
              <a:rPr lang="en-US" dirty="0">
                <a:solidFill>
                  <a:srgbClr val="FF0000"/>
                </a:solidFill>
              </a:rPr>
              <a:t>real selection of very central events in terms of the impact parameter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9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7576"/>
            <a:ext cx="8185151" cy="7687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Centrality</a:t>
            </a:r>
            <a:r>
              <a:rPr lang="en-US" sz="3200" b="1" dirty="0">
                <a:solidFill>
                  <a:srgbClr val="0000FF"/>
                </a:solidFill>
              </a:rPr>
              <a:t>-wise optimization of the class </a:t>
            </a:r>
            <a:r>
              <a:rPr lang="en-US" sz="3200" b="1" dirty="0" smtClean="0">
                <a:solidFill>
                  <a:srgbClr val="0000FF"/>
                </a:solidFill>
              </a:rPr>
              <a:t>width </a:t>
            </a:r>
            <a:r>
              <a:rPr lang="en-US" sz="3200" b="1" dirty="0" smtClean="0">
                <a:solidFill>
                  <a:srgbClr val="FF0000"/>
                </a:solidFill>
              </a:rPr>
              <a:t>is needed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66" b="-3112"/>
          <a:stretch/>
        </p:blipFill>
        <p:spPr>
          <a:xfrm>
            <a:off x="647699" y="1270000"/>
            <a:ext cx="6232725" cy="4762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976148"/>
            <a:ext cx="6908800" cy="1084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914400"/>
            <a:ext cx="5099352" cy="431800"/>
          </a:xfrm>
          <a:prstGeom prst="rect">
            <a:avLst/>
          </a:prstGeom>
        </p:spPr>
      </p:pic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1468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00"/>
            <a:ext cx="8229600" cy="9133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T</a:t>
            </a:r>
            <a:r>
              <a:rPr lang="en-US" sz="3200" b="1" dirty="0" smtClean="0">
                <a:solidFill>
                  <a:srgbClr val="0000FF"/>
                </a:solidFill>
              </a:rPr>
              <a:t>wo main approaches to   determination of classes of centrality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5600" y="5956300"/>
            <a:ext cx="965200" cy="474052"/>
          </a:xfrm>
        </p:spPr>
        <p:txBody>
          <a:bodyPr>
            <a:normAutofit/>
          </a:bodyPr>
          <a:lstStyle/>
          <a:p>
            <a:pPr marL="349250" lvl="1" indent="0">
              <a:lnSpc>
                <a:spcPct val="80000"/>
              </a:lnSpc>
              <a:buClrTx/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.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01600" y="1034806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0" y="1069420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>
                <a:solidFill>
                  <a:srgbClr val="0000FF"/>
                </a:solidFill>
              </a:rPr>
              <a:t>Multiplicity in TPC as centrality </a:t>
            </a:r>
            <a:r>
              <a:rPr lang="en-US" sz="2000" b="1" dirty="0" smtClean="0">
                <a:solidFill>
                  <a:srgbClr val="0000FF"/>
                </a:solidFill>
              </a:rPr>
              <a:t>class estimator 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dirty="0"/>
              <a:t> 	</a:t>
            </a:r>
            <a:r>
              <a:rPr lang="en-US" sz="1800" dirty="0"/>
              <a:t>-- method was suggested by MEPHI/GSI </a:t>
            </a:r>
            <a:r>
              <a:rPr lang="en-US" sz="1800" dirty="0" smtClean="0"/>
              <a:t>team</a:t>
            </a:r>
          </a:p>
          <a:p>
            <a:r>
              <a:rPr lang="en-US" sz="1800" dirty="0"/>
              <a:t>R</a:t>
            </a:r>
            <a:r>
              <a:rPr lang="en-US" sz="1800" dirty="0" smtClean="0"/>
              <a:t>eport  by </a:t>
            </a:r>
            <a:r>
              <a:rPr lang="en-US" sz="1800" dirty="0" err="1" smtClean="0"/>
              <a:t>Petr</a:t>
            </a:r>
            <a:r>
              <a:rPr lang="en-US" sz="1800" dirty="0" smtClean="0"/>
              <a:t> </a:t>
            </a:r>
            <a:r>
              <a:rPr lang="en-US" sz="1800" dirty="0" err="1" smtClean="0"/>
              <a:t>Parfenov</a:t>
            </a:r>
            <a:r>
              <a:rPr lang="en-US" sz="1800" dirty="0" smtClean="0"/>
              <a:t> at the MPD </a:t>
            </a:r>
            <a:r>
              <a:rPr lang="en-US" sz="1800" dirty="0"/>
              <a:t>Physics </a:t>
            </a:r>
            <a:r>
              <a:rPr lang="en-US" sz="1800" dirty="0" smtClean="0">
                <a:solidFill>
                  <a:schemeClr val="tx1"/>
                </a:solidFill>
              </a:rPr>
              <a:t>forum </a:t>
            </a:r>
            <a:r>
              <a:rPr lang="en-US" sz="1800" dirty="0" smtClean="0">
                <a:solidFill>
                  <a:srgbClr val="FF0000"/>
                </a:solidFill>
              </a:rPr>
              <a:t>15.04.2021r</a:t>
            </a:r>
            <a:r>
              <a:rPr lang="en-US" sz="1800" dirty="0"/>
              <a:t>:   </a:t>
            </a:r>
            <a:endParaRPr lang="en-US" sz="1800" dirty="0" smtClean="0"/>
          </a:p>
          <a:p>
            <a:r>
              <a:rPr lang="en-US" sz="1800" dirty="0" smtClean="0"/>
              <a:t>See  	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://indico.jinr.ru/event/2065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https://github.com/FlowNICA/</a:t>
            </a:r>
            <a:r>
              <a:rPr lang="en-US" sz="1800" dirty="0" smtClean="0">
                <a:hlinkClick r:id="rId3"/>
              </a:rPr>
              <a:t>CentralityFramework</a:t>
            </a:r>
            <a:endParaRPr lang="en-US" sz="1800" dirty="0" smtClean="0"/>
          </a:p>
          <a:p>
            <a:r>
              <a:rPr lang="en-US" sz="1800" dirty="0">
                <a:hlinkClick r:id="rId4"/>
              </a:rPr>
              <a:t>https://github.com/Dim23/</a:t>
            </a:r>
            <a:r>
              <a:rPr lang="en-US" sz="1800" dirty="0" smtClean="0">
                <a:hlinkClick r:id="rId4"/>
              </a:rPr>
              <a:t>GammaFit</a:t>
            </a:r>
            <a:endParaRPr lang="en-US" sz="1800" dirty="0" smtClean="0"/>
          </a:p>
          <a:p>
            <a:r>
              <a:rPr lang="en-US" sz="1800" dirty="0" smtClean="0"/>
              <a:t>      </a:t>
            </a:r>
            <a:r>
              <a:rPr lang="en-US" sz="1800" dirty="0"/>
              <a:t>Draft of analysis note: </a:t>
            </a:r>
            <a:r>
              <a:rPr lang="en-US" sz="1800" dirty="0" smtClean="0"/>
              <a:t>   </a:t>
            </a:r>
          </a:p>
          <a:p>
            <a:r>
              <a:rPr lang="en-US" sz="1800" dirty="0">
                <a:hlinkClick r:id="rId5"/>
              </a:rPr>
              <a:t>https://github.com/FlowNICA/CentralityFramework/blob/master/Documentation/</a:t>
            </a:r>
            <a:r>
              <a:rPr lang="en-US" sz="1800" dirty="0" smtClean="0">
                <a:hlinkClick r:id="rId5"/>
              </a:rPr>
              <a:t>Centrality_AnalysisNote.pdf</a:t>
            </a:r>
            <a:endParaRPr lang="en-US" sz="1800" dirty="0"/>
          </a:p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>
                <a:solidFill>
                  <a:srgbClr val="0000FF"/>
                </a:solidFill>
              </a:rPr>
              <a:t>Spectator nucleons with </a:t>
            </a:r>
            <a:r>
              <a:rPr lang="en-US" sz="2000" b="1" dirty="0" err="1">
                <a:solidFill>
                  <a:srgbClr val="0000FF"/>
                </a:solidFill>
              </a:rPr>
              <a:t>FHCal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/>
              <a:t> </a:t>
            </a:r>
            <a:r>
              <a:rPr lang="en-US" sz="1800" dirty="0"/>
              <a:t>  – by the INR RAS </a:t>
            </a:r>
            <a:r>
              <a:rPr lang="en-US" sz="1800" dirty="0" smtClean="0"/>
              <a:t>team,</a:t>
            </a:r>
            <a:r>
              <a:rPr lang="en-US" sz="1800" dirty="0"/>
              <a:t> </a:t>
            </a:r>
            <a:r>
              <a:rPr lang="en-US" sz="1800" dirty="0" smtClean="0"/>
              <a:t>see </a:t>
            </a:r>
            <a:r>
              <a:rPr lang="en-US" sz="1800" dirty="0"/>
              <a:t>the PWG1 meetings </a:t>
            </a:r>
            <a:r>
              <a:rPr lang="en-US" sz="1800" dirty="0" smtClean="0"/>
              <a:t>Report  </a:t>
            </a:r>
            <a:r>
              <a:rPr lang="en-US" sz="1800" dirty="0"/>
              <a:t>by </a:t>
            </a:r>
            <a:r>
              <a:rPr lang="en-US" sz="1800" dirty="0" err="1">
                <a:latin typeface="Times New Roman"/>
                <a:cs typeface="Times New Roman"/>
              </a:rPr>
              <a:t>Vadim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Volkov</a:t>
            </a:r>
            <a:r>
              <a:rPr lang="en-US" sz="1800" dirty="0" smtClean="0">
                <a:latin typeface="Times New Roman"/>
                <a:cs typeface="Times New Roman"/>
              </a:rPr>
              <a:t>     at </a:t>
            </a:r>
            <a:r>
              <a:rPr lang="en-US" sz="1800" dirty="0" smtClean="0"/>
              <a:t>the </a:t>
            </a:r>
            <a:r>
              <a:rPr lang="en-US" sz="1800" dirty="0"/>
              <a:t>PWG1 </a:t>
            </a:r>
            <a:r>
              <a:rPr lang="en-US" sz="1800" dirty="0" smtClean="0"/>
              <a:t>meeting </a:t>
            </a:r>
            <a:r>
              <a:rPr lang="en-US" sz="1800" b="1" dirty="0" smtClean="0">
                <a:solidFill>
                  <a:srgbClr val="FF0000"/>
                </a:solidFill>
              </a:rPr>
              <a:t>01 </a:t>
            </a:r>
            <a:r>
              <a:rPr lang="en-US" sz="1800" b="1" dirty="0">
                <a:solidFill>
                  <a:srgbClr val="FF0000"/>
                </a:solidFill>
              </a:rPr>
              <a:t>April </a:t>
            </a:r>
            <a:r>
              <a:rPr lang="en-US" sz="1800" b="1" dirty="0" smtClean="0">
                <a:solidFill>
                  <a:srgbClr val="FF0000"/>
                </a:solidFill>
              </a:rPr>
              <a:t>2021</a:t>
            </a:r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1800" dirty="0">
                <a:hlinkClick r:id="rId6"/>
              </a:rPr>
              <a:t>https://indico.jinr.ru/event/2066</a:t>
            </a:r>
            <a:r>
              <a:rPr lang="en-US" sz="1800" dirty="0" smtClean="0">
                <a:hlinkClick r:id="rId6"/>
              </a:rPr>
              <a:t>/</a:t>
            </a:r>
            <a:endParaRPr lang="en-US" sz="1800" dirty="0" smtClean="0"/>
          </a:p>
          <a:p>
            <a:r>
              <a:rPr lang="en-US" sz="1800" dirty="0" smtClean="0"/>
              <a:t>or </a:t>
            </a:r>
            <a:r>
              <a:rPr lang="en-US" sz="1800" dirty="0"/>
              <a:t>RFBR conference: </a:t>
            </a:r>
          </a:p>
          <a:p>
            <a:r>
              <a:rPr lang="en-US" sz="1800" dirty="0" smtClean="0">
                <a:hlinkClick r:id="rId7"/>
              </a:rPr>
              <a:t>https</a:t>
            </a:r>
            <a:r>
              <a:rPr lang="en-US" sz="1800" dirty="0">
                <a:hlinkClick r:id="rId7"/>
              </a:rPr>
              <a:t>://indico.jinr.ru/event/1469/contributions/9905/attachments/8135/12126/ivashkin_RFBR_2020.</a:t>
            </a:r>
            <a:r>
              <a:rPr lang="en-US" sz="1800" dirty="0" smtClean="0">
                <a:hlinkClick r:id="rId7"/>
              </a:rPr>
              <a:t>pdf</a:t>
            </a:r>
            <a:endParaRPr lang="en-US" sz="1800" dirty="0" smtClean="0"/>
          </a:p>
          <a:p>
            <a:r>
              <a:rPr lang="en-US" sz="1800" dirty="0" smtClean="0"/>
              <a:t>Codes: </a:t>
            </a:r>
            <a:r>
              <a:rPr lang="en-US" sz="1800" dirty="0">
                <a:hlinkClick r:id="rId8"/>
              </a:rPr>
              <a:t>https://github.com/qweek2/Centrality_NICA/tree/</a:t>
            </a:r>
            <a:r>
              <a:rPr lang="en-US" sz="1800" dirty="0" smtClean="0">
                <a:hlinkClick r:id="rId8"/>
              </a:rPr>
              <a:t>master</a:t>
            </a:r>
            <a:endParaRPr lang="en-US" sz="1800" dirty="0" smtClean="0"/>
          </a:p>
          <a:p>
            <a:endParaRPr lang="en-US" sz="2000" dirty="0"/>
          </a:p>
        </p:txBody>
      </p:sp>
      <p:pic>
        <p:nvPicPr>
          <p:cNvPr id="7" name="Google Shape;111;p1" descr="NICA-Logo_4c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6400" y="0"/>
            <a:ext cx="1117600" cy="4082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79400" y="6362700"/>
            <a:ext cx="812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,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355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Some comments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on </a:t>
            </a:r>
            <a:r>
              <a:rPr lang="en-US" sz="3200" dirty="0" smtClean="0">
                <a:solidFill>
                  <a:srgbClr val="FF0000"/>
                </a:solidFill>
              </a:rPr>
              <a:t>Multiplicity-based </a:t>
            </a:r>
            <a:r>
              <a:rPr lang="en-US" sz="3200" dirty="0" smtClean="0">
                <a:solidFill>
                  <a:srgbClr val="FF0000"/>
                </a:solidFill>
              </a:rPr>
              <a:t>methods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511300"/>
            <a:ext cx="8915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Very detailed analysis +documentation in two approaches used</a:t>
            </a:r>
          </a:p>
          <a:p>
            <a:r>
              <a:rPr lang="en-US" dirty="0" smtClean="0"/>
              <a:t>Important for comparison with RHIC data</a:t>
            </a:r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r>
              <a:rPr lang="en-US" b="1" dirty="0" smtClean="0"/>
              <a:t>… but we have to continue to investigate the problems:</a:t>
            </a:r>
          </a:p>
          <a:p>
            <a:r>
              <a:rPr lang="en-US" dirty="0" smtClean="0"/>
              <a:t>Multiplicity-based method is being used  currently at the </a:t>
            </a:r>
            <a:r>
              <a:rPr lang="en-US" dirty="0" err="1" smtClean="0"/>
              <a:t>midrapiidty</a:t>
            </a:r>
            <a:r>
              <a:rPr lang="ru-RU" dirty="0" smtClean="0"/>
              <a:t> </a:t>
            </a:r>
            <a:r>
              <a:rPr lang="en-US" dirty="0" smtClean="0"/>
              <a:t>     |</a:t>
            </a:r>
            <a:r>
              <a:rPr lang="en-US" dirty="0" err="1" smtClean="0"/>
              <a:t>η</a:t>
            </a:r>
            <a:r>
              <a:rPr lang="en-US" dirty="0" smtClean="0"/>
              <a:t> |&lt;0.5: therefore, </a:t>
            </a:r>
            <a:r>
              <a:rPr lang="en-US" dirty="0" smtClean="0">
                <a:solidFill>
                  <a:srgbClr val="FF0000"/>
                </a:solidFill>
              </a:rPr>
              <a:t> auto-correlations might be possible </a:t>
            </a:r>
            <a:r>
              <a:rPr lang="en-US" dirty="0" smtClean="0"/>
              <a:t>in the analysis of fluctuations etc. Different </a:t>
            </a:r>
            <a:r>
              <a:rPr lang="en-US" dirty="0" err="1" smtClean="0"/>
              <a:t>pseudorapidity</a:t>
            </a:r>
            <a:r>
              <a:rPr lang="en-US" dirty="0" smtClean="0"/>
              <a:t> intervals should be selected</a:t>
            </a:r>
          </a:p>
          <a:p>
            <a:r>
              <a:rPr lang="en-US" dirty="0" smtClean="0"/>
              <a:t>Three parameters (f, μ, k) in standard </a:t>
            </a:r>
            <a:r>
              <a:rPr lang="en-US" dirty="0" err="1" smtClean="0"/>
              <a:t>Glauber</a:t>
            </a:r>
            <a:r>
              <a:rPr lang="en-US" dirty="0" smtClean="0"/>
              <a:t>-based approach …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Constant class width  </a:t>
            </a:r>
            <a:r>
              <a:rPr lang="en-US" dirty="0" smtClean="0"/>
              <a:t>for all  centrality classes (should be optimized)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Systematic errors </a:t>
            </a:r>
            <a:r>
              <a:rPr lang="en-US" dirty="0" smtClean="0"/>
              <a:t>and effects of various cuts on multiplicity  distribution….one of the items for studies</a:t>
            </a:r>
          </a:p>
          <a:p>
            <a:r>
              <a:rPr lang="en-US" dirty="0" smtClean="0"/>
              <a:t>Standard </a:t>
            </a:r>
            <a:r>
              <a:rPr lang="en-US" dirty="0" err="1" smtClean="0"/>
              <a:t>Glauber</a:t>
            </a:r>
            <a:r>
              <a:rPr lang="en-US" dirty="0"/>
              <a:t>-</a:t>
            </a:r>
            <a:r>
              <a:rPr lang="en-US" dirty="0" smtClean="0"/>
              <a:t>based  approach produces  </a:t>
            </a:r>
            <a:r>
              <a:rPr lang="en-US" dirty="0" smtClean="0">
                <a:solidFill>
                  <a:srgbClr val="FF0000"/>
                </a:solidFill>
              </a:rPr>
              <a:t>considerable </a:t>
            </a:r>
            <a:r>
              <a:rPr lang="en-US" dirty="0" smtClean="0">
                <a:solidFill>
                  <a:srgbClr val="FF0000"/>
                </a:solidFill>
              </a:rPr>
              <a:t>bias  </a:t>
            </a:r>
            <a:r>
              <a:rPr lang="en-US" dirty="0" smtClean="0"/>
              <a:t>to the number of binary collisions </a:t>
            </a:r>
            <a:r>
              <a:rPr lang="en-US" dirty="0" err="1" smtClean="0"/>
              <a:t>Ncoll</a:t>
            </a:r>
            <a:r>
              <a:rPr lang="en-US" dirty="0" smtClean="0"/>
              <a:t>…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it is  the old problem – </a:t>
            </a:r>
            <a:r>
              <a:rPr lang="en-US" dirty="0" smtClean="0">
                <a:solidFill>
                  <a:srgbClr val="FF0000"/>
                </a:solidFill>
              </a:rPr>
              <a:t>it is </a:t>
            </a:r>
            <a:r>
              <a:rPr lang="en-US" dirty="0" smtClean="0">
                <a:solidFill>
                  <a:srgbClr val="FF0000"/>
                </a:solidFill>
              </a:rPr>
              <a:t>also  one </a:t>
            </a:r>
            <a:r>
              <a:rPr lang="en-US" dirty="0">
                <a:solidFill>
                  <a:srgbClr val="FF0000"/>
                </a:solidFill>
              </a:rPr>
              <a:t>of the items </a:t>
            </a:r>
            <a:r>
              <a:rPr lang="en-US" dirty="0" smtClean="0">
                <a:solidFill>
                  <a:srgbClr val="FF0000"/>
                </a:solidFill>
              </a:rPr>
              <a:t>for further studies and checks with the MC event generators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15900" y="14262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1564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54000"/>
            <a:ext cx="9110730" cy="58819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30200" y="1993900"/>
            <a:ext cx="2946400" cy="254000"/>
          </a:xfrm>
          <a:prstGeom prst="rect">
            <a:avLst/>
          </a:prstGeom>
          <a:solidFill>
            <a:srgbClr val="008000">
              <a:alpha val="24000"/>
            </a:srgbClr>
          </a:solidFill>
          <a:ln>
            <a:solidFill>
              <a:schemeClr val="accent1">
                <a:shade val="95000"/>
                <a:satMod val="105000"/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42900" y="3251200"/>
            <a:ext cx="2946400" cy="254000"/>
          </a:xfrm>
          <a:prstGeom prst="rect">
            <a:avLst/>
          </a:prstGeom>
          <a:solidFill>
            <a:srgbClr val="008000">
              <a:alpha val="24000"/>
            </a:srgbClr>
          </a:solidFill>
          <a:ln>
            <a:solidFill>
              <a:schemeClr val="accent1">
                <a:shade val="95000"/>
                <a:satMod val="105000"/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211668" y="2747433"/>
            <a:ext cx="2980267" cy="173567"/>
          </a:xfrm>
          <a:prstGeom prst="rect">
            <a:avLst/>
          </a:prstGeom>
          <a:solidFill>
            <a:srgbClr val="008000">
              <a:alpha val="24000"/>
            </a:srgbClr>
          </a:solidFill>
          <a:ln>
            <a:solidFill>
              <a:schemeClr val="accent1">
                <a:shade val="95000"/>
                <a:satMod val="105000"/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1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866592" cy="756024"/>
          </a:xfrm>
        </p:spPr>
        <p:txBody>
          <a:bodyPr/>
          <a:lstStyle/>
          <a:p>
            <a:r>
              <a:rPr lang="en-US" altLang="ru-RU" sz="3200" b="1" dirty="0" err="1" smtClean="0">
                <a:solidFill>
                  <a:srgbClr val="0000FF"/>
                </a:solidFill>
                <a:latin typeface="Calibri" pitchFamily="34" charset="0"/>
              </a:rPr>
              <a:t>FHCal</a:t>
            </a:r>
            <a:r>
              <a:rPr lang="en-US" altLang="ru-RU" sz="3200" b="1" dirty="0" smtClean="0">
                <a:solidFill>
                  <a:srgbClr val="0000FF"/>
                </a:solidFill>
                <a:latin typeface="Calibri" pitchFamily="34" charset="0"/>
              </a:rPr>
              <a:t> energy </a:t>
            </a:r>
            <a:r>
              <a:rPr lang="en-US" sz="3200" b="1" dirty="0" smtClean="0">
                <a:solidFill>
                  <a:srgbClr val="0000FF"/>
                </a:solidFill>
              </a:rPr>
              <a:t>measurements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511300"/>
            <a:ext cx="8915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Impact parameter</a:t>
            </a:r>
          </a:p>
          <a:p>
            <a:r>
              <a:rPr lang="en-US" dirty="0" smtClean="0"/>
              <a:t>Event-plane reconstruction  with spectators</a:t>
            </a: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15900" y="14262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292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195"/>
            <a:ext cx="9144000" cy="34605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Fragmentation models/generators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6B9E5D6-EC9A-4924-B3E2-2FD3628A6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6" t="8154" b="5582"/>
          <a:stretch/>
        </p:blipFill>
        <p:spPr>
          <a:xfrm>
            <a:off x="1095327" y="1920307"/>
            <a:ext cx="3548342" cy="27963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37001D9-8B90-4BBD-BFE1-D29B6089A0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8" t="7169"/>
          <a:stretch/>
        </p:blipFill>
        <p:spPr>
          <a:xfrm>
            <a:off x="4716016" y="1916832"/>
            <a:ext cx="3337388" cy="2903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2381" y="3715887"/>
            <a:ext cx="12291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Non-spectator’s contributions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9271" y="2086394"/>
            <a:ext cx="110158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DCM-SMM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5262" y="2063028"/>
            <a:ext cx="92454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LAQGSM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cxnSpLocks/>
          </p:cNvCxnSpPr>
          <p:nvPr/>
        </p:nvCxnSpPr>
        <p:spPr>
          <a:xfrm flipH="1" flipV="1">
            <a:off x="1835696" y="3535174"/>
            <a:ext cx="2086685" cy="41101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  <a:stCxn id="7" idx="3"/>
          </p:cNvCxnSpPr>
          <p:nvPr/>
        </p:nvCxnSpPr>
        <p:spPr>
          <a:xfrm flipV="1">
            <a:off x="5151531" y="3535176"/>
            <a:ext cx="197449" cy="41154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051720" y="439849"/>
            <a:ext cx="504056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ru-RU" sz="1800" b="1" dirty="0">
                <a:latin typeface="Calibri" pitchFamily="34" charset="0"/>
              </a:rPr>
              <a:t>Depending on fragmentation model,</a:t>
            </a:r>
            <a:r>
              <a:rPr lang="ru-RU" altLang="ru-RU" sz="1800" b="1" dirty="0">
                <a:latin typeface="Calibri" pitchFamily="34" charset="0"/>
              </a:rPr>
              <a:t> </a:t>
            </a:r>
            <a:r>
              <a:rPr lang="en-US" altLang="ru-RU" sz="1800" b="1" dirty="0">
                <a:latin typeface="Calibri" pitchFamily="34" charset="0"/>
              </a:rPr>
              <a:t>simulated energy deposition in </a:t>
            </a:r>
            <a:r>
              <a:rPr lang="en-US" altLang="ru-RU" sz="1800" b="1" dirty="0" err="1">
                <a:latin typeface="Calibri" pitchFamily="34" charset="0"/>
              </a:rPr>
              <a:t>FHCal</a:t>
            </a:r>
            <a:r>
              <a:rPr lang="en-US" altLang="ru-RU" sz="1800" b="1" dirty="0">
                <a:latin typeface="Calibri" pitchFamily="34" charset="0"/>
              </a:rPr>
              <a:t> can be quite different.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997551"/>
              </p:ext>
            </p:extLst>
          </p:nvPr>
        </p:nvGraphicFramePr>
        <p:xfrm>
          <a:off x="3922381" y="1415550"/>
          <a:ext cx="1299237" cy="35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990170" imgH="266584" progId="Equation.3">
                  <p:embed/>
                </p:oleObj>
              </mc:Choice>
              <mc:Fallback>
                <p:oleObj name="Equation" r:id="rId5" imgW="990170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381" y="1415550"/>
                        <a:ext cx="1299237" cy="35992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80761" y="4989492"/>
            <a:ext cx="7302557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DCM-SMM, the maximum energy deposition in FHCal is about 30% less due to the larger number of intermediate mass fragments (effect of beam hole).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Accuracy depends on the fragmentation model.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1094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8091" y="0"/>
            <a:ext cx="9125909" cy="4619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ru-RU" sz="2400" b="1" dirty="0">
                <a:solidFill>
                  <a:srgbClr val="C00000"/>
                </a:solidFill>
                <a:latin typeface="+mn-lt"/>
              </a:rPr>
              <a:t>Reconstruction of the event plane with spectators</a:t>
            </a:r>
            <a:endParaRPr lang="ru-RU" altLang="ru-RU" sz="24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3318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383330"/>
              </p:ext>
            </p:extLst>
          </p:nvPr>
        </p:nvGraphicFramePr>
        <p:xfrm>
          <a:off x="3063081" y="2604250"/>
          <a:ext cx="1785084" cy="28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Формула" r:id="rId3" imgW="1524000" imgH="241300" progId="Equation.3">
                  <p:embed/>
                </p:oleObj>
              </mc:Choice>
              <mc:Fallback>
                <p:oleObj name="Формула" r:id="rId3" imgW="152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081" y="2604250"/>
                        <a:ext cx="1785084" cy="2826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201231" y="5956910"/>
            <a:ext cx="8763257" cy="738664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ru-RU" sz="1400" b="1" dirty="0">
                <a:solidFill>
                  <a:srgbClr val="C00000"/>
                </a:solidFill>
                <a:latin typeface="+mn-lt"/>
              </a:rPr>
              <a:t>Detection of all types of the spectators (protons, neutrons) for both colliding nuclei would ensure the outstanding  ~20</a:t>
            </a:r>
            <a:r>
              <a:rPr lang="en-US" altLang="ru-RU" sz="1400" b="1" baseline="30000" dirty="0">
                <a:solidFill>
                  <a:srgbClr val="C00000"/>
                </a:solidFill>
                <a:latin typeface="+mn-lt"/>
              </a:rPr>
              <a:t>0 </a:t>
            </a:r>
            <a:r>
              <a:rPr lang="en-US" altLang="ru-RU" sz="1400" b="1" dirty="0">
                <a:solidFill>
                  <a:srgbClr val="C00000"/>
                </a:solidFill>
                <a:latin typeface="+mn-lt"/>
              </a:rPr>
              <a:t>angular resolution of the event plane!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ru-RU" sz="1400" b="1" dirty="0">
                <a:solidFill>
                  <a:srgbClr val="C00000"/>
                </a:solidFill>
                <a:latin typeface="+mn-lt"/>
              </a:rPr>
              <a:t>New method for event plane determination now under development.</a:t>
            </a:r>
            <a:endParaRPr lang="ru-RU" altLang="ru-RU" sz="14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926015" y="1114789"/>
            <a:ext cx="2534040" cy="1718377"/>
            <a:chOff x="4655919" y="573123"/>
            <a:chExt cx="4113730" cy="273121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4080" r="50930"/>
            <a:stretch/>
          </p:blipFill>
          <p:spPr>
            <a:xfrm>
              <a:off x="4655919" y="1355396"/>
              <a:ext cx="2833299" cy="1948939"/>
            </a:xfrm>
            <a:prstGeom prst="rect">
              <a:avLst/>
            </a:prstGeom>
            <a:noFill/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6296" y="573123"/>
              <a:ext cx="1533353" cy="1380467"/>
            </a:xfrm>
            <a:prstGeom prst="rect">
              <a:avLst/>
            </a:prstGeom>
          </p:spPr>
        </p:pic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5138083" y="1236381"/>
              <a:ext cx="1868969" cy="44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200" b="1" dirty="0">
                  <a:latin typeface="+mn-lt"/>
                </a:rPr>
                <a:t>spectators</a:t>
              </a:r>
              <a:endParaRPr lang="ru-RU" altLang="ru-RU" sz="1600" b="1" dirty="0">
                <a:latin typeface="+mn-lt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b="51135"/>
          <a:stretch/>
        </p:blipFill>
        <p:spPr>
          <a:xfrm>
            <a:off x="607088" y="1429379"/>
            <a:ext cx="1351557" cy="518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/>
          <a:srcRect t="54636"/>
          <a:stretch/>
        </p:blipFill>
        <p:spPr>
          <a:xfrm>
            <a:off x="2061894" y="1489034"/>
            <a:ext cx="1305996" cy="462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956" y="2032805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Event plane in first </a:t>
            </a:r>
            <a:r>
              <a:rPr lang="en-US" sz="1400" b="1" dirty="0" err="1"/>
              <a:t>FHCal</a:t>
            </a:r>
            <a:r>
              <a:rPr lang="en-US" sz="1400" b="1" dirty="0"/>
              <a:t> part: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2584981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Event plane in both </a:t>
            </a:r>
            <a:r>
              <a:rPr lang="en-US" sz="1400" b="1" dirty="0" err="1"/>
              <a:t>FHCal</a:t>
            </a:r>
            <a:r>
              <a:rPr lang="en-US" sz="1400" b="1" dirty="0"/>
              <a:t> parts:</a:t>
            </a:r>
            <a:endParaRPr lang="ru-RU" sz="1400" b="1" dirty="0"/>
          </a:p>
        </p:txBody>
      </p:sp>
      <p:graphicFrame>
        <p:nvGraphicFramePr>
          <p:cNvPr id="13317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649695"/>
              </p:ext>
            </p:extLst>
          </p:nvPr>
        </p:nvGraphicFramePr>
        <p:xfrm>
          <a:off x="2929960" y="1907830"/>
          <a:ext cx="1918205" cy="56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Формула" r:id="rId9" imgW="1651000" imgH="482600" progId="Equation.3">
                  <p:embed/>
                </p:oleObj>
              </mc:Choice>
              <mc:Fallback>
                <p:oleObj name="Формула" r:id="rId9" imgW="1651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960" y="1907830"/>
                        <a:ext cx="1918205" cy="561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6406" r="8340" b="6737"/>
          <a:stretch>
            <a:fillRect/>
          </a:stretch>
        </p:blipFill>
        <p:spPr bwMode="auto">
          <a:xfrm>
            <a:off x="740554" y="3623077"/>
            <a:ext cx="3235325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8165" r="10821" b="6820"/>
          <a:stretch/>
        </p:blipFill>
        <p:spPr>
          <a:xfrm>
            <a:off x="5076056" y="3623076"/>
            <a:ext cx="3236688" cy="22650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59516" y="4029859"/>
            <a:ext cx="1221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(LAQGSM)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(DCM-SMM)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3132642"/>
            <a:ext cx="748883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Resolution: difference between true reaction plane and reconstructed event plane.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52788" y="493915"/>
            <a:ext cx="6038424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From energy and space distribution of spectators one can determine the </a:t>
            </a:r>
            <a:r>
              <a:rPr lang="en-US" sz="1600" b="1" u="sng" dirty="0"/>
              <a:t>event plane</a:t>
            </a:r>
            <a:r>
              <a:rPr lang="en-US" sz="1600" b="1" dirty="0"/>
              <a:t>  as an experimental estimate of the reaction plane.</a:t>
            </a:r>
            <a:endParaRPr lang="ru-RU" sz="1600" b="1" dirty="0"/>
          </a:p>
        </p:txBody>
      </p: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553060" y="1152956"/>
            <a:ext cx="3816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 i="1" dirty="0" err="1">
                <a:latin typeface="+mn-lt"/>
              </a:rPr>
              <a:t>E</a:t>
            </a:r>
            <a:r>
              <a:rPr lang="en-US" altLang="ru-RU" sz="1400" b="1" i="1" baseline="-25000" dirty="0" err="1">
                <a:latin typeface="+mn-lt"/>
              </a:rPr>
              <a:t>i</a:t>
            </a:r>
            <a:r>
              <a:rPr lang="en-US" altLang="ru-RU" sz="1400" b="1" i="1" baseline="-25000" dirty="0">
                <a:latin typeface="+mn-lt"/>
              </a:rPr>
              <a:t> </a:t>
            </a:r>
            <a:r>
              <a:rPr lang="en-US" altLang="ru-RU" sz="1400" b="1" dirty="0">
                <a:latin typeface="+mn-lt"/>
              </a:rPr>
              <a:t>, (</a:t>
            </a:r>
            <a:r>
              <a:rPr lang="en-US" altLang="ru-RU" sz="1400" b="1" i="1" dirty="0">
                <a:latin typeface="+mn-lt"/>
              </a:rPr>
              <a:t>x</a:t>
            </a:r>
            <a:r>
              <a:rPr lang="en-US" altLang="ru-RU" sz="1400" b="1" i="1" baseline="-25000" dirty="0">
                <a:latin typeface="+mn-lt"/>
              </a:rPr>
              <a:t>i </a:t>
            </a:r>
            <a:r>
              <a:rPr lang="en-US" altLang="ru-RU" sz="1400" b="1" i="1" dirty="0">
                <a:latin typeface="+mn-lt"/>
              </a:rPr>
              <a:t>,</a:t>
            </a:r>
            <a:r>
              <a:rPr lang="en-US" altLang="ru-RU" sz="1400" b="1" i="1" dirty="0" err="1">
                <a:latin typeface="+mn-lt"/>
              </a:rPr>
              <a:t>y</a:t>
            </a:r>
            <a:r>
              <a:rPr lang="en-US" altLang="ru-RU" sz="1400" b="1" i="1" baseline="-25000" dirty="0" err="1">
                <a:latin typeface="+mn-lt"/>
              </a:rPr>
              <a:t>i</a:t>
            </a:r>
            <a:r>
              <a:rPr lang="en-US" altLang="ru-RU" sz="1400" b="1" dirty="0">
                <a:latin typeface="+mn-lt"/>
              </a:rPr>
              <a:t>) – energy and coordinates of </a:t>
            </a:r>
            <a:r>
              <a:rPr lang="en-US" altLang="ru-RU" sz="1400" b="1" i="1" dirty="0" err="1">
                <a:latin typeface="+mn-lt"/>
              </a:rPr>
              <a:t>i</a:t>
            </a:r>
            <a:r>
              <a:rPr lang="en-US" altLang="ru-RU" sz="1400" b="1" dirty="0">
                <a:latin typeface="+mn-lt"/>
              </a:rPr>
              <a:t>-module. </a:t>
            </a:r>
            <a:endParaRPr lang="ru-RU" altLang="ru-RU" sz="1400" b="1" dirty="0">
              <a:latin typeface="+mn-lt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189755"/>
              </p:ext>
            </p:extLst>
          </p:nvPr>
        </p:nvGraphicFramePr>
        <p:xfrm>
          <a:off x="3995114" y="4341890"/>
          <a:ext cx="984171" cy="27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13" imgW="990360" imgH="266400" progId="Equation.3">
                  <p:embed/>
                </p:oleObj>
              </mc:Choice>
              <mc:Fallback>
                <p:oleObj name="Equation" r:id="rId13" imgW="9903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114" y="4341890"/>
                        <a:ext cx="984171" cy="279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898386" y="4356122"/>
            <a:ext cx="14667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LAQGSM model</a:t>
            </a:r>
          </a:p>
        </p:txBody>
      </p:sp>
    </p:spTree>
    <p:extLst>
      <p:ext uri="{BB962C8B-B14F-4D97-AF65-F5344CB8AC3E}">
        <p14:creationId xmlns:p14="http://schemas.microsoft.com/office/powerpoint/2010/main" val="232976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0"/>
            <a:ext cx="8042276" cy="133695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Proposals </a:t>
            </a:r>
            <a:r>
              <a:rPr lang="en-US" sz="3200" b="1" dirty="0">
                <a:solidFill>
                  <a:srgbClr val="0000FF"/>
                </a:solidFill>
              </a:rPr>
              <a:t/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for MC </a:t>
            </a:r>
            <a:r>
              <a:rPr lang="en-US" sz="3200" b="1" dirty="0">
                <a:solidFill>
                  <a:srgbClr val="0000FF"/>
                </a:solidFill>
              </a:rPr>
              <a:t>simulations </a:t>
            </a:r>
            <a:r>
              <a:rPr lang="en-US" sz="3200" b="1" dirty="0" smtClean="0">
                <a:solidFill>
                  <a:srgbClr val="0000FF"/>
                </a:solidFill>
              </a:rPr>
              <a:t>and analysis for </a:t>
            </a:r>
            <a:r>
              <a:rPr lang="en-US" sz="3200" b="1" dirty="0">
                <a:solidFill>
                  <a:srgbClr val="0000FF"/>
                </a:solidFill>
              </a:rPr>
              <a:t>the Physics Performance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11300"/>
            <a:ext cx="8070851" cy="492759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Statistics for </a:t>
            </a:r>
            <a:r>
              <a:rPr lang="en-US" dirty="0" err="1" smtClean="0">
                <a:solidFill>
                  <a:schemeClr val="tx1"/>
                </a:solidFill>
              </a:rPr>
              <a:t>Bi+Bi</a:t>
            </a:r>
            <a:r>
              <a:rPr lang="en-US" dirty="0" smtClean="0">
                <a:solidFill>
                  <a:schemeClr val="tx1"/>
                </a:solidFill>
              </a:rPr>
              <a:t>  collisions at 9.2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~ 100 </a:t>
            </a:r>
            <a:r>
              <a:rPr lang="en-US" b="1" dirty="0" err="1" smtClean="0">
                <a:solidFill>
                  <a:srgbClr val="FF0000"/>
                </a:solidFill>
              </a:rPr>
              <a:t>mln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min bias events -</a:t>
            </a:r>
            <a:r>
              <a:rPr lang="en-US" dirty="0" smtClean="0">
                <a:solidFill>
                  <a:srgbClr val="FF0000"/>
                </a:solidFill>
              </a:rPr>
              <a:t>- ?</a:t>
            </a:r>
          </a:p>
          <a:p>
            <a:pPr>
              <a:buFont typeface="Wingdings" charset="2"/>
              <a:buChar char="Ø"/>
            </a:pPr>
            <a:r>
              <a:rPr lang="en-US" dirty="0"/>
              <a:t>Central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for TPC physics analysis:                           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</a:rPr>
              <a:t>&lt;0.5 </a:t>
            </a:r>
            <a:r>
              <a:rPr lang="en-US" b="1" dirty="0">
                <a:solidFill>
                  <a:srgbClr val="FF0000"/>
                </a:solidFill>
              </a:rPr>
              <a:t>and 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Different 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should be considered  </a:t>
            </a:r>
            <a:r>
              <a:rPr lang="en-US" dirty="0"/>
              <a:t>for multiplicity classes selections </a:t>
            </a:r>
            <a:r>
              <a:rPr lang="en-US" dirty="0" smtClean="0"/>
              <a:t>In </a:t>
            </a:r>
            <a:r>
              <a:rPr lang="en-US" dirty="0"/>
              <a:t>order to avoid trivial </a:t>
            </a:r>
            <a:r>
              <a:rPr lang="en-US" dirty="0" smtClean="0"/>
              <a:t>autocorrelations :  </a:t>
            </a:r>
            <a:r>
              <a:rPr lang="en-US" b="1" dirty="0" smtClean="0">
                <a:solidFill>
                  <a:srgbClr val="FF0000"/>
                </a:solidFill>
              </a:rPr>
              <a:t>TPC tracks in 0.5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1.5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/>
              <a:t>O</a:t>
            </a:r>
            <a:r>
              <a:rPr lang="en-US" dirty="0" smtClean="0"/>
              <a:t>ther  </a:t>
            </a:r>
            <a:r>
              <a:rPr lang="en-US" dirty="0" err="1"/>
              <a:t>pseudorapidity</a:t>
            </a:r>
            <a:r>
              <a:rPr lang="en-US" dirty="0"/>
              <a:t> intervals: </a:t>
            </a:r>
            <a:r>
              <a:rPr lang="en-US" dirty="0" smtClean="0"/>
              <a:t>e.g.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FFD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symmetrically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placed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MPD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≤| </a:t>
            </a:r>
            <a:r>
              <a:rPr lang="ru-RU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|≤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(also mini-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BeBe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?)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ould be 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aslo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considered </a:t>
            </a:r>
            <a:r>
              <a:rPr lang="en-US" dirty="0" smtClean="0"/>
              <a:t>for the  </a:t>
            </a:r>
            <a:r>
              <a:rPr lang="en-US" dirty="0"/>
              <a:t>multiplicity </a:t>
            </a:r>
            <a:r>
              <a:rPr lang="en-US" dirty="0" smtClean="0"/>
              <a:t>classes selection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lass-wise optimization of the class width: </a:t>
            </a:r>
            <a:r>
              <a:rPr lang="en-US" dirty="0" smtClean="0"/>
              <a:t>MC </a:t>
            </a:r>
            <a:r>
              <a:rPr lang="en-US" dirty="0"/>
              <a:t>simulations </a:t>
            </a:r>
            <a:r>
              <a:rPr lang="en-US" dirty="0" err="1"/>
              <a:t>fo</a:t>
            </a:r>
            <a:r>
              <a:rPr lang="en-US" dirty="0"/>
              <a:t> </a:t>
            </a:r>
            <a:r>
              <a:rPr lang="en-US" dirty="0" err="1"/>
              <a:t>Bi+Bi</a:t>
            </a:r>
            <a:r>
              <a:rPr lang="en-US" dirty="0"/>
              <a:t> collisions at 9.2 </a:t>
            </a:r>
            <a:r>
              <a:rPr lang="en-US" dirty="0" err="1"/>
              <a:t>GeV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0-</a:t>
            </a:r>
            <a:r>
              <a:rPr lang="en-US" dirty="0" smtClean="0">
                <a:solidFill>
                  <a:srgbClr val="FF0000"/>
                </a:solidFill>
              </a:rPr>
              <a:t>1%</a:t>
            </a:r>
            <a:r>
              <a:rPr lang="en-US" dirty="0">
                <a:solidFill>
                  <a:srgbClr val="FF0000"/>
                </a:solidFill>
              </a:rPr>
              <a:t>, 0-</a:t>
            </a:r>
            <a:r>
              <a:rPr lang="en-US" dirty="0" smtClean="0">
                <a:solidFill>
                  <a:srgbClr val="FF0000"/>
                </a:solidFill>
              </a:rPr>
              <a:t>3%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-5%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-7%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-10%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0-20</a:t>
            </a:r>
            <a:r>
              <a:rPr lang="en-US" dirty="0">
                <a:solidFill>
                  <a:srgbClr val="FF0000"/>
                </a:solidFill>
              </a:rPr>
              <a:t>%  </a:t>
            </a:r>
            <a:r>
              <a:rPr lang="en-US" dirty="0" smtClean="0"/>
              <a:t>multiplicity </a:t>
            </a:r>
            <a:r>
              <a:rPr lang="en-US" dirty="0"/>
              <a:t>based centrality </a:t>
            </a:r>
            <a:r>
              <a:rPr lang="en-US" dirty="0" smtClean="0"/>
              <a:t>classes (and similar optimization for the </a:t>
            </a:r>
            <a:r>
              <a:rPr lang="en-US" dirty="0" err="1" smtClean="0"/>
              <a:t>FHCal</a:t>
            </a:r>
            <a:r>
              <a:rPr lang="en-US" dirty="0" smtClean="0"/>
              <a:t> classes)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Z-position  </a:t>
            </a:r>
            <a:r>
              <a:rPr lang="en-US" dirty="0">
                <a:solidFill>
                  <a:srgbClr val="FF0000"/>
                </a:solidFill>
              </a:rPr>
              <a:t>of the  interaction vertex </a:t>
            </a:r>
            <a:r>
              <a:rPr lang="en-US" dirty="0" smtClean="0">
                <a:solidFill>
                  <a:schemeClr val="tx1"/>
                </a:solidFill>
              </a:rPr>
              <a:t>should be taken into account in  the new MC simulations production. Studies of z-cuts are needed.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400" y="1413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6444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107576"/>
            <a:ext cx="8032751" cy="756024"/>
          </a:xfrm>
        </p:spPr>
        <p:txBody>
          <a:bodyPr/>
          <a:lstStyle/>
          <a:p>
            <a:pPr marL="0" indent="0"/>
            <a:r>
              <a:rPr lang="en-US" sz="3200" dirty="0">
                <a:solidFill>
                  <a:srgbClr val="0000FF"/>
                </a:solidFill>
              </a:rPr>
              <a:t>The next </a:t>
            </a:r>
            <a:r>
              <a:rPr lang="en-US" sz="3200" dirty="0" smtClean="0">
                <a:solidFill>
                  <a:srgbClr val="0000FF"/>
                </a:solidFill>
              </a:rPr>
              <a:t>steps: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06500"/>
            <a:ext cx="8610599" cy="5651500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main two approaches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(multiplicity-based and </a:t>
            </a:r>
            <a:r>
              <a:rPr lang="en-US" dirty="0" err="1" smtClean="0">
                <a:solidFill>
                  <a:schemeClr val="tx1"/>
                </a:solidFill>
              </a:rPr>
              <a:t>FHCal</a:t>
            </a:r>
            <a:r>
              <a:rPr lang="en-US" dirty="0" smtClean="0">
                <a:solidFill>
                  <a:schemeClr val="tx1"/>
                </a:solidFill>
              </a:rPr>
              <a:t> energy)   to the determination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the classes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centrality are valid and important for the further investigations.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Other </a:t>
            </a:r>
            <a:r>
              <a:rPr lang="en-US" dirty="0" smtClean="0">
                <a:solidFill>
                  <a:srgbClr val="000000"/>
                </a:solidFill>
              </a:rPr>
              <a:t>approaches to centrality classes definition (selection of </a:t>
            </a:r>
            <a:r>
              <a:rPr lang="en-US" dirty="0" err="1" smtClean="0">
                <a:solidFill>
                  <a:srgbClr val="000000"/>
                </a:solidFill>
              </a:rPr>
              <a:t>pseudorapidity</a:t>
            </a:r>
            <a:r>
              <a:rPr lang="en-US" dirty="0" smtClean="0">
                <a:solidFill>
                  <a:srgbClr val="000000"/>
                </a:solidFill>
              </a:rPr>
              <a:t> intervals, account of </a:t>
            </a:r>
            <a:r>
              <a:rPr lang="en-US" spc="-1" dirty="0" smtClean="0">
                <a:solidFill>
                  <a:srgbClr val="000000"/>
                </a:solidFill>
              </a:rPr>
              <a:t>asymmetry </a:t>
            </a:r>
            <a:r>
              <a:rPr lang="en-US" spc="-1" dirty="0">
                <a:solidFill>
                  <a:srgbClr val="000000"/>
                </a:solidFill>
              </a:rPr>
              <a:t>of the total spectator volume </a:t>
            </a:r>
            <a:r>
              <a:rPr lang="en-US" spc="-1" dirty="0" smtClean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pc="-1" dirty="0" smtClean="0">
                <a:solidFill>
                  <a:srgbClr val="000000"/>
                </a:solidFill>
              </a:rPr>
              <a:t>AAMCC and fragmentation processes, effects of nucleon stopping, etc</a:t>
            </a:r>
            <a:r>
              <a:rPr lang="en-US" spc="-1" dirty="0" smtClean="0">
                <a:solidFill>
                  <a:srgbClr val="000000"/>
                </a:solidFill>
              </a:rPr>
              <a:t>… </a:t>
            </a:r>
            <a:r>
              <a:rPr lang="en-US" dirty="0" smtClean="0">
                <a:solidFill>
                  <a:srgbClr val="000000"/>
                </a:solidFill>
              </a:rPr>
              <a:t>should be also developed </a:t>
            </a:r>
            <a:r>
              <a:rPr lang="en-US" dirty="0" smtClean="0">
                <a:solidFill>
                  <a:srgbClr val="000000"/>
                </a:solidFill>
              </a:rPr>
              <a:t>further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next steps  in application of DCM-QGSM-</a:t>
            </a:r>
            <a:r>
              <a:rPr lang="en-US" dirty="0" smtClean="0"/>
              <a:t>SMM:</a:t>
            </a:r>
            <a:endParaRPr lang="ru-RU" dirty="0"/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dirty="0" smtClean="0"/>
              <a:t>-- </a:t>
            </a:r>
            <a:r>
              <a:rPr lang="en-US" dirty="0"/>
              <a:t> </a:t>
            </a:r>
            <a:r>
              <a:rPr lang="en-US" dirty="0" smtClean="0"/>
              <a:t>Accompany </a:t>
            </a:r>
            <a:r>
              <a:rPr lang="en-US" dirty="0"/>
              <a:t>generated  events by histograms of bulk observables</a:t>
            </a:r>
            <a:r>
              <a:rPr lang="en-US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dirty="0" smtClean="0"/>
              <a:t>--</a:t>
            </a:r>
            <a:r>
              <a:rPr lang="en-US" dirty="0"/>
              <a:t> </a:t>
            </a:r>
            <a:r>
              <a:rPr lang="en-US" dirty="0" smtClean="0"/>
              <a:t> Prepare </a:t>
            </a:r>
            <a:r>
              <a:rPr lang="en-US" dirty="0"/>
              <a:t>the macros for determination of the Reaction Plane</a:t>
            </a:r>
            <a:r>
              <a:rPr lang="en-US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dirty="0" smtClean="0"/>
              <a:t>--- Improvement </a:t>
            </a:r>
            <a:r>
              <a:rPr lang="en-US" dirty="0"/>
              <a:t>of spectator matter  description</a:t>
            </a:r>
            <a:r>
              <a:rPr lang="en-US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2204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a44661b58c_2_0"/>
          <p:cNvSpPr txBox="1">
            <a:spLocks noGrp="1"/>
          </p:cNvSpPr>
          <p:nvPr>
            <p:ph type="title"/>
          </p:nvPr>
        </p:nvSpPr>
        <p:spPr>
          <a:xfrm>
            <a:off x="568725" y="2323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Thank you for your attention!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9" name="Google Shape;489;ga44661b58c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24" y="124325"/>
            <a:ext cx="1020353" cy="8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a44661b58c_2_0" descr="NICA-Logo_4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3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56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107576"/>
            <a:ext cx="8032751" cy="80682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Summary-1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03200" y="1206500"/>
            <a:ext cx="8801100" cy="47371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8000" dirty="0" smtClean="0"/>
              <a:t>Two approaches, are being developed for </a:t>
            </a:r>
            <a:r>
              <a:rPr lang="en-US" sz="8000" dirty="0"/>
              <a:t>determination of </a:t>
            </a:r>
            <a:r>
              <a:rPr lang="en-US" sz="8000" dirty="0">
                <a:solidFill>
                  <a:srgbClr val="0000FF"/>
                </a:solidFill>
              </a:rPr>
              <a:t>centrality </a:t>
            </a:r>
            <a:r>
              <a:rPr lang="en-US" sz="8000" dirty="0" smtClean="0">
                <a:solidFill>
                  <a:srgbClr val="0000FF"/>
                </a:solidFill>
              </a:rPr>
              <a:t>classes</a:t>
            </a:r>
            <a:r>
              <a:rPr lang="en-US" sz="8000" dirty="0">
                <a:solidFill>
                  <a:srgbClr val="0000FF"/>
                </a:solidFill>
              </a:rPr>
              <a:t> </a:t>
            </a:r>
            <a:r>
              <a:rPr lang="en-US" sz="8000" dirty="0" smtClean="0">
                <a:solidFill>
                  <a:srgbClr val="0000FF"/>
                </a:solidFill>
              </a:rPr>
              <a:t>in AA collisions</a:t>
            </a:r>
            <a:r>
              <a:rPr lang="en-US" sz="8000" dirty="0" smtClean="0"/>
              <a:t>:                                                                      (</a:t>
            </a:r>
            <a:r>
              <a:rPr lang="en-US" sz="8000" dirty="0" err="1"/>
              <a:t>i</a:t>
            </a:r>
            <a:r>
              <a:rPr lang="en-US" sz="8000" dirty="0"/>
              <a:t>)  traditional  multiplicity-based,  </a:t>
            </a:r>
            <a:r>
              <a:rPr lang="en-US" sz="8000" dirty="0" smtClean="0"/>
              <a:t>and                                                  (</a:t>
            </a:r>
            <a:r>
              <a:rPr lang="en-US" sz="8000" dirty="0"/>
              <a:t>ii) </a:t>
            </a:r>
            <a:r>
              <a:rPr lang="en-US" sz="8000" dirty="0" smtClean="0"/>
              <a:t>novel approach, </a:t>
            </a:r>
            <a:r>
              <a:rPr lang="en-US" sz="8000" dirty="0"/>
              <a:t>based on spectators spatial distributions in  </a:t>
            </a:r>
            <a:r>
              <a:rPr lang="en-US" sz="8000" dirty="0" err="1"/>
              <a:t>FHCal</a:t>
            </a:r>
            <a:endParaRPr lang="en-US" sz="8000" dirty="0" smtClean="0">
              <a:solidFill>
                <a:srgbClr val="0000FF"/>
              </a:solidFill>
            </a:endParaRPr>
          </a:p>
          <a:p>
            <a:pPr marL="285750" indent="-285750">
              <a:buClrTx/>
              <a:buFont typeface="Wingdings" charset="2"/>
              <a:buChar char="Ø"/>
            </a:pPr>
            <a:r>
              <a:rPr lang="en-US" sz="8000" dirty="0">
                <a:solidFill>
                  <a:schemeClr val="tx1"/>
                </a:solidFill>
              </a:rPr>
              <a:t>T</a:t>
            </a:r>
            <a:r>
              <a:rPr lang="en-US" sz="8000" dirty="0" smtClean="0">
                <a:solidFill>
                  <a:schemeClr val="tx1"/>
                </a:solidFill>
              </a:rPr>
              <a:t>heoretical considerations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aimed at </a:t>
            </a:r>
            <a:r>
              <a:rPr lang="en-US" sz="8000" b="1" i="1" spc="-1" dirty="0" smtClean="0">
                <a:solidFill>
                  <a:srgbClr val="000000"/>
                </a:solidFill>
              </a:rPr>
              <a:t>physics </a:t>
            </a:r>
            <a:r>
              <a:rPr lang="en-US" sz="8000" b="1" i="1" spc="-1" dirty="0">
                <a:solidFill>
                  <a:srgbClr val="000000"/>
                </a:solidFill>
              </a:rPr>
              <a:t>description of </a:t>
            </a:r>
            <a:r>
              <a:rPr lang="en-US" sz="8000" dirty="0" smtClean="0">
                <a:solidFill>
                  <a:srgbClr val="000000"/>
                </a:solidFill>
              </a:rPr>
              <a:t>fragmentation processes </a:t>
            </a:r>
            <a:r>
              <a:rPr lang="en-US" sz="8000" b="1" i="1" spc="-1" dirty="0">
                <a:solidFill>
                  <a:srgbClr val="000000"/>
                </a:solidFill>
              </a:rPr>
              <a:t>in AA </a:t>
            </a:r>
            <a:r>
              <a:rPr lang="en-US" sz="8000" b="1" i="1" spc="-1" dirty="0" smtClean="0">
                <a:solidFill>
                  <a:srgbClr val="000000"/>
                </a:solidFill>
              </a:rPr>
              <a:t>collisions   </a:t>
            </a:r>
            <a:r>
              <a:rPr lang="en-US" sz="8000" dirty="0" smtClean="0">
                <a:solidFill>
                  <a:srgbClr val="000000"/>
                </a:solidFill>
              </a:rPr>
              <a:t>and  for  understanding </a:t>
            </a:r>
            <a:r>
              <a:rPr lang="en-US" sz="8000" dirty="0">
                <a:solidFill>
                  <a:srgbClr val="000000"/>
                </a:solidFill>
              </a:rPr>
              <a:t>of the collision </a:t>
            </a:r>
            <a:r>
              <a:rPr lang="en-US" sz="8000" dirty="0" smtClean="0">
                <a:solidFill>
                  <a:srgbClr val="000000"/>
                </a:solidFill>
              </a:rPr>
              <a:t>dynamics, are also  in progress. </a:t>
            </a:r>
            <a:r>
              <a:rPr lang="en-US" sz="8000" dirty="0" smtClean="0">
                <a:solidFill>
                  <a:srgbClr val="0000FF"/>
                </a:solidFill>
              </a:rPr>
              <a:t>An additional observable </a:t>
            </a:r>
            <a:r>
              <a:rPr lang="en-US" sz="8000" dirty="0">
                <a:solidFill>
                  <a:srgbClr val="0000FF"/>
                </a:solidFill>
              </a:rPr>
              <a:t>for centrality </a:t>
            </a:r>
            <a:r>
              <a:rPr lang="en-US" sz="8000" dirty="0" smtClean="0">
                <a:solidFill>
                  <a:srgbClr val="0000FF"/>
                </a:solidFill>
              </a:rPr>
              <a:t>classes is proposed</a:t>
            </a:r>
            <a:r>
              <a:rPr lang="en-US" sz="8000" dirty="0">
                <a:solidFill>
                  <a:srgbClr val="0000FF"/>
                </a:solidFill>
              </a:rPr>
              <a:t>:</a:t>
            </a:r>
            <a:r>
              <a:rPr lang="en-US" sz="8000" b="1" i="1" spc="-1" dirty="0" smtClean="0">
                <a:solidFill>
                  <a:srgbClr val="0000FF"/>
                </a:solidFill>
              </a:rPr>
              <a:t> </a:t>
            </a:r>
            <a:r>
              <a:rPr lang="en-US" sz="8000" b="1" i="1" spc="-1" dirty="0">
                <a:solidFill>
                  <a:schemeClr val="tx1"/>
                </a:solidFill>
              </a:rPr>
              <a:t>a ratio of </a:t>
            </a:r>
            <a:r>
              <a:rPr lang="en-US" sz="8000" b="1" i="1" spc="-1" dirty="0" smtClean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(</a:t>
            </a:r>
            <a:r>
              <a:rPr lang="en-US" sz="8000" dirty="0">
                <a:solidFill>
                  <a:schemeClr val="tx1"/>
                </a:solidFill>
              </a:rPr>
              <a:t>a sum of fragment charges}</a:t>
            </a:r>
            <a:r>
              <a:rPr lang="en-US" sz="8000" baseline="30000" dirty="0">
                <a:solidFill>
                  <a:schemeClr val="tx1"/>
                </a:solidFill>
              </a:rPr>
              <a:t>2</a:t>
            </a:r>
            <a:r>
              <a:rPr lang="en-US" sz="8000" dirty="0">
                <a:solidFill>
                  <a:schemeClr val="tx1"/>
                </a:solidFill>
              </a:rPr>
              <a:t>/{total </a:t>
            </a:r>
            <a:r>
              <a:rPr lang="en-US" sz="8000" dirty="0" err="1" smtClean="0">
                <a:solidFill>
                  <a:schemeClr val="tx1"/>
                </a:solidFill>
              </a:rPr>
              <a:t>Spect.Energy</a:t>
            </a:r>
            <a:r>
              <a:rPr lang="en-US" sz="8000" dirty="0" smtClean="0">
                <a:solidFill>
                  <a:schemeClr val="tx1"/>
                </a:solidFill>
              </a:rPr>
              <a:t>}.</a:t>
            </a:r>
            <a:endParaRPr lang="en-US" sz="8000" dirty="0" smtClean="0"/>
          </a:p>
          <a:p>
            <a:pPr>
              <a:buFont typeface="Wingdings" charset="2"/>
              <a:buChar char="Ø"/>
            </a:pPr>
            <a:r>
              <a:rPr lang="en-US" sz="8000" dirty="0" smtClean="0"/>
              <a:t>Selecting </a:t>
            </a:r>
            <a:r>
              <a:rPr lang="en-US" sz="8000" dirty="0">
                <a:solidFill>
                  <a:srgbClr val="0000FF"/>
                </a:solidFill>
              </a:rPr>
              <a:t>multiplicity </a:t>
            </a:r>
            <a:r>
              <a:rPr lang="en-US" sz="8000" dirty="0" smtClean="0">
                <a:solidFill>
                  <a:srgbClr val="0000FF"/>
                </a:solidFill>
              </a:rPr>
              <a:t>classes, as a proxy to centrality </a:t>
            </a:r>
            <a:r>
              <a:rPr lang="en-US" sz="8000" dirty="0" smtClean="0"/>
              <a:t>in heavy-ion collisions, is </a:t>
            </a:r>
            <a:r>
              <a:rPr lang="en-US" sz="8000" dirty="0"/>
              <a:t>needed at the first stage of MPD data </a:t>
            </a:r>
            <a:r>
              <a:rPr lang="en-US" sz="8000" dirty="0" smtClean="0"/>
              <a:t>analysis to compare </a:t>
            </a:r>
            <a:r>
              <a:rPr lang="en-US" sz="8000" dirty="0"/>
              <a:t>with </a:t>
            </a:r>
            <a:r>
              <a:rPr lang="en-US" sz="8000" dirty="0" smtClean="0"/>
              <a:t>the already </a:t>
            </a:r>
            <a:r>
              <a:rPr lang="en-US" sz="8000" dirty="0"/>
              <a:t>existing results </a:t>
            </a:r>
            <a:r>
              <a:rPr lang="en-US" sz="8000" dirty="0" smtClean="0"/>
              <a:t>obtained </a:t>
            </a:r>
            <a:r>
              <a:rPr lang="en-US" sz="8000" dirty="0" smtClean="0"/>
              <a:t>at RHIC.</a:t>
            </a:r>
            <a:endParaRPr lang="en-US" sz="8000" dirty="0"/>
          </a:p>
          <a:p>
            <a:pPr>
              <a:buFont typeface="Wingdings" charset="2"/>
              <a:buChar char="Ø"/>
            </a:pPr>
            <a:r>
              <a:rPr lang="en-US" sz="8000" dirty="0" smtClean="0"/>
              <a:t>Codes </a:t>
            </a:r>
            <a:r>
              <a:rPr lang="en-US" sz="8000" dirty="0"/>
              <a:t>for selecting events </a:t>
            </a:r>
            <a:r>
              <a:rPr lang="en-US" sz="8000" dirty="0">
                <a:solidFill>
                  <a:srgbClr val="0000FF"/>
                </a:solidFill>
              </a:rPr>
              <a:t>for classes for </a:t>
            </a:r>
            <a:r>
              <a:rPr lang="en-US" sz="8000" dirty="0" smtClean="0">
                <a:solidFill>
                  <a:srgbClr val="0000FF"/>
                </a:solidFill>
              </a:rPr>
              <a:t>multiplicity </a:t>
            </a:r>
            <a:r>
              <a:rPr lang="en-US" sz="8000" dirty="0" smtClean="0"/>
              <a:t>are developed </a:t>
            </a:r>
            <a:r>
              <a:rPr lang="en-US" sz="8000" dirty="0"/>
              <a:t>and </a:t>
            </a:r>
            <a:r>
              <a:rPr lang="en-US" sz="8000" dirty="0" smtClean="0"/>
              <a:t>accessible. Documentation is also provided  (however</a:t>
            </a:r>
            <a:r>
              <a:rPr lang="en-US" sz="8000" dirty="0"/>
              <a:t>, </a:t>
            </a:r>
            <a:r>
              <a:rPr lang="en-US" sz="8000" dirty="0" smtClean="0"/>
              <a:t>the working </a:t>
            </a:r>
            <a:r>
              <a:rPr lang="en-US" sz="8000" dirty="0"/>
              <a:t>groups must interact closely </a:t>
            </a:r>
            <a:r>
              <a:rPr lang="en-US" sz="8000" dirty="0" smtClean="0"/>
              <a:t>with the  PWG1)</a:t>
            </a:r>
            <a:endParaRPr lang="en-US" sz="8000" dirty="0"/>
          </a:p>
        </p:txBody>
      </p:sp>
      <p:cxnSp>
        <p:nvCxnSpPr>
          <p:cNvPr id="5" name="Google Shape;323;p13"/>
          <p:cNvCxnSpPr/>
          <p:nvPr/>
        </p:nvCxnSpPr>
        <p:spPr>
          <a:xfrm>
            <a:off x="238820" y="108245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Google Shape;491;ga44661b58c_2_0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75600" y="0"/>
            <a:ext cx="1168400" cy="4336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6024890"/>
            <a:ext cx="8521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endParaRPr lang="en-US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932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07576"/>
            <a:ext cx="8172451" cy="73062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Summary-2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39700" y="1181100"/>
            <a:ext cx="9004300" cy="7772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/>
              <a:t> </a:t>
            </a:r>
            <a:r>
              <a:rPr lang="en-US" sz="2000" dirty="0"/>
              <a:t> The choice of classes on </a:t>
            </a:r>
            <a:r>
              <a:rPr lang="en-US" sz="2000" dirty="0">
                <a:solidFill>
                  <a:srgbClr val="0000FF"/>
                </a:solidFill>
              </a:rPr>
              <a:t>the energy </a:t>
            </a:r>
            <a:r>
              <a:rPr lang="en-US" sz="2000" dirty="0" smtClean="0">
                <a:solidFill>
                  <a:srgbClr val="0000FF"/>
                </a:solidFill>
              </a:rPr>
              <a:t>of spectators </a:t>
            </a:r>
            <a:r>
              <a:rPr lang="en-US" sz="2000" dirty="0"/>
              <a:t>in the FHCAL calorimeter ---- the procedure is demonstrated based on the newly developed approach of accounting not only energy, but also the </a:t>
            </a:r>
            <a:r>
              <a:rPr lang="en-US" sz="2000" dirty="0">
                <a:solidFill>
                  <a:srgbClr val="0000FF"/>
                </a:solidFill>
              </a:rPr>
              <a:t>spatial distribution of </a:t>
            </a:r>
            <a:r>
              <a:rPr lang="en-US" sz="2000" dirty="0" smtClean="0">
                <a:solidFill>
                  <a:srgbClr val="0000FF"/>
                </a:solidFill>
              </a:rPr>
              <a:t>energy </a:t>
            </a:r>
            <a:r>
              <a:rPr lang="en-US" sz="2000" dirty="0">
                <a:solidFill>
                  <a:srgbClr val="0000FF"/>
                </a:solidFill>
              </a:rPr>
              <a:t>of spectators </a:t>
            </a:r>
            <a:r>
              <a:rPr lang="en-US" sz="2000" dirty="0" smtClean="0"/>
              <a:t>hitting the </a:t>
            </a:r>
            <a:r>
              <a:rPr lang="en-US" sz="2000" dirty="0"/>
              <a:t>calorimeter.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This </a:t>
            </a:r>
            <a:r>
              <a:rPr lang="en-US" sz="2000" dirty="0"/>
              <a:t>new FHCAL technique </a:t>
            </a:r>
            <a:r>
              <a:rPr lang="en-US" sz="2000" dirty="0" smtClean="0"/>
              <a:t>provides  </a:t>
            </a:r>
            <a:r>
              <a:rPr lang="en-US" sz="2000" dirty="0"/>
              <a:t>an independent selection of classes of </a:t>
            </a:r>
            <a:r>
              <a:rPr lang="en-US" sz="2000" dirty="0" smtClean="0"/>
              <a:t>events (and </a:t>
            </a:r>
            <a:r>
              <a:rPr lang="en-US" sz="2000" dirty="0"/>
              <a:t>it  </a:t>
            </a:r>
            <a:r>
              <a:rPr lang="en-US" sz="2000" dirty="0" smtClean="0"/>
              <a:t>excludes also  </a:t>
            </a:r>
            <a:r>
              <a:rPr lang="en-US" sz="2000" dirty="0"/>
              <a:t>autocorrelations in </a:t>
            </a:r>
            <a:r>
              <a:rPr lang="en-US" sz="2000" dirty="0" smtClean="0"/>
              <a:t>the analysis of data </a:t>
            </a:r>
            <a:r>
              <a:rPr lang="en-US" sz="2000" dirty="0"/>
              <a:t>on fluctuations and correlations of </a:t>
            </a:r>
            <a:r>
              <a:rPr lang="en-US" sz="2000" dirty="0" smtClean="0"/>
              <a:t>observables).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000" dirty="0" smtClean="0"/>
              <a:t>Some  problems relevant to the centrality classes selection are revealed:                                                                                                      -- The events </a:t>
            </a:r>
            <a:r>
              <a:rPr lang="en-US" sz="2000" dirty="0"/>
              <a:t>with a rather  wide set of  impact parameters </a:t>
            </a:r>
            <a:r>
              <a:rPr lang="en-US" sz="2000" dirty="0" smtClean="0"/>
              <a:t>could be  mixed into the class. The </a:t>
            </a:r>
            <a:r>
              <a:rPr lang="en-US" sz="2000" dirty="0"/>
              <a:t>trivial volume fluctuations are to be </a:t>
            </a:r>
            <a:r>
              <a:rPr lang="en-US" sz="2000" dirty="0" smtClean="0"/>
              <a:t>minimized  </a:t>
            </a:r>
            <a:r>
              <a:rPr lang="en-US" sz="2000" dirty="0"/>
              <a:t>by </a:t>
            </a:r>
            <a:r>
              <a:rPr lang="en-US" sz="2000" dirty="0" smtClean="0"/>
              <a:t> centrality</a:t>
            </a:r>
            <a:r>
              <a:rPr lang="en-US" sz="2000" dirty="0"/>
              <a:t>-wise optimization of the class </a:t>
            </a:r>
            <a:r>
              <a:rPr lang="en-US" sz="2000" dirty="0" smtClean="0"/>
              <a:t>width used.   -</a:t>
            </a:r>
            <a:r>
              <a:rPr lang="en-US" sz="2000" dirty="0"/>
              <a:t>-The number of binary collisions </a:t>
            </a:r>
            <a:r>
              <a:rPr lang="en-US" sz="2000" dirty="0" smtClean="0"/>
              <a:t>obtained in a standard </a:t>
            </a:r>
            <a:r>
              <a:rPr lang="en-US" sz="2000" dirty="0" err="1" smtClean="0"/>
              <a:t>Glauber</a:t>
            </a:r>
            <a:r>
              <a:rPr lang="en-US" sz="2000" dirty="0" smtClean="0"/>
              <a:t>  approach is </a:t>
            </a:r>
            <a:r>
              <a:rPr lang="en-US" sz="2000" dirty="0"/>
              <a:t>usually </a:t>
            </a:r>
            <a:r>
              <a:rPr lang="en-US" sz="2000" dirty="0" smtClean="0"/>
              <a:t>model biased (e.g. </a:t>
            </a:r>
            <a:r>
              <a:rPr lang="en-US" sz="2000" dirty="0" err="1" smtClean="0"/>
              <a:t>Glauber</a:t>
            </a:r>
            <a:r>
              <a:rPr lang="en-US" sz="2000" dirty="0" smtClean="0"/>
              <a:t>). It </a:t>
            </a:r>
            <a:r>
              <a:rPr lang="en-US" sz="2000" dirty="0"/>
              <a:t>should </a:t>
            </a:r>
            <a:r>
              <a:rPr lang="en-US" sz="2000" dirty="0" smtClean="0"/>
              <a:t>be </a:t>
            </a:r>
            <a:r>
              <a:rPr lang="en-US" sz="2000" dirty="0"/>
              <a:t>taken into account </a:t>
            </a:r>
            <a:r>
              <a:rPr lang="en-US" sz="2000" dirty="0" smtClean="0"/>
              <a:t>in the  </a:t>
            </a:r>
            <a:r>
              <a:rPr lang="en-US" sz="2000" dirty="0" smtClean="0">
                <a:solidFill>
                  <a:schemeClr val="tx1"/>
                </a:solidFill>
              </a:rPr>
              <a:t>MPD </a:t>
            </a:r>
            <a:r>
              <a:rPr lang="en-US" sz="2000" dirty="0">
                <a:solidFill>
                  <a:schemeClr val="tx1"/>
                </a:solidFill>
              </a:rPr>
              <a:t>data </a:t>
            </a:r>
            <a:r>
              <a:rPr lang="en-US" sz="2000" dirty="0" smtClean="0">
                <a:solidFill>
                  <a:schemeClr val="tx1"/>
                </a:solidFill>
              </a:rPr>
              <a:t> physics analysis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" name="Google Shape;323;p13"/>
          <p:cNvCxnSpPr/>
          <p:nvPr/>
        </p:nvCxnSpPr>
        <p:spPr>
          <a:xfrm>
            <a:off x="200720" y="98085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Google Shape;491;ga44661b58c_2_0" descr="NICA-Logo_4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5600" y="0"/>
            <a:ext cx="1168400" cy="4336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92100" y="6334780"/>
            <a:ext cx="8140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,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215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65" r="265"/>
          <a:stretch>
            <a:fillRect/>
          </a:stretch>
        </p:blipFill>
        <p:spPr>
          <a:xfrm>
            <a:off x="19049" y="685800"/>
            <a:ext cx="9124951" cy="4928122"/>
          </a:xfrm>
        </p:spPr>
      </p:pic>
    </p:spTree>
    <p:extLst>
      <p:ext uri="{BB962C8B-B14F-4D97-AF65-F5344CB8AC3E}">
        <p14:creationId xmlns:p14="http://schemas.microsoft.com/office/powerpoint/2010/main" val="356038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the talk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2667" y="1594934"/>
            <a:ext cx="8153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buAutoNum type="arabicParenR"/>
            </a:pPr>
            <a:r>
              <a:rPr lang="en-US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Introduction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. Where are we today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</a:p>
          <a:p>
            <a:pPr lvl="0">
              <a:lnSpc>
                <a:spcPct val="120000"/>
              </a:lnSpc>
            </a:pPr>
            <a:endParaRPr lang="en-US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2) Discussion of the MC 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production</a:t>
            </a:r>
            <a:endParaRPr lang="en-US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Task 1. </a:t>
            </a:r>
            <a:r>
              <a:rPr lang="en-US" sz="2000" b="1" dirty="0"/>
              <a:t>Compare to STAR </a:t>
            </a:r>
            <a:r>
              <a:rPr lang="en-US" sz="2000" b="1" dirty="0" err="1"/>
              <a:t>Au+Au</a:t>
            </a:r>
            <a:r>
              <a:rPr lang="en-US" sz="2000" b="1" dirty="0"/>
              <a:t> data </a:t>
            </a:r>
            <a:r>
              <a:rPr lang="en-US" sz="2000" dirty="0"/>
              <a:t>at √</a:t>
            </a:r>
            <a:r>
              <a:rPr lang="en-US" sz="2000" dirty="0" err="1"/>
              <a:t>s</a:t>
            </a:r>
            <a:r>
              <a:rPr lang="en-US" sz="2000" baseline="-25000" dirty="0" err="1"/>
              <a:t>NN</a:t>
            </a:r>
            <a:r>
              <a:rPr lang="en-US" sz="2000" dirty="0"/>
              <a:t>=9.2 </a:t>
            </a:r>
            <a:r>
              <a:rPr lang="en-US" sz="2000" dirty="0" err="1"/>
              <a:t>GeV</a:t>
            </a:r>
            <a:r>
              <a:rPr lang="en-US" sz="2000" dirty="0"/>
              <a:t>:  </a:t>
            </a:r>
            <a:endParaRPr lang="en-US" sz="2000" dirty="0" smtClean="0"/>
          </a:p>
          <a:p>
            <a:pPr lvl="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Task </a:t>
            </a:r>
            <a:r>
              <a:rPr lang="en-US" sz="2000" dirty="0">
                <a:solidFill>
                  <a:srgbClr val="FF0000"/>
                </a:solidFill>
              </a:rPr>
              <a:t>2: 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New 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MC simulations. </a:t>
            </a:r>
            <a:r>
              <a:rPr lang="en-US" sz="2000" dirty="0" smtClean="0"/>
              <a:t>What is </a:t>
            </a:r>
            <a:r>
              <a:rPr lang="en-US" sz="2000" dirty="0" smtClean="0"/>
              <a:t>needed</a:t>
            </a:r>
          </a:p>
          <a:p>
            <a:pPr lvl="0">
              <a:lnSpc>
                <a:spcPct val="120000"/>
              </a:lnSpc>
              <a:buFont typeface="Wingdings" charset="2"/>
              <a:buChar char="Ø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3</a:t>
            </a:r>
            <a:r>
              <a:rPr lang="en-US" sz="2000" b="1" dirty="0"/>
              <a:t>) The next steps</a:t>
            </a:r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283633" y="1337734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0994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91491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Some </a:t>
            </a:r>
            <a:r>
              <a:rPr lang="en-US" sz="3200" dirty="0">
                <a:solidFill>
                  <a:srgbClr val="0000FF"/>
                </a:solidFill>
              </a:rPr>
              <a:t>c</a:t>
            </a:r>
            <a:r>
              <a:rPr lang="en-US" sz="3200" dirty="0" smtClean="0">
                <a:solidFill>
                  <a:srgbClr val="0000FF"/>
                </a:solidFill>
              </a:rPr>
              <a:t>ritical </a:t>
            </a:r>
            <a:r>
              <a:rPr lang="en-US" sz="3200" dirty="0" smtClean="0">
                <a:solidFill>
                  <a:srgbClr val="0000FF"/>
                </a:solidFill>
              </a:rPr>
              <a:t>issues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What is </a:t>
            </a:r>
            <a:r>
              <a:rPr lang="en-US" dirty="0" smtClean="0">
                <a:solidFill>
                  <a:srgbClr val="FF0000"/>
                </a:solidFill>
              </a:rPr>
              <a:t>expected to </a:t>
            </a:r>
            <a:r>
              <a:rPr lang="en-US" dirty="0">
                <a:solidFill>
                  <a:srgbClr val="FF0000"/>
                </a:solidFill>
              </a:rPr>
              <a:t>be new  and </a:t>
            </a:r>
            <a:r>
              <a:rPr lang="en-US" dirty="0" smtClean="0">
                <a:solidFill>
                  <a:srgbClr val="FF0000"/>
                </a:solidFill>
              </a:rPr>
              <a:t>could be better  measured by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MPD in comparison with STAR@RHIC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 from the point of view of Global Observables?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What was achieved  by the PWG1 in the period April-October 2021?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What is still not quite in line with the expectations of the PWG1? </a:t>
            </a:r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317500" y="10160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8085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49"/>
            <a:ext cx="8228013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Where are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 today?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Some talks at PWG1 </a:t>
            </a:r>
            <a:r>
              <a:rPr lang="en-US" sz="3200" dirty="0" smtClean="0">
                <a:solidFill>
                  <a:srgbClr val="0000FF"/>
                </a:solidFill>
              </a:rPr>
              <a:t>meetings </a:t>
            </a:r>
            <a:r>
              <a:rPr lang="en-US" sz="3200" dirty="0">
                <a:solidFill>
                  <a:srgbClr val="0000FF"/>
                </a:solidFill>
              </a:rPr>
              <a:t>in 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392" y="1728305"/>
            <a:ext cx="816399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07 </a:t>
            </a:r>
            <a:r>
              <a:rPr lang="en-US" dirty="0" err="1" smtClean="0">
                <a:solidFill>
                  <a:srgbClr val="0000FF"/>
                </a:solidFill>
              </a:rPr>
              <a:t>Oct</a:t>
            </a:r>
            <a:r>
              <a:rPr lang="en-US" dirty="0" err="1" smtClean="0"/>
              <a:t>.”DCM</a:t>
            </a:r>
            <a:r>
              <a:rPr lang="en-US" dirty="0"/>
              <a:t>-SMM – </a:t>
            </a:r>
            <a:r>
              <a:rPr lang="en-US" dirty="0" err="1"/>
              <a:t>BiBi</a:t>
            </a:r>
            <a:r>
              <a:rPr lang="en-US" dirty="0"/>
              <a:t> collisions at </a:t>
            </a:r>
            <a:r>
              <a:rPr lang="en-US" dirty="0" smtClean="0"/>
              <a:t>9GeV”, by Mike </a:t>
            </a:r>
            <a:r>
              <a:rPr lang="en-US" dirty="0"/>
              <a:t>Medina, I. </a:t>
            </a:r>
            <a:r>
              <a:rPr lang="en-US" dirty="0" smtClean="0"/>
              <a:t>Maldonado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30 </a:t>
            </a:r>
            <a:r>
              <a:rPr lang="en-US" dirty="0">
                <a:solidFill>
                  <a:srgbClr val="0000FF"/>
                </a:solidFill>
              </a:rPr>
              <a:t>Sept</a:t>
            </a:r>
            <a:r>
              <a:rPr lang="en-US" dirty="0"/>
              <a:t>. </a:t>
            </a:r>
            <a:r>
              <a:rPr lang="en-US" dirty="0" smtClean="0"/>
              <a:t>“Some </a:t>
            </a:r>
            <a:r>
              <a:rPr lang="en-US" dirty="0"/>
              <a:t>comments on recent MC simulations of </a:t>
            </a:r>
            <a:r>
              <a:rPr lang="en-US" dirty="0" err="1"/>
              <a:t>Bi+Bi</a:t>
            </a:r>
            <a:r>
              <a:rPr lang="en-US" dirty="0"/>
              <a:t> </a:t>
            </a:r>
            <a:r>
              <a:rPr lang="en-US" dirty="0" smtClean="0"/>
              <a:t>collisions”, </a:t>
            </a:r>
            <a:r>
              <a:rPr lang="en-US" dirty="0"/>
              <a:t>Alexey </a:t>
            </a:r>
            <a:r>
              <a:rPr lang="en-US" dirty="0" err="1"/>
              <a:t>Aparin</a:t>
            </a:r>
            <a:r>
              <a:rPr lang="en-US" dirty="0"/>
              <a:t>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09 </a:t>
            </a:r>
            <a:r>
              <a:rPr lang="en-US" dirty="0" err="1" smtClean="0">
                <a:solidFill>
                  <a:srgbClr val="0000FF"/>
                </a:solidFill>
              </a:rPr>
              <a:t>Sept</a:t>
            </a:r>
            <a:r>
              <a:rPr lang="en-US" dirty="0" err="1" smtClean="0"/>
              <a:t>."</a:t>
            </a:r>
            <a:r>
              <a:rPr lang="en-US" dirty="0" err="1" smtClean="0"/>
              <a:t>Centrality</a:t>
            </a:r>
            <a:r>
              <a:rPr lang="en-US" dirty="0" smtClean="0"/>
              <a:t> determination in MPD at NICA"¶ 20m</a:t>
            </a:r>
          </a:p>
          <a:p>
            <a:r>
              <a:rPr lang="en-US" dirty="0" smtClean="0"/>
              <a:t>by Pedro Antonio Nieto </a:t>
            </a:r>
            <a:r>
              <a:rPr lang="en-US" dirty="0" err="1" smtClean="0"/>
              <a:t>Marín</a:t>
            </a:r>
            <a:r>
              <a:rPr lang="en-US" dirty="0" smtClean="0"/>
              <a:t> "Centrality determination in MPD at NICA".</a:t>
            </a:r>
          </a:p>
          <a:p>
            <a:r>
              <a:rPr lang="en-US" dirty="0" smtClean="0"/>
              <a:t>The   talk is prepared for the conference  AYSS-2021.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24 June, </a:t>
            </a:r>
            <a:r>
              <a:rPr lang="en-US" dirty="0" smtClean="0"/>
              <a:t>"Study of centrality classes based on number of charged particles for the Multi-Purpose Detector (MPD) at NICA complex"</a:t>
            </a:r>
            <a:r>
              <a:rPr lang="en-US" dirty="0" smtClean="0">
                <a:hlinkClick r:id="rId2" tooltip="Direct link to this item"/>
              </a:rPr>
              <a:t>¶</a:t>
            </a:r>
            <a:r>
              <a:rPr lang="en-US" dirty="0" smtClean="0"/>
              <a:t> 20m Authors: Pedro Antonio Nieto </a:t>
            </a:r>
            <a:r>
              <a:rPr lang="en-US" dirty="0" err="1" smtClean="0"/>
              <a:t>Marín</a:t>
            </a:r>
            <a:r>
              <a:rPr lang="en-US" dirty="0" smtClean="0"/>
              <a:t>, Universidad </a:t>
            </a:r>
            <a:r>
              <a:rPr lang="en-US" dirty="0" err="1" smtClean="0"/>
              <a:t>Autónoma</a:t>
            </a:r>
            <a:r>
              <a:rPr lang="en-US" dirty="0" smtClean="0"/>
              <a:t> de Sinaloa, México</a:t>
            </a:r>
            <a:r>
              <a:rPr lang="en-US" dirty="0" smtClean="0"/>
              <a:t>; Alexey </a:t>
            </a:r>
            <a:r>
              <a:rPr lang="en-US" dirty="0" err="1" smtClean="0"/>
              <a:t>Aparin</a:t>
            </a:r>
            <a:r>
              <a:rPr lang="en-US" dirty="0" smtClean="0"/>
              <a:t>, Joint Institute for Nuclear Research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03 June </a:t>
            </a:r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 near tasks  for the MC production of a common set of data  using  the </a:t>
            </a:r>
            <a:r>
              <a:rPr lang="en-US" dirty="0" err="1" smtClean="0"/>
              <a:t>UrQMD</a:t>
            </a:r>
            <a:r>
              <a:rPr lang="en-US" dirty="0" smtClean="0"/>
              <a:t>, SMASH and  DCM-QGSM-SMM event-generators  for </a:t>
            </a:r>
            <a:r>
              <a:rPr lang="en-US" dirty="0" err="1" smtClean="0"/>
              <a:t>Bi+Bi</a:t>
            </a:r>
            <a:r>
              <a:rPr lang="en-US" dirty="0" smtClean="0"/>
              <a:t> </a:t>
            </a:r>
            <a:r>
              <a:rPr lang="en-US" dirty="0" err="1" smtClean="0"/>
              <a:t>collsions</a:t>
            </a:r>
            <a:r>
              <a:rPr lang="en-US" dirty="0" smtClean="0"/>
              <a:t>  at 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err="1" smtClean="0"/>
              <a:t>s_NN</a:t>
            </a:r>
            <a:r>
              <a:rPr lang="en-US" dirty="0" smtClean="0"/>
              <a:t>)=9.2 </a:t>
            </a:r>
            <a:r>
              <a:rPr lang="en-US" dirty="0" err="1" smtClean="0"/>
              <a:t>GeV</a:t>
            </a:r>
            <a:r>
              <a:rPr lang="en-US" dirty="0" smtClean="0"/>
              <a:t>.”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20 May</a:t>
            </a:r>
            <a:r>
              <a:rPr lang="en-US" dirty="0" smtClean="0"/>
              <a:t>, </a:t>
            </a:r>
            <a:r>
              <a:rPr lang="en-US" dirty="0" smtClean="0"/>
              <a:t>“Some </a:t>
            </a:r>
            <a:r>
              <a:rPr lang="en-US" dirty="0" smtClean="0"/>
              <a:t>PWG1 tasks for the MC production using the available event-</a:t>
            </a:r>
            <a:r>
              <a:rPr lang="en-US" dirty="0" err="1" smtClean="0"/>
              <a:t>generators”r</a:t>
            </a:r>
            <a:r>
              <a:rPr lang="en-US" dirty="0" smtClean="0">
                <a:hlinkClick r:id="rId3"/>
              </a:rPr>
              <a:t>¶</a:t>
            </a:r>
            <a:r>
              <a:rPr lang="en-US" dirty="0" smtClean="0"/>
              <a:t> Speaker: Grigory </a:t>
            </a:r>
            <a:r>
              <a:rPr lang="en-US" dirty="0" err="1" smtClean="0"/>
              <a:t>Feofilov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15 April </a:t>
            </a:r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smtClean="0"/>
              <a:t>On </a:t>
            </a:r>
            <a:r>
              <a:rPr lang="en-US" dirty="0" smtClean="0"/>
              <a:t>difference between DCM and </a:t>
            </a:r>
            <a:r>
              <a:rPr lang="en-US" dirty="0" err="1" smtClean="0"/>
              <a:t>Glauber</a:t>
            </a:r>
            <a:r>
              <a:rPr lang="en-US" dirty="0" smtClean="0"/>
              <a:t> model</a:t>
            </a:r>
            <a:r>
              <a:rPr lang="en-US" dirty="0" smtClean="0"/>
              <a:t>.” 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Genis</a:t>
            </a:r>
            <a:r>
              <a:rPr lang="en-US" dirty="0" smtClean="0"/>
              <a:t> </a:t>
            </a:r>
            <a:r>
              <a:rPr lang="en-US" dirty="0" err="1" smtClean="0"/>
              <a:t>Musulmanbekov</a:t>
            </a:r>
            <a:r>
              <a:rPr lang="en-US" dirty="0" smtClean="0"/>
              <a:t> (JINR, LIT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101599" y="1417746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2591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267" y="319242"/>
            <a:ext cx="9203267" cy="1026958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b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1: </a:t>
            </a:r>
            <a:r>
              <a:rPr lang="en-US" sz="3200" dirty="0" smtClean="0">
                <a:solidFill>
                  <a:srgbClr val="FF0000"/>
                </a:solidFill>
              </a:rPr>
              <a:t>to </a:t>
            </a:r>
            <a:r>
              <a:rPr lang="en-US" sz="3200" dirty="0">
                <a:solidFill>
                  <a:srgbClr val="FF0000"/>
                </a:solidFill>
              </a:rPr>
              <a:t>start and compare with STAR@RHIC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8168"/>
            <a:ext cx="8970433" cy="5202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FF"/>
                </a:solidFill>
              </a:rPr>
              <a:t>Selection of the </a:t>
            </a:r>
            <a:r>
              <a:rPr lang="en-US" sz="2600" b="1" dirty="0" err="1">
                <a:solidFill>
                  <a:srgbClr val="0000FF"/>
                </a:solidFill>
              </a:rPr>
              <a:t>pseudorapidity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intervals and centrality classes 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STAR@RHIC</a:t>
            </a:r>
            <a:r>
              <a:rPr lang="en-US" sz="2000" dirty="0" smtClean="0"/>
              <a:t>: </a:t>
            </a:r>
            <a:r>
              <a:rPr lang="en-US" sz="2000" dirty="0" err="1" smtClean="0"/>
              <a:t>Au+Au</a:t>
            </a:r>
            <a:r>
              <a:rPr lang="en-US" sz="2000" dirty="0" smtClean="0"/>
              <a:t> collisions at √s </a:t>
            </a:r>
            <a:r>
              <a:rPr lang="en-US" sz="2000" baseline="-25000" dirty="0" smtClean="0"/>
              <a:t>NN</a:t>
            </a:r>
            <a:r>
              <a:rPr lang="en-US" sz="2000" dirty="0" smtClean="0"/>
              <a:t>=9.2GeV, year 2008 , a short test run of </a:t>
            </a:r>
            <a:r>
              <a:rPr lang="en-US" sz="2000" dirty="0"/>
              <a:t>~</a:t>
            </a:r>
            <a:r>
              <a:rPr lang="en-US" sz="2000" dirty="0" smtClean="0"/>
              <a:t>3000 good events </a:t>
            </a:r>
            <a:r>
              <a:rPr lang="en-US" sz="2000" dirty="0" smtClean="0">
                <a:solidFill>
                  <a:srgbClr val="0000FF"/>
                </a:solidFill>
              </a:rPr>
              <a:t>[1]</a:t>
            </a:r>
          </a:p>
          <a:p>
            <a:pPr algn="just">
              <a:buFont typeface="Wingdings" charset="2"/>
              <a:buChar char="u"/>
            </a:pPr>
            <a:r>
              <a:rPr lang="en-US" sz="2000" dirty="0" smtClean="0"/>
              <a:t>Energy </a:t>
            </a:r>
            <a:r>
              <a:rPr lang="en-US" sz="2000" dirty="0"/>
              <a:t>dependence of particle ratios,π−/π+, </a:t>
            </a:r>
            <a:r>
              <a:rPr lang="en-US" sz="2000" dirty="0" smtClean="0"/>
              <a:t>p</a:t>
            </a:r>
            <a:r>
              <a:rPr lang="en-US" sz="2000" dirty="0"/>
              <a:t>/p</a:t>
            </a:r>
            <a:r>
              <a:rPr lang="en-US" sz="2000" dirty="0" smtClean="0"/>
              <a:t>, K</a:t>
            </a:r>
            <a:r>
              <a:rPr lang="en-US" sz="2000" dirty="0"/>
              <a:t>−/K</a:t>
            </a:r>
            <a:r>
              <a:rPr lang="en-US" sz="2000" dirty="0" smtClean="0"/>
              <a:t>+ and K</a:t>
            </a:r>
            <a:r>
              <a:rPr lang="en-US" sz="2000" dirty="0"/>
              <a:t>/π, plotted as a function </a:t>
            </a:r>
            <a:r>
              <a:rPr lang="en-US" sz="2000" dirty="0" smtClean="0"/>
              <a:t>of √</a:t>
            </a:r>
            <a:r>
              <a:rPr lang="en-US" sz="2000" dirty="0" err="1"/>
              <a:t>sNN</a:t>
            </a:r>
            <a:r>
              <a:rPr lang="en-US" sz="2000" dirty="0"/>
              <a:t>.  </a:t>
            </a:r>
            <a:r>
              <a:rPr lang="en-US" sz="2000" dirty="0" smtClean="0"/>
              <a:t>       </a:t>
            </a:r>
            <a:r>
              <a:rPr lang="en-US" sz="2000" b="1" dirty="0" smtClean="0">
                <a:solidFill>
                  <a:srgbClr val="0000FF"/>
                </a:solidFill>
              </a:rPr>
              <a:t>Results </a:t>
            </a:r>
            <a:r>
              <a:rPr lang="en-US" sz="2000" b="1" dirty="0">
                <a:solidFill>
                  <a:srgbClr val="0000FF"/>
                </a:solidFill>
              </a:rPr>
              <a:t>from 0–10% </a:t>
            </a:r>
            <a:r>
              <a:rPr lang="en-US" sz="2000" dirty="0"/>
              <a:t>central </a:t>
            </a:r>
            <a:r>
              <a:rPr lang="en-US" sz="2000" dirty="0" err="1"/>
              <a:t>Au+Au</a:t>
            </a:r>
            <a:r>
              <a:rPr lang="en-US" sz="2000" dirty="0"/>
              <a:t> collisions at 9.2 </a:t>
            </a:r>
            <a:r>
              <a:rPr lang="en-US" sz="2000" dirty="0" err="1"/>
              <a:t>GeV</a:t>
            </a:r>
            <a:r>
              <a:rPr lang="en-US" sz="2000" dirty="0"/>
              <a:t> at </a:t>
            </a:r>
            <a:r>
              <a:rPr lang="en-US" sz="2000" dirty="0" err="1"/>
              <a:t>midrapidity</a:t>
            </a:r>
            <a:r>
              <a:rPr lang="en-US" sz="2000" dirty="0"/>
              <a:t> </a:t>
            </a:r>
            <a:r>
              <a:rPr lang="en-US" sz="2000" dirty="0" smtClean="0"/>
              <a:t>                  (</a:t>
            </a:r>
            <a:r>
              <a:rPr lang="en-US" sz="2000" b="1" dirty="0">
                <a:solidFill>
                  <a:srgbClr val="0000FF"/>
                </a:solidFill>
              </a:rPr>
              <a:t>|y|&lt;0.5</a:t>
            </a:r>
            <a:r>
              <a:rPr lang="en-US" sz="2000" dirty="0" smtClean="0"/>
              <a:t>)  are </a:t>
            </a:r>
            <a:r>
              <a:rPr lang="en-US" sz="2000" dirty="0"/>
              <a:t>compared with those from AGS, SPS and RHIC. </a:t>
            </a:r>
            <a:endParaRPr lang="en-US" sz="2000" dirty="0" smtClean="0"/>
          </a:p>
          <a:p>
            <a:pPr algn="just">
              <a:buFont typeface="Wingdings" charset="2"/>
              <a:buChar char="u"/>
            </a:pPr>
            <a:r>
              <a:rPr lang="en-US" sz="2000" dirty="0" smtClean="0"/>
              <a:t>Azimuthal </a:t>
            </a:r>
            <a:r>
              <a:rPr lang="en-US" sz="2000" dirty="0"/>
              <a:t>anisotropy </a:t>
            </a:r>
            <a:r>
              <a:rPr lang="en-US" sz="2000" dirty="0" smtClean="0"/>
              <a:t>measurements</a:t>
            </a:r>
          </a:p>
          <a:p>
            <a:pPr algn="just">
              <a:buFont typeface="Wingdings" charset="2"/>
              <a:buChar char="u"/>
            </a:pPr>
            <a:r>
              <a:rPr lang="en-US" sz="2000" dirty="0"/>
              <a:t>Pion interferometry measurements</a:t>
            </a:r>
            <a:endParaRPr lang="en-US" sz="2000" baseline="-25000" dirty="0"/>
          </a:p>
          <a:p>
            <a:pPr marL="0" indent="0">
              <a:buNone/>
            </a:pPr>
            <a:r>
              <a:rPr lang="en-US" sz="1700" b="1" dirty="0" smtClean="0">
                <a:solidFill>
                  <a:srgbClr val="0000FF"/>
                </a:solidFill>
              </a:rPr>
              <a:t>[1] STAR Collaboration, </a:t>
            </a:r>
            <a:r>
              <a:rPr lang="en-US" sz="1700" b="1" dirty="0" smtClean="0"/>
              <a:t>Bulk </a:t>
            </a:r>
            <a:r>
              <a:rPr lang="en-US" sz="1700" b="1" dirty="0"/>
              <a:t>Properties in </a:t>
            </a:r>
            <a:r>
              <a:rPr lang="en-US" sz="1700" b="1" dirty="0" err="1"/>
              <a:t>Au+Au</a:t>
            </a:r>
            <a:r>
              <a:rPr lang="en-US" sz="1700" b="1" dirty="0"/>
              <a:t> Collisions at </a:t>
            </a:r>
            <a:r>
              <a:rPr lang="en-US" sz="1700" b="1" dirty="0" smtClean="0"/>
              <a:t>√ </a:t>
            </a:r>
            <a:r>
              <a:rPr lang="en-US" sz="1700" b="1" i="1" dirty="0" err="1" smtClean="0"/>
              <a:t>s</a:t>
            </a:r>
            <a:r>
              <a:rPr lang="en-US" sz="1700" b="1" i="1" baseline="-25000" dirty="0" err="1" smtClean="0"/>
              <a:t>NN</a:t>
            </a:r>
            <a:r>
              <a:rPr lang="en-US" sz="1700" b="1" dirty="0" smtClean="0"/>
              <a:t>= </a:t>
            </a:r>
            <a:r>
              <a:rPr lang="en-US" sz="1700" b="1" dirty="0"/>
              <a:t>9.2 </a:t>
            </a:r>
            <a:r>
              <a:rPr lang="en-US" sz="1700" b="1" dirty="0" err="1"/>
              <a:t>GeV</a:t>
            </a:r>
            <a:r>
              <a:rPr lang="en-US" sz="1700" b="1" dirty="0"/>
              <a:t> in STAR Experiment at </a:t>
            </a:r>
            <a:r>
              <a:rPr lang="en-US" sz="1700" b="1" dirty="0" smtClean="0"/>
              <a:t>RHIC,</a:t>
            </a:r>
            <a:r>
              <a:rPr lang="en-US" sz="1700" dirty="0"/>
              <a:t> Nucl.Phys.A830:275c-278c,</a:t>
            </a:r>
            <a:r>
              <a:rPr lang="en-US" sz="1700" dirty="0" smtClean="0"/>
              <a:t>2009;</a:t>
            </a:r>
            <a:r>
              <a:rPr lang="en-US" sz="1700" dirty="0">
                <a:hlinkClick r:id="rId2"/>
              </a:rPr>
              <a:t> arXiv:</a:t>
            </a:r>
            <a:r>
              <a:rPr lang="en-US" sz="1700" dirty="0" smtClean="0">
                <a:hlinkClick r:id="rId2"/>
              </a:rPr>
              <a:t>0907.1943v2</a:t>
            </a:r>
            <a:endParaRPr lang="en-US" sz="1700" b="1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93132" y="1409279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1480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7100"/>
            <a:ext cx="7797800" cy="5816599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[1] STAR 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√ </a:t>
            </a:r>
            <a:r>
              <a:rPr lang="en-US" b="1" i="1" dirty="0" err="1"/>
              <a:t>s</a:t>
            </a:r>
            <a:r>
              <a:rPr lang="en-US" b="1" i="1" baseline="-25000" dirty="0" err="1"/>
              <a:t>NN</a:t>
            </a:r>
            <a:r>
              <a:rPr lang="en-US" b="1" dirty="0"/>
              <a:t>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1" y="1174592"/>
            <a:ext cx="6578599" cy="47657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8600" y="1033790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96100" y="2005112"/>
            <a:ext cx="2247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At </a:t>
            </a:r>
            <a:r>
              <a:rPr lang="en-US" sz="2400" b="1" dirty="0" err="1" smtClean="0"/>
              <a:t>midrapidity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(|y|&lt;0.5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b="1" dirty="0" smtClean="0"/>
              <a:t>Centrality </a:t>
            </a:r>
          </a:p>
          <a:p>
            <a:r>
              <a:rPr lang="en-US" sz="2400" b="1" dirty="0" smtClean="0"/>
              <a:t>Class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</a:t>
            </a:r>
            <a:r>
              <a:rPr lang="en-US" sz="2400" b="1" dirty="0" smtClean="0">
                <a:solidFill>
                  <a:srgbClr val="FF0000"/>
                </a:solidFill>
              </a:rPr>
              <a:t>0-10%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9075" y="747812"/>
            <a:ext cx="473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Energy dependence of particle ratios</a:t>
            </a:r>
          </a:p>
        </p:txBody>
      </p:sp>
      <p:cxnSp>
        <p:nvCxnSpPr>
          <p:cNvPr id="9" name="AutoShape 5"/>
          <p:cNvCxnSpPr>
            <a:cxnSpLocks noChangeShapeType="1"/>
          </p:cNvCxnSpPr>
          <p:nvPr/>
        </p:nvCxnSpPr>
        <p:spPr bwMode="auto">
          <a:xfrm>
            <a:off x="177800" y="8547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799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7100"/>
            <a:ext cx="7797800" cy="5816599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[1] </a:t>
            </a:r>
            <a:r>
              <a:rPr lang="en-US" b="1" dirty="0" smtClean="0">
                <a:solidFill>
                  <a:srgbClr val="0000FF"/>
                </a:solidFill>
              </a:rPr>
              <a:t>STAR </a:t>
            </a:r>
            <a:r>
              <a:rPr lang="en-US" b="1" dirty="0">
                <a:solidFill>
                  <a:srgbClr val="0000FF"/>
                </a:solidFill>
              </a:rPr>
              <a:t>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</a:t>
            </a:r>
            <a:r>
              <a:rPr lang="en-US" b="1" dirty="0" smtClean="0"/>
              <a:t>‾</a:t>
            </a:r>
            <a:r>
              <a:rPr lang="en-US" b="1" dirty="0"/>
              <a:t>‾</a:t>
            </a:r>
            <a:r>
              <a:rPr lang="en-US" b="1" dirty="0" smtClean="0"/>
              <a:t>‾√ </a:t>
            </a:r>
            <a:r>
              <a:rPr lang="en-US" b="1" i="1" dirty="0" err="1" smtClean="0"/>
              <a:t>sNN</a:t>
            </a:r>
            <a:r>
              <a:rPr lang="en-US" b="1" dirty="0" smtClean="0"/>
              <a:t>‾=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69100" y="4183390"/>
            <a:ext cx="20447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Centrality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class </a:t>
            </a:r>
            <a:r>
              <a:rPr lang="en-US" sz="2400" b="1" dirty="0" smtClean="0">
                <a:solidFill>
                  <a:srgbClr val="FF0000"/>
                </a:solidFill>
              </a:rPr>
              <a:t>   0-30</a:t>
            </a:r>
            <a:r>
              <a:rPr lang="en-US" sz="2400" b="1" dirty="0">
                <a:solidFill>
                  <a:srgbClr val="FF0000"/>
                </a:solidFill>
              </a:rPr>
              <a:t>%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8702"/>
            <a:ext cx="9258300" cy="20314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2640" y="1332012"/>
            <a:ext cx="450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Pion interferometry measurements</a:t>
            </a:r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203200" y="11468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847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9318</TotalTime>
  <Words>2491</Words>
  <Application>Microsoft Macintosh PowerPoint</Application>
  <PresentationFormat>On-screen Show (4:3)</PresentationFormat>
  <Paragraphs>278</Paragraphs>
  <Slides>38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Custom Design</vt:lpstr>
      <vt:lpstr>Breeze</vt:lpstr>
      <vt:lpstr>Microsoft Equation</vt:lpstr>
      <vt:lpstr>Формула</vt:lpstr>
      <vt:lpstr>PowerPoint Presentation</vt:lpstr>
      <vt:lpstr>PWG1-MPD  status</vt:lpstr>
      <vt:lpstr>PowerPoint Presentation</vt:lpstr>
      <vt:lpstr>Layout of the talk</vt:lpstr>
      <vt:lpstr>Some critical issues</vt:lpstr>
      <vt:lpstr>Where are we today? Some talks at PWG1 meetings in 2021</vt:lpstr>
      <vt:lpstr>Discussion of the MC production Task 1: to start and compare with STAR@RHIC)</vt:lpstr>
      <vt:lpstr>We have to start and compare with STAR@RHIC  [1]    </vt:lpstr>
      <vt:lpstr>We have to start and compare with STAR@RHIC  [1]    </vt:lpstr>
      <vt:lpstr>We have to start and compare with STAR@RHIC  [1]                                                          Azimuthal anisotropy measurements</vt:lpstr>
      <vt:lpstr>STAR@RHIC data-sets [2]</vt:lpstr>
      <vt:lpstr>Question: with  very reach harvest of STAR data at RHIC what is expected to be new  and done better by the MPD?  </vt:lpstr>
      <vt:lpstr>Question: with  very reach harvest of STAR data at RHIC what is expected to be new  and better by the MPD?  </vt:lpstr>
      <vt:lpstr>MGM and GM for Pb+Pb collisions: Ncoll and Npart mean values and fluctuations[1]</vt:lpstr>
      <vt:lpstr>Multiplicity distribution at STAR@RHIC in Au+Au at √sNN= 9.2 GeV </vt:lpstr>
      <vt:lpstr>Slide from Petr Parfenov talk:</vt:lpstr>
      <vt:lpstr>Slide from Pedro Nieto talk: </vt:lpstr>
      <vt:lpstr>Parameters x and (f, μ, k) in standard Glauber-based approach ?</vt:lpstr>
      <vt:lpstr>Centrality classes selection to compare with STAR </vt:lpstr>
      <vt:lpstr>Discussion of the MC production</vt:lpstr>
      <vt:lpstr>Request 16: PWG1 -- DCM-SMM, min bias BiBi@9.2 GeV, 1 mln</vt:lpstr>
      <vt:lpstr>Request 14: PWG1 - UrQMD, 1M min. bias BiBi @ 9.2 GeV</vt:lpstr>
      <vt:lpstr>Centrality determination in MPD at NICA</vt:lpstr>
      <vt:lpstr>PowerPoint Presentation</vt:lpstr>
      <vt:lpstr>PowerPoint Presentation</vt:lpstr>
      <vt:lpstr>Impact parameter b, multiplicity  and Npart in MC Glauber model</vt:lpstr>
      <vt:lpstr>Centrality-wise optimization of the class width is needed </vt:lpstr>
      <vt:lpstr>Two main approaches to   determination of classes of centrality</vt:lpstr>
      <vt:lpstr>Some comments  on Multiplicity-based methods</vt:lpstr>
      <vt:lpstr>FHCal energy measurements</vt:lpstr>
      <vt:lpstr>Fragmentation models/generators</vt:lpstr>
      <vt:lpstr>Reconstruction of the event plane with spectators</vt:lpstr>
      <vt:lpstr>Proposals  for MC simulations and analysis for the Physics Performance paper</vt:lpstr>
      <vt:lpstr>The next steps:</vt:lpstr>
      <vt:lpstr>Thank you for your attention!</vt:lpstr>
      <vt:lpstr>Summary-1</vt:lpstr>
      <vt:lpstr>Summary-2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feofilov</dc:creator>
  <cp:lastModifiedBy>Grigory</cp:lastModifiedBy>
  <cp:revision>245</cp:revision>
  <dcterms:created xsi:type="dcterms:W3CDTF">2003-08-29T19:31:55Z</dcterms:created>
  <dcterms:modified xsi:type="dcterms:W3CDTF">2021-10-14T04:34:47Z</dcterms:modified>
</cp:coreProperties>
</file>