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1071" r:id="rId2"/>
    <p:sldId id="1339" r:id="rId3"/>
    <p:sldId id="1319" r:id="rId4"/>
    <p:sldId id="1318" r:id="rId5"/>
    <p:sldId id="1437" r:id="rId6"/>
    <p:sldId id="1439" r:id="rId7"/>
    <p:sldId id="359" r:id="rId8"/>
    <p:sldId id="1438" r:id="rId9"/>
    <p:sldId id="695" r:id="rId10"/>
    <p:sldId id="1440" r:id="rId11"/>
    <p:sldId id="380" r:id="rId12"/>
    <p:sldId id="1338" r:id="rId13"/>
    <p:sldId id="1335" r:id="rId14"/>
    <p:sldId id="261" r:id="rId15"/>
    <p:sldId id="1346" r:id="rId16"/>
    <p:sldId id="1429" r:id="rId17"/>
    <p:sldId id="1371" r:id="rId18"/>
    <p:sldId id="1400" r:id="rId19"/>
    <p:sldId id="1348" r:id="rId20"/>
    <p:sldId id="1434" r:id="rId21"/>
    <p:sldId id="1435" r:id="rId22"/>
    <p:sldId id="1409" r:id="rId23"/>
  </p:sldIdLst>
  <p:sldSz cx="9144000" cy="6858000" type="screen4x3"/>
  <p:notesSz cx="6797675" cy="9928225"/>
  <p:embeddedFontLst>
    <p:embeddedFont>
      <p:font typeface="Bookman Old Style" panose="020506040505050202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99"/>
    <a:srgbClr val="9999FF"/>
    <a:srgbClr val="006600"/>
    <a:srgbClr val="00863D"/>
    <a:srgbClr val="CCCCFF"/>
    <a:srgbClr val="000066"/>
    <a:srgbClr val="FF0000"/>
    <a:srgbClr val="FFCC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3" autoAdjust="0"/>
    <p:restoredTop sz="98418" autoAdjust="0"/>
  </p:normalViewPr>
  <p:slideViewPr>
    <p:cSldViewPr snapToGrid="0">
      <p:cViewPr varScale="1">
        <p:scale>
          <a:sx n="115" d="100"/>
          <a:sy n="115" d="100"/>
        </p:scale>
        <p:origin x="167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30000"/>
            </a:lvl1pPr>
          </a:lstStyle>
          <a:p>
            <a:pPr>
              <a:defRPr/>
            </a:pPr>
            <a:fld id="{4165B280-2163-441A-96BD-532610C9772E}" type="datetimeFigureOut">
              <a:rPr lang="ru-RU"/>
              <a:pPr>
                <a:defRPr/>
              </a:pPr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30000"/>
            </a:lvl1pPr>
          </a:lstStyle>
          <a:p>
            <a:pPr>
              <a:defRPr/>
            </a:pPr>
            <a:fld id="{7B3F4DE3-218D-4BBB-8F22-B6EAC9AF1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1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fld id="{5BED76C0-7266-4D9E-BBCF-BA05C7C6F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07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view of major NICA facilities. The </a:t>
            </a:r>
            <a:r>
              <a:rPr lang="en-US" dirty="0" err="1"/>
              <a:t>Nuclotron</a:t>
            </a:r>
            <a:r>
              <a:rPr lang="en-US" dirty="0"/>
              <a:t> – </a:t>
            </a:r>
            <a:r>
              <a:rPr lang="en-US" dirty="0" err="1"/>
              <a:t>supercoducting</a:t>
            </a:r>
            <a:r>
              <a:rPr lang="en-US" dirty="0"/>
              <a:t> synchrotron with circumference</a:t>
            </a:r>
            <a:r>
              <a:rPr lang="en-US" baseline="0" dirty="0"/>
              <a:t> of 250 meters was put in operation 24 years ago. The beams from </a:t>
            </a:r>
            <a:r>
              <a:rPr lang="en-US" baseline="0" dirty="0" err="1"/>
              <a:t>Nuclotron</a:t>
            </a:r>
            <a:r>
              <a:rPr lang="en-US" baseline="0" dirty="0"/>
              <a:t>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34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>
            <a:extLst>
              <a:ext uri="{FF2B5EF4-FFF2-40B4-BE49-F238E27FC236}">
                <a16:creationId xmlns:a16="http://schemas.microsoft.com/office/drawing/2014/main" id="{EF223C6D-6DB5-7B41-847B-C659C20088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Заметки 2">
            <a:extLst>
              <a:ext uri="{FF2B5EF4-FFF2-40B4-BE49-F238E27FC236}">
                <a16:creationId xmlns:a16="http://schemas.microsoft.com/office/drawing/2014/main" id="{A9906CCA-7D44-F04A-8992-538DD21EEC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8435" name="Номер слайда 3">
            <a:extLst>
              <a:ext uri="{FF2B5EF4-FFF2-40B4-BE49-F238E27FC236}">
                <a16:creationId xmlns:a16="http://schemas.microsoft.com/office/drawing/2014/main" id="{61BB6829-F99F-0449-9F04-FA1154C2F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1788C3-F149-F445-ABC1-ABF75C93842E}" type="slidenum">
              <a:rPr lang="ru-RU" altLang="ru-RU"/>
              <a:pPr>
                <a:spcBef>
                  <a:spcPct val="0"/>
                </a:spcBef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328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ED76C0-7266-4D9E-BBCF-BA05C7C6F9A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3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3F575-D89B-427C-A4F1-9C755AA499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52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ADB91-6479-4C26-86BA-093CE9902F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44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2D1B-657C-439F-AD8D-B54213535D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46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7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94F7-9587-4019-ADD2-BFCD3D93D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72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AFF7-641F-41A3-B053-9FAD686A2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38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D3A02-30DA-4F4A-B11A-44F03D2583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7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A22D-DB51-4CD9-B770-9EE15EFABF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31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E34DA-3E58-4CCE-90FC-3DE462CED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3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4C7F-E15B-46C2-A08C-D0E7F165FD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52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BAD2-7B31-4BE6-BAA6-4667A8BF1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9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EA38-35A9-428B-9D13-B8C062B80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512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C86A814-5532-40CF-A5C1-349400505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NULL"/><Relationship Id="rId4" Type="http://schemas.openxmlformats.org/officeDocument/2006/relationships/image" Target="../media/image34.png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47.png"/><Relationship Id="rId3" Type="http://schemas.openxmlformats.org/officeDocument/2006/relationships/image" Target="../media/image38.png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37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4.png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2"/>
          <p:cNvGrpSpPr>
            <a:grpSpLocks/>
          </p:cNvGrpSpPr>
          <p:nvPr/>
        </p:nvGrpSpPr>
        <p:grpSpPr bwMode="auto">
          <a:xfrm>
            <a:off x="0" y="0"/>
            <a:ext cx="9144000" cy="3656013"/>
            <a:chOff x="0" y="0"/>
            <a:chExt cx="5760" cy="2303"/>
          </a:xfrm>
        </p:grpSpPr>
        <p:pic>
          <p:nvPicPr>
            <p:cNvPr id="2053" name="Picture 9" descr="NICA_header_bl-wh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Rectangle 81"/>
            <p:cNvSpPr>
              <a:spLocks noChangeArrowheads="1"/>
            </p:cNvSpPr>
            <p:nvPr/>
          </p:nvSpPr>
          <p:spPr bwMode="auto">
            <a:xfrm>
              <a:off x="0" y="1176"/>
              <a:ext cx="5760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           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NICA Collider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0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Construction status and commissioning plans</a:t>
              </a:r>
            </a:p>
          </p:txBody>
        </p:sp>
      </p:grpSp>
      <p:pic>
        <p:nvPicPr>
          <p:cNvPr id="2052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19" y="1866900"/>
            <a:ext cx="1757362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D60D1BB-7BEE-440A-975B-B8524CA3B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pic>
        <p:nvPicPr>
          <p:cNvPr id="3" name="Picture 2" descr="C:\Users\ADmin\Desktop\20210918-_DSC4362.jpg">
            <a:extLst>
              <a:ext uri="{FF2B5EF4-FFF2-40B4-BE49-F238E27FC236}">
                <a16:creationId xmlns:a16="http://schemas.microsoft.com/office/drawing/2014/main" id="{E55D7E25-A3FA-4C37-AB98-DDF17533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3649"/>
          <a:stretch>
            <a:fillRect/>
          </a:stretch>
        </p:blipFill>
        <p:spPr bwMode="auto">
          <a:xfrm>
            <a:off x="-100034" y="566171"/>
            <a:ext cx="4672034" cy="3866109"/>
          </a:xfrm>
          <a:prstGeom prst="rect">
            <a:avLst/>
          </a:prstGeom>
          <a:noFill/>
        </p:spPr>
      </p:pic>
      <p:pic>
        <p:nvPicPr>
          <p:cNvPr id="4" name="Picture 2" descr="C:\Users\ADmin\Desktop\IMG-20210921-WA0004.jpg">
            <a:extLst>
              <a:ext uri="{FF2B5EF4-FFF2-40B4-BE49-F238E27FC236}">
                <a16:creationId xmlns:a16="http://schemas.microsoft.com/office/drawing/2014/main" id="{27BF5D85-B9EB-41F7-8C37-1CCB090B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26171"/>
          <a:stretch>
            <a:fillRect/>
          </a:stretch>
        </p:blipFill>
        <p:spPr bwMode="auto">
          <a:xfrm>
            <a:off x="4832970" y="651647"/>
            <a:ext cx="4311030" cy="3284571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BBB805-13FB-49F6-BF61-3560BD3E630B}"/>
              </a:ext>
            </a:extLst>
          </p:cNvPr>
          <p:cNvSpPr/>
          <p:nvPr/>
        </p:nvSpPr>
        <p:spPr>
          <a:xfrm>
            <a:off x="7504115" y="0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Sep, 2021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3FF6AE7F-4743-441E-B357-F1C4E27A4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40334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Beam extracted from Booster and transferred through cannel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D075A-2CD9-402C-BAB2-610AB1721CA6}"/>
              </a:ext>
            </a:extLst>
          </p:cNvPr>
          <p:cNvSpPr txBox="1"/>
          <p:nvPr/>
        </p:nvSpPr>
        <p:spPr>
          <a:xfrm>
            <a:off x="912789" y="4444453"/>
            <a:ext cx="264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Joint JINR-BINP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3BF22F-02D4-4CC2-8B5E-4165D4B7F395}"/>
              </a:ext>
            </a:extLst>
          </p:cNvPr>
          <p:cNvSpPr txBox="1"/>
          <p:nvPr/>
        </p:nvSpPr>
        <p:spPr>
          <a:xfrm>
            <a:off x="5684835" y="3958438"/>
            <a:ext cx="264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Fe14+ beam profile at the luminophore plate at the exit from the channel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1C746C-50EC-4B10-AEA9-00DD353FFC1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5433318"/>
            <a:ext cx="9073008" cy="1393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89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CA87FB23-D87D-4895-A445-31B638AAC271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332"/>
            <a:ext cx="4294580" cy="383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286641"/>
              </p:ext>
            </p:extLst>
          </p:nvPr>
        </p:nvGraphicFramePr>
        <p:xfrm>
          <a:off x="4917791" y="1503571"/>
          <a:ext cx="4357688" cy="262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884475" imgH="5291173" progId="">
                  <p:embed/>
                </p:oleObj>
              </mc:Choice>
              <mc:Fallback>
                <p:oleObj name="Document" r:id="rId3" imgW="8884475" imgH="5291173" progId="">
                  <p:embed/>
                  <p:pic>
                    <p:nvPicPr>
                      <p:cNvPr id="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791" y="1503571"/>
                        <a:ext cx="4357688" cy="2627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049270" y="774667"/>
            <a:ext cx="40947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</a:rPr>
              <a:t>1) Magnetic field 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up to B= 6.0 </a:t>
            </a:r>
            <a:r>
              <a:rPr lang="ru-RU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Т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,</a:t>
            </a:r>
            <a:r>
              <a:rPr lang="en-US" sz="1400" b="1" dirty="0">
                <a:solidFill>
                  <a:srgbClr val="000080"/>
                </a:solidFill>
                <a:ea typeface="Times New Roman" panose="02020603050405020304" pitchFamily="18" charset="0"/>
              </a:rPr>
              <a:t>   </a:t>
            </a:r>
            <a:r>
              <a:rPr lang="en-US" sz="1400" b="1" dirty="0">
                <a:solidFill>
                  <a:srgbClr val="1F3864"/>
                </a:solidFill>
                <a:ea typeface="Times New Roman" panose="02020603050405020304" pitchFamily="18" charset="0"/>
              </a:rPr>
              <a:t>(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5.0 T</a:t>
            </a:r>
            <a:r>
              <a:rPr lang="en-US" sz="1400" b="1" dirty="0">
                <a:solidFill>
                  <a:srgbClr val="1F3864"/>
                </a:solidFill>
                <a:ea typeface="Times New Roman" panose="02020603050405020304" pitchFamily="18" charset="0"/>
              </a:rPr>
              <a:t>)</a:t>
            </a:r>
            <a:endParaRPr lang="ru-RU" sz="1400" b="1" dirty="0">
              <a:ea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80"/>
                </a:solidFill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</a:rPr>
              <a:t>2) Energy of electron string  </a:t>
            </a:r>
            <a:r>
              <a:rPr lang="en-US" sz="1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E</a:t>
            </a:r>
            <a:r>
              <a:rPr lang="en-US" sz="1400" b="1" baseline="-250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e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≤ 25keV</a:t>
            </a:r>
            <a:r>
              <a:rPr lang="ru-RU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(E</a:t>
            </a:r>
            <a:r>
              <a:rPr lang="en-US" sz="1400" b="1" baseline="-250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≤12keV) 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72635" y="358650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Theoretical</a:t>
            </a:r>
            <a:r>
              <a:rPr lang="ru-RU" b="1" dirty="0">
                <a:solidFill>
                  <a:srgbClr val="170CF4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and</a:t>
            </a:r>
            <a:r>
              <a:rPr lang="ru-RU" b="1" dirty="0">
                <a:solidFill>
                  <a:srgbClr val="170CF4"/>
                </a:solidFill>
                <a:latin typeface="Arial" panose="020B0604020202020204" pitchFamily="34" charset="0"/>
              </a:rPr>
              <a:t>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achieved</a:t>
            </a:r>
            <a:r>
              <a:rPr lang="ru-RU" b="1" dirty="0">
                <a:solidFill>
                  <a:srgbClr val="170CF4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parameters</a:t>
            </a:r>
            <a:r>
              <a:rPr lang="ru-RU" dirty="0">
                <a:latin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36966A0A-071D-4532-B533-C7E741EE9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3686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800" b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 “KRION -6T” </a:t>
            </a:r>
            <a:endParaRPr lang="en-US" alt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DDC96-7704-4F10-A23F-7C8254080B8D}"/>
              </a:ext>
            </a:extLst>
          </p:cNvPr>
          <p:cNvSpPr txBox="1"/>
          <p:nvPr/>
        </p:nvSpPr>
        <p:spPr>
          <a:xfrm>
            <a:off x="5993476" y="-10682"/>
            <a:ext cx="3150524" cy="369332"/>
          </a:xfrm>
          <a:prstGeom prst="rect">
            <a:avLst/>
          </a:prstGeom>
          <a:solidFill>
            <a:srgbClr val="FFFF99">
              <a:alpha val="72000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ru-RU" sz="18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 in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21B34-AB2B-45FB-A90B-57DF99F6155C}"/>
              </a:ext>
            </a:extLst>
          </p:cNvPr>
          <p:cNvSpPr txBox="1"/>
          <p:nvPr/>
        </p:nvSpPr>
        <p:spPr>
          <a:xfrm>
            <a:off x="-58190" y="4577175"/>
            <a:ext cx="4505499" cy="1200329"/>
          </a:xfrm>
          <a:prstGeom prst="rect">
            <a:avLst/>
          </a:prstGeom>
          <a:solidFill>
            <a:srgbClr val="FFFF99">
              <a:alpha val="72000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ru-RU" sz="18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KRION 6T was used during </a:t>
            </a:r>
            <a:r>
              <a:rPr lang="en-US" altLang="ru-RU" sz="1800" dirty="0" err="1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18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RUN #55  (March 2018)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defRPr/>
            </a:pPr>
            <a:r>
              <a:rPr lang="en-US" altLang="ru-RU" sz="18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 SRC &amp; BM@N experiments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defRPr/>
            </a:pPr>
            <a:r>
              <a:rPr lang="en-US" altLang="ru-RU" sz="18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1800" dirty="0" err="1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ru-RU" sz="18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Kr beams)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F19A23-B01D-4200-B485-4CE989A706FF}"/>
              </a:ext>
            </a:extLst>
          </p:cNvPr>
          <p:cNvSpPr txBox="1"/>
          <p:nvPr/>
        </p:nvSpPr>
        <p:spPr>
          <a:xfrm>
            <a:off x="3150525" y="-24187"/>
            <a:ext cx="245225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heavy ion source </a:t>
            </a:r>
            <a:endParaRPr lang="ru-RU" sz="2000" dirty="0"/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8989DD17-50D9-4FD8-B5E1-2FAC2A456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40" y="4207842"/>
            <a:ext cx="4712692" cy="265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Номер слайда 1">
            <a:extLst>
              <a:ext uri="{FF2B5EF4-FFF2-40B4-BE49-F238E27FC236}">
                <a16:creationId xmlns:a16="http://schemas.microsoft.com/office/drawing/2014/main" id="{2ED5488C-D08B-224F-BC3D-3E662AB7B637}"/>
              </a:ext>
            </a:extLst>
          </p:cNvPr>
          <p:cNvSpPr txBox="1">
            <a:spLocks/>
          </p:cNvSpPr>
          <p:nvPr/>
        </p:nvSpPr>
        <p:spPr bwMode="auto">
          <a:xfrm>
            <a:off x="6553200" y="64276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2A6498-FE77-A74A-B865-15B9A4479493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F6BE680-287E-F247-9260-015B296E4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09005"/>
              </p:ext>
            </p:extLst>
          </p:nvPr>
        </p:nvGraphicFramePr>
        <p:xfrm>
          <a:off x="3063924" y="4171931"/>
          <a:ext cx="5938838" cy="2373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3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020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element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length,</a:t>
                      </a:r>
                      <a:r>
                        <a:rPr lang="ru-RU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 </a:t>
                      </a:r>
                      <a:r>
                        <a:rPr lang="en-US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magnetic field (gradient), T (T/m)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2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dipole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2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</a:t>
                      </a:r>
                      <a:r>
                        <a:rPr lang="en-US" sz="1500" b="1" kern="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dipole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92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</a:t>
                      </a:r>
                      <a:r>
                        <a:rPr lang="en-US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Q10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.353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92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</a:t>
                      </a:r>
                      <a:r>
                        <a:rPr lang="en-US" sz="15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Q15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.519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92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Steerer</a:t>
                      </a:r>
                      <a:endParaRPr lang="ru-RU" sz="15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.466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0.114</a:t>
                      </a:r>
                      <a:endParaRPr lang="ru-RU" sz="15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669" name="Рисунок 20">
            <a:extLst>
              <a:ext uri="{FF2B5EF4-FFF2-40B4-BE49-F238E27FC236}">
                <a16:creationId xmlns:a16="http://schemas.microsoft.com/office/drawing/2014/main" id="{37353782-7695-9341-A39A-62B88BF9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5027614"/>
            <a:ext cx="1516063" cy="1328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75E062-B0D8-4545-A63C-DA8436C29D5A}"/>
              </a:ext>
            </a:extLst>
          </p:cNvPr>
          <p:cNvSpPr txBox="1"/>
          <p:nvPr/>
        </p:nvSpPr>
        <p:spPr>
          <a:xfrm>
            <a:off x="3935168" y="1032610"/>
            <a:ext cx="4974616" cy="3139321"/>
          </a:xfrm>
          <a:prstGeom prst="rect">
            <a:avLst/>
          </a:prstGeom>
          <a:solidFill>
            <a:srgbClr val="FFF7E5"/>
          </a:solidFill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completeness 100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12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pipes and diagnostics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completeness 9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03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supplies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completeness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04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and testing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F89003-AF5C-AA42-822B-6A14246BA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4" t="5210" r="14024" b="-60"/>
          <a:stretch/>
        </p:blipFill>
        <p:spPr>
          <a:xfrm rot="21263596">
            <a:off x="356413" y="985044"/>
            <a:ext cx="3186113" cy="195421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7AB20-4F0F-874A-AAD9-89F5F939E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" t="21951" r="5339" b="15610"/>
          <a:stretch/>
        </p:blipFill>
        <p:spPr>
          <a:xfrm rot="374356">
            <a:off x="325696" y="3014470"/>
            <a:ext cx="2097015" cy="18561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420000"/>
            </a:camera>
            <a:lightRig rig="threePt" dir="t"/>
          </a:scene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8E9218-E657-45EF-AEE3-5A1AC264640A}"/>
              </a:ext>
            </a:extLst>
          </p:cNvPr>
          <p:cNvSpPr/>
          <p:nvPr/>
        </p:nvSpPr>
        <p:spPr>
          <a:xfrm>
            <a:off x="1" y="0"/>
            <a:ext cx="4572000" cy="338554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sz="1600" dirty="0" err="1">
                <a:solidFill>
                  <a:srgbClr val="000066"/>
                </a:solidFill>
                <a:latin typeface="+mn-lt"/>
              </a:rPr>
              <a:t>Nuclotron</a:t>
            </a: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 – Collider channel  (Sigma-Phi)</a:t>
            </a:r>
          </a:p>
        </p:txBody>
      </p:sp>
    </p:spTree>
    <p:extLst>
      <p:ext uri="{BB962C8B-B14F-4D97-AF65-F5344CB8AC3E}">
        <p14:creationId xmlns:p14="http://schemas.microsoft.com/office/powerpoint/2010/main" val="1478193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C3BF2A-90A1-4394-81BE-256CEBEC2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00280" y="6304282"/>
            <a:ext cx="2133600" cy="476251"/>
          </a:xfrm>
        </p:spPr>
        <p:txBody>
          <a:bodyPr/>
          <a:lstStyle/>
          <a:p>
            <a:pPr>
              <a:defRPr/>
            </a:pPr>
            <a:fld id="{37E594F7-9587-4019-ADD2-BFCD3D93D0D8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DFD4A7F1-8F2A-4EF2-8504-5135FE93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" y="3426115"/>
            <a:ext cx="4305993" cy="117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>
            <a:extLst>
              <a:ext uri="{FF2B5EF4-FFF2-40B4-BE49-F238E27FC236}">
                <a16:creationId xmlns:a16="http://schemas.microsoft.com/office/drawing/2014/main" id="{BE1B924A-C6D6-43C5-B4C9-33C176A8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9" y="5272081"/>
            <a:ext cx="3898670" cy="147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45">
            <a:extLst>
              <a:ext uri="{FF2B5EF4-FFF2-40B4-BE49-F238E27FC236}">
                <a16:creationId xmlns:a16="http://schemas.microsoft.com/office/drawing/2014/main" id="{25CBFDC3-D7BC-47C2-A45C-F0AA93ADAA56}"/>
              </a:ext>
            </a:extLst>
          </p:cNvPr>
          <p:cNvSpPr/>
          <p:nvPr/>
        </p:nvSpPr>
        <p:spPr>
          <a:xfrm rot="16200000">
            <a:off x="1852390" y="4384981"/>
            <a:ext cx="609168" cy="330862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46">
            <a:extLst>
              <a:ext uri="{FF2B5EF4-FFF2-40B4-BE49-F238E27FC236}">
                <a16:creationId xmlns:a16="http://schemas.microsoft.com/office/drawing/2014/main" id="{8FFD1E5E-D53A-43B7-9A81-F2632F89A623}"/>
              </a:ext>
            </a:extLst>
          </p:cNvPr>
          <p:cNvSpPr/>
          <p:nvPr/>
        </p:nvSpPr>
        <p:spPr>
          <a:xfrm rot="5400000">
            <a:off x="1852390" y="5346487"/>
            <a:ext cx="609168" cy="330863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08DACFA-7993-4F3B-B5C9-F03E59610AC6}"/>
              </a:ext>
            </a:extLst>
          </p:cNvPr>
          <p:cNvSpPr/>
          <p:nvPr/>
        </p:nvSpPr>
        <p:spPr>
          <a:xfrm>
            <a:off x="1562160" y="4851595"/>
            <a:ext cx="1187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dirty="0">
                <a:solidFill>
                  <a:srgbClr val="0000CC"/>
                </a:solidFill>
                <a:latin typeface="+mn-lt"/>
              </a:rPr>
              <a:t>Detector</a:t>
            </a:r>
            <a:endParaRPr lang="ru-RU" altLang="ru-RU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D2C434A-5CD6-49E1-91E2-3238EF996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3651962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  <a:latin typeface="Arial" pitchFamily="34" charset="0"/>
              </a:rPr>
              <a:t>preparation of the collisions</a:t>
            </a:r>
            <a:endParaRPr lang="ru-RU" altLang="ru-RU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Объект 1">
                <a:extLst>
                  <a:ext uri="{FF2B5EF4-FFF2-40B4-BE49-F238E27FC236}">
                    <a16:creationId xmlns:a16="http://schemas.microsoft.com/office/drawing/2014/main" id="{83ADC09E-66C3-42E5-B612-6F178FD65CBD}"/>
                  </a:ext>
                </a:extLst>
              </p:cNvPr>
              <p:cNvSpPr txBox="1"/>
              <p:nvPr/>
            </p:nvSpPr>
            <p:spPr bwMode="auto">
              <a:xfrm>
                <a:off x="7637128" y="5893393"/>
                <a:ext cx="1383144" cy="86662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000" dirty="0">
                  <a:solidFill>
                    <a:srgbClr val="000066"/>
                  </a:solidFill>
                </a:endParaRPr>
              </a:p>
            </p:txBody>
          </p:sp>
        </mc:Choice>
        <mc:Fallback>
          <p:sp>
            <p:nvSpPr>
              <p:cNvPr id="11" name="Объект 1">
                <a:extLst>
                  <a:ext uri="{FF2B5EF4-FFF2-40B4-BE49-F238E27FC236}">
                    <a16:creationId xmlns:a16="http://schemas.microsoft.com/office/drawing/2014/main" id="{83ADC09E-66C3-42E5-B612-6F178FD65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7128" y="5893393"/>
                <a:ext cx="1383144" cy="866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5EFC76-43AA-4D0F-AEEB-7615361BDF3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10" y="5437508"/>
            <a:ext cx="3284361" cy="13056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AE47CA-FB7C-4E42-B374-96991B074BD0}"/>
              </a:ext>
            </a:extLst>
          </p:cNvPr>
          <p:cNvSpPr txBox="1"/>
          <p:nvPr/>
        </p:nvSpPr>
        <p:spPr>
          <a:xfrm>
            <a:off x="7499043" y="3585069"/>
            <a:ext cx="17706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inter-bunch distance is to be large enough </a:t>
            </a:r>
          </a:p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to avoid parasitic collisions </a:t>
            </a:r>
          </a:p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=&gt;</a:t>
            </a:r>
          </a:p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 fixed number of bunches in the ring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2D3879-783D-466C-8DF8-41B16140D5A4}"/>
              </a:ext>
            </a:extLst>
          </p:cNvPr>
          <p:cNvSpPr/>
          <p:nvPr/>
        </p:nvSpPr>
        <p:spPr>
          <a:xfrm>
            <a:off x="5539430" y="5637534"/>
            <a:ext cx="833080" cy="725574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solidFill>
              <a:srgbClr val="15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C57ED2-941D-425C-B07D-56471B4D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556" y="114874"/>
            <a:ext cx="4512323" cy="28943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3F5C70-0CF2-4472-B93F-3898114FD9E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" y="543790"/>
            <a:ext cx="4495380" cy="2242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48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CCA23B-E845-4282-B549-6DAC824A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0" y="804180"/>
            <a:ext cx="5197706" cy="4678746"/>
          </a:xfrm>
          <a:prstGeom prst="rect">
            <a:avLst/>
          </a:prstGeom>
        </p:spPr>
      </p:pic>
      <p:grpSp>
        <p:nvGrpSpPr>
          <p:cNvPr id="30" name="Группа 56">
            <a:extLst>
              <a:ext uri="{FF2B5EF4-FFF2-40B4-BE49-F238E27FC236}">
                <a16:creationId xmlns:a16="http://schemas.microsoft.com/office/drawing/2014/main" id="{E410161D-BE1E-4827-A547-B95D7C37E4A5}"/>
              </a:ext>
            </a:extLst>
          </p:cNvPr>
          <p:cNvGrpSpPr>
            <a:grpSpLocks/>
          </p:cNvGrpSpPr>
          <p:nvPr/>
        </p:nvGrpSpPr>
        <p:grpSpPr bwMode="auto">
          <a:xfrm>
            <a:off x="5568576" y="0"/>
            <a:ext cx="3578704" cy="3203921"/>
            <a:chOff x="4719168" y="73979"/>
            <a:chExt cx="4418503" cy="3712388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9E22EB66-8E32-46CC-B82B-CEBA2316C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/>
            <a:stretch/>
          </p:blipFill>
          <p:spPr bwMode="auto">
            <a:xfrm>
              <a:off x="4719168" y="73979"/>
              <a:ext cx="4418503" cy="356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EFA54D0-955C-48CA-B716-4AAF8A5198B3}"/>
                </a:ext>
              </a:extLst>
            </p:cNvPr>
            <p:cNvSpPr/>
            <p:nvPr/>
          </p:nvSpPr>
          <p:spPr>
            <a:xfrm>
              <a:off x="4929204" y="2214642"/>
              <a:ext cx="214313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92D5F928-0A27-4C9D-89E7-276ECCC057CF}"/>
                </a:ext>
              </a:extLst>
            </p:cNvPr>
            <p:cNvSpPr/>
            <p:nvPr/>
          </p:nvSpPr>
          <p:spPr>
            <a:xfrm>
              <a:off x="4929204" y="3214831"/>
              <a:ext cx="214313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2E80849E-06EF-4508-9E9D-9785DC4B4670}"/>
                </a:ext>
              </a:extLst>
            </p:cNvPr>
            <p:cNvSpPr/>
            <p:nvPr/>
          </p:nvSpPr>
          <p:spPr>
            <a:xfrm>
              <a:off x="7572400" y="2214642"/>
              <a:ext cx="214314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8BED896-97EA-4C87-8300-28BD553631D5}"/>
                </a:ext>
              </a:extLst>
            </p:cNvPr>
            <p:cNvSpPr/>
            <p:nvPr/>
          </p:nvSpPr>
          <p:spPr>
            <a:xfrm>
              <a:off x="7572400" y="3214831"/>
              <a:ext cx="214314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7415" name="Номер слайда 14">
            <a:extLst>
              <a:ext uri="{FF2B5EF4-FFF2-40B4-BE49-F238E27FC236}">
                <a16:creationId xmlns:a16="http://schemas.microsoft.com/office/drawing/2014/main" id="{CE29554F-4B99-CB4A-AFE6-7B681E9DF1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4EC4BC-E17D-8E44-8ECB-C859F41DA09F}" type="slidenum">
              <a:rPr lang="ru-RU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F9DAEF1-922C-48B4-B373-9FD271811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2957861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Required bunch long size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08FDA1-9044-4503-A613-88629A5B4093}"/>
              </a:ext>
            </a:extLst>
          </p:cNvPr>
          <p:cNvSpPr txBox="1"/>
          <p:nvPr/>
        </p:nvSpPr>
        <p:spPr>
          <a:xfrm>
            <a:off x="5560374" y="116413"/>
            <a:ext cx="970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400" b="1" dirty="0">
                <a:solidFill>
                  <a:srgbClr val="0000CC"/>
                </a:solidFill>
                <a:latin typeface="+mn-lt"/>
              </a:rPr>
              <a:t>MPD</a:t>
            </a:r>
            <a:endParaRPr lang="ru-RU" sz="2400" b="1" dirty="0">
              <a:latin typeface="+mn-lt"/>
            </a:endParaRPr>
          </a:p>
        </p:txBody>
      </p:sp>
      <p:sp>
        <p:nvSpPr>
          <p:cNvPr id="19" name="Стрелка вправо 48">
            <a:extLst>
              <a:ext uri="{FF2B5EF4-FFF2-40B4-BE49-F238E27FC236}">
                <a16:creationId xmlns:a16="http://schemas.microsoft.com/office/drawing/2014/main" id="{663CFA63-A2CD-4417-8A8A-FBE2D72194E4}"/>
              </a:ext>
            </a:extLst>
          </p:cNvPr>
          <p:cNvSpPr/>
          <p:nvPr/>
        </p:nvSpPr>
        <p:spPr>
          <a:xfrm rot="10800000">
            <a:off x="2957859" y="70704"/>
            <a:ext cx="1187977" cy="236237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294DA14-86BB-45CE-8175-746263158508}"/>
              </a:ext>
            </a:extLst>
          </p:cNvPr>
          <p:cNvSpPr/>
          <p:nvPr/>
        </p:nvSpPr>
        <p:spPr>
          <a:xfrm>
            <a:off x="4144566" y="-6697"/>
            <a:ext cx="978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Particles  Detector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C2BA2D76-28A4-470F-99FA-DA141C1A5F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334" y="4105119"/>
                <a:ext cx="1903332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ru-RU" sz="28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sz="28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𝑇𝑃𝐶</m:t>
                      </m:r>
                    </m:oMath>
                  </m:oMathPara>
                </a14:m>
                <a:endParaRPr lang="ru-RU" altLang="ru-RU" sz="280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C2BA2D76-28A4-470F-99FA-DA141C1A5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8334" y="4105119"/>
                <a:ext cx="190333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57DC2AD-9661-4766-A76B-8798DAD40126}"/>
              </a:ext>
            </a:extLst>
          </p:cNvPr>
          <p:cNvCxnSpPr>
            <a:cxnSpLocks/>
          </p:cNvCxnSpPr>
          <p:nvPr/>
        </p:nvCxnSpPr>
        <p:spPr>
          <a:xfrm>
            <a:off x="1562763" y="2544961"/>
            <a:ext cx="0" cy="2306439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66ED270-681A-499C-8998-73D60FEC9BBA}"/>
              </a:ext>
            </a:extLst>
          </p:cNvPr>
          <p:cNvCxnSpPr>
            <a:cxnSpLocks/>
          </p:cNvCxnSpPr>
          <p:nvPr/>
        </p:nvCxnSpPr>
        <p:spPr>
          <a:xfrm>
            <a:off x="4043497" y="2658662"/>
            <a:ext cx="0" cy="2192738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910BAAF-57CE-4832-B171-231153E3D346}"/>
              </a:ext>
            </a:extLst>
          </p:cNvPr>
          <p:cNvCxnSpPr>
            <a:cxnSpLocks/>
          </p:cNvCxnSpPr>
          <p:nvPr/>
        </p:nvCxnSpPr>
        <p:spPr>
          <a:xfrm>
            <a:off x="1266251" y="4729361"/>
            <a:ext cx="3043282" cy="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Стрелка вправо 45">
            <a:extLst>
              <a:ext uri="{FF2B5EF4-FFF2-40B4-BE49-F238E27FC236}">
                <a16:creationId xmlns:a16="http://schemas.microsoft.com/office/drawing/2014/main" id="{05777501-20A5-4306-9096-2876A08C92DE}"/>
              </a:ext>
            </a:extLst>
          </p:cNvPr>
          <p:cNvSpPr/>
          <p:nvPr/>
        </p:nvSpPr>
        <p:spPr>
          <a:xfrm rot="9913349">
            <a:off x="3900180" y="2142123"/>
            <a:ext cx="3112021" cy="397200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5" name="Группа 27">
            <a:extLst>
              <a:ext uri="{FF2B5EF4-FFF2-40B4-BE49-F238E27FC236}">
                <a16:creationId xmlns:a16="http://schemas.microsoft.com/office/drawing/2014/main" id="{13624F08-D7CC-40C8-803C-D2C919080426}"/>
              </a:ext>
            </a:extLst>
          </p:cNvPr>
          <p:cNvGrpSpPr>
            <a:grpSpLocks/>
          </p:cNvGrpSpPr>
          <p:nvPr/>
        </p:nvGrpSpPr>
        <p:grpSpPr bwMode="auto">
          <a:xfrm>
            <a:off x="6321924" y="1762514"/>
            <a:ext cx="2063179" cy="1804615"/>
            <a:chOff x="1116556" y="3060297"/>
            <a:chExt cx="2750925" cy="2406293"/>
          </a:xfrm>
        </p:grpSpPr>
        <p:graphicFrame>
          <p:nvGraphicFramePr>
            <p:cNvPr id="56" name="Object 3">
              <a:extLst>
                <a:ext uri="{FF2B5EF4-FFF2-40B4-BE49-F238E27FC236}">
                  <a16:creationId xmlns:a16="http://schemas.microsoft.com/office/drawing/2014/main" id="{E3EC0398-B1D9-42E7-8DDE-F046ED6F03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30411" y="4748683"/>
            <a:ext cx="1571635" cy="717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6" imgW="23698200" imgH="10820400" progId="Equation.3">
                    <p:embed/>
                  </p:oleObj>
                </mc:Choice>
                <mc:Fallback>
                  <p:oleObj name="Формула" r:id="rId6" imgW="23698200" imgH="10820400" progId="Equation.3">
                    <p:embed/>
                    <p:pic>
                      <p:nvPicPr>
                        <p:cNvPr id="56" name="Object 3">
                          <a:extLst>
                            <a:ext uri="{FF2B5EF4-FFF2-40B4-BE49-F238E27FC236}">
                              <a16:creationId xmlns:a16="http://schemas.microsoft.com/office/drawing/2014/main" id="{E3EC0398-B1D9-42E7-8DDE-F046ED6F03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0411" y="4748683"/>
                          <a:ext cx="1571635" cy="717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89FE584B-F528-4CC8-B315-60BF80975322}"/>
                </a:ext>
              </a:extLst>
            </p:cNvPr>
            <p:cNvCxnSpPr/>
            <p:nvPr/>
          </p:nvCxnSpPr>
          <p:spPr>
            <a:xfrm rot="5400000" flipH="1" flipV="1">
              <a:off x="2474397" y="3381812"/>
              <a:ext cx="1714600" cy="10715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>
              <a:extLst>
                <a:ext uri="{FF2B5EF4-FFF2-40B4-BE49-F238E27FC236}">
                  <a16:creationId xmlns:a16="http://schemas.microsoft.com/office/drawing/2014/main" id="{703DBB3A-63BD-45F7-ABA2-4E65D877B763}"/>
                </a:ext>
              </a:extLst>
            </p:cNvPr>
            <p:cNvCxnSpPr/>
            <p:nvPr/>
          </p:nvCxnSpPr>
          <p:spPr>
            <a:xfrm rot="16200000" flipV="1">
              <a:off x="545007" y="3644549"/>
              <a:ext cx="1714601" cy="5715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29">
            <a:extLst>
              <a:ext uri="{FF2B5EF4-FFF2-40B4-BE49-F238E27FC236}">
                <a16:creationId xmlns:a16="http://schemas.microsoft.com/office/drawing/2014/main" id="{08CD1B90-3298-4B54-84FE-0145D1832820}"/>
              </a:ext>
            </a:extLst>
          </p:cNvPr>
          <p:cNvGrpSpPr>
            <a:grpSpLocks/>
          </p:cNvGrpSpPr>
          <p:nvPr/>
        </p:nvGrpSpPr>
        <p:grpSpPr bwMode="auto">
          <a:xfrm>
            <a:off x="5456190" y="4274559"/>
            <a:ext cx="3687810" cy="2321299"/>
            <a:chOff x="3643305" y="3786190"/>
            <a:chExt cx="5429289" cy="3071834"/>
          </a:xfrm>
        </p:grpSpPr>
        <p:sp>
          <p:nvSpPr>
            <p:cNvPr id="60" name="TextBox 7">
              <a:extLst>
                <a:ext uri="{FF2B5EF4-FFF2-40B4-BE49-F238E27FC236}">
                  <a16:creationId xmlns:a16="http://schemas.microsoft.com/office/drawing/2014/main" id="{37F0764B-AED0-44A4-BD24-BE7601188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065" y="3786190"/>
              <a:ext cx="3327426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350" dirty="0">
                  <a:latin typeface="Arial" panose="020B0604020202020204" pitchFamily="34" charset="0"/>
                </a:rPr>
                <a:t>Central events, 11 GeV/n</a:t>
              </a:r>
              <a:endParaRPr lang="ru-RU" altLang="ru-RU" sz="1350" dirty="0">
                <a:latin typeface="Arial" panose="020B0604020202020204" pitchFamily="34" charset="0"/>
              </a:endParaRPr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53FC594F-0672-4ACA-BBB5-A8D474CCD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05" y="4090838"/>
              <a:ext cx="5429289" cy="276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TextBox 13">
            <a:extLst>
              <a:ext uri="{FF2B5EF4-FFF2-40B4-BE49-F238E27FC236}">
                <a16:creationId xmlns:a16="http://schemas.microsoft.com/office/drawing/2014/main" id="{2369A3D5-8FBE-4C15-91A9-A8728966B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71" y="3711737"/>
            <a:ext cx="198239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050" dirty="0">
                <a:solidFill>
                  <a:srgbClr val="0000CC"/>
                </a:solidFill>
                <a:latin typeface="Arial" panose="020B0604020202020204" pitchFamily="34" charset="0"/>
              </a:rPr>
              <a:t>Asymmetry of energy deposited in the left-right forward  Hadron Calorimeters</a:t>
            </a:r>
            <a:endParaRPr lang="ru-RU" altLang="ru-RU" sz="105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8">
                <a:extLst>
                  <a:ext uri="{FF2B5EF4-FFF2-40B4-BE49-F238E27FC236}">
                    <a16:creationId xmlns:a16="http://schemas.microsoft.com/office/drawing/2014/main" id="{6ACC13CA-5BF0-4770-95AC-0DB5EC87C8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2763" y="6340874"/>
                <a:ext cx="2518608" cy="5564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ru-RU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ru-RU" altLang="ru-RU" sz="2800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3" name="TextBox 8">
                <a:extLst>
                  <a:ext uri="{FF2B5EF4-FFF2-40B4-BE49-F238E27FC236}">
                    <a16:creationId xmlns:a16="http://schemas.microsoft.com/office/drawing/2014/main" id="{6ACC13CA-5BF0-4770-95AC-0DB5EC87C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763" y="6340874"/>
                <a:ext cx="2518608" cy="5564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44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B97302-57D8-4367-A348-79B8AD1A1EB6}"/>
              </a:ext>
            </a:extLst>
          </p:cNvPr>
          <p:cNvSpPr/>
          <p:nvPr/>
        </p:nvSpPr>
        <p:spPr>
          <a:xfrm>
            <a:off x="5424749" y="4232890"/>
            <a:ext cx="2745858" cy="23153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029B5-D2A7-45CE-AE9C-DE277E1B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50" y="2827145"/>
            <a:ext cx="2272751" cy="19044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AEDBDD5-AEF1-4AB5-B428-F302CFAF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4" y="198858"/>
            <a:ext cx="4247163" cy="255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148B47-C752-45A9-BF15-443385A0D6BB}"/>
                  </a:ext>
                </a:extLst>
              </p:cNvPr>
              <p:cNvSpPr txBox="1"/>
              <p:nvPr/>
            </p:nvSpPr>
            <p:spPr>
              <a:xfrm>
                <a:off x="980349" y="427469"/>
                <a:ext cx="461785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148B47-C752-45A9-BF15-443385A0D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49" y="427469"/>
                <a:ext cx="461785" cy="391261"/>
              </a:xfrm>
              <a:prstGeom prst="rect">
                <a:avLst/>
              </a:prstGeom>
              <a:blipFill>
                <a:blip r:embed="rId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E1DE03-BDC7-4035-AD40-44722C9FC160}"/>
                  </a:ext>
                </a:extLst>
              </p:cNvPr>
              <p:cNvSpPr txBox="1"/>
              <p:nvPr/>
            </p:nvSpPr>
            <p:spPr>
              <a:xfrm>
                <a:off x="2072828" y="1431482"/>
                <a:ext cx="461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E1DE03-BDC7-4035-AD40-44722C9FC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828" y="1431482"/>
                <a:ext cx="4617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C136B9-832C-42E2-A42B-60204CE3B2AA}"/>
                  </a:ext>
                </a:extLst>
              </p:cNvPr>
              <p:cNvSpPr txBox="1"/>
              <p:nvPr/>
            </p:nvSpPr>
            <p:spPr>
              <a:xfrm>
                <a:off x="2211126" y="2231608"/>
                <a:ext cx="461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C136B9-832C-42E2-A42B-60204CE3B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126" y="2231608"/>
                <a:ext cx="46178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145D14-CD8D-4185-B1FB-1585EB78D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A81AFA-CA15-4D65-8C9B-773DC3FF8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103" y="1145892"/>
            <a:ext cx="3176413" cy="1994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2AFD57-65A9-4E0C-A4B5-1DC1C133F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0610" y="71860"/>
                <a:ext cx="1250379" cy="4001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ru-RU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altLang="ru-RU" sz="200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2AFD57-65A9-4E0C-A4B5-1DC1C133F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0610" y="71860"/>
                <a:ext cx="1250379" cy="400110"/>
              </a:xfrm>
              <a:prstGeom prst="rect">
                <a:avLst/>
              </a:prstGeom>
              <a:blipFill>
                <a:blip r:embed="rId8"/>
                <a:stretch>
                  <a:fillRect b="-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1">
                <a:extLst>
                  <a:ext uri="{FF2B5EF4-FFF2-40B4-BE49-F238E27FC236}">
                    <a16:creationId xmlns:a16="http://schemas.microsoft.com/office/drawing/2014/main" id="{3AB4D78E-788A-46AD-86E4-86A0BB699852}"/>
                  </a:ext>
                </a:extLst>
              </p:cNvPr>
              <p:cNvSpPr txBox="1"/>
              <p:nvPr/>
            </p:nvSpPr>
            <p:spPr bwMode="auto">
              <a:xfrm>
                <a:off x="4768103" y="827531"/>
                <a:ext cx="3728436" cy="5016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𝑏𝑢𝑐𝑘𝑒𝑡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𝑑𝑒𝑠𝑖𝑟𝑒𝑑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ru-RU" sz="16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=7.5</m:t>
                    </m:r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ru-RU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Object 1">
                <a:extLst>
                  <a:ext uri="{FF2B5EF4-FFF2-40B4-BE49-F238E27FC236}">
                    <a16:creationId xmlns:a16="http://schemas.microsoft.com/office/drawing/2014/main" id="{3AB4D78E-788A-46AD-86E4-86A0BB699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8103" y="827531"/>
                <a:ext cx="3728436" cy="5016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трелка вправо 48">
            <a:extLst>
              <a:ext uri="{FF2B5EF4-FFF2-40B4-BE49-F238E27FC236}">
                <a16:creationId xmlns:a16="http://schemas.microsoft.com/office/drawing/2014/main" id="{E269E34D-E54A-479A-915C-9359A8395E0B}"/>
              </a:ext>
            </a:extLst>
          </p:cNvPr>
          <p:cNvSpPr/>
          <p:nvPr/>
        </p:nvSpPr>
        <p:spPr>
          <a:xfrm rot="5400000" flipV="1">
            <a:off x="6919408" y="630044"/>
            <a:ext cx="416638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02C92033-363D-4DD7-8F25-AD4FC552E9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9774" y="145187"/>
                <a:ext cx="1109062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ru-RU" sz="14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sz="14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14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𝑇𝑃𝐶</m:t>
                      </m:r>
                    </m:oMath>
                  </m:oMathPara>
                </a14:m>
                <a:endParaRPr lang="ru-RU" altLang="ru-RU" sz="140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02C92033-363D-4DD7-8F25-AD4FC552E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9774" y="145187"/>
                <a:ext cx="1109062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71FD267F-C98A-403E-90F7-2D2AF536EB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7993" y="513200"/>
                <a:ext cx="78142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.6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altLang="ru-RU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71FD267F-C98A-403E-90F7-2D2AF536E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7993" y="513200"/>
                <a:ext cx="781426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Объект 1">
                <a:extLst>
                  <a:ext uri="{FF2B5EF4-FFF2-40B4-BE49-F238E27FC236}">
                    <a16:creationId xmlns:a16="http://schemas.microsoft.com/office/drawing/2014/main" id="{D0156F51-B9DB-4389-AB65-C67DE91A4CD7}"/>
                  </a:ext>
                </a:extLst>
              </p:cNvPr>
              <p:cNvSpPr txBox="1"/>
              <p:nvPr/>
            </p:nvSpPr>
            <p:spPr bwMode="auto">
              <a:xfrm>
                <a:off x="4634401" y="3247653"/>
                <a:ext cx="1948777" cy="54771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=22     (</m:t>
                      </m:r>
                      <m:r>
                        <a:rPr lang="ru-RU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6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14" name="Объект 1">
                <a:extLst>
                  <a:ext uri="{FF2B5EF4-FFF2-40B4-BE49-F238E27FC236}">
                    <a16:creationId xmlns:a16="http://schemas.microsoft.com/office/drawing/2014/main" id="{D0156F51-B9DB-4389-AB65-C67DE91A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4401" y="3247653"/>
                <a:ext cx="1948777" cy="547710"/>
              </a:xfrm>
              <a:prstGeom prst="rect">
                <a:avLst/>
              </a:prstGeom>
              <a:blipFill>
                <a:blip r:embed="rId12"/>
                <a:stretch>
                  <a:fillRect b="-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Объект 1">
                <a:extLst>
                  <a:ext uri="{FF2B5EF4-FFF2-40B4-BE49-F238E27FC236}">
                    <a16:creationId xmlns:a16="http://schemas.microsoft.com/office/drawing/2014/main" id="{9202330B-E2F0-4932-B9A5-33C148D5D6E6}"/>
                  </a:ext>
                </a:extLst>
              </p:cNvPr>
              <p:cNvSpPr txBox="1"/>
              <p:nvPr/>
            </p:nvSpPr>
            <p:spPr bwMode="auto">
              <a:xfrm>
                <a:off x="6842809" y="3312291"/>
                <a:ext cx="1619916" cy="33996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=3∙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ru-RU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15" name="Объект 1">
                <a:extLst>
                  <a:ext uri="{FF2B5EF4-FFF2-40B4-BE49-F238E27FC236}">
                    <a16:creationId xmlns:a16="http://schemas.microsoft.com/office/drawing/2014/main" id="{9202330B-E2F0-4932-B9A5-33C148D5D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809" y="3312291"/>
                <a:ext cx="1619916" cy="3399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">
                <a:extLst>
                  <a:ext uri="{FF2B5EF4-FFF2-40B4-BE49-F238E27FC236}">
                    <a16:creationId xmlns:a16="http://schemas.microsoft.com/office/drawing/2014/main" id="{3A494D85-7ECE-4AB7-A89F-EBB3DE65E930}"/>
                  </a:ext>
                </a:extLst>
              </p:cNvPr>
              <p:cNvSpPr txBox="1"/>
              <p:nvPr/>
            </p:nvSpPr>
            <p:spPr bwMode="auto">
              <a:xfrm>
                <a:off x="5703990" y="3652259"/>
                <a:ext cx="2847473" cy="5016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𝑏𝑢𝑐𝑘𝑒𝑡</m:t>
                          </m:r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=7.6</m:t>
                      </m:r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ru-RU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Object 1">
                <a:extLst>
                  <a:ext uri="{FF2B5EF4-FFF2-40B4-BE49-F238E27FC236}">
                    <a16:creationId xmlns:a16="http://schemas.microsoft.com/office/drawing/2014/main" id="{3A494D85-7ECE-4AB7-A89F-EBB3DE65E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3990" y="3652259"/>
                <a:ext cx="2847473" cy="501650"/>
              </a:xfrm>
              <a:prstGeom prst="rect">
                <a:avLst/>
              </a:prstGeom>
              <a:blipFill>
                <a:blip r:embed="rId1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трелка: вверх-вниз 16">
            <a:extLst>
              <a:ext uri="{FF2B5EF4-FFF2-40B4-BE49-F238E27FC236}">
                <a16:creationId xmlns:a16="http://schemas.microsoft.com/office/drawing/2014/main" id="{F9A53547-7939-4FC0-8814-F892464186CF}"/>
              </a:ext>
            </a:extLst>
          </p:cNvPr>
          <p:cNvSpPr/>
          <p:nvPr/>
        </p:nvSpPr>
        <p:spPr>
          <a:xfrm>
            <a:off x="7878836" y="1206083"/>
            <a:ext cx="194681" cy="2589280"/>
          </a:xfrm>
          <a:prstGeom prst="upDown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3E337-5E4B-419E-B402-D6EC80A59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882" y="5261764"/>
            <a:ext cx="4037676" cy="929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1">
                <a:extLst>
                  <a:ext uri="{FF2B5EF4-FFF2-40B4-BE49-F238E27FC236}">
                    <a16:creationId xmlns:a16="http://schemas.microsoft.com/office/drawing/2014/main" id="{1CA53A4C-0A1D-46C8-A6B9-799E54339C6E}"/>
                  </a:ext>
                </a:extLst>
              </p:cNvPr>
              <p:cNvSpPr txBox="1"/>
              <p:nvPr/>
            </p:nvSpPr>
            <p:spPr bwMode="auto">
              <a:xfrm>
                <a:off x="2516980" y="2921362"/>
                <a:ext cx="904106" cy="401668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21" name="Object 1">
                <a:extLst>
                  <a:ext uri="{FF2B5EF4-FFF2-40B4-BE49-F238E27FC236}">
                    <a16:creationId xmlns:a16="http://schemas.microsoft.com/office/drawing/2014/main" id="{1CA53A4C-0A1D-46C8-A6B9-799E54339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6980" y="2921362"/>
                <a:ext cx="904106" cy="40166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">
                <a:extLst>
                  <a:ext uri="{FF2B5EF4-FFF2-40B4-BE49-F238E27FC236}">
                    <a16:creationId xmlns:a16="http://schemas.microsoft.com/office/drawing/2014/main" id="{C9E27DE0-7210-4BCA-BA89-00BDB8E62A50}"/>
                  </a:ext>
                </a:extLst>
              </p:cNvPr>
              <p:cNvSpPr txBox="1"/>
              <p:nvPr/>
            </p:nvSpPr>
            <p:spPr bwMode="auto">
              <a:xfrm>
                <a:off x="3633414" y="4232890"/>
                <a:ext cx="1192983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𝐺𝑒𝑣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22" name="Object 1">
                <a:extLst>
                  <a:ext uri="{FF2B5EF4-FFF2-40B4-BE49-F238E27FC236}">
                    <a16:creationId xmlns:a16="http://schemas.microsoft.com/office/drawing/2014/main" id="{C9E27DE0-7210-4BCA-BA89-00BDB8E62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3414" y="4232890"/>
                <a:ext cx="1192983" cy="4016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BB1A859-D81B-4906-BBE4-BBE79DBE4340}"/>
              </a:ext>
            </a:extLst>
          </p:cNvPr>
          <p:cNvSpPr txBox="1"/>
          <p:nvPr/>
        </p:nvSpPr>
        <p:spPr>
          <a:xfrm>
            <a:off x="2833480" y="3369701"/>
            <a:ext cx="2184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  <a:latin typeface="+mn-lt"/>
              </a:rPr>
              <a:t>IBS-</a:t>
            </a:r>
            <a:r>
              <a:rPr lang="ru-RU" sz="1600" b="1" dirty="0">
                <a:solidFill>
                  <a:srgbClr val="006600"/>
                </a:solidFill>
                <a:latin typeface="+mn-lt"/>
              </a:rPr>
              <a:t> «</a:t>
            </a:r>
            <a:r>
              <a:rPr lang="en-US" sz="1600" b="1" dirty="0">
                <a:solidFill>
                  <a:srgbClr val="006600"/>
                </a:solidFill>
                <a:latin typeface="+mn-lt"/>
              </a:rPr>
              <a:t>thermal</a:t>
            </a:r>
            <a:r>
              <a:rPr lang="ru-RU" sz="1600" b="1" dirty="0">
                <a:solidFill>
                  <a:srgbClr val="006600"/>
                </a:solidFill>
                <a:latin typeface="+mn-lt"/>
              </a:rPr>
              <a:t>» </a:t>
            </a:r>
            <a:r>
              <a:rPr lang="en-US" sz="1600" b="1" dirty="0">
                <a:solidFill>
                  <a:srgbClr val="006600"/>
                </a:solidFill>
                <a:latin typeface="+mn-lt"/>
              </a:rPr>
              <a:t>equilibrium</a:t>
            </a:r>
            <a:endParaRPr lang="ru-RU" sz="1600" dirty="0">
              <a:latin typeface="+mn-lt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A0DD951B-C00A-495D-AA02-A08A0C627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3158237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Required bunch long size </a:t>
            </a:r>
            <a:r>
              <a:rPr lang="en-US" altLang="ru-RU" sz="2000" dirty="0">
                <a:solidFill>
                  <a:srgbClr val="0000CC"/>
                </a:solidFill>
              </a:rPr>
              <a:t>2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29" name="Номер слайда 1">
            <a:extLst>
              <a:ext uri="{FF2B5EF4-FFF2-40B4-BE49-F238E27FC236}">
                <a16:creationId xmlns:a16="http://schemas.microsoft.com/office/drawing/2014/main" id="{00D7D8C0-21AF-457D-BE10-07D8A2A09E2A}"/>
              </a:ext>
            </a:extLst>
          </p:cNvPr>
          <p:cNvSpPr txBox="1">
            <a:spLocks/>
          </p:cNvSpPr>
          <p:nvPr/>
        </p:nvSpPr>
        <p:spPr bwMode="auto">
          <a:xfrm>
            <a:off x="3503757" y="6264048"/>
            <a:ext cx="1728995" cy="4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3BE9FC-2B7C-4520-B9B2-A399665E9C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93" y="2832186"/>
            <a:ext cx="2250827" cy="1857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1">
                <a:extLst>
                  <a:ext uri="{FF2B5EF4-FFF2-40B4-BE49-F238E27FC236}">
                    <a16:creationId xmlns:a16="http://schemas.microsoft.com/office/drawing/2014/main" id="{C5BFCB9B-598B-4765-B85C-A5064A9C74F3}"/>
                  </a:ext>
                </a:extLst>
              </p:cNvPr>
              <p:cNvSpPr txBox="1"/>
              <p:nvPr/>
            </p:nvSpPr>
            <p:spPr bwMode="auto">
              <a:xfrm>
                <a:off x="1211241" y="4064139"/>
                <a:ext cx="966752" cy="33750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𝐺𝑒𝑣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31" name="Object 1">
                <a:extLst>
                  <a:ext uri="{FF2B5EF4-FFF2-40B4-BE49-F238E27FC236}">
                    <a16:creationId xmlns:a16="http://schemas.microsoft.com/office/drawing/2014/main" id="{C5BFCB9B-598B-4765-B85C-A5064A9C7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1241" y="4064139"/>
                <a:ext cx="966752" cy="33750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7DC89F64-AE6A-4B2A-84CA-006BA497BA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139" y="2832186"/>
                <a:ext cx="1044800" cy="530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ru-RU" altLang="ru-RU" sz="1400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7DC89F64-AE6A-4B2A-84CA-006BA497B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39" y="2832186"/>
                <a:ext cx="1044800" cy="530786"/>
              </a:xfrm>
              <a:prstGeom prst="rect">
                <a:avLst/>
              </a:prstGeom>
              <a:blipFill>
                <a:blip r:embed="rId20"/>
                <a:stretch>
                  <a:fillRect b="-229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Стрелка вправо 48">
            <a:extLst>
              <a:ext uri="{FF2B5EF4-FFF2-40B4-BE49-F238E27FC236}">
                <a16:creationId xmlns:a16="http://schemas.microsoft.com/office/drawing/2014/main" id="{F9D45CC0-613F-4C77-B46A-0CA871FC088E}"/>
              </a:ext>
            </a:extLst>
          </p:cNvPr>
          <p:cNvSpPr/>
          <p:nvPr/>
        </p:nvSpPr>
        <p:spPr>
          <a:xfrm rot="5400000" flipV="1">
            <a:off x="1970218" y="4879756"/>
            <a:ext cx="791960" cy="301564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355BE2-12A5-48C4-9030-F266EE8778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05099" y="4401641"/>
            <a:ext cx="2353003" cy="1981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1">
                <a:extLst>
                  <a:ext uri="{FF2B5EF4-FFF2-40B4-BE49-F238E27FC236}">
                    <a16:creationId xmlns:a16="http://schemas.microsoft.com/office/drawing/2014/main" id="{1C84E7D4-B8CE-4A22-94A6-6BECC5FCA920}"/>
                  </a:ext>
                </a:extLst>
              </p:cNvPr>
              <p:cNvSpPr txBox="1"/>
              <p:nvPr/>
            </p:nvSpPr>
            <p:spPr bwMode="auto">
              <a:xfrm>
                <a:off x="5692617" y="4135331"/>
                <a:ext cx="1455606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RF</m:t>
                        </m:r>
                        <m:r>
                          <a:rPr lang="en-US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[MV]</a:t>
                </a:r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5" name="Object 1">
                <a:extLst>
                  <a:ext uri="{FF2B5EF4-FFF2-40B4-BE49-F238E27FC236}">
                    <a16:creationId xmlns:a16="http://schemas.microsoft.com/office/drawing/2014/main" id="{1C84E7D4-B8CE-4A22-94A6-6BECC5FCA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2617" y="4135331"/>
                <a:ext cx="1455606" cy="401668"/>
              </a:xfrm>
              <a:prstGeom prst="rect">
                <a:avLst/>
              </a:prstGeom>
              <a:blipFill>
                <a:blip r:embed="rId2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1">
                <a:extLst>
                  <a:ext uri="{FF2B5EF4-FFF2-40B4-BE49-F238E27FC236}">
                    <a16:creationId xmlns:a16="http://schemas.microsoft.com/office/drawing/2014/main" id="{0E702C7F-1C82-4AB2-99E1-4089A9C6B742}"/>
                  </a:ext>
                </a:extLst>
              </p:cNvPr>
              <p:cNvSpPr txBox="1"/>
              <p:nvPr/>
            </p:nvSpPr>
            <p:spPr bwMode="auto">
              <a:xfrm>
                <a:off x="6720251" y="5773757"/>
                <a:ext cx="1192983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𝐺𝑒𝑣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600" i="1" dirty="0"/>
              </a:p>
            </p:txBody>
          </p:sp>
        </mc:Choice>
        <mc:Fallback xmlns="">
          <p:sp>
            <p:nvSpPr>
              <p:cNvPr id="36" name="Object 1">
                <a:extLst>
                  <a:ext uri="{FF2B5EF4-FFF2-40B4-BE49-F238E27FC236}">
                    <a16:creationId xmlns:a16="http://schemas.microsoft.com/office/drawing/2014/main" id="{0E702C7F-1C82-4AB2-99E1-4089A9C6B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0251" y="5773757"/>
                <a:ext cx="1192983" cy="40166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Стрелка вправо 48">
            <a:extLst>
              <a:ext uri="{FF2B5EF4-FFF2-40B4-BE49-F238E27FC236}">
                <a16:creationId xmlns:a16="http://schemas.microsoft.com/office/drawing/2014/main" id="{348E1545-4785-4511-9628-7043563B6B73}"/>
              </a:ext>
            </a:extLst>
          </p:cNvPr>
          <p:cNvSpPr/>
          <p:nvPr/>
        </p:nvSpPr>
        <p:spPr>
          <a:xfrm flipV="1">
            <a:off x="4322558" y="5565757"/>
            <a:ext cx="1070036" cy="400170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75397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DED539-B1BA-4117-BE4C-D30E47989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12585"/>
            <a:ext cx="9144000" cy="5776619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1692F0C-7841-4C46-90B6-06846E61C843}"/>
              </a:ext>
            </a:extLst>
          </p:cNvPr>
          <p:cNvCxnSpPr/>
          <p:nvPr/>
        </p:nvCxnSpPr>
        <p:spPr>
          <a:xfrm flipH="1" flipV="1">
            <a:off x="8172400" y="2096761"/>
            <a:ext cx="647733" cy="14401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CB1DF55-E16F-4315-9DBC-19777F83F9FD}"/>
              </a:ext>
            </a:extLst>
          </p:cNvPr>
          <p:cNvCxnSpPr/>
          <p:nvPr/>
        </p:nvCxnSpPr>
        <p:spPr>
          <a:xfrm flipH="1">
            <a:off x="8244408" y="4801535"/>
            <a:ext cx="719742" cy="7200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BBFA50-DC9B-441D-B0AE-6F03F6E50428}"/>
              </a:ext>
            </a:extLst>
          </p:cNvPr>
          <p:cNvSpPr txBox="1"/>
          <p:nvPr/>
        </p:nvSpPr>
        <p:spPr>
          <a:xfrm>
            <a:off x="7862043" y="48961"/>
            <a:ext cx="12538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8AE764-247F-4D6F-A4A0-2B50B4FBD760}"/>
              </a:ext>
            </a:extLst>
          </p:cNvPr>
          <p:cNvSpPr txBox="1"/>
          <p:nvPr/>
        </p:nvSpPr>
        <p:spPr>
          <a:xfrm>
            <a:off x="8954" y="-1005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NW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A5B88-57B0-455B-A454-413567ED9743}"/>
              </a:ext>
            </a:extLst>
          </p:cNvPr>
          <p:cNvSpPr txBox="1"/>
          <p:nvPr/>
        </p:nvSpPr>
        <p:spPr>
          <a:xfrm>
            <a:off x="137" y="5410445"/>
            <a:ext cx="14237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SW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46DE2D-5526-416A-A1E1-EF3D2783358E}"/>
              </a:ext>
            </a:extLst>
          </p:cNvPr>
          <p:cNvSpPr txBox="1"/>
          <p:nvPr/>
        </p:nvSpPr>
        <p:spPr>
          <a:xfrm>
            <a:off x="7914141" y="5460411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5BF8DB-DD63-4671-8BCB-FD2C50095F9D}"/>
              </a:ext>
            </a:extLst>
          </p:cNvPr>
          <p:cNvSpPr txBox="1"/>
          <p:nvPr/>
        </p:nvSpPr>
        <p:spPr>
          <a:xfrm>
            <a:off x="4157917" y="1167069"/>
            <a:ext cx="109677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MPD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0A2451-A6A5-4C8D-B60A-2F1FBE9500A7}"/>
              </a:ext>
            </a:extLst>
          </p:cNvPr>
          <p:cNvSpPr txBox="1"/>
          <p:nvPr/>
        </p:nvSpPr>
        <p:spPr>
          <a:xfrm>
            <a:off x="4204991" y="5164651"/>
            <a:ext cx="102944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SPD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DCC65-EF73-4EB3-828D-8BE3C3346BCA}"/>
              </a:ext>
            </a:extLst>
          </p:cNvPr>
          <p:cNvSpPr txBox="1"/>
          <p:nvPr/>
        </p:nvSpPr>
        <p:spPr>
          <a:xfrm>
            <a:off x="859741" y="3138758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72D1F8-FE43-49C1-933D-482A40EA07D0}"/>
              </a:ext>
            </a:extLst>
          </p:cNvPr>
          <p:cNvSpPr txBox="1"/>
          <p:nvPr/>
        </p:nvSpPr>
        <p:spPr>
          <a:xfrm>
            <a:off x="7950313" y="313875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28C4D2-88E9-4B7E-BCBE-A991AAE43495}"/>
              </a:ext>
            </a:extLst>
          </p:cNvPr>
          <p:cNvSpPr txBox="1"/>
          <p:nvPr/>
        </p:nvSpPr>
        <p:spPr>
          <a:xfrm>
            <a:off x="2622634" y="1154985"/>
            <a:ext cx="1369286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ECool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AD3C9E8-04CC-4743-BBD9-66407AA328BA}"/>
              </a:ext>
            </a:extLst>
          </p:cNvPr>
          <p:cNvCxnSpPr/>
          <p:nvPr/>
        </p:nvCxnSpPr>
        <p:spPr>
          <a:xfrm>
            <a:off x="4226560" y="4982954"/>
            <a:ext cx="955040" cy="0"/>
          </a:xfrm>
          <a:prstGeom prst="line">
            <a:avLst/>
          </a:prstGeom>
          <a:ln w="38100">
            <a:solidFill>
              <a:srgbClr val="A00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A1155CA-5FF0-42EE-B224-11DDF96FBC96}"/>
              </a:ext>
            </a:extLst>
          </p:cNvPr>
          <p:cNvGrpSpPr/>
          <p:nvPr/>
        </p:nvGrpSpPr>
        <p:grpSpPr>
          <a:xfrm>
            <a:off x="669051" y="1985313"/>
            <a:ext cx="8084060" cy="3033516"/>
            <a:chOff x="669051" y="1946519"/>
            <a:chExt cx="8084060" cy="3033516"/>
          </a:xfrm>
        </p:grpSpPr>
        <p:sp>
          <p:nvSpPr>
            <p:cNvPr id="30" name="Дуга 29">
              <a:extLst>
                <a:ext uri="{FF2B5EF4-FFF2-40B4-BE49-F238E27FC236}">
                  <a16:creationId xmlns:a16="http://schemas.microsoft.com/office/drawing/2014/main" id="{94B40A76-CFB0-43AE-AF3D-41807E0B338A}"/>
                </a:ext>
              </a:extLst>
            </p:cNvPr>
            <p:cNvSpPr/>
            <p:nvPr/>
          </p:nvSpPr>
          <p:spPr>
            <a:xfrm>
              <a:off x="669051" y="1946519"/>
              <a:ext cx="3027600" cy="3029180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Дуга 30">
              <a:extLst>
                <a:ext uri="{FF2B5EF4-FFF2-40B4-BE49-F238E27FC236}">
                  <a16:creationId xmlns:a16="http://schemas.microsoft.com/office/drawing/2014/main" id="{838E6F5E-BF14-49EE-8B53-9D890665487B}"/>
                </a:ext>
              </a:extLst>
            </p:cNvPr>
            <p:cNvSpPr/>
            <p:nvPr/>
          </p:nvSpPr>
          <p:spPr>
            <a:xfrm flipH="1">
              <a:off x="5725511" y="1950855"/>
              <a:ext cx="3027600" cy="3029180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CAEA4A44-EC70-40BE-B1C8-4AEA13C1E5FD}"/>
                </a:ext>
              </a:extLst>
            </p:cNvPr>
            <p:cNvCxnSpPr>
              <a:endCxn id="31" idx="0"/>
            </p:cNvCxnSpPr>
            <p:nvPr/>
          </p:nvCxnSpPr>
          <p:spPr>
            <a:xfrm flipV="1">
              <a:off x="5181600" y="4979998"/>
              <a:ext cx="20682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3EB1865-9560-41F4-B6B6-E20DE514F57C}"/>
                </a:ext>
              </a:extLst>
            </p:cNvPr>
            <p:cNvCxnSpPr/>
            <p:nvPr/>
          </p:nvCxnSpPr>
          <p:spPr>
            <a:xfrm>
              <a:off x="2170877" y="4975699"/>
              <a:ext cx="20556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E9814D16-20F9-4F65-906D-612C434A82F8}"/>
                </a:ext>
              </a:extLst>
            </p:cNvPr>
            <p:cNvCxnSpPr/>
            <p:nvPr/>
          </p:nvCxnSpPr>
          <p:spPr>
            <a:xfrm>
              <a:off x="2181449" y="1946519"/>
              <a:ext cx="204511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BFB25630-CB77-488B-B19C-348D3F82D715}"/>
                </a:ext>
              </a:extLst>
            </p:cNvPr>
            <p:cNvCxnSpPr>
              <a:endCxn id="31" idx="2"/>
            </p:cNvCxnSpPr>
            <p:nvPr/>
          </p:nvCxnSpPr>
          <p:spPr>
            <a:xfrm>
              <a:off x="5181600" y="1946519"/>
              <a:ext cx="20474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9B86AB0-EB03-42C9-907E-3F3C2067813D}"/>
              </a:ext>
            </a:extLst>
          </p:cNvPr>
          <p:cNvGrpSpPr/>
          <p:nvPr/>
        </p:nvGrpSpPr>
        <p:grpSpPr>
          <a:xfrm>
            <a:off x="667649" y="1910606"/>
            <a:ext cx="8084060" cy="3034759"/>
            <a:chOff x="667649" y="1871812"/>
            <a:chExt cx="8084060" cy="3034759"/>
          </a:xfrm>
        </p:grpSpPr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364772A3-5D1F-423E-9887-64444F105745}"/>
                </a:ext>
              </a:extLst>
            </p:cNvPr>
            <p:cNvCxnSpPr>
              <a:stCxn id="39" idx="0"/>
            </p:cNvCxnSpPr>
            <p:nvPr/>
          </p:nvCxnSpPr>
          <p:spPr>
            <a:xfrm>
              <a:off x="2171559" y="4906534"/>
              <a:ext cx="2055001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82644561-306D-4E25-A6A8-CCFE135891F6}"/>
                </a:ext>
              </a:extLst>
            </p:cNvPr>
            <p:cNvCxnSpPr>
              <a:endCxn id="40" idx="0"/>
            </p:cNvCxnSpPr>
            <p:nvPr/>
          </p:nvCxnSpPr>
          <p:spPr>
            <a:xfrm flipV="1">
              <a:off x="5181600" y="4905328"/>
              <a:ext cx="2067596" cy="3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Дуга 38">
              <a:extLst>
                <a:ext uri="{FF2B5EF4-FFF2-40B4-BE49-F238E27FC236}">
                  <a16:creationId xmlns:a16="http://schemas.microsoft.com/office/drawing/2014/main" id="{FB2D93FC-0A19-43FA-B1F4-75F73B155516}"/>
                </a:ext>
              </a:extLst>
            </p:cNvPr>
            <p:cNvSpPr/>
            <p:nvPr/>
          </p:nvSpPr>
          <p:spPr>
            <a:xfrm>
              <a:off x="667649" y="1871812"/>
              <a:ext cx="3029002" cy="3034759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Дуга 39">
              <a:extLst>
                <a:ext uri="{FF2B5EF4-FFF2-40B4-BE49-F238E27FC236}">
                  <a16:creationId xmlns:a16="http://schemas.microsoft.com/office/drawing/2014/main" id="{E82BF141-215C-4BB9-8169-EB48C3E2CE26}"/>
                </a:ext>
              </a:extLst>
            </p:cNvPr>
            <p:cNvSpPr/>
            <p:nvPr/>
          </p:nvSpPr>
          <p:spPr>
            <a:xfrm flipH="1">
              <a:off x="5725511" y="1871812"/>
              <a:ext cx="3026198" cy="3033553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1379AFFE-03C6-4EBF-BBD8-DE2243AAE6BC}"/>
                </a:ext>
              </a:extLst>
            </p:cNvPr>
            <p:cNvCxnSpPr/>
            <p:nvPr/>
          </p:nvCxnSpPr>
          <p:spPr>
            <a:xfrm>
              <a:off x="5181600" y="1871813"/>
              <a:ext cx="2056309" cy="1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CC00BE77-A8F6-4725-B65F-FE5C5044A759}"/>
                </a:ext>
              </a:extLst>
            </p:cNvPr>
            <p:cNvCxnSpPr/>
            <p:nvPr/>
          </p:nvCxnSpPr>
          <p:spPr>
            <a:xfrm>
              <a:off x="2181449" y="1871813"/>
              <a:ext cx="2045111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A1BF784-FD4E-45BF-BFB2-E910C9504C52}"/>
              </a:ext>
            </a:extLst>
          </p:cNvPr>
          <p:cNvCxnSpPr/>
          <p:nvPr/>
        </p:nvCxnSpPr>
        <p:spPr>
          <a:xfrm>
            <a:off x="4226560" y="1944673"/>
            <a:ext cx="955040" cy="0"/>
          </a:xfrm>
          <a:prstGeom prst="line">
            <a:avLst/>
          </a:prstGeom>
          <a:ln w="38100">
            <a:solidFill>
              <a:srgbClr val="A00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C51C918-679F-4515-B62F-42C48286B776}"/>
              </a:ext>
            </a:extLst>
          </p:cNvPr>
          <p:cNvGrpSpPr/>
          <p:nvPr/>
        </p:nvGrpSpPr>
        <p:grpSpPr>
          <a:xfrm>
            <a:off x="4629983" y="1331524"/>
            <a:ext cx="1657428" cy="892390"/>
            <a:chOff x="5203268" y="1471943"/>
            <a:chExt cx="1657428" cy="892390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9F9CBB6F-CF85-4C40-A716-982286A857F1}"/>
                </a:ext>
              </a:extLst>
            </p:cNvPr>
            <p:cNvGrpSpPr/>
            <p:nvPr/>
          </p:nvGrpSpPr>
          <p:grpSpPr>
            <a:xfrm>
              <a:off x="5203268" y="1472937"/>
              <a:ext cx="216000" cy="432291"/>
              <a:chOff x="5183539" y="1369549"/>
              <a:chExt cx="216000" cy="432291"/>
            </a:xfrm>
          </p:grpSpPr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id="{6E906617-3AC9-4650-B0A2-B4A9F79D56C4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62" name="Блок-схема: сопоставление 61">
                <a:extLst>
                  <a:ext uri="{FF2B5EF4-FFF2-40B4-BE49-F238E27FC236}">
                    <a16:creationId xmlns:a16="http://schemas.microsoft.com/office/drawing/2014/main" id="{FCE8C3CA-6A41-44EE-8941-70AD8530D6A3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20844525-FFBB-47A3-8EBC-F69B8DCF7C90}"/>
                </a:ext>
              </a:extLst>
            </p:cNvPr>
            <p:cNvGrpSpPr/>
            <p:nvPr/>
          </p:nvGrpSpPr>
          <p:grpSpPr>
            <a:xfrm>
              <a:off x="5551226" y="1471943"/>
              <a:ext cx="216000" cy="432291"/>
              <a:chOff x="5183539" y="1369549"/>
              <a:chExt cx="216000" cy="432291"/>
            </a:xfrm>
          </p:grpSpPr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id="{71D4513B-7D03-4E05-B5C7-A77729E68EE2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60" name="Блок-схема: сопоставление 59">
                <a:extLst>
                  <a:ext uri="{FF2B5EF4-FFF2-40B4-BE49-F238E27FC236}">
                    <a16:creationId xmlns:a16="http://schemas.microsoft.com/office/drawing/2014/main" id="{D438BD7E-95BB-4A33-A890-8AE34B13AD6A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2D40F2A2-30F8-43F6-A099-0E853C3FB23E}"/>
                </a:ext>
              </a:extLst>
            </p:cNvPr>
            <p:cNvGrpSpPr/>
            <p:nvPr/>
          </p:nvGrpSpPr>
          <p:grpSpPr>
            <a:xfrm>
              <a:off x="6165293" y="1474842"/>
              <a:ext cx="216000" cy="432291"/>
              <a:chOff x="5183539" y="1369549"/>
              <a:chExt cx="216000" cy="432291"/>
            </a:xfrm>
          </p:grpSpPr>
          <p:cxnSp>
            <p:nvCxnSpPr>
              <p:cNvPr id="57" name="Прямая соединительная линия 56">
                <a:extLst>
                  <a:ext uri="{FF2B5EF4-FFF2-40B4-BE49-F238E27FC236}">
                    <a16:creationId xmlns:a16="http://schemas.microsoft.com/office/drawing/2014/main" id="{A4536AF4-AD6C-43E9-9DC1-5348AE52E076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58" name="Блок-схема: сопоставление 57">
                <a:extLst>
                  <a:ext uri="{FF2B5EF4-FFF2-40B4-BE49-F238E27FC236}">
                    <a16:creationId xmlns:a16="http://schemas.microsoft.com/office/drawing/2014/main" id="{A9CD4A41-D5A6-4961-A2C2-937F0C7402CA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D5EB5A63-5ECD-4991-9D8E-FC438C300F0E}"/>
                </a:ext>
              </a:extLst>
            </p:cNvPr>
            <p:cNvGrpSpPr/>
            <p:nvPr/>
          </p:nvGrpSpPr>
          <p:grpSpPr>
            <a:xfrm>
              <a:off x="6644696" y="1473848"/>
              <a:ext cx="216000" cy="432291"/>
              <a:chOff x="5183539" y="1369549"/>
              <a:chExt cx="216000" cy="432291"/>
            </a:xfrm>
          </p:grpSpPr>
          <p:cxnSp>
            <p:nvCxnSpPr>
              <p:cNvPr id="55" name="Прямая соединительная линия 54">
                <a:extLst>
                  <a:ext uri="{FF2B5EF4-FFF2-40B4-BE49-F238E27FC236}">
                    <a16:creationId xmlns:a16="http://schemas.microsoft.com/office/drawing/2014/main" id="{F3415AD8-8207-48CE-9FE9-BF6BA5853526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56" name="Блок-схема: сопоставление 55">
                <a:extLst>
                  <a:ext uri="{FF2B5EF4-FFF2-40B4-BE49-F238E27FC236}">
                    <a16:creationId xmlns:a16="http://schemas.microsoft.com/office/drawing/2014/main" id="{928B7A39-F064-4AA2-B9C2-B5614A1DFDB3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12E7287-D014-4E73-95D6-3D28ABE21852}"/>
                </a:ext>
              </a:extLst>
            </p:cNvPr>
            <p:cNvGrpSpPr/>
            <p:nvPr/>
          </p:nvGrpSpPr>
          <p:grpSpPr>
            <a:xfrm flipV="1">
              <a:off x="5704283" y="1932042"/>
              <a:ext cx="216000" cy="432291"/>
              <a:chOff x="5183539" y="1369549"/>
              <a:chExt cx="216000" cy="432291"/>
            </a:xfrm>
          </p:grpSpPr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0026CC39-0EFB-425A-B5D2-E90EEB483536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54" name="Блок-схема: сопоставление 53">
                <a:extLst>
                  <a:ext uri="{FF2B5EF4-FFF2-40B4-BE49-F238E27FC236}">
                    <a16:creationId xmlns:a16="http://schemas.microsoft.com/office/drawing/2014/main" id="{F44E2298-051E-4FBE-85B9-B73504148AE1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419071BC-EAE6-4FE0-87E1-BC06260C2251}"/>
                </a:ext>
              </a:extLst>
            </p:cNvPr>
            <p:cNvGrpSpPr/>
            <p:nvPr/>
          </p:nvGrpSpPr>
          <p:grpSpPr>
            <a:xfrm flipV="1">
              <a:off x="5998901" y="1931048"/>
              <a:ext cx="216000" cy="432291"/>
              <a:chOff x="5183539" y="1369549"/>
              <a:chExt cx="216000" cy="432291"/>
            </a:xfrm>
          </p:grpSpPr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5AB61569-8C8E-4BC3-8BCA-A7CAEFC77CC2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52" name="Блок-схема: сопоставление 51">
                <a:extLst>
                  <a:ext uri="{FF2B5EF4-FFF2-40B4-BE49-F238E27FC236}">
                    <a16:creationId xmlns:a16="http://schemas.microsoft.com/office/drawing/2014/main" id="{9A14E410-8B7A-4ECD-821C-53EC53FCC010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70DBD59D-411D-41E1-89B1-8BD0C86DC3D0}"/>
              </a:ext>
            </a:extLst>
          </p:cNvPr>
          <p:cNvGrpSpPr/>
          <p:nvPr/>
        </p:nvGrpSpPr>
        <p:grpSpPr>
          <a:xfrm>
            <a:off x="2716953" y="4492411"/>
            <a:ext cx="1544650" cy="436491"/>
            <a:chOff x="2716953" y="4492411"/>
            <a:chExt cx="1544650" cy="436491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47DD2B52-CFE4-4CFF-A608-95778137D101}"/>
                </a:ext>
              </a:extLst>
            </p:cNvPr>
            <p:cNvGrpSpPr/>
            <p:nvPr/>
          </p:nvGrpSpPr>
          <p:grpSpPr>
            <a:xfrm>
              <a:off x="3106868" y="4496611"/>
              <a:ext cx="216000" cy="432291"/>
              <a:chOff x="5183539" y="1369549"/>
              <a:chExt cx="216000" cy="432291"/>
            </a:xfrm>
          </p:grpSpPr>
          <p:cxnSp>
            <p:nvCxnSpPr>
              <p:cNvPr id="74" name="Прямая соединительная линия 73">
                <a:extLst>
                  <a:ext uri="{FF2B5EF4-FFF2-40B4-BE49-F238E27FC236}">
                    <a16:creationId xmlns:a16="http://schemas.microsoft.com/office/drawing/2014/main" id="{E8DD493A-2602-4B61-A645-1363AAC7672B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75" name="Блок-схема: сопоставление 74">
                <a:extLst>
                  <a:ext uri="{FF2B5EF4-FFF2-40B4-BE49-F238E27FC236}">
                    <a16:creationId xmlns:a16="http://schemas.microsoft.com/office/drawing/2014/main" id="{F7881A66-646C-48BB-BDE0-3082BC21A530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ECD65913-0D8D-47B9-B43F-19D62801E977}"/>
                </a:ext>
              </a:extLst>
            </p:cNvPr>
            <p:cNvGrpSpPr/>
            <p:nvPr/>
          </p:nvGrpSpPr>
          <p:grpSpPr>
            <a:xfrm>
              <a:off x="3601882" y="4493405"/>
              <a:ext cx="216000" cy="432291"/>
              <a:chOff x="5183539" y="1369549"/>
              <a:chExt cx="216000" cy="432291"/>
            </a:xfrm>
          </p:grpSpPr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F1054F0D-597B-4144-8ED7-509A1F5D66FF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73" name="Блок-схема: сопоставление 72">
                <a:extLst>
                  <a:ext uri="{FF2B5EF4-FFF2-40B4-BE49-F238E27FC236}">
                    <a16:creationId xmlns:a16="http://schemas.microsoft.com/office/drawing/2014/main" id="{5C4A84D1-F6C1-47A1-9D0B-53F15470B588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2B6BC129-86CF-4289-8D4A-1D2AEA56CBDF}"/>
                </a:ext>
              </a:extLst>
            </p:cNvPr>
            <p:cNvGrpSpPr/>
            <p:nvPr/>
          </p:nvGrpSpPr>
          <p:grpSpPr>
            <a:xfrm>
              <a:off x="2716953" y="4492411"/>
              <a:ext cx="216000" cy="432291"/>
              <a:chOff x="5183539" y="1369549"/>
              <a:chExt cx="216000" cy="432291"/>
            </a:xfrm>
          </p:grpSpPr>
          <p:cxnSp>
            <p:nvCxnSpPr>
              <p:cNvPr id="70" name="Прямая соединительная линия 69">
                <a:extLst>
                  <a:ext uri="{FF2B5EF4-FFF2-40B4-BE49-F238E27FC236}">
                    <a16:creationId xmlns:a16="http://schemas.microsoft.com/office/drawing/2014/main" id="{BD6E9EC2-5952-4782-B2C9-6A374BBA93D6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71" name="Блок-схема: сопоставление 70">
                <a:extLst>
                  <a:ext uri="{FF2B5EF4-FFF2-40B4-BE49-F238E27FC236}">
                    <a16:creationId xmlns:a16="http://schemas.microsoft.com/office/drawing/2014/main" id="{B6D30DE9-91CE-476E-A4B0-640AA28078F3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5C1D29C-F8AC-4098-BB98-62CB1183B204}"/>
                </a:ext>
              </a:extLst>
            </p:cNvPr>
            <p:cNvGrpSpPr/>
            <p:nvPr/>
          </p:nvGrpSpPr>
          <p:grpSpPr>
            <a:xfrm>
              <a:off x="4045603" y="4492411"/>
              <a:ext cx="216000" cy="432291"/>
              <a:chOff x="5183539" y="1369549"/>
              <a:chExt cx="216000" cy="432291"/>
            </a:xfrm>
          </p:grpSpPr>
          <p:cxnSp>
            <p:nvCxnSpPr>
              <p:cNvPr id="68" name="Прямая соединительная линия 67">
                <a:extLst>
                  <a:ext uri="{FF2B5EF4-FFF2-40B4-BE49-F238E27FC236}">
                    <a16:creationId xmlns:a16="http://schemas.microsoft.com/office/drawing/2014/main" id="{68E32A9F-6724-4E9A-829E-D9811126AE22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69" name="Блок-схема: сопоставление 68">
                <a:extLst>
                  <a:ext uri="{FF2B5EF4-FFF2-40B4-BE49-F238E27FC236}">
                    <a16:creationId xmlns:a16="http://schemas.microsoft.com/office/drawing/2014/main" id="{F8489AF2-EE42-4689-8F11-98316DCC52CD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A6A91F4-76E2-4689-9FC7-4F584EADA423}"/>
              </a:ext>
            </a:extLst>
          </p:cNvPr>
          <p:cNvGrpSpPr/>
          <p:nvPr/>
        </p:nvGrpSpPr>
        <p:grpSpPr>
          <a:xfrm>
            <a:off x="4532019" y="1919531"/>
            <a:ext cx="885027" cy="3096345"/>
            <a:chOff x="4532019" y="1919531"/>
            <a:chExt cx="885027" cy="3096345"/>
          </a:xfrm>
        </p:grpSpPr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BEDD4ACC-3A6F-4491-B417-21E82102B48A}"/>
                </a:ext>
              </a:extLst>
            </p:cNvPr>
            <p:cNvSpPr/>
            <p:nvPr/>
          </p:nvSpPr>
          <p:spPr>
            <a:xfrm>
              <a:off x="4532019" y="2686095"/>
              <a:ext cx="864000" cy="360000"/>
            </a:xfrm>
            <a:prstGeom prst="rect">
              <a:avLst/>
            </a:prstGeom>
            <a:solidFill>
              <a:srgbClr val="FF99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E2860E56-01CF-4A1A-B721-4D559E8A1A50}"/>
                </a:ext>
              </a:extLst>
            </p:cNvPr>
            <p:cNvSpPr/>
            <p:nvPr/>
          </p:nvSpPr>
          <p:spPr>
            <a:xfrm>
              <a:off x="4553046" y="3963798"/>
              <a:ext cx="864000" cy="360000"/>
            </a:xfrm>
            <a:prstGeom prst="rect">
              <a:avLst/>
            </a:prstGeom>
            <a:solidFill>
              <a:srgbClr val="FF99FF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1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F536408E-4CD5-42CF-9C2A-E10EA0B427F7}"/>
                </a:ext>
              </a:extLst>
            </p:cNvPr>
            <p:cNvCxnSpPr/>
            <p:nvPr/>
          </p:nvCxnSpPr>
          <p:spPr>
            <a:xfrm flipV="1">
              <a:off x="5392663" y="1919531"/>
              <a:ext cx="0" cy="792088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0E41FF06-C5C5-4E1A-814D-CCE9595A8DC6}"/>
                </a:ext>
              </a:extLst>
            </p:cNvPr>
            <p:cNvCxnSpPr/>
            <p:nvPr/>
          </p:nvCxnSpPr>
          <p:spPr>
            <a:xfrm>
              <a:off x="5414888" y="4309760"/>
              <a:ext cx="0" cy="706116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3D1024B8-443C-4A56-945C-B2980995F8B8}"/>
              </a:ext>
            </a:extLst>
          </p:cNvPr>
          <p:cNvGrpSpPr/>
          <p:nvPr/>
        </p:nvGrpSpPr>
        <p:grpSpPr>
          <a:xfrm>
            <a:off x="5101456" y="911459"/>
            <a:ext cx="1283303" cy="5184496"/>
            <a:chOff x="5101456" y="911459"/>
            <a:chExt cx="1283303" cy="5184496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61FDC1CD-56E3-4FA3-AECD-8E5C9B4DD0D0}"/>
                </a:ext>
              </a:extLst>
            </p:cNvPr>
            <p:cNvSpPr/>
            <p:nvPr/>
          </p:nvSpPr>
          <p:spPr>
            <a:xfrm>
              <a:off x="5101458" y="3120847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E34BD962-3802-49E8-A1C5-F58A8E89BCD2}"/>
                </a:ext>
              </a:extLst>
            </p:cNvPr>
            <p:cNvSpPr/>
            <p:nvPr/>
          </p:nvSpPr>
          <p:spPr>
            <a:xfrm>
              <a:off x="5520759" y="911459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A4A5B51D-7773-495F-90FD-BFF8292436F4}"/>
                </a:ext>
              </a:extLst>
            </p:cNvPr>
            <p:cNvSpPr/>
            <p:nvPr/>
          </p:nvSpPr>
          <p:spPr>
            <a:xfrm>
              <a:off x="5101456" y="3526567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2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BFB3E6CB-053C-4F00-9E33-72741AC21CF1}"/>
                </a:ext>
              </a:extLst>
            </p:cNvPr>
            <p:cNvCxnSpPr/>
            <p:nvPr/>
          </p:nvCxnSpPr>
          <p:spPr>
            <a:xfrm flipV="1">
              <a:off x="5996280" y="5015875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BF5FFCDA-C6A1-42D4-B1A4-9E568B825DC9}"/>
                </a:ext>
              </a:extLst>
            </p:cNvPr>
            <p:cNvCxnSpPr/>
            <p:nvPr/>
          </p:nvCxnSpPr>
          <p:spPr>
            <a:xfrm flipV="1">
              <a:off x="5903064" y="5015875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E9CEEC49-696A-4431-8DA7-AEBA1D7192BD}"/>
                </a:ext>
              </a:extLst>
            </p:cNvPr>
            <p:cNvSpPr/>
            <p:nvPr/>
          </p:nvSpPr>
          <p:spPr>
            <a:xfrm>
              <a:off x="5520759" y="5735955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F7297574-67BD-4936-804A-BC16F69ABA96}"/>
                </a:ext>
              </a:extLst>
            </p:cNvPr>
            <p:cNvCxnSpPr/>
            <p:nvPr/>
          </p:nvCxnSpPr>
          <p:spPr>
            <a:xfrm flipV="1">
              <a:off x="5580112" y="1919531"/>
              <a:ext cx="0" cy="12013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874F98AB-5F1C-4DC3-A425-D497225FA925}"/>
                </a:ext>
              </a:extLst>
            </p:cNvPr>
            <p:cNvCxnSpPr/>
            <p:nvPr/>
          </p:nvCxnSpPr>
          <p:spPr>
            <a:xfrm flipV="1">
              <a:off x="5486896" y="1919531"/>
              <a:ext cx="0" cy="12013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46153600-B6C8-4225-9F5C-6E878DEC1568}"/>
                </a:ext>
              </a:extLst>
            </p:cNvPr>
            <p:cNvCxnSpPr/>
            <p:nvPr/>
          </p:nvCxnSpPr>
          <p:spPr>
            <a:xfrm>
              <a:off x="6002635" y="1271458"/>
              <a:ext cx="0" cy="648073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90295B75-A641-4410-B780-1B15F3F97534}"/>
                </a:ext>
              </a:extLst>
            </p:cNvPr>
            <p:cNvCxnSpPr/>
            <p:nvPr/>
          </p:nvCxnSpPr>
          <p:spPr>
            <a:xfrm>
              <a:off x="5909419" y="1271458"/>
              <a:ext cx="0" cy="648073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48CDA10E-CEF4-4DD2-9C64-87DFFEE5702F}"/>
                </a:ext>
              </a:extLst>
            </p:cNvPr>
            <p:cNvCxnSpPr/>
            <p:nvPr/>
          </p:nvCxnSpPr>
          <p:spPr>
            <a:xfrm>
              <a:off x="5498579" y="3886567"/>
              <a:ext cx="0" cy="112930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2DFCF6A4-E2E4-42F9-914F-557082D09332}"/>
                </a:ext>
              </a:extLst>
            </p:cNvPr>
            <p:cNvCxnSpPr/>
            <p:nvPr/>
          </p:nvCxnSpPr>
          <p:spPr>
            <a:xfrm>
              <a:off x="5580112" y="3886567"/>
              <a:ext cx="0" cy="112930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5248EA94-800F-467E-8785-84F8520B12B3}"/>
              </a:ext>
            </a:extLst>
          </p:cNvPr>
          <p:cNvGrpSpPr/>
          <p:nvPr/>
        </p:nvGrpSpPr>
        <p:grpSpPr>
          <a:xfrm>
            <a:off x="2523137" y="4567735"/>
            <a:ext cx="4341027" cy="903216"/>
            <a:chOff x="2523137" y="4567735"/>
            <a:chExt cx="4341027" cy="903216"/>
          </a:xfrm>
        </p:grpSpPr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9F2515A0-0A68-4FD7-BEFB-0E46703AA426}"/>
                </a:ext>
              </a:extLst>
            </p:cNvPr>
            <p:cNvGrpSpPr/>
            <p:nvPr/>
          </p:nvGrpSpPr>
          <p:grpSpPr>
            <a:xfrm flipV="1">
              <a:off x="2523137" y="5034460"/>
              <a:ext cx="216000" cy="432291"/>
              <a:chOff x="5183539" y="1369549"/>
              <a:chExt cx="216000" cy="432291"/>
            </a:xfrm>
          </p:grpSpPr>
          <p:cxnSp>
            <p:nvCxnSpPr>
              <p:cNvPr id="123" name="Прямая соединительная линия 122">
                <a:extLst>
                  <a:ext uri="{FF2B5EF4-FFF2-40B4-BE49-F238E27FC236}">
                    <a16:creationId xmlns:a16="http://schemas.microsoft.com/office/drawing/2014/main" id="{7E2D1EA5-88E5-442F-BFE6-7795853DC743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24" name="Блок-схема: сопоставление 123">
                <a:extLst>
                  <a:ext uri="{FF2B5EF4-FFF2-40B4-BE49-F238E27FC236}">
                    <a16:creationId xmlns:a16="http://schemas.microsoft.com/office/drawing/2014/main" id="{DCE15C16-BCF2-406A-9D78-9A6397395F7F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2A9E225B-DD47-4C32-8154-9160CA76A781}"/>
                </a:ext>
              </a:extLst>
            </p:cNvPr>
            <p:cNvGrpSpPr/>
            <p:nvPr/>
          </p:nvGrpSpPr>
          <p:grpSpPr>
            <a:xfrm flipV="1">
              <a:off x="2907520" y="5038660"/>
              <a:ext cx="216000" cy="432291"/>
              <a:chOff x="5183539" y="1369549"/>
              <a:chExt cx="216000" cy="432291"/>
            </a:xfrm>
          </p:grpSpPr>
          <p:cxnSp>
            <p:nvCxnSpPr>
              <p:cNvPr id="121" name="Прямая соединительная линия 120">
                <a:extLst>
                  <a:ext uri="{FF2B5EF4-FFF2-40B4-BE49-F238E27FC236}">
                    <a16:creationId xmlns:a16="http://schemas.microsoft.com/office/drawing/2014/main" id="{3A536AC1-F52E-41E0-83EE-1B5EFA2CB506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22" name="Блок-схема: сопоставление 121">
                <a:extLst>
                  <a:ext uri="{FF2B5EF4-FFF2-40B4-BE49-F238E27FC236}">
                    <a16:creationId xmlns:a16="http://schemas.microsoft.com/office/drawing/2014/main" id="{F576D7A7-848C-4758-A0D1-E2FD778CE295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C1D77AF8-DFF7-4A68-A02A-BE07C915D5B9}"/>
                </a:ext>
              </a:extLst>
            </p:cNvPr>
            <p:cNvGrpSpPr/>
            <p:nvPr/>
          </p:nvGrpSpPr>
          <p:grpSpPr>
            <a:xfrm flipV="1">
              <a:off x="3602036" y="5035454"/>
              <a:ext cx="216000" cy="432291"/>
              <a:chOff x="5183539" y="1369549"/>
              <a:chExt cx="216000" cy="432291"/>
            </a:xfrm>
          </p:grpSpPr>
          <p:cxnSp>
            <p:nvCxnSpPr>
              <p:cNvPr id="119" name="Прямая соединительная линия 118">
                <a:extLst>
                  <a:ext uri="{FF2B5EF4-FFF2-40B4-BE49-F238E27FC236}">
                    <a16:creationId xmlns:a16="http://schemas.microsoft.com/office/drawing/2014/main" id="{8D23A259-D3C9-4F92-BF60-C6D7C6082644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20" name="Блок-схема: сопоставление 119">
                <a:extLst>
                  <a:ext uri="{FF2B5EF4-FFF2-40B4-BE49-F238E27FC236}">
                    <a16:creationId xmlns:a16="http://schemas.microsoft.com/office/drawing/2014/main" id="{F165E2A6-1B1D-4245-8D99-A55146519012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40649239-C98D-41B6-829F-5CBF07F4C9B6}"/>
                </a:ext>
              </a:extLst>
            </p:cNvPr>
            <p:cNvGrpSpPr/>
            <p:nvPr/>
          </p:nvGrpSpPr>
          <p:grpSpPr>
            <a:xfrm flipV="1">
              <a:off x="4045757" y="5034460"/>
              <a:ext cx="216000" cy="432291"/>
              <a:chOff x="5183539" y="1369549"/>
              <a:chExt cx="216000" cy="432291"/>
            </a:xfrm>
          </p:grpSpPr>
          <p:cxnSp>
            <p:nvCxnSpPr>
              <p:cNvPr id="117" name="Прямая соединительная линия 116">
                <a:extLst>
                  <a:ext uri="{FF2B5EF4-FFF2-40B4-BE49-F238E27FC236}">
                    <a16:creationId xmlns:a16="http://schemas.microsoft.com/office/drawing/2014/main" id="{9442A368-DD4C-4056-9476-6C80F8BEFA1D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18" name="Блок-схема: сопоставление 117">
                <a:extLst>
                  <a:ext uri="{FF2B5EF4-FFF2-40B4-BE49-F238E27FC236}">
                    <a16:creationId xmlns:a16="http://schemas.microsoft.com/office/drawing/2014/main" id="{46AC5882-3020-437A-A36F-6E7253BA0CD7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CF68FC67-EDE5-4FE0-B121-99FA4835B7F5}"/>
                </a:ext>
              </a:extLst>
            </p:cNvPr>
            <p:cNvGrpSpPr/>
            <p:nvPr/>
          </p:nvGrpSpPr>
          <p:grpSpPr>
            <a:xfrm flipV="1">
              <a:off x="5214356" y="5033549"/>
              <a:ext cx="216000" cy="432291"/>
              <a:chOff x="5183539" y="1369549"/>
              <a:chExt cx="216000" cy="432291"/>
            </a:xfrm>
          </p:grpSpPr>
          <p:cxnSp>
            <p:nvCxnSpPr>
              <p:cNvPr id="115" name="Прямая соединительная линия 114">
                <a:extLst>
                  <a:ext uri="{FF2B5EF4-FFF2-40B4-BE49-F238E27FC236}">
                    <a16:creationId xmlns:a16="http://schemas.microsoft.com/office/drawing/2014/main" id="{A515B6CC-63A6-4A1B-A600-DD3563C16AB8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16" name="Блок-схема: сопоставление 115">
                <a:extLst>
                  <a:ext uri="{FF2B5EF4-FFF2-40B4-BE49-F238E27FC236}">
                    <a16:creationId xmlns:a16="http://schemas.microsoft.com/office/drawing/2014/main" id="{8BD77A21-42C4-430B-8384-DABD12154492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24E4889E-7E4B-400D-AB04-9413633CF3E2}"/>
                </a:ext>
              </a:extLst>
            </p:cNvPr>
            <p:cNvGrpSpPr/>
            <p:nvPr/>
          </p:nvGrpSpPr>
          <p:grpSpPr>
            <a:xfrm flipV="1">
              <a:off x="5562314" y="5032555"/>
              <a:ext cx="216000" cy="432291"/>
              <a:chOff x="5183539" y="1369549"/>
              <a:chExt cx="216000" cy="432291"/>
            </a:xfrm>
          </p:grpSpPr>
          <p:cxnSp>
            <p:nvCxnSpPr>
              <p:cNvPr id="113" name="Прямая соединительная линия 112">
                <a:extLst>
                  <a:ext uri="{FF2B5EF4-FFF2-40B4-BE49-F238E27FC236}">
                    <a16:creationId xmlns:a16="http://schemas.microsoft.com/office/drawing/2014/main" id="{6D57302D-B8DE-42F7-B5D7-B75DD9ACB464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14" name="Блок-схема: сопоставление 113">
                <a:extLst>
                  <a:ext uri="{FF2B5EF4-FFF2-40B4-BE49-F238E27FC236}">
                    <a16:creationId xmlns:a16="http://schemas.microsoft.com/office/drawing/2014/main" id="{CF1DCE65-F463-46E9-8A3B-505B5783E4FC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F3877ECE-8754-45E0-9977-4D788177C216}"/>
                </a:ext>
              </a:extLst>
            </p:cNvPr>
            <p:cNvGrpSpPr/>
            <p:nvPr/>
          </p:nvGrpSpPr>
          <p:grpSpPr>
            <a:xfrm flipV="1">
              <a:off x="6168761" y="5035454"/>
              <a:ext cx="216000" cy="432291"/>
              <a:chOff x="5183539" y="1369549"/>
              <a:chExt cx="216000" cy="432291"/>
            </a:xfrm>
          </p:grpSpPr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9A06AB20-5006-4AFD-B5F1-0C65817BBFD5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12" name="Блок-схема: сопоставление 111">
                <a:extLst>
                  <a:ext uri="{FF2B5EF4-FFF2-40B4-BE49-F238E27FC236}">
                    <a16:creationId xmlns:a16="http://schemas.microsoft.com/office/drawing/2014/main" id="{1C71DA1F-BF93-40AA-9460-41D9925206EB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7FA091AE-85C3-4F6E-83EF-38A711012739}"/>
                </a:ext>
              </a:extLst>
            </p:cNvPr>
            <p:cNvGrpSpPr/>
            <p:nvPr/>
          </p:nvGrpSpPr>
          <p:grpSpPr>
            <a:xfrm flipV="1">
              <a:off x="6648164" y="5034460"/>
              <a:ext cx="216000" cy="432291"/>
              <a:chOff x="5183539" y="1369549"/>
              <a:chExt cx="216000" cy="432291"/>
            </a:xfrm>
          </p:grpSpPr>
          <p:cxnSp>
            <p:nvCxnSpPr>
              <p:cNvPr id="109" name="Прямая соединительная линия 108">
                <a:extLst>
                  <a:ext uri="{FF2B5EF4-FFF2-40B4-BE49-F238E27FC236}">
                    <a16:creationId xmlns:a16="http://schemas.microsoft.com/office/drawing/2014/main" id="{7B45A386-8435-466B-BB0B-8D33DF16B393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10" name="Блок-схема: сопоставление 109">
                <a:extLst>
                  <a:ext uri="{FF2B5EF4-FFF2-40B4-BE49-F238E27FC236}">
                    <a16:creationId xmlns:a16="http://schemas.microsoft.com/office/drawing/2014/main" id="{C1D69CD3-71E2-43D8-A29C-CDA881540E95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F04FE312-D01D-449B-9F98-3B24A35568A6}"/>
                </a:ext>
              </a:extLst>
            </p:cNvPr>
            <p:cNvGrpSpPr/>
            <p:nvPr/>
          </p:nvGrpSpPr>
          <p:grpSpPr>
            <a:xfrm>
              <a:off x="5694416" y="4568729"/>
              <a:ext cx="216000" cy="432291"/>
              <a:chOff x="5183539" y="1369549"/>
              <a:chExt cx="216000" cy="432291"/>
            </a:xfrm>
          </p:grpSpPr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:a16="http://schemas.microsoft.com/office/drawing/2014/main" id="{7AAAFEA6-F8CE-47D2-A7DF-2EE433AB31C9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08" name="Блок-схема: сопоставление 107">
                <a:extLst>
                  <a:ext uri="{FF2B5EF4-FFF2-40B4-BE49-F238E27FC236}">
                    <a16:creationId xmlns:a16="http://schemas.microsoft.com/office/drawing/2014/main" id="{A46F285B-F62D-43AA-8729-581630991164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F77E8431-06E4-44B8-B44B-B1CBDC8A32D2}"/>
                </a:ext>
              </a:extLst>
            </p:cNvPr>
            <p:cNvGrpSpPr/>
            <p:nvPr/>
          </p:nvGrpSpPr>
          <p:grpSpPr>
            <a:xfrm>
              <a:off x="5989034" y="4567735"/>
              <a:ext cx="216000" cy="432291"/>
              <a:chOff x="5183539" y="1369549"/>
              <a:chExt cx="216000" cy="432291"/>
            </a:xfrm>
          </p:grpSpPr>
          <p:cxnSp>
            <p:nvCxnSpPr>
              <p:cNvPr id="105" name="Прямая соединительная линия 104">
                <a:extLst>
                  <a:ext uri="{FF2B5EF4-FFF2-40B4-BE49-F238E27FC236}">
                    <a16:creationId xmlns:a16="http://schemas.microsoft.com/office/drawing/2014/main" id="{6E5C6B89-1D35-4078-A1BB-FF662935C368}"/>
                  </a:ext>
                </a:extLst>
              </p:cNvPr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06" name="Блок-схема: сопоставление 105">
                <a:extLst>
                  <a:ext uri="{FF2B5EF4-FFF2-40B4-BE49-F238E27FC236}">
                    <a16:creationId xmlns:a16="http://schemas.microsoft.com/office/drawing/2014/main" id="{55A62C4D-AD63-4C56-B422-642526F050D5}"/>
                  </a:ext>
                </a:extLst>
              </p:cNvPr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DD02EFC8-447B-49D2-B2F9-E10E3CE92679}"/>
              </a:ext>
            </a:extLst>
          </p:cNvPr>
          <p:cNvGrpSpPr/>
          <p:nvPr/>
        </p:nvGrpSpPr>
        <p:grpSpPr>
          <a:xfrm>
            <a:off x="2491707" y="1919531"/>
            <a:ext cx="4456461" cy="3096344"/>
            <a:chOff x="2491707" y="1919531"/>
            <a:chExt cx="4456461" cy="3096344"/>
          </a:xfrm>
        </p:grpSpPr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6925E0D4-C927-4A6C-9899-D2D1AF4CBF5D}"/>
                </a:ext>
              </a:extLst>
            </p:cNvPr>
            <p:cNvCxnSpPr/>
            <p:nvPr/>
          </p:nvCxnSpPr>
          <p:spPr>
            <a:xfrm>
              <a:off x="3064596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27" name="Прямая соединительная линия 126">
              <a:extLst>
                <a:ext uri="{FF2B5EF4-FFF2-40B4-BE49-F238E27FC236}">
                  <a16:creationId xmlns:a16="http://schemas.microsoft.com/office/drawing/2014/main" id="{231E0294-3AEC-4AFE-A2F4-D61BFA66837E}"/>
                </a:ext>
              </a:extLst>
            </p:cNvPr>
            <p:cNvCxnSpPr/>
            <p:nvPr/>
          </p:nvCxnSpPr>
          <p:spPr>
            <a:xfrm>
              <a:off x="2971380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id="{C652CDFB-0193-4157-AC3D-40680730268A}"/>
                </a:ext>
              </a:extLst>
            </p:cNvPr>
            <p:cNvSpPr/>
            <p:nvPr/>
          </p:nvSpPr>
          <p:spPr>
            <a:xfrm>
              <a:off x="6079982" y="2686095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6DA02D-6178-4205-9664-9DFDB58221B5}"/>
                </a:ext>
              </a:extLst>
            </p:cNvPr>
            <p:cNvSpPr/>
            <p:nvPr/>
          </p:nvSpPr>
          <p:spPr>
            <a:xfrm>
              <a:off x="3514111" y="396379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C5688003-7124-49BB-8E5E-383BF17AFE57}"/>
                </a:ext>
              </a:extLst>
            </p:cNvPr>
            <p:cNvSpPr/>
            <p:nvPr/>
          </p:nvSpPr>
          <p:spPr>
            <a:xfrm>
              <a:off x="2491708" y="396379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id="{9C47B726-6B27-42B4-84C5-3BF2BB67E9C7}"/>
                </a:ext>
              </a:extLst>
            </p:cNvPr>
            <p:cNvSpPr/>
            <p:nvPr/>
          </p:nvSpPr>
          <p:spPr>
            <a:xfrm>
              <a:off x="6084168" y="3965767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29982369-E2F2-4715-8669-5384EA35F249}"/>
                </a:ext>
              </a:extLst>
            </p:cNvPr>
            <p:cNvGrpSpPr/>
            <p:nvPr/>
          </p:nvGrpSpPr>
          <p:grpSpPr>
            <a:xfrm>
              <a:off x="2491707" y="3961829"/>
              <a:ext cx="871493" cy="363938"/>
              <a:chOff x="2491707" y="3923035"/>
              <a:chExt cx="871493" cy="363938"/>
            </a:xfrm>
          </p:grpSpPr>
          <p:cxnSp>
            <p:nvCxnSpPr>
              <p:cNvPr id="155" name="Прямая соединительная линия 154">
                <a:extLst>
                  <a:ext uri="{FF2B5EF4-FFF2-40B4-BE49-F238E27FC236}">
                    <a16:creationId xmlns:a16="http://schemas.microsoft.com/office/drawing/2014/main" id="{96685AE6-AB3B-4773-8D28-35D9B4AA95C3}"/>
                  </a:ext>
                </a:extLst>
              </p:cNvPr>
              <p:cNvCxnSpPr/>
              <p:nvPr/>
            </p:nvCxnSpPr>
            <p:spPr>
              <a:xfrm>
                <a:off x="2491708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6" name="Прямая соединительная линия 155">
                <a:extLst>
                  <a:ext uri="{FF2B5EF4-FFF2-40B4-BE49-F238E27FC236}">
                    <a16:creationId xmlns:a16="http://schemas.microsoft.com/office/drawing/2014/main" id="{00E2EB21-3391-4599-BFB1-36C49DE47605}"/>
                  </a:ext>
                </a:extLst>
              </p:cNvPr>
              <p:cNvCxnSpPr/>
              <p:nvPr/>
            </p:nvCxnSpPr>
            <p:spPr>
              <a:xfrm>
                <a:off x="2491707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7" name="Прямая соединительная линия 156">
                <a:extLst>
                  <a:ext uri="{FF2B5EF4-FFF2-40B4-BE49-F238E27FC236}">
                    <a16:creationId xmlns:a16="http://schemas.microsoft.com/office/drawing/2014/main" id="{9D329ED3-66BE-4496-9E85-41DAFB7236AB}"/>
                  </a:ext>
                </a:extLst>
              </p:cNvPr>
              <p:cNvCxnSpPr/>
              <p:nvPr/>
            </p:nvCxnSpPr>
            <p:spPr>
              <a:xfrm>
                <a:off x="2491708" y="3925004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8" name="Прямая соединительная линия 157">
                <a:extLst>
                  <a:ext uri="{FF2B5EF4-FFF2-40B4-BE49-F238E27FC236}">
                    <a16:creationId xmlns:a16="http://schemas.microsoft.com/office/drawing/2014/main" id="{D6DBE5D6-3CA9-495D-AB06-480508A88E91}"/>
                  </a:ext>
                </a:extLst>
              </p:cNvPr>
              <p:cNvCxnSpPr/>
              <p:nvPr/>
            </p:nvCxnSpPr>
            <p:spPr>
              <a:xfrm>
                <a:off x="2923707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9" name="Прямая соединительная линия 158">
                <a:extLst>
                  <a:ext uri="{FF2B5EF4-FFF2-40B4-BE49-F238E27FC236}">
                    <a16:creationId xmlns:a16="http://schemas.microsoft.com/office/drawing/2014/main" id="{EDB11B26-CB97-4AE7-9D4F-3522D2C572B5}"/>
                  </a:ext>
                </a:extLst>
              </p:cNvPr>
              <p:cNvCxnSpPr/>
              <p:nvPr/>
            </p:nvCxnSpPr>
            <p:spPr>
              <a:xfrm>
                <a:off x="2929662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60" name="Прямая соединительная линия 159">
                <a:extLst>
                  <a:ext uri="{FF2B5EF4-FFF2-40B4-BE49-F238E27FC236}">
                    <a16:creationId xmlns:a16="http://schemas.microsoft.com/office/drawing/2014/main" id="{74FA43C5-752D-42A5-B1B4-3960E5FFFDBE}"/>
                  </a:ext>
                </a:extLst>
              </p:cNvPr>
              <p:cNvCxnSpPr/>
              <p:nvPr/>
            </p:nvCxnSpPr>
            <p:spPr>
              <a:xfrm>
                <a:off x="3363200" y="3926973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DC436640-86C6-4698-94B0-A87A1377E4D3}"/>
                </a:ext>
              </a:extLst>
            </p:cNvPr>
            <p:cNvGrpSpPr/>
            <p:nvPr/>
          </p:nvGrpSpPr>
          <p:grpSpPr>
            <a:xfrm>
              <a:off x="3515219" y="3965767"/>
              <a:ext cx="871493" cy="363938"/>
              <a:chOff x="2491707" y="3923035"/>
              <a:chExt cx="871493" cy="363938"/>
            </a:xfrm>
          </p:grpSpPr>
          <p:cxnSp>
            <p:nvCxnSpPr>
              <p:cNvPr id="149" name="Прямая соединительная линия 148">
                <a:extLst>
                  <a:ext uri="{FF2B5EF4-FFF2-40B4-BE49-F238E27FC236}">
                    <a16:creationId xmlns:a16="http://schemas.microsoft.com/office/drawing/2014/main" id="{F4AF0E9C-519C-436A-BDCD-4E39C80BDE3B}"/>
                  </a:ext>
                </a:extLst>
              </p:cNvPr>
              <p:cNvCxnSpPr/>
              <p:nvPr/>
            </p:nvCxnSpPr>
            <p:spPr>
              <a:xfrm>
                <a:off x="2491708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0" name="Прямая соединительная линия 149">
                <a:extLst>
                  <a:ext uri="{FF2B5EF4-FFF2-40B4-BE49-F238E27FC236}">
                    <a16:creationId xmlns:a16="http://schemas.microsoft.com/office/drawing/2014/main" id="{8A5CC316-E49A-4B8B-980E-2D7A40F88ED1}"/>
                  </a:ext>
                </a:extLst>
              </p:cNvPr>
              <p:cNvCxnSpPr/>
              <p:nvPr/>
            </p:nvCxnSpPr>
            <p:spPr>
              <a:xfrm>
                <a:off x="2491707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1" name="Прямая соединительная линия 150">
                <a:extLst>
                  <a:ext uri="{FF2B5EF4-FFF2-40B4-BE49-F238E27FC236}">
                    <a16:creationId xmlns:a16="http://schemas.microsoft.com/office/drawing/2014/main" id="{7246F6D0-E5A9-4ED7-8400-10F3C27959FF}"/>
                  </a:ext>
                </a:extLst>
              </p:cNvPr>
              <p:cNvCxnSpPr/>
              <p:nvPr/>
            </p:nvCxnSpPr>
            <p:spPr>
              <a:xfrm>
                <a:off x="2491708" y="3925004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2" name="Прямая соединительная линия 151">
                <a:extLst>
                  <a:ext uri="{FF2B5EF4-FFF2-40B4-BE49-F238E27FC236}">
                    <a16:creationId xmlns:a16="http://schemas.microsoft.com/office/drawing/2014/main" id="{D199DA85-E512-40E4-8733-C0CD5F54985D}"/>
                  </a:ext>
                </a:extLst>
              </p:cNvPr>
              <p:cNvCxnSpPr/>
              <p:nvPr/>
            </p:nvCxnSpPr>
            <p:spPr>
              <a:xfrm>
                <a:off x="2923707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3" name="Прямая соединительная линия 152">
                <a:extLst>
                  <a:ext uri="{FF2B5EF4-FFF2-40B4-BE49-F238E27FC236}">
                    <a16:creationId xmlns:a16="http://schemas.microsoft.com/office/drawing/2014/main" id="{CF7518BA-7937-4690-B4B4-26684841A1B3}"/>
                  </a:ext>
                </a:extLst>
              </p:cNvPr>
              <p:cNvCxnSpPr/>
              <p:nvPr/>
            </p:nvCxnSpPr>
            <p:spPr>
              <a:xfrm>
                <a:off x="2930093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154" name="Прямая соединительная линия 153">
                <a:extLst>
                  <a:ext uri="{FF2B5EF4-FFF2-40B4-BE49-F238E27FC236}">
                    <a16:creationId xmlns:a16="http://schemas.microsoft.com/office/drawing/2014/main" id="{24D6845C-D802-467E-81C2-993D55224075}"/>
                  </a:ext>
                </a:extLst>
              </p:cNvPr>
              <p:cNvCxnSpPr/>
              <p:nvPr/>
            </p:nvCxnSpPr>
            <p:spPr>
              <a:xfrm>
                <a:off x="3363200" y="3926973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</p:grpSp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F884C3F3-3A11-4177-977E-3B4668A3B402}"/>
                </a:ext>
              </a:extLst>
            </p:cNvPr>
            <p:cNvGrpSpPr/>
            <p:nvPr/>
          </p:nvGrpSpPr>
          <p:grpSpPr>
            <a:xfrm>
              <a:off x="6370083" y="1919531"/>
              <a:ext cx="279564" cy="760338"/>
              <a:chOff x="6370083" y="1988840"/>
              <a:chExt cx="279564" cy="688330"/>
            </a:xfrm>
          </p:grpSpPr>
          <p:cxnSp>
            <p:nvCxnSpPr>
              <p:cNvPr id="144" name="Прямая соединительная линия 143">
                <a:extLst>
                  <a:ext uri="{FF2B5EF4-FFF2-40B4-BE49-F238E27FC236}">
                    <a16:creationId xmlns:a16="http://schemas.microsoft.com/office/drawing/2014/main" id="{7D891FB1-CD4D-4124-A252-A3B92D240601}"/>
                  </a:ext>
                </a:extLst>
              </p:cNvPr>
              <p:cNvCxnSpPr/>
              <p:nvPr/>
            </p:nvCxnSpPr>
            <p:spPr>
              <a:xfrm flipV="1">
                <a:off x="6370083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45" name="Прямая соединительная линия 144">
                <a:extLst>
                  <a:ext uri="{FF2B5EF4-FFF2-40B4-BE49-F238E27FC236}">
                    <a16:creationId xmlns:a16="http://schemas.microsoft.com/office/drawing/2014/main" id="{A7BDEADE-C4AB-4339-B1C8-F32AEB60B8F3}"/>
                  </a:ext>
                </a:extLst>
              </p:cNvPr>
              <p:cNvCxnSpPr/>
              <p:nvPr/>
            </p:nvCxnSpPr>
            <p:spPr>
              <a:xfrm flipV="1">
                <a:off x="6649647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46" name="Прямая соединительная линия 145">
                <a:extLst>
                  <a:ext uri="{FF2B5EF4-FFF2-40B4-BE49-F238E27FC236}">
                    <a16:creationId xmlns:a16="http://schemas.microsoft.com/office/drawing/2014/main" id="{90D54165-B4AC-4F09-A6D1-5C3CD7297805}"/>
                  </a:ext>
                </a:extLst>
              </p:cNvPr>
              <p:cNvCxnSpPr/>
              <p:nvPr/>
            </p:nvCxnSpPr>
            <p:spPr>
              <a:xfrm flipV="1">
                <a:off x="6438914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47" name="Прямая соединительная линия 146">
                <a:extLst>
                  <a:ext uri="{FF2B5EF4-FFF2-40B4-BE49-F238E27FC236}">
                    <a16:creationId xmlns:a16="http://schemas.microsoft.com/office/drawing/2014/main" id="{30D81EC6-860E-4E41-B94D-34B5D12B77D0}"/>
                  </a:ext>
                </a:extLst>
              </p:cNvPr>
              <p:cNvCxnSpPr/>
              <p:nvPr/>
            </p:nvCxnSpPr>
            <p:spPr>
              <a:xfrm flipV="1">
                <a:off x="6581873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48" name="Прямая соединительная линия 147">
                <a:extLst>
                  <a:ext uri="{FF2B5EF4-FFF2-40B4-BE49-F238E27FC236}">
                    <a16:creationId xmlns:a16="http://schemas.microsoft.com/office/drawing/2014/main" id="{3B63F06A-A966-4541-9D6E-25A79F93189F}"/>
                  </a:ext>
                </a:extLst>
              </p:cNvPr>
              <p:cNvCxnSpPr/>
              <p:nvPr/>
            </p:nvCxnSpPr>
            <p:spPr>
              <a:xfrm flipV="1">
                <a:off x="6511982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</p:grpSp>
        <p:cxnSp>
          <p:nvCxnSpPr>
            <p:cNvPr id="135" name="Прямая соединительная линия 134">
              <a:extLst>
                <a:ext uri="{FF2B5EF4-FFF2-40B4-BE49-F238E27FC236}">
                  <a16:creationId xmlns:a16="http://schemas.microsoft.com/office/drawing/2014/main" id="{FB141134-61E7-41AE-BEC0-016BF4095C65}"/>
                </a:ext>
              </a:extLst>
            </p:cNvPr>
            <p:cNvCxnSpPr/>
            <p:nvPr/>
          </p:nvCxnSpPr>
          <p:spPr>
            <a:xfrm>
              <a:off x="3976886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4BD413EF-1052-43D7-987E-E38A6742163B}"/>
                </a:ext>
              </a:extLst>
            </p:cNvPr>
            <p:cNvCxnSpPr/>
            <p:nvPr/>
          </p:nvCxnSpPr>
          <p:spPr>
            <a:xfrm>
              <a:off x="388367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37" name="Прямая соединительная линия 136">
              <a:extLst>
                <a:ext uri="{FF2B5EF4-FFF2-40B4-BE49-F238E27FC236}">
                  <a16:creationId xmlns:a16="http://schemas.microsoft.com/office/drawing/2014/main" id="{5CDE88B7-284B-49D7-8002-FC98E3BF6225}"/>
                </a:ext>
              </a:extLst>
            </p:cNvPr>
            <p:cNvCxnSpPr/>
            <p:nvPr/>
          </p:nvCxnSpPr>
          <p:spPr>
            <a:xfrm>
              <a:off x="2874544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38" name="Прямая соединительная линия 137">
              <a:extLst>
                <a:ext uri="{FF2B5EF4-FFF2-40B4-BE49-F238E27FC236}">
                  <a16:creationId xmlns:a16="http://schemas.microsoft.com/office/drawing/2014/main" id="{E9204108-CAC0-47A4-8A59-A9BF26D7B1D5}"/>
                </a:ext>
              </a:extLst>
            </p:cNvPr>
            <p:cNvCxnSpPr/>
            <p:nvPr/>
          </p:nvCxnSpPr>
          <p:spPr>
            <a:xfrm>
              <a:off x="2781328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39" name="Прямая соединительная линия 138">
              <a:extLst>
                <a:ext uri="{FF2B5EF4-FFF2-40B4-BE49-F238E27FC236}">
                  <a16:creationId xmlns:a16="http://schemas.microsoft.com/office/drawing/2014/main" id="{7AEC8546-D0C9-47B5-B1AD-CC00A34BA86F}"/>
                </a:ext>
              </a:extLst>
            </p:cNvPr>
            <p:cNvCxnSpPr/>
            <p:nvPr/>
          </p:nvCxnSpPr>
          <p:spPr>
            <a:xfrm>
              <a:off x="637220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id="{AF545843-6888-417B-9BF4-0ED7491F9F9A}"/>
                </a:ext>
              </a:extLst>
            </p:cNvPr>
            <p:cNvCxnSpPr/>
            <p:nvPr/>
          </p:nvCxnSpPr>
          <p:spPr>
            <a:xfrm>
              <a:off x="6651764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878E55DC-68F1-489E-841D-AC7052926B64}"/>
                </a:ext>
              </a:extLst>
            </p:cNvPr>
            <p:cNvCxnSpPr/>
            <p:nvPr/>
          </p:nvCxnSpPr>
          <p:spPr>
            <a:xfrm>
              <a:off x="6441031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42" name="Прямая соединительная линия 141">
              <a:extLst>
                <a:ext uri="{FF2B5EF4-FFF2-40B4-BE49-F238E27FC236}">
                  <a16:creationId xmlns:a16="http://schemas.microsoft.com/office/drawing/2014/main" id="{B714DDD9-0ABE-48B0-AAC4-3B14455EA254}"/>
                </a:ext>
              </a:extLst>
            </p:cNvPr>
            <p:cNvCxnSpPr/>
            <p:nvPr/>
          </p:nvCxnSpPr>
          <p:spPr>
            <a:xfrm>
              <a:off x="658399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43" name="Прямая соединительная линия 142">
              <a:extLst>
                <a:ext uri="{FF2B5EF4-FFF2-40B4-BE49-F238E27FC236}">
                  <a16:creationId xmlns:a16="http://schemas.microsoft.com/office/drawing/2014/main" id="{ACA79254-3508-4316-8DF7-24A513B15DFB}"/>
                </a:ext>
              </a:extLst>
            </p:cNvPr>
            <p:cNvCxnSpPr/>
            <p:nvPr/>
          </p:nvCxnSpPr>
          <p:spPr>
            <a:xfrm>
              <a:off x="6514099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sp>
        <p:nvSpPr>
          <p:cNvPr id="162" name="Номер слайда 1">
            <a:extLst>
              <a:ext uri="{FF2B5EF4-FFF2-40B4-BE49-F238E27FC236}">
                <a16:creationId xmlns:a16="http://schemas.microsoft.com/office/drawing/2014/main" id="{39359A6E-9751-4C81-8F66-A251EFD06EE4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163" name="Номер слайда 1">
            <a:extLst>
              <a:ext uri="{FF2B5EF4-FFF2-40B4-BE49-F238E27FC236}">
                <a16:creationId xmlns:a16="http://schemas.microsoft.com/office/drawing/2014/main" id="{EA25AA74-92AE-4BBA-B064-BBA3DEE192BE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B377DD93-113D-4D7C-B179-A2E96788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18" y="4697103"/>
            <a:ext cx="2481257" cy="214146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F7E9B3-E4C9-491D-A6E0-819CA5B43F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F01C53-C2EE-4A75-803B-3DA92BCD7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00" y="520217"/>
            <a:ext cx="2886329" cy="2228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6622A-F8ED-46AF-BEC4-5180C9A1634F}"/>
              </a:ext>
            </a:extLst>
          </p:cNvPr>
          <p:cNvSpPr txBox="1"/>
          <p:nvPr/>
        </p:nvSpPr>
        <p:spPr>
          <a:xfrm>
            <a:off x="1869652" y="34058"/>
            <a:ext cx="1253868" cy="338554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RF-</a:t>
            </a:r>
            <a:r>
              <a:rPr lang="en-US" altLang="ru-RU" sz="16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C197FC-A10E-4864-851F-98DCDEA9CF44}"/>
              </a:ext>
            </a:extLst>
          </p:cNvPr>
          <p:cNvSpPr txBox="1"/>
          <p:nvPr/>
        </p:nvSpPr>
        <p:spPr>
          <a:xfrm>
            <a:off x="1985082" y="519427"/>
            <a:ext cx="1778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RF-1 @ JINR</a:t>
            </a:r>
            <a:endParaRPr lang="en-US" altLang="ru-RU" sz="1400" dirty="0">
              <a:solidFill>
                <a:srgbClr val="14007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BBD5F-761D-40AA-92FB-7E7DFB326C8D}"/>
              </a:ext>
            </a:extLst>
          </p:cNvPr>
          <p:cNvSpPr txBox="1"/>
          <p:nvPr/>
        </p:nvSpPr>
        <p:spPr>
          <a:xfrm>
            <a:off x="905668" y="4721700"/>
            <a:ext cx="20864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RF-3 model</a:t>
            </a:r>
            <a:endParaRPr lang="en-US" altLang="ru-RU" sz="1600" dirty="0">
              <a:solidFill>
                <a:srgbClr val="14007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4C2D0-6196-4792-A912-D2C69AEAC74E}"/>
              </a:ext>
            </a:extLst>
          </p:cNvPr>
          <p:cNvSpPr txBox="1"/>
          <p:nvPr/>
        </p:nvSpPr>
        <p:spPr>
          <a:xfrm>
            <a:off x="4944657" y="6519704"/>
            <a:ext cx="4171254" cy="33855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Ready for mounting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06,2022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B026E2-7A81-46B7-A2E3-F419D0A8954F}"/>
              </a:ext>
            </a:extLst>
          </p:cNvPr>
          <p:cNvSpPr/>
          <p:nvPr/>
        </p:nvSpPr>
        <p:spPr>
          <a:xfrm>
            <a:off x="1" y="0"/>
            <a:ext cx="1853737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sz="2400" dirty="0">
                <a:solidFill>
                  <a:srgbClr val="000066"/>
                </a:solidFill>
                <a:latin typeface="+mn-lt"/>
              </a:rPr>
              <a:t> Collider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57E7E513-C982-436C-8841-F5F8E55A7E09}"/>
              </a:ext>
            </a:extLst>
          </p:cNvPr>
          <p:cNvSpPr txBox="1"/>
          <p:nvPr/>
        </p:nvSpPr>
        <p:spPr>
          <a:xfrm>
            <a:off x="3217188" y="42185"/>
            <a:ext cx="4032008" cy="40011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rgbClr val="0000CC"/>
                </a:solidFill>
                <a:latin typeface="+mn-lt"/>
              </a:rPr>
              <a:t>RF-1, RF-2 –stations at JINR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2B3908D5-981F-4BBF-9F22-9275C5DC57E7}"/>
              </a:ext>
            </a:extLst>
          </p:cNvPr>
          <p:cNvSpPr txBox="1"/>
          <p:nvPr/>
        </p:nvSpPr>
        <p:spPr>
          <a:xfrm>
            <a:off x="3209540" y="354112"/>
            <a:ext cx="3207677" cy="40011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rgbClr val="0000CC"/>
                </a:solidFill>
                <a:latin typeface="+mn-lt"/>
              </a:rPr>
              <a:t>RF-3 –under production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231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36" y="29068"/>
            <a:ext cx="6449034" cy="311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2ED5488C-D08B-224F-BC3D-3E662AB7B637}"/>
              </a:ext>
            </a:extLst>
          </p:cNvPr>
          <p:cNvSpPr txBox="1">
            <a:spLocks/>
          </p:cNvSpPr>
          <p:nvPr/>
        </p:nvSpPr>
        <p:spPr bwMode="auto">
          <a:xfrm>
            <a:off x="6553200" y="64276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2A6498-FE77-A74A-B865-15B9A4479493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5620C3-A086-4CB4-81E0-8EE968EE823E}"/>
              </a:ext>
            </a:extLst>
          </p:cNvPr>
          <p:cNvSpPr/>
          <p:nvPr/>
        </p:nvSpPr>
        <p:spPr>
          <a:xfrm>
            <a:off x="1" y="0"/>
            <a:ext cx="1853737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sz="2400" dirty="0">
                <a:solidFill>
                  <a:srgbClr val="000066"/>
                </a:solidFill>
                <a:latin typeface="+mn-lt"/>
              </a:rPr>
              <a:t> Collider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EE1D2-3BDA-47A9-9F64-A2A644C7A13B}"/>
              </a:ext>
            </a:extLst>
          </p:cNvPr>
          <p:cNvSpPr txBox="1"/>
          <p:nvPr/>
        </p:nvSpPr>
        <p:spPr>
          <a:xfrm>
            <a:off x="103556" y="3293470"/>
            <a:ext cx="4746567" cy="3385542"/>
          </a:xfrm>
          <a:prstGeom prst="rect">
            <a:avLst/>
          </a:prstGeom>
          <a:solidFill>
            <a:srgbClr val="FFFF99">
              <a:alpha val="54000"/>
            </a:srgbClr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Magnet modules – assembly &amp; tests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Reference super period construction, production, assembly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Collider magnets electrical power supply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RF-system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Beam diagnostics, control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Vacuum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Electron cooling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Stochastic cooling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Injection &amp; beam dump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Collimation 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Other collider engineering systems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1D9BD3-7CA5-4557-BE60-E6FD50CB5127}"/>
              </a:ext>
            </a:extLst>
          </p:cNvPr>
          <p:cNvSpPr txBox="1"/>
          <p:nvPr/>
        </p:nvSpPr>
        <p:spPr>
          <a:xfrm>
            <a:off x="0" y="647929"/>
            <a:ext cx="2696431" cy="33855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Run 1 start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W50, 2022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894E04-970D-4E05-9C9A-7687842F5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328" y="3881470"/>
            <a:ext cx="4234459" cy="2209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8171C6-08C2-4FD3-8B99-FA3A985F62E3}"/>
              </a:ext>
            </a:extLst>
          </p:cNvPr>
          <p:cNvSpPr txBox="1"/>
          <p:nvPr/>
        </p:nvSpPr>
        <p:spPr>
          <a:xfrm>
            <a:off x="5264110" y="3343066"/>
            <a:ext cx="3703074" cy="58477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ru-RU" sz="16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dipole magnets are ready for the mounting at the ring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3BD66A3-1181-4174-9A20-0FD92B7A8787}"/>
              </a:ext>
            </a:extLst>
          </p:cNvPr>
          <p:cNvSpPr/>
          <p:nvPr/>
        </p:nvSpPr>
        <p:spPr>
          <a:xfrm>
            <a:off x="5130508" y="6101173"/>
            <a:ext cx="3970279" cy="646331"/>
          </a:xfrm>
          <a:prstGeom prst="rect">
            <a:avLst/>
          </a:prstGeom>
          <a:solidFill>
            <a:srgbClr val="FFE9D2"/>
          </a:solidFill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dipoles: </a:t>
            </a:r>
            <a:r>
              <a:rPr lang="en-US" b="1" i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b="1" i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="1" i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tested</a:t>
            </a:r>
          </a:p>
          <a:p>
            <a:pPr defTabSz="342900">
              <a:defRPr/>
            </a:pP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quadrupoles: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0D7189-E1B3-41C9-A58E-3F5044C88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56" y="1588403"/>
            <a:ext cx="2523266" cy="16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8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4D2374-0AA0-49B2-ABCB-44D2A235B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sp>
        <p:nvSpPr>
          <p:cNvPr id="4" name="Text Box 64">
            <a:extLst>
              <a:ext uri="{FF2B5EF4-FFF2-40B4-BE49-F238E27FC236}">
                <a16:creationId xmlns:a16="http://schemas.microsoft.com/office/drawing/2014/main" id="{F95DF8BB-7175-472C-9DC3-752040682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9" y="8313"/>
            <a:ext cx="3845561" cy="357584"/>
          </a:xfrm>
          <a:prstGeom prst="rect">
            <a:avLst/>
          </a:prstGeom>
          <a:solidFill>
            <a:srgbClr val="FFFF99"/>
          </a:solidFill>
          <a:ln w="28575">
            <a:noFill/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2000" dirty="0">
                <a:ln w="0"/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Site &amp; Buildings’ Infrastructure</a:t>
            </a:r>
            <a:endParaRPr lang="ru-RU" altLang="ru-RU" sz="2000" dirty="0">
              <a:ln w="0"/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93D852-EF65-41ED-8071-9ED9097794E8}"/>
              </a:ext>
            </a:extLst>
          </p:cNvPr>
          <p:cNvSpPr/>
          <p:nvPr/>
        </p:nvSpPr>
        <p:spPr>
          <a:xfrm>
            <a:off x="1" y="0"/>
            <a:ext cx="3940232" cy="369332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dirty="0">
                <a:solidFill>
                  <a:srgbClr val="000066"/>
                </a:solidFill>
                <a:latin typeface="+mn-lt"/>
              </a:rPr>
              <a:t> Collider</a:t>
            </a:r>
            <a:r>
              <a:rPr lang="ru-RU" altLang="ru-RU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altLang="ru-RU" dirty="0">
                <a:solidFill>
                  <a:srgbClr val="000066"/>
                </a:solidFill>
                <a:latin typeface="+mn-lt"/>
              </a:rPr>
              <a:t>building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5814E-9D76-4926-9ED8-29F547186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" y="448076"/>
            <a:ext cx="4413152" cy="29809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A5E8C3-3875-472D-BCAA-978A5425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13" y="448076"/>
            <a:ext cx="4572000" cy="29842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B974A6-8BA1-4222-B93C-AC303E8A1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5" y="3740553"/>
            <a:ext cx="4434955" cy="29809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A2D133-5EDA-4B8D-B69E-92F77018D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1768"/>
            <a:ext cx="4563687" cy="3059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A353E8-C4DA-48D2-989C-CA8A7C7C0C09}"/>
              </a:ext>
            </a:extLst>
          </p:cNvPr>
          <p:cNvSpPr txBox="1"/>
          <p:nvPr/>
        </p:nvSpPr>
        <p:spPr>
          <a:xfrm>
            <a:off x="8072464" y="3740553"/>
            <a:ext cx="1228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05.10.2021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09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943409"/>
            <a:ext cx="8685346" cy="5113807"/>
            <a:chOff x="2215" y="199836"/>
            <a:chExt cx="12192000" cy="645832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43CFAD7-E570-4AB2-8E03-B8D568E15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" y="199836"/>
              <a:ext cx="12192000" cy="6458327"/>
            </a:xfrm>
            <a:prstGeom prst="rect">
              <a:avLst/>
            </a:prstGeom>
          </p:spPr>
        </p:pic>
        <p:sp>
          <p:nvSpPr>
            <p:cNvPr id="24" name="Прямоугольная выноска 17">
              <a:extLst>
                <a:ext uri="{FF2B5EF4-FFF2-40B4-BE49-F238E27FC236}">
                  <a16:creationId xmlns:a16="http://schemas.microsoft.com/office/drawing/2014/main" id="{8F6FA769-C19F-45F5-97EF-F9345DD4AEE6}"/>
                </a:ext>
              </a:extLst>
            </p:cNvPr>
            <p:cNvSpPr/>
            <p:nvPr/>
          </p:nvSpPr>
          <p:spPr>
            <a:xfrm>
              <a:off x="6028980" y="2126848"/>
              <a:ext cx="2755555" cy="741717"/>
            </a:xfrm>
            <a:prstGeom prst="wedgeRectCallout">
              <a:avLst>
                <a:gd name="adj1" fmla="val -100190"/>
                <a:gd name="adj2" fmla="val -13284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i="1" dirty="0">
                  <a:solidFill>
                    <a:srgbClr val="002060"/>
                  </a:solidFill>
                </a:rPr>
                <a:t>Liquefier  OG-1000</a:t>
              </a:r>
            </a:p>
          </p:txBody>
        </p:sp>
        <p:sp>
          <p:nvSpPr>
            <p:cNvPr id="26" name="Прямоугольная выноска 17">
              <a:extLst>
                <a:ext uri="{FF2B5EF4-FFF2-40B4-BE49-F238E27FC236}">
                  <a16:creationId xmlns:a16="http://schemas.microsoft.com/office/drawing/2014/main" id="{B45F2C58-C72A-4EC9-8349-92AE1E4AFD8C}"/>
                </a:ext>
              </a:extLst>
            </p:cNvPr>
            <p:cNvSpPr/>
            <p:nvPr/>
          </p:nvSpPr>
          <p:spPr>
            <a:xfrm>
              <a:off x="3012208" y="5138546"/>
              <a:ext cx="1960977" cy="1082231"/>
            </a:xfrm>
            <a:prstGeom prst="wedgeRectCallout">
              <a:avLst>
                <a:gd name="adj1" fmla="val -97945"/>
                <a:gd name="adj2" fmla="val -40698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600" i="1" dirty="0">
                  <a:solidFill>
                    <a:srgbClr val="002060"/>
                  </a:solidFill>
                </a:rPr>
                <a:t>New Compressor station</a:t>
              </a:r>
            </a:p>
          </p:txBody>
        </p:sp>
        <p:sp>
          <p:nvSpPr>
            <p:cNvPr id="28" name="Прямоугольная выноска 17">
              <a:extLst>
                <a:ext uri="{FF2B5EF4-FFF2-40B4-BE49-F238E27FC236}">
                  <a16:creationId xmlns:a16="http://schemas.microsoft.com/office/drawing/2014/main" id="{6D9C9860-C21E-4DD9-85A4-A6123138268D}"/>
                </a:ext>
              </a:extLst>
            </p:cNvPr>
            <p:cNvSpPr/>
            <p:nvPr/>
          </p:nvSpPr>
          <p:spPr>
            <a:xfrm>
              <a:off x="5866617" y="4056314"/>
              <a:ext cx="2231638" cy="1082232"/>
            </a:xfrm>
            <a:prstGeom prst="wedgeRectCallout">
              <a:avLst>
                <a:gd name="adj1" fmla="val 71075"/>
                <a:gd name="adj2" fmla="val 42493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600" i="1" dirty="0">
                  <a:solidFill>
                    <a:srgbClr val="002060"/>
                  </a:solidFill>
                </a:rPr>
                <a:t>Collider refrigerators </a:t>
              </a:r>
              <a:endParaRPr lang="ru-RU" sz="1600" i="1" dirty="0">
                <a:solidFill>
                  <a:srgbClr val="002060"/>
                </a:solidFill>
              </a:endParaRPr>
            </a:p>
          </p:txBody>
        </p:sp>
        <p:sp>
          <p:nvSpPr>
            <p:cNvPr id="29" name="Прямоугольная выноска 17">
              <a:extLst>
                <a:ext uri="{FF2B5EF4-FFF2-40B4-BE49-F238E27FC236}">
                  <a16:creationId xmlns:a16="http://schemas.microsoft.com/office/drawing/2014/main" id="{AC74E22D-8C99-4AE7-8571-9D837BC2A8AC}"/>
                </a:ext>
              </a:extLst>
            </p:cNvPr>
            <p:cNvSpPr/>
            <p:nvPr/>
          </p:nvSpPr>
          <p:spPr>
            <a:xfrm>
              <a:off x="925918" y="2369891"/>
              <a:ext cx="2978283" cy="711007"/>
            </a:xfrm>
            <a:prstGeom prst="wedgeRectCallout">
              <a:avLst>
                <a:gd name="adj1" fmla="val 74162"/>
                <a:gd name="adj2" fmla="val -12445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600" i="1" dirty="0">
                  <a:solidFill>
                    <a:srgbClr val="002060"/>
                  </a:solidFill>
                </a:rPr>
                <a:t>Booster refrigerator</a:t>
              </a:r>
              <a:endParaRPr lang="ru-RU" sz="16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C8F6BE-F804-414C-A2EA-7E9D8DD8304D}"/>
              </a:ext>
            </a:extLst>
          </p:cNvPr>
          <p:cNvSpPr/>
          <p:nvPr/>
        </p:nvSpPr>
        <p:spPr>
          <a:xfrm>
            <a:off x="0" y="0"/>
            <a:ext cx="5054137" cy="369332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dirty="0">
                <a:solidFill>
                  <a:srgbClr val="000066"/>
                </a:solidFill>
                <a:latin typeface="+mn-lt"/>
              </a:rPr>
              <a:t> NICA complex cryogenic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97983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773551" y="2853766"/>
            <a:ext cx="2383275" cy="2631644"/>
            <a:chOff x="4917565" y="2227026"/>
            <a:chExt cx="2383275" cy="2631644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6201916" y="2227026"/>
              <a:ext cx="1098924" cy="1111112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917565" y="3338138"/>
              <a:ext cx="1860241" cy="152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3" name="Picture 6" descr="NICA-Logo_4c">
            <a:extLst>
              <a:ext uri="{FF2B5EF4-FFF2-40B4-BE49-F238E27FC236}">
                <a16:creationId xmlns:a16="http://schemas.microsoft.com/office/drawing/2014/main" id="{5101D8C8-E2F1-8442-8BC2-B7990EFA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905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Номер слайда 3"/>
          <p:cNvSpPr txBox="1">
            <a:spLocks/>
          </p:cNvSpPr>
          <p:nvPr/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2AECA1-BB22-4AA3-B0D1-175AB278A443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6" name="Прямоугольник 1"/>
          <p:cNvSpPr>
            <a:spLocks noChangeArrowheads="1"/>
          </p:cNvSpPr>
          <p:nvPr/>
        </p:nvSpPr>
        <p:spPr bwMode="auto">
          <a:xfrm>
            <a:off x="1" y="0"/>
            <a:ext cx="1739579" cy="40011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600"/>
                </a:solidFill>
                <a:latin typeface="Arial" pitchFamily="34" charset="0"/>
              </a:rPr>
              <a:t>Facility layout</a:t>
            </a:r>
            <a:endParaRPr lang="ru-RU" altLang="ru-RU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65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C2E02C2-4B2A-47C7-B9F0-1A52EFCE9D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D59C0B-E87B-460C-B0B0-76C6C94BD2D4}"/>
              </a:ext>
            </a:extLst>
          </p:cNvPr>
          <p:cNvSpPr/>
          <p:nvPr/>
        </p:nvSpPr>
        <p:spPr>
          <a:xfrm>
            <a:off x="0" y="0"/>
            <a:ext cx="2851265" cy="338554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 New compressor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141577-08F6-4111-AE48-B4B86F33F6CC}"/>
              </a:ext>
            </a:extLst>
          </p:cNvPr>
          <p:cNvSpPr txBox="1"/>
          <p:nvPr/>
        </p:nvSpPr>
        <p:spPr>
          <a:xfrm>
            <a:off x="5634498" y="1350752"/>
            <a:ext cx="2813239" cy="830997"/>
          </a:xfrm>
          <a:prstGeom prst="rect">
            <a:avLst/>
          </a:prstGeom>
          <a:solidFill>
            <a:srgbClr val="FFFF99">
              <a:alpha val="72000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ru-RU" sz="16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Building – under construction – completion March, 2022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ED62C9-463E-45AF-BD56-9CCFF165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523" y="2911915"/>
            <a:ext cx="6159731" cy="3592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8BAC62-C5F2-475D-8FA8-5A22251D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554"/>
            <a:ext cx="4697170" cy="32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57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2FC4A7-9C72-4AEF-9CC9-BBCD0418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817"/>
            <a:ext cx="9144000" cy="546436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CB0E35-6066-4B43-A741-1DA785326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A56520-EBC3-42EA-A96E-03E2DA02F7CB}"/>
              </a:ext>
            </a:extLst>
          </p:cNvPr>
          <p:cNvSpPr/>
          <p:nvPr/>
        </p:nvSpPr>
        <p:spPr>
          <a:xfrm>
            <a:off x="0" y="0"/>
            <a:ext cx="3524596" cy="338554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Central cryogenic plant </a:t>
            </a:r>
            <a:r>
              <a:rPr lang="en-US" altLang="ru-RU" sz="1600" dirty="0" err="1">
                <a:solidFill>
                  <a:srgbClr val="000066"/>
                </a:solidFill>
                <a:latin typeface="+mn-lt"/>
              </a:rPr>
              <a:t>Bld</a:t>
            </a: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 #1b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8452DA-7FAA-451C-87E3-61ACF2E732B4}"/>
              </a:ext>
            </a:extLst>
          </p:cNvPr>
          <p:cNvSpPr txBox="1"/>
          <p:nvPr/>
        </p:nvSpPr>
        <p:spPr>
          <a:xfrm>
            <a:off x="148261" y="6314073"/>
            <a:ext cx="4423739" cy="338554"/>
          </a:xfrm>
          <a:prstGeom prst="rect">
            <a:avLst/>
          </a:prstGeom>
          <a:solidFill>
            <a:srgbClr val="FFFF99">
              <a:alpha val="72000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ru-RU" sz="16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 automation is in progress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00795-D6C7-4E08-BACC-58B74BA61552}"/>
              </a:ext>
            </a:extLst>
          </p:cNvPr>
          <p:cNvSpPr txBox="1"/>
          <p:nvPr/>
        </p:nvSpPr>
        <p:spPr>
          <a:xfrm>
            <a:off x="4720261" y="6222654"/>
            <a:ext cx="4423739" cy="584775"/>
          </a:xfrm>
          <a:prstGeom prst="rect">
            <a:avLst/>
          </a:prstGeom>
          <a:solidFill>
            <a:srgbClr val="FFFF99">
              <a:alpha val="72000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en-US" altLang="ru-RU" sz="16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cryogenic capacity </a:t>
            </a:r>
            <a:r>
              <a:rPr lang="en-US" altLang="ru-RU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6000W @ 4.5 K </a:t>
            </a:r>
            <a:r>
              <a:rPr lang="en-US" altLang="ru-RU" sz="1600" dirty="0">
                <a:solidFill>
                  <a:srgbClr val="1400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fulfilled– </a:t>
            </a:r>
            <a:r>
              <a:rPr lang="en-US" altLang="ru-RU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Jul, 2021 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F4AE8820-4DD6-4211-86A7-6716042A82A1}"/>
              </a:ext>
            </a:extLst>
          </p:cNvPr>
          <p:cNvSpPr/>
          <p:nvPr/>
        </p:nvSpPr>
        <p:spPr>
          <a:xfrm>
            <a:off x="5868785" y="2991230"/>
            <a:ext cx="332510" cy="34554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E91B08A-B5B3-4FD9-8B6B-B588D1E72E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  <p:sp>
        <p:nvSpPr>
          <p:cNvPr id="4" name="Text Box 64">
            <a:extLst>
              <a:ext uri="{FF2B5EF4-FFF2-40B4-BE49-F238E27FC236}">
                <a16:creationId xmlns:a16="http://schemas.microsoft.com/office/drawing/2014/main" id="{7805D8FA-396A-4710-95E3-3755A6797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59331" cy="307571"/>
          </a:xfrm>
          <a:prstGeom prst="rect">
            <a:avLst/>
          </a:prstGeom>
          <a:solidFill>
            <a:srgbClr val="FF9999"/>
          </a:solidFill>
          <a:ln w="28575">
            <a:noFill/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2000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Electrical infrastructure</a:t>
            </a:r>
            <a:endParaRPr lang="ru-RU" altLang="ru-RU" sz="200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30125-3B86-4197-9CC2-84411348AF40}"/>
              </a:ext>
            </a:extLst>
          </p:cNvPr>
          <p:cNvSpPr txBox="1"/>
          <p:nvPr/>
        </p:nvSpPr>
        <p:spPr>
          <a:xfrm>
            <a:off x="6946027" y="0"/>
            <a:ext cx="2197973" cy="338554"/>
          </a:xfrm>
          <a:prstGeom prst="rect">
            <a:avLst/>
          </a:prstGeom>
          <a:solidFill>
            <a:schemeClr val="accent1">
              <a:lumMod val="75000"/>
              <a:alpha val="72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en-US" sz="1600" dirty="0">
                <a:solidFill>
                  <a:srgbClr val="000066"/>
                </a:solidFill>
                <a:effectLst/>
                <a:latin typeface="+mj-lt"/>
              </a:rPr>
              <a:t>Substations of </a:t>
            </a:r>
            <a:r>
              <a:rPr lang="en-US" altLang="en-US" sz="1600" dirty="0" err="1">
                <a:solidFill>
                  <a:srgbClr val="000066"/>
                </a:solidFill>
                <a:effectLst/>
                <a:latin typeface="+mj-lt"/>
              </a:rPr>
              <a:t>Bld</a:t>
            </a:r>
            <a:r>
              <a:rPr lang="en-US" altLang="en-US" sz="1600" dirty="0">
                <a:solidFill>
                  <a:srgbClr val="000066"/>
                </a:solidFill>
                <a:effectLst/>
                <a:latin typeface="+mj-lt"/>
              </a:rPr>
              <a:t> 17</a:t>
            </a:r>
            <a:endParaRPr lang="ru-RU" altLang="en-US" sz="16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7FB64B-1CEA-4D9E-8463-F1395DC65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35" y="354847"/>
            <a:ext cx="3500588" cy="1775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6AB10B-79EA-479C-9911-DC96FD50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102" y="322245"/>
            <a:ext cx="3560163" cy="1988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E864FC-2379-44FC-9359-26E0E7B0A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07" y="2919316"/>
            <a:ext cx="2152693" cy="3329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DD58E-1FC1-4053-9D44-71A6E264C834}"/>
              </a:ext>
            </a:extLst>
          </p:cNvPr>
          <p:cNvSpPr txBox="1"/>
          <p:nvPr/>
        </p:nvSpPr>
        <p:spPr>
          <a:xfrm>
            <a:off x="736423" y="5981043"/>
            <a:ext cx="4445815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Substations of </a:t>
            </a:r>
            <a:r>
              <a:rPr lang="en-US" sz="1600" dirty="0" err="1">
                <a:solidFill>
                  <a:srgbClr val="0000CC"/>
                </a:solidFill>
                <a:latin typeface="+mn-lt"/>
              </a:rPr>
              <a:t>Bld</a:t>
            </a:r>
            <a:r>
              <a:rPr lang="en-US" sz="1600" dirty="0">
                <a:solidFill>
                  <a:srgbClr val="0000CC"/>
                </a:solidFill>
                <a:latin typeface="+mn-lt"/>
              </a:rPr>
              <a:t> #17 (11 MW) – completely finished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Dec, 2020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A9DC2D-D39C-4EC4-80FD-54C42468D3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5" y="2633183"/>
            <a:ext cx="6775382" cy="294530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D3009C-4276-4FB1-BFD0-0DDA3735B28D}"/>
              </a:ext>
            </a:extLst>
          </p:cNvPr>
          <p:cNvSpPr/>
          <p:nvPr/>
        </p:nvSpPr>
        <p:spPr>
          <a:xfrm>
            <a:off x="2197973" y="2177481"/>
            <a:ext cx="4538750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sz="2400" dirty="0">
                <a:solidFill>
                  <a:srgbClr val="000066"/>
                </a:solidFill>
                <a:latin typeface="+mn-lt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5826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0CD58E-2C84-494B-ADCC-6E5552FA4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624"/>
            <a:ext cx="9144000" cy="3635355"/>
          </a:xfrm>
          <a:prstGeom prst="rect">
            <a:avLst/>
          </a:prstGeom>
        </p:spPr>
      </p:pic>
      <p:pic>
        <p:nvPicPr>
          <p:cNvPr id="12" name="Picture 9" descr="NICA_header_bl-wh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6D9F1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" y="0"/>
            <a:ext cx="2379177" cy="40011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600"/>
                </a:solidFill>
                <a:latin typeface="Arial" pitchFamily="34" charset="0"/>
              </a:rPr>
              <a:t>Key run-milestones</a:t>
            </a:r>
            <a:endParaRPr lang="ru-RU" altLang="ru-RU" sz="2000" dirty="0">
              <a:solidFill>
                <a:srgbClr val="00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1902" y="167895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18837" y="168343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/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8266365" y="1863624"/>
            <a:ext cx="0" cy="2891723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2AECA1-BB22-4AA3-B0D1-175AB278A443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0B77FB-F7EF-4DCA-9BA4-59D340D1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582" y="5498979"/>
            <a:ext cx="4882555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NICA complex injection chain </a:t>
            </a:r>
            <a:r>
              <a:rPr lang="en-US" altLang="ru-RU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RUNs’</a:t>
            </a:r>
            <a:r>
              <a:rPr lang="en-US" altLang="ru-RU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schedule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24AEDC5-B3C5-42E4-8571-25B02BEDDDED}"/>
              </a:ext>
            </a:extLst>
          </p:cNvPr>
          <p:cNvSpPr/>
          <p:nvPr/>
        </p:nvSpPr>
        <p:spPr>
          <a:xfrm>
            <a:off x="5865135" y="3404085"/>
            <a:ext cx="484428" cy="2616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ru-RU" sz="1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</a:t>
            </a:r>
            <a:endParaRPr lang="ru-RU" sz="11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019CF96-0E3D-48C5-8DFB-B5149ABF2583}"/>
              </a:ext>
            </a:extLst>
          </p:cNvPr>
          <p:cNvSpPr/>
          <p:nvPr/>
        </p:nvSpPr>
        <p:spPr>
          <a:xfrm>
            <a:off x="6630501" y="3785210"/>
            <a:ext cx="641522" cy="2616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ru-RU" sz="1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60329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Стрелка вправо 121"/>
          <p:cNvSpPr/>
          <p:nvPr/>
        </p:nvSpPr>
        <p:spPr>
          <a:xfrm rot="21348809">
            <a:off x="3423781" y="5217707"/>
            <a:ext cx="1239007" cy="602477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 rot="4902511">
            <a:off x="-73735" y="4544383"/>
            <a:ext cx="1739731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23899" y="2863939"/>
            <a:ext cx="1378127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06619" y="1100653"/>
            <a:ext cx="1378133" cy="1846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3425" y="4022726"/>
            <a:ext cx="2884488" cy="2405063"/>
            <a:chOff x="365" y="1900"/>
            <a:chExt cx="1817" cy="1515"/>
          </a:xfrm>
        </p:grpSpPr>
        <p:sp>
          <p:nvSpPr>
            <p:cNvPr id="14401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>
                <a:latin typeface="Arial" pitchFamily="34" charset="0"/>
              </a:endParaRPr>
            </a:p>
          </p:txBody>
        </p:sp>
        <p:sp>
          <p:nvSpPr>
            <p:cNvPr id="1440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402140" y="1450975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1" name="Group 10"/>
          <p:cNvGrpSpPr>
            <a:grpSpLocks/>
          </p:cNvGrpSpPr>
          <p:nvPr/>
        </p:nvGrpSpPr>
        <p:grpSpPr bwMode="auto">
          <a:xfrm>
            <a:off x="3579813" y="2132014"/>
            <a:ext cx="5311775" cy="3005137"/>
            <a:chOff x="2118" y="1097"/>
            <a:chExt cx="3346" cy="1893"/>
          </a:xfrm>
        </p:grpSpPr>
        <p:sp>
          <p:nvSpPr>
            <p:cNvPr id="14391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92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640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b="1" u="sng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altLang="ru-RU" b="1" u="sng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Fixed Target Area</a:t>
              </a:r>
              <a:endParaRPr lang="ru-RU" altLang="ru-RU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2" name="Group 17"/>
          <p:cNvGrpSpPr>
            <a:grpSpLocks/>
          </p:cNvGrpSpPr>
          <p:nvPr/>
        </p:nvGrpSpPr>
        <p:grpSpPr bwMode="auto">
          <a:xfrm>
            <a:off x="381002" y="1171574"/>
            <a:ext cx="3586163" cy="2406651"/>
            <a:chOff x="135" y="328"/>
            <a:chExt cx="2259" cy="1516"/>
          </a:xfrm>
        </p:grpSpPr>
        <p:sp>
          <p:nvSpPr>
            <p:cNvPr id="14389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4390" name="Text Box 80"/>
            <p:cNvSpPr txBox="1">
              <a:spLocks noChangeArrowheads="1"/>
            </p:cNvSpPr>
            <p:nvPr/>
          </p:nvSpPr>
          <p:spPr bwMode="auto">
            <a:xfrm>
              <a:off x="135" y="585"/>
              <a:ext cx="2259" cy="990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Booster (25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ru-RU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2-</a:t>
              </a:r>
              <a:r>
                <a:rPr lang="ru-RU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3)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single-turn injection, 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storage of (</a:t>
              </a:r>
              <a:r>
                <a:rPr lang="ru-RU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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4)×10</a:t>
              </a:r>
              <a:r>
                <a:rPr lang="en-US" altLang="ru-RU" sz="1600" b="1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100 MeV/u,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electron cooling, acceleration 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up to 600 MeV/u</a:t>
              </a:r>
              <a:endParaRPr lang="ru-RU" altLang="ru-RU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58813" y="2430463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65165" y="3892550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71675" y="939801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8" name="Text Box 66"/>
          <p:cNvSpPr txBox="1">
            <a:spLocks noChangeArrowheads="1"/>
          </p:cNvSpPr>
          <p:nvPr/>
        </p:nvSpPr>
        <p:spPr bwMode="auto">
          <a:xfrm>
            <a:off x="6421440" y="6172201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0" name="Text Box 66"/>
          <p:cNvSpPr txBox="1">
            <a:spLocks noChangeArrowheads="1"/>
          </p:cNvSpPr>
          <p:nvPr/>
        </p:nvSpPr>
        <p:spPr bwMode="auto">
          <a:xfrm>
            <a:off x="6437313" y="4359276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76540" y="1790701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3" name="Group 59"/>
          <p:cNvGrpSpPr>
            <a:grpSpLocks/>
          </p:cNvGrpSpPr>
          <p:nvPr/>
        </p:nvGrpSpPr>
        <p:grpSpPr bwMode="auto">
          <a:xfrm>
            <a:off x="446088" y="3667133"/>
            <a:ext cx="3392488" cy="258763"/>
            <a:chOff x="168" y="2076"/>
            <a:chExt cx="2137" cy="163"/>
          </a:xfrm>
        </p:grpSpPr>
        <p:sp>
          <p:nvSpPr>
            <p:cNvPr id="14362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88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>
                <a:latin typeface="Arial" pitchFamily="34" charset="0"/>
              </a:endParaRPr>
            </a:p>
          </p:txBody>
        </p:sp>
        <p:sp>
          <p:nvSpPr>
            <p:cNvPr id="14363" name="Text Box 97"/>
            <p:cNvSpPr txBox="1">
              <a:spLocks noChangeArrowheads="1"/>
            </p:cNvSpPr>
            <p:nvPr/>
          </p:nvSpPr>
          <p:spPr bwMode="auto">
            <a:xfrm>
              <a:off x="482" y="2076"/>
              <a:ext cx="1823" cy="1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2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Stripping (80%) </a:t>
              </a:r>
              <a:r>
                <a:rPr lang="en-US" altLang="ru-RU" sz="1200" b="1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31+ </a:t>
              </a:r>
              <a:r>
                <a:rPr lang="en-US" altLang="ru-RU" sz="12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 </a:t>
              </a:r>
              <a:r>
                <a:rPr lang="en-US" altLang="ru-RU" sz="1200" b="1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37475" y="939800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5019675" y="965200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524752" y="1158875"/>
            <a:ext cx="182563" cy="7939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8575" y="2835277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55638" y="1171574"/>
            <a:ext cx="2470150" cy="2406651"/>
          </a:xfrm>
          <a:prstGeom prst="ellipse">
            <a:avLst/>
          </a:prstGeom>
          <a:solidFill>
            <a:srgbClr val="92D05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81002" y="1579565"/>
            <a:ext cx="35861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3)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single-turn injection, 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storage of (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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4)×10</a:t>
            </a:r>
            <a:r>
              <a:rPr lang="en-US" altLang="ru-RU" sz="1600" b="1" baseline="30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ions,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acceleration up to 100 MeV/u,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electron cooling, acceleration 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to 578 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2" name="Rectangle 2"/>
          <p:cNvSpPr>
            <a:spLocks noChangeArrowheads="1"/>
          </p:cNvSpPr>
          <p:nvPr/>
        </p:nvSpPr>
        <p:spPr bwMode="auto">
          <a:xfrm>
            <a:off x="22225" y="436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735805" y="4008439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90843" y="1450977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65244" y="1790701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24606" name="Arc 94"/>
          <p:cNvSpPr>
            <a:spLocks/>
          </p:cNvSpPr>
          <p:nvPr/>
        </p:nvSpPr>
        <p:spPr bwMode="auto">
          <a:xfrm rot="10693531" flipV="1">
            <a:off x="3579813" y="3684589"/>
            <a:ext cx="1162050" cy="1465263"/>
          </a:xfrm>
          <a:custGeom>
            <a:avLst/>
            <a:gdLst>
              <a:gd name="T0" fmla="*/ 0 w 21564"/>
              <a:gd name="T1" fmla="*/ 0 h 21249"/>
              <a:gd name="T2" fmla="*/ 0 w 21564"/>
              <a:gd name="T3" fmla="*/ 0 h 21249"/>
              <a:gd name="T4" fmla="*/ 0 w 21564"/>
              <a:gd name="T5" fmla="*/ 0 h 21249"/>
              <a:gd name="T6" fmla="*/ 0 60000 65536"/>
              <a:gd name="T7" fmla="*/ 0 60000 65536"/>
              <a:gd name="T8" fmla="*/ 0 60000 65536"/>
              <a:gd name="T9" fmla="*/ 0 w 21564"/>
              <a:gd name="T10" fmla="*/ 0 h 21249"/>
              <a:gd name="T11" fmla="*/ 21564 w 21564"/>
              <a:gd name="T12" fmla="*/ 21249 h 2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4" h="21249" fill="none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</a:path>
              <a:path w="21564" h="21249" stroke="0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  <a:lnTo>
                  <a:pt x="0" y="21249"/>
                </a:lnTo>
                <a:lnTo>
                  <a:pt x="3880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95"/>
          <p:cNvSpPr>
            <a:spLocks noChangeShapeType="1"/>
          </p:cNvSpPr>
          <p:nvPr/>
        </p:nvSpPr>
        <p:spPr bwMode="auto">
          <a:xfrm flipH="1">
            <a:off x="4497388" y="3200401"/>
            <a:ext cx="1020762" cy="461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64"/>
          <p:cNvSpPr txBox="1">
            <a:spLocks noChangeArrowheads="1"/>
          </p:cNvSpPr>
          <p:nvPr/>
        </p:nvSpPr>
        <p:spPr bwMode="auto">
          <a:xfrm>
            <a:off x="5232400" y="2144714"/>
            <a:ext cx="3659188" cy="1504951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endParaRPr lang="en-US" altLang="ru-RU" b="1" u="sng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ru-RU" b="1" u="sng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Fixed Target Area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97"/>
          <p:cNvSpPr txBox="1">
            <a:spLocks noChangeArrowheads="1"/>
          </p:cNvSpPr>
          <p:nvPr/>
        </p:nvSpPr>
        <p:spPr bwMode="auto">
          <a:xfrm rot="20038883">
            <a:off x="3468688" y="3443289"/>
            <a:ext cx="1644650" cy="850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b="1" dirty="0">
                <a:solidFill>
                  <a:srgbClr val="006600"/>
                </a:solidFill>
                <a:latin typeface="+mj-lt"/>
              </a:rPr>
              <a:t>Slow resonance extraction</a:t>
            </a:r>
          </a:p>
        </p:txBody>
      </p:sp>
      <p:grpSp>
        <p:nvGrpSpPr>
          <p:cNvPr id="80" name="Group 22"/>
          <p:cNvGrpSpPr>
            <a:grpSpLocks/>
          </p:cNvGrpSpPr>
          <p:nvPr/>
        </p:nvGrpSpPr>
        <p:grpSpPr bwMode="auto">
          <a:xfrm>
            <a:off x="3395662" y="4797426"/>
            <a:ext cx="1298574" cy="1243013"/>
            <a:chOff x="2017" y="2789"/>
            <a:chExt cx="818" cy="783"/>
          </a:xfrm>
        </p:grpSpPr>
        <p:sp>
          <p:nvSpPr>
            <p:cNvPr id="24612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24613" name="Arc 93"/>
            <p:cNvSpPr>
              <a:spLocks/>
            </p:cNvSpPr>
            <p:nvPr/>
          </p:nvSpPr>
          <p:spPr bwMode="auto">
            <a:xfrm rot="4986537" flipH="1">
              <a:off x="2420" y="3162"/>
              <a:ext cx="331" cy="483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24614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94" name="Group 26"/>
          <p:cNvGrpSpPr>
            <a:grpSpLocks/>
          </p:cNvGrpSpPr>
          <p:nvPr/>
        </p:nvGrpSpPr>
        <p:grpSpPr bwMode="auto">
          <a:xfrm>
            <a:off x="4627992" y="4802187"/>
            <a:ext cx="4331431" cy="1350963"/>
            <a:chOff x="2758" y="2780"/>
            <a:chExt cx="2742" cy="851"/>
          </a:xfrm>
          <a:solidFill>
            <a:srgbClr val="9999FF"/>
          </a:solidFill>
        </p:grpSpPr>
        <p:grpSp>
          <p:nvGrpSpPr>
            <p:cNvPr id="95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9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>
                  <a:latin typeface="Arial" pitchFamily="34" charset="0"/>
                </a:endParaRPr>
              </a:p>
            </p:txBody>
          </p:sp>
          <p:sp>
            <p:nvSpPr>
              <p:cNvPr id="101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1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>
                  <a:latin typeface="Arial" pitchFamily="34" charset="0"/>
                </a:endParaRPr>
              </a:p>
            </p:txBody>
          </p:sp>
          <p:sp>
            <p:nvSpPr>
              <p:cNvPr id="103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51"/>
              </a:xfrm>
              <a:prstGeom prst="ellips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>
                  <a:latin typeface="Arial" pitchFamily="34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>
                  <a:latin typeface="Arial" pitchFamily="34" charset="0"/>
                </a:endParaRPr>
              </a:p>
            </p:txBody>
          </p:sp>
          <p:sp>
            <p:nvSpPr>
              <p:cNvPr id="105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6" name="Text Box 77"/>
            <p:cNvSpPr txBox="1">
              <a:spLocks noChangeArrowheads="1"/>
            </p:cNvSpPr>
            <p:nvPr/>
          </p:nvSpPr>
          <p:spPr bwMode="auto">
            <a:xfrm>
              <a:off x="3517" y="2954"/>
              <a:ext cx="1257" cy="63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b="1" baseline="30000" dirty="0">
                <a:solidFill>
                  <a:srgbClr val="0000CC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7504115" y="0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2021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352200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Facility components – status</a:t>
            </a: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1" y="6453188"/>
            <a:ext cx="3125787" cy="406400"/>
          </a:xfrm>
          <a:prstGeom prst="rect">
            <a:avLst/>
          </a:prstGeom>
          <a:solidFill>
            <a:srgbClr val="9999FF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work in progress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65"/>
          <p:cNvSpPr txBox="1">
            <a:spLocks noChangeArrowheads="1"/>
          </p:cNvSpPr>
          <p:nvPr/>
        </p:nvSpPr>
        <p:spPr bwMode="auto">
          <a:xfrm>
            <a:off x="3125788" y="6454776"/>
            <a:ext cx="2922588" cy="406400"/>
          </a:xfrm>
          <a:prstGeom prst="rect">
            <a:avLst/>
          </a:prstGeom>
          <a:solidFill>
            <a:srgbClr val="FFFF0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 Box 65"/>
          <p:cNvSpPr txBox="1">
            <a:spLocks noChangeArrowheads="1"/>
          </p:cNvSpPr>
          <p:nvPr/>
        </p:nvSpPr>
        <p:spPr bwMode="auto">
          <a:xfrm>
            <a:off x="6048376" y="6457415"/>
            <a:ext cx="3100202" cy="406400"/>
          </a:xfrm>
          <a:prstGeom prst="rect">
            <a:avLst/>
          </a:prstGeom>
          <a:solidFill>
            <a:srgbClr val="92D05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commissioned / existing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700" name="AutoShape 44"/>
          <p:cNvSpPr>
            <a:spLocks noChangeArrowheads="1"/>
          </p:cNvSpPr>
          <p:nvPr/>
        </p:nvSpPr>
        <p:spPr bwMode="auto">
          <a:xfrm>
            <a:off x="6584950" y="4662488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6581775" y="5999163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971675" y="997467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58975" y="119062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Lib\RI\_Проекты\NICA\MAC\2019-06-06_07\Presentation\Galimov\Data\полный 2.jpg">
            <a:extLst>
              <a:ext uri="{FF2B5EF4-FFF2-40B4-BE49-F238E27FC236}">
                <a16:creationId xmlns:a16="http://schemas.microsoft.com/office/drawing/2014/main" id="{D8C2BA06-5C5F-4600-8C16-1EE618CB4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970" y="1013335"/>
            <a:ext cx="7877765" cy="583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7">
            <a:extLst>
              <a:ext uri="{FF2B5EF4-FFF2-40B4-BE49-F238E27FC236}">
                <a16:creationId xmlns:a16="http://schemas.microsoft.com/office/drawing/2014/main" id="{B7CEC8C2-DA0F-4582-B929-BC4F0E265261}"/>
              </a:ext>
            </a:extLst>
          </p:cNvPr>
          <p:cNvSpPr/>
          <p:nvPr/>
        </p:nvSpPr>
        <p:spPr>
          <a:xfrm>
            <a:off x="3119656" y="2533860"/>
            <a:ext cx="1563855" cy="493323"/>
          </a:xfrm>
          <a:prstGeom prst="wedgeRoundRectCallout">
            <a:avLst>
              <a:gd name="adj1" fmla="val -56320"/>
              <a:gd name="adj2" fmla="val 24538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Reference section</a:t>
            </a:r>
            <a:endParaRPr lang="ru-RU" sz="1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Скругленная прямоугольная выноска 8">
            <a:extLst>
              <a:ext uri="{FF2B5EF4-FFF2-40B4-BE49-F238E27FC236}">
                <a16:creationId xmlns:a16="http://schemas.microsoft.com/office/drawing/2014/main" id="{E84434E0-B0C2-475C-BCA8-BDF0ECE12C60}"/>
              </a:ext>
            </a:extLst>
          </p:cNvPr>
          <p:cNvSpPr/>
          <p:nvPr/>
        </p:nvSpPr>
        <p:spPr>
          <a:xfrm>
            <a:off x="7370431" y="6151308"/>
            <a:ext cx="1552304" cy="311150"/>
          </a:xfrm>
          <a:prstGeom prst="wedgeRoundRectCallout">
            <a:avLst>
              <a:gd name="adj1" fmla="val -108750"/>
              <a:gd name="adj2" fmla="val 828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endParaRPr lang="ru-RU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Скругленная прямоугольная выноска 9">
            <a:extLst>
              <a:ext uri="{FF2B5EF4-FFF2-40B4-BE49-F238E27FC236}">
                <a16:creationId xmlns:a16="http://schemas.microsoft.com/office/drawing/2014/main" id="{0A7A7A9E-CFF4-4AFD-8763-B3C954619E09}"/>
              </a:ext>
            </a:extLst>
          </p:cNvPr>
          <p:cNvSpPr/>
          <p:nvPr/>
        </p:nvSpPr>
        <p:spPr>
          <a:xfrm>
            <a:off x="4127499" y="1993154"/>
            <a:ext cx="1147027" cy="330946"/>
          </a:xfrm>
          <a:prstGeom prst="wedgeRoundRectCallout">
            <a:avLst>
              <a:gd name="adj1" fmla="val -125016"/>
              <a:gd name="adj2" fmla="val -8510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injection</a:t>
            </a:r>
            <a:endParaRPr lang="ru-RU" sz="1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Скругленная прямоугольная выноска 10">
            <a:extLst>
              <a:ext uri="{FF2B5EF4-FFF2-40B4-BE49-F238E27FC236}">
                <a16:creationId xmlns:a16="http://schemas.microsoft.com/office/drawing/2014/main" id="{CDBFE77D-B51E-4CED-87FB-AA808FBECC94}"/>
              </a:ext>
            </a:extLst>
          </p:cNvPr>
          <p:cNvSpPr/>
          <p:nvPr/>
        </p:nvSpPr>
        <p:spPr>
          <a:xfrm>
            <a:off x="4341036" y="3258243"/>
            <a:ext cx="1324827" cy="534955"/>
          </a:xfrm>
          <a:prstGeom prst="wedgeRoundRectCallout">
            <a:avLst>
              <a:gd name="adj1" fmla="val -57696"/>
              <a:gd name="adj2" fmla="val 12911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Power supply</a:t>
            </a:r>
            <a:endParaRPr lang="ru-RU" sz="1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Скругленная прямоугольная выноска 11">
            <a:extLst>
              <a:ext uri="{FF2B5EF4-FFF2-40B4-BE49-F238E27FC236}">
                <a16:creationId xmlns:a16="http://schemas.microsoft.com/office/drawing/2014/main" id="{33AD4927-C7E5-4140-883B-20CE1006F1F8}"/>
              </a:ext>
            </a:extLst>
          </p:cNvPr>
          <p:cNvSpPr/>
          <p:nvPr/>
        </p:nvSpPr>
        <p:spPr>
          <a:xfrm>
            <a:off x="181648" y="4581128"/>
            <a:ext cx="1431252" cy="575072"/>
          </a:xfrm>
          <a:prstGeom prst="wedgeRoundRectCallout">
            <a:avLst>
              <a:gd name="adj1" fmla="val 100220"/>
              <a:gd name="adj2" fmla="val -14933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RF stations</a:t>
            </a:r>
            <a:endParaRPr lang="ru-RU" sz="1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Скругленная прямоугольная выноска 12">
            <a:extLst>
              <a:ext uri="{FF2B5EF4-FFF2-40B4-BE49-F238E27FC236}">
                <a16:creationId xmlns:a16="http://schemas.microsoft.com/office/drawing/2014/main" id="{F68FB297-CE03-4A93-A672-10F76A9EA3A4}"/>
              </a:ext>
            </a:extLst>
          </p:cNvPr>
          <p:cNvSpPr/>
          <p:nvPr/>
        </p:nvSpPr>
        <p:spPr>
          <a:xfrm>
            <a:off x="5959748" y="3351244"/>
            <a:ext cx="1186904" cy="315424"/>
          </a:xfrm>
          <a:prstGeom prst="wedgeRoundRectCallout">
            <a:avLst>
              <a:gd name="adj1" fmla="val 116965"/>
              <a:gd name="adj2" fmla="val 7986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extraction</a:t>
            </a:r>
            <a:endParaRPr lang="ru-RU" sz="1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1" name="Picture 14" descr="L1060598.JPG">
            <a:extLst>
              <a:ext uri="{FF2B5EF4-FFF2-40B4-BE49-F238E27FC236}">
                <a16:creationId xmlns:a16="http://schemas.microsoft.com/office/drawing/2014/main" id="{6A2A0E33-A417-492D-B622-B71460FF1C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100" y="20059"/>
            <a:ext cx="2489627" cy="1664413"/>
          </a:xfrm>
          <a:prstGeom prst="rect">
            <a:avLst/>
          </a:prstGeom>
        </p:spPr>
      </p:pic>
      <p:sp>
        <p:nvSpPr>
          <p:cNvPr id="12" name="Скругленная прямоугольная выноска 4">
            <a:extLst>
              <a:ext uri="{FF2B5EF4-FFF2-40B4-BE49-F238E27FC236}">
                <a16:creationId xmlns:a16="http://schemas.microsoft.com/office/drawing/2014/main" id="{5CF6AE85-482C-4055-9E51-DCF9E48C42BD}"/>
              </a:ext>
            </a:extLst>
          </p:cNvPr>
          <p:cNvSpPr/>
          <p:nvPr/>
        </p:nvSpPr>
        <p:spPr>
          <a:xfrm>
            <a:off x="7228644" y="1393004"/>
            <a:ext cx="1903083" cy="561031"/>
          </a:xfrm>
          <a:prstGeom prst="wedgeRoundRectCallout">
            <a:avLst>
              <a:gd name="adj1" fmla="val -92807"/>
              <a:gd name="adj2" fmla="val 8279"/>
              <a:gd name="adj3" fmla="val 1666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Electron cooler</a:t>
            </a:r>
          </a:p>
        </p:txBody>
      </p:sp>
      <p:cxnSp>
        <p:nvCxnSpPr>
          <p:cNvPr id="13" name="Straight Arrow Connector 20">
            <a:extLst>
              <a:ext uri="{FF2B5EF4-FFF2-40B4-BE49-F238E27FC236}">
                <a16:creationId xmlns:a16="http://schemas.microsoft.com/office/drawing/2014/main" id="{812CEE91-33B6-4E56-9AE8-3F4C4B1E97AF}"/>
              </a:ext>
            </a:extLst>
          </p:cNvPr>
          <p:cNvCxnSpPr>
            <a:cxnSpLocks/>
          </p:cNvCxnSpPr>
          <p:nvPr/>
        </p:nvCxnSpPr>
        <p:spPr>
          <a:xfrm flipH="1">
            <a:off x="3274927" y="910836"/>
            <a:ext cx="561093" cy="943882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E9CDEF0D-DA8A-452D-9C36-F6E1891436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7236" y="573633"/>
            <a:ext cx="1749578" cy="96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2048">
            <a:extLst>
              <a:ext uri="{FF2B5EF4-FFF2-40B4-BE49-F238E27FC236}">
                <a16:creationId xmlns:a16="http://schemas.microsoft.com/office/drawing/2014/main" id="{C5EF9333-D80D-4B23-BABE-C0225142085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2BB56C7F-EB42-4144-8EA1-EE6E151D692E}" type="slidenum">
              <a:rPr lang="ru-RU" smtClean="0"/>
              <a:pPr/>
              <a:t>5</a:t>
            </a:fld>
            <a:endParaRPr lang="en-US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9077D74-AC48-447B-A100-79DBBF78F4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22DACA-B799-405A-A403-6F7C5B5034E9}"/>
              </a:ext>
            </a:extLst>
          </p:cNvPr>
          <p:cNvSpPr/>
          <p:nvPr/>
        </p:nvSpPr>
        <p:spPr>
          <a:xfrm>
            <a:off x="355988" y="378474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Dec, 2020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21C7A0B0-C76B-4646-B410-4952CBE8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56432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NICA Booster commissioned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0282D95-9E82-49B4-885E-1B0588B21203}"/>
              </a:ext>
            </a:extLst>
          </p:cNvPr>
          <p:cNvSpPr/>
          <p:nvPr/>
        </p:nvSpPr>
        <p:spPr>
          <a:xfrm>
            <a:off x="0" y="5978780"/>
            <a:ext cx="6448425" cy="899990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indent="180000" algn="just"/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1. “Prepare” beam from KRION – </a:t>
            </a:r>
            <a:r>
              <a:rPr lang="en-US" altLang="ru-RU" sz="1600" dirty="0" err="1">
                <a:solidFill>
                  <a:srgbClr val="000066"/>
                </a:solidFill>
                <a:latin typeface="+mn-lt"/>
              </a:rPr>
              <a:t>HILAc</a:t>
            </a: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  for stripping (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578</a:t>
            </a: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 MeV/u)</a:t>
            </a:r>
          </a:p>
          <a:p>
            <a:pPr indent="180000" algn="just">
              <a:lnSpc>
                <a:spcPct val="114000"/>
              </a:lnSpc>
            </a:pP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2. Store ions at injection energy (multiple injection)</a:t>
            </a:r>
          </a:p>
          <a:p>
            <a:pPr indent="180000" algn="just">
              <a:lnSpc>
                <a:spcPct val="114000"/>
              </a:lnSpc>
            </a:pPr>
            <a:r>
              <a:rPr lang="en-US" altLang="ru-RU" sz="1600" dirty="0">
                <a:solidFill>
                  <a:srgbClr val="000066"/>
                </a:solidFill>
                <a:latin typeface="+mn-lt"/>
              </a:rPr>
              <a:t>3. Cool the beam @ 60 MeV/u =&gt; small 6D emittance</a:t>
            </a:r>
            <a:endParaRPr lang="ru-RU" altLang="ru-RU" sz="1600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0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194D5F-ABA3-48FF-8E93-FB8F4DB3E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CBA4A0B-2C23-416A-93A8-84D4BB03DFF4}"/>
              </a:ext>
            </a:extLst>
          </p:cNvPr>
          <p:cNvGrpSpPr/>
          <p:nvPr/>
        </p:nvGrpSpPr>
        <p:grpSpPr>
          <a:xfrm>
            <a:off x="2438400" y="369332"/>
            <a:ext cx="6844937" cy="2604182"/>
            <a:chOff x="593320" y="764703"/>
            <a:chExt cx="8424936" cy="39604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9232724-FC17-4DDD-AE25-3B90DB180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t="2400" r="3538" b="20601"/>
            <a:stretch/>
          </p:blipFill>
          <p:spPr>
            <a:xfrm>
              <a:off x="593320" y="764703"/>
              <a:ext cx="8424936" cy="39604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173470-D38D-404E-9601-670FFB282ED4}"/>
                </a:ext>
              </a:extLst>
            </p:cNvPr>
            <p:cNvSpPr txBox="1"/>
            <p:nvPr/>
          </p:nvSpPr>
          <p:spPr>
            <a:xfrm rot="16200000">
              <a:off x="-20204" y="2625003"/>
              <a:ext cx="2640676" cy="378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92D050"/>
                  </a:solidFill>
                  <a:latin typeface="+mn-lt"/>
                </a:rPr>
                <a:t>Number of particles</a:t>
              </a:r>
              <a:endParaRPr lang="ru-RU" sz="1400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DDC664-799D-4DEC-8543-41026F980434}"/>
                </a:ext>
              </a:extLst>
            </p:cNvPr>
            <p:cNvSpPr txBox="1"/>
            <p:nvPr/>
          </p:nvSpPr>
          <p:spPr>
            <a:xfrm>
              <a:off x="2483768" y="112474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7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10</a:t>
              </a:r>
              <a:r>
                <a:rPr lang="en-US" baseline="30000" dirty="0">
                  <a:solidFill>
                    <a:schemeClr val="bg1"/>
                  </a:solidFill>
                  <a:sym typeface="Symbol" panose="05050102010706020507" pitchFamily="18" charset="2"/>
                </a:rPr>
                <a:t>10</a:t>
              </a:r>
              <a:endParaRPr lang="ru-RU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8C1C17FB-F7DD-4B0C-AC3E-7834E36B56E8}"/>
                </a:ext>
              </a:extLst>
            </p:cNvPr>
            <p:cNvCxnSpPr>
              <a:stCxn id="5" idx="2"/>
            </p:cNvCxnSpPr>
            <p:nvPr/>
          </p:nvCxnSpPr>
          <p:spPr>
            <a:xfrm flipV="1">
              <a:off x="1489545" y="2281292"/>
              <a:ext cx="1791235" cy="533121"/>
            </a:xfrm>
            <a:prstGeom prst="straightConnector1">
              <a:avLst/>
            </a:prstGeom>
            <a:ln w="3175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CC85A9-5080-4C59-8C87-3688A593E375}"/>
              </a:ext>
            </a:extLst>
          </p:cNvPr>
          <p:cNvSpPr txBox="1"/>
          <p:nvPr/>
        </p:nvSpPr>
        <p:spPr>
          <a:xfrm>
            <a:off x="187928" y="1021713"/>
            <a:ext cx="2185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+mn-lt"/>
              </a:rPr>
              <a:t>7</a:t>
            </a:r>
            <a:r>
              <a:rPr lang="en-US" sz="14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10</a:t>
            </a:r>
            <a:r>
              <a:rPr lang="en-US" sz="1400" baseline="300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10 </a:t>
            </a:r>
            <a:r>
              <a:rPr lang="en-US" sz="14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e</a:t>
            </a:r>
            <a:r>
              <a:rPr lang="en-US" sz="1400" dirty="0">
                <a:solidFill>
                  <a:srgbClr val="0000CC"/>
                </a:solidFill>
                <a:latin typeface="+mn-lt"/>
              </a:rPr>
              <a:t>lementary charges ~ 2</a:t>
            </a:r>
            <a:r>
              <a:rPr lang="en-US" sz="14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10</a:t>
            </a:r>
            <a:r>
              <a:rPr lang="en-US" sz="1400" baseline="300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9 </a:t>
            </a:r>
            <a:r>
              <a:rPr lang="en-US" sz="14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Au</a:t>
            </a:r>
            <a:r>
              <a:rPr lang="en-US" sz="1400" baseline="300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31+</a:t>
            </a:r>
          </a:p>
          <a:p>
            <a:endParaRPr lang="en-US" sz="1400" dirty="0">
              <a:solidFill>
                <a:srgbClr val="0000CC"/>
              </a:solidFill>
              <a:latin typeface="+mn-lt"/>
              <a:sym typeface="Symbol" panose="05050102010706020507" pitchFamily="18" charset="2"/>
            </a:endParaRPr>
          </a:p>
          <a:p>
            <a:r>
              <a:rPr lang="en-US" sz="14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Life-time is about 1,3 s, equivalent pressure of residual gas is 210</a:t>
            </a:r>
            <a:r>
              <a:rPr lang="en-US" sz="1400" baseline="300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-8</a:t>
            </a:r>
            <a:r>
              <a:rPr lang="en-US" sz="1400" dirty="0">
                <a:solidFill>
                  <a:srgbClr val="0000CC"/>
                </a:solidFill>
                <a:latin typeface="+mn-lt"/>
                <a:sym typeface="Symbol" panose="05050102010706020507" pitchFamily="18" charset="2"/>
              </a:rPr>
              <a:t> Pa</a:t>
            </a:r>
            <a:endParaRPr lang="ru-RU" sz="14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9715D-238D-4AB3-9116-A0EB8D1224A8}"/>
              </a:ext>
            </a:extLst>
          </p:cNvPr>
          <p:cNvSpPr txBox="1"/>
          <p:nvPr/>
        </p:nvSpPr>
        <p:spPr>
          <a:xfrm>
            <a:off x="3913356" y="-5033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n-lt"/>
              </a:rPr>
              <a:t>Parametric current transformer</a:t>
            </a:r>
            <a:endParaRPr lang="ru-RU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0" name="Прямоугольник 1">
            <a:extLst>
              <a:ext uri="{FF2B5EF4-FFF2-40B4-BE49-F238E27FC236}">
                <a16:creationId xmlns:a16="http://schemas.microsoft.com/office/drawing/2014/main" id="{F68C804D-7BB0-4D44-83CA-5A2BD2E94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561342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NICA Booster RUN #1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C68BD6-7362-4A05-90A4-2B1CD1F60945}"/>
              </a:ext>
            </a:extLst>
          </p:cNvPr>
          <p:cNvSpPr/>
          <p:nvPr/>
        </p:nvSpPr>
        <p:spPr>
          <a:xfrm>
            <a:off x="355988" y="378474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Dec, 2020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3C8A9B-9FBF-4756-9EB3-D782E31C8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783" r="3538" b="20683"/>
          <a:stretch/>
        </p:blipFill>
        <p:spPr>
          <a:xfrm>
            <a:off x="457200" y="3403939"/>
            <a:ext cx="6844937" cy="2924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C6EB8E-0DB9-42F4-9651-8C896A4673A7}"/>
              </a:ext>
            </a:extLst>
          </p:cNvPr>
          <p:cNvSpPr txBox="1"/>
          <p:nvPr/>
        </p:nvSpPr>
        <p:spPr>
          <a:xfrm>
            <a:off x="1008511" y="3734114"/>
            <a:ext cx="3423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Acceleration up to 100 MeV/u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983C0-F704-4C8D-9B9E-691650535608}"/>
              </a:ext>
            </a:extLst>
          </p:cNvPr>
          <p:cNvSpPr txBox="1"/>
          <p:nvPr/>
        </p:nvSpPr>
        <p:spPr>
          <a:xfrm>
            <a:off x="1758566" y="513353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  <a:latin typeface="+mn-lt"/>
              </a:rPr>
              <a:t>Beam intensity</a:t>
            </a:r>
            <a:endParaRPr lang="ru-RU" sz="14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9452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395536" y="981467"/>
            <a:ext cx="7903083" cy="5538045"/>
            <a:chOff x="-1" y="1059307"/>
            <a:chExt cx="7903083" cy="553804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75" b="8977"/>
            <a:stretch/>
          </p:blipFill>
          <p:spPr>
            <a:xfrm>
              <a:off x="-1" y="1059307"/>
              <a:ext cx="7903083" cy="55380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9552" y="4869160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Injection plateau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1600" y="4362612"/>
              <a:ext cx="264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Electron cooling plateau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31840" y="1772816"/>
              <a:ext cx="70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1.8 T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5576" y="2708920"/>
              <a:ext cx="168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dB/</a:t>
              </a:r>
              <a:r>
                <a:rPr lang="en-US" dirty="0" err="1">
                  <a:solidFill>
                    <a:schemeClr val="bg1"/>
                  </a:solidFill>
                </a:rPr>
                <a:t>dt</a:t>
              </a:r>
              <a:r>
                <a:rPr lang="en-US" dirty="0">
                  <a:solidFill>
                    <a:schemeClr val="bg1"/>
                  </a:solidFill>
                </a:rPr>
                <a:t> = 1.2 T/s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id="{B6EE16CC-E90B-4852-ACA5-173C2AA77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561342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NICA Booster RUN #1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AAD9F-F9E0-4D56-85B2-210CE86FA963}"/>
              </a:ext>
            </a:extLst>
          </p:cNvPr>
          <p:cNvSpPr/>
          <p:nvPr/>
        </p:nvSpPr>
        <p:spPr>
          <a:xfrm>
            <a:off x="355988" y="378474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Dec, 2020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4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9077D74-AC48-447B-A100-79DBBF78F4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22DACA-B799-405A-A403-6F7C5B5034E9}"/>
              </a:ext>
            </a:extLst>
          </p:cNvPr>
          <p:cNvSpPr/>
          <p:nvPr/>
        </p:nvSpPr>
        <p:spPr>
          <a:xfrm>
            <a:off x="7504115" y="0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Sep, 2021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21C7A0B0-C76B-4646-B410-4952CBE8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40334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Beam extracted from Booster and transferred through cannel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F6F5DA-14AB-4323-874E-F239C0071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rcRect t="21527" b="2584"/>
          <a:stretch/>
        </p:blipFill>
        <p:spPr bwMode="auto">
          <a:xfrm>
            <a:off x="1751092" y="451917"/>
            <a:ext cx="7385945" cy="26439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6F1CC1D-AC52-40AB-86FF-13830F66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0" y="4295330"/>
            <a:ext cx="2618272" cy="205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210AC4-65AC-4E3B-933E-071D164618DF}"/>
              </a:ext>
            </a:extLst>
          </p:cNvPr>
          <p:cNvSpPr txBox="1"/>
          <p:nvPr/>
        </p:nvSpPr>
        <p:spPr>
          <a:xfrm>
            <a:off x="7381453" y="4110663"/>
            <a:ext cx="125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Booster</a:t>
            </a:r>
          </a:p>
        </p:txBody>
      </p:sp>
      <p:cxnSp>
        <p:nvCxnSpPr>
          <p:cNvPr id="12" name="Straight Arrow Connector 5">
            <a:extLst>
              <a:ext uri="{FF2B5EF4-FFF2-40B4-BE49-F238E27FC236}">
                <a16:creationId xmlns:a16="http://schemas.microsoft.com/office/drawing/2014/main" id="{2E3C2590-1A48-4F10-9787-FFBA2A3246E5}"/>
              </a:ext>
            </a:extLst>
          </p:cNvPr>
          <p:cNvCxnSpPr/>
          <p:nvPr/>
        </p:nvCxnSpPr>
        <p:spPr>
          <a:xfrm flipH="1">
            <a:off x="7072797" y="4441895"/>
            <a:ext cx="617314" cy="453836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9">
            <a:extLst>
              <a:ext uri="{FF2B5EF4-FFF2-40B4-BE49-F238E27FC236}">
                <a16:creationId xmlns:a16="http://schemas.microsoft.com/office/drawing/2014/main" id="{47C2A7B0-A78E-4588-9704-4F5033D33BCE}"/>
              </a:ext>
            </a:extLst>
          </p:cNvPr>
          <p:cNvCxnSpPr/>
          <p:nvPr/>
        </p:nvCxnSpPr>
        <p:spPr>
          <a:xfrm flipV="1">
            <a:off x="6808094" y="5648206"/>
            <a:ext cx="1007655" cy="699101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1">
            <a:extLst>
              <a:ext uri="{FF2B5EF4-FFF2-40B4-BE49-F238E27FC236}">
                <a16:creationId xmlns:a16="http://schemas.microsoft.com/office/drawing/2014/main" id="{619F9D2F-B458-4239-B765-5B67D929C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8" t="29253" r="30048" b="10181"/>
          <a:stretch>
            <a:fillRect/>
          </a:stretch>
        </p:blipFill>
        <p:spPr bwMode="auto">
          <a:xfrm>
            <a:off x="-6349" y="2162933"/>
            <a:ext cx="5610628" cy="47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FBB4C0-ABC9-4402-BD41-C151A3BA5BB1}"/>
              </a:ext>
            </a:extLst>
          </p:cNvPr>
          <p:cNvSpPr txBox="1"/>
          <p:nvPr/>
        </p:nvSpPr>
        <p:spPr>
          <a:xfrm>
            <a:off x="5564163" y="6162640"/>
            <a:ext cx="174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55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9FE99045-D0E6-4A5D-B638-7424703B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29155" y="6453336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9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D345E-1210-443F-9D3F-C59242811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534394"/>
            <a:ext cx="3632446" cy="272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BB1D7B-8D9D-4C54-94C4-161255937D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/>
          <a:stretch/>
        </p:blipFill>
        <p:spPr>
          <a:xfrm>
            <a:off x="3654710" y="3664982"/>
            <a:ext cx="4666295" cy="319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1662DB-D4C8-4CF9-A65A-28EEC164699B}"/>
              </a:ext>
            </a:extLst>
          </p:cNvPr>
          <p:cNvSpPr/>
          <p:nvPr/>
        </p:nvSpPr>
        <p:spPr>
          <a:xfrm>
            <a:off x="7504115" y="0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Sep, 2021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id="{8BF12A04-4F2E-4A62-B40E-9795DACEC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40334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Beam extracted from Booster and transferred through cannel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D90C5-B4A3-421D-9B14-D727D49A4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399" y="380241"/>
            <a:ext cx="5139374" cy="3434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EDC96B-1038-42B4-AE03-7ABB78C58A21}"/>
              </a:ext>
            </a:extLst>
          </p:cNvPr>
          <p:cNvSpPr txBox="1"/>
          <p:nvPr/>
        </p:nvSpPr>
        <p:spPr>
          <a:xfrm>
            <a:off x="817560" y="4436416"/>
            <a:ext cx="2646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Booster-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 channel 3D-geometry:</a:t>
            </a:r>
          </a:p>
          <a:p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Beam transfer in horizontal + vertical direction</a:t>
            </a:r>
          </a:p>
        </p:txBody>
      </p:sp>
    </p:spTree>
    <p:extLst>
      <p:ext uri="{BB962C8B-B14F-4D97-AF65-F5344CB8AC3E}">
        <p14:creationId xmlns:p14="http://schemas.microsoft.com/office/powerpoint/2010/main" val="246152747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81822</TotalTime>
  <Words>1067</Words>
  <Application>Microsoft Office PowerPoint</Application>
  <PresentationFormat>Экран (4:3)</PresentationFormat>
  <Paragraphs>259</Paragraphs>
  <Slides>22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Wingdings</vt:lpstr>
      <vt:lpstr>Bookman Old Style</vt:lpstr>
      <vt:lpstr>Специальное оформление</vt:lpstr>
      <vt:lpstr>Document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Сергей Костромин</cp:lastModifiedBy>
  <cp:revision>2042</cp:revision>
  <cp:lastPrinted>2017-08-21T08:29:07Z</cp:lastPrinted>
  <dcterms:created xsi:type="dcterms:W3CDTF">2007-06-18T11:06:55Z</dcterms:created>
  <dcterms:modified xsi:type="dcterms:W3CDTF">2021-10-12T06:40:45Z</dcterms:modified>
</cp:coreProperties>
</file>