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63" r:id="rId2"/>
    <p:sldId id="285" r:id="rId3"/>
    <p:sldId id="284" r:id="rId4"/>
    <p:sldId id="267" r:id="rId5"/>
    <p:sldId id="287" r:id="rId6"/>
    <p:sldId id="270" r:id="rId7"/>
    <p:sldId id="283" r:id="rId8"/>
    <p:sldId id="282" r:id="rId9"/>
    <p:sldId id="271" r:id="rId10"/>
    <p:sldId id="257" r:id="rId11"/>
    <p:sldId id="262" r:id="rId12"/>
    <p:sldId id="258" r:id="rId13"/>
    <p:sldId id="276" r:id="rId14"/>
    <p:sldId id="259" r:id="rId15"/>
    <p:sldId id="286" r:id="rId16"/>
    <p:sldId id="281" r:id="rId17"/>
    <p:sldId id="272" r:id="rId18"/>
    <p:sldId id="289" r:id="rId19"/>
    <p:sldId id="269" r:id="rId20"/>
    <p:sldId id="288" r:id="rId21"/>
    <p:sldId id="279" r:id="rId22"/>
    <p:sldId id="278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7F434-69AC-4A34-8296-9024DFBC8AED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1C9B4-B495-486C-988C-DF10A41ABA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DF776-4583-4887-9D08-E1BAB8D9BC68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CAF6C-057E-42AB-9386-557AACE01C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447346A-1470-42D5-A6F3-6F9BE94733FC}" type="slidenum">
              <a:rPr lang="en-GB" sz="1400" b="0" strike="noStrike" spc="-1" smtClean="0">
                <a:latin typeface="Times New Roman"/>
              </a:rPr>
              <a:pPr algn="r"/>
              <a:t>1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CAF6C-057E-42AB-9386-557AACE01C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84182B1-D8FC-47DF-9AC0-F4B21C8E8C64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FA150B-D088-4B62-AE2D-41468E69F8EF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F5EABD-25BF-4F2E-8CDC-B2DF98FC5790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76B54A-900C-4C4D-9316-B9F6690AEAF4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EB09E78-8B05-4097-93F5-FD4965F6C8EF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5B9716-763F-469F-A8ED-96259E5848F0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0F5A49-C49B-472E-8BDF-9A827E582422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6468A6C-0B03-4FBC-A886-44DE8CF1FEB0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A36D6-698D-4A38-A0EB-4D25A1BDC241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49FE86B-ADCD-47B3-B20D-3044492674FC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8B7236-D550-4C77-A749-1470FD4566D3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006A704-0143-4DB5-A096-9F26D1974936}" type="datetime1">
              <a:rPr lang="en-US" smtClean="0"/>
              <a:pPr/>
              <a:t>10/13/2021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FD1228C-CBA2-4EDF-8F7B-925F82AE6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vkrylov@jinr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pd-edsrv.jinr.r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nodejs.org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846640" cy="2313602"/>
          </a:xfrm>
        </p:spPr>
        <p:txBody>
          <a:bodyPr>
            <a:normAutofit/>
          </a:bodyPr>
          <a:lstStyle/>
          <a:p>
            <a:pPr algn="ctr"/>
            <a:r>
              <a:rPr lang="en-US" sz="4400" spc="-1" dirty="0" smtClean="0">
                <a:solidFill>
                  <a:srgbClr val="464646"/>
                </a:solidFill>
                <a:latin typeface="Constantia" pitchFamily="18" charset="0"/>
                <a:ea typeface="DejaVu Sans"/>
              </a:rPr>
              <a:t>New approaches in the Event Display development for the MPD/NICA experiment</a:t>
            </a:r>
            <a:endParaRPr lang="en-US" sz="4400" dirty="0">
              <a:latin typeface="Constant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27584" y="3429000"/>
            <a:ext cx="7848872" cy="1440160"/>
          </a:xfrm>
        </p:spPr>
        <p:txBody>
          <a:bodyPr>
            <a:normAutofit fontScale="70000" lnSpcReduction="20000"/>
          </a:bodyPr>
          <a:lstStyle/>
          <a:p>
            <a:pPr marL="365760" indent="-254880">
              <a:lnSpc>
                <a:spcPct val="120000"/>
              </a:lnSpc>
              <a:tabLst>
                <a:tab pos="0" algn="l"/>
              </a:tabLst>
            </a:pP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  <a:ea typeface="DejaVu Sans"/>
              </a:rPr>
              <a:t>Alexander </a:t>
            </a:r>
            <a:r>
              <a:rPr lang="en-US" spc="-1" dirty="0" err="1" smtClean="0">
                <a:solidFill>
                  <a:srgbClr val="464646"/>
                </a:solidFill>
                <a:latin typeface="Constantia" pitchFamily="18" charset="0"/>
                <a:ea typeface="DejaVu Sans"/>
              </a:rPr>
              <a:t>Krylov</a:t>
            </a: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  <a:ea typeface="DejaVu Sans"/>
              </a:rPr>
              <a:t> (LHEP)</a:t>
            </a:r>
            <a:endParaRPr lang="en-GB" spc="-1" dirty="0" smtClean="0">
              <a:latin typeface="Constantia" pitchFamily="18" charset="0"/>
            </a:endParaRPr>
          </a:p>
          <a:p>
            <a:pPr marL="365760" indent="-254880">
              <a:lnSpc>
                <a:spcPct val="120000"/>
              </a:lnSpc>
              <a:tabLst>
                <a:tab pos="0" algn="l"/>
              </a:tabLst>
            </a:pP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  <a:ea typeface="DejaVu Sans"/>
              </a:rPr>
              <a:t>Email: </a:t>
            </a: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  <a:ea typeface="DejaVu Sans"/>
                <a:hlinkClick r:id="rId3"/>
              </a:rPr>
              <a:t>avkrylov@jinr.ru</a:t>
            </a:r>
            <a:endParaRPr lang="en-US" spc="-1" dirty="0" smtClean="0">
              <a:solidFill>
                <a:srgbClr val="464646"/>
              </a:solidFill>
              <a:latin typeface="Constantia" pitchFamily="18" charset="0"/>
              <a:ea typeface="DejaVu Sans"/>
            </a:endParaRPr>
          </a:p>
          <a:p>
            <a:pPr marL="365760" indent="-254880">
              <a:lnSpc>
                <a:spcPct val="120000"/>
              </a:lnSpc>
              <a:tabLst>
                <a:tab pos="0" algn="l"/>
              </a:tabLst>
            </a:pP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</a:rPr>
              <a:t>Oleg </a:t>
            </a:r>
            <a:r>
              <a:rPr lang="en-US" spc="-1" dirty="0" err="1" smtClean="0">
                <a:solidFill>
                  <a:srgbClr val="464646"/>
                </a:solidFill>
                <a:latin typeface="Constantia" pitchFamily="18" charset="0"/>
              </a:rPr>
              <a:t>Rogachevsky</a:t>
            </a: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</a:rPr>
              <a:t> (LHEP)</a:t>
            </a:r>
          </a:p>
          <a:p>
            <a:pPr marL="365760" indent="-254880">
              <a:lnSpc>
                <a:spcPct val="120000"/>
              </a:lnSpc>
              <a:tabLst>
                <a:tab pos="0" algn="l"/>
              </a:tabLst>
            </a:pP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</a:rPr>
              <a:t>Viktor </a:t>
            </a:r>
            <a:r>
              <a:rPr lang="en-US" spc="-1" dirty="0" err="1" smtClean="0">
                <a:solidFill>
                  <a:srgbClr val="464646"/>
                </a:solidFill>
                <a:latin typeface="Constantia" pitchFamily="18" charset="0"/>
              </a:rPr>
              <a:t>Krylov</a:t>
            </a:r>
            <a:r>
              <a:rPr lang="en-US" spc="-1" dirty="0" smtClean="0">
                <a:solidFill>
                  <a:srgbClr val="464646"/>
                </a:solidFill>
                <a:latin typeface="Constantia" pitchFamily="18" charset="0"/>
              </a:rPr>
              <a:t> (LNP)</a:t>
            </a:r>
            <a:endParaRPr lang="en-GB" spc="-1" dirty="0" smtClean="0">
              <a:latin typeface="Constantia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Time of Flight System (TOF)</a:t>
            </a:r>
            <a:endParaRPr lang="en-US" sz="4000" dirty="0"/>
          </a:p>
        </p:txBody>
      </p:sp>
      <p:pic>
        <p:nvPicPr>
          <p:cNvPr id="6" name="Рисунок 5" descr="RPC-TDR.PNG"/>
          <p:cNvPicPr>
            <a:picLocks noChangeAspect="1"/>
          </p:cNvPicPr>
          <p:nvPr/>
        </p:nvPicPr>
        <p:blipFill>
          <a:blip r:embed="rId2" cstate="print"/>
          <a:srcRect l="7812"/>
          <a:stretch>
            <a:fillRect/>
          </a:stretch>
        </p:blipFill>
        <p:spPr>
          <a:xfrm>
            <a:off x="323528" y="1484784"/>
            <a:ext cx="3198329" cy="2952328"/>
          </a:xfrm>
          <a:prstGeom prst="rect">
            <a:avLst/>
          </a:prstGeom>
        </p:spPr>
      </p:pic>
      <p:pic>
        <p:nvPicPr>
          <p:cNvPr id="7" name="Рисунок 6" descr="TOF-TDR.PNG"/>
          <p:cNvPicPr>
            <a:picLocks noChangeAspect="1"/>
          </p:cNvPicPr>
          <p:nvPr/>
        </p:nvPicPr>
        <p:blipFill>
          <a:blip r:embed="rId3" cstate="print"/>
          <a:srcRect b="34034"/>
          <a:stretch>
            <a:fillRect/>
          </a:stretch>
        </p:blipFill>
        <p:spPr>
          <a:xfrm>
            <a:off x="827584" y="4797152"/>
            <a:ext cx="8028384" cy="1327675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10</a:t>
            </a:fld>
            <a:endParaRPr lang="en-US" sz="1400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4932040" y="6407944"/>
            <a:ext cx="2592288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14473"/>
          <a:stretch>
            <a:fillRect/>
          </a:stretch>
        </p:blipFill>
        <p:spPr bwMode="auto">
          <a:xfrm>
            <a:off x="3779912" y="1484784"/>
            <a:ext cx="516517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700808"/>
            <a:ext cx="1008112" cy="243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 smtClean="0">
                <a:ea typeface="DejaVu Sans"/>
              </a:rPr>
              <a:t>TOF Events in EDS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9781" t="57111" r="59184" b="3614"/>
          <a:stretch>
            <a:fillRect/>
          </a:stretch>
        </p:blipFill>
        <p:spPr bwMode="auto">
          <a:xfrm>
            <a:off x="395536" y="2132856"/>
            <a:ext cx="2880320" cy="302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11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448272" cy="365125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635896" y="2132856"/>
            <a:ext cx="5256584" cy="3020205"/>
            <a:chOff x="3779912" y="1988839"/>
            <a:chExt cx="4940642" cy="2838678"/>
          </a:xfrm>
        </p:grpSpPr>
        <p:pic>
          <p:nvPicPr>
            <p:cNvPr id="4" name="Рисунок 3" descr="tof1.PNG"/>
            <p:cNvPicPr>
              <a:picLocks noChangeAspect="1"/>
            </p:cNvPicPr>
            <p:nvPr/>
          </p:nvPicPr>
          <p:blipFill>
            <a:blip r:embed="rId4" cstate="print"/>
            <a:srcRect l="15351" t="17435" r="18500"/>
            <a:stretch>
              <a:fillRect/>
            </a:stretch>
          </p:blipFill>
          <p:spPr>
            <a:xfrm>
              <a:off x="3779912" y="1988839"/>
              <a:ext cx="4464496" cy="2829829"/>
            </a:xfrm>
            <a:prstGeom prst="rect">
              <a:avLst/>
            </a:prstGeom>
          </p:spPr>
        </p:pic>
        <p:pic>
          <p:nvPicPr>
            <p:cNvPr id="9218" name="Picture 2" descr="C:\Users\Kralex\Pictures\LUTtof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00392" y="1988840"/>
              <a:ext cx="620162" cy="283867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Cal-ED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9831"/>
          <a:stretch>
            <a:fillRect/>
          </a:stretch>
        </p:blipFill>
        <p:spPr>
          <a:xfrm>
            <a:off x="3707904" y="1412776"/>
            <a:ext cx="5230160" cy="32403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Electromagnetic calorimeter (</a:t>
            </a:r>
            <a:r>
              <a:rPr lang="en-US" sz="3800" dirty="0" err="1" smtClean="0"/>
              <a:t>ECal</a:t>
            </a:r>
            <a:r>
              <a:rPr lang="en-US" sz="3800" dirty="0" smtClean="0"/>
              <a:t>) </a:t>
            </a:r>
            <a:endParaRPr lang="en-US" sz="3800" dirty="0"/>
          </a:p>
        </p:txBody>
      </p:sp>
      <p:pic>
        <p:nvPicPr>
          <p:cNvPr id="5" name="Рисунок 4" descr="ECal-EDS-inside.PNG"/>
          <p:cNvPicPr>
            <a:picLocks noChangeAspect="1"/>
          </p:cNvPicPr>
          <p:nvPr/>
        </p:nvPicPr>
        <p:blipFill>
          <a:blip r:embed="rId4" cstate="print"/>
          <a:srcRect t="16160"/>
          <a:stretch>
            <a:fillRect/>
          </a:stretch>
        </p:blipFill>
        <p:spPr>
          <a:xfrm>
            <a:off x="251520" y="5157192"/>
            <a:ext cx="8637683" cy="1120760"/>
          </a:xfrm>
          <a:prstGeom prst="rect">
            <a:avLst/>
          </a:prstGeom>
        </p:spPr>
      </p:pic>
      <p:pic>
        <p:nvPicPr>
          <p:cNvPr id="6" name="Рисунок 5" descr="ECal-TDR-inside.PNG"/>
          <p:cNvPicPr>
            <a:picLocks noChangeAspect="1"/>
          </p:cNvPicPr>
          <p:nvPr/>
        </p:nvPicPr>
        <p:blipFill>
          <a:blip r:embed="rId5" cstate="print"/>
          <a:srcRect l="990" t="17319" r="49505" b="23300"/>
          <a:stretch>
            <a:fillRect/>
          </a:stretch>
        </p:blipFill>
        <p:spPr>
          <a:xfrm>
            <a:off x="251520" y="3356992"/>
            <a:ext cx="3150349" cy="1512168"/>
          </a:xfrm>
          <a:prstGeom prst="rect">
            <a:avLst/>
          </a:prstGeom>
        </p:spPr>
      </p:pic>
      <p:pic>
        <p:nvPicPr>
          <p:cNvPr id="7" name="Рисунок 6" descr="ECal-TDR-inside.PNG"/>
          <p:cNvPicPr>
            <a:picLocks noChangeAspect="1"/>
          </p:cNvPicPr>
          <p:nvPr/>
        </p:nvPicPr>
        <p:blipFill>
          <a:blip r:embed="rId5" cstate="print"/>
          <a:srcRect l="52762" t="11807" r="776" b="3574"/>
          <a:stretch>
            <a:fillRect/>
          </a:stretch>
        </p:blipFill>
        <p:spPr>
          <a:xfrm>
            <a:off x="467544" y="1340768"/>
            <a:ext cx="2808312" cy="2046736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12</a:t>
            </a:fld>
            <a:endParaRPr lang="en-US" sz="1400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4932040" y="6407944"/>
            <a:ext cx="2448272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556792"/>
            <a:ext cx="1191943" cy="268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 err="1" smtClean="0">
                <a:ea typeface="DejaVu Sans"/>
              </a:rPr>
              <a:t>ECal</a:t>
            </a:r>
            <a:r>
              <a:rPr lang="en-US" spc="-1" dirty="0" smtClean="0">
                <a:ea typeface="DejaVu Sans"/>
              </a:rPr>
              <a:t> Events in EDS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840" t="26415" r="33137" b="18868"/>
          <a:stretch>
            <a:fillRect/>
          </a:stretch>
        </p:blipFill>
        <p:spPr bwMode="auto">
          <a:xfrm>
            <a:off x="323528" y="1916832"/>
            <a:ext cx="3960440" cy="3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13</a:t>
            </a:fld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592288" cy="365125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355976" y="1988840"/>
            <a:ext cx="4614273" cy="3160461"/>
            <a:chOff x="251520" y="1628800"/>
            <a:chExt cx="5620953" cy="3836587"/>
          </a:xfrm>
        </p:grpSpPr>
        <p:pic>
          <p:nvPicPr>
            <p:cNvPr id="5" name="Рисунок 4" descr="Ecal1.PNG"/>
            <p:cNvPicPr>
              <a:picLocks noChangeAspect="1"/>
            </p:cNvPicPr>
            <p:nvPr/>
          </p:nvPicPr>
          <p:blipFill>
            <a:blip r:embed="rId3" cstate="print"/>
            <a:srcRect l="4235" t="1923" r="4818"/>
            <a:stretch>
              <a:fillRect/>
            </a:stretch>
          </p:blipFill>
          <p:spPr>
            <a:xfrm>
              <a:off x="251520" y="1628800"/>
              <a:ext cx="4835751" cy="3828433"/>
            </a:xfrm>
            <a:prstGeom prst="rect">
              <a:avLst/>
            </a:prstGeom>
          </p:spPr>
        </p:pic>
        <p:pic>
          <p:nvPicPr>
            <p:cNvPr id="10" name="Рисунок 9" descr="EcalInclud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6056" y="1628800"/>
              <a:ext cx="796417" cy="383658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HCal-TDR-inside4.PNG"/>
          <p:cNvPicPr>
            <a:picLocks noChangeAspect="1"/>
          </p:cNvPicPr>
          <p:nvPr/>
        </p:nvPicPr>
        <p:blipFill>
          <a:blip r:embed="rId2" cstate="print"/>
          <a:srcRect r="30189"/>
          <a:stretch>
            <a:fillRect/>
          </a:stretch>
        </p:blipFill>
        <p:spPr>
          <a:xfrm>
            <a:off x="971600" y="3933056"/>
            <a:ext cx="3384376" cy="2304256"/>
          </a:xfrm>
          <a:prstGeom prst="rect">
            <a:avLst/>
          </a:prstGeom>
        </p:spPr>
      </p:pic>
      <p:pic>
        <p:nvPicPr>
          <p:cNvPr id="7" name="Содержимое 6" descr="FHCal-TDR-inside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293" b="5137"/>
          <a:stretch>
            <a:fillRect/>
          </a:stretch>
        </p:blipFill>
        <p:spPr>
          <a:xfrm>
            <a:off x="683568" y="1412776"/>
            <a:ext cx="3610131" cy="25202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Forward </a:t>
            </a:r>
            <a:r>
              <a:rPr lang="en-US" sz="4000" dirty="0" err="1" smtClean="0"/>
              <a:t>Hadron</a:t>
            </a:r>
            <a:r>
              <a:rPr lang="en-US" sz="4000" dirty="0" smtClean="0"/>
              <a:t> Calorimeter (</a:t>
            </a:r>
            <a:r>
              <a:rPr lang="en-US" sz="4000" dirty="0" err="1" smtClean="0"/>
              <a:t>FHCal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5" name="Рисунок 4" descr="FHCal-ED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052736"/>
            <a:ext cx="3595365" cy="2960889"/>
          </a:xfrm>
          <a:prstGeom prst="rect">
            <a:avLst/>
          </a:prstGeom>
        </p:spPr>
      </p:pic>
      <p:pic>
        <p:nvPicPr>
          <p:cNvPr id="9" name="Рисунок 8" descr="FHCal-TDR-inside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221088"/>
            <a:ext cx="4503653" cy="2088232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14</a:t>
            </a:fld>
            <a:endParaRPr lang="en-US" sz="1400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4932040" y="6407944"/>
            <a:ext cx="2592288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520280" cy="365125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15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FHCal</a:t>
            </a:r>
            <a:r>
              <a:rPr lang="en-US" dirty="0" smtClean="0"/>
              <a:t> Events in EDS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060848"/>
            <a:ext cx="38559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060848"/>
            <a:ext cx="393266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1628800"/>
            <a:ext cx="6740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076056" y="6407944"/>
            <a:ext cx="2520280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16</a:t>
            </a:fld>
            <a:endParaRPr lang="en-US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Info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t="5861" b="4274"/>
          <a:stretch>
            <a:fillRect/>
          </a:stretch>
        </p:blipFill>
        <p:spPr bwMode="auto">
          <a:xfrm>
            <a:off x="219704" y="1412776"/>
            <a:ext cx="8744784" cy="442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</a:rPr>
              <a:t>The stable prototype of the Web interactive Event Display for the MPD detector is released and it </a:t>
            </a:r>
            <a:r>
              <a:rPr lang="en-US" sz="2800" dirty="0" smtClean="0">
                <a:cs typeface="Times New Roman" pitchFamily="18" charset="0"/>
              </a:rPr>
              <a:t>has been tested on all major platforms and browsers, including mobile devices </a:t>
            </a: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  <a:hlinkClick r:id="rId3"/>
              </a:rPr>
              <a:t>https://mpd-edsrv.jinr.ru/</a:t>
            </a:r>
            <a:endParaRPr lang="en-US" sz="2800" spc="-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</a:rPr>
              <a:t>The interactive graphics part based on </a:t>
            </a:r>
            <a:r>
              <a:rPr lang="en-US" sz="2800" spc="-1" dirty="0" err="1" smtClean="0">
                <a:solidFill>
                  <a:srgbClr val="000000"/>
                </a:solidFill>
                <a:cs typeface="Times New Roman" pitchFamily="18" charset="0"/>
              </a:rPr>
              <a:t>WebGL</a:t>
            </a: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</a:rPr>
              <a:t> allows showing more than 120K active sensors and 3D objects from different detectors in one scene without exceeding and annoying delays including mobile devices.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</a:rPr>
              <a:t>C++ Node API Add-on makes it possible to read ROOT data files on the server side of the Event Display directly in native code without any cost-sensitive transformation.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</a:rPr>
              <a:t>Message broker based on local </a:t>
            </a:r>
            <a:r>
              <a:rPr lang="en-US" sz="2800" spc="-1" dirty="0" err="1" smtClean="0">
                <a:solidFill>
                  <a:srgbClr val="000000"/>
                </a:solidFill>
                <a:cs typeface="Times New Roman" pitchFamily="18" charset="0"/>
              </a:rPr>
              <a:t>RabbitMQ</a:t>
            </a:r>
            <a:r>
              <a:rPr lang="en-US" sz="2800" spc="-1" dirty="0" smtClean="0">
                <a:solidFill>
                  <a:srgbClr val="000000"/>
                </a:solidFill>
                <a:cs typeface="Times New Roman" pitchFamily="18" charset="0"/>
              </a:rPr>
              <a:t> package allows synchronizing data flow from different sources with minimal delay (less than 25ms) even for large size events and keeps event history in the internal queues.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17</a:t>
            </a:fld>
            <a:endParaRPr lang="en-US" sz="1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520280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Add to the Event Display Server Fast Forward Detector (FFD);</a:t>
            </a:r>
            <a:endParaRPr lang="it-IT" dirty="0" smtClean="0"/>
          </a:p>
          <a:p>
            <a:r>
              <a:rPr lang="it-IT" dirty="0" smtClean="0"/>
              <a:t>Make agreement in ROOT data format for simulated events acceptable</a:t>
            </a:r>
            <a:r>
              <a:rPr lang="ru-RU" dirty="0" smtClean="0"/>
              <a:t> </a:t>
            </a:r>
            <a:r>
              <a:rPr lang="en-US" dirty="0" smtClean="0"/>
              <a:t>by Event Display</a:t>
            </a:r>
            <a:r>
              <a:rPr lang="it-IT" dirty="0" smtClean="0"/>
              <a:t>;</a:t>
            </a:r>
            <a:endParaRPr lang="en-US" dirty="0" smtClean="0"/>
          </a:p>
          <a:p>
            <a:r>
              <a:rPr lang="en-US" dirty="0" smtClean="0"/>
              <a:t>Add interactions with MPD database;</a:t>
            </a:r>
          </a:p>
          <a:p>
            <a:r>
              <a:rPr lang="en-US" dirty="0" smtClean="0"/>
              <a:t>Add slow control and engineering information for all detectors and other</a:t>
            </a:r>
            <a:r>
              <a:rPr lang="ru-RU" dirty="0" smtClean="0"/>
              <a:t> </a:t>
            </a:r>
            <a:r>
              <a:rPr lang="en-US" dirty="0" smtClean="0"/>
              <a:t>facilities;</a:t>
            </a:r>
          </a:p>
          <a:p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https://mpd-edsrv.jinr.ru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228C-CBA2-4EDF-8F7B-925F82AE6A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next?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19</a:t>
            </a:fld>
            <a:endParaRPr lang="en-US" sz="140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592288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00808"/>
            <a:ext cx="8280920" cy="174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4880">
              <a:lnSpc>
                <a:spcPct val="15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Development team:</a:t>
            </a:r>
            <a:endParaRPr lang="en-GB" sz="2400" spc="-1" dirty="0" smtClean="0">
              <a:latin typeface="Constantia" pitchFamily="18" charset="0"/>
            </a:endParaRPr>
          </a:p>
          <a:p>
            <a:pPr marL="365760" indent="-254880">
              <a:lnSpc>
                <a:spcPct val="150000"/>
              </a:lnSpc>
              <a:spcBef>
                <a:spcPts val="400"/>
              </a:spcBef>
              <a:buClr>
                <a:srgbClr val="2DA2BF"/>
              </a:buClr>
              <a:buSzPct val="68000"/>
              <a:buFont typeface="Wingdings 3" charset="2"/>
              <a:buChar char=""/>
              <a:tabLst>
                <a:tab pos="0" algn="l"/>
              </a:tabLst>
            </a:pPr>
            <a:r>
              <a:rPr lang="en-US" sz="2400" spc="-1" dirty="0" err="1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O.Rogachevsky</a:t>
            </a: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, </a:t>
            </a:r>
            <a:r>
              <a:rPr lang="en-US" sz="2400" spc="-1" dirty="0" err="1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V.Krylov</a:t>
            </a: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, </a:t>
            </a:r>
            <a:r>
              <a:rPr lang="en-US" sz="2400" spc="-1" dirty="0" err="1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A.Krylov</a:t>
            </a: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, </a:t>
            </a:r>
            <a:r>
              <a:rPr lang="en-US" sz="2400" spc="-1" dirty="0" err="1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A.Bychkov</a:t>
            </a: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, </a:t>
            </a:r>
            <a:r>
              <a:rPr lang="en-US" sz="2400" spc="-1" dirty="0" err="1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V.Voronuk</a:t>
            </a: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, </a:t>
            </a:r>
            <a:r>
              <a:rPr lang="en-US" sz="2400" spc="-1" dirty="0" err="1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A.Moshkin</a:t>
            </a:r>
            <a:endParaRPr lang="en-GB" sz="2400" spc="-1" dirty="0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350100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4880">
              <a:lnSpc>
                <a:spcPct val="15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en-US" sz="2400" spc="-1" dirty="0" smtClean="0">
                <a:solidFill>
                  <a:srgbClr val="000000"/>
                </a:solidFill>
                <a:latin typeface="Constantia" pitchFamily="18" charset="0"/>
                <a:ea typeface="DejaVu Sans"/>
              </a:rPr>
              <a:t>The work is supported from RFBR grant №18-02-40102</a:t>
            </a:r>
            <a:endParaRPr lang="en-GB" sz="2400" spc="-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Modern experiments in nuclear physics last for years and require enormous human and energy resources.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There are various methods for monitoring engineering, network and computer systems of the experiment. As a rule, they have a common name for all - the Event Display and include a whole range of monitoring and control systems.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Modern technologies make it possible not to take into account the platform and type of operating system on which the Internet browser is launched. A program written in JavaScript will execute in the same way on every </a:t>
            </a:r>
            <a:r>
              <a:rPr lang="en-US" sz="1800" dirty="0" smtClean="0"/>
              <a:t>platform, </a:t>
            </a:r>
            <a:r>
              <a:rPr lang="en-US" sz="1800" dirty="0"/>
              <a:t>including mobile devices with Internet access.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448272" cy="365125"/>
          </a:xfrm>
        </p:spPr>
        <p:txBody>
          <a:bodyPr/>
          <a:lstStyle/>
          <a:p>
            <a:r>
              <a:rPr lang="en-US" sz="1400" dirty="0"/>
              <a:t>https://mpd-edsrv.jinr.ru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932040" y="6407944"/>
            <a:ext cx="2592288" cy="365125"/>
          </a:xfrm>
        </p:spPr>
        <p:txBody>
          <a:bodyPr/>
          <a:lstStyle/>
          <a:p>
            <a:r>
              <a:rPr lang="en-US" sz="1400" dirty="0" smtClean="0"/>
              <a:t>https://mpd-edsrv.jinr.ru</a:t>
            </a:r>
            <a:endParaRPr lang="en-US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400" smtClean="0"/>
              <a:pPr/>
              <a:t>20</a:t>
            </a:fld>
            <a:endParaRPr lang="en-US" sz="14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EDS Message broker</a:t>
            </a:r>
            <a:endParaRPr lang="en-US" dirty="0"/>
          </a:p>
        </p:txBody>
      </p:sp>
      <p:pic>
        <p:nvPicPr>
          <p:cNvPr id="7" name="Содержимое 5" descr="amqpMP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700808"/>
            <a:ext cx="670987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huge event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t="7307" b="5012"/>
          <a:stretch>
            <a:fillRect/>
          </a:stretch>
        </p:blipFill>
        <p:spPr bwMode="auto">
          <a:xfrm>
            <a:off x="251520" y="1556792"/>
            <a:ext cx="875995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200" smtClean="0">
                <a:solidFill>
                  <a:srgbClr val="FFFF00"/>
                </a:solidFill>
              </a:rPr>
              <a:pPr/>
              <a:t>21</a:t>
            </a:fld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224376" cy="365125"/>
          </a:xfrm>
        </p:spPr>
        <p:txBody>
          <a:bodyPr/>
          <a:lstStyle/>
          <a:p>
            <a:r>
              <a:rPr lang="en-US" sz="1200" smtClean="0">
                <a:solidFill>
                  <a:srgbClr val="FFFF00"/>
                </a:solidFill>
              </a:rPr>
              <a:t>https://mpd-edsrv.jinr.ru</a:t>
            </a:r>
            <a:endParaRPr lang="en-US" sz="12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TOF huge event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6445" b="4459"/>
          <a:stretch>
            <a:fillRect/>
          </a:stretch>
        </p:blipFill>
        <p:spPr bwMode="auto">
          <a:xfrm>
            <a:off x="251520" y="1520703"/>
            <a:ext cx="8727546" cy="4374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200" smtClean="0">
                <a:solidFill>
                  <a:srgbClr val="FFFF00"/>
                </a:solidFill>
              </a:rPr>
              <a:pPr/>
              <a:t>22</a:t>
            </a:fld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224376" cy="365125"/>
          </a:xfrm>
        </p:spPr>
        <p:txBody>
          <a:bodyPr/>
          <a:lstStyle/>
          <a:p>
            <a:r>
              <a:rPr lang="en-US" sz="1200" smtClean="0">
                <a:solidFill>
                  <a:srgbClr val="FFFF00"/>
                </a:solidFill>
              </a:rPr>
              <a:t>https://mpd-edsrv.jinr.ru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ECal</a:t>
            </a:r>
            <a:r>
              <a:rPr lang="en-US" dirty="0" smtClean="0"/>
              <a:t> huge event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6445" b="4459"/>
          <a:stretch>
            <a:fillRect/>
          </a:stretch>
        </p:blipFill>
        <p:spPr bwMode="auto">
          <a:xfrm>
            <a:off x="251176" y="1556792"/>
            <a:ext cx="8764048" cy="43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04448" y="6407944"/>
            <a:ext cx="408584" cy="365125"/>
          </a:xfrm>
        </p:spPr>
        <p:txBody>
          <a:bodyPr/>
          <a:lstStyle/>
          <a:p>
            <a:fld id="{2FD1228C-CBA2-4EDF-8F7B-925F82AE6AA6}" type="slidenum">
              <a:rPr lang="en-US" sz="1200" smtClean="0">
                <a:solidFill>
                  <a:srgbClr val="FFFF00"/>
                </a:solidFill>
              </a:rPr>
              <a:pPr/>
              <a:t>23</a:t>
            </a:fld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4224376" cy="365125"/>
          </a:xfrm>
        </p:spPr>
        <p:txBody>
          <a:bodyPr/>
          <a:lstStyle/>
          <a:p>
            <a:r>
              <a:rPr lang="en-US" sz="1200" smtClean="0">
                <a:solidFill>
                  <a:srgbClr val="FFFF00"/>
                </a:solidFill>
              </a:rPr>
              <a:t>https://mpd-edsrv.jinr.ru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Web Technologies</a:t>
            </a:r>
            <a:endParaRPr lang="ru-RU" dirty="0"/>
          </a:p>
        </p:txBody>
      </p:sp>
      <p:sp>
        <p:nvSpPr>
          <p:cNvPr id="4" name="CustomShape 1"/>
          <p:cNvSpPr/>
          <p:nvPr/>
        </p:nvSpPr>
        <p:spPr>
          <a:xfrm>
            <a:off x="1619672" y="1844824"/>
            <a:ext cx="6399720" cy="34932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endParaRPr lang="en-GB" sz="1800" b="0" strike="noStrike" spc="-1" dirty="0">
              <a:latin typeface="Arial"/>
            </a:endParaRPr>
          </a:p>
          <a:p>
            <a:pPr marL="365760" indent="-254880">
              <a:lnSpc>
                <a:spcPct val="110000"/>
              </a:lnSpc>
              <a:spcBef>
                <a:spcPts val="18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n-US" sz="2600" b="0" strike="noStrike" spc="-1" dirty="0">
                <a:solidFill>
                  <a:srgbClr val="000000"/>
                </a:solidFill>
                <a:latin typeface="Constantia"/>
                <a:ea typeface="DejaVu Sans"/>
              </a:rPr>
              <a:t>JavaScript Engine </a:t>
            </a:r>
            <a:r>
              <a:rPr lang="en-US" sz="2600" spc="-1" dirty="0">
                <a:solidFill>
                  <a:srgbClr val="000000"/>
                </a:solidFill>
                <a:latin typeface="Constantia"/>
                <a:ea typeface="DejaVu Sans"/>
              </a:rPr>
              <a:t>V8 (</a:t>
            </a:r>
            <a:r>
              <a:rPr lang="en-US" sz="2600" spc="-1" dirty="0">
                <a:solidFill>
                  <a:srgbClr val="00B0F0"/>
                </a:solidFill>
                <a:latin typeface="Constantia"/>
                <a:ea typeface="DejaVu Sans"/>
              </a:rPr>
              <a:t>https://v8.dev</a:t>
            </a:r>
            <a:r>
              <a:rPr lang="en-US" sz="2600" spc="-1" dirty="0" smtClean="0">
                <a:solidFill>
                  <a:srgbClr val="00B0F0"/>
                </a:solidFill>
                <a:latin typeface="Constantia"/>
                <a:ea typeface="DejaVu Sans"/>
              </a:rPr>
              <a:t>/</a:t>
            </a:r>
            <a:r>
              <a:rPr lang="en-US" sz="2600" spc="-1" dirty="0" smtClean="0">
                <a:solidFill>
                  <a:srgbClr val="000000"/>
                </a:solidFill>
                <a:latin typeface="Constantia"/>
                <a:ea typeface="DejaVu Sans"/>
              </a:rPr>
              <a:t>)</a:t>
            </a:r>
          </a:p>
          <a:p>
            <a:pPr marL="365760" indent="-254880">
              <a:lnSpc>
                <a:spcPct val="110000"/>
              </a:lnSpc>
              <a:spcBef>
                <a:spcPts val="18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n-US" sz="2600" spc="-1" dirty="0" smtClean="0">
                <a:solidFill>
                  <a:srgbClr val="000000"/>
                </a:solidFill>
                <a:latin typeface="Constantia"/>
                <a:ea typeface="DejaVu Sans"/>
              </a:rPr>
              <a:t>React framework (</a:t>
            </a:r>
            <a:r>
              <a:rPr lang="en-US" sz="2600" spc="-1" dirty="0" smtClean="0">
                <a:solidFill>
                  <a:srgbClr val="00B0F0"/>
                </a:solidFill>
                <a:latin typeface="Constantia"/>
                <a:ea typeface="DejaVu Sans"/>
              </a:rPr>
              <a:t>https://reactjs.org/</a:t>
            </a:r>
            <a:r>
              <a:rPr lang="en-US" sz="2600" spc="-1" dirty="0" smtClean="0">
                <a:solidFill>
                  <a:srgbClr val="000000"/>
                </a:solidFill>
                <a:latin typeface="Constantia"/>
                <a:ea typeface="DejaVu Sans"/>
              </a:rPr>
              <a:t>)</a:t>
            </a:r>
            <a:endParaRPr lang="en-GB" sz="2600" b="0" strike="noStrike" spc="-1" dirty="0" smtClean="0">
              <a:latin typeface="Arial"/>
            </a:endParaRPr>
          </a:p>
          <a:p>
            <a:pPr marL="365760" indent="-254880">
              <a:lnSpc>
                <a:spcPct val="110000"/>
              </a:lnSpc>
              <a:spcBef>
                <a:spcPts val="18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n-US" sz="2600" b="0" strike="noStrike" spc="-1" dirty="0" err="1" smtClean="0">
                <a:solidFill>
                  <a:srgbClr val="000000"/>
                </a:solidFill>
                <a:latin typeface="Constantia"/>
                <a:ea typeface="DejaVu Sans"/>
              </a:rPr>
              <a:t>WebGL</a:t>
            </a:r>
            <a:endParaRPr lang="en-GB" sz="2600" b="0" strike="noStrike" spc="-1" dirty="0">
              <a:latin typeface="Arial"/>
            </a:endParaRPr>
          </a:p>
          <a:p>
            <a:pPr marL="365760" indent="-254880">
              <a:lnSpc>
                <a:spcPct val="110000"/>
              </a:lnSpc>
              <a:spcBef>
                <a:spcPts val="18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n-US" sz="2600" b="0" strike="noStrike" spc="-1" dirty="0" err="1">
                <a:solidFill>
                  <a:srgbClr val="000000"/>
                </a:solidFill>
                <a:latin typeface="Constantia"/>
                <a:ea typeface="DejaVu Sans"/>
              </a:rPr>
              <a:t>NodeJS</a:t>
            </a:r>
            <a:r>
              <a:rPr lang="en-US" sz="2600" spc="-1" dirty="0">
                <a:solidFill>
                  <a:srgbClr val="000000"/>
                </a:solidFill>
                <a:latin typeface="Constantia"/>
                <a:ea typeface="DejaVu Sans"/>
              </a:rPr>
              <a:t> (</a:t>
            </a:r>
            <a:r>
              <a:rPr lang="en-US" sz="2600" spc="-1" dirty="0">
                <a:solidFill>
                  <a:srgbClr val="00B0F0"/>
                </a:solidFill>
                <a:latin typeface="Constantia"/>
                <a:ea typeface="DejaVu Sans"/>
                <a:hlinkClick r:id="rId2"/>
              </a:rPr>
              <a:t>https://nodejs.org/en</a:t>
            </a:r>
            <a:r>
              <a:rPr lang="en-US" sz="2600" spc="-1" dirty="0" smtClean="0">
                <a:solidFill>
                  <a:srgbClr val="00B0F0"/>
                </a:solidFill>
                <a:latin typeface="Constantia"/>
                <a:ea typeface="DejaVu Sans"/>
                <a:hlinkClick r:id="rId2"/>
              </a:rPr>
              <a:t>/</a:t>
            </a:r>
            <a:r>
              <a:rPr lang="en-US" sz="2600" spc="-1" dirty="0" smtClean="0">
                <a:solidFill>
                  <a:srgbClr val="000000"/>
                </a:solidFill>
                <a:latin typeface="Constantia"/>
                <a:ea typeface="DejaVu Sans"/>
              </a:rPr>
              <a:t>)</a:t>
            </a:r>
          </a:p>
          <a:p>
            <a:pPr marL="365760" indent="-254880">
              <a:lnSpc>
                <a:spcPct val="110000"/>
              </a:lnSpc>
              <a:spcBef>
                <a:spcPts val="1800"/>
              </a:spcBef>
              <a:buClr>
                <a:srgbClr val="2DA2BF"/>
              </a:buClr>
              <a:buSzPct val="68000"/>
              <a:buFont typeface="Wingdings 3" charset="2"/>
              <a:buChar char=""/>
            </a:pPr>
            <a:r>
              <a:rPr lang="en-US" sz="2600" spc="-1" dirty="0" smtClean="0">
                <a:solidFill>
                  <a:srgbClr val="000000"/>
                </a:solidFill>
                <a:latin typeface="Constantia"/>
              </a:rPr>
              <a:t>N-API (C++ </a:t>
            </a:r>
            <a:r>
              <a:rPr lang="en-US" sz="2600" spc="-1" dirty="0" err="1" smtClean="0">
                <a:solidFill>
                  <a:srgbClr val="000000"/>
                </a:solidFill>
                <a:latin typeface="Constantia"/>
              </a:rPr>
              <a:t>addone</a:t>
            </a:r>
            <a:r>
              <a:rPr lang="en-US" sz="2600" spc="-1" dirty="0" smtClean="0">
                <a:solidFill>
                  <a:srgbClr val="000000"/>
                </a:solidFill>
                <a:latin typeface="Constantia"/>
              </a:rPr>
              <a:t>)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sz="2600" b="0" strike="noStrike" spc="-1" dirty="0">
              <a:latin typeface="Arial"/>
            </a:endParaRPr>
          </a:p>
        </p:txBody>
      </p:sp>
      <p:pic>
        <p:nvPicPr>
          <p:cNvPr id="5" name="Picture 3_1" descr="C:\Users\krale\Downloads\pnghut_chrome-v8-javascript-engine-google-node-js-developers-github_eHk7ZfsHpx.png"/>
          <p:cNvPicPr/>
          <p:nvPr/>
        </p:nvPicPr>
        <p:blipFill>
          <a:blip r:embed="rId3" cstate="print"/>
          <a:stretch/>
        </p:blipFill>
        <p:spPr>
          <a:xfrm>
            <a:off x="683568" y="2348880"/>
            <a:ext cx="684720" cy="684720"/>
          </a:xfrm>
          <a:prstGeom prst="rect">
            <a:avLst/>
          </a:prstGeom>
          <a:ln w="0">
            <a:noFill/>
          </a:ln>
        </p:spPr>
      </p:pic>
      <p:pic>
        <p:nvPicPr>
          <p:cNvPr id="6" name="Picture 4_1" descr="C:\Users\krale\Downloads\pnghut_node-js-npm-mean-javascript-javascript-escalator_PwyBg4D2Gx.png"/>
          <p:cNvPicPr/>
          <p:nvPr/>
        </p:nvPicPr>
        <p:blipFill>
          <a:blip r:embed="rId4" cstate="print"/>
          <a:srcRect l="77769" t="24985" r="1950"/>
          <a:stretch/>
        </p:blipFill>
        <p:spPr>
          <a:xfrm>
            <a:off x="827584" y="4149080"/>
            <a:ext cx="608400" cy="608400"/>
          </a:xfrm>
          <a:prstGeom prst="rect">
            <a:avLst/>
          </a:prstGeom>
          <a:ln w="0">
            <a:noFill/>
          </a:ln>
        </p:spPr>
      </p:pic>
      <p:pic>
        <p:nvPicPr>
          <p:cNvPr id="7" name="Picture 6_1" descr="C:\Users\krale\Downloads\kisspng-react-javascript-angularjs-ionic-atom-5b154be6947457.3471941815281223426081.png"/>
          <p:cNvPicPr/>
          <p:nvPr/>
        </p:nvPicPr>
        <p:blipFill>
          <a:blip r:embed="rId5" cstate="print"/>
          <a:stretch/>
        </p:blipFill>
        <p:spPr>
          <a:xfrm>
            <a:off x="755576" y="2996952"/>
            <a:ext cx="608400" cy="608400"/>
          </a:xfrm>
          <a:prstGeom prst="rect">
            <a:avLst/>
          </a:prstGeom>
          <a:ln w="0">
            <a:noFill/>
          </a:ln>
        </p:spPr>
      </p:pic>
      <p:pic>
        <p:nvPicPr>
          <p:cNvPr id="9" name="Рисунок 10_1" descr="images.png"/>
          <p:cNvPicPr/>
          <p:nvPr/>
        </p:nvPicPr>
        <p:blipFill>
          <a:blip r:embed="rId6" cstate="print"/>
          <a:srcRect l="10885" t="32219" r="10885" b="32219"/>
          <a:stretch/>
        </p:blipFill>
        <p:spPr>
          <a:xfrm>
            <a:off x="611560" y="3645024"/>
            <a:ext cx="1004760" cy="456120"/>
          </a:xfrm>
          <a:prstGeom prst="rect">
            <a:avLst/>
          </a:prstGeom>
          <a:ln w="0">
            <a:noFill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448272" cy="365125"/>
          </a:xfrm>
        </p:spPr>
        <p:txBody>
          <a:bodyPr/>
          <a:lstStyle/>
          <a:p>
            <a:r>
              <a:rPr lang="en-US" sz="1400" dirty="0"/>
              <a:t>https://mpd-edsrv.jinr.ru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spc="-1" dirty="0" smtClean="0">
                <a:solidFill>
                  <a:srgbClr val="DEF5FA"/>
                </a:solidFill>
                <a:latin typeface="Arial"/>
                <a:ea typeface="DejaVu Sans"/>
              </a:rPr>
              <a:t>MPD Event Display Server (EDS)</a:t>
            </a:r>
            <a:endParaRPr lang="en-US" sz="4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4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932040" y="6407944"/>
            <a:ext cx="2448272" cy="365125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86917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conversion scheme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448272" cy="365125"/>
          </a:xfrm>
        </p:spPr>
        <p:txBody>
          <a:bodyPr/>
          <a:lstStyle/>
          <a:p>
            <a:r>
              <a:rPr lang="en-US" sz="1400" dirty="0"/>
              <a:t>https://mpd-edsrv.jinr.ru</a:t>
            </a:r>
            <a:endParaRPr lang="ru-RU" sz="1400" dirty="0"/>
          </a:p>
        </p:txBody>
      </p:sp>
      <p:pic>
        <p:nvPicPr>
          <p:cNvPr id="11265" name="Picture 1" descr="D:\Downloads\MPDge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955" y="1556792"/>
            <a:ext cx="8271377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spc="-1" dirty="0" smtClean="0">
                <a:ea typeface="DejaVu Sans"/>
              </a:rPr>
              <a:t>Detectors in EDS</a:t>
            </a:r>
            <a:endParaRPr lang="en-US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860032" y="3933056"/>
            <a:ext cx="3816424" cy="2409479"/>
            <a:chOff x="4860032" y="4005064"/>
            <a:chExt cx="3816424" cy="2409479"/>
          </a:xfrm>
        </p:grpSpPr>
        <p:pic>
          <p:nvPicPr>
            <p:cNvPr id="13" name="Рисунок 12" descr="FHCal-EDS2.PNG"/>
            <p:cNvPicPr>
              <a:picLocks noChangeAspect="1"/>
            </p:cNvPicPr>
            <p:nvPr/>
          </p:nvPicPr>
          <p:blipFill>
            <a:blip r:embed="rId3" cstate="print"/>
            <a:srcRect t="20469"/>
            <a:stretch>
              <a:fillRect/>
            </a:stretch>
          </p:blipFill>
          <p:spPr>
            <a:xfrm>
              <a:off x="4860032" y="4005064"/>
              <a:ext cx="3816424" cy="2409479"/>
            </a:xfrm>
            <a:prstGeom prst="rect">
              <a:avLst/>
            </a:prstGeom>
          </p:spPr>
        </p:pic>
        <p:sp>
          <p:nvSpPr>
            <p:cNvPr id="14" name="CustomShape 2"/>
            <p:cNvSpPr/>
            <p:nvPr/>
          </p:nvSpPr>
          <p:spPr>
            <a:xfrm>
              <a:off x="6228184" y="4077072"/>
              <a:ext cx="1154140" cy="5063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700" b="1" strike="noStrike" spc="-1" dirty="0" err="1">
                  <a:solidFill>
                    <a:schemeClr val="tx2"/>
                  </a:solidFill>
                  <a:latin typeface="Lucida Sans Unicode"/>
                  <a:ea typeface="DejaVu Sans"/>
                </a:rPr>
                <a:t>FHCal</a:t>
              </a:r>
              <a:endParaRPr lang="en-GB" sz="2700" b="0" strike="noStrike" spc="-1" dirty="0">
                <a:solidFill>
                  <a:schemeClr val="tx2"/>
                </a:solidFill>
                <a:latin typeface="Arial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1196752"/>
            <a:ext cx="3384376" cy="2693720"/>
            <a:chOff x="755576" y="1196752"/>
            <a:chExt cx="3384376" cy="2693720"/>
          </a:xfrm>
        </p:grpSpPr>
        <p:pic>
          <p:nvPicPr>
            <p:cNvPr id="11" name="Рисунок 10" descr="TPC-EDS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576" y="1196752"/>
              <a:ext cx="3384376" cy="2693720"/>
            </a:xfrm>
            <a:prstGeom prst="rect">
              <a:avLst/>
            </a:prstGeom>
          </p:spPr>
        </p:pic>
        <p:sp>
          <p:nvSpPr>
            <p:cNvPr id="15" name="CustomShape 3"/>
            <p:cNvSpPr/>
            <p:nvPr/>
          </p:nvSpPr>
          <p:spPr>
            <a:xfrm>
              <a:off x="1907704" y="1268760"/>
              <a:ext cx="832192" cy="5063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700" b="1" strike="noStrike" spc="-1" dirty="0">
                  <a:solidFill>
                    <a:schemeClr val="tx2"/>
                  </a:solidFill>
                  <a:latin typeface="Lucida Sans Unicode"/>
                  <a:ea typeface="DejaVu Sans"/>
                </a:rPr>
                <a:t>TPC</a:t>
              </a:r>
              <a:endParaRPr lang="en-GB" sz="2700" b="0" strike="noStrike" spc="-1" dirty="0">
                <a:solidFill>
                  <a:schemeClr val="tx2"/>
                </a:solidFill>
                <a:latin typeface="Arial"/>
              </a:endParaRPr>
            </a:p>
          </p:txBody>
        </p:sp>
      </p:grpSp>
      <p:grpSp>
        <p:nvGrpSpPr>
          <p:cNvPr id="16" name="Группа 13"/>
          <p:cNvGrpSpPr/>
          <p:nvPr/>
        </p:nvGrpSpPr>
        <p:grpSpPr>
          <a:xfrm>
            <a:off x="5004048" y="1124744"/>
            <a:ext cx="3550514" cy="2664296"/>
            <a:chOff x="4860032" y="1412776"/>
            <a:chExt cx="3550514" cy="2664296"/>
          </a:xfrm>
        </p:grpSpPr>
        <p:pic>
          <p:nvPicPr>
            <p:cNvPr id="17" name="Рисунок 16" descr="TOF-EDS2.PNG"/>
            <p:cNvPicPr>
              <a:picLocks noChangeAspect="1"/>
            </p:cNvPicPr>
            <p:nvPr/>
          </p:nvPicPr>
          <p:blipFill>
            <a:blip r:embed="rId5" cstate="print"/>
            <a:srcRect l="1936" t="13555" b="2217"/>
            <a:stretch>
              <a:fillRect/>
            </a:stretch>
          </p:blipFill>
          <p:spPr>
            <a:xfrm>
              <a:off x="4860032" y="1412776"/>
              <a:ext cx="3550514" cy="2664296"/>
            </a:xfrm>
            <a:prstGeom prst="rect">
              <a:avLst/>
            </a:prstGeom>
          </p:spPr>
        </p:pic>
        <p:sp>
          <p:nvSpPr>
            <p:cNvPr id="18" name="CustomShape 4"/>
            <p:cNvSpPr/>
            <p:nvPr/>
          </p:nvSpPr>
          <p:spPr>
            <a:xfrm>
              <a:off x="6084168" y="1412776"/>
              <a:ext cx="856237" cy="5063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700" b="1" strike="noStrike" spc="-1" dirty="0">
                  <a:solidFill>
                    <a:schemeClr val="tx2"/>
                  </a:solidFill>
                  <a:latin typeface="Lucida Sans Unicode"/>
                  <a:ea typeface="DejaVu Sans"/>
                </a:rPr>
                <a:t>TOF</a:t>
              </a:r>
              <a:endParaRPr lang="en-GB" sz="2700" b="0" strike="noStrike" spc="-1" dirty="0">
                <a:solidFill>
                  <a:schemeClr val="tx2"/>
                </a:solidFill>
                <a:latin typeface="Arial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55576" y="4005064"/>
            <a:ext cx="3374236" cy="2598033"/>
            <a:chOff x="755576" y="4095988"/>
            <a:chExt cx="3374236" cy="2598033"/>
          </a:xfrm>
        </p:grpSpPr>
        <p:pic>
          <p:nvPicPr>
            <p:cNvPr id="12" name="Рисунок 11" descr="ECal-EDS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5576" y="4095988"/>
              <a:ext cx="3374236" cy="2598033"/>
            </a:xfrm>
            <a:prstGeom prst="rect">
              <a:avLst/>
            </a:prstGeom>
          </p:spPr>
        </p:pic>
        <p:sp>
          <p:nvSpPr>
            <p:cNvPr id="19" name="CustomShape 2"/>
            <p:cNvSpPr/>
            <p:nvPr/>
          </p:nvSpPr>
          <p:spPr>
            <a:xfrm>
              <a:off x="1907704" y="4095988"/>
              <a:ext cx="900994" cy="5063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700" b="1" spc="-1" dirty="0" err="1" smtClean="0">
                  <a:solidFill>
                    <a:schemeClr val="tx2"/>
                  </a:solidFill>
                  <a:latin typeface="Lucida Sans Unicode"/>
                  <a:ea typeface="DejaVu Sans"/>
                </a:rPr>
                <a:t>E</a:t>
              </a:r>
              <a:r>
                <a:rPr lang="en-US" sz="2700" b="1" strike="noStrike" spc="-1" dirty="0" err="1" smtClean="0">
                  <a:solidFill>
                    <a:schemeClr val="tx2"/>
                  </a:solidFill>
                  <a:latin typeface="Lucida Sans Unicode"/>
                  <a:ea typeface="DejaVu Sans"/>
                </a:rPr>
                <a:t>Cal</a:t>
              </a:r>
              <a:endParaRPr lang="en-GB" sz="2700" b="0" strike="noStrike" spc="-1" dirty="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6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>
          <a:xfrm>
            <a:off x="4860032" y="6381328"/>
            <a:ext cx="2592288" cy="360040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EDS data </a:t>
            </a:r>
            <a:r>
              <a:rPr lang="en-US" dirty="0"/>
              <a:t>f</a:t>
            </a:r>
            <a:r>
              <a:rPr lang="en-US" dirty="0" smtClean="0"/>
              <a:t>low</a:t>
            </a:r>
            <a:endParaRPr lang="en-US" dirty="0"/>
          </a:p>
        </p:txBody>
      </p:sp>
      <p:pic>
        <p:nvPicPr>
          <p:cNvPr id="1026" name="Picture 2" descr="F:\napi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142984"/>
            <a:ext cx="6575820" cy="497650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932040" y="6407944"/>
            <a:ext cx="2520280" cy="365125"/>
          </a:xfrm>
        </p:spPr>
        <p:txBody>
          <a:bodyPr/>
          <a:lstStyle/>
          <a:p>
            <a:r>
              <a:rPr lang="en-US" sz="1400" dirty="0"/>
              <a:t>https://mpd-edsrv.jinr.ru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076056" y="6407944"/>
            <a:ext cx="2448272" cy="365125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2440" y="6407944"/>
            <a:ext cx="480592" cy="365125"/>
          </a:xfrm>
        </p:spPr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8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WebSocket</a:t>
            </a:r>
            <a:r>
              <a:rPr lang="en-US" dirty="0" smtClean="0"/>
              <a:t> Connection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688474"/>
            <a:ext cx="8907463" cy="434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276872"/>
            <a:ext cx="67798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Рамка 9"/>
          <p:cNvSpPr/>
          <p:nvPr/>
        </p:nvSpPr>
        <p:spPr>
          <a:xfrm>
            <a:off x="2843808" y="1916832"/>
            <a:ext cx="1368152" cy="1512168"/>
          </a:xfrm>
          <a:prstGeom prst="frame">
            <a:avLst>
              <a:gd name="adj1" fmla="val 0"/>
            </a:avLst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1259632" y="2276872"/>
            <a:ext cx="648072" cy="1728192"/>
          </a:xfrm>
          <a:prstGeom prst="frame">
            <a:avLst>
              <a:gd name="adj1" fmla="val 0"/>
            </a:avLst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" dirty="0" smtClean="0">
                <a:ea typeface="DejaVu Sans"/>
              </a:rPr>
              <a:t>TPC Events in EDS</a:t>
            </a:r>
            <a:endParaRPr lang="en-US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07504" y="2204864"/>
            <a:ext cx="3828991" cy="3260032"/>
            <a:chOff x="4499992" y="1268760"/>
            <a:chExt cx="4144187" cy="3528392"/>
          </a:xfrm>
        </p:grpSpPr>
        <p:pic>
          <p:nvPicPr>
            <p:cNvPr id="8" name="Рисунок 7" descr="tpc2.PNG"/>
            <p:cNvPicPr>
              <a:picLocks noChangeAspect="1"/>
            </p:cNvPicPr>
            <p:nvPr/>
          </p:nvPicPr>
          <p:blipFill>
            <a:blip r:embed="rId3" cstate="print"/>
            <a:srcRect l="27163" t="8022" r="27163" b="1804"/>
            <a:stretch>
              <a:fillRect/>
            </a:stretch>
          </p:blipFill>
          <p:spPr>
            <a:xfrm>
              <a:off x="4499992" y="1268760"/>
              <a:ext cx="3528392" cy="3528392"/>
            </a:xfrm>
            <a:prstGeom prst="rect">
              <a:avLst/>
            </a:prstGeom>
          </p:spPr>
        </p:pic>
        <p:pic>
          <p:nvPicPr>
            <p:cNvPr id="9" name="Рисунок 114"/>
            <p:cNvPicPr/>
            <p:nvPr/>
          </p:nvPicPr>
          <p:blipFill>
            <a:blip r:embed="rId4" cstate="print"/>
            <a:stretch/>
          </p:blipFill>
          <p:spPr>
            <a:xfrm>
              <a:off x="8028384" y="1268760"/>
              <a:ext cx="615795" cy="3528392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228C-CBA2-4EDF-8F7B-925F82AE6AA6}" type="slidenum">
              <a:rPr lang="en-US" sz="1400" smtClean="0">
                <a:solidFill>
                  <a:srgbClr val="FFFF00"/>
                </a:solidFill>
              </a:rPr>
              <a:pPr/>
              <a:t>9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>
          <a:xfrm>
            <a:off x="5004048" y="6407944"/>
            <a:ext cx="2448272" cy="365125"/>
          </a:xfrm>
        </p:spPr>
        <p:txBody>
          <a:bodyPr/>
          <a:lstStyle/>
          <a:p>
            <a:r>
              <a:rPr lang="en-US" sz="1400" dirty="0" smtClean="0">
                <a:solidFill>
                  <a:srgbClr val="FFFF00"/>
                </a:solidFill>
              </a:rPr>
              <a:t>https://mpd-edsrv.jinr.ru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753" r="2977"/>
          <a:stretch>
            <a:fillRect/>
          </a:stretch>
        </p:blipFill>
        <p:spPr bwMode="auto">
          <a:xfrm>
            <a:off x="3995936" y="2204864"/>
            <a:ext cx="50441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2040</TotalTime>
  <Words>546</Words>
  <Application>Microsoft Office PowerPoint</Application>
  <PresentationFormat>Экран (4:3)</PresentationFormat>
  <Paragraphs>106</Paragraphs>
  <Slides>23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Открытая</vt:lpstr>
      <vt:lpstr>New approaches in the Event Display development for the MPD/NICA experiment</vt:lpstr>
      <vt:lpstr>Introduction</vt:lpstr>
      <vt:lpstr>Modern Web Technologies</vt:lpstr>
      <vt:lpstr>MPD Event Display Server (EDS)</vt:lpstr>
      <vt:lpstr>Geometry conversion scheme</vt:lpstr>
      <vt:lpstr>Detectors in EDS</vt:lpstr>
      <vt:lpstr>EDS data flow</vt:lpstr>
      <vt:lpstr>WebSocket Connection</vt:lpstr>
      <vt:lpstr>TPC Events in EDS</vt:lpstr>
      <vt:lpstr>Time of Flight System (TOF)</vt:lpstr>
      <vt:lpstr>TOF Events in EDS</vt:lpstr>
      <vt:lpstr>Electromagnetic calorimeter (ECal) </vt:lpstr>
      <vt:lpstr>ECal Events in EDS</vt:lpstr>
      <vt:lpstr>Forward Hadron Calorimeter (FHCal)</vt:lpstr>
      <vt:lpstr>FHCal Events in EDS</vt:lpstr>
      <vt:lpstr>Event Info</vt:lpstr>
      <vt:lpstr>Conclusion</vt:lpstr>
      <vt:lpstr>What to do next?</vt:lpstr>
      <vt:lpstr>Thank you for your attention!</vt:lpstr>
      <vt:lpstr>EDS Message broker</vt:lpstr>
      <vt:lpstr>TPC huge event</vt:lpstr>
      <vt:lpstr>TOF huge event</vt:lpstr>
      <vt:lpstr>ECal huge event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interactive 3D event display for MPD experiment at NICA collider</dc:title>
  <dc:creator>Крылов</dc:creator>
  <cp:lastModifiedBy>Крылов</cp:lastModifiedBy>
  <cp:revision>166</cp:revision>
  <dcterms:created xsi:type="dcterms:W3CDTF">2021-04-13T00:17:00Z</dcterms:created>
  <dcterms:modified xsi:type="dcterms:W3CDTF">2021-10-13T09:51:56Z</dcterms:modified>
</cp:coreProperties>
</file>