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3" r:id="rId6"/>
    <p:sldId id="259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750C2-5245-4CEA-963A-F85397E1DCB8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53767-BECB-495F-9168-3BCDBDD4A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EC130-B993-4FA5-93F6-A25DF693EDFC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BF7BF-1EF9-4C04-A268-BE724DD56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1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</a:t>
            </a:r>
            <a:r>
              <a:rPr lang="ru-RU" baseline="0" dirty="0" smtClean="0"/>
              <a:t> 2 положения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3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4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4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4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</a:t>
            </a:r>
            <a:r>
              <a:rPr lang="ru-RU" baseline="0" dirty="0" smtClean="0"/>
              <a:t> 4 положения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BF7BF-1EF9-4C04-A268-BE724DD56FF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BDD939-BE19-4F7C-9C94-3969DDA25AD5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A976A-0ABC-4AA5-B67B-6AE73DE72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BDD939-BE19-4F7C-9C94-3969DDA25AD5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A976A-0ABC-4AA5-B67B-6AE73DE72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BDD939-BE19-4F7C-9C94-3969DDA25AD5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A976A-0ABC-4AA5-B67B-6AE73DE72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BDD939-BE19-4F7C-9C94-3969DDA25AD5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A976A-0ABC-4AA5-B67B-6AE73DE72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BDD939-BE19-4F7C-9C94-3969DDA25AD5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A976A-0ABC-4AA5-B67B-6AE73DE72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 userDrawn="1"/>
        </p:nvSpPr>
        <p:spPr>
          <a:xfrm>
            <a:off x="0" y="6309320"/>
            <a:ext cx="9144000" cy="36004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20.04.2017		Общее собрание ОМУС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Franklin Gothic Book" pitchFamily="34" charset="0"/>
                <a:cs typeface="Aparajita" pitchFamily="34" charset="0"/>
              </a:rPr>
              <a:t>Что такое ОМУС?</a:t>
            </a:r>
            <a:endParaRPr lang="ru-RU" dirty="0">
              <a:solidFill>
                <a:srgbClr val="FF0000"/>
              </a:solidFill>
              <a:latin typeface="Franklin Gothic Book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Franklin Gothic Book" pitchFamily="34" charset="0"/>
                <a:cs typeface="Aparajita" pitchFamily="34" charset="0"/>
              </a:rPr>
              <a:t>Что такое ОМУС?</a:t>
            </a:r>
            <a:endParaRPr lang="ru-RU" dirty="0">
              <a:solidFill>
                <a:srgbClr val="FF0000"/>
              </a:solidFill>
              <a:latin typeface="Franklin Gothic Book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Franklin Gothic Book" pitchFamily="34" charset="0"/>
              </a:rPr>
              <a:t>Объединение молодых ученых и специалистов</a:t>
            </a:r>
          </a:p>
          <a:p>
            <a:pPr algn="ctr"/>
            <a:r>
              <a:rPr lang="ru-RU" sz="2000" dirty="0" smtClean="0">
                <a:latin typeface="Franklin Gothic Book" pitchFamily="34" charset="0"/>
              </a:rPr>
              <a:t>призвано представлять интересы молодых сотрудников перед руководством института</a:t>
            </a:r>
          </a:p>
          <a:p>
            <a:pPr algn="ctr"/>
            <a:endParaRPr lang="ru-RU" sz="2000" dirty="0" smtClean="0">
              <a:latin typeface="Franklin Gothic Boo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091" y="2747237"/>
            <a:ext cx="8417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Franklin Gothic Book" pitchFamily="34" charset="0"/>
              </a:rPr>
              <a:t>ОМУС – это добровольное объединение, созданное чтобы упростить возможность реализации инициатив молодых сотрудников института</a:t>
            </a:r>
          </a:p>
          <a:p>
            <a:pPr algn="just"/>
            <a:r>
              <a:rPr lang="ru-RU" sz="2000" dirty="0" smtClean="0">
                <a:latin typeface="Franklin Gothic Book" pitchFamily="34" charset="0"/>
              </a:rPr>
              <a:t> - Если </a:t>
            </a:r>
            <a:r>
              <a:rPr lang="ru-RU" sz="2000" dirty="0">
                <a:latin typeface="Franklin Gothic Book" pitchFamily="34" charset="0"/>
              </a:rPr>
              <a:t>у вас есть идея, ОМУС подскажет как ее воплотить;</a:t>
            </a:r>
          </a:p>
          <a:p>
            <a:pPr algn="just"/>
            <a:r>
              <a:rPr lang="ru-RU" sz="2000" dirty="0" smtClean="0">
                <a:latin typeface="Franklin Gothic Book" pitchFamily="34" charset="0"/>
              </a:rPr>
              <a:t> - Если </a:t>
            </a:r>
            <a:r>
              <a:rPr lang="ru-RU" sz="2000" dirty="0">
                <a:latin typeface="Franklin Gothic Book" pitchFamily="34" charset="0"/>
              </a:rPr>
              <a:t>идея есть у других, ОМУС постарается проинформировать о ней вас</a:t>
            </a:r>
          </a:p>
          <a:p>
            <a:pPr algn="ctr"/>
            <a:endParaRPr lang="ru-RU" sz="2000" dirty="0">
              <a:latin typeface="Franklin Gothic Book" pitchFamily="34" charset="0"/>
            </a:endParaRPr>
          </a:p>
          <a:p>
            <a:pPr algn="ctr"/>
            <a:endParaRPr lang="ru-RU" sz="2000" dirty="0">
              <a:latin typeface="Franklin Gothic Boo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5005064" y="39649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В компетенцию ОМУС входит:</a:t>
            </a:r>
          </a:p>
          <a:p>
            <a:pPr>
              <a:buFontTx/>
              <a:buChar char="-"/>
            </a:pPr>
            <a:r>
              <a:rPr lang="ru-RU" dirty="0" smtClean="0">
                <a:latin typeface="Franklin Gothic Book" pitchFamily="34" charset="0"/>
              </a:rPr>
              <a:t> организация школ и конференций (</a:t>
            </a:r>
            <a:r>
              <a:rPr lang="en-US" dirty="0" smtClean="0">
                <a:latin typeface="Franklin Gothic Book" pitchFamily="34" charset="0"/>
              </a:rPr>
              <a:t>AYSS</a:t>
            </a:r>
            <a:r>
              <a:rPr lang="ru-RU" dirty="0" smtClean="0">
                <a:latin typeface="Franklin Gothic Book" pitchFamily="34" charset="0"/>
              </a:rPr>
              <a:t>, Алушта, </a:t>
            </a:r>
            <a:r>
              <a:rPr lang="ru-RU" dirty="0" err="1" smtClean="0">
                <a:latin typeface="Franklin Gothic Book" pitchFamily="34" charset="0"/>
              </a:rPr>
              <a:t>Липня</a:t>
            </a:r>
            <a:r>
              <a:rPr lang="ru-RU" dirty="0" smtClean="0">
                <a:latin typeface="Franklin Gothic Book" pitchFamily="34" charset="0"/>
              </a:rPr>
              <a:t>);</a:t>
            </a:r>
            <a:endParaRPr lang="en-US" dirty="0" smtClean="0">
              <a:latin typeface="Franklin Gothic Book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ru-RU" dirty="0" smtClean="0">
                <a:latin typeface="Franklin Gothic Book" pitchFamily="34" charset="0"/>
              </a:rPr>
              <a:t>помощь в организации конференций;</a:t>
            </a:r>
          </a:p>
          <a:p>
            <a:pPr>
              <a:buFontTx/>
              <a:buChar char="-"/>
            </a:pPr>
            <a:r>
              <a:rPr lang="ru-RU" dirty="0" smtClean="0">
                <a:latin typeface="Franklin Gothic Book" pitchFamily="34" charset="0"/>
              </a:rPr>
              <a:t>сопровождение заявок на гранты ОМУС;</a:t>
            </a:r>
          </a:p>
          <a:p>
            <a:pPr>
              <a:buFontTx/>
              <a:buChar char="-"/>
            </a:pPr>
            <a:r>
              <a:rPr lang="ru-RU" dirty="0" smtClean="0">
                <a:latin typeface="Franklin Gothic Book" pitchFamily="34" charset="0"/>
              </a:rPr>
              <a:t>образовательные и </a:t>
            </a:r>
            <a:r>
              <a:rPr lang="ru-RU" dirty="0" err="1" smtClean="0">
                <a:latin typeface="Franklin Gothic Book" pitchFamily="34" charset="0"/>
              </a:rPr>
              <a:t>научно-поуляризаторские</a:t>
            </a:r>
            <a:r>
              <a:rPr lang="ru-RU" dirty="0" smtClean="0">
                <a:latin typeface="Franklin Gothic Book" pitchFamily="34" charset="0"/>
              </a:rPr>
              <a:t> проекты</a:t>
            </a:r>
          </a:p>
          <a:p>
            <a:pPr>
              <a:buFontTx/>
              <a:buChar char="-"/>
            </a:pPr>
            <a:r>
              <a:rPr lang="ru-RU" dirty="0" smtClean="0">
                <a:latin typeface="Franklin Gothic Book" pitchFamily="34" charset="0"/>
              </a:rPr>
              <a:t> культурный досуг</a:t>
            </a:r>
          </a:p>
          <a:p>
            <a:pPr>
              <a:buFontTx/>
              <a:buChar char="-"/>
            </a:pPr>
            <a:r>
              <a:rPr lang="ru-RU" dirty="0" smtClean="0">
                <a:latin typeface="Franklin Gothic Book" pitchFamily="34" charset="0"/>
              </a:rPr>
              <a:t> и многое другое.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264" y="486916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Положение ОМУС создается с целью регламентировать деятельность Объединения</a:t>
            </a:r>
            <a:endParaRPr lang="ru-RU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Основные цели и задачи ОМУС</a:t>
            </a:r>
            <a:endParaRPr lang="ru-RU" sz="36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9741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Franklin Gothic Book" pitchFamily="34" charset="0"/>
              </a:rPr>
              <a:t>Помогать в организации профессиональной, научной, </a:t>
            </a:r>
            <a:r>
              <a:rPr lang="ru-RU" dirty="0" smtClean="0">
                <a:latin typeface="Franklin Gothic Book" pitchFamily="34" charset="0"/>
              </a:rPr>
              <a:t>научно-просветительской </a:t>
            </a:r>
            <a:r>
              <a:rPr lang="ru-RU" dirty="0" smtClean="0">
                <a:latin typeface="Franklin Gothic Book" pitchFamily="34" charset="0"/>
              </a:rPr>
              <a:t>деятельности, как внутри института, так и за его пределами, в создании благоприятных условий труда для членов ОМУС</a:t>
            </a:r>
          </a:p>
          <a:p>
            <a:pPr algn="ctr"/>
            <a:endParaRPr lang="ru-RU" dirty="0" smtClean="0">
              <a:latin typeface="Franklin Gothic Book" pitchFamily="34" charset="0"/>
            </a:endParaRPr>
          </a:p>
          <a:p>
            <a:pPr algn="ctr"/>
            <a:r>
              <a:rPr lang="ru-RU" dirty="0" smtClean="0">
                <a:latin typeface="Franklin Gothic Book" pitchFamily="34" charset="0"/>
              </a:rPr>
              <a:t>Содействовать налаживанию диалога между разными поколениями работников института</a:t>
            </a:r>
          </a:p>
          <a:p>
            <a:pPr algn="ctr"/>
            <a:endParaRPr lang="ru-RU" dirty="0" smtClean="0">
              <a:solidFill>
                <a:srgbClr val="0000FF"/>
              </a:solidFill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3567207"/>
            <a:ext cx="7962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Franklin Gothic Book" pitchFamily="34" charset="0"/>
              </a:rPr>
              <a:t>В компетенцию ОМУС входит:</a:t>
            </a:r>
          </a:p>
          <a:p>
            <a:pPr>
              <a:buFontTx/>
              <a:buChar char="-"/>
            </a:pPr>
            <a:r>
              <a:rPr lang="ru-RU" dirty="0">
                <a:latin typeface="Franklin Gothic Book" pitchFamily="34" charset="0"/>
              </a:rPr>
              <a:t> организация школ и конференций (</a:t>
            </a:r>
            <a:r>
              <a:rPr lang="en-US" dirty="0">
                <a:latin typeface="Franklin Gothic Book" pitchFamily="34" charset="0"/>
              </a:rPr>
              <a:t>AYSS</a:t>
            </a:r>
            <a:r>
              <a:rPr lang="ru-RU" dirty="0">
                <a:latin typeface="Franklin Gothic Book" pitchFamily="34" charset="0"/>
              </a:rPr>
              <a:t>, Алушта, </a:t>
            </a:r>
            <a:r>
              <a:rPr lang="ru-RU" dirty="0" err="1">
                <a:latin typeface="Franklin Gothic Book" pitchFamily="34" charset="0"/>
              </a:rPr>
              <a:t>Липня</a:t>
            </a:r>
            <a:r>
              <a:rPr lang="ru-RU" dirty="0">
                <a:latin typeface="Franklin Gothic Book" pitchFamily="34" charset="0"/>
              </a:rPr>
              <a:t>);</a:t>
            </a:r>
            <a:endParaRPr lang="en-US" dirty="0">
              <a:latin typeface="Franklin Gothic Book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latin typeface="Franklin Gothic Book" pitchFamily="34" charset="0"/>
              </a:rPr>
              <a:t> </a:t>
            </a:r>
            <a:r>
              <a:rPr lang="ru-RU" dirty="0">
                <a:latin typeface="Franklin Gothic Book" pitchFamily="34" charset="0"/>
              </a:rPr>
              <a:t>помощь в организации конференций;</a:t>
            </a:r>
          </a:p>
          <a:p>
            <a:pPr>
              <a:buFontTx/>
              <a:buChar char="-"/>
            </a:pPr>
            <a:r>
              <a:rPr lang="ru-RU" dirty="0">
                <a:latin typeface="Franklin Gothic Book" pitchFamily="34" charset="0"/>
              </a:rPr>
              <a:t>сопровождение заявок на гранты ОМУС;</a:t>
            </a:r>
          </a:p>
          <a:p>
            <a:pPr>
              <a:buFontTx/>
              <a:buChar char="-"/>
            </a:pPr>
            <a:r>
              <a:rPr lang="ru-RU" dirty="0">
                <a:latin typeface="Franklin Gothic Book" pitchFamily="34" charset="0"/>
              </a:rPr>
              <a:t>образовательные и научно-</a:t>
            </a:r>
            <a:r>
              <a:rPr lang="ru-RU" dirty="0" err="1">
                <a:latin typeface="Franklin Gothic Book" pitchFamily="34" charset="0"/>
              </a:rPr>
              <a:t>поуляризаторские</a:t>
            </a:r>
            <a:r>
              <a:rPr lang="ru-RU" dirty="0">
                <a:latin typeface="Franklin Gothic Book" pitchFamily="34" charset="0"/>
              </a:rPr>
              <a:t> проекты</a:t>
            </a:r>
          </a:p>
          <a:p>
            <a:pPr>
              <a:buFontTx/>
              <a:buChar char="-"/>
            </a:pPr>
            <a:r>
              <a:rPr lang="ru-RU" dirty="0">
                <a:latin typeface="Franklin Gothic Book" pitchFamily="34" charset="0"/>
              </a:rPr>
              <a:t> культурный досуг</a:t>
            </a:r>
          </a:p>
          <a:p>
            <a:pPr>
              <a:buFontTx/>
              <a:buChar char="-"/>
            </a:pPr>
            <a:r>
              <a:rPr lang="ru-RU" dirty="0">
                <a:latin typeface="Franklin Gothic Book" pitchFamily="34" charset="0"/>
              </a:rPr>
              <a:t> и многое другое.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Членство в объединении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4572008"/>
            <a:ext cx="5307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сотрудников до 35 лет в институте работает </a:t>
            </a:r>
            <a:r>
              <a:rPr lang="en-US" dirty="0" smtClean="0">
                <a:latin typeface="Franklin Gothic Book" pitchFamily="34" charset="0"/>
              </a:rPr>
              <a:t>~ </a:t>
            </a:r>
            <a:r>
              <a:rPr lang="en-US" dirty="0" smtClean="0">
                <a:solidFill>
                  <a:srgbClr val="FF0000"/>
                </a:solidFill>
                <a:latin typeface="Franklin Gothic Book" pitchFamily="34" charset="0"/>
              </a:rPr>
              <a:t>1300</a:t>
            </a:r>
          </a:p>
          <a:p>
            <a:r>
              <a:rPr lang="ru-RU" dirty="0" smtClean="0">
                <a:latin typeface="Franklin Gothic Book" pitchFamily="34" charset="0"/>
              </a:rPr>
              <a:t>из них специалистов и научных сотрудников </a:t>
            </a:r>
            <a:r>
              <a:rPr lang="en-US" dirty="0" smtClean="0">
                <a:latin typeface="Franklin Gothic Book" pitchFamily="34" charset="0"/>
              </a:rPr>
              <a:t>~</a:t>
            </a:r>
            <a:r>
              <a:rPr lang="ru-RU" dirty="0" smtClean="0">
                <a:latin typeface="Franklin Gothic Book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Franklin Gothic Book" pitchFamily="34" charset="0"/>
              </a:rPr>
              <a:t>1100</a:t>
            </a:r>
            <a:endParaRPr lang="ru-RU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239143"/>
            <a:ext cx="3920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Franklin Gothic Book" pitchFamily="34" charset="0"/>
              </a:rPr>
              <a:t>Кого считать членом ОМУС?</a:t>
            </a:r>
            <a:endParaRPr lang="ru-RU" sz="2400" dirty="0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143248"/>
            <a:ext cx="792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Franklin Gothic Book" pitchFamily="34" charset="0"/>
              </a:rPr>
              <a:t>В правилах подачи заявок на большинство грантов и премий в России (президента, правительства, РФФИ), молодым считается научный сотрудник не старше 35 лет и </a:t>
            </a:r>
            <a:r>
              <a:rPr lang="ru-RU" dirty="0" smtClean="0">
                <a:solidFill>
                  <a:srgbClr val="0000FF"/>
                </a:solidFill>
                <a:latin typeface="Franklin Gothic Book" pitchFamily="34" charset="0"/>
              </a:rPr>
              <a:t>не старше 40 для докторов наук </a:t>
            </a:r>
            <a:endParaRPr lang="ru-RU" dirty="0">
              <a:solidFill>
                <a:srgbClr val="0000FF"/>
              </a:solidFill>
              <a:latin typeface="Franklin Gothic Boo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5991" y="1785926"/>
            <a:ext cx="75786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Franklin Gothic Book" pitchFamily="34" charset="0"/>
              </a:rPr>
              <a:t>сейчас не предусмотрено формального членства в ОМУС</a:t>
            </a:r>
          </a:p>
          <a:p>
            <a:pPr algn="ctr"/>
            <a:r>
              <a:rPr lang="ru-RU" sz="2000" dirty="0" smtClean="0">
                <a:latin typeface="Franklin Gothic Book" pitchFamily="34" charset="0"/>
              </a:rPr>
              <a:t>все сотрудники до 35 </a:t>
            </a:r>
            <a:r>
              <a:rPr lang="ru-RU" sz="2000" dirty="0" smtClean="0">
                <a:latin typeface="Franklin Gothic Book" pitchFamily="34" charset="0"/>
              </a:rPr>
              <a:t>лет, по умолчанию, </a:t>
            </a:r>
            <a:r>
              <a:rPr lang="ru-RU" sz="2000" dirty="0" smtClean="0">
                <a:latin typeface="Franklin Gothic Book" pitchFamily="34" charset="0"/>
              </a:rPr>
              <a:t>считаются членами ОМУС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Franklin Gothic Book" pitchFamily="34" charset="0"/>
              </a:rPr>
              <a:t>(пункт 3.1 действующего положения </a:t>
            </a:r>
            <a:r>
              <a:rPr lang="ru-RU" sz="2000" dirty="0" smtClean="0">
                <a:solidFill>
                  <a:srgbClr val="0000FF"/>
                </a:solidFill>
                <a:latin typeface="Franklin Gothic Book" pitchFamily="34" charset="0"/>
              </a:rPr>
              <a:t>устанавливает возраст 33)</a:t>
            </a:r>
            <a:endParaRPr lang="ru-RU" sz="2000" dirty="0">
              <a:solidFill>
                <a:srgbClr val="0000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Общее собрание</a:t>
            </a:r>
            <a:endParaRPr lang="ru-RU" sz="36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3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Franklin Gothic Book" pitchFamily="34" charset="0"/>
              </a:rPr>
              <a:t>Общее собрание является высшим руководящим органом ОМУС</a:t>
            </a:r>
          </a:p>
          <a:p>
            <a:pPr algn="ctr"/>
            <a:endParaRPr lang="ru-RU" sz="2400" dirty="0" smtClean="0">
              <a:solidFill>
                <a:srgbClr val="0000FF"/>
              </a:solidFill>
              <a:latin typeface="Franklin Gothic Book" pitchFamily="34" charset="0"/>
            </a:endParaRPr>
          </a:p>
          <a:p>
            <a:pPr algn="ctr"/>
            <a:r>
              <a:rPr lang="ru-RU" sz="2000" dirty="0" smtClean="0">
                <a:latin typeface="Franklin Gothic Book" pitchFamily="34" charset="0"/>
              </a:rPr>
              <a:t>На общие собрания приходит лишь небольшой процент </a:t>
            </a:r>
            <a:r>
              <a:rPr lang="ru-RU" sz="2000" dirty="0" smtClean="0">
                <a:latin typeface="Franklin Gothic Book" pitchFamily="34" charset="0"/>
              </a:rPr>
              <a:t>молодежи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ru-RU" sz="2000" dirty="0" smtClean="0">
              <a:latin typeface="Franklin Gothic Book" pitchFamily="34" charset="0"/>
            </a:endParaRPr>
          </a:p>
          <a:p>
            <a:pPr algn="ctr"/>
            <a:r>
              <a:rPr lang="ru-RU" sz="2000" dirty="0" smtClean="0">
                <a:latin typeface="Franklin Gothic Book" pitchFamily="34" charset="0"/>
              </a:rPr>
              <a:t>Можно ли считать</a:t>
            </a:r>
            <a:r>
              <a:rPr lang="en-US" sz="2000" dirty="0" smtClean="0">
                <a:latin typeface="Franklin Gothic Book" pitchFamily="34" charset="0"/>
              </a:rPr>
              <a:t>,</a:t>
            </a:r>
            <a:r>
              <a:rPr lang="ru-RU" sz="2000" dirty="0" smtClean="0">
                <a:latin typeface="Franklin Gothic Book" pitchFamily="34" charset="0"/>
              </a:rPr>
              <a:t> что этого достаточно для отражения пожеланий молодых сотрудников института?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231" y="3399383"/>
            <a:ext cx="751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Franklin Gothic Book" pitchFamily="34" charset="0"/>
              </a:rPr>
              <a:t>Необходим минимальный кворум на общих собраниях</a:t>
            </a:r>
            <a:endParaRPr lang="ru-RU" sz="2400" dirty="0">
              <a:solidFill>
                <a:srgbClr val="0000FF"/>
              </a:solidFill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3651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Franklin Gothic Book" pitchFamily="34" charset="0"/>
              </a:rPr>
              <a:t>В период между собраниями руководство ОМУС осуществляет председатель</a:t>
            </a:r>
            <a:r>
              <a:rPr lang="en-US" dirty="0" smtClean="0">
                <a:latin typeface="Franklin Gothic Book" pitchFamily="34" charset="0"/>
              </a:rPr>
              <a:t>/</a:t>
            </a:r>
            <a:r>
              <a:rPr lang="ru-RU" dirty="0" smtClean="0">
                <a:latin typeface="Franklin Gothic Book" pitchFamily="34" charset="0"/>
              </a:rPr>
              <a:t>совет ОМУС</a:t>
            </a:r>
          </a:p>
          <a:p>
            <a:pPr algn="ctr"/>
            <a:endParaRPr lang="ru-RU" dirty="0" smtClean="0">
              <a:latin typeface="Franklin Gothic Book" pitchFamily="34" charset="0"/>
            </a:endParaRPr>
          </a:p>
          <a:p>
            <a:pPr algn="ctr"/>
            <a:r>
              <a:rPr lang="ru-RU" dirty="0" smtClean="0">
                <a:latin typeface="Franklin Gothic Book" pitchFamily="34" charset="0"/>
              </a:rPr>
              <a:t>Как формировать совет и выбирать председателя?</a:t>
            </a:r>
          </a:p>
          <a:p>
            <a:pPr algn="ctr"/>
            <a:r>
              <a:rPr lang="ru-RU" dirty="0" smtClean="0">
                <a:latin typeface="Franklin Gothic Book" pitchFamily="34" charset="0"/>
              </a:rPr>
              <a:t>Существует несколько вариантов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Вариант 1</a:t>
            </a:r>
            <a:endParaRPr lang="ru-RU" sz="36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483768" y="3356992"/>
            <a:ext cx="2592288" cy="576064"/>
            <a:chOff x="3059832" y="1052736"/>
            <a:chExt cx="2592288" cy="57606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5856" y="1124744"/>
              <a:ext cx="2204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Franklin Gothic Book" pitchFamily="34" charset="0"/>
                </a:rPr>
                <a:t>Председатель ОМУС</a:t>
              </a:r>
            </a:p>
          </p:txBody>
        </p:sp>
      </p:grpSp>
      <p:sp>
        <p:nvSpPr>
          <p:cNvPr id="7" name="Стрелка вниз 6"/>
          <p:cNvSpPr/>
          <p:nvPr/>
        </p:nvSpPr>
        <p:spPr>
          <a:xfrm rot="2622499">
            <a:off x="1995903" y="4082796"/>
            <a:ext cx="471674" cy="8612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55576" y="4941168"/>
            <a:ext cx="3096344" cy="1224136"/>
            <a:chOff x="3059832" y="1052736"/>
            <a:chExt cx="2592288" cy="74911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5856" y="1124744"/>
              <a:ext cx="2016224" cy="677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Совет ОМУС</a:t>
              </a:r>
            </a:p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не более 8 человек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148064" y="1124744"/>
            <a:ext cx="3384376" cy="1296144"/>
            <a:chOff x="3059832" y="1052736"/>
            <a:chExt cx="2592288" cy="5760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13700" y="1170039"/>
              <a:ext cx="2016224" cy="31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Общее собрание</a:t>
              </a:r>
            </a:p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(все члены ОМУС)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1520" y="1124744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Franklin Gothic Book" pitchFamily="34" charset="0"/>
              </a:rPr>
              <a:t>Так выглядит организационная структура ОМУС согласно нынешнему положению</a:t>
            </a:r>
            <a:endParaRPr lang="ru-RU" sz="2000" dirty="0">
              <a:latin typeface="Franklin Gothic Book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2622499">
            <a:off x="5164255" y="2464501"/>
            <a:ext cx="471674" cy="861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55576" y="2132856"/>
            <a:ext cx="1080120" cy="720080"/>
            <a:chOff x="1331640" y="1196752"/>
            <a:chExt cx="1296144" cy="864096"/>
          </a:xfrm>
        </p:grpSpPr>
        <p:sp>
          <p:nvSpPr>
            <p:cNvPr id="3" name="Овал 2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96627" y="1372706"/>
              <a:ext cx="6431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ЛЯП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411760" y="5229200"/>
            <a:ext cx="1080120" cy="720080"/>
            <a:chOff x="1331640" y="1196752"/>
            <a:chExt cx="1296144" cy="864096"/>
          </a:xfrm>
        </p:grpSpPr>
        <p:sp>
          <p:nvSpPr>
            <p:cNvPr id="7" name="Овал 6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1288" y="1372706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ЛФВЭ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652120" y="3356992"/>
            <a:ext cx="1080120" cy="720080"/>
            <a:chOff x="1331640" y="1196752"/>
            <a:chExt cx="1296144" cy="864096"/>
          </a:xfrm>
        </p:grpSpPr>
        <p:sp>
          <p:nvSpPr>
            <p:cNvPr id="10" name="Овал 9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6627" y="1372706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ЛИТ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932040" y="2348880"/>
            <a:ext cx="1080120" cy="720080"/>
            <a:chOff x="1331640" y="1196752"/>
            <a:chExt cx="1296144" cy="864096"/>
          </a:xfrm>
        </p:grpSpPr>
        <p:sp>
          <p:nvSpPr>
            <p:cNvPr id="13" name="Овал 12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6627" y="1372706"/>
              <a:ext cx="6238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ЛЯР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27584" y="4941168"/>
            <a:ext cx="1080120" cy="720080"/>
            <a:chOff x="1331640" y="1196752"/>
            <a:chExt cx="1296144" cy="864096"/>
          </a:xfrm>
        </p:grpSpPr>
        <p:sp>
          <p:nvSpPr>
            <p:cNvPr id="16" name="Овал 15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96627" y="1372706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ЛРБ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23928" y="5301208"/>
            <a:ext cx="1080120" cy="720080"/>
            <a:chOff x="1331640" y="1196752"/>
            <a:chExt cx="1296144" cy="864096"/>
          </a:xfrm>
        </p:grpSpPr>
        <p:sp>
          <p:nvSpPr>
            <p:cNvPr id="19" name="Овал 18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96627" y="1372706"/>
              <a:ext cx="62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ЛТФ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220072" y="4797152"/>
            <a:ext cx="1080120" cy="720080"/>
            <a:chOff x="1331640" y="1196752"/>
            <a:chExt cx="1296144" cy="864096"/>
          </a:xfrm>
        </p:grpSpPr>
        <p:sp>
          <p:nvSpPr>
            <p:cNvPr id="22" name="Овал 21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6627" y="1372706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ЛНФ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Вариант 2</a:t>
            </a:r>
            <a:endParaRPr lang="ru-RU" sz="36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699792" y="3212976"/>
            <a:ext cx="1740193" cy="1020115"/>
            <a:chOff x="1331640" y="1196752"/>
            <a:chExt cx="1296144" cy="864096"/>
          </a:xfrm>
        </p:grpSpPr>
        <p:sp>
          <p:nvSpPr>
            <p:cNvPr id="27" name="Овал 26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85274" y="1511894"/>
              <a:ext cx="1179938" cy="338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Совет ОМУС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sp>
        <p:nvSpPr>
          <p:cNvPr id="29" name="Стрелка вправо 28"/>
          <p:cNvSpPr/>
          <p:nvPr/>
        </p:nvSpPr>
        <p:spPr>
          <a:xfrm rot="1634140">
            <a:off x="1828750" y="2813711"/>
            <a:ext cx="812998" cy="1666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1907704" y="3717032"/>
            <a:ext cx="600067" cy="2400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9008238">
            <a:off x="2196580" y="4537954"/>
            <a:ext cx="600067" cy="2400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4924458">
            <a:off x="3930044" y="4797284"/>
            <a:ext cx="420046" cy="23505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8967785">
            <a:off x="4353565" y="2977653"/>
            <a:ext cx="521299" cy="2973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0018131">
            <a:off x="4746173" y="3567390"/>
            <a:ext cx="600067" cy="2400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12988355">
            <a:off x="4512568" y="4270521"/>
            <a:ext cx="600067" cy="2400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95537" y="3412440"/>
            <a:ext cx="1343154" cy="997325"/>
            <a:chOff x="1331640" y="1196752"/>
            <a:chExt cx="1296144" cy="864096"/>
          </a:xfrm>
        </p:grpSpPr>
        <p:sp>
          <p:nvSpPr>
            <p:cNvPr id="38" name="Овал 37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47453" y="1352724"/>
              <a:ext cx="984410" cy="511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УНЦ</a:t>
              </a:r>
              <a:r>
                <a:rPr lang="en-US" sz="2000" dirty="0" smtClean="0">
                  <a:latin typeface="Franklin Gothic Book" pitchFamily="34" charset="0"/>
                </a:rPr>
                <a:t>/</a:t>
              </a:r>
              <a:endParaRPr lang="ru-RU" sz="2000" dirty="0" smtClean="0">
                <a:latin typeface="Franklin Gothic Book" pitchFamily="34" charset="0"/>
              </a:endParaRPr>
            </a:p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Службы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sp>
        <p:nvSpPr>
          <p:cNvPr id="40" name="Стрелка вправо 39"/>
          <p:cNvSpPr/>
          <p:nvPr/>
        </p:nvSpPr>
        <p:spPr>
          <a:xfrm rot="17889002">
            <a:off x="3268542" y="4704228"/>
            <a:ext cx="420046" cy="23505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47864" y="2264871"/>
            <a:ext cx="600067" cy="660073"/>
            <a:chOff x="4139952" y="1412776"/>
            <a:chExt cx="720080" cy="1008112"/>
          </a:xfrm>
        </p:grpSpPr>
        <p:sp>
          <p:nvSpPr>
            <p:cNvPr id="41" name="Стрелка вниз 40"/>
            <p:cNvSpPr/>
            <p:nvPr/>
          </p:nvSpPr>
          <p:spPr>
            <a:xfrm rot="10800000">
              <a:off x="4139952" y="1412776"/>
              <a:ext cx="360040" cy="10081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45" name="Стрелка вниз 44"/>
            <p:cNvSpPr/>
            <p:nvPr/>
          </p:nvSpPr>
          <p:spPr>
            <a:xfrm>
              <a:off x="4499992" y="1412776"/>
              <a:ext cx="360040" cy="10081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267744" y="1508787"/>
            <a:ext cx="2448272" cy="624070"/>
            <a:chOff x="3059832" y="1052736"/>
            <a:chExt cx="2592288" cy="576064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75856" y="1124744"/>
              <a:ext cx="2204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Franklin Gothic Book" pitchFamily="34" charset="0"/>
                </a:rPr>
                <a:t>Председатель ОМУС</a:t>
              </a: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6119664" y="908720"/>
            <a:ext cx="3024336" cy="1296144"/>
            <a:chOff x="3059832" y="1052736"/>
            <a:chExt cx="2592288" cy="576064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13700" y="1170039"/>
              <a:ext cx="2016224" cy="31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Общее собрание</a:t>
              </a:r>
            </a:p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(все члены ОМУС)</a:t>
              </a:r>
            </a:p>
          </p:txBody>
        </p:sp>
      </p:grpSp>
      <p:sp>
        <p:nvSpPr>
          <p:cNvPr id="57" name="Стрелка вниз 56"/>
          <p:cNvSpPr/>
          <p:nvPr/>
        </p:nvSpPr>
        <p:spPr>
          <a:xfrm rot="5003438">
            <a:off x="5181955" y="1029025"/>
            <a:ext cx="458784" cy="1056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Вариант 3</a:t>
            </a:r>
            <a:endParaRPr lang="ru-RU" sz="3600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635896" y="3356992"/>
            <a:ext cx="2088232" cy="1224137"/>
            <a:chOff x="1331640" y="1196752"/>
            <a:chExt cx="1296144" cy="864096"/>
          </a:xfrm>
        </p:grpSpPr>
        <p:sp>
          <p:nvSpPr>
            <p:cNvPr id="5" name="Овал 4"/>
            <p:cNvSpPr/>
            <p:nvPr/>
          </p:nvSpPr>
          <p:spPr>
            <a:xfrm>
              <a:off x="1331640" y="1196752"/>
              <a:ext cx="1296144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67303" y="1484784"/>
              <a:ext cx="836488" cy="228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Franklin Gothic Book" pitchFamily="34" charset="0"/>
                </a:rPr>
                <a:t>Совет ОМУС</a:t>
              </a:r>
              <a:endParaRPr lang="ru-RU" sz="2000" dirty="0">
                <a:latin typeface="Franklin Gothic Book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419872" y="5661248"/>
            <a:ext cx="2592288" cy="576064"/>
            <a:chOff x="3059832" y="1052736"/>
            <a:chExt cx="259228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5856" y="1124744"/>
              <a:ext cx="2204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Franklin Gothic Book" pitchFamily="34" charset="0"/>
                </a:rPr>
                <a:t>Председатель ОМУС</a:t>
              </a:r>
            </a:p>
          </p:txBody>
        </p:sp>
      </p:grpSp>
      <p:sp>
        <p:nvSpPr>
          <p:cNvPr id="16" name="Стрелка вправо 15"/>
          <p:cNvSpPr/>
          <p:nvPr/>
        </p:nvSpPr>
        <p:spPr>
          <a:xfrm rot="2711439">
            <a:off x="3015309" y="2663541"/>
            <a:ext cx="1111858" cy="540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139952" y="2276872"/>
            <a:ext cx="169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Franklin Gothic Book" pitchFamily="34" charset="0"/>
              </a:rPr>
              <a:t>рейтинговое голосование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416259" y="4880885"/>
            <a:ext cx="702426" cy="3909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0" y="1052736"/>
            <a:ext cx="3384376" cy="1296144"/>
            <a:chOff x="3059832" y="1052736"/>
            <a:chExt cx="2592288" cy="57606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059832" y="1052736"/>
              <a:ext cx="259228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13700" y="1170039"/>
              <a:ext cx="2016224" cy="31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Общее собрание</a:t>
              </a:r>
            </a:p>
            <a:p>
              <a:pPr algn="ctr"/>
              <a:r>
                <a:rPr lang="ru-RU" sz="2000" dirty="0" smtClean="0">
                  <a:latin typeface="Franklin Gothic Book" pitchFamily="34" charset="0"/>
                </a:rPr>
                <a:t>(все члены ОМУС)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>Если вы хотите дополнить нынешнее положение, включайтесь в обсуждение!</a:t>
            </a:r>
          </a:p>
          <a:p>
            <a:pPr algn="ctr"/>
            <a:endParaRPr lang="ru-RU" sz="3600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pPr algn="ctr"/>
            <a:r>
              <a:rPr lang="ru-RU" sz="3600" dirty="0" smtClean="0">
                <a:latin typeface="Franklin Gothic Book" pitchFamily="34" charset="0"/>
              </a:rPr>
              <a:t>Инициатива должна исходить от вас!</a:t>
            </a:r>
            <a: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Franklin Gothic Book" pitchFamily="34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431</Words>
  <Application>Microsoft Office PowerPoint</Application>
  <PresentationFormat>Экран (4:3)</PresentationFormat>
  <Paragraphs>89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ОМУС?</vt:lpstr>
      <vt:lpstr>Что такое ОМУС?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</dc:creator>
  <cp:lastModifiedBy>алексей</cp:lastModifiedBy>
  <cp:revision>52</cp:revision>
  <dcterms:created xsi:type="dcterms:W3CDTF">2017-04-18T23:10:24Z</dcterms:created>
  <dcterms:modified xsi:type="dcterms:W3CDTF">2017-04-20T11:43:05Z</dcterms:modified>
</cp:coreProperties>
</file>