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88C8AC8-9FFF-5C47-8DC4-7D60CCDB7340}">
          <p14:sldIdLst>
            <p14:sldId id="262"/>
            <p14:sldId id="256"/>
            <p14:sldId id="257"/>
            <p14:sldId id="259"/>
            <p14:sldId id="260"/>
          </p14:sldIdLst>
        </p14:section>
        <p14:section name="Раздел без заголовка" id="{64309CCB-06D4-F545-8F4A-03C3B3F703A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DAFA1-58E9-8C4D-BEB1-486ED00DC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656E6A-0491-B240-9DA1-5CDBA04DA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B3F93-F935-B845-880C-84D9792F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8A45AD-EBE2-514F-A710-0D3091F3E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846FE6-4E1C-5D4B-BBD3-CBD561FE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57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18CA8-E321-C24A-B455-C33EDF9A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784DE3-B87D-F84D-BD94-A46BD12DF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8992F1-DD86-FB41-83AF-5BFE7B44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0DFA3-E1AB-4947-9BFF-442C1F41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B8089E-3525-0B4B-83A8-B8B7A642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9CF214-A445-3F4B-950E-D5A3744DA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CEEAE2-CA0F-8948-9CCE-71D6CC0CF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E6E719-F52F-0E41-A96A-49D22E11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46EF92-4907-8B46-AA54-CA3BCA51D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5A88CB-DE96-1C43-BC2F-8E0B0A79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33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D9BE4-0EF2-4B44-8AD5-6CC8C388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064D52-37A7-4D40-9A2B-A6EC04964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973822-8EAF-CE4B-8F06-C406E0D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BC4230-CF97-274B-A609-F9DBEEDA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113E4B-2872-6542-BF55-2BFEB092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7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8B856-5BE2-A449-AC8F-F95C8C4F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1E381F-1543-2742-9673-CED6F34BA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723DC-DA96-C94D-B332-8DADE476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2D80E-9C1D-294C-AAA2-BB01BCC6A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B450CC-404B-B942-B105-CBC72690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2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455C4-D3AB-7441-9620-7F3936ED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709FC0-4DAE-764A-A59F-9312FC612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A94302-CE2F-B649-97AE-8C9577DE8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97E4AA-5758-754D-B0E3-9AFAC675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AB96FA-6315-7340-A48C-661AC4F0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57E558-0002-234B-952D-D7467BEE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2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2B4AB-1172-894D-994E-A55B8FA7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21A88-E043-A44A-8F8B-EED9604AD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4C1B07-0F54-A946-8B81-4EAFF3964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685AE1-8E13-5746-9343-25715690C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252407-200C-3F49-B694-FC550772B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EE86D1-3B58-7343-8FBC-ADA7CC68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AB20A6-CE87-E548-9C5C-DD661BC8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6F7097-E2FC-3B49-98FB-5E81F588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ED402-C985-A64A-A8A0-C9D3EBCC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0AE9F9-FA15-4D4C-A5EE-4FAF18CF0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17A894-EFB6-2D48-AF1B-5336BCA3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AEB19A8-AA56-1F46-8546-F7D6649F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3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7CC6C3D-6E10-854A-A075-8CC51AC5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CA7289-07E3-0D4E-922B-1E75CDEE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F77193-7425-C845-ADE1-1931426C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1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4A522-C261-734B-BBB3-7BB518627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A3FE6-585A-4C46-9735-0C7EE605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0F7AC4-C6F8-B144-A919-848447FBC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DD9515-B710-334B-8784-EFF1DD13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5AB1B3-A321-7A4A-8C65-B216291A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F6FEFD-73A3-B34B-98F8-24BBF8F2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2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4F0FB-17FD-6247-96AB-00EC72DB3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FB0F1C-37C2-F74E-B5BF-C3BD0DB58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11AE98-F46A-5747-AA72-082FEFF18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BC60FB-AD56-3542-AFE4-0A159CE6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95FD38-B156-8846-B94A-9F388FF5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304FAB-7A03-5C45-A49F-2F7B91DE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5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F03AA-FAED-8D41-B706-AA6F4F476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A28E58-D167-5746-9AB7-7419C2116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DD6878-FD25-CF41-B4EE-565D76AC5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4F21-5E80-1D4C-B006-324A87A69257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2F7169-1E64-9644-8E38-81B555247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568E90-6EF6-4B43-9C29-B65E36A63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19506-460D-A745-AF20-195BEF8A1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6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B06B2-8A43-459E-B507-D6011DADF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044"/>
            <a:ext cx="9144000" cy="840661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ЛФВЭ на 2021 год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898AB2-821C-4B1D-A964-C2E0C346AA38}"/>
              </a:ext>
            </a:extLst>
          </p:cNvPr>
          <p:cNvSpPr txBox="1"/>
          <p:nvPr/>
        </p:nvSpPr>
        <p:spPr>
          <a:xfrm>
            <a:off x="8179266" y="1216350"/>
            <a:ext cx="864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тыс.</a:t>
            </a:r>
            <a:r>
              <a:rPr lang="en-US" sz="1100" dirty="0"/>
              <a:t>$</a:t>
            </a:r>
            <a:endParaRPr lang="ru-RU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B95328-FE8A-479E-B877-46289E90D84A}"/>
              </a:ext>
            </a:extLst>
          </p:cNvPr>
          <p:cNvSpPr txBox="1"/>
          <p:nvPr/>
        </p:nvSpPr>
        <p:spPr>
          <a:xfrm>
            <a:off x="4581787" y="5179161"/>
            <a:ext cx="864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тыс.</a:t>
            </a:r>
            <a:r>
              <a:rPr lang="en-US" sz="1100" dirty="0"/>
              <a:t>$</a:t>
            </a:r>
            <a:endParaRPr lang="ru-RU" sz="1100" dirty="0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77871B8B-EE3F-4FD8-BB44-4411A16173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8644" y="1258350"/>
          <a:ext cx="8456190" cy="339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7410310" imgH="2971902" progId="Excel.Sheet.12">
                  <p:embed/>
                </p:oleObj>
              </mc:Choice>
              <mc:Fallback>
                <p:oleObj name="Worksheet" r:id="rId3" imgW="7410310" imgH="2971902" progId="Excel.Sheet.12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77871B8B-EE3F-4FD8-BB44-4411A16173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644" y="1258350"/>
                        <a:ext cx="8456190" cy="3391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48CF219-277D-4457-8F34-F677A80118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44" y="5045483"/>
            <a:ext cx="4305300" cy="7905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78B90E-2AF7-DB40-AA68-E1B45B86C3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644" y="6105348"/>
            <a:ext cx="6527800" cy="520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DE0C05-D8E9-EE4B-B045-2CD791EE64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5852" y="5057450"/>
            <a:ext cx="6415053" cy="77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6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E456571-585E-F447-831B-664D1A718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1096576"/>
            <a:ext cx="5438775" cy="432052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7E1C5A-3973-EB4F-A37C-B363A9A77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488" y="1659812"/>
            <a:ext cx="5473700" cy="2222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D9C8A3-44BA-B244-BCBD-62A1E3878CFC}"/>
              </a:ext>
            </a:extLst>
          </p:cNvPr>
          <p:cNvSpPr txBox="1"/>
          <p:nvPr/>
        </p:nvSpPr>
        <p:spPr>
          <a:xfrm>
            <a:off x="2134394" y="342900"/>
            <a:ext cx="8358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Исполнение бюджета 2021 года, Инфраструктура ЛФВЭ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18CF84E-4BE7-5248-8E51-10827388C3E5}"/>
              </a:ext>
            </a:extLst>
          </p:cNvPr>
          <p:cNvCxnSpPr/>
          <p:nvPr/>
        </p:nvCxnSpPr>
        <p:spPr>
          <a:xfrm flipH="1">
            <a:off x="9501188" y="2943225"/>
            <a:ext cx="1543050" cy="20716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D007503-EA18-3F43-9548-508BB4B08987}"/>
              </a:ext>
            </a:extLst>
          </p:cNvPr>
          <p:cNvSpPr txBox="1"/>
          <p:nvPr/>
        </p:nvSpPr>
        <p:spPr>
          <a:xfrm>
            <a:off x="7329488" y="5014913"/>
            <a:ext cx="4171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Увеличение потребления площадки ЛФВЭ на 3 млн. кВт</a:t>
            </a:r>
            <a:r>
              <a:rPr lang="en-US" sz="2000" b="1" dirty="0"/>
              <a:t>/</a:t>
            </a:r>
            <a:r>
              <a:rPr lang="ru-RU" sz="2000" b="1" dirty="0"/>
              <a:t>ч</a:t>
            </a:r>
          </a:p>
        </p:txBody>
      </p:sp>
    </p:spTree>
    <p:extLst>
      <p:ext uri="{BB962C8B-B14F-4D97-AF65-F5344CB8AC3E}">
        <p14:creationId xmlns:p14="http://schemas.microsoft.com/office/powerpoint/2010/main" val="312618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35C84F-60F5-0C42-BBF8-131386991589}"/>
              </a:ext>
            </a:extLst>
          </p:cNvPr>
          <p:cNvSpPr txBox="1"/>
          <p:nvPr/>
        </p:nvSpPr>
        <p:spPr>
          <a:xfrm>
            <a:off x="4972051" y="100013"/>
            <a:ext cx="471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Бюджет 2022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4C5135-D5BA-BB4F-8FED-E7851F158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923924"/>
            <a:ext cx="6438900" cy="19812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770699B-D2D6-AC45-92EA-336278C7C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5815"/>
            <a:ext cx="12192000" cy="188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7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635A3D-8EE2-794C-8A5B-F3D44F7CFB7D}"/>
              </a:ext>
            </a:extLst>
          </p:cNvPr>
          <p:cNvSpPr txBox="1"/>
          <p:nvPr/>
        </p:nvSpPr>
        <p:spPr>
          <a:xfrm>
            <a:off x="3394710" y="251460"/>
            <a:ext cx="641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Ремонты, ст. 14 на 2022 год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750F7D-7E90-B040-ACCE-2CB480C88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3" y="1043065"/>
            <a:ext cx="7831137" cy="35448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E0F51F-8225-9C4A-B489-4B36E2B45BAD}"/>
              </a:ext>
            </a:extLst>
          </p:cNvPr>
          <p:cNvSpPr txBox="1"/>
          <p:nvPr/>
        </p:nvSpPr>
        <p:spPr>
          <a:xfrm>
            <a:off x="842963" y="4856260"/>
            <a:ext cx="1005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highlight>
                  <a:srgbClr val="FFFF00"/>
                </a:highlight>
              </a:rPr>
              <a:t>Выделенная контрольная сумма на 2022 год - 1 697</a:t>
            </a:r>
            <a:r>
              <a:rPr lang="en-US" sz="2400" b="1" dirty="0">
                <a:highlight>
                  <a:srgbClr val="FFFF00"/>
                </a:highlight>
              </a:rPr>
              <a:t>,2</a:t>
            </a:r>
            <a:r>
              <a:rPr lang="ru-RU" sz="2400" b="1" dirty="0">
                <a:highlight>
                  <a:srgbClr val="FFFF00"/>
                </a:highlight>
              </a:rPr>
              <a:t> тыс. долл. США</a:t>
            </a:r>
            <a:r>
              <a:rPr lang="en-US" sz="2400" b="1" dirty="0">
                <a:highlight>
                  <a:srgbClr val="FFFF00"/>
                </a:highlight>
              </a:rPr>
              <a:t> </a:t>
            </a:r>
          </a:p>
          <a:p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DAF305-1737-B64D-B5BF-988E4D8E9564}"/>
              </a:ext>
            </a:extLst>
          </p:cNvPr>
          <p:cNvSpPr txBox="1"/>
          <p:nvPr/>
        </p:nvSpPr>
        <p:spPr>
          <a:xfrm>
            <a:off x="957263" y="5594924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highlight>
                  <a:srgbClr val="00FF00"/>
                </a:highlight>
              </a:rPr>
              <a:t>Направлен запрос в Бюджетную комиссию ОИЯИ на сумму 1</a:t>
            </a:r>
            <a:r>
              <a:rPr lang="en-US" sz="2400" b="1" dirty="0">
                <a:highlight>
                  <a:srgbClr val="00FF00"/>
                </a:highlight>
              </a:rPr>
              <a:t>309,8 </a:t>
            </a:r>
            <a:r>
              <a:rPr lang="ru-RU" sz="2400" b="1" dirty="0">
                <a:highlight>
                  <a:srgbClr val="00FF00"/>
                </a:highlight>
              </a:rPr>
              <a:t>тыс. долл. США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84703-A010-FC4D-94BF-644A23BCF767}"/>
              </a:ext>
            </a:extLst>
          </p:cNvPr>
          <p:cNvSpPr txBox="1"/>
          <p:nvPr/>
        </p:nvSpPr>
        <p:spPr>
          <a:xfrm>
            <a:off x="7058025" y="724207"/>
            <a:ext cx="231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Тыс. долл. США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D7C426A3-11EE-8442-8075-C6A84EC48077}"/>
              </a:ext>
            </a:extLst>
          </p:cNvPr>
          <p:cNvCxnSpPr/>
          <p:nvPr/>
        </p:nvCxnSpPr>
        <p:spPr>
          <a:xfrm flipV="1">
            <a:off x="6786563" y="1800225"/>
            <a:ext cx="2357437" cy="24860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D186DE1-F970-2B4F-8A01-1B374E5DD1B9}"/>
              </a:ext>
            </a:extLst>
          </p:cNvPr>
          <p:cNvSpPr txBox="1"/>
          <p:nvPr/>
        </p:nvSpPr>
        <p:spPr>
          <a:xfrm>
            <a:off x="8929688" y="1093539"/>
            <a:ext cx="2943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Средства полностью законтрактованы</a:t>
            </a:r>
          </a:p>
        </p:txBody>
      </p:sp>
    </p:spTree>
    <p:extLst>
      <p:ext uri="{BB962C8B-B14F-4D97-AF65-F5344CB8AC3E}">
        <p14:creationId xmlns:p14="http://schemas.microsoft.com/office/powerpoint/2010/main" val="126425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AC1722-615E-3348-860A-8CA995A1B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90" y="2176780"/>
            <a:ext cx="7632794" cy="359537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800D80-81CF-6F4C-A384-79D031D5F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590" y="787004"/>
            <a:ext cx="4521200" cy="1079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089F63-0F6E-894C-B2D6-C0CEE65696BC}"/>
              </a:ext>
            </a:extLst>
          </p:cNvPr>
          <p:cNvSpPr txBox="1"/>
          <p:nvPr/>
        </p:nvSpPr>
        <p:spPr>
          <a:xfrm>
            <a:off x="2651760" y="170201"/>
            <a:ext cx="747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Оперативные расходы + персонал на 2022 год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74A6AA-93B6-4947-81A0-D6D330435590}"/>
              </a:ext>
            </a:extLst>
          </p:cNvPr>
          <p:cNvSpPr txBox="1"/>
          <p:nvPr/>
        </p:nvSpPr>
        <p:spPr>
          <a:xfrm>
            <a:off x="5509260" y="1081157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ighlight>
                  <a:srgbClr val="FFFF00"/>
                </a:highlight>
              </a:rPr>
              <a:t>Дефицит покрыт за счет материальных расходов т.1065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F6D70E4-1075-5444-9D69-AF41AF65A2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6487" y="2077481"/>
            <a:ext cx="3335020" cy="18969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868188-DEFE-F049-8BAC-4A33F3DB9EEC}"/>
              </a:ext>
            </a:extLst>
          </p:cNvPr>
          <p:cNvSpPr txBox="1"/>
          <p:nvPr/>
        </p:nvSpPr>
        <p:spPr>
          <a:xfrm>
            <a:off x="5712779" y="1866504"/>
            <a:ext cx="234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Тыс. долл. США</a:t>
            </a:r>
          </a:p>
        </p:txBody>
      </p:sp>
    </p:spTree>
    <p:extLst>
      <p:ext uri="{BB962C8B-B14F-4D97-AF65-F5344CB8AC3E}">
        <p14:creationId xmlns:p14="http://schemas.microsoft.com/office/powerpoint/2010/main" val="419722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99</Words>
  <Application>Microsoft Macintosh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Worksheet</vt:lpstr>
      <vt:lpstr>Исполнение бюджета ЛФВЭ на 2021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Morozov</dc:creator>
  <cp:lastModifiedBy>Vladimir Morozov</cp:lastModifiedBy>
  <cp:revision>3</cp:revision>
  <dcterms:created xsi:type="dcterms:W3CDTF">2021-10-01T11:09:00Z</dcterms:created>
  <dcterms:modified xsi:type="dcterms:W3CDTF">2021-10-01T12:26:44Z</dcterms:modified>
</cp:coreProperties>
</file>