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59" r:id="rId4"/>
    <p:sldId id="257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E876F-BCC2-AE41-A099-1A99982567C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22CFD-0896-6145-B3CE-83EB9ACAA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:notes"/>
          <p:cNvSpPr txBox="1"/>
          <p:nvPr/>
        </p:nvSpPr>
        <p:spPr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:notes"/>
          <p:cNvSpPr/>
          <p:nvPr/>
        </p:nvSpPr>
        <p:spPr>
          <a:xfrm>
            <a:off x="228600" y="1127125"/>
            <a:ext cx="4572000" cy="34448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:notes"/>
          <p:cNvSpPr txBox="1"/>
          <p:nvPr/>
        </p:nvSpPr>
        <p:spPr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:notes"/>
          <p:cNvSpPr/>
          <p:nvPr/>
        </p:nvSpPr>
        <p:spPr>
          <a:xfrm>
            <a:off x="228600" y="1127125"/>
            <a:ext cx="4572000" cy="34448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08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8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97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461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8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1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6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7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7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5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F633-58DF-A044-8C8B-DA47C11BE529}" type="datetimeFigureOut">
              <a:rPr lang="en-US" smtClean="0"/>
              <a:t>30.09.21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17B95-4119-6743-AA93-563AA17B3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7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indico.jinr.ru/event/2323/%231-study-of-centrality-classes" TargetMode="External"/><Relationship Id="rId3" Type="http://schemas.openxmlformats.org/officeDocument/2006/relationships/hyperlink" Target="https://indico.jinr.ru/event/2162/%231-some-pwg1-tasks-for-the-mc-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0" y="1154924"/>
            <a:ext cx="8978900" cy="202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ru-RU" sz="3200" i="0" u="none" strike="noStrike" cap="none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Global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observables in heavy-ion collisions at NICA.</a:t>
            </a:r>
          </a:p>
          <a:p>
            <a:pPr lvl="0" algn="ctr"/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PREPARATIONS TOWARDS</a:t>
            </a:r>
            <a:b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PWG1 </a:t>
            </a:r>
            <a:r>
              <a:rPr lang="en-US" sz="28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status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 12-13 Oct.2021 </a:t>
            </a:r>
            <a:endParaRPr lang="en-US" sz="2800" b="1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0" u="none" strike="noStrike" cap="none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5940152" y="4725144"/>
            <a:ext cx="3016108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55075" rIns="90000" bIns="45000" anchor="t" anchorCtr="0">
            <a:noAutofit/>
          </a:bodyPr>
          <a:lstStyle/>
          <a:p>
            <a:pPr marL="0" marR="0" lvl="0" indent="0" algn="ctr" rtl="0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0" y="3349236"/>
            <a:ext cx="9144000" cy="24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7675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lang="en-US" sz="2000" b="1" i="1" u="sng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-US" sz="2000" b="1" i="1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2000" b="1" i="1" u="sng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1" u="sng" strike="noStrike" cap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Feofilov</a:t>
            </a:r>
            <a:r>
              <a:rPr lang="en-US" sz="2000" b="1" i="1" u="sng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lang="en-US" sz="1400" i="0" u="none" strike="noStrike" cap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V.Fock</a:t>
            </a:r>
            <a:r>
              <a:rPr lang="en-US" sz="1400" i="0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i="0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Institute for Physics, Laboratory of Ultra-High Energy Physics, Saint-Petersburg State </a:t>
            </a:r>
            <a:r>
              <a:rPr lang="en-US" sz="1400" i="0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</a:t>
            </a:r>
            <a:endParaRPr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9024" y="124325"/>
            <a:ext cx="1020353" cy="84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/>
          <p:nvPr/>
        </p:nvSpPr>
        <p:spPr>
          <a:xfrm>
            <a:off x="6378799" y="3717032"/>
            <a:ext cx="184666" cy="207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169400" y="5720675"/>
            <a:ext cx="68052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 </a:t>
            </a:r>
            <a:r>
              <a:rPr lang="en-US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PWG1 </a:t>
            </a:r>
            <a:r>
              <a:rPr lang="en-US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meeting </a:t>
            </a:r>
            <a:r>
              <a:rPr lang="en-US" sz="1600" b="1" i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</a:t>
            </a:r>
            <a:r>
              <a:rPr lang="en-US" sz="1600" b="1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.09.2021</a:t>
            </a:r>
            <a:endParaRPr lang="en-US" sz="1600" b="1" i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p1" descr="NICA-Logo_4c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70171" y="188646"/>
            <a:ext cx="1444341" cy="7114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780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49"/>
            <a:ext cx="8228013" cy="1143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Our reports in 2021</a:t>
            </a:r>
          </a:p>
        </p:txBody>
      </p:sp>
      <p:sp>
        <p:nvSpPr>
          <p:cNvPr id="3" name="Rectangle 2"/>
          <p:cNvSpPr/>
          <p:nvPr/>
        </p:nvSpPr>
        <p:spPr>
          <a:xfrm>
            <a:off x="336925" y="1186439"/>
            <a:ext cx="8163997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09 </a:t>
            </a:r>
            <a:r>
              <a:rPr lang="en-US" dirty="0" err="1" smtClean="0"/>
              <a:t>Sept."Centrality</a:t>
            </a:r>
            <a:r>
              <a:rPr lang="en-US" dirty="0" smtClean="0"/>
              <a:t> determination in MPD at NICA"¶ 20m</a:t>
            </a:r>
          </a:p>
          <a:p>
            <a:r>
              <a:rPr lang="en-US" dirty="0" smtClean="0"/>
              <a:t>by Pedro Antonio Nieto </a:t>
            </a:r>
            <a:r>
              <a:rPr lang="en-US" dirty="0" err="1" smtClean="0"/>
              <a:t>Marín</a:t>
            </a:r>
            <a:r>
              <a:rPr lang="en-US" dirty="0" smtClean="0"/>
              <a:t> "Centrality determination in MPD at NICA".</a:t>
            </a:r>
          </a:p>
          <a:p>
            <a:r>
              <a:rPr lang="en-US" dirty="0" smtClean="0"/>
              <a:t>The   talk is prepared for the conference  AYSS-2021.</a:t>
            </a:r>
          </a:p>
          <a:p>
            <a:endParaRPr lang="en-US" dirty="0"/>
          </a:p>
          <a:p>
            <a:r>
              <a:rPr lang="en-US" dirty="0" smtClean="0"/>
              <a:t>24 June, "Study of centrality classes based on number of charged particles for the Multi-Purpose Detector (MPD) at NICA complex"</a:t>
            </a:r>
            <a:r>
              <a:rPr lang="en-US" dirty="0" smtClean="0">
                <a:hlinkClick r:id="rId2" tooltip="Direct link to this item"/>
              </a:rPr>
              <a:t>¶</a:t>
            </a:r>
            <a:r>
              <a:rPr lang="en-US" dirty="0" smtClean="0"/>
              <a:t> 20m Authors: Pedro Antonio Nieto </a:t>
            </a:r>
            <a:r>
              <a:rPr lang="en-US" dirty="0" err="1" smtClean="0"/>
              <a:t>Marín</a:t>
            </a:r>
            <a:r>
              <a:rPr lang="en-US" dirty="0" smtClean="0"/>
              <a:t>, Universidad </a:t>
            </a:r>
            <a:r>
              <a:rPr lang="en-US" dirty="0" err="1" smtClean="0"/>
              <a:t>Autónoma</a:t>
            </a:r>
            <a:r>
              <a:rPr lang="en-US" dirty="0" smtClean="0"/>
              <a:t> de Sinaloa, México;</a:t>
            </a:r>
            <a:br>
              <a:rPr lang="en-US" dirty="0" smtClean="0"/>
            </a:br>
            <a:r>
              <a:rPr lang="en-US" dirty="0" smtClean="0"/>
              <a:t>Alexey </a:t>
            </a:r>
            <a:r>
              <a:rPr lang="en-US" dirty="0" err="1" smtClean="0"/>
              <a:t>Aparin</a:t>
            </a:r>
            <a:r>
              <a:rPr lang="en-US" dirty="0" smtClean="0"/>
              <a:t>, Joint Institute for Nuclear Research</a:t>
            </a:r>
          </a:p>
          <a:p>
            <a:endParaRPr lang="en-US" dirty="0" smtClean="0"/>
          </a:p>
          <a:p>
            <a:r>
              <a:rPr lang="en-US" dirty="0" smtClean="0"/>
              <a:t>03 June The main topic  is to </a:t>
            </a:r>
            <a:r>
              <a:rPr lang="en-US" dirty="0" err="1" smtClean="0"/>
              <a:t>dicsuss</a:t>
            </a:r>
            <a:r>
              <a:rPr lang="en-US" dirty="0" smtClean="0"/>
              <a:t> and to fix the  near tasks  for the MC production of a common set of data  using  the </a:t>
            </a:r>
            <a:r>
              <a:rPr lang="en-US" dirty="0" err="1" smtClean="0"/>
              <a:t>UrQMD</a:t>
            </a:r>
            <a:r>
              <a:rPr lang="en-US" dirty="0" smtClean="0"/>
              <a:t>, SMASH and  DCM-QGSM-SMM event-generators  for </a:t>
            </a:r>
            <a:r>
              <a:rPr lang="en-US" dirty="0" err="1" smtClean="0"/>
              <a:t>Bi+Bi</a:t>
            </a:r>
            <a:r>
              <a:rPr lang="en-US" dirty="0" smtClean="0"/>
              <a:t> </a:t>
            </a:r>
            <a:r>
              <a:rPr lang="en-US" dirty="0" err="1" smtClean="0"/>
              <a:t>collsions</a:t>
            </a:r>
            <a:r>
              <a:rPr lang="en-US" dirty="0" smtClean="0"/>
              <a:t>  at 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s_NN</a:t>
            </a:r>
            <a:r>
              <a:rPr lang="en-US" dirty="0" smtClean="0"/>
              <a:t>)=9.2 </a:t>
            </a:r>
            <a:r>
              <a:rPr lang="en-US" dirty="0" err="1" smtClean="0"/>
              <a:t>GeV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20 May, Some PWG1 tasks for the MC production using the available event-generators for a new MPD Physics Performance paper</a:t>
            </a:r>
            <a:r>
              <a:rPr lang="en-US" dirty="0" smtClean="0">
                <a:hlinkClick r:id="rId3"/>
              </a:rPr>
              <a:t>¶</a:t>
            </a:r>
            <a:r>
              <a:rPr lang="en-US" dirty="0" smtClean="0"/>
              <a:t> Speaker: Grigory </a:t>
            </a:r>
            <a:r>
              <a:rPr lang="en-US" dirty="0" err="1" smtClean="0"/>
              <a:t>Feofilov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15 April On difference between DCM and </a:t>
            </a:r>
            <a:r>
              <a:rPr lang="en-US" dirty="0" err="1" smtClean="0"/>
              <a:t>Glauber</a:t>
            </a:r>
            <a:r>
              <a:rPr lang="en-US" dirty="0" smtClean="0"/>
              <a:t> model. Speaker: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Genis</a:t>
            </a:r>
            <a:r>
              <a:rPr lang="en-US" dirty="0" smtClean="0"/>
              <a:t> </a:t>
            </a:r>
            <a:r>
              <a:rPr lang="en-US" dirty="0" err="1" smtClean="0"/>
              <a:t>Musulmanbekov</a:t>
            </a:r>
            <a:r>
              <a:rPr lang="en-US" dirty="0" smtClean="0"/>
              <a:t> (JINR, LIT) </a:t>
            </a:r>
          </a:p>
          <a:p>
            <a:r>
              <a:rPr lang="en-US" dirty="0" err="1" smtClean="0"/>
              <a:t>Discuccion</a:t>
            </a:r>
            <a:r>
              <a:rPr lang="en-US" dirty="0" smtClean="0"/>
              <a:t> on the PWG1 talk at the MPD Week 21-23 of April,</a:t>
            </a:r>
            <a:r>
              <a:rPr lang="en-US" dirty="0" smtClean="0"/>
              <a:t> Grigory </a:t>
            </a:r>
            <a:r>
              <a:rPr lang="en-US" dirty="0" err="1" smtClean="0"/>
              <a:t>Feofilov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8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65100" y="1136457"/>
            <a:ext cx="8978900" cy="202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INFORMATION – two slides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the previous  repor</a:t>
            </a:r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4000" i="0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ru-RU" sz="3200" i="0" u="none" strike="noStrike" cap="none" dirty="0" smtClean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Global observables in heavy-ion collisions at NICA.</a:t>
            </a:r>
          </a:p>
          <a:p>
            <a:pPr lvl="0" algn="ctr"/>
            <a:r>
              <a:rPr lang="en-US" sz="28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PWG1 status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 </a:t>
            </a:r>
            <a:endParaRPr lang="en-US" sz="2800" b="1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0" u="none" strike="noStrike" cap="none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5940152" y="4725144"/>
            <a:ext cx="3016108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55075" rIns="90000" bIns="45000" anchor="t" anchorCtr="0">
            <a:noAutofit/>
          </a:bodyPr>
          <a:lstStyle/>
          <a:p>
            <a:pPr marL="0" marR="0" lvl="0" indent="0" algn="ctr" rtl="0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0" y="3349236"/>
            <a:ext cx="9144000" cy="24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7675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lang="en-US" sz="2000" b="1" i="1" u="sng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-US" sz="2000" b="1" i="1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2000" b="1" i="1" u="sng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1" u="sng" strike="noStrike" cap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Feofilov</a:t>
            </a:r>
            <a:r>
              <a:rPr lang="en-US" sz="2000" b="1" i="1" u="sng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1" i="1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behalf of the PWG1/MPD team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lang="en-US" sz="1400" i="0" u="none" strike="noStrike" cap="none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V.Fock</a:t>
            </a:r>
            <a:r>
              <a:rPr lang="en-US" sz="1400" i="0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i="0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Institute for Physics, Laboratory of Ultra-High Energy Physics, Saint-Petersburg State </a:t>
            </a:r>
            <a:r>
              <a:rPr lang="en-US" sz="1400" i="0" u="none" strike="noStrike" cap="none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</a:t>
            </a:r>
            <a:endParaRPr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9024" y="124325"/>
            <a:ext cx="1020353" cy="84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/>
          <p:nvPr/>
        </p:nvSpPr>
        <p:spPr>
          <a:xfrm>
            <a:off x="6378799" y="3717032"/>
            <a:ext cx="184666" cy="207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169400" y="5720675"/>
            <a:ext cx="6805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MPD Collaboration meeting </a:t>
            </a:r>
            <a:r>
              <a:rPr lang="en-US" sz="1600" b="1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21.04.2021—23</a:t>
            </a:r>
            <a:r>
              <a:rPr lang="en-US" sz="1600" b="1" i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.04.2021, JINR, </a:t>
            </a:r>
            <a:r>
              <a:rPr lang="en-US" sz="1600" b="1" i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Dubna</a:t>
            </a:r>
            <a:endParaRPr lang="en-US" sz="1600" b="1" i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p1" descr="NICA-Logo_4c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70171" y="188646"/>
            <a:ext cx="1444341" cy="7114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780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799" y="107576"/>
            <a:ext cx="8032751" cy="806824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03200" y="1206500"/>
            <a:ext cx="8801100" cy="47371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8000" dirty="0" smtClean="0"/>
              <a:t>Two approaches, are being developed for </a:t>
            </a:r>
            <a:r>
              <a:rPr lang="en-US" sz="8000" dirty="0"/>
              <a:t>determination of </a:t>
            </a:r>
            <a:r>
              <a:rPr lang="en-US" sz="8000" dirty="0">
                <a:solidFill>
                  <a:srgbClr val="0000FF"/>
                </a:solidFill>
              </a:rPr>
              <a:t>centrality </a:t>
            </a:r>
            <a:r>
              <a:rPr lang="en-US" sz="8000" dirty="0" smtClean="0">
                <a:solidFill>
                  <a:srgbClr val="0000FF"/>
                </a:solidFill>
              </a:rPr>
              <a:t>classes</a:t>
            </a:r>
            <a:r>
              <a:rPr lang="en-US" sz="8000" dirty="0">
                <a:solidFill>
                  <a:srgbClr val="0000FF"/>
                </a:solidFill>
              </a:rPr>
              <a:t> </a:t>
            </a:r>
            <a:r>
              <a:rPr lang="en-US" sz="8000" dirty="0" smtClean="0">
                <a:solidFill>
                  <a:srgbClr val="0000FF"/>
                </a:solidFill>
              </a:rPr>
              <a:t>in AA collisions</a:t>
            </a:r>
            <a:r>
              <a:rPr lang="en-US" sz="8000" dirty="0" smtClean="0"/>
              <a:t>:                                                                      (</a:t>
            </a:r>
            <a:r>
              <a:rPr lang="en-US" sz="8000" dirty="0" err="1"/>
              <a:t>i</a:t>
            </a:r>
            <a:r>
              <a:rPr lang="en-US" sz="8000" dirty="0"/>
              <a:t>)  traditional  multiplicity-based,  </a:t>
            </a:r>
            <a:r>
              <a:rPr lang="en-US" sz="8000" dirty="0" smtClean="0"/>
              <a:t>and                                                  (</a:t>
            </a:r>
            <a:r>
              <a:rPr lang="en-US" sz="8000" dirty="0"/>
              <a:t>ii) </a:t>
            </a:r>
            <a:r>
              <a:rPr lang="en-US" sz="8000" dirty="0" smtClean="0"/>
              <a:t>novel approach, </a:t>
            </a:r>
            <a:r>
              <a:rPr lang="en-US" sz="8000" dirty="0"/>
              <a:t>based on spectators spatial distributions in  </a:t>
            </a:r>
            <a:r>
              <a:rPr lang="en-US" sz="8000" dirty="0" err="1"/>
              <a:t>FHCal</a:t>
            </a:r>
            <a:endParaRPr lang="en-US" sz="8000" dirty="0" smtClean="0">
              <a:solidFill>
                <a:srgbClr val="0000FF"/>
              </a:solidFill>
            </a:endParaRPr>
          </a:p>
          <a:p>
            <a:pPr marL="285750" indent="-285750">
              <a:buClrTx/>
              <a:buFont typeface="Wingdings" charset="2"/>
              <a:buChar char="Ø"/>
            </a:pPr>
            <a:r>
              <a:rPr lang="en-US" sz="8000" dirty="0">
                <a:solidFill>
                  <a:schemeClr val="tx1"/>
                </a:solidFill>
              </a:rPr>
              <a:t>T</a:t>
            </a:r>
            <a:r>
              <a:rPr lang="en-US" sz="8000" dirty="0" smtClean="0">
                <a:solidFill>
                  <a:schemeClr val="tx1"/>
                </a:solidFill>
              </a:rPr>
              <a:t>heoretical considerations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aimed at </a:t>
            </a:r>
            <a:r>
              <a:rPr lang="en-US" sz="8000" b="1" i="1" spc="-1" dirty="0" smtClean="0">
                <a:solidFill>
                  <a:srgbClr val="000000"/>
                </a:solidFill>
              </a:rPr>
              <a:t>physics </a:t>
            </a:r>
            <a:r>
              <a:rPr lang="en-US" sz="8000" b="1" i="1" spc="-1" dirty="0">
                <a:solidFill>
                  <a:srgbClr val="000000"/>
                </a:solidFill>
              </a:rPr>
              <a:t>description of </a:t>
            </a:r>
            <a:r>
              <a:rPr lang="en-US" sz="8000" dirty="0" smtClean="0">
                <a:solidFill>
                  <a:srgbClr val="000000"/>
                </a:solidFill>
              </a:rPr>
              <a:t>fragmentation processes </a:t>
            </a:r>
            <a:r>
              <a:rPr lang="en-US" sz="8000" b="1" i="1" spc="-1" dirty="0">
                <a:solidFill>
                  <a:srgbClr val="000000"/>
                </a:solidFill>
              </a:rPr>
              <a:t>in AA </a:t>
            </a:r>
            <a:r>
              <a:rPr lang="en-US" sz="8000" b="1" i="1" spc="-1" dirty="0" smtClean="0">
                <a:solidFill>
                  <a:srgbClr val="000000"/>
                </a:solidFill>
              </a:rPr>
              <a:t>collisions   </a:t>
            </a:r>
            <a:r>
              <a:rPr lang="en-US" sz="8000" dirty="0" smtClean="0">
                <a:solidFill>
                  <a:srgbClr val="000000"/>
                </a:solidFill>
              </a:rPr>
              <a:t>and  for  understanding </a:t>
            </a:r>
            <a:r>
              <a:rPr lang="en-US" sz="8000" dirty="0">
                <a:solidFill>
                  <a:srgbClr val="000000"/>
                </a:solidFill>
              </a:rPr>
              <a:t>of the collision </a:t>
            </a:r>
            <a:r>
              <a:rPr lang="en-US" sz="8000" dirty="0" smtClean="0">
                <a:solidFill>
                  <a:srgbClr val="000000"/>
                </a:solidFill>
              </a:rPr>
              <a:t>dynamics, are also  in progress. </a:t>
            </a:r>
            <a:r>
              <a:rPr lang="en-US" sz="8000" dirty="0" smtClean="0">
                <a:solidFill>
                  <a:srgbClr val="0000FF"/>
                </a:solidFill>
              </a:rPr>
              <a:t>An additional observable </a:t>
            </a:r>
            <a:r>
              <a:rPr lang="en-US" sz="8000" dirty="0">
                <a:solidFill>
                  <a:srgbClr val="0000FF"/>
                </a:solidFill>
              </a:rPr>
              <a:t>for centrality </a:t>
            </a:r>
            <a:r>
              <a:rPr lang="en-US" sz="8000" dirty="0" smtClean="0">
                <a:solidFill>
                  <a:srgbClr val="0000FF"/>
                </a:solidFill>
              </a:rPr>
              <a:t>classes is proposed</a:t>
            </a:r>
            <a:r>
              <a:rPr lang="en-US" sz="8000" dirty="0">
                <a:solidFill>
                  <a:srgbClr val="0000FF"/>
                </a:solidFill>
              </a:rPr>
              <a:t>:</a:t>
            </a:r>
            <a:r>
              <a:rPr lang="en-US" sz="8000" b="1" i="1" spc="-1" dirty="0" smtClean="0">
                <a:solidFill>
                  <a:srgbClr val="0000FF"/>
                </a:solidFill>
              </a:rPr>
              <a:t> </a:t>
            </a:r>
            <a:r>
              <a:rPr lang="en-US" sz="8000" b="1" i="1" spc="-1" dirty="0">
                <a:solidFill>
                  <a:schemeClr val="tx1"/>
                </a:solidFill>
              </a:rPr>
              <a:t>a ratio of </a:t>
            </a:r>
            <a:r>
              <a:rPr lang="en-US" sz="8000" b="1" i="1" spc="-1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en-US" sz="8000" dirty="0">
                <a:solidFill>
                  <a:schemeClr val="tx1"/>
                </a:solidFill>
              </a:rPr>
              <a:t>a sum of fragment charges}</a:t>
            </a:r>
            <a:r>
              <a:rPr lang="en-US" sz="8000" baseline="30000" dirty="0">
                <a:solidFill>
                  <a:schemeClr val="tx1"/>
                </a:solidFill>
              </a:rPr>
              <a:t>2</a:t>
            </a:r>
            <a:r>
              <a:rPr lang="en-US" sz="8000" dirty="0">
                <a:solidFill>
                  <a:schemeClr val="tx1"/>
                </a:solidFill>
              </a:rPr>
              <a:t>/{total </a:t>
            </a:r>
            <a:r>
              <a:rPr lang="en-US" sz="8000" dirty="0" err="1" smtClean="0">
                <a:solidFill>
                  <a:schemeClr val="tx1"/>
                </a:solidFill>
              </a:rPr>
              <a:t>Spect.Energy</a:t>
            </a:r>
            <a:r>
              <a:rPr lang="en-US" sz="8000" dirty="0" smtClean="0">
                <a:solidFill>
                  <a:schemeClr val="tx1"/>
                </a:solidFill>
              </a:rPr>
              <a:t>}.</a:t>
            </a:r>
            <a:endParaRPr lang="en-US" sz="8000" dirty="0" smtClean="0"/>
          </a:p>
          <a:p>
            <a:pPr>
              <a:buFont typeface="Wingdings" charset="2"/>
              <a:buChar char="Ø"/>
            </a:pPr>
            <a:r>
              <a:rPr lang="en-US" sz="8000" dirty="0" smtClean="0"/>
              <a:t>Selecting </a:t>
            </a:r>
            <a:r>
              <a:rPr lang="en-US" sz="8000" dirty="0">
                <a:solidFill>
                  <a:srgbClr val="0000FF"/>
                </a:solidFill>
              </a:rPr>
              <a:t>multiplicity </a:t>
            </a:r>
            <a:r>
              <a:rPr lang="en-US" sz="8000" dirty="0" smtClean="0">
                <a:solidFill>
                  <a:srgbClr val="0000FF"/>
                </a:solidFill>
              </a:rPr>
              <a:t>classes, as a proxy to centrality </a:t>
            </a:r>
            <a:r>
              <a:rPr lang="en-US" sz="8000" dirty="0" smtClean="0"/>
              <a:t>in heavy-ion collisions, is </a:t>
            </a:r>
            <a:r>
              <a:rPr lang="en-US" sz="8000" dirty="0"/>
              <a:t>needed at the first stage of MPD data </a:t>
            </a:r>
            <a:r>
              <a:rPr lang="en-US" sz="8000" dirty="0" smtClean="0"/>
              <a:t>analysis to compare </a:t>
            </a:r>
            <a:r>
              <a:rPr lang="en-US" sz="8000" dirty="0"/>
              <a:t>with </a:t>
            </a:r>
            <a:r>
              <a:rPr lang="en-US" sz="8000" dirty="0" smtClean="0"/>
              <a:t>the already </a:t>
            </a:r>
            <a:r>
              <a:rPr lang="en-US" sz="8000" dirty="0"/>
              <a:t>existing results </a:t>
            </a:r>
            <a:r>
              <a:rPr lang="en-US" sz="8000" dirty="0" err="1" smtClean="0"/>
              <a:t>obtsained</a:t>
            </a:r>
            <a:r>
              <a:rPr lang="en-US" sz="8000" dirty="0" smtClean="0"/>
              <a:t> at RHIC.</a:t>
            </a:r>
            <a:endParaRPr lang="en-US" sz="8000" dirty="0"/>
          </a:p>
          <a:p>
            <a:pPr>
              <a:buFont typeface="Wingdings" charset="2"/>
              <a:buChar char="Ø"/>
            </a:pPr>
            <a:r>
              <a:rPr lang="en-US" sz="8000" dirty="0" smtClean="0"/>
              <a:t>Codes </a:t>
            </a:r>
            <a:r>
              <a:rPr lang="en-US" sz="8000" dirty="0"/>
              <a:t>for selecting events </a:t>
            </a:r>
            <a:r>
              <a:rPr lang="en-US" sz="8000" dirty="0">
                <a:solidFill>
                  <a:srgbClr val="0000FF"/>
                </a:solidFill>
              </a:rPr>
              <a:t>for classes for </a:t>
            </a:r>
            <a:r>
              <a:rPr lang="en-US" sz="8000" dirty="0" smtClean="0">
                <a:solidFill>
                  <a:srgbClr val="0000FF"/>
                </a:solidFill>
              </a:rPr>
              <a:t>multiplicity </a:t>
            </a:r>
            <a:r>
              <a:rPr lang="en-US" sz="8000" dirty="0" smtClean="0"/>
              <a:t>are developed </a:t>
            </a:r>
            <a:r>
              <a:rPr lang="en-US" sz="8000" dirty="0"/>
              <a:t>and </a:t>
            </a:r>
            <a:r>
              <a:rPr lang="en-US" sz="8000" dirty="0" smtClean="0"/>
              <a:t>accessible. Documentation is also provided  </a:t>
            </a:r>
            <a:r>
              <a:rPr lang="en-US" sz="8000" dirty="0" smtClean="0">
                <a:solidFill>
                  <a:srgbClr val="FF0000"/>
                </a:solidFill>
              </a:rPr>
              <a:t>(however</a:t>
            </a:r>
            <a:r>
              <a:rPr lang="en-US" sz="8000" dirty="0">
                <a:solidFill>
                  <a:srgbClr val="FF0000"/>
                </a:solidFill>
              </a:rPr>
              <a:t>, </a:t>
            </a:r>
            <a:r>
              <a:rPr lang="en-US" sz="8000" dirty="0" smtClean="0">
                <a:solidFill>
                  <a:srgbClr val="FF0000"/>
                </a:solidFill>
              </a:rPr>
              <a:t>the working </a:t>
            </a:r>
            <a:r>
              <a:rPr lang="en-US" sz="8000" dirty="0">
                <a:solidFill>
                  <a:srgbClr val="FF0000"/>
                </a:solidFill>
              </a:rPr>
              <a:t>groups must interact closely </a:t>
            </a:r>
            <a:r>
              <a:rPr lang="en-US" sz="8000" dirty="0" smtClean="0">
                <a:solidFill>
                  <a:srgbClr val="FF0000"/>
                </a:solidFill>
              </a:rPr>
              <a:t>with the  PWG1)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cxnSp>
        <p:nvCxnSpPr>
          <p:cNvPr id="5" name="Google Shape;323;p13"/>
          <p:cNvCxnSpPr/>
          <p:nvPr/>
        </p:nvCxnSpPr>
        <p:spPr>
          <a:xfrm>
            <a:off x="238820" y="1082452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" name="Google Shape;491;ga44661b58c_2_0" descr="NICA-Logo_4c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75600" y="0"/>
            <a:ext cx="1168400" cy="4336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82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07576"/>
            <a:ext cx="8172451" cy="7306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Summary-2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9700" y="1181100"/>
            <a:ext cx="9004300" cy="77724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 The choice of classes on </a:t>
            </a:r>
            <a:r>
              <a:rPr lang="en-US" sz="2000" dirty="0">
                <a:solidFill>
                  <a:srgbClr val="0000FF"/>
                </a:solidFill>
              </a:rPr>
              <a:t>the energy </a:t>
            </a:r>
            <a:r>
              <a:rPr lang="en-US" sz="2000" dirty="0" smtClean="0">
                <a:solidFill>
                  <a:srgbClr val="0000FF"/>
                </a:solidFill>
              </a:rPr>
              <a:t>of spectators </a:t>
            </a:r>
            <a:r>
              <a:rPr lang="en-US" sz="2000" dirty="0"/>
              <a:t>in the FHCAL calorimeter ---- the procedure is demonstrated based on the newly developed approach of accounting not only energy, but also the </a:t>
            </a:r>
            <a:r>
              <a:rPr lang="en-US" sz="2000" dirty="0">
                <a:solidFill>
                  <a:srgbClr val="0000FF"/>
                </a:solidFill>
              </a:rPr>
              <a:t>spatial distribution of </a:t>
            </a:r>
            <a:r>
              <a:rPr lang="en-US" sz="2000" dirty="0" smtClean="0">
                <a:solidFill>
                  <a:srgbClr val="0000FF"/>
                </a:solidFill>
              </a:rPr>
              <a:t>energy </a:t>
            </a:r>
            <a:r>
              <a:rPr lang="en-US" sz="2000" dirty="0">
                <a:solidFill>
                  <a:srgbClr val="0000FF"/>
                </a:solidFill>
              </a:rPr>
              <a:t>of spectators </a:t>
            </a:r>
            <a:r>
              <a:rPr lang="en-US" sz="2000" dirty="0" smtClean="0"/>
              <a:t>hitting the </a:t>
            </a:r>
            <a:r>
              <a:rPr lang="en-US" sz="2000" dirty="0"/>
              <a:t>calorimeter.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This </a:t>
            </a:r>
            <a:r>
              <a:rPr lang="en-US" sz="2000" dirty="0"/>
              <a:t>new FHCAL technique </a:t>
            </a:r>
            <a:r>
              <a:rPr lang="en-US" sz="2000" dirty="0" smtClean="0"/>
              <a:t>provides  </a:t>
            </a:r>
            <a:r>
              <a:rPr lang="en-US" sz="2000" dirty="0"/>
              <a:t>an independent selection of classes of </a:t>
            </a:r>
            <a:r>
              <a:rPr lang="en-US" sz="2000" dirty="0" smtClean="0"/>
              <a:t>events (and </a:t>
            </a:r>
            <a:r>
              <a:rPr lang="en-US" sz="2000" dirty="0"/>
              <a:t>it  </a:t>
            </a:r>
            <a:r>
              <a:rPr lang="en-US" sz="2000" dirty="0" smtClean="0"/>
              <a:t>excludes also  </a:t>
            </a:r>
            <a:r>
              <a:rPr lang="en-US" sz="2000" dirty="0"/>
              <a:t>autocorrelations in </a:t>
            </a:r>
            <a:r>
              <a:rPr lang="en-US" sz="2000" dirty="0" smtClean="0"/>
              <a:t>the analysis of data </a:t>
            </a:r>
            <a:r>
              <a:rPr lang="en-US" sz="2000" dirty="0"/>
              <a:t>on fluctuations and correlations of </a:t>
            </a:r>
            <a:r>
              <a:rPr lang="en-US" sz="2000" dirty="0" smtClean="0"/>
              <a:t>observables).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000" dirty="0" smtClean="0"/>
              <a:t>Some  problems relevant to the centrality classes selection are revealed:                                                                                                      -- The events </a:t>
            </a:r>
            <a:r>
              <a:rPr lang="en-US" sz="2000" dirty="0"/>
              <a:t>with a rather  wide set of  impact parameters </a:t>
            </a:r>
            <a:r>
              <a:rPr lang="en-US" sz="2000" dirty="0" smtClean="0"/>
              <a:t>could be  mixed into the class. The </a:t>
            </a:r>
            <a:r>
              <a:rPr lang="en-US" sz="2000" dirty="0"/>
              <a:t>trivial volume fluctuations are to be </a:t>
            </a:r>
            <a:r>
              <a:rPr lang="en-US" sz="2000" dirty="0" smtClean="0"/>
              <a:t>minimized  </a:t>
            </a:r>
            <a:r>
              <a:rPr lang="en-US" sz="2000" dirty="0"/>
              <a:t>by </a:t>
            </a:r>
            <a:r>
              <a:rPr lang="en-US" sz="2000" dirty="0" smtClean="0"/>
              <a:t> centrality</a:t>
            </a:r>
            <a:r>
              <a:rPr lang="en-US" sz="2000" dirty="0"/>
              <a:t>-wise optimization of the class </a:t>
            </a:r>
            <a:r>
              <a:rPr lang="en-US" sz="2000" dirty="0" smtClean="0"/>
              <a:t>width used.   -</a:t>
            </a:r>
            <a:r>
              <a:rPr lang="en-US" sz="2000" dirty="0"/>
              <a:t>-The number of binary collisions </a:t>
            </a:r>
            <a:r>
              <a:rPr lang="en-US" sz="2000" dirty="0" smtClean="0"/>
              <a:t>obtained in a standard </a:t>
            </a:r>
            <a:r>
              <a:rPr lang="en-US" sz="2000" dirty="0" err="1" smtClean="0"/>
              <a:t>Glauber</a:t>
            </a:r>
            <a:r>
              <a:rPr lang="en-US" sz="2000" dirty="0" smtClean="0"/>
              <a:t>  approach is </a:t>
            </a:r>
            <a:r>
              <a:rPr lang="en-US" sz="2000" dirty="0"/>
              <a:t>usually </a:t>
            </a:r>
            <a:r>
              <a:rPr lang="en-US" sz="2000" dirty="0" smtClean="0"/>
              <a:t>model biased (e.g. </a:t>
            </a:r>
            <a:r>
              <a:rPr lang="en-US" sz="2000" dirty="0" err="1" smtClean="0"/>
              <a:t>Glauber</a:t>
            </a:r>
            <a:r>
              <a:rPr lang="en-US" sz="2000" dirty="0" smtClean="0"/>
              <a:t>). It </a:t>
            </a:r>
            <a:r>
              <a:rPr lang="en-US" sz="2000" dirty="0"/>
              <a:t>should </a:t>
            </a:r>
            <a:r>
              <a:rPr lang="en-US" sz="2000" dirty="0" smtClean="0"/>
              <a:t>be </a:t>
            </a:r>
            <a:r>
              <a:rPr lang="en-US" sz="2000" dirty="0"/>
              <a:t>taken into account </a:t>
            </a:r>
            <a:r>
              <a:rPr lang="en-US" sz="2000" dirty="0" smtClean="0"/>
              <a:t>in the  </a:t>
            </a:r>
            <a:r>
              <a:rPr lang="en-US" sz="2000" dirty="0" smtClean="0">
                <a:solidFill>
                  <a:schemeClr val="tx1"/>
                </a:solidFill>
              </a:rPr>
              <a:t>MPD </a:t>
            </a:r>
            <a:r>
              <a:rPr lang="en-US" sz="2000" dirty="0">
                <a:solidFill>
                  <a:schemeClr val="tx1"/>
                </a:solidFill>
              </a:rPr>
              <a:t>data </a:t>
            </a:r>
            <a:r>
              <a:rPr lang="en-US" sz="2000" dirty="0" smtClean="0">
                <a:solidFill>
                  <a:schemeClr val="tx1"/>
                </a:solidFill>
              </a:rPr>
              <a:t> physics analysis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cxnSp>
        <p:nvCxnSpPr>
          <p:cNvPr id="5" name="Google Shape;323;p13"/>
          <p:cNvCxnSpPr/>
          <p:nvPr/>
        </p:nvCxnSpPr>
        <p:spPr>
          <a:xfrm>
            <a:off x="200720" y="980852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" name="Google Shape;491;ga44661b58c_2_0" descr="NICA-Logo_4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75600" y="0"/>
            <a:ext cx="1168400" cy="4336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219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1892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the items to be included into the PWG1 status report </a:t>
            </a:r>
            <a:b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MPD Collaboration meeting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12-13 Oct.2021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358" y="2630466"/>
            <a:ext cx="7857442" cy="3495697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Last requests on </a:t>
            </a:r>
            <a:r>
              <a:rPr lang="en-US" dirty="0" smtClean="0"/>
              <a:t>MC simulations of  </a:t>
            </a:r>
            <a:r>
              <a:rPr lang="en-US" dirty="0" err="1" smtClean="0"/>
              <a:t>Bi+Bi</a:t>
            </a:r>
            <a:r>
              <a:rPr lang="en-US" dirty="0" smtClean="0"/>
              <a:t> collisions </a:t>
            </a:r>
            <a:r>
              <a:rPr lang="en-US" i="1" dirty="0" smtClean="0">
                <a:solidFill>
                  <a:srgbClr val="0000FF"/>
                </a:solidFill>
              </a:rPr>
              <a:t>and results of analysis</a:t>
            </a:r>
          </a:p>
          <a:p>
            <a:pPr marL="514350" indent="-514350">
              <a:buAutoNum type="arabicParenR"/>
            </a:pPr>
            <a:r>
              <a:rPr lang="en-US" dirty="0" smtClean="0"/>
              <a:t>Where we are with our global observables?</a:t>
            </a:r>
          </a:p>
          <a:p>
            <a:pPr marL="0" indent="0">
              <a:buNone/>
            </a:pPr>
            <a:r>
              <a:rPr lang="en-US" dirty="0" smtClean="0"/>
              <a:t>-- status of codes</a:t>
            </a:r>
          </a:p>
          <a:p>
            <a:pPr marL="0" indent="0">
              <a:buNone/>
            </a:pPr>
            <a:r>
              <a:rPr lang="en-US" dirty="0" smtClean="0"/>
              <a:t>-- ….</a:t>
            </a:r>
          </a:p>
          <a:p>
            <a:pPr marL="0" indent="0">
              <a:buNone/>
            </a:pPr>
            <a:r>
              <a:rPr lang="en-US" dirty="0" smtClean="0"/>
              <a:t>3) Plans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9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566</Words>
  <Application>Microsoft Macintosh PowerPoint</Application>
  <PresentationFormat>On-screen Show (4:3)</PresentationFormat>
  <Paragraphs>53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Our reports in 2021</vt:lpstr>
      <vt:lpstr>PowerPoint Presentation</vt:lpstr>
      <vt:lpstr>Summary-1</vt:lpstr>
      <vt:lpstr>Summary-2</vt:lpstr>
      <vt:lpstr>What are the items to be included into the PWG1 status report  at the MPD Collaboration meeting 12-13 Oct.2021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Grigory</dc:creator>
  <cp:lastModifiedBy>Grigory</cp:lastModifiedBy>
  <cp:revision>7</cp:revision>
  <dcterms:created xsi:type="dcterms:W3CDTF">2021-09-30T13:57:13Z</dcterms:created>
  <dcterms:modified xsi:type="dcterms:W3CDTF">2021-09-30T15:01:33Z</dcterms:modified>
</cp:coreProperties>
</file>