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78" r:id="rId1"/>
    <p:sldMasterId id="2147483706" r:id="rId2"/>
  </p:sldMasterIdLst>
  <p:notesMasterIdLst>
    <p:notesMasterId r:id="rId39"/>
  </p:notesMasterIdLst>
  <p:handoutMasterIdLst>
    <p:handoutMasterId r:id="rId40"/>
  </p:handoutMasterIdLst>
  <p:sldIdLst>
    <p:sldId id="548" r:id="rId3"/>
    <p:sldId id="551" r:id="rId4"/>
    <p:sldId id="535" r:id="rId5"/>
    <p:sldId id="536" r:id="rId6"/>
    <p:sldId id="509" r:id="rId7"/>
    <p:sldId id="510" r:id="rId8"/>
    <p:sldId id="514" r:id="rId9"/>
    <p:sldId id="513" r:id="rId10"/>
    <p:sldId id="553" r:id="rId11"/>
    <p:sldId id="555" r:id="rId12"/>
    <p:sldId id="534" r:id="rId13"/>
    <p:sldId id="554" r:id="rId14"/>
    <p:sldId id="547" r:id="rId15"/>
    <p:sldId id="515" r:id="rId16"/>
    <p:sldId id="480" r:id="rId17"/>
    <p:sldId id="557" r:id="rId18"/>
    <p:sldId id="559" r:id="rId19"/>
    <p:sldId id="523" r:id="rId20"/>
    <p:sldId id="526" r:id="rId21"/>
    <p:sldId id="537" r:id="rId22"/>
    <p:sldId id="538" r:id="rId23"/>
    <p:sldId id="552" r:id="rId24"/>
    <p:sldId id="539" r:id="rId25"/>
    <p:sldId id="540" r:id="rId26"/>
    <p:sldId id="543" r:id="rId27"/>
    <p:sldId id="544" r:id="rId28"/>
    <p:sldId id="545" r:id="rId29"/>
    <p:sldId id="546" r:id="rId30"/>
    <p:sldId id="528" r:id="rId31"/>
    <p:sldId id="529" r:id="rId32"/>
    <p:sldId id="530" r:id="rId33"/>
    <p:sldId id="445" r:id="rId34"/>
    <p:sldId id="558" r:id="rId35"/>
    <p:sldId id="505" r:id="rId36"/>
    <p:sldId id="506" r:id="rId37"/>
    <p:sldId id="477" r:id="rId38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19">
          <p15:clr>
            <a:srgbClr val="000000"/>
          </p15:clr>
        </p15:guide>
        <p15:guide id="2" pos="250">
          <p15:clr>
            <a:srgbClr val="000000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8" roundtripDataSignature="AMtx7mh/QC6DhQq9hldofp4+NfBqZ2cwP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169" autoAdjust="0"/>
  </p:normalViewPr>
  <p:slideViewPr>
    <p:cSldViewPr snapToGrid="0">
      <p:cViewPr>
        <p:scale>
          <a:sx n="150" d="100"/>
          <a:sy n="150" d="100"/>
        </p:scale>
        <p:origin x="-496" y="1224"/>
      </p:cViewPr>
      <p:guideLst>
        <p:guide orient="horz" pos="119"/>
        <p:guide pos="25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notesMaster" Target="notesMasters/notesMaster1.xml"/><Relationship Id="rId58" Type="http://customschemas.google.com/relationships/presentationmetadata" Target="metadata"/><Relationship Id="rId59" Type="http://schemas.openxmlformats.org/officeDocument/2006/relationships/presProps" Target="presProps.xml"/><Relationship Id="rId60" Type="http://schemas.openxmlformats.org/officeDocument/2006/relationships/viewProps" Target="viewProps.xml"/><Relationship Id="rId61" Type="http://schemas.openxmlformats.org/officeDocument/2006/relationships/theme" Target="theme/theme1.xml"/><Relationship Id="rId62" Type="http://schemas.openxmlformats.org/officeDocument/2006/relationships/tableStyles" Target="tableStyles.xml"/><Relationship Id="rId40" Type="http://schemas.openxmlformats.org/officeDocument/2006/relationships/handoutMaster" Target="handoutMasters/handoutMaster1.xml"/><Relationship Id="rId41" Type="http://schemas.openxmlformats.org/officeDocument/2006/relationships/printerSettings" Target="printerSettings/printerSettings1.bin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2.png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FC22E1-C4A9-4A4D-B1CC-6B3EC67C346A}" type="datetimeFigureOut">
              <a:rPr lang="en-US" smtClean="0"/>
              <a:t>09.10.21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72D620-FA48-5748-96F8-242C73C0E13C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Google Shape;111;p1" descr="NICA-Logo_4c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13659" y="-90754"/>
            <a:ext cx="1444341" cy="71145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577837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38110483"/>
      </p:ext>
    </p:extLst>
  </p:cSld>
  <p:clrMap bg1="lt1" tx1="dk1" bg2="dk2" tx2="lt2" accent1="accent1" accent2="accent2" accent3="accent3" accent4="accent4" accent5="accent5" accent6="accent6" hlink="hlink" folHlink="folHlink"/>
  <p:hf hdr="0" ftr="0" dt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:notes"/>
          <p:cNvSpPr txBox="1"/>
          <p:nvPr/>
        </p:nvSpPr>
        <p:spPr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1638" cy="4111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:notes"/>
          <p:cNvSpPr/>
          <p:nvPr/>
        </p:nvSpPr>
        <p:spPr>
          <a:xfrm>
            <a:off x="228600" y="1127125"/>
            <a:ext cx="4572000" cy="344487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530960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1221F5-C917-1A4A-BC6C-B160FF096164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ga44661b58c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4" name="Google Shape;484;ga44661b58c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" name="Google Shape;485;ga44661b58c_2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32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35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63084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F8D31-E637-7A48-BE7C-FA325424B904}" type="datetime1">
              <a:rPr lang="ru-RU" smtClean="0"/>
              <a:t>09.10.21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7E881-045B-2548-B32C-6541F40C7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498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8B549-19BD-484B-98E3-2D7C12024597}" type="datetime1">
              <a:rPr lang="ru-RU" smtClean="0"/>
              <a:t>09.10.21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7E881-045B-2548-B32C-6541F40C7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036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7C46B-822D-3249-9258-7DF9F9BEC27F}" type="datetime1">
              <a:rPr lang="ru-RU" smtClean="0"/>
              <a:t>09.10.21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7E881-045B-2548-B32C-6541F40C7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9317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4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8228013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2A8DA689-CAE8-2048-9B8F-903B830A545E}" type="datetime1">
              <a:rPr lang="ru-RU" smtClean="0"/>
              <a:t>09.10.21</a:t>
            </a:fld>
            <a:endParaRPr/>
          </a:p>
        </p:txBody>
      </p:sp>
      <p:sp>
        <p:nvSpPr>
          <p:cNvPr id="18" name="Google Shape;18;p4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72042" y="256043"/>
            <a:ext cx="7808492" cy="1145335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3600" b="1" i="1" strike="noStrike" spc="-1">
              <a:solidFill>
                <a:srgbClr val="000080"/>
              </a:solid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672042" y="1780870"/>
            <a:ext cx="7957726" cy="44791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29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615901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B0833-E5F9-914F-B3C6-A063C7F222E0}" type="datetime1">
              <a:rPr lang="ru-RU" smtClean="0"/>
              <a:t>09.10.21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7E881-045B-2548-B32C-6541F40C73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6D3B7-270C-9540-BB7E-AB202EED9258}" type="datetime1">
              <a:rPr lang="ru-RU" smtClean="0"/>
              <a:t>09.10.21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7E881-045B-2548-B32C-6541F40C73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9F555-DC00-C74E-8955-78E8335F53D7}" type="datetime1">
              <a:rPr lang="ru-RU" smtClean="0"/>
              <a:t>09.10.21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7E881-045B-2548-B32C-6541F40C73F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F139F-FF94-8B40-B3A1-F73306AD87F3}" type="datetime1">
              <a:rPr lang="ru-RU" smtClean="0"/>
              <a:t>09.10.21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7E881-045B-2548-B32C-6541F40C73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7EB13-4F99-9B41-969B-8E291F93FB51}" type="datetime1">
              <a:rPr lang="ru-RU" smtClean="0"/>
              <a:t>09.10.21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7E881-045B-2548-B32C-6541F40C73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C1990-CBF4-204B-A40A-AD1DF5ECCD4A}" type="datetime1">
              <a:rPr lang="ru-RU" smtClean="0"/>
              <a:t>09.10.21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7E881-045B-2548-B32C-6541F40C73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35967-60C2-4A42-9651-F6C16B090D8E}" type="datetime1">
              <a:rPr lang="ru-RU" smtClean="0"/>
              <a:t>09.10.21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7E881-045B-2548-B32C-6541F40C7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8856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14593-861A-DF45-A9B5-7601EB896EB2}" type="datetime1">
              <a:rPr lang="ru-RU" smtClean="0"/>
              <a:t>09.10.21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7E881-045B-2548-B32C-6541F40C73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CDDB7-7F65-8F44-ADF8-99B6E60C5430}" type="datetime1">
              <a:rPr lang="ru-RU" smtClean="0"/>
              <a:t>09.10.21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7E881-045B-2548-B32C-6541F40C73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86A6B-902F-7544-A2DF-5381872F5013}" type="datetime1">
              <a:rPr lang="ru-RU" smtClean="0"/>
              <a:t>09.10.21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7E881-045B-2548-B32C-6541F40C73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DCEE1-BA8B-6644-AF53-412623F304BF}" type="datetime1">
              <a:rPr lang="ru-RU" smtClean="0"/>
              <a:t>09.10.21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7E881-045B-2548-B32C-6541F40C73F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246D-D290-AB4C-BD9B-6F8AD9C840C9}" type="datetime1">
              <a:rPr lang="ru-RU" smtClean="0"/>
              <a:t>09.10.21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7E881-045B-2548-B32C-6541F40C73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664A8-C57B-F443-9B8A-16AA269AF03A}" type="datetime1">
              <a:rPr lang="ru-RU" smtClean="0"/>
              <a:t>09.10.21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7E881-045B-2548-B32C-6541F40C73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4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8228013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672DC641-7277-D742-9CBB-07DF67A94D3B}" type="datetime1">
              <a:rPr lang="ru-RU" smtClean="0"/>
              <a:t>09.10.21</a:t>
            </a:fld>
            <a:endParaRPr/>
          </a:p>
        </p:txBody>
      </p:sp>
      <p:sp>
        <p:nvSpPr>
          <p:cNvPr id="18" name="Google Shape;18;p4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DED2E-C473-A149-86A8-0BBF2AD78942}" type="datetime1">
              <a:rPr lang="ru-RU" smtClean="0"/>
              <a:t>09.10.21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7E881-045B-2548-B32C-6541F40C7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754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1F380-7DB9-FB4B-984E-2CE82A777E7E}" type="datetime1">
              <a:rPr lang="ru-RU" smtClean="0"/>
              <a:t>09.10.21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7E881-045B-2548-B32C-6541F40C7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768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628F3-0909-4C4B-95C3-4A4B36018577}" type="datetime1">
              <a:rPr lang="ru-RU" smtClean="0"/>
              <a:t>09.10.21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7E881-045B-2548-B32C-6541F40C7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892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B039A-CBC7-1A45-B99A-7725A0CF40AD}" type="datetime1">
              <a:rPr lang="ru-RU" smtClean="0"/>
              <a:t>09.10.21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7E881-045B-2548-B32C-6541F40C7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209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12CC1-EDB8-5249-9372-91D9542FB3BA}" type="datetime1">
              <a:rPr lang="ru-RU" smtClean="0"/>
              <a:t>09.10.21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7E881-045B-2548-B32C-6541F40C7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414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F611-A1C9-CE4E-A95F-93F3E02C4D90}" type="datetime1">
              <a:rPr lang="ru-RU" smtClean="0"/>
              <a:t>09.10.21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7E881-045B-2548-B32C-6541F40C7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641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AA6E9-7586-7E4A-B468-E3D3D89B33D8}" type="datetime1">
              <a:rPr lang="ru-RU" smtClean="0"/>
              <a:t>09.10.21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7E881-045B-2548-B32C-6541F40C7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991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6.xml"/><Relationship Id="rId14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55301A-52C1-9D4C-B69B-1EFF70A96ED2}" type="datetime1">
              <a:rPr lang="ru-RU" smtClean="0"/>
              <a:t>09.10.21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7E881-045B-2548-B32C-6541F40C7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549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704" r:id="rId12"/>
    <p:sldLayoutId id="2147483705" r:id="rId13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9EA9532-096B-E140-A188-F8F86ACE5DC4}" type="datetime1">
              <a:rPr lang="ru-RU" smtClean="0"/>
              <a:t>09.10.21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0437E881-045B-2548-B32C-6541F40C73F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search/nucl-ex?searchtype=author&amp;query=Kumar,+L" TargetMode="External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15.xml"/><Relationship Id="rId2" Type="http://schemas.openxmlformats.org/officeDocument/2006/relationships/hyperlink" Target="https://arxiv.org/search/nucl-ex?searchtype=author&amp;query=Kumar,+L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FlowNICA/CentralityFramework" TargetMode="External"/><Relationship Id="rId4" Type="http://schemas.openxmlformats.org/officeDocument/2006/relationships/hyperlink" Target="https://github.com/Dim23/GammaFit" TargetMode="External"/><Relationship Id="rId5" Type="http://schemas.openxmlformats.org/officeDocument/2006/relationships/hyperlink" Target="https://github.com/FlowNICA/CentralityFramework/blob/master/Documentation/Centrality_AnalysisNote.pdf" TargetMode="External"/><Relationship Id="rId6" Type="http://schemas.openxmlformats.org/officeDocument/2006/relationships/hyperlink" Target="https://indico.jinr.ru/event/2066/" TargetMode="External"/><Relationship Id="rId7" Type="http://schemas.openxmlformats.org/officeDocument/2006/relationships/hyperlink" Target="https://indico.jinr.ru/event/1469/contributions/9905/attachments/8135/12126/ivashkin_RFBR_2020.pdf" TargetMode="External"/><Relationship Id="rId8" Type="http://schemas.openxmlformats.org/officeDocument/2006/relationships/hyperlink" Target="https://github.com/qweek2/Centrality_NICA/tree/master" TargetMode="External"/><Relationship Id="rId9" Type="http://schemas.openxmlformats.org/officeDocument/2006/relationships/image" Target="../media/image2.png"/><Relationship Id="rId1" Type="http://schemas.openxmlformats.org/officeDocument/2006/relationships/slideLayout" Target="../slideLayouts/slideLayout15.xml"/><Relationship Id="rId2" Type="http://schemas.openxmlformats.org/officeDocument/2006/relationships/hyperlink" Target="https://indico.jinr.ru/event/2065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8.png"/><Relationship Id="rId3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4" Type="http://schemas.openxmlformats.org/officeDocument/2006/relationships/image" Target="../media/image21.emf"/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19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hyperlink" Target="https://indico.jinr.ru/event/2323/%231-study-of-centrality-classes" TargetMode="External"/><Relationship Id="rId3" Type="http://schemas.openxmlformats.org/officeDocument/2006/relationships/hyperlink" Target="https://indico.jinr.ru/event/2162/%231-some-pwg1-tasks-for-the-mc-p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hyperlink" Target="https://arxiv.org/abs/0907.1943v2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0907.1943v2" TargetMode="External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5.xml"/><Relationship Id="rId2" Type="http://schemas.openxmlformats.org/officeDocument/2006/relationships/hyperlink" Target="https://arxiv.org/search/nucl-ex?searchtype=author&amp;query=Kumar,+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0907.1943v2" TargetMode="External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5.xml"/><Relationship Id="rId2" Type="http://schemas.openxmlformats.org/officeDocument/2006/relationships/hyperlink" Target="https://arxiv.org/search/nucl-ex?searchtype=author&amp;query=Kumar,+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0907.1943v2" TargetMode="External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5.xml"/><Relationship Id="rId2" Type="http://schemas.openxmlformats.org/officeDocument/2006/relationships/hyperlink" Target="https://arxiv.org/search/nucl-ex?searchtype=author&amp;query=Kumar,+L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hyperlink" Target="https://arxiv.org/abs/0907.1943v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"/>
          <p:cNvSpPr/>
          <p:nvPr/>
        </p:nvSpPr>
        <p:spPr>
          <a:xfrm>
            <a:off x="0" y="1154924"/>
            <a:ext cx="8978900" cy="2020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i="0" u="none" strike="noStrike" cap="none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lang="ru-RU" sz="3200" i="0" u="none" strike="noStrike" cap="none" dirty="0" smtClean="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Global observables in heavy-ion collisions at NICA.</a:t>
            </a:r>
          </a:p>
          <a:p>
            <a:pPr lvl="0" algn="ctr"/>
            <a:r>
              <a:rPr lang="en-US" sz="28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PWG1 status </a:t>
            </a:r>
            <a:r>
              <a:rPr lang="en-US" sz="2800" b="1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report</a:t>
            </a:r>
          </a:p>
          <a:p>
            <a:pPr lvl="0" algn="ctr"/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Draft-01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lang="en-US" sz="2800" b="1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i="0" u="none" strike="noStrike" cap="none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5" name="Google Shape;105;p1"/>
          <p:cNvSpPr txBox="1"/>
          <p:nvPr/>
        </p:nvSpPr>
        <p:spPr>
          <a:xfrm>
            <a:off x="5940152" y="4725144"/>
            <a:ext cx="3016108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55075" rIns="90000" bIns="45000" anchor="t" anchorCtr="0">
            <a:noAutofit/>
          </a:bodyPr>
          <a:lstStyle/>
          <a:p>
            <a:pPr marL="0" marR="0" lvl="0" indent="0" algn="ctr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"/>
          <p:cNvSpPr txBox="1"/>
          <p:nvPr/>
        </p:nvSpPr>
        <p:spPr>
          <a:xfrm>
            <a:off x="0" y="3349236"/>
            <a:ext cx="9144000" cy="240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76750" rIns="90000" bIns="450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en-US" sz="2000" b="1" i="1" u="sng" strike="noStrike" cap="none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</a:t>
            </a:r>
            <a:r>
              <a:rPr lang="en-US" sz="2000" b="1" i="1" u="sng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r>
              <a:rPr lang="en-US" sz="2000" b="1" i="1" u="sng" strike="noStrike" cap="none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i="1" u="sng" strike="noStrike" cap="none" dirty="0" err="1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Feofilov</a:t>
            </a:r>
            <a:r>
              <a:rPr lang="en-US" sz="2000" b="1" i="1" u="sng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000" b="1" i="1" u="none" strike="noStrike" cap="none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 behalf of the PWG1/MPD team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en-US" sz="1400" i="0" u="none" strike="noStrike" cap="none" dirty="0" err="1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V.Fock</a:t>
            </a:r>
            <a:r>
              <a:rPr lang="en-US" sz="1400" i="0" u="none" strike="noStrike" cap="none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i="0" u="none" strike="noStrike" cap="none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Institute for Physics, Laboratory of Ultra-High Energy Physics, Saint-Petersburg State </a:t>
            </a:r>
            <a:r>
              <a:rPr lang="en-US" sz="1400" i="0" u="none" strike="noStrike" cap="none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University</a:t>
            </a:r>
            <a:endParaRPr dirty="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7" name="Google Shape;107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9024" y="124325"/>
            <a:ext cx="1020353" cy="8401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"/>
          <p:cNvSpPr/>
          <p:nvPr/>
        </p:nvSpPr>
        <p:spPr>
          <a:xfrm>
            <a:off x="6378799" y="3717032"/>
            <a:ext cx="184666" cy="207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1"/>
          <p:cNvSpPr/>
          <p:nvPr/>
        </p:nvSpPr>
        <p:spPr>
          <a:xfrm>
            <a:off x="1169400" y="5352375"/>
            <a:ext cx="6805200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VIII MPD Collaboration meeting </a:t>
            </a:r>
            <a:r>
              <a:rPr lang="en-US" sz="1600" b="1" i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12</a:t>
            </a:r>
            <a:r>
              <a:rPr lang="en-US" sz="1600" b="1" i="1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.10.2021—</a:t>
            </a:r>
            <a:r>
              <a:rPr lang="en-US" sz="1600" b="1" i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14.10.2021, JINR, </a:t>
            </a:r>
            <a:r>
              <a:rPr lang="en-US" sz="1600" b="1" i="1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Dubna</a:t>
            </a:r>
            <a:endParaRPr lang="en-US" sz="1600" b="1" i="1" dirty="0" smtClean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1" name="Google Shape;111;p1" descr="NICA-Logo_4c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70171" y="188646"/>
            <a:ext cx="1444341" cy="71145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4513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7576"/>
            <a:ext cx="9029701" cy="794124"/>
          </a:xfrm>
        </p:spPr>
        <p:txBody>
          <a:bodyPr/>
          <a:lstStyle/>
          <a:p>
            <a:r>
              <a:rPr lang="en-US" sz="3200" b="1" dirty="0" smtClean="0">
                <a:solidFill>
                  <a:srgbClr val="0000FF"/>
                </a:solidFill>
              </a:rPr>
              <a:t>STAR</a:t>
            </a:r>
            <a:r>
              <a:rPr lang="en-US" sz="3200" b="1" dirty="0">
                <a:solidFill>
                  <a:srgbClr val="0000FF"/>
                </a:solidFill>
              </a:rPr>
              <a:t>@</a:t>
            </a:r>
            <a:r>
              <a:rPr lang="en-US" sz="3200" b="1" dirty="0" smtClean="0">
                <a:solidFill>
                  <a:srgbClr val="0000FF"/>
                </a:solidFill>
              </a:rPr>
              <a:t>RHIC data-sets [2]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900" y="6070600"/>
            <a:ext cx="8280400" cy="64770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charset="2"/>
              <a:buChar char="Ø"/>
            </a:pPr>
            <a:r>
              <a:rPr lang="en-US" dirty="0" smtClean="0">
                <a:hlinkClick r:id="rId3"/>
              </a:rPr>
              <a:t>[2] https</a:t>
            </a:r>
            <a:r>
              <a:rPr lang="en-US" dirty="0">
                <a:hlinkClick r:id="rId3"/>
              </a:rPr>
              <a:t>://www.osti.gov/servlets/purl/</a:t>
            </a:r>
            <a:r>
              <a:rPr lang="en-US" dirty="0" smtClean="0">
                <a:hlinkClick r:id="rId3"/>
              </a:rPr>
              <a:t>1762771                     		</a:t>
            </a:r>
            <a:r>
              <a:rPr lang="en-US" b="1" dirty="0" smtClean="0">
                <a:solidFill>
                  <a:srgbClr val="FF0000"/>
                </a:solidFill>
                <a:hlinkClick r:id="rId3"/>
              </a:rPr>
              <a:t>--we have to check the data-sets available!</a:t>
            </a:r>
          </a:p>
          <a:p>
            <a:endParaRPr lang="en-US" dirty="0" smtClean="0">
              <a:hlinkClick r:id="rId3"/>
            </a:endParaRPr>
          </a:p>
          <a:p>
            <a:endParaRPr lang="en-US" dirty="0">
              <a:hlinkClick r:id="rId3"/>
            </a:endParaRPr>
          </a:p>
          <a:p>
            <a:endParaRPr lang="en-US" dirty="0" smtClean="0">
              <a:hlinkClick r:id="rId3"/>
            </a:endParaRPr>
          </a:p>
          <a:p>
            <a:endParaRPr lang="en-US" dirty="0">
              <a:hlinkClick r:id="rId3"/>
            </a:endParaRP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9933" y="1048981"/>
            <a:ext cx="7374467" cy="4663693"/>
          </a:xfrm>
          <a:prstGeom prst="rect">
            <a:avLst/>
          </a:prstGeom>
        </p:spPr>
      </p:pic>
      <p:cxnSp>
        <p:nvCxnSpPr>
          <p:cNvPr id="6" name="AutoShape 5"/>
          <p:cNvCxnSpPr>
            <a:cxnSpLocks noChangeShapeType="1"/>
          </p:cNvCxnSpPr>
          <p:nvPr/>
        </p:nvCxnSpPr>
        <p:spPr bwMode="auto">
          <a:xfrm>
            <a:off x="190500" y="969012"/>
            <a:ext cx="8229600" cy="0"/>
          </a:xfrm>
          <a:prstGeom prst="straightConnector1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398846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608" y="1504576"/>
            <a:ext cx="8042276" cy="1336956"/>
          </a:xfrm>
        </p:spPr>
        <p:txBody>
          <a:bodyPr/>
          <a:lstStyle/>
          <a:p>
            <a:r>
              <a:rPr lang="en-US" sz="3200" dirty="0" smtClean="0">
                <a:solidFill>
                  <a:srgbClr val="FF0000"/>
                </a:solidFill>
              </a:rPr>
              <a:t>Question: with  very reach harvest of STAR data at RHIC what is expected</a:t>
            </a:r>
            <a:br>
              <a:rPr lang="en-US" sz="3200" dirty="0" smtClean="0">
                <a:solidFill>
                  <a:srgbClr val="FF0000"/>
                </a:solidFill>
              </a:rPr>
            </a:br>
            <a:r>
              <a:rPr lang="en-US" sz="3200" dirty="0" smtClean="0">
                <a:solidFill>
                  <a:srgbClr val="FF0000"/>
                </a:solidFill>
              </a:rPr>
              <a:t>to be new  and </a:t>
            </a:r>
            <a:r>
              <a:rPr lang="en-US" sz="3200" dirty="0" smtClean="0">
                <a:solidFill>
                  <a:srgbClr val="FF0000"/>
                </a:solidFill>
              </a:rPr>
              <a:t>done better</a:t>
            </a:r>
            <a:r>
              <a:rPr lang="ru-RU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by </a:t>
            </a:r>
            <a:r>
              <a:rPr lang="en-US" sz="3200" dirty="0" smtClean="0">
                <a:solidFill>
                  <a:srgbClr val="FF0000"/>
                </a:solidFill>
              </a:rPr>
              <a:t>the MPD? 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43799" y="5897881"/>
            <a:ext cx="1047751" cy="45719"/>
          </a:xfrm>
        </p:spPr>
        <p:txBody>
          <a:bodyPr>
            <a:normAutofit fontScale="25000" lnSpcReduction="20000"/>
          </a:bodyPr>
          <a:lstStyle/>
          <a:p>
            <a:pPr>
              <a:buFont typeface="Wingdings" charset="2"/>
              <a:buChar char="Ø"/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140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FF0000"/>
                </a:solidFill>
              </a:rPr>
              <a:t>Question: with  very reach harvest of STAR data at RHIC what is expected</a:t>
            </a:r>
            <a:br>
              <a:rPr lang="en-US" sz="3200" dirty="0" smtClean="0">
                <a:solidFill>
                  <a:srgbClr val="FF0000"/>
                </a:solidFill>
              </a:rPr>
            </a:br>
            <a:r>
              <a:rPr lang="en-US" sz="3200" dirty="0" smtClean="0">
                <a:solidFill>
                  <a:srgbClr val="FF0000"/>
                </a:solidFill>
              </a:rPr>
              <a:t>to be new  and better by the MPD? 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 typeface="Wingdings" charset="2"/>
              <a:buChar char="Ø"/>
            </a:pPr>
            <a:r>
              <a:rPr lang="en-US" dirty="0" smtClean="0"/>
              <a:t>More precise selection of the centrality class in the MPD vs. STAR</a:t>
            </a:r>
          </a:p>
          <a:p>
            <a:r>
              <a:rPr lang="en-US" dirty="0">
                <a:solidFill>
                  <a:srgbClr val="FF0000"/>
                </a:solidFill>
              </a:rPr>
              <a:t>w</a:t>
            </a:r>
            <a:r>
              <a:rPr lang="en-US" dirty="0" smtClean="0">
                <a:solidFill>
                  <a:srgbClr val="FF0000"/>
                </a:solidFill>
              </a:rPr>
              <a:t>ill provide </a:t>
            </a:r>
            <a:r>
              <a:rPr lang="en-US" dirty="0">
                <a:solidFill>
                  <a:srgbClr val="FF0000"/>
                </a:solidFill>
              </a:rPr>
              <a:t>more accurate determination of the number of binary collisions and of the RAA </a:t>
            </a:r>
            <a:r>
              <a:rPr lang="en-US" dirty="0" smtClean="0">
                <a:solidFill>
                  <a:srgbClr val="FF0000"/>
                </a:solidFill>
              </a:rPr>
              <a:t>factor</a:t>
            </a:r>
            <a:endParaRPr lang="en-US" dirty="0" smtClean="0"/>
          </a:p>
          <a:p>
            <a:pPr>
              <a:buFont typeface="Wingdings" charset="2"/>
              <a:buChar char="Ø"/>
            </a:pPr>
            <a:r>
              <a:rPr lang="en-US" dirty="0" smtClean="0"/>
              <a:t>Classes </a:t>
            </a:r>
            <a:r>
              <a:rPr lang="en-US" dirty="0"/>
              <a:t>with narrow width </a:t>
            </a:r>
            <a:r>
              <a:rPr lang="en-US" dirty="0" smtClean="0"/>
              <a:t>of </a:t>
            </a:r>
            <a:r>
              <a:rPr lang="en-US" dirty="0"/>
              <a:t>central collisions  </a:t>
            </a:r>
            <a:r>
              <a:rPr lang="en-US" dirty="0" smtClean="0"/>
              <a:t>will eliminate considerably the trivial volume </a:t>
            </a:r>
            <a:r>
              <a:rPr lang="en-US" dirty="0" smtClean="0">
                <a:solidFill>
                  <a:srgbClr val="FF0000"/>
                </a:solidFill>
              </a:rPr>
              <a:t>fluctuations</a:t>
            </a:r>
            <a:r>
              <a:rPr lang="en-US" dirty="0" smtClean="0"/>
              <a:t> and allow to get new results </a:t>
            </a:r>
            <a:r>
              <a:rPr lang="en-US" dirty="0">
                <a:solidFill>
                  <a:schemeClr val="tx1"/>
                </a:solidFill>
              </a:rPr>
              <a:t>at the NICA </a:t>
            </a:r>
            <a:r>
              <a:rPr lang="en-US" dirty="0" smtClean="0">
                <a:solidFill>
                  <a:schemeClr val="tx1"/>
                </a:solidFill>
              </a:rPr>
              <a:t>energy: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in fluctuations and correlation measurements,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in </a:t>
            </a:r>
            <a:r>
              <a:rPr lang="en-US" dirty="0">
                <a:solidFill>
                  <a:srgbClr val="FF0000"/>
                </a:solidFill>
              </a:rPr>
              <a:t>elliptic flow measurements </a:t>
            </a:r>
            <a:r>
              <a:rPr lang="en-US" dirty="0" smtClean="0">
                <a:solidFill>
                  <a:srgbClr val="FF0000"/>
                </a:solidFill>
              </a:rPr>
              <a:t>and flow  fluctuations</a:t>
            </a:r>
          </a:p>
        </p:txBody>
      </p:sp>
    </p:spTree>
    <p:extLst>
      <p:ext uri="{BB962C8B-B14F-4D97-AF65-F5344CB8AC3E}">
        <p14:creationId xmlns:p14="http://schemas.microsoft.com/office/powerpoint/2010/main" val="2167904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3"/>
          <p:cNvSpPr txBox="1">
            <a:spLocks noGrp="1"/>
          </p:cNvSpPr>
          <p:nvPr>
            <p:ph type="title"/>
          </p:nvPr>
        </p:nvSpPr>
        <p:spPr>
          <a:xfrm>
            <a:off x="0" y="311150"/>
            <a:ext cx="8191500" cy="7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 b="1" dirty="0">
                <a:solidFill>
                  <a:srgbClr val="3366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MGM and GM for </a:t>
            </a:r>
            <a:r>
              <a:rPr lang="en-US" sz="3100" b="1" dirty="0" err="1">
                <a:solidFill>
                  <a:srgbClr val="3366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Pb+Pb</a:t>
            </a:r>
            <a:r>
              <a:rPr lang="en-US" sz="3100" b="1" dirty="0">
                <a:solidFill>
                  <a:srgbClr val="3366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collisions:</a:t>
            </a:r>
            <a:endParaRPr sz="3100" b="1" dirty="0">
              <a:solidFill>
                <a:srgbClr val="3366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lang="en-US" sz="3100" b="1" baseline="-250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coll</a:t>
            </a:r>
            <a:r>
              <a:rPr lang="en-US" sz="31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and </a:t>
            </a:r>
            <a:r>
              <a:rPr lang="en-US" sz="31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lang="en-US" sz="3100" b="1" baseline="-250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part</a:t>
            </a:r>
            <a:r>
              <a:rPr lang="en-US" sz="31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100" b="1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mean values </a:t>
            </a:r>
            <a:r>
              <a:rPr lang="en-US" sz="3100" b="1" dirty="0" smtClean="0">
                <a:solidFill>
                  <a:srgbClr val="3366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 fluctuations[1]</a:t>
            </a:r>
            <a:endParaRPr sz="3100" b="1" dirty="0">
              <a:solidFill>
                <a:srgbClr val="3366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18" name="Google Shape;318;p13" descr="Ncoll SGM vs MGM PbPb12.2.png"/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rcRect t="-4199" b="-4199"/>
          <a:stretch/>
        </p:blipFill>
        <p:spPr>
          <a:xfrm>
            <a:off x="371945" y="1622819"/>
            <a:ext cx="4112100" cy="3567900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p13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pic>
        <p:nvPicPr>
          <p:cNvPr id="319" name="Google Shape;319;p13" descr="Npart SGM vs MGM PbPb12.2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18186" y="1622819"/>
            <a:ext cx="4304316" cy="3556724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13"/>
          <p:cNvSpPr/>
          <p:nvPr/>
        </p:nvSpPr>
        <p:spPr>
          <a:xfrm>
            <a:off x="314607" y="5181445"/>
            <a:ext cx="8829393" cy="1061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Glauber</a:t>
            </a:r>
            <a:r>
              <a:rPr lang="en-US" sz="17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model and MGM  calculations of </a:t>
            </a:r>
            <a:r>
              <a:rPr lang="en-US" sz="17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lang="en-US" sz="1700" baseline="-25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coll</a:t>
            </a:r>
            <a:r>
              <a:rPr lang="en-US" sz="17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(left) and </a:t>
            </a:r>
            <a:r>
              <a:rPr lang="en-US" sz="17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lang="en-US" sz="1700" baseline="-25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part</a:t>
            </a:r>
            <a:r>
              <a:rPr lang="en-US" sz="17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(right) for </a:t>
            </a:r>
            <a:r>
              <a:rPr lang="en-US" sz="17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Pb+Pb</a:t>
            </a:r>
            <a:r>
              <a:rPr lang="en-US" sz="17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collisions at b=0</a:t>
            </a:r>
            <a:endParaRPr sz="17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85750" marR="0" lvl="0" indent="-2794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300"/>
              <a:buFont typeface="Times New Roman"/>
              <a:buChar char="➢"/>
            </a:pPr>
            <a:r>
              <a:rPr lang="en-US" sz="23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Account of energy-momentum  conservation in </a:t>
            </a:r>
            <a:r>
              <a:rPr lang="en-US" sz="23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multiparticle</a:t>
            </a:r>
            <a:r>
              <a:rPr lang="en-US" sz="23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production process decreases considerably values of </a:t>
            </a:r>
            <a:r>
              <a:rPr lang="en-US" sz="2300" b="1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lang="en-US" sz="2300" b="1" baseline="-250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coll</a:t>
            </a:r>
            <a:r>
              <a:rPr lang="en-US" sz="2300" b="1" baseline="-250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300" b="1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323" name="Google Shape;323;p13"/>
          <p:cNvCxnSpPr/>
          <p:nvPr/>
        </p:nvCxnSpPr>
        <p:spPr>
          <a:xfrm>
            <a:off x="251520" y="1196752"/>
            <a:ext cx="8229600" cy="0"/>
          </a:xfrm>
          <a:prstGeom prst="straightConnector1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Rectangle 1"/>
          <p:cNvSpPr/>
          <p:nvPr/>
        </p:nvSpPr>
        <p:spPr>
          <a:xfrm>
            <a:off x="393700" y="6398280"/>
            <a:ext cx="6172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[1] </a:t>
            </a:r>
            <a:r>
              <a:rPr lang="en-US" dirty="0" err="1">
                <a:solidFill>
                  <a:schemeClr val="tx1"/>
                </a:solidFill>
              </a:rPr>
              <a:t>G.Feofilov</a:t>
            </a:r>
            <a:r>
              <a:rPr lang="en-US" dirty="0">
                <a:solidFill>
                  <a:schemeClr val="tx1"/>
                </a:solidFill>
              </a:rPr>
              <a:t> et al, RFBR report “ </a:t>
            </a:r>
            <a:r>
              <a:rPr lang="en-US" dirty="0">
                <a:solidFill>
                  <a:schemeClr val="tx1"/>
                </a:solidFill>
                <a:ea typeface="Times New Roman"/>
                <a:cs typeface="Times New Roman"/>
                <a:sym typeface="Times New Roman"/>
              </a:rPr>
              <a:t>Investigation of initial states…”</a:t>
            </a:r>
            <a:endParaRPr lang="en-US" b="1" dirty="0">
              <a:solidFill>
                <a:srgbClr val="3366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41820" y="2411512"/>
            <a:ext cx="904080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lang="en-US" sz="3200" baseline="-250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coll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284754" y="2750178"/>
            <a:ext cx="919175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lang="en-US" sz="3200" baseline="-250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part</a:t>
            </a:r>
            <a:r>
              <a:rPr lang="en-US" sz="32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439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7576"/>
            <a:ext cx="9029701" cy="794124"/>
          </a:xfrm>
        </p:spPr>
        <p:txBody>
          <a:bodyPr/>
          <a:lstStyle/>
          <a:p>
            <a:r>
              <a:rPr lang="en-US" sz="3200" b="1" dirty="0" smtClean="0">
                <a:solidFill>
                  <a:srgbClr val="0000FF"/>
                </a:solidFill>
              </a:rPr>
              <a:t>Multiplicity distribution at STAR</a:t>
            </a:r>
            <a:r>
              <a:rPr lang="en-US" sz="3200" b="1" dirty="0">
                <a:solidFill>
                  <a:srgbClr val="0000FF"/>
                </a:solidFill>
              </a:rPr>
              <a:t>@</a:t>
            </a:r>
            <a:r>
              <a:rPr lang="en-US" sz="3200" b="1" dirty="0" smtClean="0">
                <a:solidFill>
                  <a:srgbClr val="0000FF"/>
                </a:solidFill>
              </a:rPr>
              <a:t>RHIC in </a:t>
            </a:r>
            <a:r>
              <a:rPr lang="en-US" sz="3200" b="1" dirty="0" err="1" smtClean="0">
                <a:solidFill>
                  <a:srgbClr val="0000FF"/>
                </a:solidFill>
              </a:rPr>
              <a:t>Au+Au</a:t>
            </a:r>
            <a:r>
              <a:rPr lang="en-US" sz="3200" b="1" dirty="0" smtClean="0">
                <a:solidFill>
                  <a:srgbClr val="0000FF"/>
                </a:solidFill>
              </a:rPr>
              <a:t> at √</a:t>
            </a:r>
            <a:r>
              <a:rPr lang="en-US" sz="3200" b="1" i="1" dirty="0" err="1" smtClean="0">
                <a:solidFill>
                  <a:srgbClr val="0000FF"/>
                </a:solidFill>
              </a:rPr>
              <a:t>sNN</a:t>
            </a:r>
            <a:r>
              <a:rPr lang="en-US" sz="3200" b="1" dirty="0" smtClean="0">
                <a:solidFill>
                  <a:srgbClr val="0000FF"/>
                </a:solidFill>
              </a:rPr>
              <a:t>= </a:t>
            </a:r>
            <a:r>
              <a:rPr lang="en-US" sz="3200" b="1" dirty="0">
                <a:solidFill>
                  <a:srgbClr val="0000FF"/>
                </a:solidFill>
              </a:rPr>
              <a:t>9.2 </a:t>
            </a:r>
            <a:r>
              <a:rPr lang="en-US" sz="3200" b="1" dirty="0" err="1">
                <a:solidFill>
                  <a:srgbClr val="0000FF"/>
                </a:solidFill>
              </a:rPr>
              <a:t>GeV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7797800" cy="499109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hlinkClick r:id="rId2"/>
            </a:endParaRPr>
          </a:p>
          <a:p>
            <a:endParaRPr lang="en-US" dirty="0" smtClean="0">
              <a:hlinkClick r:id="rId2"/>
            </a:endParaRPr>
          </a:p>
          <a:p>
            <a:endParaRPr lang="en-US" dirty="0">
              <a:hlinkClick r:id="rId2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6900" y="812800"/>
            <a:ext cx="4635499" cy="4241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100" y="2349500"/>
            <a:ext cx="3898900" cy="762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100" y="5016500"/>
            <a:ext cx="9144000" cy="83228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193800" y="5879068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February 2010Physical Review C 81(2)</a:t>
            </a:r>
          </a:p>
          <a:p>
            <a:r>
              <a:rPr lang="en-US" dirty="0"/>
              <a:t>DOI:10.1103/PhysRevC.81.024911</a:t>
            </a:r>
          </a:p>
          <a:p>
            <a:r>
              <a:rPr lang="en-US" dirty="0" err="1"/>
              <a:t>SourcearXiv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572000" y="5903893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www.researchgate.net</a:t>
            </a:r>
            <a:r>
              <a:rPr lang="en-US" dirty="0"/>
              <a:t>/publication/235576464_Identified_particle_production_azimuthal_anisotropy_and_interferometry_measurements_in_AuAu_collisions_at_sNN92_GeV</a:t>
            </a:r>
          </a:p>
        </p:txBody>
      </p:sp>
      <p:sp>
        <p:nvSpPr>
          <p:cNvPr id="10" name="Rectangle 9"/>
          <p:cNvSpPr/>
          <p:nvPr/>
        </p:nvSpPr>
        <p:spPr>
          <a:xfrm>
            <a:off x="127000" y="1243112"/>
            <a:ext cx="352765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/>
              <a:t>PHYSICAL REVIEW C 81, 024911 (2010)</a:t>
            </a:r>
            <a:endParaRPr lang="en-US" dirty="0"/>
          </a:p>
        </p:txBody>
      </p:sp>
      <p:cxnSp>
        <p:nvCxnSpPr>
          <p:cNvPr id="11" name="AutoShape 5"/>
          <p:cNvCxnSpPr>
            <a:cxnSpLocks noChangeShapeType="1"/>
          </p:cNvCxnSpPr>
          <p:nvPr/>
        </p:nvCxnSpPr>
        <p:spPr bwMode="auto">
          <a:xfrm>
            <a:off x="190500" y="969012"/>
            <a:ext cx="8229600" cy="0"/>
          </a:xfrm>
          <a:prstGeom prst="straightConnector1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720565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107576"/>
            <a:ext cx="8083551" cy="654424"/>
          </a:xfrm>
        </p:spPr>
        <p:txBody>
          <a:bodyPr/>
          <a:lstStyle/>
          <a:p>
            <a:r>
              <a:rPr lang="en-US" sz="3200" dirty="0" smtClean="0">
                <a:solidFill>
                  <a:srgbClr val="0000FF"/>
                </a:solidFill>
              </a:rPr>
              <a:t>Slide </a:t>
            </a:r>
            <a:r>
              <a:rPr lang="en-US" sz="3200" dirty="0">
                <a:solidFill>
                  <a:srgbClr val="0000FF"/>
                </a:solidFill>
              </a:rPr>
              <a:t>f</a:t>
            </a:r>
            <a:r>
              <a:rPr lang="en-US" sz="3200" dirty="0" smtClean="0">
                <a:solidFill>
                  <a:srgbClr val="0000FF"/>
                </a:solidFill>
              </a:rPr>
              <a:t>rom </a:t>
            </a:r>
            <a:r>
              <a:rPr lang="en-US" sz="3200" dirty="0" err="1" smtClean="0">
                <a:solidFill>
                  <a:srgbClr val="0000FF"/>
                </a:solidFill>
              </a:rPr>
              <a:t>Petr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Parfenov</a:t>
            </a:r>
            <a:r>
              <a:rPr lang="en-US" sz="3200" dirty="0" smtClean="0">
                <a:solidFill>
                  <a:srgbClr val="0000FF"/>
                </a:solidFill>
              </a:rPr>
              <a:t> talk:</a:t>
            </a:r>
            <a:endParaRPr lang="en-US" sz="3200" dirty="0">
              <a:solidFill>
                <a:srgbClr val="0000FF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t="3596" b="3596"/>
          <a:stretch>
            <a:fillRect/>
          </a:stretch>
        </p:blipFill>
        <p:spPr>
          <a:xfrm>
            <a:off x="70546" y="1112335"/>
            <a:ext cx="9110220" cy="4920165"/>
          </a:xfrm>
        </p:spPr>
      </p:pic>
      <p:cxnSp>
        <p:nvCxnSpPr>
          <p:cNvPr id="5" name="AutoShape 5"/>
          <p:cNvCxnSpPr>
            <a:cxnSpLocks noChangeShapeType="1"/>
          </p:cNvCxnSpPr>
          <p:nvPr/>
        </p:nvCxnSpPr>
        <p:spPr bwMode="auto">
          <a:xfrm>
            <a:off x="190500" y="969012"/>
            <a:ext cx="8229600" cy="0"/>
          </a:xfrm>
          <a:prstGeom prst="straightConnector1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045818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0000FF"/>
                </a:solidFill>
              </a:rPr>
              <a:t>Slide from </a:t>
            </a:r>
            <a:r>
              <a:rPr lang="en-US" sz="3200" dirty="0" smtClean="0">
                <a:solidFill>
                  <a:srgbClr val="0000FF"/>
                </a:solidFill>
              </a:rPr>
              <a:t>Pedro Nieto talk</a:t>
            </a:r>
            <a:r>
              <a:rPr lang="en-US" sz="3200" dirty="0">
                <a:solidFill>
                  <a:srgbClr val="0000FF"/>
                </a:solidFill>
              </a:rPr>
              <a:t>:</a:t>
            </a:r>
            <a:r>
              <a:rPr lang="en-US" sz="3200" dirty="0" smtClean="0">
                <a:solidFill>
                  <a:srgbClr val="0000FF"/>
                </a:solidFill>
              </a:rPr>
              <a:t/>
            </a:r>
            <a:br>
              <a:rPr lang="en-US" sz="3200" dirty="0" smtClean="0">
                <a:solidFill>
                  <a:srgbClr val="0000FF"/>
                </a:solidFill>
              </a:rPr>
            </a:b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950" b="950"/>
          <a:stretch/>
        </p:blipFill>
        <p:spPr>
          <a:xfrm>
            <a:off x="829732" y="1183173"/>
            <a:ext cx="6104468" cy="4391240"/>
          </a:xfrm>
        </p:spPr>
      </p:pic>
      <p:cxnSp>
        <p:nvCxnSpPr>
          <p:cNvPr id="5" name="AutoShape 5"/>
          <p:cNvCxnSpPr>
            <a:cxnSpLocks noChangeShapeType="1"/>
          </p:cNvCxnSpPr>
          <p:nvPr/>
        </p:nvCxnSpPr>
        <p:spPr bwMode="auto">
          <a:xfrm>
            <a:off x="190500" y="969012"/>
            <a:ext cx="8229600" cy="0"/>
          </a:xfrm>
          <a:prstGeom prst="straightConnector1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32479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37067" y="107576"/>
            <a:ext cx="9211734" cy="1336956"/>
          </a:xfrm>
        </p:spPr>
        <p:txBody>
          <a:bodyPr/>
          <a:lstStyle/>
          <a:p>
            <a:r>
              <a:rPr lang="en-US" sz="3200" dirty="0" smtClean="0"/>
              <a:t>Parameters x and f, </a:t>
            </a:r>
            <a:r>
              <a:rPr lang="en-US" sz="3200" dirty="0"/>
              <a:t>μ, k) in standard </a:t>
            </a:r>
            <a:r>
              <a:rPr lang="en-US" sz="3200" dirty="0" err="1"/>
              <a:t>Glauber</a:t>
            </a:r>
            <a:r>
              <a:rPr lang="en-US" sz="3200" dirty="0"/>
              <a:t>-based approach </a:t>
            </a:r>
            <a:r>
              <a:rPr lang="en-US" sz="3200" dirty="0" smtClean="0"/>
              <a:t>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systematic  </a:t>
            </a:r>
            <a:r>
              <a:rPr lang="en-US" dirty="0" err="1" smtClean="0"/>
              <a:t>behaviour</a:t>
            </a:r>
            <a:r>
              <a:rPr lang="en-US" dirty="0" smtClean="0"/>
              <a:t> of these parameters be appears to  rather strange (e.g. for “f”)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427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Centrality classes selection</a:t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dirty="0" smtClean="0">
                <a:solidFill>
                  <a:srgbClr val="0000FF"/>
                </a:solidFill>
              </a:rPr>
              <a:t>to compare with STAR 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What is   needed: </a:t>
            </a:r>
          </a:p>
          <a:p>
            <a:pPr>
              <a:buFont typeface="Wingdings" charset="2"/>
              <a:buChar char="Ø"/>
            </a:pPr>
            <a:r>
              <a:rPr lang="en-US" dirty="0" smtClean="0"/>
              <a:t>MC simulations </a:t>
            </a:r>
            <a:r>
              <a:rPr lang="en-US" dirty="0" err="1" smtClean="0"/>
              <a:t>fo</a:t>
            </a:r>
            <a:r>
              <a:rPr lang="en-US" dirty="0" smtClean="0"/>
              <a:t> </a:t>
            </a:r>
            <a:r>
              <a:rPr lang="en-US" dirty="0" err="1" smtClean="0"/>
              <a:t>Bi+Bi</a:t>
            </a:r>
            <a:r>
              <a:rPr lang="en-US" dirty="0" smtClean="0"/>
              <a:t> collisions at 9.2 </a:t>
            </a:r>
            <a:r>
              <a:rPr lang="en-US" dirty="0" err="1" smtClean="0"/>
              <a:t>GeV</a:t>
            </a:r>
            <a:r>
              <a:rPr lang="en-US" dirty="0" smtClean="0"/>
              <a:t> for </a:t>
            </a:r>
            <a:r>
              <a:rPr lang="en-US" dirty="0" smtClean="0">
                <a:solidFill>
                  <a:srgbClr val="FF0000"/>
                </a:solidFill>
              </a:rPr>
              <a:t>0-10%, 0-30%, 30-60%  and 0-60% and  10-30% </a:t>
            </a:r>
            <a:r>
              <a:rPr lang="en-US" dirty="0" smtClean="0"/>
              <a:t>multiplicity-based centrality classes</a:t>
            </a:r>
          </a:p>
          <a:p>
            <a:pPr>
              <a:buFont typeface="Wingdings" charset="2"/>
              <a:buChar char="Ø"/>
            </a:pPr>
            <a:r>
              <a:rPr lang="en-US" dirty="0" smtClean="0"/>
              <a:t>Central </a:t>
            </a:r>
            <a:r>
              <a:rPr lang="en-US" dirty="0" err="1" smtClean="0"/>
              <a:t>pseudorapidity</a:t>
            </a:r>
            <a:r>
              <a:rPr lang="en-US" dirty="0" smtClean="0"/>
              <a:t> intervals:                                 </a:t>
            </a:r>
            <a:r>
              <a:rPr lang="en-US" b="1" dirty="0" smtClean="0">
                <a:solidFill>
                  <a:srgbClr val="FF0000"/>
                </a:solidFill>
              </a:rPr>
              <a:t> |</a:t>
            </a:r>
            <a:r>
              <a:rPr lang="en-US" b="1" dirty="0" err="1">
                <a:solidFill>
                  <a:srgbClr val="FF0000"/>
                </a:solidFill>
              </a:rPr>
              <a:t>η</a:t>
            </a:r>
            <a:r>
              <a:rPr lang="en-US" b="1" dirty="0">
                <a:solidFill>
                  <a:srgbClr val="FF0000"/>
                </a:solidFill>
              </a:rPr>
              <a:t>|</a:t>
            </a:r>
            <a:r>
              <a:rPr lang="en-US" b="1" dirty="0" smtClean="0">
                <a:solidFill>
                  <a:srgbClr val="FF0000"/>
                </a:solidFill>
              </a:rPr>
              <a:t>&lt;0.5 and  |</a:t>
            </a:r>
            <a:r>
              <a:rPr lang="en-US" b="1" dirty="0" err="1">
                <a:solidFill>
                  <a:srgbClr val="FF0000"/>
                </a:solidFill>
              </a:rPr>
              <a:t>η</a:t>
            </a:r>
            <a:r>
              <a:rPr lang="en-US" b="1" dirty="0">
                <a:solidFill>
                  <a:srgbClr val="FF0000"/>
                </a:solidFill>
              </a:rPr>
              <a:t>|&lt;</a:t>
            </a:r>
            <a:r>
              <a:rPr lang="en-US" b="1" dirty="0" smtClean="0">
                <a:solidFill>
                  <a:srgbClr val="FF0000"/>
                </a:solidFill>
              </a:rPr>
              <a:t>1.0</a:t>
            </a:r>
          </a:p>
          <a:p>
            <a:pPr>
              <a:buFont typeface="Wingdings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Statistics: ~ 100 </a:t>
            </a:r>
            <a:r>
              <a:rPr lang="en-US" dirty="0" err="1" smtClean="0">
                <a:solidFill>
                  <a:schemeClr val="tx1"/>
                </a:solidFill>
              </a:rPr>
              <a:t>mln</a:t>
            </a:r>
            <a:r>
              <a:rPr lang="en-US" dirty="0" smtClean="0">
                <a:solidFill>
                  <a:schemeClr val="tx1"/>
                </a:solidFill>
              </a:rPr>
              <a:t> min bias events -</a:t>
            </a:r>
            <a:r>
              <a:rPr lang="en-US" dirty="0" smtClean="0">
                <a:solidFill>
                  <a:srgbClr val="FF0000"/>
                </a:solidFill>
              </a:rPr>
              <a:t>- </a:t>
            </a:r>
            <a:r>
              <a:rPr lang="en-US" sz="3200" dirty="0" smtClean="0">
                <a:solidFill>
                  <a:srgbClr val="FF0000"/>
                </a:solidFill>
              </a:rPr>
              <a:t>? </a:t>
            </a:r>
          </a:p>
          <a:p>
            <a:pPr>
              <a:buFont typeface="Wingdings" charset="2"/>
              <a:buChar char="Ø"/>
            </a:pPr>
            <a:r>
              <a:rPr lang="en-US" dirty="0" smtClean="0">
                <a:solidFill>
                  <a:srgbClr val="FF0000"/>
                </a:solidFill>
              </a:rPr>
              <a:t>…something else?</a:t>
            </a:r>
            <a:endParaRPr lang="en-US" dirty="0">
              <a:solidFill>
                <a:srgbClr val="FF0000"/>
              </a:solidFill>
            </a:endParaRPr>
          </a:p>
          <a:p>
            <a:pPr>
              <a:buFont typeface="Wingdings" charset="2"/>
              <a:buChar char="Ø"/>
            </a:pPr>
            <a:endParaRPr lang="en-US" b="1" dirty="0"/>
          </a:p>
          <a:p>
            <a:pPr>
              <a:buFont typeface="Wingdings" charset="2"/>
              <a:buChar char="Ø"/>
            </a:pPr>
            <a:endParaRPr lang="en-US" dirty="0" smtClean="0"/>
          </a:p>
          <a:p>
            <a:pPr>
              <a:buFont typeface="Wingdings" charset="2"/>
              <a:buChar char="Ø"/>
            </a:pPr>
            <a:endParaRPr lang="en-US" dirty="0"/>
          </a:p>
        </p:txBody>
      </p:sp>
      <p:cxnSp>
        <p:nvCxnSpPr>
          <p:cNvPr id="5" name="AutoShape 5"/>
          <p:cNvCxnSpPr>
            <a:cxnSpLocks noChangeShapeType="1"/>
          </p:cNvCxnSpPr>
          <p:nvPr/>
        </p:nvCxnSpPr>
        <p:spPr bwMode="auto">
          <a:xfrm>
            <a:off x="114300" y="1413512"/>
            <a:ext cx="8229600" cy="0"/>
          </a:xfrm>
          <a:prstGeom prst="straightConnector1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190661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90500" y="107576"/>
            <a:ext cx="9753599" cy="794124"/>
          </a:xfrm>
        </p:spPr>
        <p:txBody>
          <a:bodyPr/>
          <a:lstStyle/>
          <a:p>
            <a:r>
              <a:rPr lang="en-US" sz="3200" b="1" dirty="0">
                <a:solidFill>
                  <a:srgbClr val="0000FF"/>
                </a:solidFill>
                <a:latin typeface="Times New Roman"/>
                <a:cs typeface="Times New Roman"/>
              </a:rPr>
              <a:t>Discussion of the MC </a:t>
            </a:r>
            <a:r>
              <a:rPr lang="en-US" sz="32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production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6100" y="1066801"/>
            <a:ext cx="8058151" cy="579119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200" b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sz="3200" b="1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sz="32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Task 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2:</a:t>
            </a:r>
            <a:r>
              <a:rPr lang="en-US" sz="3200" b="1" dirty="0" smtClean="0">
                <a:solidFill>
                  <a:srgbClr val="0000FF"/>
                </a:solidFill>
              </a:rPr>
              <a:t>Selection </a:t>
            </a:r>
            <a:r>
              <a:rPr lang="en-US" sz="3200" b="1" dirty="0">
                <a:solidFill>
                  <a:srgbClr val="0000FF"/>
                </a:solidFill>
              </a:rPr>
              <a:t>of the </a:t>
            </a:r>
            <a:r>
              <a:rPr lang="en-US" sz="3200" b="1" dirty="0" err="1">
                <a:solidFill>
                  <a:srgbClr val="0000FF"/>
                </a:solidFill>
              </a:rPr>
              <a:t>pseudorapidity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smtClean="0">
                <a:solidFill>
                  <a:srgbClr val="0000FF"/>
                </a:solidFill>
              </a:rPr>
              <a:t>intervals and centrality classes for MPD  analysis and MC simulations for the Physics Performance paper</a:t>
            </a:r>
          </a:p>
          <a:p>
            <a:pPr marL="0" indent="0">
              <a:buNone/>
            </a:pPr>
            <a:r>
              <a:rPr lang="en-US" sz="3200" dirty="0" smtClean="0"/>
              <a:t>----    </a:t>
            </a:r>
            <a:r>
              <a:rPr lang="en-US" sz="3200" dirty="0" err="1" smtClean="0"/>
              <a:t>Bi+Bi</a:t>
            </a:r>
            <a:r>
              <a:rPr lang="en-US" sz="3200" dirty="0" smtClean="0"/>
              <a:t> collisions at √s </a:t>
            </a:r>
            <a:r>
              <a:rPr lang="en-US" sz="3200" baseline="-25000" dirty="0" smtClean="0"/>
              <a:t>NN</a:t>
            </a:r>
            <a:r>
              <a:rPr lang="en-US" sz="3200" dirty="0" smtClean="0"/>
              <a:t>=9.2GeV </a:t>
            </a:r>
            <a:endParaRPr lang="en-US" sz="3200" baseline="-25000" dirty="0"/>
          </a:p>
        </p:txBody>
      </p:sp>
      <p:cxnSp>
        <p:nvCxnSpPr>
          <p:cNvPr id="5" name="AutoShape 5"/>
          <p:cNvCxnSpPr>
            <a:cxnSpLocks noChangeShapeType="1"/>
          </p:cNvCxnSpPr>
          <p:nvPr/>
        </p:nvCxnSpPr>
        <p:spPr bwMode="auto">
          <a:xfrm>
            <a:off x="190500" y="969012"/>
            <a:ext cx="8229600" cy="0"/>
          </a:xfrm>
          <a:prstGeom prst="straightConnector1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292800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Layout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92667" y="1594934"/>
            <a:ext cx="8153400" cy="347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</a:pPr>
            <a:r>
              <a:rPr lang="en-US" sz="1600" b="1" dirty="0">
                <a:solidFill>
                  <a:schemeClr val="tx1"/>
                </a:solidFill>
                <a:latin typeface="Times New Roman"/>
                <a:cs typeface="Times New Roman"/>
              </a:rPr>
              <a:t>1) </a:t>
            </a:r>
            <a:r>
              <a:rPr lang="en-US" sz="16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Introduction. Where are we today?</a:t>
            </a:r>
            <a:endParaRPr lang="en-US" sz="1600" b="1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lvl="0">
              <a:lnSpc>
                <a:spcPct val="120000"/>
              </a:lnSpc>
            </a:pPr>
            <a:r>
              <a:rPr lang="en-US" sz="1600" b="1" dirty="0">
                <a:solidFill>
                  <a:schemeClr val="tx1"/>
                </a:solidFill>
                <a:latin typeface="Times New Roman"/>
                <a:cs typeface="Times New Roman"/>
              </a:rPr>
              <a:t>2) Discussion of the MC </a:t>
            </a:r>
            <a:r>
              <a:rPr lang="en-US" sz="16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production</a:t>
            </a:r>
            <a:endParaRPr lang="en-US" sz="1600" b="1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lvl="0">
              <a:lnSpc>
                <a:spcPct val="120000"/>
              </a:lnSpc>
              <a:buFont typeface="Wingdings" charset="2"/>
              <a:buChar char="Ø"/>
            </a:pPr>
            <a:r>
              <a:rPr lang="en-US" dirty="0">
                <a:solidFill>
                  <a:srgbClr val="FF0000"/>
                </a:solidFill>
              </a:rPr>
              <a:t>Task 1. </a:t>
            </a:r>
            <a:r>
              <a:rPr lang="en-US" b="1" dirty="0"/>
              <a:t>Compare to STAR </a:t>
            </a:r>
            <a:r>
              <a:rPr lang="en-US" b="1" dirty="0" err="1"/>
              <a:t>Au+Au</a:t>
            </a:r>
            <a:r>
              <a:rPr lang="en-US" b="1" dirty="0"/>
              <a:t> data </a:t>
            </a:r>
            <a:r>
              <a:rPr lang="en-US" dirty="0"/>
              <a:t>at √</a:t>
            </a:r>
            <a:r>
              <a:rPr lang="en-US" dirty="0" err="1"/>
              <a:t>s</a:t>
            </a:r>
            <a:r>
              <a:rPr lang="en-US" baseline="-25000" dirty="0" err="1"/>
              <a:t>NN</a:t>
            </a:r>
            <a:r>
              <a:rPr lang="en-US" dirty="0"/>
              <a:t>=9.2 </a:t>
            </a:r>
            <a:r>
              <a:rPr lang="en-US" dirty="0" err="1"/>
              <a:t>GeV</a:t>
            </a:r>
            <a:r>
              <a:rPr lang="en-US" dirty="0"/>
              <a:t>:  </a:t>
            </a:r>
            <a:endParaRPr lang="en-US" dirty="0" smtClean="0"/>
          </a:p>
          <a:p>
            <a:pPr marL="285750" lvl="0" indent="-285750">
              <a:lnSpc>
                <a:spcPct val="120000"/>
              </a:lnSpc>
              <a:buFont typeface="Arial"/>
              <a:buChar char="•"/>
            </a:pPr>
            <a:r>
              <a:rPr lang="en-US" dirty="0" smtClean="0"/>
              <a:t>Analysis </a:t>
            </a:r>
            <a:r>
              <a:rPr lang="en-US" dirty="0"/>
              <a:t>of </a:t>
            </a:r>
            <a:r>
              <a:rPr lang="en-US" dirty="0" err="1"/>
              <a:t>Bi+Bi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dirty="0" err="1"/>
              <a:t>Au+Au</a:t>
            </a:r>
            <a:r>
              <a:rPr lang="en-US" dirty="0"/>
              <a:t>?) MC data in the same </a:t>
            </a:r>
            <a:r>
              <a:rPr lang="en-US" dirty="0" err="1"/>
              <a:t>pseudorapidity</a:t>
            </a:r>
            <a:r>
              <a:rPr lang="en-US" dirty="0"/>
              <a:t> and centrality intervals of the multiplicity-based classes </a:t>
            </a:r>
            <a:r>
              <a:rPr lang="en-US" dirty="0" smtClean="0"/>
              <a:t> as in STAR-like procedure</a:t>
            </a:r>
            <a:endParaRPr lang="en-US" dirty="0"/>
          </a:p>
          <a:p>
            <a:pPr lvl="0">
              <a:lnSpc>
                <a:spcPct val="120000"/>
              </a:lnSpc>
              <a:buFont typeface="Wingdings" charset="2"/>
              <a:buChar char="Ø"/>
            </a:pPr>
            <a:r>
              <a:rPr lang="en-US" dirty="0">
                <a:solidFill>
                  <a:srgbClr val="FF0000"/>
                </a:solidFill>
              </a:rPr>
              <a:t>Task 2: </a:t>
            </a:r>
            <a:r>
              <a:rPr lang="en-US" b="1" dirty="0">
                <a:solidFill>
                  <a:schemeClr val="tx1"/>
                </a:solidFill>
                <a:latin typeface="Times New Roman"/>
                <a:cs typeface="Times New Roman"/>
              </a:rPr>
              <a:t> New </a:t>
            </a:r>
            <a:r>
              <a:rPr lang="en-US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 MC simulations. </a:t>
            </a:r>
            <a:r>
              <a:rPr lang="en-US" dirty="0" smtClean="0"/>
              <a:t>What is needed:</a:t>
            </a:r>
          </a:p>
          <a:p>
            <a:pPr>
              <a:buFont typeface="Wingdings" charset="2"/>
              <a:buChar char="§"/>
            </a:pPr>
            <a:r>
              <a:rPr lang="en-US" dirty="0" smtClean="0"/>
              <a:t>                </a:t>
            </a:r>
            <a:r>
              <a:rPr lang="en-US" dirty="0" smtClean="0">
                <a:solidFill>
                  <a:srgbClr val="0000FF"/>
                </a:solidFill>
              </a:rPr>
              <a:t>Selection </a:t>
            </a:r>
            <a:r>
              <a:rPr lang="en-US" dirty="0">
                <a:solidFill>
                  <a:srgbClr val="0000FF"/>
                </a:solidFill>
              </a:rPr>
              <a:t>of the </a:t>
            </a:r>
            <a:r>
              <a:rPr lang="en-US" dirty="0" err="1">
                <a:solidFill>
                  <a:srgbClr val="0000FF"/>
                </a:solidFill>
              </a:rPr>
              <a:t>pseudorapidity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/>
              <a:t>intervals for the multiplicity-based classes of </a:t>
            </a:r>
            <a:r>
              <a:rPr lang="en-US" dirty="0" err="1"/>
              <a:t>Bi+Bi</a:t>
            </a:r>
            <a:r>
              <a:rPr lang="en-US" dirty="0"/>
              <a:t>  data at √</a:t>
            </a:r>
            <a:r>
              <a:rPr lang="en-US" dirty="0" err="1"/>
              <a:t>s</a:t>
            </a:r>
            <a:r>
              <a:rPr lang="en-US" baseline="-25000" dirty="0" err="1"/>
              <a:t>NN</a:t>
            </a:r>
            <a:r>
              <a:rPr lang="en-US" dirty="0"/>
              <a:t>=9.2 </a:t>
            </a:r>
            <a:r>
              <a:rPr lang="en-US" dirty="0" err="1"/>
              <a:t>GeV</a:t>
            </a:r>
            <a:r>
              <a:rPr lang="en-US" dirty="0"/>
              <a:t>  in order to </a:t>
            </a:r>
            <a:r>
              <a:rPr lang="en-US" dirty="0">
                <a:solidFill>
                  <a:srgbClr val="0000FF"/>
                </a:solidFill>
              </a:rPr>
              <a:t>minimize the autocorrelation effects </a:t>
            </a:r>
            <a:r>
              <a:rPr lang="en-US" dirty="0"/>
              <a:t>in the data </a:t>
            </a:r>
            <a:r>
              <a:rPr lang="en-US" dirty="0" smtClean="0"/>
              <a:t>analysis    </a:t>
            </a:r>
            <a:endParaRPr lang="en-US" dirty="0"/>
          </a:p>
          <a:p>
            <a:pPr lvl="3">
              <a:buFont typeface="Wingdings" charset="2"/>
              <a:buChar char="§"/>
            </a:pPr>
            <a:r>
              <a:rPr lang="en-US" dirty="0" smtClean="0">
                <a:solidFill>
                  <a:srgbClr val="0000FF"/>
                </a:solidFill>
              </a:rPr>
              <a:t>                Class</a:t>
            </a:r>
            <a:r>
              <a:rPr lang="en-US" dirty="0">
                <a:solidFill>
                  <a:srgbClr val="0000FF"/>
                </a:solidFill>
              </a:rPr>
              <a:t>-</a:t>
            </a:r>
            <a:r>
              <a:rPr lang="en-US" dirty="0" err="1">
                <a:solidFill>
                  <a:srgbClr val="0000FF"/>
                </a:solidFill>
              </a:rPr>
              <a:t>wize</a:t>
            </a:r>
            <a:r>
              <a:rPr lang="en-US" dirty="0">
                <a:solidFill>
                  <a:srgbClr val="0000FF"/>
                </a:solidFill>
              </a:rPr>
              <a:t> optimization </a:t>
            </a:r>
            <a:r>
              <a:rPr lang="en-US" dirty="0"/>
              <a:t>of </a:t>
            </a:r>
            <a:r>
              <a:rPr lang="en-US" dirty="0">
                <a:solidFill>
                  <a:schemeClr val="tx1"/>
                </a:solidFill>
              </a:rPr>
              <a:t>the centrality class-width</a:t>
            </a:r>
          </a:p>
          <a:p>
            <a:pPr>
              <a:buFont typeface="Wingdings" charset="2"/>
              <a:buChar char="§"/>
            </a:pPr>
            <a:r>
              <a:rPr lang="en-US" dirty="0" smtClean="0">
                <a:solidFill>
                  <a:srgbClr val="0000FF"/>
                </a:solidFill>
              </a:rPr>
              <a:t>                Account </a:t>
            </a:r>
            <a:r>
              <a:rPr lang="en-US" dirty="0">
                <a:solidFill>
                  <a:srgbClr val="0000FF"/>
                </a:solidFill>
              </a:rPr>
              <a:t>of influence of the wide distribution in Z position  </a:t>
            </a:r>
            <a:r>
              <a:rPr lang="en-US" dirty="0"/>
              <a:t>of the  interaction vertex on (</a:t>
            </a:r>
            <a:r>
              <a:rPr lang="en-US" dirty="0" err="1"/>
              <a:t>i</a:t>
            </a:r>
            <a:r>
              <a:rPr lang="en-US" dirty="0"/>
              <a:t>) the selection of the multiplicity classes and (ii) a possible  bias in the  </a:t>
            </a:r>
            <a:r>
              <a:rPr lang="en-US" dirty="0" err="1"/>
              <a:t>FHCal</a:t>
            </a:r>
            <a:r>
              <a:rPr lang="en-US" dirty="0"/>
              <a:t> measurements</a:t>
            </a:r>
          </a:p>
          <a:p>
            <a:pPr>
              <a:buFont typeface="Wingdings" charset="2"/>
              <a:buChar char="§"/>
            </a:pPr>
            <a:r>
              <a:rPr lang="en-US" dirty="0" smtClean="0">
                <a:solidFill>
                  <a:srgbClr val="0000FF"/>
                </a:solidFill>
              </a:rPr>
              <a:t>                Event</a:t>
            </a:r>
            <a:r>
              <a:rPr lang="en-US" dirty="0">
                <a:solidFill>
                  <a:srgbClr val="0000FF"/>
                </a:solidFill>
              </a:rPr>
              <a:t>-generators that could be used and discussed in the MPD Physics paper: </a:t>
            </a:r>
            <a:r>
              <a:rPr lang="en-US" dirty="0"/>
              <a:t>SMASH, URQMD, DCM-QGSM-SMM,  AMPT, </a:t>
            </a:r>
            <a:r>
              <a:rPr lang="en-US" spc="-1" dirty="0"/>
              <a:t>AAMCC</a:t>
            </a:r>
            <a:r>
              <a:rPr lang="en-US" dirty="0"/>
              <a:t>…something  else?</a:t>
            </a:r>
          </a:p>
          <a:p>
            <a:pPr marL="0" indent="0">
              <a:buNone/>
            </a:pPr>
            <a:r>
              <a:rPr lang="en-US" sz="1600" b="1" dirty="0"/>
              <a:t>3) The next steps</a:t>
            </a:r>
          </a:p>
        </p:txBody>
      </p:sp>
    </p:spTree>
    <p:extLst>
      <p:ext uri="{BB962C8B-B14F-4D97-AF65-F5344CB8AC3E}">
        <p14:creationId xmlns:p14="http://schemas.microsoft.com/office/powerpoint/2010/main" val="1909948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FF0000"/>
                </a:solidFill>
              </a:rPr>
              <a:t>Request 16: PWG1 -- DCM-SMM, min bias BiBi@9.2 </a:t>
            </a:r>
            <a:r>
              <a:rPr lang="en-US" sz="3200" dirty="0" err="1">
                <a:solidFill>
                  <a:srgbClr val="FF0000"/>
                </a:solidFill>
              </a:rPr>
              <a:t>GeV</a:t>
            </a:r>
            <a:r>
              <a:rPr lang="en-US" sz="3200" dirty="0">
                <a:solidFill>
                  <a:srgbClr val="FF0000"/>
                </a:solidFill>
              </a:rPr>
              <a:t>, 1 </a:t>
            </a:r>
            <a:r>
              <a:rPr lang="en-US" sz="3200" dirty="0" err="1">
                <a:solidFill>
                  <a:srgbClr val="FF0000"/>
                </a:solidFill>
              </a:rPr>
              <a:t>mln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4" y="1600201"/>
            <a:ext cx="8353425" cy="43434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For physics studies </a:t>
            </a:r>
            <a:r>
              <a:rPr lang="en-US" dirty="0"/>
              <a:t>within PWG1 (centrality determination with </a:t>
            </a:r>
            <a:endParaRPr lang="en-US" dirty="0" smtClean="0"/>
          </a:p>
          <a:p>
            <a:r>
              <a:rPr lang="en-US" dirty="0" err="1" smtClean="0"/>
              <a:t>FHCal</a:t>
            </a:r>
            <a:r>
              <a:rPr lang="en-US" dirty="0"/>
              <a:t>). </a:t>
            </a:r>
            <a:r>
              <a:rPr lang="en-US" sz="1800" dirty="0" smtClean="0"/>
              <a:t>Done</a:t>
            </a:r>
            <a:r>
              <a:rPr lang="en-US" sz="1800" dirty="0"/>
              <a:t>.</a:t>
            </a:r>
            <a:br>
              <a:rPr lang="en-US" sz="1800" dirty="0"/>
            </a:br>
            <a:r>
              <a:rPr lang="en-US" sz="1800" dirty="0" err="1"/>
              <a:t>dst</a:t>
            </a:r>
            <a:r>
              <a:rPr lang="en-US" sz="1800" dirty="0"/>
              <a:t>:</a:t>
            </a:r>
            <a:br>
              <a:rPr lang="en-US" sz="1800" dirty="0"/>
            </a:br>
            <a:r>
              <a:rPr lang="en-US" sz="1800" dirty="0"/>
              <a:t>/</a:t>
            </a:r>
            <a:r>
              <a:rPr lang="en-US" sz="1800" dirty="0" err="1"/>
              <a:t>eos</a:t>
            </a:r>
            <a:r>
              <a:rPr lang="en-US" sz="1800" dirty="0"/>
              <a:t>/</a:t>
            </a:r>
            <a:r>
              <a:rPr lang="en-US" sz="1800" dirty="0" err="1"/>
              <a:t>nica</a:t>
            </a:r>
            <a:r>
              <a:rPr lang="en-US" sz="1800" dirty="0"/>
              <a:t>/</a:t>
            </a:r>
            <a:r>
              <a:rPr lang="en-US" sz="1800" dirty="0" err="1"/>
              <a:t>mpd</a:t>
            </a:r>
            <a:r>
              <a:rPr lang="en-US" sz="1800" dirty="0"/>
              <a:t>/</a:t>
            </a:r>
            <a:r>
              <a:rPr lang="en-US" sz="1800" dirty="0" err="1"/>
              <a:t>dirac</a:t>
            </a:r>
            <a:r>
              <a:rPr lang="en-US" sz="1800" dirty="0"/>
              <a:t>/</a:t>
            </a:r>
            <a:r>
              <a:rPr lang="en-US" sz="1800" dirty="0" err="1"/>
              <a:t>mpd.nica.jinr</a:t>
            </a:r>
            <a:r>
              <a:rPr lang="en-US" sz="1800" dirty="0"/>
              <a:t>/</a:t>
            </a:r>
            <a:r>
              <a:rPr lang="en-US" sz="1800" dirty="0" err="1"/>
              <a:t>vo</a:t>
            </a:r>
            <a:r>
              <a:rPr lang="en-US" sz="1800" dirty="0"/>
              <a:t>/</a:t>
            </a:r>
            <a:r>
              <a:rPr lang="en-US" sz="1800" dirty="0" err="1"/>
              <a:t>mpd</a:t>
            </a:r>
            <a:r>
              <a:rPr lang="en-US" sz="1800" dirty="0"/>
              <a:t>/data/</a:t>
            </a:r>
            <a:r>
              <a:rPr lang="en-US" sz="1800" dirty="0" err="1"/>
              <a:t>exp</a:t>
            </a:r>
            <a:r>
              <a:rPr lang="en-US" sz="1800" dirty="0"/>
              <a:t>/dst-BiBi-09.2GeV-mp07-21-2kev/</a:t>
            </a:r>
            <a:r>
              <a:rPr lang="en-US" sz="1800" dirty="0" err="1"/>
              <a:t>BiBi</a:t>
            </a:r>
            <a:r>
              <a:rPr lang="en-US" sz="1800" dirty="0"/>
              <a:t>/09.2GeV-mb/DCMSMM/BiBi-09.2GeV-mp07-21-2kev</a:t>
            </a:r>
            <a:br>
              <a:rPr lang="en-US" sz="1800" dirty="0"/>
            </a:br>
            <a:r>
              <a:rPr lang="en-US" sz="1800" dirty="0" err="1"/>
              <a:t>MiniDst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>/</a:t>
            </a:r>
            <a:r>
              <a:rPr lang="en-US" sz="1800" dirty="0" err="1"/>
              <a:t>eos</a:t>
            </a:r>
            <a:r>
              <a:rPr lang="en-US" sz="1800" dirty="0"/>
              <a:t>/</a:t>
            </a:r>
            <a:r>
              <a:rPr lang="en-US" sz="1800" dirty="0" err="1"/>
              <a:t>nica</a:t>
            </a:r>
            <a:r>
              <a:rPr lang="en-US" sz="1800" dirty="0"/>
              <a:t>/</a:t>
            </a:r>
            <a:r>
              <a:rPr lang="en-US" sz="1800" dirty="0" err="1"/>
              <a:t>mpd</a:t>
            </a:r>
            <a:r>
              <a:rPr lang="en-US" sz="1800" dirty="0"/>
              <a:t>/</a:t>
            </a:r>
            <a:r>
              <a:rPr lang="en-US" sz="1800" dirty="0" err="1"/>
              <a:t>dirac</a:t>
            </a:r>
            <a:r>
              <a:rPr lang="en-US" sz="1800" dirty="0"/>
              <a:t>/</a:t>
            </a:r>
            <a:r>
              <a:rPr lang="en-US" sz="1800" dirty="0" err="1"/>
              <a:t>mpd.nica.jinr</a:t>
            </a:r>
            <a:r>
              <a:rPr lang="en-US" sz="1800" dirty="0"/>
              <a:t>/</a:t>
            </a:r>
            <a:r>
              <a:rPr lang="en-US" sz="1800" dirty="0" err="1"/>
              <a:t>vo</a:t>
            </a:r>
            <a:r>
              <a:rPr lang="en-US" sz="1800" dirty="0"/>
              <a:t>/</a:t>
            </a:r>
            <a:r>
              <a:rPr lang="en-US" sz="1800" dirty="0" err="1"/>
              <a:t>mpd</a:t>
            </a:r>
            <a:r>
              <a:rPr lang="en-US" sz="1800" dirty="0"/>
              <a:t>/data/</a:t>
            </a:r>
            <a:r>
              <a:rPr lang="en-US" sz="1800" dirty="0" err="1"/>
              <a:t>MiniDST</a:t>
            </a:r>
            <a:r>
              <a:rPr lang="en-US" sz="1800" dirty="0"/>
              <a:t>/dst-BiBi-09.2GeV-mp07-21-2kev/</a:t>
            </a:r>
            <a:r>
              <a:rPr lang="en-US" sz="1800" dirty="0" err="1"/>
              <a:t>BiBi</a:t>
            </a:r>
            <a:r>
              <a:rPr lang="en-US" sz="1800" dirty="0"/>
              <a:t>/09.2GeV-mb/DCMSMM/BiBi-09.2GeV-mp07-21-2kev</a:t>
            </a:r>
            <a:br>
              <a:rPr lang="en-US" sz="1800" dirty="0"/>
            </a:br>
            <a:r>
              <a:rPr lang="en-US" sz="1800" dirty="0"/>
              <a:t>500 files, 2000 events per </a:t>
            </a:r>
            <a:r>
              <a:rPr lang="en-US" sz="1800" dirty="0" smtClean="0"/>
              <a:t>file</a:t>
            </a:r>
          </a:p>
          <a:p>
            <a:r>
              <a:rPr lang="en-US" sz="1800" dirty="0"/>
              <a:t>On NICA cluster</a:t>
            </a:r>
            <a:br>
              <a:rPr lang="en-US" sz="1800" dirty="0"/>
            </a:br>
            <a:r>
              <a:rPr lang="en-US" sz="1800" dirty="0" err="1"/>
              <a:t>MiniDst</a:t>
            </a:r>
            <a:r>
              <a:rPr lang="en-US" sz="1800" dirty="0"/>
              <a:t>:</a:t>
            </a:r>
            <a:br>
              <a:rPr lang="en-US" sz="1800" dirty="0"/>
            </a:br>
            <a:r>
              <a:rPr lang="en-US" sz="1800" dirty="0"/>
              <a:t>/</a:t>
            </a:r>
            <a:r>
              <a:rPr lang="en-US" sz="1800" dirty="0" err="1"/>
              <a:t>eos</a:t>
            </a:r>
            <a:r>
              <a:rPr lang="en-US" sz="1800" dirty="0"/>
              <a:t>/</a:t>
            </a:r>
            <a:r>
              <a:rPr lang="en-US" sz="1800" dirty="0" err="1"/>
              <a:t>nica</a:t>
            </a:r>
            <a:r>
              <a:rPr lang="en-US" sz="1800" dirty="0"/>
              <a:t>/</a:t>
            </a:r>
            <a:r>
              <a:rPr lang="en-US" sz="1800" dirty="0" err="1"/>
              <a:t>mpd</a:t>
            </a:r>
            <a:r>
              <a:rPr lang="en-US" sz="1800" dirty="0"/>
              <a:t>/</a:t>
            </a:r>
            <a:r>
              <a:rPr lang="en-US" sz="1800" dirty="0" err="1"/>
              <a:t>sim</a:t>
            </a:r>
            <a:r>
              <a:rPr lang="en-US" sz="1800" dirty="0"/>
              <a:t>/data/</a:t>
            </a:r>
            <a:r>
              <a:rPr lang="en-US" sz="1800" dirty="0" err="1"/>
              <a:t>MiniDst</a:t>
            </a:r>
            <a:r>
              <a:rPr lang="en-US" sz="1800" dirty="0"/>
              <a:t>/dst-BiBi-09.2GeV-mp07-21-2kev/</a:t>
            </a:r>
            <a:r>
              <a:rPr lang="en-US" sz="1800" dirty="0" err="1"/>
              <a:t>BiBi</a:t>
            </a:r>
            <a:r>
              <a:rPr lang="en-US" sz="1800" dirty="0"/>
              <a:t>/09.2GeV-mb/DCMSMM/BiBi-09.2GeV-mp07-21-2kev</a:t>
            </a:r>
            <a:br>
              <a:rPr lang="en-US" sz="1800" dirty="0"/>
            </a:br>
            <a:r>
              <a:rPr lang="en-US" sz="1800" dirty="0" err="1"/>
              <a:t>dst</a:t>
            </a:r>
            <a:r>
              <a:rPr lang="en-US" sz="1800" dirty="0"/>
              <a:t>:</a:t>
            </a:r>
            <a:br>
              <a:rPr lang="en-US" sz="1800" dirty="0"/>
            </a:br>
            <a:r>
              <a:rPr lang="en-US" sz="1800" dirty="0"/>
              <a:t>/</a:t>
            </a:r>
            <a:r>
              <a:rPr lang="en-US" sz="1800" dirty="0" err="1"/>
              <a:t>eos</a:t>
            </a:r>
            <a:r>
              <a:rPr lang="en-US" sz="1800" dirty="0"/>
              <a:t>/</a:t>
            </a:r>
            <a:r>
              <a:rPr lang="en-US" sz="1800" dirty="0" err="1"/>
              <a:t>nica</a:t>
            </a:r>
            <a:r>
              <a:rPr lang="en-US" sz="1800" dirty="0"/>
              <a:t>/</a:t>
            </a:r>
            <a:r>
              <a:rPr lang="en-US" sz="1800" dirty="0" err="1"/>
              <a:t>mpd</a:t>
            </a:r>
            <a:r>
              <a:rPr lang="en-US" sz="1800" dirty="0"/>
              <a:t>/</a:t>
            </a:r>
            <a:r>
              <a:rPr lang="en-US" sz="1800" dirty="0" err="1"/>
              <a:t>sim</a:t>
            </a:r>
            <a:r>
              <a:rPr lang="en-US" sz="1800" dirty="0"/>
              <a:t>/data/</a:t>
            </a:r>
            <a:r>
              <a:rPr lang="en-US" sz="1800" dirty="0" err="1"/>
              <a:t>exp</a:t>
            </a:r>
            <a:r>
              <a:rPr lang="en-US" sz="1800" dirty="0"/>
              <a:t>/dst-BiBi-09.2GeV-mp07-21-2kev/</a:t>
            </a:r>
            <a:r>
              <a:rPr lang="en-US" sz="1800" dirty="0" err="1"/>
              <a:t>BiBi</a:t>
            </a:r>
            <a:r>
              <a:rPr lang="en-US" sz="1800" dirty="0"/>
              <a:t>/09.2GeV-mb/DCMSMM/BiBi-09.2GeV-mp07-21-2kev</a:t>
            </a:r>
            <a:endParaRPr lang="en-US" sz="1800" dirty="0" smtClean="0"/>
          </a:p>
          <a:p>
            <a:r>
              <a:rPr lang="en-US" sz="1800" dirty="0" smtClean="0">
                <a:solidFill>
                  <a:srgbClr val="FF0000"/>
                </a:solidFill>
              </a:rPr>
              <a:t>Shall we just  mention that the analysis  has started? Should we go into the details of the problems that we  found?</a:t>
            </a:r>
          </a:p>
          <a:p>
            <a:r>
              <a:rPr lang="en-US" sz="1300" dirty="0" smtClean="0"/>
              <a:t>https</a:t>
            </a:r>
            <a:r>
              <a:rPr lang="en-US" sz="1300" dirty="0"/>
              <a:t>://</a:t>
            </a:r>
            <a:r>
              <a:rPr lang="en-US" sz="1300" dirty="0" err="1"/>
              <a:t>mpdforum.jinr.ru</a:t>
            </a:r>
            <a:r>
              <a:rPr lang="en-US" sz="1300" dirty="0"/>
              <a:t>/t/request-16-pwg1-dcm-smm-min-bias-bibi-9-2-gev-1-mln/376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177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FF0000"/>
                </a:solidFill>
              </a:rPr>
              <a:t>Request 14: PWG1 - </a:t>
            </a:r>
            <a:r>
              <a:rPr lang="en-US" sz="3200" dirty="0" err="1">
                <a:solidFill>
                  <a:srgbClr val="FF0000"/>
                </a:solidFill>
              </a:rPr>
              <a:t>UrQMD</a:t>
            </a:r>
            <a:r>
              <a:rPr lang="en-US" sz="3200" dirty="0">
                <a:solidFill>
                  <a:srgbClr val="FF0000"/>
                </a:solidFill>
              </a:rPr>
              <a:t>, 1M min. bias </a:t>
            </a:r>
            <a:r>
              <a:rPr lang="en-US" sz="3200" dirty="0" err="1">
                <a:solidFill>
                  <a:srgbClr val="FF0000"/>
                </a:solidFill>
              </a:rPr>
              <a:t>BiBi</a:t>
            </a:r>
            <a:r>
              <a:rPr lang="en-US" sz="3200" dirty="0">
                <a:solidFill>
                  <a:srgbClr val="FF0000"/>
                </a:solidFill>
              </a:rPr>
              <a:t> @ 9.2 </a:t>
            </a:r>
            <a:r>
              <a:rPr lang="en-US" sz="3200" dirty="0" err="1">
                <a:solidFill>
                  <a:srgbClr val="FF0000"/>
                </a:solidFill>
              </a:rPr>
              <a:t>GeV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600" dirty="0"/>
              <a:t>This production will rely on GEANT4 to simulate the detector response and use </a:t>
            </a:r>
            <a:r>
              <a:rPr lang="en-US" sz="1600" dirty="0" err="1"/>
              <a:t>UrQMD</a:t>
            </a:r>
            <a:r>
              <a:rPr lang="en-US" sz="1600" dirty="0"/>
              <a:t> as an event generator and will be used for physics studies within PWG1 (centrality determination)</a:t>
            </a:r>
            <a:r>
              <a:rPr lang="en-US" sz="1600" dirty="0" smtClean="0"/>
              <a:t>.</a:t>
            </a:r>
          </a:p>
          <a:p>
            <a:r>
              <a:rPr lang="en-US" sz="1600" dirty="0"/>
              <a:t>Done:</a:t>
            </a:r>
            <a:br>
              <a:rPr lang="en-US" sz="1600" dirty="0"/>
            </a:br>
            <a:r>
              <a:rPr lang="en-US" sz="1600" dirty="0" err="1"/>
              <a:t>dst</a:t>
            </a:r>
            <a:r>
              <a:rPr lang="en-US" sz="1600" dirty="0"/>
              <a:t>:</a:t>
            </a:r>
            <a:br>
              <a:rPr lang="en-US" sz="1600" dirty="0"/>
            </a:br>
            <a:r>
              <a:rPr lang="en-US" sz="1600" dirty="0"/>
              <a:t>/</a:t>
            </a:r>
            <a:r>
              <a:rPr lang="en-US" sz="1600" dirty="0" err="1"/>
              <a:t>eos</a:t>
            </a:r>
            <a:r>
              <a:rPr lang="en-US" sz="1600" dirty="0"/>
              <a:t>/</a:t>
            </a:r>
            <a:r>
              <a:rPr lang="en-US" sz="1600" dirty="0" err="1"/>
              <a:t>nica</a:t>
            </a:r>
            <a:r>
              <a:rPr lang="en-US" sz="1600" dirty="0"/>
              <a:t>/</a:t>
            </a:r>
            <a:r>
              <a:rPr lang="en-US" sz="1600" dirty="0" err="1"/>
              <a:t>mpd</a:t>
            </a:r>
            <a:r>
              <a:rPr lang="en-US" sz="1600" dirty="0"/>
              <a:t>/</a:t>
            </a:r>
            <a:r>
              <a:rPr lang="en-US" sz="1600" dirty="0" err="1"/>
              <a:t>sim</a:t>
            </a:r>
            <a:r>
              <a:rPr lang="en-US" sz="1600" dirty="0"/>
              <a:t>/data/</a:t>
            </a:r>
            <a:r>
              <a:rPr lang="en-US" sz="1600" dirty="0" err="1"/>
              <a:t>exp</a:t>
            </a:r>
            <a:r>
              <a:rPr lang="en-US" sz="1600" dirty="0"/>
              <a:t>/dst-BiBi-09.2GeV-mp06-21-500ev/</a:t>
            </a:r>
            <a:r>
              <a:rPr lang="en-US" sz="1600" dirty="0" err="1"/>
              <a:t>BiBi</a:t>
            </a:r>
            <a:r>
              <a:rPr lang="en-US" sz="1600" dirty="0"/>
              <a:t>/09.2GeV-mb/</a:t>
            </a:r>
            <a:r>
              <a:rPr lang="en-US" sz="1600" dirty="0" err="1"/>
              <a:t>UrQMD</a:t>
            </a:r>
            <a:r>
              <a:rPr lang="en-US" sz="1600" dirty="0"/>
              <a:t>/BiBi-09.2GeV-mp06-21-500ev</a:t>
            </a:r>
            <a:br>
              <a:rPr lang="en-US" sz="1600" dirty="0"/>
            </a:br>
            <a:r>
              <a:rPr lang="en-US" sz="1600" dirty="0" err="1"/>
              <a:t>minidst</a:t>
            </a:r>
            <a:r>
              <a:rPr lang="en-US" sz="1600" dirty="0"/>
              <a:t>:</a:t>
            </a:r>
            <a:br>
              <a:rPr lang="en-US" sz="1600" dirty="0"/>
            </a:br>
            <a:r>
              <a:rPr lang="en-US" sz="1600" dirty="0"/>
              <a:t>/</a:t>
            </a:r>
            <a:r>
              <a:rPr lang="en-US" sz="1600" dirty="0" err="1"/>
              <a:t>eos</a:t>
            </a:r>
            <a:r>
              <a:rPr lang="en-US" sz="1600" dirty="0"/>
              <a:t>/</a:t>
            </a:r>
            <a:r>
              <a:rPr lang="en-US" sz="1600" dirty="0" err="1"/>
              <a:t>nica</a:t>
            </a:r>
            <a:r>
              <a:rPr lang="en-US" sz="1600" dirty="0"/>
              <a:t>/</a:t>
            </a:r>
            <a:r>
              <a:rPr lang="en-US" sz="1600" dirty="0" err="1"/>
              <a:t>mpd</a:t>
            </a:r>
            <a:r>
              <a:rPr lang="en-US" sz="1600" dirty="0"/>
              <a:t>/</a:t>
            </a:r>
            <a:r>
              <a:rPr lang="en-US" sz="1600" dirty="0" err="1"/>
              <a:t>dirac</a:t>
            </a:r>
            <a:r>
              <a:rPr lang="en-US" sz="1600" dirty="0"/>
              <a:t>/</a:t>
            </a:r>
            <a:r>
              <a:rPr lang="en-US" sz="1600" dirty="0" err="1"/>
              <a:t>mpd.nica.jinr</a:t>
            </a:r>
            <a:r>
              <a:rPr lang="en-US" sz="1600" dirty="0"/>
              <a:t>/</a:t>
            </a:r>
            <a:r>
              <a:rPr lang="en-US" sz="1600" dirty="0" err="1"/>
              <a:t>vo</a:t>
            </a:r>
            <a:r>
              <a:rPr lang="en-US" sz="1600" dirty="0"/>
              <a:t>/</a:t>
            </a:r>
            <a:r>
              <a:rPr lang="en-US" sz="1600" dirty="0" err="1"/>
              <a:t>mpd</a:t>
            </a:r>
            <a:r>
              <a:rPr lang="en-US" sz="1600" dirty="0"/>
              <a:t>/data/</a:t>
            </a:r>
            <a:r>
              <a:rPr lang="en-US" sz="1600" dirty="0" err="1"/>
              <a:t>MiniDST</a:t>
            </a:r>
            <a:r>
              <a:rPr lang="en-US" sz="1600" dirty="0"/>
              <a:t>/dst-BiBi-09.2GeV-mp06-21-500ev/</a:t>
            </a:r>
            <a:r>
              <a:rPr lang="en-US" sz="1600" dirty="0" err="1"/>
              <a:t>BiBi</a:t>
            </a:r>
            <a:r>
              <a:rPr lang="en-US" sz="1600" dirty="0"/>
              <a:t>/09.2GeV-mb/</a:t>
            </a:r>
            <a:r>
              <a:rPr lang="en-US" sz="1600" dirty="0" err="1"/>
              <a:t>UrQMD</a:t>
            </a:r>
            <a:r>
              <a:rPr lang="en-US" sz="1600" dirty="0"/>
              <a:t>/BiBi-09.2GeV-mp06-21-</a:t>
            </a:r>
            <a:r>
              <a:rPr lang="en-US" sz="1600" dirty="0" smtClean="0"/>
              <a:t>500ev</a:t>
            </a:r>
          </a:p>
          <a:p>
            <a:r>
              <a:rPr lang="en-US" sz="1600" dirty="0">
                <a:solidFill>
                  <a:srgbClr val="FF0000"/>
                </a:solidFill>
              </a:rPr>
              <a:t>Shall we </a:t>
            </a:r>
            <a:r>
              <a:rPr lang="en-US" sz="1600" dirty="0" smtClean="0">
                <a:solidFill>
                  <a:srgbClr val="FF0000"/>
                </a:solidFill>
              </a:rPr>
              <a:t>mention </a:t>
            </a:r>
            <a:r>
              <a:rPr lang="en-US" sz="1600" dirty="0">
                <a:solidFill>
                  <a:srgbClr val="FF0000"/>
                </a:solidFill>
              </a:rPr>
              <a:t>that the analysis  </a:t>
            </a:r>
            <a:r>
              <a:rPr lang="en-US" sz="1600" dirty="0" smtClean="0">
                <a:solidFill>
                  <a:srgbClr val="FF0000"/>
                </a:solidFill>
              </a:rPr>
              <a:t>is in progress? </a:t>
            </a:r>
            <a:endParaRPr lang="en-US" sz="1600" dirty="0" smtClean="0"/>
          </a:p>
          <a:p>
            <a:endParaRPr lang="en-US" sz="1600" dirty="0"/>
          </a:p>
          <a:p>
            <a:r>
              <a:rPr lang="en-US" sz="1300" dirty="0" smtClean="0"/>
              <a:t>https</a:t>
            </a:r>
            <a:r>
              <a:rPr lang="en-US" sz="1300" dirty="0"/>
              <a:t>://</a:t>
            </a:r>
            <a:r>
              <a:rPr lang="en-US" sz="1300" dirty="0" err="1"/>
              <a:t>mpdforum.jinr.ru</a:t>
            </a:r>
            <a:r>
              <a:rPr lang="en-US" sz="1300" dirty="0"/>
              <a:t>/t/request-14-pwg1-urqmd-1m-min-bias-bibi-9-2-gev/377/3</a:t>
            </a:r>
          </a:p>
        </p:txBody>
      </p:sp>
    </p:spTree>
    <p:extLst>
      <p:ext uri="{BB962C8B-B14F-4D97-AF65-F5344CB8AC3E}">
        <p14:creationId xmlns:p14="http://schemas.microsoft.com/office/powerpoint/2010/main" val="1834979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000"/>
            <a:ext cx="8229600" cy="913300"/>
          </a:xfrm>
        </p:spPr>
        <p:txBody>
          <a:bodyPr/>
          <a:lstStyle/>
          <a:p>
            <a:r>
              <a:rPr lang="en-US" sz="3200" b="1" dirty="0">
                <a:solidFill>
                  <a:srgbClr val="0000FF"/>
                </a:solidFill>
              </a:rPr>
              <a:t>T</a:t>
            </a:r>
            <a:r>
              <a:rPr lang="en-US" sz="3200" b="1" dirty="0" smtClean="0">
                <a:solidFill>
                  <a:srgbClr val="0000FF"/>
                </a:solidFill>
              </a:rPr>
              <a:t>wo main approaches to   determination of classes of centrality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45600" y="5956300"/>
            <a:ext cx="965200" cy="474052"/>
          </a:xfrm>
        </p:spPr>
        <p:txBody>
          <a:bodyPr>
            <a:normAutofit/>
          </a:bodyPr>
          <a:lstStyle/>
          <a:p>
            <a:pPr marL="349250" lvl="1" indent="0">
              <a:lnSpc>
                <a:spcPct val="80000"/>
              </a:lnSpc>
              <a:buClrTx/>
              <a:buNone/>
            </a:pPr>
            <a:r>
              <a:rPr lang="en-US" sz="1600" dirty="0" smtClean="0">
                <a:solidFill>
                  <a:srgbClr val="008000"/>
                </a:solidFill>
              </a:rPr>
              <a:t>.</a:t>
            </a:r>
            <a:endParaRPr lang="en-US" sz="1600" dirty="0">
              <a:solidFill>
                <a:srgbClr val="008000"/>
              </a:solidFill>
            </a:endParaRPr>
          </a:p>
        </p:txBody>
      </p:sp>
      <p:cxnSp>
        <p:nvCxnSpPr>
          <p:cNvPr id="5" name="AutoShape 5"/>
          <p:cNvCxnSpPr>
            <a:cxnSpLocks noChangeShapeType="1"/>
          </p:cNvCxnSpPr>
          <p:nvPr/>
        </p:nvCxnSpPr>
        <p:spPr bwMode="auto">
          <a:xfrm>
            <a:off x="101600" y="1034806"/>
            <a:ext cx="8229600" cy="0"/>
          </a:xfrm>
          <a:prstGeom prst="straightConnector1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Rectangle 5"/>
          <p:cNvSpPr/>
          <p:nvPr/>
        </p:nvSpPr>
        <p:spPr>
          <a:xfrm>
            <a:off x="0" y="1069420"/>
            <a:ext cx="9144000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0000FF"/>
              </a:buClr>
              <a:buFont typeface="Wingdings" charset="2"/>
              <a:buChar char="Ø"/>
            </a:pPr>
            <a:r>
              <a:rPr lang="en-US" sz="2000" b="1" dirty="0">
                <a:solidFill>
                  <a:srgbClr val="0000FF"/>
                </a:solidFill>
              </a:rPr>
              <a:t>Multiplicity in TPC as centrality </a:t>
            </a:r>
            <a:r>
              <a:rPr lang="en-US" sz="2000" b="1" dirty="0" smtClean="0">
                <a:solidFill>
                  <a:srgbClr val="0000FF"/>
                </a:solidFill>
              </a:rPr>
              <a:t>class estimator </a:t>
            </a:r>
            <a:endParaRPr lang="en-US" sz="2000" b="1" dirty="0">
              <a:solidFill>
                <a:srgbClr val="0000FF"/>
              </a:solidFill>
            </a:endParaRPr>
          </a:p>
          <a:p>
            <a:r>
              <a:rPr lang="en-US" sz="2000" dirty="0"/>
              <a:t> 	</a:t>
            </a:r>
            <a:r>
              <a:rPr lang="en-US" sz="1800" dirty="0"/>
              <a:t>-- method was suggested by MEPHI/GSI </a:t>
            </a:r>
            <a:r>
              <a:rPr lang="en-US" sz="1800" dirty="0" smtClean="0"/>
              <a:t>team</a:t>
            </a:r>
          </a:p>
          <a:p>
            <a:r>
              <a:rPr lang="en-US" sz="1800" dirty="0"/>
              <a:t>R</a:t>
            </a:r>
            <a:r>
              <a:rPr lang="en-US" sz="1800" dirty="0" smtClean="0"/>
              <a:t>eport  by </a:t>
            </a:r>
            <a:r>
              <a:rPr lang="en-US" sz="1800" dirty="0" err="1" smtClean="0"/>
              <a:t>Petr</a:t>
            </a:r>
            <a:r>
              <a:rPr lang="en-US" sz="1800" dirty="0" smtClean="0"/>
              <a:t> </a:t>
            </a:r>
            <a:r>
              <a:rPr lang="en-US" sz="1800" dirty="0" err="1" smtClean="0"/>
              <a:t>Parfenov</a:t>
            </a:r>
            <a:r>
              <a:rPr lang="en-US" sz="1800" dirty="0" smtClean="0"/>
              <a:t> at the MPD </a:t>
            </a:r>
            <a:r>
              <a:rPr lang="en-US" sz="1800" dirty="0"/>
              <a:t>Physics </a:t>
            </a:r>
            <a:r>
              <a:rPr lang="en-US" sz="1800" dirty="0" smtClean="0">
                <a:solidFill>
                  <a:schemeClr val="tx1"/>
                </a:solidFill>
              </a:rPr>
              <a:t>forum </a:t>
            </a:r>
            <a:r>
              <a:rPr lang="en-US" sz="1800" dirty="0" smtClean="0">
                <a:solidFill>
                  <a:srgbClr val="FF0000"/>
                </a:solidFill>
              </a:rPr>
              <a:t>15.04.2021r</a:t>
            </a:r>
            <a:r>
              <a:rPr lang="en-US" sz="1800" dirty="0"/>
              <a:t>:   </a:t>
            </a:r>
            <a:endParaRPr lang="en-US" sz="1800" dirty="0" smtClean="0"/>
          </a:p>
          <a:p>
            <a:r>
              <a:rPr lang="en-US" sz="1800" dirty="0" smtClean="0"/>
              <a:t>See  	</a:t>
            </a:r>
            <a:r>
              <a:rPr lang="en-US" sz="1800" dirty="0" smtClean="0">
                <a:hlinkClick r:id="rId2"/>
              </a:rPr>
              <a:t>https</a:t>
            </a:r>
            <a:r>
              <a:rPr lang="en-US" sz="1800" dirty="0">
                <a:hlinkClick r:id="rId2"/>
              </a:rPr>
              <a:t>://indico.jinr.ru/event/2065</a:t>
            </a:r>
            <a:r>
              <a:rPr lang="en-US" sz="1800" dirty="0" smtClean="0">
                <a:hlinkClick r:id="rId2"/>
              </a:rPr>
              <a:t>/</a:t>
            </a:r>
            <a:endParaRPr lang="en-US" sz="1800" dirty="0" smtClean="0"/>
          </a:p>
          <a:p>
            <a:r>
              <a:rPr lang="en-US" sz="1800" dirty="0">
                <a:hlinkClick r:id="rId3"/>
              </a:rPr>
              <a:t>https://github.com/FlowNICA/</a:t>
            </a:r>
            <a:r>
              <a:rPr lang="en-US" sz="1800" dirty="0" smtClean="0">
                <a:hlinkClick r:id="rId3"/>
              </a:rPr>
              <a:t>CentralityFramework</a:t>
            </a:r>
            <a:endParaRPr lang="en-US" sz="1800" dirty="0" smtClean="0"/>
          </a:p>
          <a:p>
            <a:r>
              <a:rPr lang="en-US" sz="1800" dirty="0">
                <a:hlinkClick r:id="rId4"/>
              </a:rPr>
              <a:t>https://github.com/Dim23/</a:t>
            </a:r>
            <a:r>
              <a:rPr lang="en-US" sz="1800" dirty="0" smtClean="0">
                <a:hlinkClick r:id="rId4"/>
              </a:rPr>
              <a:t>GammaFit</a:t>
            </a:r>
            <a:endParaRPr lang="en-US" sz="1800" dirty="0" smtClean="0"/>
          </a:p>
          <a:p>
            <a:r>
              <a:rPr lang="en-US" sz="1800" dirty="0" smtClean="0"/>
              <a:t>      </a:t>
            </a:r>
            <a:r>
              <a:rPr lang="en-US" sz="1800" dirty="0"/>
              <a:t>Draft of analysis note: </a:t>
            </a:r>
            <a:r>
              <a:rPr lang="en-US" sz="1800" dirty="0" smtClean="0"/>
              <a:t>   </a:t>
            </a:r>
          </a:p>
          <a:p>
            <a:r>
              <a:rPr lang="en-US" sz="1800" dirty="0">
                <a:hlinkClick r:id="rId5"/>
              </a:rPr>
              <a:t>https://github.com/FlowNICA/CentralityFramework/blob/master/Documentation/</a:t>
            </a:r>
            <a:r>
              <a:rPr lang="en-US" sz="1800" dirty="0" smtClean="0">
                <a:hlinkClick r:id="rId5"/>
              </a:rPr>
              <a:t>Centrality_AnalysisNote.pdf</a:t>
            </a:r>
            <a:endParaRPr lang="en-US" sz="1800" dirty="0"/>
          </a:p>
          <a:p>
            <a:pPr marL="342900" indent="-342900">
              <a:buClr>
                <a:srgbClr val="0000FF"/>
              </a:buClr>
              <a:buFont typeface="Wingdings" charset="2"/>
              <a:buChar char="Ø"/>
            </a:pPr>
            <a:r>
              <a:rPr lang="en-US" sz="2000" b="1" dirty="0">
                <a:solidFill>
                  <a:srgbClr val="0000FF"/>
                </a:solidFill>
              </a:rPr>
              <a:t>Spectator nucleons with </a:t>
            </a:r>
            <a:r>
              <a:rPr lang="en-US" sz="2000" b="1" dirty="0" err="1">
                <a:solidFill>
                  <a:srgbClr val="0000FF"/>
                </a:solidFill>
              </a:rPr>
              <a:t>FHCal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</a:p>
          <a:p>
            <a:r>
              <a:rPr lang="en-US" sz="2000" dirty="0"/>
              <a:t> </a:t>
            </a:r>
            <a:r>
              <a:rPr lang="en-US" sz="1800" dirty="0"/>
              <a:t>  – by the INR RAS </a:t>
            </a:r>
            <a:r>
              <a:rPr lang="en-US" sz="1800" dirty="0" smtClean="0"/>
              <a:t>team,</a:t>
            </a:r>
            <a:r>
              <a:rPr lang="en-US" sz="1800" dirty="0"/>
              <a:t> </a:t>
            </a:r>
            <a:r>
              <a:rPr lang="en-US" sz="1800" dirty="0" smtClean="0"/>
              <a:t>see </a:t>
            </a:r>
            <a:r>
              <a:rPr lang="en-US" sz="1800" dirty="0"/>
              <a:t>the PWG1 meetings </a:t>
            </a:r>
            <a:r>
              <a:rPr lang="en-US" sz="1800" dirty="0" smtClean="0"/>
              <a:t>Report  </a:t>
            </a:r>
            <a:r>
              <a:rPr lang="en-US" sz="1800" dirty="0"/>
              <a:t>by </a:t>
            </a:r>
            <a:r>
              <a:rPr lang="en-US" sz="1800" dirty="0" err="1">
                <a:latin typeface="Times New Roman"/>
                <a:cs typeface="Times New Roman"/>
              </a:rPr>
              <a:t>Vadim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dirty="0" err="1" smtClean="0">
                <a:latin typeface="Times New Roman"/>
                <a:cs typeface="Times New Roman"/>
              </a:rPr>
              <a:t>Volkov</a:t>
            </a:r>
            <a:r>
              <a:rPr lang="en-US" sz="1800" dirty="0" smtClean="0">
                <a:latin typeface="Times New Roman"/>
                <a:cs typeface="Times New Roman"/>
              </a:rPr>
              <a:t>     at </a:t>
            </a:r>
            <a:r>
              <a:rPr lang="en-US" sz="1800" dirty="0" smtClean="0"/>
              <a:t>the </a:t>
            </a:r>
            <a:r>
              <a:rPr lang="en-US" sz="1800" dirty="0"/>
              <a:t>PWG1 </a:t>
            </a:r>
            <a:r>
              <a:rPr lang="en-US" sz="1800" dirty="0" smtClean="0"/>
              <a:t>meeting </a:t>
            </a:r>
            <a:r>
              <a:rPr lang="en-US" sz="1800" b="1" dirty="0" smtClean="0">
                <a:solidFill>
                  <a:srgbClr val="FF0000"/>
                </a:solidFill>
              </a:rPr>
              <a:t>01 </a:t>
            </a:r>
            <a:r>
              <a:rPr lang="en-US" sz="1800" b="1" dirty="0">
                <a:solidFill>
                  <a:srgbClr val="FF0000"/>
                </a:solidFill>
              </a:rPr>
              <a:t>April </a:t>
            </a:r>
            <a:r>
              <a:rPr lang="en-US" sz="1800" b="1" dirty="0" smtClean="0">
                <a:solidFill>
                  <a:srgbClr val="FF0000"/>
                </a:solidFill>
              </a:rPr>
              <a:t>2021</a:t>
            </a:r>
            <a:endParaRPr lang="en-US" sz="1800" dirty="0" smtClean="0">
              <a:latin typeface="Times New Roman"/>
              <a:cs typeface="Times New Roman"/>
            </a:endParaRPr>
          </a:p>
          <a:p>
            <a:r>
              <a:rPr lang="en-US" sz="1800" dirty="0">
                <a:hlinkClick r:id="rId6"/>
              </a:rPr>
              <a:t>https://indico.jinr.ru/event/2066</a:t>
            </a:r>
            <a:r>
              <a:rPr lang="en-US" sz="1800" dirty="0" smtClean="0">
                <a:hlinkClick r:id="rId6"/>
              </a:rPr>
              <a:t>/</a:t>
            </a:r>
            <a:endParaRPr lang="en-US" sz="1800" dirty="0" smtClean="0"/>
          </a:p>
          <a:p>
            <a:r>
              <a:rPr lang="en-US" sz="1800" dirty="0" smtClean="0"/>
              <a:t>or </a:t>
            </a:r>
            <a:r>
              <a:rPr lang="en-US" sz="1800" dirty="0"/>
              <a:t>RFBR conference: </a:t>
            </a:r>
          </a:p>
          <a:p>
            <a:r>
              <a:rPr lang="en-US" sz="1800" dirty="0" smtClean="0">
                <a:hlinkClick r:id="rId7"/>
              </a:rPr>
              <a:t>https</a:t>
            </a:r>
            <a:r>
              <a:rPr lang="en-US" sz="1800" dirty="0">
                <a:hlinkClick r:id="rId7"/>
              </a:rPr>
              <a:t>://indico.jinr.ru/event/1469/contributions/9905/attachments/8135/12126/ivashkin_RFBR_2020.</a:t>
            </a:r>
            <a:r>
              <a:rPr lang="en-US" sz="1800" dirty="0" smtClean="0">
                <a:hlinkClick r:id="rId7"/>
              </a:rPr>
              <a:t>pdf</a:t>
            </a:r>
            <a:endParaRPr lang="en-US" sz="1800" dirty="0" smtClean="0"/>
          </a:p>
          <a:p>
            <a:r>
              <a:rPr lang="en-US" sz="1800" dirty="0" smtClean="0"/>
              <a:t>Codes: </a:t>
            </a:r>
            <a:r>
              <a:rPr lang="en-US" sz="1800" dirty="0">
                <a:hlinkClick r:id="rId8"/>
              </a:rPr>
              <a:t>https://github.com/qweek2/Centrality_NICA/tree/</a:t>
            </a:r>
            <a:r>
              <a:rPr lang="en-US" sz="1800" dirty="0" smtClean="0">
                <a:hlinkClick r:id="rId8"/>
              </a:rPr>
              <a:t>master</a:t>
            </a:r>
            <a:endParaRPr lang="en-US" sz="1800" dirty="0" smtClean="0"/>
          </a:p>
          <a:p>
            <a:endParaRPr lang="en-US" sz="2000" dirty="0"/>
          </a:p>
        </p:txBody>
      </p:sp>
      <p:pic>
        <p:nvPicPr>
          <p:cNvPr id="7" name="Google Shape;111;p1" descr="NICA-Logo_4c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026400" y="0"/>
            <a:ext cx="1117600" cy="40825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279400" y="6362700"/>
            <a:ext cx="8128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Global observables in heavy-ion collisions at NICA.</a:t>
            </a:r>
          </a:p>
          <a:p>
            <a:pPr algn="ctr"/>
            <a:r>
              <a:rPr lang="en-US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PWG1 status report , MPD Collaboration meeting </a:t>
            </a:r>
            <a:r>
              <a:rPr lang="en-US" b="1" i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21.04.2021—23.04.2021, JINR, </a:t>
            </a:r>
            <a:r>
              <a:rPr lang="en-US" b="1" i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Dubna</a:t>
            </a:r>
            <a:endParaRPr lang="en-US" b="1" i="1" dirty="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54786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Centrality determination in MPD at NICA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err="1"/>
              <a:t>Bi+Bi</a:t>
            </a:r>
            <a:r>
              <a:rPr lang="en-US" sz="2000" dirty="0"/>
              <a:t> collisions at 7.7, 9 and 9.46 </a:t>
            </a:r>
            <a:r>
              <a:rPr lang="en-US" sz="2000" dirty="0" err="1"/>
              <a:t>GeV</a:t>
            </a:r>
            <a:r>
              <a:rPr lang="en-US" sz="2000" dirty="0"/>
              <a:t> using </a:t>
            </a:r>
            <a:r>
              <a:rPr lang="en-US" sz="2000" dirty="0" err="1"/>
              <a:t>UrQMD</a:t>
            </a:r>
            <a:r>
              <a:rPr lang="en-US" sz="2000" dirty="0" smtClean="0"/>
              <a:t>.</a:t>
            </a:r>
          </a:p>
          <a:p>
            <a:r>
              <a:rPr lang="en-US" sz="2000" dirty="0"/>
              <a:t> 600; 000 reconstructed events in </a:t>
            </a:r>
            <a:r>
              <a:rPr lang="en-US" sz="2000" dirty="0" err="1"/>
              <a:t>MpdRoot</a:t>
            </a:r>
            <a:r>
              <a:rPr lang="en-US" sz="2000" dirty="0"/>
              <a:t> Framework.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2529" y="2679701"/>
            <a:ext cx="6111471" cy="33528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41400" y="4838700"/>
            <a:ext cx="1846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0" y="2692399"/>
            <a:ext cx="2829837" cy="21209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008" y="5105400"/>
            <a:ext cx="5661176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7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009" b="2009"/>
          <a:stretch/>
        </p:blipFill>
        <p:spPr>
          <a:xfrm>
            <a:off x="549275" y="162000"/>
            <a:ext cx="8042276" cy="57852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4108" y="3556250"/>
            <a:ext cx="3212092" cy="799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264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A0D1DE-3274-F944-9416-9F2CE8CFB863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5939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4310063"/>
            <a:ext cx="4371975" cy="255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5" name="Rectangle 7"/>
          <p:cNvSpPr>
            <a:spLocks noChangeArrowheads="1"/>
          </p:cNvSpPr>
          <p:nvPr/>
        </p:nvSpPr>
        <p:spPr bwMode="auto">
          <a:xfrm>
            <a:off x="152400" y="254000"/>
            <a:ext cx="7397490" cy="1897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400" baseline="30000" dirty="0">
                <a:solidFill>
                  <a:srgbClr val="3366FF"/>
                </a:solidFill>
              </a:rPr>
              <a:t>Centrality of  relativistic heavy ion collisions</a:t>
            </a:r>
          </a:p>
          <a:p>
            <a:r>
              <a:rPr lang="en-US" sz="4400" baseline="30000" dirty="0" smtClean="0">
                <a:solidFill>
                  <a:srgbClr val="FF0000"/>
                </a:solidFill>
              </a:rPr>
              <a:t>In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baseline="30000" dirty="0" smtClean="0">
                <a:solidFill>
                  <a:srgbClr val="FF0000"/>
                </a:solidFill>
              </a:rPr>
              <a:t>ALICE </a:t>
            </a:r>
            <a:r>
              <a:rPr lang="en-US" sz="4400" baseline="30000" dirty="0">
                <a:solidFill>
                  <a:srgbClr val="FF0000"/>
                </a:solidFill>
              </a:rPr>
              <a:t>as an example</a:t>
            </a:r>
            <a:endParaRPr lang="ru-RU" sz="4400" baseline="30000" dirty="0">
              <a:solidFill>
                <a:srgbClr val="FF0000"/>
              </a:solidFill>
            </a:endParaRPr>
          </a:p>
          <a:p>
            <a:endParaRPr lang="en-US" sz="4400" dirty="0">
              <a:solidFill>
                <a:srgbClr val="FF0000"/>
              </a:solidFill>
            </a:endParaRPr>
          </a:p>
        </p:txBody>
      </p:sp>
      <p:pic>
        <p:nvPicPr>
          <p:cNvPr id="59396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1752600"/>
            <a:ext cx="414337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7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2" y="1854200"/>
            <a:ext cx="3970338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8" name="Rectangle 10"/>
          <p:cNvSpPr>
            <a:spLocks noChangeArrowheads="1"/>
          </p:cNvSpPr>
          <p:nvPr/>
        </p:nvSpPr>
        <p:spPr bwMode="auto">
          <a:xfrm>
            <a:off x="5308600" y="1329154"/>
            <a:ext cx="36576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pl-PL" sz="2400" baseline="30000" dirty="0">
                <a:solidFill>
                  <a:srgbClr val="0000FF"/>
                </a:solidFill>
              </a:rPr>
              <a:t>PHYSICAL REVIEW C </a:t>
            </a:r>
            <a:r>
              <a:rPr lang="pl-PL" sz="2400" b="1" baseline="30000" dirty="0">
                <a:solidFill>
                  <a:srgbClr val="0000FF"/>
                </a:solidFill>
              </a:rPr>
              <a:t>88</a:t>
            </a:r>
            <a:r>
              <a:rPr lang="pl-PL" sz="2400" baseline="30000" dirty="0">
                <a:solidFill>
                  <a:srgbClr val="0000FF"/>
                </a:solidFill>
              </a:rPr>
              <a:t>, 044909 (2013)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59399" name="Rectangle 11"/>
          <p:cNvSpPr>
            <a:spLocks noChangeArrowheads="1"/>
          </p:cNvSpPr>
          <p:nvPr/>
        </p:nvSpPr>
        <p:spPr bwMode="auto">
          <a:xfrm>
            <a:off x="4495800" y="4191000"/>
            <a:ext cx="4572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aseline="30000" dirty="0"/>
              <a:t>FIG. 10. (Color online) Distribution of the sum of amplitudes in the VZERO scintillators. The distribution is fitted with the NBD- </a:t>
            </a:r>
            <a:r>
              <a:rPr lang="en-US" baseline="30000" dirty="0" err="1"/>
              <a:t>Glauber</a:t>
            </a:r>
            <a:r>
              <a:rPr lang="en-US" baseline="30000" dirty="0"/>
              <a:t> fit (explained in the text), shown as a line. The centrality classes used in the analysis are indicated in the figure. The inset shows a zoom of the most peripheral region.</a:t>
            </a:r>
          </a:p>
        </p:txBody>
      </p:sp>
      <p:sp>
        <p:nvSpPr>
          <p:cNvPr id="3" name="Rectangle 2"/>
          <p:cNvSpPr/>
          <p:nvPr/>
        </p:nvSpPr>
        <p:spPr>
          <a:xfrm>
            <a:off x="4254500" y="5241836"/>
            <a:ext cx="48895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charset="2"/>
              <a:buChar char="Ø"/>
              <a:defRPr/>
            </a:pPr>
            <a:r>
              <a:rPr lang="en-US" dirty="0">
                <a:solidFill>
                  <a:srgbClr val="FF0000"/>
                </a:solidFill>
              </a:rPr>
              <a:t>Results indicate that  selection of a narrow centrality class in multiplicity </a:t>
            </a:r>
            <a:r>
              <a:rPr lang="en-US" b="1" dirty="0">
                <a:solidFill>
                  <a:srgbClr val="FF0000"/>
                </a:solidFill>
              </a:rPr>
              <a:t>does not assume </a:t>
            </a:r>
            <a:r>
              <a:rPr lang="en-US" dirty="0">
                <a:solidFill>
                  <a:srgbClr val="FF0000"/>
                </a:solidFill>
              </a:rPr>
              <a:t>real selection of very central events in terms of the impact parameter </a:t>
            </a:r>
          </a:p>
        </p:txBody>
      </p:sp>
      <p:cxnSp>
        <p:nvCxnSpPr>
          <p:cNvPr id="10" name="AutoShape 5"/>
          <p:cNvCxnSpPr>
            <a:cxnSpLocks noChangeShapeType="1"/>
          </p:cNvCxnSpPr>
          <p:nvPr/>
        </p:nvCxnSpPr>
        <p:spPr bwMode="auto">
          <a:xfrm>
            <a:off x="152400" y="1667708"/>
            <a:ext cx="8229600" cy="0"/>
          </a:xfrm>
          <a:prstGeom prst="straightConnector1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504099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49238" y="469900"/>
            <a:ext cx="9393238" cy="74136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4000" dirty="0">
                <a:solidFill>
                  <a:srgbClr val="0066FF"/>
                </a:solidFill>
                <a:latin typeface="+mn-lt"/>
              </a:rPr>
              <a:t>I</a:t>
            </a:r>
            <a:r>
              <a:rPr lang="en-US" sz="4000" dirty="0" smtClean="0">
                <a:solidFill>
                  <a:srgbClr val="0066FF"/>
                </a:solidFill>
                <a:latin typeface="+mn-lt"/>
              </a:rPr>
              <a:t>mpact parameter </a:t>
            </a:r>
            <a:r>
              <a:rPr lang="en-US" i="1" dirty="0" smtClean="0">
                <a:solidFill>
                  <a:srgbClr val="0066FF"/>
                </a:solidFill>
                <a:latin typeface="+mn-lt"/>
              </a:rPr>
              <a:t>b,</a:t>
            </a:r>
            <a:r>
              <a:rPr lang="en-US" dirty="0" smtClean="0">
                <a:solidFill>
                  <a:srgbClr val="0066FF"/>
                </a:solidFill>
                <a:latin typeface="+mn-lt"/>
              </a:rPr>
              <a:t> multiplicity </a:t>
            </a:r>
            <a:r>
              <a:rPr lang="en-US" sz="4000" dirty="0" smtClean="0">
                <a:solidFill>
                  <a:srgbClr val="0066FF"/>
                </a:solidFill>
                <a:latin typeface="+mn-lt"/>
              </a:rPr>
              <a:t> and </a:t>
            </a:r>
            <a:r>
              <a:rPr lang="en-US" sz="4000" dirty="0" err="1" smtClean="0">
                <a:solidFill>
                  <a:srgbClr val="0066FF"/>
                </a:solidFill>
                <a:latin typeface="+mn-lt"/>
              </a:rPr>
              <a:t>N</a:t>
            </a:r>
            <a:r>
              <a:rPr lang="en-US" sz="4000" baseline="-25000" dirty="0" err="1" smtClean="0">
                <a:solidFill>
                  <a:srgbClr val="0066FF"/>
                </a:solidFill>
                <a:latin typeface="+mn-lt"/>
              </a:rPr>
              <a:t>part</a:t>
            </a:r>
            <a:r>
              <a:rPr lang="en-US" sz="4000" dirty="0" smtClean="0">
                <a:solidFill>
                  <a:srgbClr val="0066FF"/>
                </a:solidFill>
                <a:latin typeface="+mn-lt"/>
              </a:rPr>
              <a:t> </a:t>
            </a:r>
            <a:r>
              <a:rPr lang="en-US" sz="4000" dirty="0" smtClean="0">
                <a:solidFill>
                  <a:srgbClr val="0066FF"/>
                </a:solidFill>
              </a:rPr>
              <a:t>in MC </a:t>
            </a:r>
            <a:r>
              <a:rPr lang="en-US" sz="4000" dirty="0" err="1" smtClean="0">
                <a:solidFill>
                  <a:srgbClr val="0066FF"/>
                </a:solidFill>
              </a:rPr>
              <a:t>Glauber</a:t>
            </a:r>
            <a:r>
              <a:rPr lang="en-US" sz="4000" dirty="0" smtClean="0">
                <a:solidFill>
                  <a:srgbClr val="0066FF"/>
                </a:solidFill>
              </a:rPr>
              <a:t> </a:t>
            </a:r>
            <a:r>
              <a:rPr lang="en-US" sz="4000" dirty="0">
                <a:solidFill>
                  <a:srgbClr val="0066FF"/>
                </a:solidFill>
              </a:rPr>
              <a:t>model</a:t>
            </a:r>
            <a:endParaRPr lang="ru-RU" sz="4000" baseline="-25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69635" name="TextBox 12"/>
          <p:cNvSpPr txBox="1">
            <a:spLocks noChangeArrowheads="1"/>
          </p:cNvSpPr>
          <p:nvPr/>
        </p:nvSpPr>
        <p:spPr bwMode="auto">
          <a:xfrm>
            <a:off x="5035550" y="1241425"/>
            <a:ext cx="3397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chemeClr val="bg1"/>
                </a:solidFill>
              </a:rPr>
              <a:t>Percentile</a:t>
            </a:r>
          </a:p>
        </p:txBody>
      </p:sp>
      <p:pic>
        <p:nvPicPr>
          <p:cNvPr id="69636" name="Picture 4" descr="Together_Npart_Beta_mo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7999" y="1301979"/>
            <a:ext cx="2930525" cy="2023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7" name="TextBox 14"/>
          <p:cNvSpPr txBox="1">
            <a:spLocks noChangeArrowheads="1"/>
          </p:cNvSpPr>
          <p:nvPr/>
        </p:nvSpPr>
        <p:spPr bwMode="auto">
          <a:xfrm>
            <a:off x="5257800" y="3776663"/>
            <a:ext cx="3397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solidFill>
                  <a:schemeClr val="bg1"/>
                </a:solidFill>
              </a:rPr>
              <a:t>Npart distribution in the different centrality classes</a:t>
            </a:r>
          </a:p>
        </p:txBody>
      </p:sp>
      <p:pic>
        <p:nvPicPr>
          <p:cNvPr id="69638" name="Picture 6" descr="Together_beta_beta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50" y="1454150"/>
            <a:ext cx="2603499" cy="1845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9" name="TextBox 16"/>
          <p:cNvSpPr txBox="1">
            <a:spLocks noChangeArrowheads="1"/>
          </p:cNvSpPr>
          <p:nvPr/>
        </p:nvSpPr>
        <p:spPr bwMode="auto">
          <a:xfrm>
            <a:off x="533400" y="3657600"/>
            <a:ext cx="3397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solidFill>
                  <a:schemeClr val="bg1"/>
                </a:solidFill>
              </a:rPr>
              <a:t>Some impact parameter centrality classes</a:t>
            </a:r>
          </a:p>
        </p:txBody>
      </p:sp>
      <p:sp>
        <p:nvSpPr>
          <p:cNvPr id="69642" name="TextBox 24"/>
          <p:cNvSpPr txBox="1">
            <a:spLocks noChangeArrowheads="1"/>
          </p:cNvSpPr>
          <p:nvPr/>
        </p:nvSpPr>
        <p:spPr bwMode="auto">
          <a:xfrm>
            <a:off x="5511800" y="1477963"/>
            <a:ext cx="3397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FF0000"/>
                </a:solidFill>
              </a:rPr>
              <a:t>MC </a:t>
            </a:r>
            <a:r>
              <a:rPr lang="en-US" sz="1800" dirty="0" err="1">
                <a:solidFill>
                  <a:srgbClr val="FF0000"/>
                </a:solidFill>
              </a:rPr>
              <a:t>Glauber</a:t>
            </a:r>
            <a:r>
              <a:rPr lang="en-US" sz="1800" dirty="0">
                <a:solidFill>
                  <a:srgbClr val="FF0000"/>
                </a:solidFill>
              </a:rPr>
              <a:t>, </a:t>
            </a:r>
            <a:r>
              <a:rPr lang="en-US" sz="1800" dirty="0" err="1">
                <a:solidFill>
                  <a:srgbClr val="FF0000"/>
                </a:solidFill>
              </a:rPr>
              <a:t>PbPb</a:t>
            </a:r>
            <a:r>
              <a:rPr lang="en-US" sz="1800" dirty="0">
                <a:solidFill>
                  <a:srgbClr val="FF0000"/>
                </a:solidFill>
              </a:rPr>
              <a:t> 2.76TeV</a:t>
            </a:r>
          </a:p>
        </p:txBody>
      </p:sp>
      <p:sp>
        <p:nvSpPr>
          <p:cNvPr id="69643" name="Rectangle 3"/>
          <p:cNvSpPr>
            <a:spLocks noChangeArrowheads="1"/>
          </p:cNvSpPr>
          <p:nvPr/>
        </p:nvSpPr>
        <p:spPr bwMode="auto">
          <a:xfrm>
            <a:off x="4410075" y="3244850"/>
            <a:ext cx="3238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i="1">
                <a:solidFill>
                  <a:srgbClr val="0066FF"/>
                </a:solidFill>
              </a:rPr>
              <a:t>b</a:t>
            </a:r>
            <a:endParaRPr lang="en-US"/>
          </a:p>
        </p:txBody>
      </p:sp>
      <p:sp>
        <p:nvSpPr>
          <p:cNvPr id="69644" name="Rectangle 5"/>
          <p:cNvSpPr>
            <a:spLocks noChangeArrowheads="1"/>
          </p:cNvSpPr>
          <p:nvPr/>
        </p:nvSpPr>
        <p:spPr bwMode="auto">
          <a:xfrm>
            <a:off x="8686800" y="3429000"/>
            <a:ext cx="323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i="1">
                <a:solidFill>
                  <a:srgbClr val="0066FF"/>
                </a:solidFill>
              </a:rPr>
              <a:t>b</a:t>
            </a:r>
            <a:endParaRPr lang="en-US"/>
          </a:p>
        </p:txBody>
      </p:sp>
      <p:cxnSp>
        <p:nvCxnSpPr>
          <p:cNvPr id="69645" name="AutoShape 5"/>
          <p:cNvCxnSpPr>
            <a:cxnSpLocks noChangeShapeType="1"/>
          </p:cNvCxnSpPr>
          <p:nvPr/>
        </p:nvCxnSpPr>
        <p:spPr bwMode="auto">
          <a:xfrm>
            <a:off x="203200" y="1241425"/>
            <a:ext cx="8229600" cy="0"/>
          </a:xfrm>
          <a:prstGeom prst="straightConnector1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Rectangle 3"/>
          <p:cNvSpPr/>
          <p:nvPr/>
        </p:nvSpPr>
        <p:spPr>
          <a:xfrm>
            <a:off x="692150" y="6119336"/>
            <a:ext cx="79629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Centrality and </a:t>
            </a:r>
            <a:r>
              <a:rPr lang="en-US" sz="1400" dirty="0" err="1"/>
              <a:t>multiparticle</a:t>
            </a:r>
            <a:r>
              <a:rPr lang="en-US" sz="1400" dirty="0"/>
              <a:t> production in </a:t>
            </a:r>
            <a:r>
              <a:rPr lang="en-US" sz="1400" dirty="0" err="1"/>
              <a:t>ultrarelativistic</a:t>
            </a:r>
            <a:r>
              <a:rPr lang="en-US" sz="1400" dirty="0"/>
              <a:t> nuclear collisions</a:t>
            </a:r>
          </a:p>
          <a:p>
            <a:r>
              <a:rPr lang="en-US" sz="1400" dirty="0" err="1"/>
              <a:t>Drozhzhova</a:t>
            </a:r>
            <a:r>
              <a:rPr lang="en-US" sz="1400" dirty="0"/>
              <a:t> T.A., </a:t>
            </a:r>
            <a:r>
              <a:rPr lang="en-US" sz="1400" dirty="0" err="1"/>
              <a:t>Kovalenko</a:t>
            </a:r>
            <a:r>
              <a:rPr lang="en-US" sz="1400" dirty="0"/>
              <a:t> V.N., </a:t>
            </a:r>
            <a:r>
              <a:rPr lang="en-US" sz="1400" dirty="0" err="1"/>
              <a:t>Seryakov</a:t>
            </a:r>
            <a:r>
              <a:rPr lang="en-US" sz="1400" dirty="0"/>
              <a:t> A.Y., </a:t>
            </a:r>
            <a:r>
              <a:rPr lang="en-US" sz="1400" dirty="0" err="1"/>
              <a:t>Feofilov</a:t>
            </a:r>
            <a:r>
              <a:rPr lang="en-US" sz="1400" dirty="0"/>
              <a:t> G.A.</a:t>
            </a:r>
          </a:p>
          <a:p>
            <a:r>
              <a:rPr lang="en-US" sz="1400" dirty="0"/>
              <a:t>Physics of Atomic Nuclei. 2016. </a:t>
            </a:r>
            <a:r>
              <a:rPr lang="en-US" sz="1400" dirty="0" err="1"/>
              <a:t>Т</a:t>
            </a:r>
            <a:r>
              <a:rPr lang="en-US" sz="1400" dirty="0"/>
              <a:t>. 79. № 5. </a:t>
            </a:r>
            <a:r>
              <a:rPr lang="en-US" sz="1400" dirty="0" err="1"/>
              <a:t>С</a:t>
            </a:r>
            <a:r>
              <a:rPr lang="en-US" sz="1400" dirty="0"/>
              <a:t>. 737-748.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948" y="3299247"/>
            <a:ext cx="7150101" cy="2582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696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107576"/>
            <a:ext cx="8185151" cy="768724"/>
          </a:xfrm>
        </p:spPr>
        <p:txBody>
          <a:bodyPr/>
          <a:lstStyle/>
          <a:p>
            <a:r>
              <a:rPr lang="en-US" sz="3200" b="1" dirty="0" smtClean="0">
                <a:solidFill>
                  <a:srgbClr val="0000FF"/>
                </a:solidFill>
              </a:rPr>
              <a:t>Centrality</a:t>
            </a:r>
            <a:r>
              <a:rPr lang="en-US" sz="3200" b="1" dirty="0">
                <a:solidFill>
                  <a:srgbClr val="0000FF"/>
                </a:solidFill>
              </a:rPr>
              <a:t>-wise optimization of the class width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766" b="-3112"/>
          <a:stretch/>
        </p:blipFill>
        <p:spPr>
          <a:xfrm>
            <a:off x="647699" y="1270000"/>
            <a:ext cx="6232725" cy="47625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5976148"/>
            <a:ext cx="6908800" cy="10849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8300" y="914400"/>
            <a:ext cx="5099352" cy="431800"/>
          </a:xfrm>
          <a:prstGeom prst="rect">
            <a:avLst/>
          </a:prstGeom>
        </p:spPr>
      </p:pic>
      <p:cxnSp>
        <p:nvCxnSpPr>
          <p:cNvPr id="7" name="AutoShape 5"/>
          <p:cNvCxnSpPr>
            <a:cxnSpLocks noChangeShapeType="1"/>
          </p:cNvCxnSpPr>
          <p:nvPr/>
        </p:nvCxnSpPr>
        <p:spPr bwMode="auto">
          <a:xfrm>
            <a:off x="190500" y="969012"/>
            <a:ext cx="8229600" cy="0"/>
          </a:xfrm>
          <a:prstGeom prst="straightConnector1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514688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975" y="0"/>
            <a:ext cx="8042276" cy="1336956"/>
          </a:xfrm>
        </p:spPr>
        <p:txBody>
          <a:bodyPr/>
          <a:lstStyle/>
          <a:p>
            <a:r>
              <a:rPr lang="en-US" sz="3200" b="1" dirty="0" smtClean="0">
                <a:solidFill>
                  <a:srgbClr val="0000FF"/>
                </a:solidFill>
              </a:rPr>
              <a:t>Proposals </a:t>
            </a:r>
            <a:r>
              <a:rPr lang="en-US" sz="3200" b="1" dirty="0">
                <a:solidFill>
                  <a:srgbClr val="0000FF"/>
                </a:solidFill>
              </a:rPr>
              <a:t/>
            </a:r>
            <a:br>
              <a:rPr lang="en-US" sz="3200" b="1" dirty="0">
                <a:solidFill>
                  <a:srgbClr val="0000FF"/>
                </a:solidFill>
              </a:rPr>
            </a:br>
            <a:r>
              <a:rPr lang="en-US" sz="3200" b="1" dirty="0" smtClean="0">
                <a:solidFill>
                  <a:srgbClr val="0000FF"/>
                </a:solidFill>
              </a:rPr>
              <a:t>for MC </a:t>
            </a:r>
            <a:r>
              <a:rPr lang="en-US" sz="3200" b="1" dirty="0">
                <a:solidFill>
                  <a:srgbClr val="0000FF"/>
                </a:solidFill>
              </a:rPr>
              <a:t>simulations for the Physics Performance paper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1511300"/>
            <a:ext cx="8070851" cy="4927599"/>
          </a:xfrm>
        </p:spPr>
        <p:txBody>
          <a:bodyPr>
            <a:normAutofit fontScale="70000" lnSpcReduction="20000"/>
          </a:bodyPr>
          <a:lstStyle/>
          <a:p>
            <a:pPr>
              <a:buFont typeface="Wingdings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Statistics for </a:t>
            </a:r>
            <a:r>
              <a:rPr lang="en-US" dirty="0" err="1" smtClean="0">
                <a:solidFill>
                  <a:schemeClr val="tx1"/>
                </a:solidFill>
              </a:rPr>
              <a:t>Bi+Bi</a:t>
            </a:r>
            <a:r>
              <a:rPr lang="en-US" dirty="0" smtClean="0">
                <a:solidFill>
                  <a:schemeClr val="tx1"/>
                </a:solidFill>
              </a:rPr>
              <a:t>  collisions at 9.2 </a:t>
            </a:r>
            <a:r>
              <a:rPr lang="en-US" dirty="0" err="1" smtClean="0">
                <a:solidFill>
                  <a:schemeClr val="tx1"/>
                </a:solidFill>
              </a:rPr>
              <a:t>GeV</a:t>
            </a:r>
            <a:r>
              <a:rPr lang="en-US" dirty="0" smtClean="0">
                <a:solidFill>
                  <a:schemeClr val="tx1"/>
                </a:solidFill>
              </a:rPr>
              <a:t>: </a:t>
            </a:r>
            <a:r>
              <a:rPr lang="en-US" b="1" dirty="0" smtClean="0">
                <a:solidFill>
                  <a:srgbClr val="FF0000"/>
                </a:solidFill>
              </a:rPr>
              <a:t>~ 100 </a:t>
            </a:r>
            <a:r>
              <a:rPr lang="en-US" b="1" dirty="0" err="1" smtClean="0">
                <a:solidFill>
                  <a:srgbClr val="FF0000"/>
                </a:solidFill>
              </a:rPr>
              <a:t>mln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min bias events -</a:t>
            </a:r>
            <a:r>
              <a:rPr lang="en-US" dirty="0" smtClean="0">
                <a:solidFill>
                  <a:srgbClr val="FF0000"/>
                </a:solidFill>
              </a:rPr>
              <a:t>- ?</a:t>
            </a:r>
          </a:p>
          <a:p>
            <a:pPr>
              <a:buFont typeface="Wingdings" charset="2"/>
              <a:buChar char="Ø"/>
            </a:pPr>
            <a:r>
              <a:rPr lang="en-US" dirty="0"/>
              <a:t>Central </a:t>
            </a:r>
            <a:r>
              <a:rPr lang="en-US" dirty="0" err="1"/>
              <a:t>pseudorapidity</a:t>
            </a:r>
            <a:r>
              <a:rPr lang="en-US" dirty="0"/>
              <a:t> </a:t>
            </a:r>
            <a:r>
              <a:rPr lang="en-US" dirty="0" smtClean="0"/>
              <a:t>intervals for TPC physics analysis:                                                                                              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|</a:t>
            </a:r>
            <a:r>
              <a:rPr lang="en-US" b="1" dirty="0" err="1">
                <a:solidFill>
                  <a:srgbClr val="FF0000"/>
                </a:solidFill>
              </a:rPr>
              <a:t>η</a:t>
            </a:r>
            <a:r>
              <a:rPr lang="en-US" b="1" dirty="0">
                <a:solidFill>
                  <a:srgbClr val="FF0000"/>
                </a:solidFill>
              </a:rPr>
              <a:t>|</a:t>
            </a:r>
            <a:r>
              <a:rPr lang="en-US" b="1" dirty="0" smtClean="0">
                <a:solidFill>
                  <a:srgbClr val="FF0000"/>
                </a:solidFill>
              </a:rPr>
              <a:t>&lt;0.5 </a:t>
            </a:r>
            <a:r>
              <a:rPr lang="en-US" b="1" dirty="0">
                <a:solidFill>
                  <a:srgbClr val="FF0000"/>
                </a:solidFill>
              </a:rPr>
              <a:t>and  |</a:t>
            </a:r>
            <a:r>
              <a:rPr lang="en-US" b="1" dirty="0" err="1">
                <a:solidFill>
                  <a:srgbClr val="FF0000"/>
                </a:solidFill>
              </a:rPr>
              <a:t>η</a:t>
            </a:r>
            <a:r>
              <a:rPr lang="en-US" b="1" dirty="0">
                <a:solidFill>
                  <a:srgbClr val="FF0000"/>
                </a:solidFill>
              </a:rPr>
              <a:t>|&lt;</a:t>
            </a:r>
            <a:r>
              <a:rPr lang="en-US" b="1" dirty="0" smtClean="0">
                <a:solidFill>
                  <a:srgbClr val="FF0000"/>
                </a:solidFill>
              </a:rPr>
              <a:t>1.0</a:t>
            </a:r>
          </a:p>
          <a:p>
            <a:pPr>
              <a:buFont typeface="Wingdings" charset="2"/>
              <a:buChar char="Ø"/>
            </a:pPr>
            <a:r>
              <a:rPr lang="en-US" dirty="0" smtClean="0"/>
              <a:t>Different  </a:t>
            </a:r>
            <a:r>
              <a:rPr lang="en-US" dirty="0" err="1"/>
              <a:t>pseudorapidity</a:t>
            </a:r>
            <a:r>
              <a:rPr lang="en-US" dirty="0"/>
              <a:t> </a:t>
            </a:r>
            <a:r>
              <a:rPr lang="en-US" dirty="0" smtClean="0"/>
              <a:t>intervals should be considered  </a:t>
            </a:r>
            <a:r>
              <a:rPr lang="en-US" dirty="0"/>
              <a:t>for multiplicity classes selections </a:t>
            </a:r>
            <a:r>
              <a:rPr lang="en-US" dirty="0" smtClean="0"/>
              <a:t>In </a:t>
            </a:r>
            <a:r>
              <a:rPr lang="en-US" dirty="0"/>
              <a:t>order to avoid trivial </a:t>
            </a:r>
            <a:r>
              <a:rPr lang="en-US" dirty="0" smtClean="0"/>
              <a:t>autocorrelations :  </a:t>
            </a:r>
            <a:r>
              <a:rPr lang="en-US" b="1" dirty="0" smtClean="0">
                <a:solidFill>
                  <a:srgbClr val="FF0000"/>
                </a:solidFill>
              </a:rPr>
              <a:t>TPC tracks in 0.5 </a:t>
            </a:r>
            <a:r>
              <a:rPr lang="en-US" b="1" dirty="0">
                <a:solidFill>
                  <a:srgbClr val="FF0000"/>
                </a:solidFill>
              </a:rPr>
              <a:t>&lt;</a:t>
            </a:r>
            <a:r>
              <a:rPr lang="en-US" b="1" dirty="0" smtClean="0">
                <a:solidFill>
                  <a:srgbClr val="FF0000"/>
                </a:solidFill>
              </a:rPr>
              <a:t>|</a:t>
            </a:r>
            <a:r>
              <a:rPr lang="en-US" b="1" dirty="0" err="1">
                <a:solidFill>
                  <a:srgbClr val="FF0000"/>
                </a:solidFill>
              </a:rPr>
              <a:t>η</a:t>
            </a:r>
            <a:r>
              <a:rPr lang="en-US" b="1" dirty="0">
                <a:solidFill>
                  <a:srgbClr val="FF0000"/>
                </a:solidFill>
              </a:rPr>
              <a:t>|&lt;</a:t>
            </a:r>
            <a:r>
              <a:rPr lang="en-US" b="1" dirty="0" smtClean="0">
                <a:solidFill>
                  <a:srgbClr val="FF0000"/>
                </a:solidFill>
              </a:rPr>
              <a:t>1.5</a:t>
            </a:r>
            <a:endParaRPr lang="en-US" dirty="0" smtClean="0"/>
          </a:p>
          <a:p>
            <a:pPr>
              <a:buFont typeface="Wingdings" charset="2"/>
              <a:buChar char="Ø"/>
            </a:pPr>
            <a:r>
              <a:rPr lang="en-US" dirty="0"/>
              <a:t>O</a:t>
            </a:r>
            <a:r>
              <a:rPr lang="en-US" dirty="0" smtClean="0"/>
              <a:t>ther  </a:t>
            </a:r>
            <a:r>
              <a:rPr lang="en-US" dirty="0" err="1"/>
              <a:t>pseudorapidity</a:t>
            </a:r>
            <a:r>
              <a:rPr lang="en-US" dirty="0"/>
              <a:t> intervals: </a:t>
            </a:r>
            <a:r>
              <a:rPr lang="en-US" dirty="0" smtClean="0"/>
              <a:t>e.g. </a:t>
            </a:r>
            <a:r>
              <a:rPr lang="ru-RU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FFD</a:t>
            </a:r>
            <a:r>
              <a:rPr lang="en-US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lang="ru-RU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ru-RU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which</a:t>
            </a:r>
            <a:r>
              <a:rPr lang="ru-RU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are</a:t>
            </a:r>
            <a:r>
              <a:rPr lang="ru-RU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symmetrically</a:t>
            </a:r>
            <a:r>
              <a:rPr lang="ru-RU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placed</a:t>
            </a:r>
            <a:r>
              <a:rPr lang="ru-RU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</a:t>
            </a:r>
            <a:r>
              <a:rPr lang="ru-RU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ru-RU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MPD </a:t>
            </a:r>
            <a:r>
              <a:rPr lang="ru-RU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center</a:t>
            </a:r>
            <a:r>
              <a:rPr lang="ru-RU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along</a:t>
            </a:r>
            <a:r>
              <a:rPr lang="ru-RU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ru-RU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beam</a:t>
            </a:r>
            <a:r>
              <a:rPr lang="ru-RU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line</a:t>
            </a:r>
            <a:r>
              <a:rPr lang="en-US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2.5 </a:t>
            </a:r>
            <a:r>
              <a:rPr lang="ru-RU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≤| </a:t>
            </a:r>
            <a:r>
              <a:rPr lang="ru-RU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η</a:t>
            </a:r>
            <a:r>
              <a:rPr lang="ru-RU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|≤ </a:t>
            </a:r>
            <a:r>
              <a:rPr lang="ru-RU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3.2</a:t>
            </a:r>
            <a:r>
              <a:rPr lang="en-US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(also mini-</a:t>
            </a:r>
            <a:r>
              <a:rPr lang="en-US" dirty="0" err="1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BeBe</a:t>
            </a:r>
            <a:r>
              <a:rPr lang="en-US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– ?) </a:t>
            </a:r>
            <a:r>
              <a:rPr lang="en-US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lang="en-US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ould be </a:t>
            </a:r>
            <a:r>
              <a:rPr lang="en-US" dirty="0" err="1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aslo</a:t>
            </a:r>
            <a:r>
              <a:rPr lang="en-US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considered </a:t>
            </a:r>
            <a:r>
              <a:rPr lang="en-US" dirty="0" smtClean="0"/>
              <a:t>for the  </a:t>
            </a:r>
            <a:r>
              <a:rPr lang="en-US" dirty="0"/>
              <a:t>multiplicity </a:t>
            </a:r>
            <a:r>
              <a:rPr lang="en-US" dirty="0" smtClean="0"/>
              <a:t>classes selection</a:t>
            </a:r>
            <a:endParaRPr lang="en-US" b="1" dirty="0" smtClean="0">
              <a:solidFill>
                <a:srgbClr val="FF0000"/>
              </a:solidFill>
            </a:endParaRPr>
          </a:p>
          <a:p>
            <a:pPr>
              <a:buFont typeface="Wingdings" charset="2"/>
              <a:buChar char="Ø"/>
            </a:pPr>
            <a:r>
              <a:rPr lang="en-US" b="1" dirty="0">
                <a:solidFill>
                  <a:srgbClr val="FF0000"/>
                </a:solidFill>
              </a:rPr>
              <a:t>C</a:t>
            </a:r>
            <a:r>
              <a:rPr lang="en-US" b="1" dirty="0" smtClean="0">
                <a:solidFill>
                  <a:srgbClr val="FF0000"/>
                </a:solidFill>
              </a:rPr>
              <a:t>lass-wise optimization of the class width: </a:t>
            </a:r>
            <a:r>
              <a:rPr lang="en-US" dirty="0" smtClean="0"/>
              <a:t>MC </a:t>
            </a:r>
            <a:r>
              <a:rPr lang="en-US" dirty="0"/>
              <a:t>simulations </a:t>
            </a:r>
            <a:r>
              <a:rPr lang="en-US" dirty="0" err="1"/>
              <a:t>fo</a:t>
            </a:r>
            <a:r>
              <a:rPr lang="en-US" dirty="0"/>
              <a:t> </a:t>
            </a:r>
            <a:r>
              <a:rPr lang="en-US" dirty="0" err="1"/>
              <a:t>Bi+Bi</a:t>
            </a:r>
            <a:r>
              <a:rPr lang="en-US" dirty="0"/>
              <a:t> collisions at 9.2 </a:t>
            </a:r>
            <a:r>
              <a:rPr lang="en-US" dirty="0" err="1"/>
              <a:t>GeV</a:t>
            </a:r>
            <a:r>
              <a:rPr lang="en-US" dirty="0"/>
              <a:t> for </a:t>
            </a:r>
            <a:r>
              <a:rPr lang="en-US" dirty="0">
                <a:solidFill>
                  <a:srgbClr val="FF0000"/>
                </a:solidFill>
              </a:rPr>
              <a:t>0-</a:t>
            </a:r>
            <a:r>
              <a:rPr lang="en-US" dirty="0" smtClean="0">
                <a:solidFill>
                  <a:srgbClr val="FF0000"/>
                </a:solidFill>
              </a:rPr>
              <a:t>1%</a:t>
            </a:r>
            <a:r>
              <a:rPr lang="en-US" dirty="0">
                <a:solidFill>
                  <a:srgbClr val="FF0000"/>
                </a:solidFill>
              </a:rPr>
              <a:t>, 0-</a:t>
            </a:r>
            <a:r>
              <a:rPr lang="en-US" dirty="0" smtClean="0">
                <a:solidFill>
                  <a:srgbClr val="FF0000"/>
                </a:solidFill>
              </a:rPr>
              <a:t>3%</a:t>
            </a:r>
            <a:r>
              <a:rPr lang="en-US" dirty="0">
                <a:solidFill>
                  <a:srgbClr val="FF0000"/>
                </a:solidFill>
              </a:rPr>
              <a:t>, 0</a:t>
            </a:r>
            <a:r>
              <a:rPr lang="en-US" dirty="0" smtClean="0">
                <a:solidFill>
                  <a:srgbClr val="FF0000"/>
                </a:solidFill>
              </a:rPr>
              <a:t>-5%</a:t>
            </a:r>
            <a:r>
              <a:rPr lang="en-US" dirty="0">
                <a:solidFill>
                  <a:srgbClr val="FF0000"/>
                </a:solidFill>
              </a:rPr>
              <a:t>, 0</a:t>
            </a:r>
            <a:r>
              <a:rPr lang="en-US" dirty="0" smtClean="0">
                <a:solidFill>
                  <a:srgbClr val="FF0000"/>
                </a:solidFill>
              </a:rPr>
              <a:t>-7%</a:t>
            </a:r>
            <a:r>
              <a:rPr lang="en-US" dirty="0">
                <a:solidFill>
                  <a:srgbClr val="FF0000"/>
                </a:solidFill>
              </a:rPr>
              <a:t>, 0</a:t>
            </a:r>
            <a:r>
              <a:rPr lang="en-US" dirty="0" smtClean="0">
                <a:solidFill>
                  <a:srgbClr val="FF0000"/>
                </a:solidFill>
              </a:rPr>
              <a:t>-10%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smtClean="0">
                <a:solidFill>
                  <a:srgbClr val="FF0000"/>
                </a:solidFill>
              </a:rPr>
              <a:t>0-20</a:t>
            </a:r>
            <a:r>
              <a:rPr lang="en-US" dirty="0">
                <a:solidFill>
                  <a:srgbClr val="FF0000"/>
                </a:solidFill>
              </a:rPr>
              <a:t>%  </a:t>
            </a:r>
            <a:r>
              <a:rPr lang="en-US" dirty="0" smtClean="0"/>
              <a:t>multiplicity </a:t>
            </a:r>
            <a:r>
              <a:rPr lang="en-US" dirty="0"/>
              <a:t>based centrality </a:t>
            </a:r>
            <a:r>
              <a:rPr lang="en-US" dirty="0" smtClean="0"/>
              <a:t>classes (and similar optimization for the </a:t>
            </a:r>
            <a:r>
              <a:rPr lang="en-US" dirty="0" err="1" smtClean="0"/>
              <a:t>FHCal</a:t>
            </a:r>
            <a:r>
              <a:rPr lang="en-US" dirty="0" smtClean="0"/>
              <a:t> classes)</a:t>
            </a:r>
          </a:p>
          <a:p>
            <a:pPr>
              <a:buFont typeface="Wingdings" charset="2"/>
              <a:buChar char="Ø"/>
            </a:pPr>
            <a:r>
              <a:rPr lang="en-US" dirty="0" smtClean="0">
                <a:solidFill>
                  <a:srgbClr val="FF0000"/>
                </a:solidFill>
              </a:rPr>
              <a:t>Z-position  </a:t>
            </a:r>
            <a:r>
              <a:rPr lang="en-US" dirty="0">
                <a:solidFill>
                  <a:srgbClr val="FF0000"/>
                </a:solidFill>
              </a:rPr>
              <a:t>of the  interaction vertex </a:t>
            </a:r>
            <a:r>
              <a:rPr lang="en-US" dirty="0" smtClean="0">
                <a:solidFill>
                  <a:schemeClr val="tx1"/>
                </a:solidFill>
              </a:rPr>
              <a:t>should be taken into account in  the new MC simulations production. Studies of z-cuts are needed.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>
              <a:buFont typeface="Wingdings" charset="2"/>
              <a:buChar char="Ø"/>
            </a:pPr>
            <a:endParaRPr lang="en-US" dirty="0"/>
          </a:p>
          <a:p>
            <a:pPr>
              <a:buFont typeface="Wingdings" charset="2"/>
              <a:buChar char="Ø"/>
            </a:pP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b="1" dirty="0"/>
          </a:p>
          <a:p>
            <a:pPr>
              <a:buFont typeface="Wingdings" charset="2"/>
              <a:buChar char="Ø"/>
            </a:pPr>
            <a:endParaRPr lang="en-US" dirty="0" smtClean="0"/>
          </a:p>
          <a:p>
            <a:pPr>
              <a:buFont typeface="Wingdings" charset="2"/>
              <a:buChar char="Ø"/>
            </a:pPr>
            <a:endParaRPr lang="en-US" dirty="0"/>
          </a:p>
        </p:txBody>
      </p:sp>
      <p:cxnSp>
        <p:nvCxnSpPr>
          <p:cNvPr id="5" name="AutoShape 5"/>
          <p:cNvCxnSpPr>
            <a:cxnSpLocks noChangeShapeType="1"/>
          </p:cNvCxnSpPr>
          <p:nvPr/>
        </p:nvCxnSpPr>
        <p:spPr bwMode="auto">
          <a:xfrm>
            <a:off x="152400" y="1413512"/>
            <a:ext cx="8229600" cy="0"/>
          </a:xfrm>
          <a:prstGeom prst="straightConnector1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064446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FF0000"/>
                </a:solidFill>
              </a:rPr>
              <a:t>Some comments to Multiplicity-based methods used in the PWG1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900" y="1511300"/>
            <a:ext cx="8915400" cy="50292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Very detailed analysis +documentation in two approaches used</a:t>
            </a:r>
          </a:p>
          <a:p>
            <a:r>
              <a:rPr lang="en-US" dirty="0" smtClean="0"/>
              <a:t>Important for comparison with RHIC data</a:t>
            </a:r>
          </a:p>
          <a:p>
            <a:pPr marL="0" indent="0">
              <a:buNone/>
            </a:pPr>
            <a:r>
              <a:rPr lang="en-US" dirty="0" smtClean="0"/>
              <a:t>                               </a:t>
            </a:r>
            <a:r>
              <a:rPr lang="en-US" b="1" dirty="0" smtClean="0"/>
              <a:t>… but we have to continue to investigate the problems:</a:t>
            </a:r>
          </a:p>
          <a:p>
            <a:r>
              <a:rPr lang="en-US" dirty="0" smtClean="0"/>
              <a:t>Multiplicity-based method is being used  currently at the </a:t>
            </a:r>
            <a:r>
              <a:rPr lang="en-US" dirty="0" err="1" smtClean="0"/>
              <a:t>midrapiidty</a:t>
            </a:r>
            <a:r>
              <a:rPr lang="ru-RU" dirty="0" smtClean="0"/>
              <a:t> </a:t>
            </a:r>
            <a:r>
              <a:rPr lang="en-US" dirty="0" smtClean="0"/>
              <a:t>     |</a:t>
            </a:r>
            <a:r>
              <a:rPr lang="en-US" dirty="0" err="1" smtClean="0"/>
              <a:t>η</a:t>
            </a:r>
            <a:r>
              <a:rPr lang="en-US" dirty="0" smtClean="0"/>
              <a:t> |&lt;0.5: therefore, </a:t>
            </a:r>
            <a:r>
              <a:rPr lang="en-US" dirty="0" smtClean="0">
                <a:solidFill>
                  <a:srgbClr val="FF0000"/>
                </a:solidFill>
              </a:rPr>
              <a:t> auto-correlations might be possible </a:t>
            </a:r>
            <a:r>
              <a:rPr lang="en-US" dirty="0" smtClean="0"/>
              <a:t>in the analysis of fluctuations etc. Different </a:t>
            </a:r>
            <a:r>
              <a:rPr lang="en-US" dirty="0" err="1" smtClean="0"/>
              <a:t>pseudorapidity</a:t>
            </a:r>
            <a:r>
              <a:rPr lang="en-US" dirty="0" smtClean="0"/>
              <a:t> intervals should be selected</a:t>
            </a:r>
          </a:p>
          <a:p>
            <a:r>
              <a:rPr lang="en-US" dirty="0" smtClean="0"/>
              <a:t>Three parameters (f, μ, k) in standard </a:t>
            </a:r>
            <a:r>
              <a:rPr lang="en-US" dirty="0" err="1" smtClean="0"/>
              <a:t>Glauber</a:t>
            </a:r>
            <a:r>
              <a:rPr lang="en-US" dirty="0" smtClean="0"/>
              <a:t>-based approach … 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Constant class width  </a:t>
            </a:r>
            <a:r>
              <a:rPr lang="en-US" dirty="0" smtClean="0"/>
              <a:t>for all  centrality classes (should be optimized)</a:t>
            </a:r>
          </a:p>
          <a:p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Systematic errors </a:t>
            </a:r>
            <a:r>
              <a:rPr lang="en-US" dirty="0" smtClean="0"/>
              <a:t>and effects of various cuts on multiplicity  distribution….one of the items for studies</a:t>
            </a:r>
          </a:p>
          <a:p>
            <a:r>
              <a:rPr lang="en-US" dirty="0" err="1" smtClean="0"/>
              <a:t>Glauber</a:t>
            </a:r>
            <a:r>
              <a:rPr lang="en-US" dirty="0"/>
              <a:t>-</a:t>
            </a:r>
            <a:r>
              <a:rPr lang="en-US" dirty="0" smtClean="0"/>
              <a:t>based  approach produces  </a:t>
            </a:r>
            <a:r>
              <a:rPr lang="en-US" dirty="0" err="1" smtClean="0"/>
              <a:t>noticeble</a:t>
            </a:r>
            <a:r>
              <a:rPr lang="en-US" dirty="0" smtClean="0"/>
              <a:t> bias  to the number of binary collisions </a:t>
            </a:r>
            <a:r>
              <a:rPr lang="en-US" dirty="0" err="1" smtClean="0"/>
              <a:t>Ncoll</a:t>
            </a:r>
            <a:r>
              <a:rPr lang="en-US" dirty="0" smtClean="0"/>
              <a:t>…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r>
              <a:rPr lang="en-US" dirty="0" smtClean="0">
                <a:solidFill>
                  <a:srgbClr val="000000"/>
                </a:solidFill>
              </a:rPr>
              <a:t>it is  the old problem – </a:t>
            </a:r>
            <a:r>
              <a:rPr lang="en-US" dirty="0">
                <a:solidFill>
                  <a:srgbClr val="000000"/>
                </a:solidFill>
              </a:rPr>
              <a:t>i</a:t>
            </a:r>
            <a:r>
              <a:rPr lang="en-US" dirty="0" smtClean="0">
                <a:solidFill>
                  <a:srgbClr val="000000"/>
                </a:solidFill>
              </a:rPr>
              <a:t>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also  </a:t>
            </a:r>
            <a:r>
              <a:rPr lang="en-US" dirty="0" smtClean="0"/>
              <a:t>one </a:t>
            </a:r>
            <a:r>
              <a:rPr lang="en-US" dirty="0"/>
              <a:t>of the items </a:t>
            </a:r>
            <a:r>
              <a:rPr lang="en-US" dirty="0" smtClean="0"/>
              <a:t>for further studies and checks with the MC event generators</a:t>
            </a: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5" name="AutoShape 5"/>
          <p:cNvCxnSpPr>
            <a:cxnSpLocks noChangeShapeType="1"/>
          </p:cNvCxnSpPr>
          <p:nvPr/>
        </p:nvCxnSpPr>
        <p:spPr bwMode="auto">
          <a:xfrm>
            <a:off x="215900" y="1426212"/>
            <a:ext cx="8229600" cy="0"/>
          </a:xfrm>
          <a:prstGeom prst="straightConnector1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8636099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0000FF"/>
                </a:solidFill>
              </a:rPr>
              <a:t>Some </a:t>
            </a:r>
            <a:r>
              <a:rPr lang="en-US" sz="3200" dirty="0">
                <a:solidFill>
                  <a:srgbClr val="0000FF"/>
                </a:solidFill>
              </a:rPr>
              <a:t>c</a:t>
            </a:r>
            <a:r>
              <a:rPr lang="en-US" sz="3200" dirty="0" smtClean="0">
                <a:solidFill>
                  <a:srgbClr val="0000FF"/>
                </a:solidFill>
              </a:rPr>
              <a:t>ritical issues to be presented in the given report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charset="2"/>
              <a:buChar char="Ø"/>
            </a:pPr>
            <a:r>
              <a:rPr lang="en-US" dirty="0">
                <a:solidFill>
                  <a:srgbClr val="FF0000"/>
                </a:solidFill>
              </a:rPr>
              <a:t>What is </a:t>
            </a:r>
            <a:r>
              <a:rPr lang="en-US" dirty="0" smtClean="0">
                <a:solidFill>
                  <a:srgbClr val="FF0000"/>
                </a:solidFill>
              </a:rPr>
              <a:t>expected to </a:t>
            </a:r>
            <a:r>
              <a:rPr lang="en-US" dirty="0">
                <a:solidFill>
                  <a:srgbClr val="FF0000"/>
                </a:solidFill>
              </a:rPr>
              <a:t>be new  and </a:t>
            </a:r>
            <a:r>
              <a:rPr lang="en-US" dirty="0" smtClean="0">
                <a:solidFill>
                  <a:srgbClr val="FF0000"/>
                </a:solidFill>
              </a:rPr>
              <a:t>could be better  measured by </a:t>
            </a:r>
            <a:r>
              <a:rPr lang="en-US" dirty="0">
                <a:solidFill>
                  <a:srgbClr val="FF0000"/>
                </a:solidFill>
              </a:rPr>
              <a:t>the </a:t>
            </a:r>
            <a:r>
              <a:rPr lang="en-US" dirty="0" smtClean="0">
                <a:solidFill>
                  <a:srgbClr val="FF0000"/>
                </a:solidFill>
              </a:rPr>
              <a:t>MPD in comparison with STAR@RHIC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- from the point of view of Global Observables?</a:t>
            </a:r>
          </a:p>
          <a:p>
            <a:pPr>
              <a:buFont typeface="Wingdings" charset="2"/>
              <a:buChar char="Ø"/>
            </a:pPr>
            <a:r>
              <a:rPr lang="en-US" dirty="0" smtClean="0">
                <a:solidFill>
                  <a:srgbClr val="FF0000"/>
                </a:solidFill>
              </a:rPr>
              <a:t>What was achieved  by the PWG1 in the period April-October 2021?</a:t>
            </a:r>
          </a:p>
          <a:p>
            <a:pPr>
              <a:buFont typeface="Wingdings" charset="2"/>
              <a:buChar char="Ø"/>
            </a:pPr>
            <a:r>
              <a:rPr lang="en-US" dirty="0" smtClean="0">
                <a:solidFill>
                  <a:srgbClr val="FF0000"/>
                </a:solidFill>
              </a:rPr>
              <a:t>What is still not quite in line with the expectations of the PWG1? </a:t>
            </a:r>
          </a:p>
        </p:txBody>
      </p:sp>
    </p:spTree>
    <p:extLst>
      <p:ext uri="{BB962C8B-B14F-4D97-AF65-F5344CB8AC3E}">
        <p14:creationId xmlns:p14="http://schemas.microsoft.com/office/powerpoint/2010/main" val="3280857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975" y="0"/>
            <a:ext cx="8042276" cy="1336956"/>
          </a:xfrm>
        </p:spPr>
        <p:txBody>
          <a:bodyPr/>
          <a:lstStyle/>
          <a:p>
            <a:r>
              <a:rPr lang="en-US" sz="3200" b="1" dirty="0" smtClean="0">
                <a:solidFill>
                  <a:srgbClr val="0000FF"/>
                </a:solidFill>
              </a:rPr>
              <a:t>Proposals </a:t>
            </a:r>
            <a:r>
              <a:rPr lang="en-US" sz="3200" b="1" dirty="0">
                <a:solidFill>
                  <a:srgbClr val="0000FF"/>
                </a:solidFill>
              </a:rPr>
              <a:t/>
            </a:r>
            <a:br>
              <a:rPr lang="en-US" sz="3200" b="1" dirty="0">
                <a:solidFill>
                  <a:srgbClr val="0000FF"/>
                </a:solidFill>
              </a:rPr>
            </a:br>
            <a:r>
              <a:rPr lang="en-US" sz="3200" b="1" dirty="0" smtClean="0">
                <a:solidFill>
                  <a:srgbClr val="0000FF"/>
                </a:solidFill>
              </a:rPr>
              <a:t>for MC simulations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1511300"/>
            <a:ext cx="8070851" cy="4927599"/>
          </a:xfrm>
        </p:spPr>
        <p:txBody>
          <a:bodyPr>
            <a:normAutofit fontScale="70000" lnSpcReduction="20000"/>
          </a:bodyPr>
          <a:lstStyle/>
          <a:p>
            <a:pPr>
              <a:buFont typeface="Wingdings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Statistics for </a:t>
            </a:r>
            <a:r>
              <a:rPr lang="en-US" dirty="0" err="1" smtClean="0">
                <a:solidFill>
                  <a:schemeClr val="tx1"/>
                </a:solidFill>
              </a:rPr>
              <a:t>Bi+Bi</a:t>
            </a:r>
            <a:r>
              <a:rPr lang="en-US" dirty="0" smtClean="0">
                <a:solidFill>
                  <a:schemeClr val="tx1"/>
                </a:solidFill>
              </a:rPr>
              <a:t>  collisions at 9.2 </a:t>
            </a:r>
            <a:r>
              <a:rPr lang="en-US" dirty="0" err="1" smtClean="0">
                <a:solidFill>
                  <a:schemeClr val="tx1"/>
                </a:solidFill>
              </a:rPr>
              <a:t>GeV</a:t>
            </a:r>
            <a:r>
              <a:rPr lang="en-US" dirty="0" smtClean="0">
                <a:solidFill>
                  <a:schemeClr val="tx1"/>
                </a:solidFill>
              </a:rPr>
              <a:t>: </a:t>
            </a:r>
            <a:r>
              <a:rPr lang="en-US" b="1" dirty="0" smtClean="0">
                <a:solidFill>
                  <a:srgbClr val="FF0000"/>
                </a:solidFill>
              </a:rPr>
              <a:t>~ 100 </a:t>
            </a:r>
            <a:r>
              <a:rPr lang="en-US" b="1" dirty="0" err="1" smtClean="0">
                <a:solidFill>
                  <a:srgbClr val="FF0000"/>
                </a:solidFill>
              </a:rPr>
              <a:t>mln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min bias events -</a:t>
            </a:r>
            <a:r>
              <a:rPr lang="en-US" dirty="0" smtClean="0">
                <a:solidFill>
                  <a:srgbClr val="FF0000"/>
                </a:solidFill>
              </a:rPr>
              <a:t>- ?</a:t>
            </a:r>
          </a:p>
          <a:p>
            <a:pPr>
              <a:buFont typeface="Wingdings" charset="2"/>
              <a:buChar char="Ø"/>
            </a:pPr>
            <a:r>
              <a:rPr lang="en-US" dirty="0"/>
              <a:t>Central </a:t>
            </a:r>
            <a:r>
              <a:rPr lang="en-US" dirty="0" err="1"/>
              <a:t>pseudorapidity</a:t>
            </a:r>
            <a:r>
              <a:rPr lang="en-US" dirty="0"/>
              <a:t> </a:t>
            </a:r>
            <a:r>
              <a:rPr lang="en-US" dirty="0" smtClean="0"/>
              <a:t>intervals for TPC physics analysis:                                                                                              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|</a:t>
            </a:r>
            <a:r>
              <a:rPr lang="en-US" b="1" dirty="0" err="1">
                <a:solidFill>
                  <a:srgbClr val="FF0000"/>
                </a:solidFill>
              </a:rPr>
              <a:t>η</a:t>
            </a:r>
            <a:r>
              <a:rPr lang="en-US" b="1" dirty="0">
                <a:solidFill>
                  <a:srgbClr val="FF0000"/>
                </a:solidFill>
              </a:rPr>
              <a:t>|</a:t>
            </a:r>
            <a:r>
              <a:rPr lang="en-US" b="1" dirty="0" smtClean="0">
                <a:solidFill>
                  <a:srgbClr val="FF0000"/>
                </a:solidFill>
              </a:rPr>
              <a:t>&lt;0.5 </a:t>
            </a:r>
            <a:r>
              <a:rPr lang="en-US" b="1" dirty="0">
                <a:solidFill>
                  <a:srgbClr val="FF0000"/>
                </a:solidFill>
              </a:rPr>
              <a:t>and  |</a:t>
            </a:r>
            <a:r>
              <a:rPr lang="en-US" b="1" dirty="0" err="1">
                <a:solidFill>
                  <a:srgbClr val="FF0000"/>
                </a:solidFill>
              </a:rPr>
              <a:t>η</a:t>
            </a:r>
            <a:r>
              <a:rPr lang="en-US" b="1" dirty="0">
                <a:solidFill>
                  <a:srgbClr val="FF0000"/>
                </a:solidFill>
              </a:rPr>
              <a:t>|&lt;</a:t>
            </a:r>
            <a:r>
              <a:rPr lang="en-US" b="1" dirty="0" smtClean="0">
                <a:solidFill>
                  <a:srgbClr val="FF0000"/>
                </a:solidFill>
              </a:rPr>
              <a:t>1.0</a:t>
            </a:r>
          </a:p>
          <a:p>
            <a:pPr>
              <a:buFont typeface="Wingdings" charset="2"/>
              <a:buChar char="Ø"/>
            </a:pPr>
            <a:r>
              <a:rPr lang="en-US" dirty="0" smtClean="0"/>
              <a:t>Different  </a:t>
            </a:r>
            <a:r>
              <a:rPr lang="en-US" dirty="0" err="1"/>
              <a:t>pseudorapidity</a:t>
            </a:r>
            <a:r>
              <a:rPr lang="en-US" dirty="0"/>
              <a:t> </a:t>
            </a:r>
            <a:r>
              <a:rPr lang="en-US" dirty="0" smtClean="0"/>
              <a:t>intervals should be considered  </a:t>
            </a:r>
            <a:r>
              <a:rPr lang="en-US" dirty="0"/>
              <a:t>for multiplicity classes selections </a:t>
            </a:r>
            <a:r>
              <a:rPr lang="en-US" dirty="0" smtClean="0"/>
              <a:t>In </a:t>
            </a:r>
            <a:r>
              <a:rPr lang="en-US" dirty="0"/>
              <a:t>order to avoid trivial </a:t>
            </a:r>
            <a:r>
              <a:rPr lang="en-US" dirty="0" smtClean="0"/>
              <a:t>autocorrelations :  </a:t>
            </a:r>
            <a:r>
              <a:rPr lang="en-US" b="1" dirty="0" smtClean="0">
                <a:solidFill>
                  <a:srgbClr val="FF0000"/>
                </a:solidFill>
              </a:rPr>
              <a:t>TPC tracks in 0.5 </a:t>
            </a:r>
            <a:r>
              <a:rPr lang="en-US" b="1" dirty="0">
                <a:solidFill>
                  <a:srgbClr val="FF0000"/>
                </a:solidFill>
              </a:rPr>
              <a:t>&lt;</a:t>
            </a:r>
            <a:r>
              <a:rPr lang="en-US" b="1" dirty="0" smtClean="0">
                <a:solidFill>
                  <a:srgbClr val="FF0000"/>
                </a:solidFill>
              </a:rPr>
              <a:t>|</a:t>
            </a:r>
            <a:r>
              <a:rPr lang="en-US" b="1" dirty="0" err="1">
                <a:solidFill>
                  <a:srgbClr val="FF0000"/>
                </a:solidFill>
              </a:rPr>
              <a:t>η</a:t>
            </a:r>
            <a:r>
              <a:rPr lang="en-US" b="1" dirty="0">
                <a:solidFill>
                  <a:srgbClr val="FF0000"/>
                </a:solidFill>
              </a:rPr>
              <a:t>|&lt;</a:t>
            </a:r>
            <a:r>
              <a:rPr lang="en-US" b="1" dirty="0" smtClean="0">
                <a:solidFill>
                  <a:srgbClr val="FF0000"/>
                </a:solidFill>
              </a:rPr>
              <a:t>1.5</a:t>
            </a:r>
            <a:endParaRPr lang="en-US" dirty="0" smtClean="0"/>
          </a:p>
          <a:p>
            <a:pPr>
              <a:buFont typeface="Wingdings" charset="2"/>
              <a:buChar char="Ø"/>
            </a:pPr>
            <a:r>
              <a:rPr lang="en-US" dirty="0"/>
              <a:t>O</a:t>
            </a:r>
            <a:r>
              <a:rPr lang="en-US" dirty="0" smtClean="0"/>
              <a:t>ther  </a:t>
            </a:r>
            <a:r>
              <a:rPr lang="en-US" dirty="0" err="1"/>
              <a:t>pseudorapidity</a:t>
            </a:r>
            <a:r>
              <a:rPr lang="en-US" dirty="0"/>
              <a:t> intervals: </a:t>
            </a:r>
            <a:r>
              <a:rPr lang="en-US" dirty="0" smtClean="0"/>
              <a:t>e.g. </a:t>
            </a:r>
            <a:r>
              <a:rPr lang="ru-RU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FFD</a:t>
            </a:r>
            <a:r>
              <a:rPr lang="en-US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lang="ru-RU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ru-RU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which</a:t>
            </a:r>
            <a:r>
              <a:rPr lang="ru-RU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are</a:t>
            </a:r>
            <a:r>
              <a:rPr lang="ru-RU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symmetrically</a:t>
            </a:r>
            <a:r>
              <a:rPr lang="ru-RU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placed</a:t>
            </a:r>
            <a:r>
              <a:rPr lang="ru-RU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</a:t>
            </a:r>
            <a:r>
              <a:rPr lang="ru-RU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ru-RU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MPD </a:t>
            </a:r>
            <a:r>
              <a:rPr lang="ru-RU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center</a:t>
            </a:r>
            <a:r>
              <a:rPr lang="ru-RU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along</a:t>
            </a:r>
            <a:r>
              <a:rPr lang="ru-RU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ru-RU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beam</a:t>
            </a:r>
            <a:r>
              <a:rPr lang="ru-RU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line</a:t>
            </a:r>
            <a:r>
              <a:rPr lang="en-US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2.5 </a:t>
            </a:r>
            <a:r>
              <a:rPr lang="ru-RU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≤| </a:t>
            </a:r>
            <a:r>
              <a:rPr lang="ru-RU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η</a:t>
            </a:r>
            <a:r>
              <a:rPr lang="ru-RU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|≤ </a:t>
            </a:r>
            <a:r>
              <a:rPr lang="ru-RU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3.2</a:t>
            </a:r>
            <a:r>
              <a:rPr lang="en-US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(also mini-</a:t>
            </a:r>
            <a:r>
              <a:rPr lang="en-US" dirty="0" err="1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BeBe</a:t>
            </a:r>
            <a:r>
              <a:rPr lang="en-US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– ?) </a:t>
            </a:r>
            <a:r>
              <a:rPr lang="en-US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lang="en-US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ould be </a:t>
            </a:r>
            <a:r>
              <a:rPr lang="en-US" dirty="0" err="1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aslo</a:t>
            </a:r>
            <a:r>
              <a:rPr lang="en-US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considered </a:t>
            </a:r>
            <a:r>
              <a:rPr lang="en-US" dirty="0" smtClean="0"/>
              <a:t>for the  </a:t>
            </a:r>
            <a:r>
              <a:rPr lang="en-US" dirty="0"/>
              <a:t>multiplicity </a:t>
            </a:r>
            <a:r>
              <a:rPr lang="en-US" dirty="0" smtClean="0"/>
              <a:t>classes selection</a:t>
            </a:r>
            <a:endParaRPr lang="en-US" b="1" dirty="0" smtClean="0">
              <a:solidFill>
                <a:srgbClr val="FF0000"/>
              </a:solidFill>
            </a:endParaRPr>
          </a:p>
          <a:p>
            <a:pPr>
              <a:buFont typeface="Wingdings" charset="2"/>
              <a:buChar char="Ø"/>
            </a:pPr>
            <a:r>
              <a:rPr lang="en-US" b="1" dirty="0">
                <a:solidFill>
                  <a:srgbClr val="FF0000"/>
                </a:solidFill>
              </a:rPr>
              <a:t>C</a:t>
            </a:r>
            <a:r>
              <a:rPr lang="en-US" b="1" dirty="0" smtClean="0">
                <a:solidFill>
                  <a:srgbClr val="FF0000"/>
                </a:solidFill>
              </a:rPr>
              <a:t>lass-wise optimization of the class width: </a:t>
            </a:r>
            <a:r>
              <a:rPr lang="en-US" dirty="0" smtClean="0"/>
              <a:t>MC </a:t>
            </a:r>
            <a:r>
              <a:rPr lang="en-US" dirty="0"/>
              <a:t>simulations </a:t>
            </a:r>
            <a:r>
              <a:rPr lang="en-US" dirty="0" err="1"/>
              <a:t>fo</a:t>
            </a:r>
            <a:r>
              <a:rPr lang="en-US" dirty="0"/>
              <a:t> </a:t>
            </a:r>
            <a:r>
              <a:rPr lang="en-US" dirty="0" err="1"/>
              <a:t>Bi+Bi</a:t>
            </a:r>
            <a:r>
              <a:rPr lang="en-US" dirty="0"/>
              <a:t> collisions at 9.2 </a:t>
            </a:r>
            <a:r>
              <a:rPr lang="en-US" dirty="0" err="1"/>
              <a:t>GeV</a:t>
            </a:r>
            <a:r>
              <a:rPr lang="en-US" dirty="0"/>
              <a:t> for </a:t>
            </a:r>
            <a:r>
              <a:rPr lang="en-US" dirty="0">
                <a:solidFill>
                  <a:srgbClr val="FF0000"/>
                </a:solidFill>
              </a:rPr>
              <a:t>0-</a:t>
            </a:r>
            <a:r>
              <a:rPr lang="en-US" dirty="0" smtClean="0">
                <a:solidFill>
                  <a:srgbClr val="FF0000"/>
                </a:solidFill>
              </a:rPr>
              <a:t>1%</a:t>
            </a:r>
            <a:r>
              <a:rPr lang="en-US" dirty="0">
                <a:solidFill>
                  <a:srgbClr val="FF0000"/>
                </a:solidFill>
              </a:rPr>
              <a:t>, 0-</a:t>
            </a:r>
            <a:r>
              <a:rPr lang="en-US" dirty="0" smtClean="0">
                <a:solidFill>
                  <a:srgbClr val="FF0000"/>
                </a:solidFill>
              </a:rPr>
              <a:t>3%</a:t>
            </a:r>
            <a:r>
              <a:rPr lang="en-US" dirty="0">
                <a:solidFill>
                  <a:srgbClr val="FF0000"/>
                </a:solidFill>
              </a:rPr>
              <a:t>, 0</a:t>
            </a:r>
            <a:r>
              <a:rPr lang="en-US" dirty="0" smtClean="0">
                <a:solidFill>
                  <a:srgbClr val="FF0000"/>
                </a:solidFill>
              </a:rPr>
              <a:t>-5%</a:t>
            </a:r>
            <a:r>
              <a:rPr lang="en-US" dirty="0">
                <a:solidFill>
                  <a:srgbClr val="FF0000"/>
                </a:solidFill>
              </a:rPr>
              <a:t>, 0</a:t>
            </a:r>
            <a:r>
              <a:rPr lang="en-US" dirty="0" smtClean="0">
                <a:solidFill>
                  <a:srgbClr val="FF0000"/>
                </a:solidFill>
              </a:rPr>
              <a:t>-7%</a:t>
            </a:r>
            <a:r>
              <a:rPr lang="en-US" dirty="0">
                <a:solidFill>
                  <a:srgbClr val="FF0000"/>
                </a:solidFill>
              </a:rPr>
              <a:t>, 0</a:t>
            </a:r>
            <a:r>
              <a:rPr lang="en-US" dirty="0" smtClean="0">
                <a:solidFill>
                  <a:srgbClr val="FF0000"/>
                </a:solidFill>
              </a:rPr>
              <a:t>-10%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smtClean="0">
                <a:solidFill>
                  <a:srgbClr val="FF0000"/>
                </a:solidFill>
              </a:rPr>
              <a:t>0-20</a:t>
            </a:r>
            <a:r>
              <a:rPr lang="en-US" dirty="0">
                <a:solidFill>
                  <a:srgbClr val="FF0000"/>
                </a:solidFill>
              </a:rPr>
              <a:t>%  </a:t>
            </a:r>
            <a:r>
              <a:rPr lang="en-US" dirty="0" smtClean="0"/>
              <a:t>multiplicity </a:t>
            </a:r>
            <a:r>
              <a:rPr lang="en-US" dirty="0"/>
              <a:t>based centrality </a:t>
            </a:r>
            <a:r>
              <a:rPr lang="en-US" dirty="0" smtClean="0"/>
              <a:t>classes (and similar optimization for the </a:t>
            </a:r>
            <a:r>
              <a:rPr lang="en-US" dirty="0" err="1" smtClean="0"/>
              <a:t>FHCal</a:t>
            </a:r>
            <a:r>
              <a:rPr lang="en-US" dirty="0" smtClean="0"/>
              <a:t> classes)</a:t>
            </a:r>
          </a:p>
          <a:p>
            <a:pPr>
              <a:buFont typeface="Wingdings" charset="2"/>
              <a:buChar char="Ø"/>
            </a:pPr>
            <a:r>
              <a:rPr lang="en-US" dirty="0" smtClean="0">
                <a:solidFill>
                  <a:srgbClr val="FF0000"/>
                </a:solidFill>
              </a:rPr>
              <a:t>Z-position  </a:t>
            </a:r>
            <a:r>
              <a:rPr lang="en-US" dirty="0">
                <a:solidFill>
                  <a:srgbClr val="FF0000"/>
                </a:solidFill>
              </a:rPr>
              <a:t>of the  interaction vertex </a:t>
            </a:r>
            <a:r>
              <a:rPr lang="en-US" dirty="0" smtClean="0">
                <a:solidFill>
                  <a:schemeClr val="tx1"/>
                </a:solidFill>
              </a:rPr>
              <a:t>should be taken into account in  the new MC simulations production. Studies of z-cuts are needed.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>
              <a:buFont typeface="Wingdings" charset="2"/>
              <a:buChar char="Ø"/>
            </a:pPr>
            <a:endParaRPr lang="en-US" dirty="0"/>
          </a:p>
          <a:p>
            <a:pPr>
              <a:buFont typeface="Wingdings" charset="2"/>
              <a:buChar char="Ø"/>
            </a:pP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b="1" dirty="0"/>
          </a:p>
          <a:p>
            <a:pPr>
              <a:buFont typeface="Wingdings" charset="2"/>
              <a:buChar char="Ø"/>
            </a:pPr>
            <a:endParaRPr lang="en-US" dirty="0" smtClean="0"/>
          </a:p>
          <a:p>
            <a:pPr>
              <a:buFont typeface="Wingdings" charset="2"/>
              <a:buChar char="Ø"/>
            </a:pPr>
            <a:endParaRPr lang="en-US" dirty="0"/>
          </a:p>
        </p:txBody>
      </p:sp>
      <p:cxnSp>
        <p:nvCxnSpPr>
          <p:cNvPr id="5" name="AutoShape 5"/>
          <p:cNvCxnSpPr>
            <a:cxnSpLocks noChangeShapeType="1"/>
          </p:cNvCxnSpPr>
          <p:nvPr/>
        </p:nvCxnSpPr>
        <p:spPr bwMode="auto">
          <a:xfrm>
            <a:off x="152400" y="1413512"/>
            <a:ext cx="8229600" cy="0"/>
          </a:xfrm>
          <a:prstGeom prst="straightConnector1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156177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799" y="107576"/>
            <a:ext cx="8032751" cy="756024"/>
          </a:xfrm>
        </p:spPr>
        <p:txBody>
          <a:bodyPr/>
          <a:lstStyle/>
          <a:p>
            <a:pPr marL="0" indent="0"/>
            <a:r>
              <a:rPr lang="en-US" sz="3200" dirty="0">
                <a:solidFill>
                  <a:srgbClr val="0000FF"/>
                </a:solidFill>
              </a:rPr>
              <a:t>The next </a:t>
            </a:r>
            <a:r>
              <a:rPr lang="en-US" sz="3200" dirty="0" smtClean="0">
                <a:solidFill>
                  <a:srgbClr val="0000FF"/>
                </a:solidFill>
              </a:rPr>
              <a:t>steps: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100" y="1206500"/>
            <a:ext cx="8610599" cy="5651500"/>
          </a:xfrm>
        </p:spPr>
        <p:txBody>
          <a:bodyPr>
            <a:normAutofit fontScale="85000" lnSpcReduction="20000"/>
          </a:bodyPr>
          <a:lstStyle/>
          <a:p>
            <a:pPr>
              <a:buFont typeface="Wingdings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Distribution inside the PWG1 of tasks and subtasks of  the MC simulations production </a:t>
            </a:r>
          </a:p>
          <a:p>
            <a:pPr>
              <a:buFont typeface="Wingdings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The main two approaches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(multiplicity-based and </a:t>
            </a:r>
            <a:r>
              <a:rPr lang="en-US" dirty="0" err="1" smtClean="0">
                <a:solidFill>
                  <a:schemeClr val="tx1"/>
                </a:solidFill>
              </a:rPr>
              <a:t>FHCal</a:t>
            </a:r>
            <a:r>
              <a:rPr lang="en-US" dirty="0" smtClean="0">
                <a:solidFill>
                  <a:schemeClr val="tx1"/>
                </a:solidFill>
              </a:rPr>
              <a:t> energy)   to the determination </a:t>
            </a:r>
            <a:r>
              <a:rPr lang="en-US" dirty="0">
                <a:solidFill>
                  <a:schemeClr val="tx1"/>
                </a:solidFill>
              </a:rPr>
              <a:t>of </a:t>
            </a:r>
            <a:r>
              <a:rPr lang="en-US" dirty="0" smtClean="0">
                <a:solidFill>
                  <a:schemeClr val="tx1"/>
                </a:solidFill>
              </a:rPr>
              <a:t>the classes </a:t>
            </a:r>
            <a:r>
              <a:rPr lang="en-US" dirty="0">
                <a:solidFill>
                  <a:schemeClr val="tx1"/>
                </a:solidFill>
              </a:rPr>
              <a:t>of </a:t>
            </a:r>
            <a:r>
              <a:rPr lang="en-US" dirty="0" smtClean="0">
                <a:solidFill>
                  <a:schemeClr val="tx1"/>
                </a:solidFill>
              </a:rPr>
              <a:t>centrality are valid and important for the further investigations. </a:t>
            </a:r>
          </a:p>
          <a:p>
            <a:pPr>
              <a:buFont typeface="Wingdings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Other </a:t>
            </a:r>
            <a:r>
              <a:rPr lang="en-US" dirty="0" smtClean="0">
                <a:solidFill>
                  <a:srgbClr val="000000"/>
                </a:solidFill>
              </a:rPr>
              <a:t>approaches to centrality classes definition (selection of </a:t>
            </a:r>
            <a:r>
              <a:rPr lang="en-US" dirty="0" err="1" smtClean="0">
                <a:solidFill>
                  <a:srgbClr val="000000"/>
                </a:solidFill>
              </a:rPr>
              <a:t>pseudorapidity</a:t>
            </a:r>
            <a:r>
              <a:rPr lang="en-US" dirty="0" smtClean="0">
                <a:solidFill>
                  <a:srgbClr val="000000"/>
                </a:solidFill>
              </a:rPr>
              <a:t> intervals, account of </a:t>
            </a:r>
            <a:r>
              <a:rPr lang="en-US" spc="-1" dirty="0" smtClean="0">
                <a:solidFill>
                  <a:srgbClr val="000000"/>
                </a:solidFill>
              </a:rPr>
              <a:t>asymmetry </a:t>
            </a:r>
            <a:r>
              <a:rPr lang="en-US" spc="-1" dirty="0">
                <a:solidFill>
                  <a:srgbClr val="000000"/>
                </a:solidFill>
              </a:rPr>
              <a:t>of the total spectator volume </a:t>
            </a:r>
            <a:r>
              <a:rPr lang="en-US" spc="-1" dirty="0" smtClean="0">
                <a:solidFill>
                  <a:srgbClr val="000000"/>
                </a:solidFill>
              </a:rPr>
              <a:t>in 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spc="-1" dirty="0" smtClean="0">
                <a:solidFill>
                  <a:srgbClr val="000000"/>
                </a:solidFill>
              </a:rPr>
              <a:t>AAMCC and fragmentation processes, effects of nucleon stopping, etc… ) </a:t>
            </a:r>
            <a:r>
              <a:rPr lang="en-US" dirty="0" smtClean="0">
                <a:solidFill>
                  <a:srgbClr val="000000"/>
                </a:solidFill>
              </a:rPr>
              <a:t>should be also developed further</a:t>
            </a:r>
          </a:p>
          <a:p>
            <a:pPr>
              <a:buFont typeface="Wingdings" charset="2"/>
              <a:buChar char="Ø"/>
            </a:pPr>
            <a:r>
              <a:rPr lang="en-US" dirty="0">
                <a:solidFill>
                  <a:srgbClr val="FF0000"/>
                </a:solidFill>
              </a:rPr>
              <a:t>We have </a:t>
            </a:r>
            <a:r>
              <a:rPr lang="en-US" dirty="0" smtClean="0">
                <a:solidFill>
                  <a:srgbClr val="FF0000"/>
                </a:solidFill>
              </a:rPr>
              <a:t>the following experts today  </a:t>
            </a:r>
            <a:r>
              <a:rPr lang="en-US" dirty="0">
                <a:solidFill>
                  <a:srgbClr val="FF0000"/>
                </a:solidFill>
              </a:rPr>
              <a:t>– </a:t>
            </a:r>
            <a:r>
              <a:rPr lang="en-US" dirty="0" err="1">
                <a:solidFill>
                  <a:srgbClr val="FF0000"/>
                </a:solidFill>
              </a:rPr>
              <a:t>Petr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Parfenov</a:t>
            </a:r>
            <a:r>
              <a:rPr lang="en-US" dirty="0" smtClean="0">
                <a:solidFill>
                  <a:srgbClr val="FF0000"/>
                </a:solidFill>
              </a:rPr>
              <a:t>,  </a:t>
            </a:r>
            <a:r>
              <a:rPr lang="en-US" dirty="0" err="1">
                <a:solidFill>
                  <a:srgbClr val="FF0000"/>
                </a:solidFill>
              </a:rPr>
              <a:t>Vadim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Volkov</a:t>
            </a:r>
            <a:r>
              <a:rPr lang="en-US" dirty="0">
                <a:solidFill>
                  <a:srgbClr val="FF0000"/>
                </a:solidFill>
              </a:rPr>
              <a:t>,</a:t>
            </a:r>
            <a:r>
              <a:rPr lang="en-US" dirty="0" smtClean="0">
                <a:solidFill>
                  <a:srgbClr val="FF0000"/>
                </a:solidFill>
              </a:rPr>
              <a:t> Pedro Nieto, Mike Medina and </a:t>
            </a:r>
            <a:r>
              <a:rPr lang="en-US" dirty="0" err="1" smtClean="0">
                <a:solidFill>
                  <a:srgbClr val="FF0000"/>
                </a:solidFill>
              </a:rPr>
              <a:t>Ivonne</a:t>
            </a:r>
            <a:r>
              <a:rPr lang="en-US" dirty="0" smtClean="0">
                <a:solidFill>
                  <a:srgbClr val="FF0000"/>
                </a:solidFill>
              </a:rPr>
              <a:t> Maldonado -</a:t>
            </a:r>
            <a:r>
              <a:rPr lang="en-US" dirty="0">
                <a:solidFill>
                  <a:srgbClr val="FF0000"/>
                </a:solidFill>
              </a:rPr>
              <a:t>- who may </a:t>
            </a:r>
            <a:r>
              <a:rPr lang="en-US" dirty="0" smtClean="0">
                <a:solidFill>
                  <a:srgbClr val="FF0000"/>
                </a:solidFill>
              </a:rPr>
              <a:t>trigger  </a:t>
            </a:r>
            <a:r>
              <a:rPr lang="en-US" dirty="0">
                <a:solidFill>
                  <a:srgbClr val="FF0000"/>
                </a:solidFill>
              </a:rPr>
              <a:t>via the PWG1 the </a:t>
            </a:r>
            <a:r>
              <a:rPr lang="en-US" dirty="0" smtClean="0">
                <a:solidFill>
                  <a:srgbClr val="FF0000"/>
                </a:solidFill>
              </a:rPr>
              <a:t>requests on MC </a:t>
            </a:r>
            <a:r>
              <a:rPr lang="en-US" dirty="0">
                <a:solidFill>
                  <a:srgbClr val="FF0000"/>
                </a:solidFill>
              </a:rPr>
              <a:t>production </a:t>
            </a:r>
            <a:r>
              <a:rPr lang="en-US" dirty="0" smtClean="0">
                <a:solidFill>
                  <a:srgbClr val="FF0000"/>
                </a:solidFill>
              </a:rPr>
              <a:t>at NICA clusters in </a:t>
            </a:r>
            <a:r>
              <a:rPr lang="en-US" dirty="0">
                <a:solidFill>
                  <a:srgbClr val="FF0000"/>
                </a:solidFill>
              </a:rPr>
              <a:t>line with results of our </a:t>
            </a:r>
            <a:r>
              <a:rPr lang="en-US" dirty="0" smtClean="0">
                <a:solidFill>
                  <a:srgbClr val="FF0000"/>
                </a:solidFill>
              </a:rPr>
              <a:t>discussion</a:t>
            </a:r>
          </a:p>
          <a:p>
            <a:pPr>
              <a:buFont typeface="Wingdings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Please, join these tasks– today we discuss only centrality that is just one item in the list of global observables</a:t>
            </a:r>
            <a:endParaRPr lang="en-US" dirty="0">
              <a:solidFill>
                <a:schemeClr val="tx1"/>
              </a:solidFill>
            </a:endParaRPr>
          </a:p>
          <a:p>
            <a:pPr>
              <a:buFont typeface="Wingdings" charset="2"/>
              <a:buChar char="Ø"/>
            </a:pPr>
            <a:r>
              <a:rPr lang="en-US" b="1" dirty="0" smtClean="0"/>
              <a:t>Other proposals are welcome!</a:t>
            </a:r>
          </a:p>
        </p:txBody>
      </p:sp>
      <p:cxnSp>
        <p:nvCxnSpPr>
          <p:cNvPr id="4" name="AutoShape 5"/>
          <p:cNvCxnSpPr>
            <a:cxnSpLocks noChangeShapeType="1"/>
          </p:cNvCxnSpPr>
          <p:nvPr/>
        </p:nvCxnSpPr>
        <p:spPr bwMode="auto">
          <a:xfrm>
            <a:off x="190500" y="969012"/>
            <a:ext cx="8229600" cy="0"/>
          </a:xfrm>
          <a:prstGeom prst="straightConnector1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4022045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ga44661b58c_2_0"/>
          <p:cNvSpPr txBox="1">
            <a:spLocks noGrp="1"/>
          </p:cNvSpPr>
          <p:nvPr>
            <p:ph type="title"/>
          </p:nvPr>
        </p:nvSpPr>
        <p:spPr>
          <a:xfrm>
            <a:off x="568725" y="232363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Thank you for your attention!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89" name="Google Shape;489;ga44661b58c_2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9024" y="124325"/>
            <a:ext cx="1020353" cy="84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1" name="Google Shape;491;ga44661b58c_2_0" descr="NICA-Logo_4c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69371" y="188646"/>
            <a:ext cx="1444341" cy="71145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7565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0000FF"/>
                </a:solidFill>
              </a:rPr>
              <a:t>Some </a:t>
            </a:r>
            <a:r>
              <a:rPr lang="en-US" sz="3200" dirty="0">
                <a:solidFill>
                  <a:srgbClr val="0000FF"/>
                </a:solidFill>
              </a:rPr>
              <a:t>c</a:t>
            </a:r>
            <a:r>
              <a:rPr lang="en-US" sz="3200" dirty="0" smtClean="0">
                <a:solidFill>
                  <a:srgbClr val="0000FF"/>
                </a:solidFill>
              </a:rPr>
              <a:t>ritical issues to be presented in the given report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 typeface="Wingdings" charset="2"/>
              <a:buChar char="Ø"/>
            </a:pPr>
            <a:r>
              <a:rPr lang="en-US" dirty="0">
                <a:solidFill>
                  <a:srgbClr val="FF0000"/>
                </a:solidFill>
              </a:rPr>
              <a:t>What is </a:t>
            </a:r>
            <a:r>
              <a:rPr lang="en-US" dirty="0" smtClean="0">
                <a:solidFill>
                  <a:srgbClr val="FF0000"/>
                </a:solidFill>
              </a:rPr>
              <a:t>expected to </a:t>
            </a:r>
            <a:r>
              <a:rPr lang="en-US" dirty="0">
                <a:solidFill>
                  <a:srgbClr val="FF0000"/>
                </a:solidFill>
              </a:rPr>
              <a:t>be new  and </a:t>
            </a:r>
            <a:r>
              <a:rPr lang="en-US" dirty="0" smtClean="0">
                <a:solidFill>
                  <a:srgbClr val="FF0000"/>
                </a:solidFill>
              </a:rPr>
              <a:t>could be better  measured by </a:t>
            </a:r>
            <a:r>
              <a:rPr lang="en-US" dirty="0">
                <a:solidFill>
                  <a:srgbClr val="FF0000"/>
                </a:solidFill>
              </a:rPr>
              <a:t>the </a:t>
            </a:r>
            <a:r>
              <a:rPr lang="en-US" dirty="0" smtClean="0">
                <a:solidFill>
                  <a:srgbClr val="FF0000"/>
                </a:solidFill>
              </a:rPr>
              <a:t>MPD in comparison with STAR@RHIC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- from the point of view of Global Observables?</a:t>
            </a:r>
          </a:p>
          <a:p>
            <a:pPr>
              <a:buFont typeface="Wingdings" charset="2"/>
              <a:buChar char="Ø"/>
            </a:pPr>
            <a:r>
              <a:rPr lang="en-US" dirty="0" smtClean="0">
                <a:solidFill>
                  <a:srgbClr val="FF0000"/>
                </a:solidFill>
              </a:rPr>
              <a:t>What was achieved  by the PWG1 in the period April-October 2021?</a:t>
            </a:r>
          </a:p>
          <a:p>
            <a:pPr>
              <a:buFont typeface="Wingdings" charset="2"/>
              <a:buChar char="Ø"/>
            </a:pPr>
            <a:r>
              <a:rPr lang="en-US" dirty="0" smtClean="0">
                <a:solidFill>
                  <a:srgbClr val="FF0000"/>
                </a:solidFill>
              </a:rPr>
              <a:t>What is still not quite in line with the expectations of the PWG1? </a:t>
            </a:r>
          </a:p>
          <a:p>
            <a:pPr>
              <a:buFont typeface="Wingdings" charset="2"/>
              <a:buChar char="Ø"/>
            </a:pPr>
            <a:r>
              <a:rPr lang="en-US" dirty="0" smtClean="0">
                <a:solidFill>
                  <a:srgbClr val="FF0000"/>
                </a:solidFill>
              </a:rPr>
              <a:t>Important issue: </a:t>
            </a:r>
            <a:r>
              <a:rPr lang="en-US" dirty="0" smtClean="0">
                <a:solidFill>
                  <a:srgbClr val="0000FF"/>
                </a:solidFill>
              </a:rPr>
              <a:t>it is proposed to have contact persons/experts in each  relevant field/topic   of study&amp; Names </a:t>
            </a:r>
            <a:r>
              <a:rPr lang="en-US" dirty="0" smtClean="0">
                <a:solidFill>
                  <a:srgbClr val="0000FF"/>
                </a:solidFill>
              </a:rPr>
              <a:t>within PWG1  </a:t>
            </a:r>
            <a:endParaRPr lang="en-US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61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799" y="107576"/>
            <a:ext cx="8032751" cy="806824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Summary-1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203200" y="1206500"/>
            <a:ext cx="8801100" cy="4737100"/>
          </a:xfrm>
        </p:spPr>
        <p:txBody>
          <a:bodyPr>
            <a:normAutofit fontScale="25000" lnSpcReduction="20000"/>
          </a:bodyPr>
          <a:lstStyle/>
          <a:p>
            <a:pPr>
              <a:buFont typeface="Wingdings" charset="2"/>
              <a:buChar char="Ø"/>
            </a:pPr>
            <a:r>
              <a:rPr lang="en-US" sz="8000" dirty="0" smtClean="0"/>
              <a:t>Two approaches, are being developed for </a:t>
            </a:r>
            <a:r>
              <a:rPr lang="en-US" sz="8000" dirty="0"/>
              <a:t>determination of </a:t>
            </a:r>
            <a:r>
              <a:rPr lang="en-US" sz="8000" dirty="0">
                <a:solidFill>
                  <a:srgbClr val="0000FF"/>
                </a:solidFill>
              </a:rPr>
              <a:t>centrality </a:t>
            </a:r>
            <a:r>
              <a:rPr lang="en-US" sz="8000" dirty="0" smtClean="0">
                <a:solidFill>
                  <a:srgbClr val="0000FF"/>
                </a:solidFill>
              </a:rPr>
              <a:t>classes</a:t>
            </a:r>
            <a:r>
              <a:rPr lang="en-US" sz="8000" dirty="0">
                <a:solidFill>
                  <a:srgbClr val="0000FF"/>
                </a:solidFill>
              </a:rPr>
              <a:t> </a:t>
            </a:r>
            <a:r>
              <a:rPr lang="en-US" sz="8000" dirty="0" smtClean="0">
                <a:solidFill>
                  <a:srgbClr val="0000FF"/>
                </a:solidFill>
              </a:rPr>
              <a:t>in AA collisions</a:t>
            </a:r>
            <a:r>
              <a:rPr lang="en-US" sz="8000" dirty="0" smtClean="0"/>
              <a:t>:                                                                      (</a:t>
            </a:r>
            <a:r>
              <a:rPr lang="en-US" sz="8000" dirty="0" err="1"/>
              <a:t>i</a:t>
            </a:r>
            <a:r>
              <a:rPr lang="en-US" sz="8000" dirty="0"/>
              <a:t>)  traditional  multiplicity-based,  </a:t>
            </a:r>
            <a:r>
              <a:rPr lang="en-US" sz="8000" dirty="0" smtClean="0"/>
              <a:t>and                                                  (</a:t>
            </a:r>
            <a:r>
              <a:rPr lang="en-US" sz="8000" dirty="0"/>
              <a:t>ii) </a:t>
            </a:r>
            <a:r>
              <a:rPr lang="en-US" sz="8000" dirty="0" smtClean="0"/>
              <a:t>novel approach, </a:t>
            </a:r>
            <a:r>
              <a:rPr lang="en-US" sz="8000" dirty="0"/>
              <a:t>based on spectators spatial distributions in  </a:t>
            </a:r>
            <a:r>
              <a:rPr lang="en-US" sz="8000" dirty="0" err="1"/>
              <a:t>FHCal</a:t>
            </a:r>
            <a:endParaRPr lang="en-US" sz="8000" dirty="0" smtClean="0">
              <a:solidFill>
                <a:srgbClr val="0000FF"/>
              </a:solidFill>
            </a:endParaRPr>
          </a:p>
          <a:p>
            <a:pPr marL="285750" indent="-285750">
              <a:buClrTx/>
              <a:buFont typeface="Wingdings" charset="2"/>
              <a:buChar char="Ø"/>
            </a:pPr>
            <a:r>
              <a:rPr lang="en-US" sz="8000" dirty="0">
                <a:solidFill>
                  <a:schemeClr val="tx1"/>
                </a:solidFill>
              </a:rPr>
              <a:t>T</a:t>
            </a:r>
            <a:r>
              <a:rPr lang="en-US" sz="8000" dirty="0" smtClean="0">
                <a:solidFill>
                  <a:schemeClr val="tx1"/>
                </a:solidFill>
              </a:rPr>
              <a:t>heoretical considerations</a:t>
            </a:r>
            <a:r>
              <a:rPr lang="en-US" sz="8000" dirty="0">
                <a:solidFill>
                  <a:schemeClr val="tx1"/>
                </a:solidFill>
              </a:rPr>
              <a:t> </a:t>
            </a:r>
            <a:r>
              <a:rPr lang="en-US" sz="8000" dirty="0" smtClean="0">
                <a:solidFill>
                  <a:schemeClr val="tx1"/>
                </a:solidFill>
              </a:rPr>
              <a:t>aimed at </a:t>
            </a:r>
            <a:r>
              <a:rPr lang="en-US" sz="8000" b="1" i="1" spc="-1" dirty="0" smtClean="0">
                <a:solidFill>
                  <a:srgbClr val="000000"/>
                </a:solidFill>
              </a:rPr>
              <a:t>physics </a:t>
            </a:r>
            <a:r>
              <a:rPr lang="en-US" sz="8000" b="1" i="1" spc="-1" dirty="0">
                <a:solidFill>
                  <a:srgbClr val="000000"/>
                </a:solidFill>
              </a:rPr>
              <a:t>description of </a:t>
            </a:r>
            <a:r>
              <a:rPr lang="en-US" sz="8000" dirty="0" smtClean="0">
                <a:solidFill>
                  <a:srgbClr val="000000"/>
                </a:solidFill>
              </a:rPr>
              <a:t>fragmentation processes </a:t>
            </a:r>
            <a:r>
              <a:rPr lang="en-US" sz="8000" b="1" i="1" spc="-1" dirty="0">
                <a:solidFill>
                  <a:srgbClr val="000000"/>
                </a:solidFill>
              </a:rPr>
              <a:t>in AA </a:t>
            </a:r>
            <a:r>
              <a:rPr lang="en-US" sz="8000" b="1" i="1" spc="-1" dirty="0" smtClean="0">
                <a:solidFill>
                  <a:srgbClr val="000000"/>
                </a:solidFill>
              </a:rPr>
              <a:t>collisions   </a:t>
            </a:r>
            <a:r>
              <a:rPr lang="en-US" sz="8000" dirty="0" smtClean="0">
                <a:solidFill>
                  <a:srgbClr val="000000"/>
                </a:solidFill>
              </a:rPr>
              <a:t>and  for  understanding </a:t>
            </a:r>
            <a:r>
              <a:rPr lang="en-US" sz="8000" dirty="0">
                <a:solidFill>
                  <a:srgbClr val="000000"/>
                </a:solidFill>
              </a:rPr>
              <a:t>of the collision </a:t>
            </a:r>
            <a:r>
              <a:rPr lang="en-US" sz="8000" dirty="0" smtClean="0">
                <a:solidFill>
                  <a:srgbClr val="000000"/>
                </a:solidFill>
              </a:rPr>
              <a:t>dynamics, are also  in progress. </a:t>
            </a:r>
            <a:r>
              <a:rPr lang="en-US" sz="8000" dirty="0" smtClean="0">
                <a:solidFill>
                  <a:srgbClr val="0000FF"/>
                </a:solidFill>
              </a:rPr>
              <a:t>An additional observable </a:t>
            </a:r>
            <a:r>
              <a:rPr lang="en-US" sz="8000" dirty="0">
                <a:solidFill>
                  <a:srgbClr val="0000FF"/>
                </a:solidFill>
              </a:rPr>
              <a:t>for centrality </a:t>
            </a:r>
            <a:r>
              <a:rPr lang="en-US" sz="8000" dirty="0" smtClean="0">
                <a:solidFill>
                  <a:srgbClr val="0000FF"/>
                </a:solidFill>
              </a:rPr>
              <a:t>classes is proposed</a:t>
            </a:r>
            <a:r>
              <a:rPr lang="en-US" sz="8000" dirty="0">
                <a:solidFill>
                  <a:srgbClr val="0000FF"/>
                </a:solidFill>
              </a:rPr>
              <a:t>:</a:t>
            </a:r>
            <a:r>
              <a:rPr lang="en-US" sz="8000" b="1" i="1" spc="-1" dirty="0" smtClean="0">
                <a:solidFill>
                  <a:srgbClr val="0000FF"/>
                </a:solidFill>
              </a:rPr>
              <a:t> </a:t>
            </a:r>
            <a:r>
              <a:rPr lang="en-US" sz="8000" b="1" i="1" spc="-1" dirty="0">
                <a:solidFill>
                  <a:schemeClr val="tx1"/>
                </a:solidFill>
              </a:rPr>
              <a:t>a ratio of </a:t>
            </a:r>
            <a:r>
              <a:rPr lang="en-US" sz="8000" b="1" i="1" spc="-1" dirty="0" smtClean="0">
                <a:solidFill>
                  <a:schemeClr val="tx1"/>
                </a:solidFill>
              </a:rPr>
              <a:t> </a:t>
            </a:r>
            <a:r>
              <a:rPr lang="en-US" sz="8000" dirty="0" smtClean="0">
                <a:solidFill>
                  <a:schemeClr val="tx1"/>
                </a:solidFill>
              </a:rPr>
              <a:t>(</a:t>
            </a:r>
            <a:r>
              <a:rPr lang="en-US" sz="8000" dirty="0">
                <a:solidFill>
                  <a:schemeClr val="tx1"/>
                </a:solidFill>
              </a:rPr>
              <a:t>a sum of fragment charges}</a:t>
            </a:r>
            <a:r>
              <a:rPr lang="en-US" sz="8000" baseline="30000" dirty="0">
                <a:solidFill>
                  <a:schemeClr val="tx1"/>
                </a:solidFill>
              </a:rPr>
              <a:t>2</a:t>
            </a:r>
            <a:r>
              <a:rPr lang="en-US" sz="8000" dirty="0">
                <a:solidFill>
                  <a:schemeClr val="tx1"/>
                </a:solidFill>
              </a:rPr>
              <a:t>/{total </a:t>
            </a:r>
            <a:r>
              <a:rPr lang="en-US" sz="8000" dirty="0" err="1" smtClean="0">
                <a:solidFill>
                  <a:schemeClr val="tx1"/>
                </a:solidFill>
              </a:rPr>
              <a:t>Spect.Energy</a:t>
            </a:r>
            <a:r>
              <a:rPr lang="en-US" sz="8000" dirty="0" smtClean="0">
                <a:solidFill>
                  <a:schemeClr val="tx1"/>
                </a:solidFill>
              </a:rPr>
              <a:t>}.</a:t>
            </a:r>
            <a:endParaRPr lang="en-US" sz="8000" dirty="0" smtClean="0"/>
          </a:p>
          <a:p>
            <a:pPr>
              <a:buFont typeface="Wingdings" charset="2"/>
              <a:buChar char="Ø"/>
            </a:pPr>
            <a:r>
              <a:rPr lang="en-US" sz="8000" dirty="0" smtClean="0"/>
              <a:t>Selecting </a:t>
            </a:r>
            <a:r>
              <a:rPr lang="en-US" sz="8000" dirty="0">
                <a:solidFill>
                  <a:srgbClr val="0000FF"/>
                </a:solidFill>
              </a:rPr>
              <a:t>multiplicity </a:t>
            </a:r>
            <a:r>
              <a:rPr lang="en-US" sz="8000" dirty="0" smtClean="0">
                <a:solidFill>
                  <a:srgbClr val="0000FF"/>
                </a:solidFill>
              </a:rPr>
              <a:t>classes, as a proxy to centrality </a:t>
            </a:r>
            <a:r>
              <a:rPr lang="en-US" sz="8000" dirty="0" smtClean="0"/>
              <a:t>in heavy-ion collisions, is </a:t>
            </a:r>
            <a:r>
              <a:rPr lang="en-US" sz="8000" dirty="0"/>
              <a:t>needed at the first stage of MPD data </a:t>
            </a:r>
            <a:r>
              <a:rPr lang="en-US" sz="8000" dirty="0" smtClean="0"/>
              <a:t>analysis to compare </a:t>
            </a:r>
            <a:r>
              <a:rPr lang="en-US" sz="8000" dirty="0"/>
              <a:t>with </a:t>
            </a:r>
            <a:r>
              <a:rPr lang="en-US" sz="8000" dirty="0" smtClean="0"/>
              <a:t>the already </a:t>
            </a:r>
            <a:r>
              <a:rPr lang="en-US" sz="8000" dirty="0"/>
              <a:t>existing results </a:t>
            </a:r>
            <a:r>
              <a:rPr lang="en-US" sz="8000" dirty="0" err="1" smtClean="0"/>
              <a:t>obtsained</a:t>
            </a:r>
            <a:r>
              <a:rPr lang="en-US" sz="8000" dirty="0" smtClean="0"/>
              <a:t> at RHIC.</a:t>
            </a:r>
            <a:endParaRPr lang="en-US" sz="8000" dirty="0"/>
          </a:p>
          <a:p>
            <a:pPr>
              <a:buFont typeface="Wingdings" charset="2"/>
              <a:buChar char="Ø"/>
            </a:pPr>
            <a:r>
              <a:rPr lang="en-US" sz="8000" dirty="0" smtClean="0"/>
              <a:t>Codes </a:t>
            </a:r>
            <a:r>
              <a:rPr lang="en-US" sz="8000" dirty="0"/>
              <a:t>for selecting events </a:t>
            </a:r>
            <a:r>
              <a:rPr lang="en-US" sz="8000" dirty="0">
                <a:solidFill>
                  <a:srgbClr val="0000FF"/>
                </a:solidFill>
              </a:rPr>
              <a:t>for classes for </a:t>
            </a:r>
            <a:r>
              <a:rPr lang="en-US" sz="8000" dirty="0" smtClean="0">
                <a:solidFill>
                  <a:srgbClr val="0000FF"/>
                </a:solidFill>
              </a:rPr>
              <a:t>multiplicity </a:t>
            </a:r>
            <a:r>
              <a:rPr lang="en-US" sz="8000" dirty="0" smtClean="0"/>
              <a:t>are developed </a:t>
            </a:r>
            <a:r>
              <a:rPr lang="en-US" sz="8000" dirty="0"/>
              <a:t>and </a:t>
            </a:r>
            <a:r>
              <a:rPr lang="en-US" sz="8000" dirty="0" smtClean="0"/>
              <a:t>accessible. Documentation is also provided  (however</a:t>
            </a:r>
            <a:r>
              <a:rPr lang="en-US" sz="8000" dirty="0"/>
              <a:t>, </a:t>
            </a:r>
            <a:r>
              <a:rPr lang="en-US" sz="8000" dirty="0" smtClean="0"/>
              <a:t>the working </a:t>
            </a:r>
            <a:r>
              <a:rPr lang="en-US" sz="8000" dirty="0"/>
              <a:t>groups must interact closely </a:t>
            </a:r>
            <a:r>
              <a:rPr lang="en-US" sz="8000" dirty="0" smtClean="0"/>
              <a:t>with the  PWG1)</a:t>
            </a:r>
            <a:endParaRPr lang="en-US" sz="8000" dirty="0"/>
          </a:p>
        </p:txBody>
      </p:sp>
      <p:cxnSp>
        <p:nvCxnSpPr>
          <p:cNvPr id="5" name="Google Shape;323;p13"/>
          <p:cNvCxnSpPr/>
          <p:nvPr/>
        </p:nvCxnSpPr>
        <p:spPr>
          <a:xfrm>
            <a:off x="238820" y="1082452"/>
            <a:ext cx="8229600" cy="0"/>
          </a:xfrm>
          <a:prstGeom prst="straightConnector1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6" name="Google Shape;491;ga44661b58c_2_0" descr="NICA-Logo_4c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75600" y="0"/>
            <a:ext cx="1168400" cy="43365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0" y="6024890"/>
            <a:ext cx="85217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Global observables in heavy-ion collisions at NICA.</a:t>
            </a:r>
          </a:p>
          <a:p>
            <a:pPr algn="ctr"/>
            <a:r>
              <a:rPr lang="en-US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PWG1 status report </a:t>
            </a:r>
            <a:r>
              <a:rPr lang="en-US" b="1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</a:t>
            </a:r>
            <a:r>
              <a:rPr lang="en-US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MPD Collaboration meeting </a:t>
            </a:r>
            <a:r>
              <a:rPr lang="en-US" b="1" i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21.04.2021—23.04.2021, JINR, </a:t>
            </a:r>
            <a:r>
              <a:rPr lang="en-US" b="1" i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Dubna</a:t>
            </a:r>
            <a:endParaRPr lang="en-US" b="1" i="1" dirty="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ctr"/>
            <a:endParaRPr lang="en-US" b="1" dirty="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69323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107576"/>
            <a:ext cx="8172451" cy="730624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Summary-2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139700" y="1181100"/>
            <a:ext cx="9004300" cy="7772400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Ø"/>
            </a:pPr>
            <a:r>
              <a:rPr lang="en-US" sz="2000" dirty="0" smtClean="0"/>
              <a:t> </a:t>
            </a:r>
            <a:r>
              <a:rPr lang="en-US" sz="2000" dirty="0"/>
              <a:t> The choice of classes on </a:t>
            </a:r>
            <a:r>
              <a:rPr lang="en-US" sz="2000" dirty="0">
                <a:solidFill>
                  <a:srgbClr val="0000FF"/>
                </a:solidFill>
              </a:rPr>
              <a:t>the energy </a:t>
            </a:r>
            <a:r>
              <a:rPr lang="en-US" sz="2000" dirty="0" smtClean="0">
                <a:solidFill>
                  <a:srgbClr val="0000FF"/>
                </a:solidFill>
              </a:rPr>
              <a:t>of spectators </a:t>
            </a:r>
            <a:r>
              <a:rPr lang="en-US" sz="2000" dirty="0"/>
              <a:t>in the FHCAL calorimeter ---- the procedure is demonstrated based on the newly developed approach of accounting not only energy, but also the </a:t>
            </a:r>
            <a:r>
              <a:rPr lang="en-US" sz="2000" dirty="0">
                <a:solidFill>
                  <a:srgbClr val="0000FF"/>
                </a:solidFill>
              </a:rPr>
              <a:t>spatial distribution of </a:t>
            </a:r>
            <a:r>
              <a:rPr lang="en-US" sz="2000" dirty="0" smtClean="0">
                <a:solidFill>
                  <a:srgbClr val="0000FF"/>
                </a:solidFill>
              </a:rPr>
              <a:t>energy </a:t>
            </a:r>
            <a:r>
              <a:rPr lang="en-US" sz="2000" dirty="0">
                <a:solidFill>
                  <a:srgbClr val="0000FF"/>
                </a:solidFill>
              </a:rPr>
              <a:t>of spectators </a:t>
            </a:r>
            <a:r>
              <a:rPr lang="en-US" sz="2000" dirty="0" smtClean="0"/>
              <a:t>hitting the </a:t>
            </a:r>
            <a:r>
              <a:rPr lang="en-US" sz="2000" dirty="0"/>
              <a:t>calorimeter.</a:t>
            </a:r>
          </a:p>
          <a:p>
            <a:pPr>
              <a:buFont typeface="Wingdings" charset="2"/>
              <a:buChar char="Ø"/>
            </a:pPr>
            <a:r>
              <a:rPr lang="en-US" sz="2000" dirty="0" smtClean="0"/>
              <a:t>This </a:t>
            </a:r>
            <a:r>
              <a:rPr lang="en-US" sz="2000" dirty="0"/>
              <a:t>new FHCAL technique </a:t>
            </a:r>
            <a:r>
              <a:rPr lang="en-US" sz="2000" dirty="0" smtClean="0"/>
              <a:t>provides  </a:t>
            </a:r>
            <a:r>
              <a:rPr lang="en-US" sz="2000" dirty="0"/>
              <a:t>an independent selection of classes of </a:t>
            </a:r>
            <a:r>
              <a:rPr lang="en-US" sz="2000" dirty="0" smtClean="0"/>
              <a:t>events (and </a:t>
            </a:r>
            <a:r>
              <a:rPr lang="en-US" sz="2000" dirty="0"/>
              <a:t>it  </a:t>
            </a:r>
            <a:r>
              <a:rPr lang="en-US" sz="2000" dirty="0" smtClean="0"/>
              <a:t>excludes also  </a:t>
            </a:r>
            <a:r>
              <a:rPr lang="en-US" sz="2000" dirty="0"/>
              <a:t>autocorrelations in </a:t>
            </a:r>
            <a:r>
              <a:rPr lang="en-US" sz="2000" dirty="0" smtClean="0"/>
              <a:t>the analysis of data </a:t>
            </a:r>
            <a:r>
              <a:rPr lang="en-US" sz="2000" dirty="0"/>
              <a:t>on fluctuations and correlations of </a:t>
            </a:r>
            <a:r>
              <a:rPr lang="en-US" sz="2000" dirty="0" smtClean="0"/>
              <a:t>observables).</a:t>
            </a:r>
            <a:endParaRPr lang="en-US" sz="2000" dirty="0">
              <a:solidFill>
                <a:schemeClr val="tx1"/>
              </a:solidFill>
            </a:endParaRPr>
          </a:p>
          <a:p>
            <a:pPr>
              <a:buFont typeface="Wingdings" charset="2"/>
              <a:buChar char="Ø"/>
            </a:pPr>
            <a:r>
              <a:rPr lang="en-US" sz="2000" dirty="0" smtClean="0"/>
              <a:t>Some  problems relevant to the centrality classes selection are revealed:                                                                                                      -- The events </a:t>
            </a:r>
            <a:r>
              <a:rPr lang="en-US" sz="2000" dirty="0"/>
              <a:t>with a rather  wide set of  impact parameters </a:t>
            </a:r>
            <a:r>
              <a:rPr lang="en-US" sz="2000" dirty="0" smtClean="0"/>
              <a:t>could be  mixed into the class. The </a:t>
            </a:r>
            <a:r>
              <a:rPr lang="en-US" sz="2000" dirty="0"/>
              <a:t>trivial volume fluctuations are to be </a:t>
            </a:r>
            <a:r>
              <a:rPr lang="en-US" sz="2000" dirty="0" smtClean="0"/>
              <a:t>minimized  </a:t>
            </a:r>
            <a:r>
              <a:rPr lang="en-US" sz="2000" dirty="0"/>
              <a:t>by </a:t>
            </a:r>
            <a:r>
              <a:rPr lang="en-US" sz="2000" dirty="0" smtClean="0"/>
              <a:t> centrality</a:t>
            </a:r>
            <a:r>
              <a:rPr lang="en-US" sz="2000" dirty="0"/>
              <a:t>-wise optimization of the class </a:t>
            </a:r>
            <a:r>
              <a:rPr lang="en-US" sz="2000" dirty="0" smtClean="0"/>
              <a:t>width used.   -</a:t>
            </a:r>
            <a:r>
              <a:rPr lang="en-US" sz="2000" dirty="0"/>
              <a:t>-The number of binary collisions </a:t>
            </a:r>
            <a:r>
              <a:rPr lang="en-US" sz="2000" dirty="0" smtClean="0"/>
              <a:t>obtained in a standard </a:t>
            </a:r>
            <a:r>
              <a:rPr lang="en-US" sz="2000" dirty="0" err="1" smtClean="0"/>
              <a:t>Glauber</a:t>
            </a:r>
            <a:r>
              <a:rPr lang="en-US" sz="2000" dirty="0" smtClean="0"/>
              <a:t>  approach is </a:t>
            </a:r>
            <a:r>
              <a:rPr lang="en-US" sz="2000" dirty="0"/>
              <a:t>usually </a:t>
            </a:r>
            <a:r>
              <a:rPr lang="en-US" sz="2000" dirty="0" smtClean="0"/>
              <a:t>model biased (e.g. </a:t>
            </a:r>
            <a:r>
              <a:rPr lang="en-US" sz="2000" dirty="0" err="1" smtClean="0"/>
              <a:t>Glauber</a:t>
            </a:r>
            <a:r>
              <a:rPr lang="en-US" sz="2000" dirty="0" smtClean="0"/>
              <a:t>). It </a:t>
            </a:r>
            <a:r>
              <a:rPr lang="en-US" sz="2000" dirty="0"/>
              <a:t>should </a:t>
            </a:r>
            <a:r>
              <a:rPr lang="en-US" sz="2000" dirty="0" smtClean="0"/>
              <a:t>be </a:t>
            </a:r>
            <a:r>
              <a:rPr lang="en-US" sz="2000" dirty="0"/>
              <a:t>taken into account </a:t>
            </a:r>
            <a:r>
              <a:rPr lang="en-US" sz="2000" dirty="0" smtClean="0"/>
              <a:t>in the  </a:t>
            </a:r>
            <a:r>
              <a:rPr lang="en-US" sz="2000" dirty="0" smtClean="0">
                <a:solidFill>
                  <a:schemeClr val="tx1"/>
                </a:solidFill>
              </a:rPr>
              <a:t>MPD </a:t>
            </a:r>
            <a:r>
              <a:rPr lang="en-US" sz="2000" dirty="0">
                <a:solidFill>
                  <a:schemeClr val="tx1"/>
                </a:solidFill>
              </a:rPr>
              <a:t>data </a:t>
            </a:r>
            <a:r>
              <a:rPr lang="en-US" sz="2000" dirty="0" smtClean="0">
                <a:solidFill>
                  <a:schemeClr val="tx1"/>
                </a:solidFill>
              </a:rPr>
              <a:t> physics analysis</a:t>
            </a:r>
            <a:r>
              <a:rPr lang="en-US" sz="2000" dirty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</a:endParaRPr>
          </a:p>
        </p:txBody>
      </p:sp>
      <p:cxnSp>
        <p:nvCxnSpPr>
          <p:cNvPr id="5" name="Google Shape;323;p13"/>
          <p:cNvCxnSpPr/>
          <p:nvPr/>
        </p:nvCxnSpPr>
        <p:spPr>
          <a:xfrm>
            <a:off x="200720" y="980852"/>
            <a:ext cx="8229600" cy="0"/>
          </a:xfrm>
          <a:prstGeom prst="straightConnector1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6" name="Google Shape;491;ga44661b58c_2_0" descr="NICA-Logo_4c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75600" y="0"/>
            <a:ext cx="1168400" cy="43365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292100" y="6334780"/>
            <a:ext cx="81407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Global observables in heavy-ion collisions at NICA.</a:t>
            </a:r>
          </a:p>
          <a:p>
            <a:pPr algn="ctr"/>
            <a:r>
              <a:rPr lang="en-US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PWG1 status report , MPD Collaboration meeting </a:t>
            </a:r>
            <a:r>
              <a:rPr lang="en-US" b="1" i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21.04.2021—23.04.2021, JINR, </a:t>
            </a:r>
            <a:r>
              <a:rPr lang="en-US" b="1" i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Dubna</a:t>
            </a:r>
            <a:endParaRPr lang="en-US" b="1" i="1" dirty="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62158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265" r="265"/>
          <a:stretch>
            <a:fillRect/>
          </a:stretch>
        </p:blipFill>
        <p:spPr>
          <a:xfrm>
            <a:off x="19049" y="685800"/>
            <a:ext cx="9124951" cy="4928122"/>
          </a:xfrm>
        </p:spPr>
      </p:pic>
    </p:spTree>
    <p:extLst>
      <p:ext uri="{BB962C8B-B14F-4D97-AF65-F5344CB8AC3E}">
        <p14:creationId xmlns:p14="http://schemas.microsoft.com/office/powerpoint/2010/main" val="3560388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849"/>
            <a:ext cx="8228013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Where are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we today?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0000FF"/>
                </a:solidFill>
              </a:rPr>
              <a:t>PWG1 meetings </a:t>
            </a:r>
            <a:r>
              <a:rPr lang="en-US" dirty="0">
                <a:solidFill>
                  <a:srgbClr val="0000FF"/>
                </a:solidFill>
              </a:rPr>
              <a:t>in 2021</a:t>
            </a:r>
          </a:p>
        </p:txBody>
      </p:sp>
      <p:sp>
        <p:nvSpPr>
          <p:cNvPr id="3" name="Rectangle 2"/>
          <p:cNvSpPr/>
          <p:nvPr/>
        </p:nvSpPr>
        <p:spPr>
          <a:xfrm>
            <a:off x="336925" y="1186439"/>
            <a:ext cx="8163997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09 </a:t>
            </a:r>
            <a:r>
              <a:rPr lang="en-US" dirty="0" err="1" smtClean="0">
                <a:solidFill>
                  <a:srgbClr val="0000FF"/>
                </a:solidFill>
              </a:rPr>
              <a:t>Sept</a:t>
            </a:r>
            <a:r>
              <a:rPr lang="en-US" dirty="0" err="1" smtClean="0"/>
              <a:t>."Centrality</a:t>
            </a:r>
            <a:r>
              <a:rPr lang="en-US" dirty="0" smtClean="0"/>
              <a:t> determination in MPD at NICA"¶ 20m</a:t>
            </a:r>
          </a:p>
          <a:p>
            <a:r>
              <a:rPr lang="en-US" dirty="0" smtClean="0"/>
              <a:t>by Pedro Antonio Nieto </a:t>
            </a:r>
            <a:r>
              <a:rPr lang="en-US" dirty="0" err="1" smtClean="0"/>
              <a:t>Marín</a:t>
            </a:r>
            <a:r>
              <a:rPr lang="en-US" dirty="0" smtClean="0"/>
              <a:t> "Centrality determination in MPD at NICA".</a:t>
            </a:r>
          </a:p>
          <a:p>
            <a:r>
              <a:rPr lang="en-US" dirty="0" smtClean="0"/>
              <a:t>The   talk is prepared for the conference  AYSS-2021.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0000FF"/>
                </a:solidFill>
              </a:rPr>
              <a:t>24 June, </a:t>
            </a:r>
            <a:r>
              <a:rPr lang="en-US" dirty="0" smtClean="0"/>
              <a:t>"Study of centrality classes based on number of charged particles for the Multi-Purpose Detector (MPD) at NICA complex"</a:t>
            </a:r>
            <a:r>
              <a:rPr lang="en-US" dirty="0" smtClean="0">
                <a:hlinkClick r:id="rId2" tooltip="Direct link to this item"/>
              </a:rPr>
              <a:t>¶</a:t>
            </a:r>
            <a:r>
              <a:rPr lang="en-US" dirty="0" smtClean="0"/>
              <a:t> 20m Authors: Pedro Antonio Nieto </a:t>
            </a:r>
            <a:r>
              <a:rPr lang="en-US" dirty="0" err="1" smtClean="0"/>
              <a:t>Marín</a:t>
            </a:r>
            <a:r>
              <a:rPr lang="en-US" dirty="0" smtClean="0"/>
              <a:t>, Universidad </a:t>
            </a:r>
            <a:r>
              <a:rPr lang="en-US" dirty="0" err="1" smtClean="0"/>
              <a:t>Autónoma</a:t>
            </a:r>
            <a:r>
              <a:rPr lang="en-US" dirty="0" smtClean="0"/>
              <a:t> de Sinaloa, México;</a:t>
            </a:r>
            <a:br>
              <a:rPr lang="en-US" dirty="0" smtClean="0"/>
            </a:br>
            <a:r>
              <a:rPr lang="en-US" dirty="0" smtClean="0"/>
              <a:t>Alexey </a:t>
            </a:r>
            <a:r>
              <a:rPr lang="en-US" dirty="0" err="1" smtClean="0"/>
              <a:t>Aparin</a:t>
            </a:r>
            <a:r>
              <a:rPr lang="en-US" dirty="0" smtClean="0"/>
              <a:t>, Joint Institute for Nuclear Research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0000FF"/>
                </a:solidFill>
              </a:rPr>
              <a:t>03 June </a:t>
            </a:r>
            <a:r>
              <a:rPr lang="en-US" dirty="0" smtClean="0"/>
              <a:t>The main topic  is to </a:t>
            </a:r>
            <a:r>
              <a:rPr lang="en-US" dirty="0" err="1" smtClean="0"/>
              <a:t>dicsuss</a:t>
            </a:r>
            <a:r>
              <a:rPr lang="en-US" dirty="0" smtClean="0"/>
              <a:t> and to fix the  near tasks  for the MC production of a common set of data  using  the </a:t>
            </a:r>
            <a:r>
              <a:rPr lang="en-US" dirty="0" err="1" smtClean="0"/>
              <a:t>UrQMD</a:t>
            </a:r>
            <a:r>
              <a:rPr lang="en-US" dirty="0" smtClean="0"/>
              <a:t>, SMASH and  DCM-QGSM-SMM event-generators  for </a:t>
            </a:r>
            <a:r>
              <a:rPr lang="en-US" dirty="0" err="1" smtClean="0"/>
              <a:t>Bi+Bi</a:t>
            </a:r>
            <a:r>
              <a:rPr lang="en-US" dirty="0" smtClean="0"/>
              <a:t> </a:t>
            </a:r>
            <a:r>
              <a:rPr lang="en-US" dirty="0" err="1" smtClean="0"/>
              <a:t>collsions</a:t>
            </a:r>
            <a:r>
              <a:rPr lang="en-US" dirty="0" smtClean="0"/>
              <a:t>  at </a:t>
            </a:r>
            <a:r>
              <a:rPr lang="en-US" dirty="0" err="1" smtClean="0"/>
              <a:t>sqrt</a:t>
            </a:r>
            <a:r>
              <a:rPr lang="en-US" dirty="0" smtClean="0"/>
              <a:t>(</a:t>
            </a:r>
            <a:r>
              <a:rPr lang="en-US" dirty="0" err="1" smtClean="0"/>
              <a:t>s_NN</a:t>
            </a:r>
            <a:r>
              <a:rPr lang="en-US" dirty="0" smtClean="0"/>
              <a:t>)=9.2 </a:t>
            </a:r>
            <a:r>
              <a:rPr lang="en-US" dirty="0" err="1" smtClean="0"/>
              <a:t>GeV</a:t>
            </a:r>
            <a:r>
              <a:rPr lang="en-US" dirty="0" smtClean="0"/>
              <a:t>. 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0000FF"/>
                </a:solidFill>
              </a:rPr>
              <a:t>20 May</a:t>
            </a:r>
            <a:r>
              <a:rPr lang="en-US" dirty="0" smtClean="0"/>
              <a:t>, Some PWG1 tasks for the MC production using the available event-generators for a new MPD Physics Performance paper</a:t>
            </a:r>
            <a:r>
              <a:rPr lang="en-US" dirty="0" smtClean="0">
                <a:hlinkClick r:id="rId3"/>
              </a:rPr>
              <a:t>¶</a:t>
            </a:r>
            <a:r>
              <a:rPr lang="en-US" dirty="0" smtClean="0"/>
              <a:t> Speaker: Grigory </a:t>
            </a:r>
            <a:r>
              <a:rPr lang="en-US" dirty="0" err="1" smtClean="0"/>
              <a:t>Feofilov</a:t>
            </a:r>
            <a:r>
              <a:rPr lang="en-US" dirty="0" smtClean="0"/>
              <a:t> 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>
                <a:solidFill>
                  <a:srgbClr val="0000FF"/>
                </a:solidFill>
              </a:rPr>
              <a:t>15 April </a:t>
            </a:r>
            <a:r>
              <a:rPr lang="en-US" dirty="0" smtClean="0"/>
              <a:t>On difference between DCM and </a:t>
            </a:r>
            <a:r>
              <a:rPr lang="en-US" dirty="0" err="1" smtClean="0"/>
              <a:t>Glauber</a:t>
            </a:r>
            <a:r>
              <a:rPr lang="en-US" dirty="0" smtClean="0"/>
              <a:t> model. Speaker: </a:t>
            </a:r>
            <a:r>
              <a:rPr lang="en-US" dirty="0" err="1" smtClean="0"/>
              <a:t>Dr</a:t>
            </a:r>
            <a:r>
              <a:rPr lang="en-US" dirty="0" smtClean="0"/>
              <a:t> </a:t>
            </a:r>
            <a:r>
              <a:rPr lang="en-US" dirty="0" err="1" smtClean="0"/>
              <a:t>Genis</a:t>
            </a:r>
            <a:r>
              <a:rPr lang="en-US" dirty="0" smtClean="0"/>
              <a:t> </a:t>
            </a:r>
            <a:r>
              <a:rPr lang="en-US" dirty="0" err="1" smtClean="0"/>
              <a:t>Musulmanbekov</a:t>
            </a:r>
            <a:r>
              <a:rPr lang="en-US" dirty="0" smtClean="0"/>
              <a:t> (JINR, LIT) </a:t>
            </a:r>
          </a:p>
          <a:p>
            <a:r>
              <a:rPr lang="en-US" dirty="0" smtClean="0"/>
              <a:t>Discussion on the PWG1 talk at the MPD Week 21-23 of April, Grigory </a:t>
            </a:r>
            <a:r>
              <a:rPr lang="en-US" dirty="0" err="1" smtClean="0"/>
              <a:t>Feofilov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913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9267" y="319242"/>
            <a:ext cx="9203267" cy="1026958"/>
          </a:xfrm>
        </p:spPr>
        <p:txBody>
          <a:bodyPr/>
          <a:lstStyle/>
          <a:p>
            <a:r>
              <a:rPr lang="en-US" sz="3200" b="1" dirty="0">
                <a:solidFill>
                  <a:srgbClr val="0000FF"/>
                </a:solidFill>
                <a:latin typeface="Times New Roman"/>
                <a:cs typeface="Times New Roman"/>
              </a:rPr>
              <a:t>Discussion of the MC </a:t>
            </a:r>
            <a:r>
              <a:rPr lang="en-US" sz="32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production</a:t>
            </a:r>
            <a:br>
              <a:rPr lang="en-US" sz="3200" b="1" dirty="0" smtClean="0">
                <a:solidFill>
                  <a:srgbClr val="0000FF"/>
                </a:solidFill>
                <a:latin typeface="Times New Roman"/>
                <a:cs typeface="Times New Roman"/>
              </a:rPr>
            </a:br>
            <a:r>
              <a:rPr lang="en-US" sz="32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Task 1: </a:t>
            </a:r>
            <a:r>
              <a:rPr lang="en-US" sz="3200" dirty="0" smtClean="0">
                <a:solidFill>
                  <a:srgbClr val="FF0000"/>
                </a:solidFill>
              </a:rPr>
              <a:t>to </a:t>
            </a:r>
            <a:r>
              <a:rPr lang="en-US" sz="3200" dirty="0">
                <a:solidFill>
                  <a:srgbClr val="FF0000"/>
                </a:solidFill>
              </a:rPr>
              <a:t>start and compare with STAR@RHIC</a:t>
            </a:r>
            <a:r>
              <a:rPr lang="en-US" sz="3200" dirty="0" smtClean="0">
                <a:solidFill>
                  <a:srgbClr val="FF0000"/>
                </a:solidFill>
              </a:rPr>
              <a:t>)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8168"/>
            <a:ext cx="8970433" cy="52027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>
                <a:solidFill>
                  <a:srgbClr val="0000FF"/>
                </a:solidFill>
              </a:rPr>
              <a:t>Selection of the </a:t>
            </a:r>
            <a:r>
              <a:rPr lang="en-US" sz="2600" b="1" dirty="0" err="1">
                <a:solidFill>
                  <a:srgbClr val="0000FF"/>
                </a:solidFill>
              </a:rPr>
              <a:t>pseudorapidity</a:t>
            </a:r>
            <a:r>
              <a:rPr lang="en-US" sz="2600" b="1" dirty="0">
                <a:solidFill>
                  <a:srgbClr val="0000FF"/>
                </a:solidFill>
              </a:rPr>
              <a:t> </a:t>
            </a:r>
            <a:r>
              <a:rPr lang="en-US" sz="2600" b="1" dirty="0" smtClean="0">
                <a:solidFill>
                  <a:srgbClr val="0000FF"/>
                </a:solidFill>
              </a:rPr>
              <a:t>intervals and centrality classes  </a:t>
            </a:r>
          </a:p>
          <a:p>
            <a:pPr marL="0" indent="0" algn="just">
              <a:buNone/>
            </a:pPr>
            <a:r>
              <a:rPr lang="en-US" sz="2000" b="1" dirty="0" smtClean="0">
                <a:solidFill>
                  <a:srgbClr val="0000FF"/>
                </a:solidFill>
              </a:rPr>
              <a:t>STAR@RHIC</a:t>
            </a:r>
            <a:r>
              <a:rPr lang="en-US" sz="2000" dirty="0" smtClean="0"/>
              <a:t>: </a:t>
            </a:r>
            <a:r>
              <a:rPr lang="en-US" sz="2000" dirty="0" err="1" smtClean="0"/>
              <a:t>Au+Au</a:t>
            </a:r>
            <a:r>
              <a:rPr lang="en-US" sz="2000" dirty="0" smtClean="0"/>
              <a:t> collisions at √s </a:t>
            </a:r>
            <a:r>
              <a:rPr lang="en-US" sz="2000" baseline="-25000" dirty="0" smtClean="0"/>
              <a:t>NN</a:t>
            </a:r>
            <a:r>
              <a:rPr lang="en-US" sz="2000" dirty="0" smtClean="0"/>
              <a:t>=9.2GeV, year 2008 , a short test run of </a:t>
            </a:r>
            <a:r>
              <a:rPr lang="en-US" sz="2000" dirty="0"/>
              <a:t>~</a:t>
            </a:r>
            <a:r>
              <a:rPr lang="en-US" sz="2000" dirty="0" smtClean="0"/>
              <a:t>3000 good events </a:t>
            </a:r>
            <a:r>
              <a:rPr lang="en-US" sz="2000" dirty="0" smtClean="0">
                <a:solidFill>
                  <a:srgbClr val="0000FF"/>
                </a:solidFill>
              </a:rPr>
              <a:t>[1]</a:t>
            </a:r>
          </a:p>
          <a:p>
            <a:pPr algn="just">
              <a:buFont typeface="Wingdings" charset="2"/>
              <a:buChar char="u"/>
            </a:pPr>
            <a:r>
              <a:rPr lang="en-US" sz="2000" dirty="0" smtClean="0"/>
              <a:t>Energy </a:t>
            </a:r>
            <a:r>
              <a:rPr lang="en-US" sz="2000" dirty="0"/>
              <a:t>dependence of particle ratios,π−/π+, </a:t>
            </a:r>
            <a:r>
              <a:rPr lang="en-US" sz="2000" dirty="0" smtClean="0"/>
              <a:t>p</a:t>
            </a:r>
            <a:r>
              <a:rPr lang="en-US" sz="2000" dirty="0"/>
              <a:t>/p</a:t>
            </a:r>
            <a:r>
              <a:rPr lang="en-US" sz="2000" dirty="0" smtClean="0"/>
              <a:t>, K</a:t>
            </a:r>
            <a:r>
              <a:rPr lang="en-US" sz="2000" dirty="0"/>
              <a:t>−/K</a:t>
            </a:r>
            <a:r>
              <a:rPr lang="en-US" sz="2000" dirty="0" smtClean="0"/>
              <a:t>+ and K</a:t>
            </a:r>
            <a:r>
              <a:rPr lang="en-US" sz="2000" dirty="0"/>
              <a:t>/π, plotted as a function </a:t>
            </a:r>
            <a:r>
              <a:rPr lang="en-US" sz="2000" dirty="0" smtClean="0"/>
              <a:t>of √</a:t>
            </a:r>
            <a:r>
              <a:rPr lang="en-US" sz="2000" dirty="0" err="1"/>
              <a:t>sNN</a:t>
            </a:r>
            <a:r>
              <a:rPr lang="en-US" sz="2000" dirty="0"/>
              <a:t>.  </a:t>
            </a:r>
            <a:r>
              <a:rPr lang="en-US" sz="2000" dirty="0" smtClean="0"/>
              <a:t>       </a:t>
            </a:r>
            <a:r>
              <a:rPr lang="en-US" sz="2000" b="1" dirty="0" smtClean="0">
                <a:solidFill>
                  <a:srgbClr val="0000FF"/>
                </a:solidFill>
              </a:rPr>
              <a:t>Results </a:t>
            </a:r>
            <a:r>
              <a:rPr lang="en-US" sz="2000" b="1" dirty="0">
                <a:solidFill>
                  <a:srgbClr val="0000FF"/>
                </a:solidFill>
              </a:rPr>
              <a:t>from 0–10% </a:t>
            </a:r>
            <a:r>
              <a:rPr lang="en-US" sz="2000" dirty="0"/>
              <a:t>central </a:t>
            </a:r>
            <a:r>
              <a:rPr lang="en-US" sz="2000" dirty="0" err="1"/>
              <a:t>Au+Au</a:t>
            </a:r>
            <a:r>
              <a:rPr lang="en-US" sz="2000" dirty="0"/>
              <a:t> collisions at 9.2 </a:t>
            </a:r>
            <a:r>
              <a:rPr lang="en-US" sz="2000" dirty="0" err="1"/>
              <a:t>GeV</a:t>
            </a:r>
            <a:r>
              <a:rPr lang="en-US" sz="2000" dirty="0"/>
              <a:t> at </a:t>
            </a:r>
            <a:r>
              <a:rPr lang="en-US" sz="2000" dirty="0" err="1"/>
              <a:t>midrapidity</a:t>
            </a:r>
            <a:r>
              <a:rPr lang="en-US" sz="2000" dirty="0"/>
              <a:t> </a:t>
            </a:r>
            <a:r>
              <a:rPr lang="en-US" sz="2000" dirty="0" smtClean="0"/>
              <a:t>                  (</a:t>
            </a:r>
            <a:r>
              <a:rPr lang="en-US" sz="2000" b="1" dirty="0">
                <a:solidFill>
                  <a:srgbClr val="0000FF"/>
                </a:solidFill>
              </a:rPr>
              <a:t>|y|&lt;0.5</a:t>
            </a:r>
            <a:r>
              <a:rPr lang="en-US" sz="2000" dirty="0" smtClean="0"/>
              <a:t>)  are </a:t>
            </a:r>
            <a:r>
              <a:rPr lang="en-US" sz="2000" dirty="0"/>
              <a:t>compared with those from AGS, SPS and RHIC. </a:t>
            </a:r>
            <a:endParaRPr lang="en-US" sz="2000" dirty="0" smtClean="0"/>
          </a:p>
          <a:p>
            <a:pPr algn="just">
              <a:buFont typeface="Wingdings" charset="2"/>
              <a:buChar char="u"/>
            </a:pPr>
            <a:r>
              <a:rPr lang="en-US" sz="2000" dirty="0" smtClean="0"/>
              <a:t>Azimuthal </a:t>
            </a:r>
            <a:r>
              <a:rPr lang="en-US" sz="2000" dirty="0"/>
              <a:t>anisotropy </a:t>
            </a:r>
            <a:r>
              <a:rPr lang="en-US" sz="2000" dirty="0" smtClean="0"/>
              <a:t>measurements</a:t>
            </a:r>
          </a:p>
          <a:p>
            <a:pPr algn="just">
              <a:buFont typeface="Wingdings" charset="2"/>
              <a:buChar char="u"/>
            </a:pPr>
            <a:r>
              <a:rPr lang="en-US" sz="2000" dirty="0"/>
              <a:t>Pion interferometry measurements</a:t>
            </a:r>
            <a:endParaRPr lang="en-US" sz="2000" baseline="-25000" dirty="0"/>
          </a:p>
          <a:p>
            <a:pPr marL="0" indent="0">
              <a:buNone/>
            </a:pPr>
            <a:r>
              <a:rPr lang="en-US" sz="1700" b="1" dirty="0" smtClean="0">
                <a:solidFill>
                  <a:srgbClr val="0000FF"/>
                </a:solidFill>
              </a:rPr>
              <a:t>[1] STAR Collaboration, </a:t>
            </a:r>
            <a:r>
              <a:rPr lang="en-US" sz="1700" b="1" dirty="0" smtClean="0"/>
              <a:t>Bulk </a:t>
            </a:r>
            <a:r>
              <a:rPr lang="en-US" sz="1700" b="1" dirty="0"/>
              <a:t>Properties in </a:t>
            </a:r>
            <a:r>
              <a:rPr lang="en-US" sz="1700" b="1" dirty="0" err="1"/>
              <a:t>Au+Au</a:t>
            </a:r>
            <a:r>
              <a:rPr lang="en-US" sz="1700" b="1" dirty="0"/>
              <a:t> Collisions at </a:t>
            </a:r>
            <a:r>
              <a:rPr lang="en-US" sz="1700" b="1" dirty="0" smtClean="0"/>
              <a:t>√ </a:t>
            </a:r>
            <a:r>
              <a:rPr lang="en-US" sz="1700" b="1" i="1" dirty="0" err="1" smtClean="0"/>
              <a:t>s</a:t>
            </a:r>
            <a:r>
              <a:rPr lang="en-US" sz="1700" b="1" i="1" baseline="-25000" dirty="0" err="1" smtClean="0"/>
              <a:t>NN</a:t>
            </a:r>
            <a:r>
              <a:rPr lang="en-US" sz="1700" b="1" dirty="0" smtClean="0"/>
              <a:t>= </a:t>
            </a:r>
            <a:r>
              <a:rPr lang="en-US" sz="1700" b="1" dirty="0"/>
              <a:t>9.2 </a:t>
            </a:r>
            <a:r>
              <a:rPr lang="en-US" sz="1700" b="1" dirty="0" err="1"/>
              <a:t>GeV</a:t>
            </a:r>
            <a:r>
              <a:rPr lang="en-US" sz="1700" b="1" dirty="0"/>
              <a:t> in STAR Experiment at </a:t>
            </a:r>
            <a:r>
              <a:rPr lang="en-US" sz="1700" b="1" dirty="0" smtClean="0"/>
              <a:t>RHIC,</a:t>
            </a:r>
            <a:r>
              <a:rPr lang="en-US" sz="1700" dirty="0"/>
              <a:t> Nucl.Phys.A830:275c-278c,</a:t>
            </a:r>
            <a:r>
              <a:rPr lang="en-US" sz="1700" dirty="0" smtClean="0"/>
              <a:t>2009;</a:t>
            </a:r>
            <a:r>
              <a:rPr lang="en-US" sz="1700" dirty="0">
                <a:hlinkClick r:id="rId2"/>
              </a:rPr>
              <a:t> arXiv:</a:t>
            </a:r>
            <a:r>
              <a:rPr lang="en-US" sz="1700" dirty="0" smtClean="0">
                <a:hlinkClick r:id="rId2"/>
              </a:rPr>
              <a:t>0907.1943v2</a:t>
            </a:r>
            <a:endParaRPr lang="en-US" sz="1700" b="1" dirty="0"/>
          </a:p>
        </p:txBody>
      </p:sp>
      <p:cxnSp>
        <p:nvCxnSpPr>
          <p:cNvPr id="5" name="AutoShape 5"/>
          <p:cNvCxnSpPr>
            <a:cxnSpLocks noChangeShapeType="1"/>
          </p:cNvCxnSpPr>
          <p:nvPr/>
        </p:nvCxnSpPr>
        <p:spPr bwMode="auto">
          <a:xfrm>
            <a:off x="93132" y="1409279"/>
            <a:ext cx="8229600" cy="0"/>
          </a:xfrm>
          <a:prstGeom prst="straightConnector1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414803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7576"/>
            <a:ext cx="9144000" cy="1124324"/>
          </a:xfrm>
        </p:spPr>
        <p:txBody>
          <a:bodyPr/>
          <a:lstStyle/>
          <a:p>
            <a:r>
              <a:rPr lang="en-US" sz="3200" b="1" dirty="0">
                <a:solidFill>
                  <a:srgbClr val="0000FF"/>
                </a:solidFill>
              </a:rPr>
              <a:t>W</a:t>
            </a:r>
            <a:r>
              <a:rPr lang="en-US" sz="3200" b="1" dirty="0" smtClean="0">
                <a:solidFill>
                  <a:srgbClr val="0000FF"/>
                </a:solidFill>
              </a:rPr>
              <a:t>e </a:t>
            </a:r>
            <a:r>
              <a:rPr lang="en-US" sz="3200" b="1" dirty="0">
                <a:solidFill>
                  <a:srgbClr val="0000FF"/>
                </a:solidFill>
              </a:rPr>
              <a:t>have to start and compare with STAR@</a:t>
            </a:r>
            <a:r>
              <a:rPr lang="en-US" sz="3200" b="1" dirty="0" smtClean="0">
                <a:solidFill>
                  <a:srgbClr val="0000FF"/>
                </a:solidFill>
              </a:rPr>
              <a:t>RHIC  [1]   </a:t>
            </a:r>
            <a:r>
              <a:rPr lang="en-US" sz="2000" b="1" dirty="0">
                <a:solidFill>
                  <a:srgbClr val="FF6600"/>
                </a:solidFill>
              </a:rPr>
              <a:t/>
            </a:r>
            <a:br>
              <a:rPr lang="en-US" sz="2000" b="1" dirty="0">
                <a:solidFill>
                  <a:srgbClr val="FF6600"/>
                </a:solidFill>
              </a:rPr>
            </a:b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27100"/>
            <a:ext cx="7797800" cy="5816599"/>
          </a:xfrm>
        </p:spPr>
        <p:txBody>
          <a:bodyPr>
            <a:normAutofit fontScale="85000" lnSpcReduction="20000"/>
          </a:bodyPr>
          <a:lstStyle/>
          <a:p>
            <a:endParaRPr lang="en-US" dirty="0" smtClean="0">
              <a:hlinkClick r:id="rId2"/>
            </a:endParaRPr>
          </a:p>
          <a:p>
            <a:endParaRPr lang="en-US" dirty="0">
              <a:hlinkClick r:id="rId2"/>
            </a:endParaRPr>
          </a:p>
          <a:p>
            <a:endParaRPr lang="en-US" dirty="0" smtClean="0">
              <a:hlinkClick r:id="rId2"/>
            </a:endParaRPr>
          </a:p>
          <a:p>
            <a:endParaRPr lang="en-US" dirty="0" smtClean="0">
              <a:hlinkClick r:id="rId2"/>
            </a:endParaRPr>
          </a:p>
          <a:p>
            <a:endParaRPr lang="en-US" dirty="0">
              <a:hlinkClick r:id="rId2"/>
            </a:endParaRPr>
          </a:p>
          <a:p>
            <a:endParaRPr lang="en-US" dirty="0" smtClean="0">
              <a:hlinkClick r:id="rId2"/>
            </a:endParaRPr>
          </a:p>
          <a:p>
            <a:endParaRPr lang="en-US" dirty="0">
              <a:hlinkClick r:id="rId2"/>
            </a:endParaRPr>
          </a:p>
          <a:p>
            <a:endParaRPr lang="en-US" dirty="0" smtClean="0">
              <a:hlinkClick r:id="rId2"/>
            </a:endParaRPr>
          </a:p>
          <a:p>
            <a:endParaRPr lang="en-US" dirty="0">
              <a:hlinkClick r:id="rId2"/>
            </a:endParaRPr>
          </a:p>
          <a:p>
            <a:endParaRPr lang="en-US" dirty="0" smtClean="0">
              <a:hlinkClick r:id="rId2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000FF"/>
                </a:solidFill>
              </a:rPr>
              <a:t>[1] STAR Collaboration, </a:t>
            </a:r>
            <a:r>
              <a:rPr lang="en-US" b="1" dirty="0"/>
              <a:t>Bulk Properties in </a:t>
            </a:r>
            <a:r>
              <a:rPr lang="en-US" b="1" dirty="0" err="1"/>
              <a:t>Au+Au</a:t>
            </a:r>
            <a:r>
              <a:rPr lang="en-US" b="1" dirty="0"/>
              <a:t> Collisions at √ </a:t>
            </a:r>
            <a:r>
              <a:rPr lang="en-US" b="1" i="1" dirty="0" err="1"/>
              <a:t>s</a:t>
            </a:r>
            <a:r>
              <a:rPr lang="en-US" b="1" i="1" baseline="-25000" dirty="0" err="1"/>
              <a:t>NN</a:t>
            </a:r>
            <a:r>
              <a:rPr lang="en-US" b="1" dirty="0"/>
              <a:t>= 9.2 </a:t>
            </a:r>
            <a:r>
              <a:rPr lang="en-US" b="1" dirty="0" err="1"/>
              <a:t>GeV</a:t>
            </a:r>
            <a:r>
              <a:rPr lang="en-US" b="1" dirty="0"/>
              <a:t> in STAR Experiment at RHIC,</a:t>
            </a:r>
            <a:r>
              <a:rPr lang="en-US" dirty="0"/>
              <a:t> Nucl.Phys.A830:275c-278c,2009;</a:t>
            </a:r>
            <a:r>
              <a:rPr lang="en-US" dirty="0">
                <a:hlinkClick r:id="rId3"/>
              </a:rPr>
              <a:t> arXiv:0907.1943v2</a:t>
            </a:r>
            <a:endParaRPr lang="en-US" b="1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201" y="1174592"/>
            <a:ext cx="6578599" cy="476579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848600" y="1033790"/>
            <a:ext cx="1295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/>
            </a:r>
            <a:br>
              <a:rPr lang="ru-RU" b="1" dirty="0">
                <a:solidFill>
                  <a:srgbClr val="FF0000"/>
                </a:solidFill>
              </a:rPr>
            </a:b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896100" y="2005112"/>
            <a:ext cx="22479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At </a:t>
            </a:r>
            <a:r>
              <a:rPr lang="en-US" sz="2400" b="1" dirty="0" err="1" smtClean="0"/>
              <a:t>midrapidity</a:t>
            </a:r>
            <a:endParaRPr lang="en-US" sz="2400" b="1" dirty="0" smtClean="0"/>
          </a:p>
          <a:p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>
                <a:solidFill>
                  <a:srgbClr val="FF0000"/>
                </a:solidFill>
              </a:rPr>
              <a:t>(|y|&lt;0.5</a:t>
            </a:r>
            <a:r>
              <a:rPr lang="en-US" sz="2400" b="1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US" sz="2400" b="1" dirty="0" smtClean="0"/>
              <a:t>Centrality </a:t>
            </a:r>
          </a:p>
          <a:p>
            <a:r>
              <a:rPr lang="en-US" sz="2400" b="1" dirty="0" smtClean="0"/>
              <a:t>Class</a:t>
            </a:r>
          </a:p>
          <a:p>
            <a:r>
              <a:rPr lang="en-US" sz="2400" b="1" dirty="0"/>
              <a:t> </a:t>
            </a:r>
            <a:r>
              <a:rPr lang="en-US" sz="2400" b="1" dirty="0" smtClean="0"/>
              <a:t>        </a:t>
            </a:r>
            <a:r>
              <a:rPr lang="en-US" sz="2400" b="1" dirty="0" smtClean="0">
                <a:solidFill>
                  <a:srgbClr val="FF0000"/>
                </a:solidFill>
              </a:rPr>
              <a:t>0-10%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99075" y="747812"/>
            <a:ext cx="47384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  <a:r>
              <a:rPr lang="en-US" sz="2000" b="1" dirty="0">
                <a:solidFill>
                  <a:srgbClr val="FF0000"/>
                </a:solidFill>
              </a:rPr>
              <a:t>Energy dependence of particle ratios</a:t>
            </a:r>
          </a:p>
        </p:txBody>
      </p:sp>
      <p:cxnSp>
        <p:nvCxnSpPr>
          <p:cNvPr id="9" name="AutoShape 5"/>
          <p:cNvCxnSpPr>
            <a:cxnSpLocks noChangeShapeType="1"/>
          </p:cNvCxnSpPr>
          <p:nvPr/>
        </p:nvCxnSpPr>
        <p:spPr bwMode="auto">
          <a:xfrm>
            <a:off x="177800" y="854712"/>
            <a:ext cx="8229600" cy="0"/>
          </a:xfrm>
          <a:prstGeom prst="straightConnector1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747995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7576"/>
            <a:ext cx="9144000" cy="1124324"/>
          </a:xfrm>
        </p:spPr>
        <p:txBody>
          <a:bodyPr/>
          <a:lstStyle/>
          <a:p>
            <a:r>
              <a:rPr lang="en-US" sz="3200" b="1" dirty="0">
                <a:solidFill>
                  <a:srgbClr val="0000FF"/>
                </a:solidFill>
              </a:rPr>
              <a:t>W</a:t>
            </a:r>
            <a:r>
              <a:rPr lang="en-US" sz="3200" b="1" dirty="0" smtClean="0">
                <a:solidFill>
                  <a:srgbClr val="0000FF"/>
                </a:solidFill>
              </a:rPr>
              <a:t>e </a:t>
            </a:r>
            <a:r>
              <a:rPr lang="en-US" sz="3200" b="1" dirty="0">
                <a:solidFill>
                  <a:srgbClr val="0000FF"/>
                </a:solidFill>
              </a:rPr>
              <a:t>have to start and compare with STAR@</a:t>
            </a:r>
            <a:r>
              <a:rPr lang="en-US" sz="3200" b="1" dirty="0" smtClean="0">
                <a:solidFill>
                  <a:srgbClr val="0000FF"/>
                </a:solidFill>
              </a:rPr>
              <a:t>RHIC  [1]   </a:t>
            </a:r>
            <a:r>
              <a:rPr lang="en-US" sz="2000" b="1" dirty="0">
                <a:solidFill>
                  <a:srgbClr val="FF6600"/>
                </a:solidFill>
              </a:rPr>
              <a:t/>
            </a:r>
            <a:br>
              <a:rPr lang="en-US" sz="2000" b="1" dirty="0">
                <a:solidFill>
                  <a:srgbClr val="FF6600"/>
                </a:solidFill>
              </a:rPr>
            </a:br>
            <a:endParaRPr lang="en-US" sz="2000" b="1" dirty="0">
              <a:solidFill>
                <a:srgbClr val="FF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27100"/>
            <a:ext cx="7797800" cy="5816599"/>
          </a:xfrm>
        </p:spPr>
        <p:txBody>
          <a:bodyPr>
            <a:normAutofit fontScale="85000" lnSpcReduction="20000"/>
          </a:bodyPr>
          <a:lstStyle/>
          <a:p>
            <a:endParaRPr lang="en-US" dirty="0" smtClean="0">
              <a:hlinkClick r:id="rId2"/>
            </a:endParaRPr>
          </a:p>
          <a:p>
            <a:endParaRPr lang="en-US" dirty="0">
              <a:hlinkClick r:id="rId2"/>
            </a:endParaRPr>
          </a:p>
          <a:p>
            <a:endParaRPr lang="en-US" dirty="0" smtClean="0">
              <a:hlinkClick r:id="rId2"/>
            </a:endParaRPr>
          </a:p>
          <a:p>
            <a:endParaRPr lang="en-US" dirty="0" smtClean="0">
              <a:hlinkClick r:id="rId2"/>
            </a:endParaRPr>
          </a:p>
          <a:p>
            <a:endParaRPr lang="en-US" dirty="0">
              <a:hlinkClick r:id="rId2"/>
            </a:endParaRPr>
          </a:p>
          <a:p>
            <a:endParaRPr lang="en-US" dirty="0" smtClean="0">
              <a:hlinkClick r:id="rId2"/>
            </a:endParaRPr>
          </a:p>
          <a:p>
            <a:endParaRPr lang="en-US" dirty="0">
              <a:hlinkClick r:id="rId2"/>
            </a:endParaRPr>
          </a:p>
          <a:p>
            <a:endParaRPr lang="en-US" dirty="0" smtClean="0">
              <a:hlinkClick r:id="rId2"/>
            </a:endParaRPr>
          </a:p>
          <a:p>
            <a:endParaRPr lang="en-US" dirty="0">
              <a:hlinkClick r:id="rId2"/>
            </a:endParaRPr>
          </a:p>
          <a:p>
            <a:endParaRPr lang="en-US" dirty="0" smtClean="0">
              <a:hlinkClick r:id="rId2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000FF"/>
                </a:solidFill>
              </a:rPr>
              <a:t>[1] </a:t>
            </a:r>
            <a:r>
              <a:rPr lang="en-US" b="1" dirty="0" smtClean="0">
                <a:solidFill>
                  <a:srgbClr val="0000FF"/>
                </a:solidFill>
              </a:rPr>
              <a:t>STAR </a:t>
            </a:r>
            <a:r>
              <a:rPr lang="en-US" b="1" dirty="0">
                <a:solidFill>
                  <a:srgbClr val="0000FF"/>
                </a:solidFill>
              </a:rPr>
              <a:t>Collaboration, </a:t>
            </a:r>
            <a:r>
              <a:rPr lang="en-US" b="1" dirty="0"/>
              <a:t>Bulk Properties in </a:t>
            </a:r>
            <a:r>
              <a:rPr lang="en-US" b="1" dirty="0" err="1"/>
              <a:t>Au+Au</a:t>
            </a:r>
            <a:r>
              <a:rPr lang="en-US" b="1" dirty="0"/>
              <a:t> Collisions at </a:t>
            </a:r>
            <a:r>
              <a:rPr lang="en-US" b="1" dirty="0" smtClean="0"/>
              <a:t>‾</a:t>
            </a:r>
            <a:r>
              <a:rPr lang="en-US" b="1" dirty="0"/>
              <a:t>‾</a:t>
            </a:r>
            <a:r>
              <a:rPr lang="en-US" b="1" dirty="0" smtClean="0"/>
              <a:t>‾√ </a:t>
            </a:r>
            <a:r>
              <a:rPr lang="en-US" b="1" i="1" dirty="0" err="1" smtClean="0"/>
              <a:t>sNN</a:t>
            </a:r>
            <a:r>
              <a:rPr lang="en-US" b="1" dirty="0" smtClean="0"/>
              <a:t>‾= 9.2 </a:t>
            </a:r>
            <a:r>
              <a:rPr lang="en-US" b="1" dirty="0" err="1"/>
              <a:t>GeV</a:t>
            </a:r>
            <a:r>
              <a:rPr lang="en-US" b="1" dirty="0"/>
              <a:t> in STAR Experiment at RHIC,</a:t>
            </a:r>
            <a:r>
              <a:rPr lang="en-US" dirty="0"/>
              <a:t> Nucl.Phys.A830:275c-278c,2009;</a:t>
            </a:r>
            <a:r>
              <a:rPr lang="en-US" dirty="0">
                <a:hlinkClick r:id="rId3"/>
              </a:rPr>
              <a:t> arXiv:0907.1943v2</a:t>
            </a:r>
            <a:endParaRPr lang="en-US" b="1" dirty="0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769100" y="4183390"/>
            <a:ext cx="2044700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Centrality 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class </a:t>
            </a:r>
            <a:r>
              <a:rPr lang="en-US" sz="2400" b="1" dirty="0" smtClean="0">
                <a:solidFill>
                  <a:srgbClr val="FF0000"/>
                </a:solidFill>
              </a:rPr>
              <a:t>   0-30</a:t>
            </a:r>
            <a:r>
              <a:rPr lang="en-US" sz="2400" b="1" dirty="0">
                <a:solidFill>
                  <a:srgbClr val="FF0000"/>
                </a:solidFill>
              </a:rPr>
              <a:t>%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108702"/>
            <a:ext cx="9258300" cy="203149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182640" y="1332012"/>
            <a:ext cx="45035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 Pion interferometry measurements</a:t>
            </a:r>
          </a:p>
        </p:txBody>
      </p:sp>
      <p:cxnSp>
        <p:nvCxnSpPr>
          <p:cNvPr id="8" name="AutoShape 5"/>
          <p:cNvCxnSpPr>
            <a:cxnSpLocks noChangeShapeType="1"/>
          </p:cNvCxnSpPr>
          <p:nvPr/>
        </p:nvCxnSpPr>
        <p:spPr bwMode="auto">
          <a:xfrm>
            <a:off x="203200" y="1146812"/>
            <a:ext cx="8229600" cy="0"/>
          </a:xfrm>
          <a:prstGeom prst="straightConnector1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888474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7576"/>
            <a:ext cx="9144000" cy="1124324"/>
          </a:xfrm>
        </p:spPr>
        <p:txBody>
          <a:bodyPr/>
          <a:lstStyle/>
          <a:p>
            <a:r>
              <a:rPr lang="en-US" sz="3200" b="1" dirty="0">
                <a:solidFill>
                  <a:srgbClr val="0000FF"/>
                </a:solidFill>
              </a:rPr>
              <a:t>W</a:t>
            </a:r>
            <a:r>
              <a:rPr lang="en-US" sz="3200" b="1" dirty="0" smtClean="0">
                <a:solidFill>
                  <a:srgbClr val="0000FF"/>
                </a:solidFill>
              </a:rPr>
              <a:t>e </a:t>
            </a:r>
            <a:r>
              <a:rPr lang="en-US" sz="3200" b="1" dirty="0">
                <a:solidFill>
                  <a:srgbClr val="0000FF"/>
                </a:solidFill>
              </a:rPr>
              <a:t>have to start and compare with STAR@</a:t>
            </a:r>
            <a:r>
              <a:rPr lang="en-US" sz="3200" b="1" dirty="0" smtClean="0">
                <a:solidFill>
                  <a:srgbClr val="0000FF"/>
                </a:solidFill>
              </a:rPr>
              <a:t>RHIC  [1]   </a:t>
            </a:r>
            <a:r>
              <a:rPr lang="en-US" sz="2000" b="1" dirty="0">
                <a:solidFill>
                  <a:srgbClr val="FF6600"/>
                </a:solidFill>
              </a:rPr>
              <a:t/>
            </a:r>
            <a:br>
              <a:rPr lang="en-US" sz="2000" b="1" dirty="0">
                <a:solidFill>
                  <a:srgbClr val="FF6600"/>
                </a:solidFill>
              </a:rPr>
            </a:br>
            <a:r>
              <a:rPr lang="en-US" sz="2000" dirty="0"/>
              <a:t> </a:t>
            </a:r>
            <a:r>
              <a:rPr lang="en-US" sz="2000" dirty="0" smtClean="0"/>
              <a:t>                                                     </a:t>
            </a:r>
            <a:r>
              <a:rPr lang="en-US" sz="2000" b="1" dirty="0" smtClean="0">
                <a:solidFill>
                  <a:srgbClr val="FF0000"/>
                </a:solidFill>
              </a:rPr>
              <a:t>Azimuthal </a:t>
            </a:r>
            <a:r>
              <a:rPr lang="en-US" sz="2000" b="1" dirty="0">
                <a:solidFill>
                  <a:srgbClr val="FF0000"/>
                </a:solidFill>
              </a:rPr>
              <a:t>anisotropy measurements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100" y="1358900"/>
            <a:ext cx="7797800" cy="5816599"/>
          </a:xfrm>
        </p:spPr>
        <p:txBody>
          <a:bodyPr>
            <a:normAutofit fontScale="85000" lnSpcReduction="10000"/>
          </a:bodyPr>
          <a:lstStyle/>
          <a:p>
            <a:endParaRPr lang="en-US" dirty="0" smtClean="0">
              <a:hlinkClick r:id="rId2"/>
            </a:endParaRPr>
          </a:p>
          <a:p>
            <a:endParaRPr lang="en-US" dirty="0">
              <a:hlinkClick r:id="rId2"/>
            </a:endParaRPr>
          </a:p>
          <a:p>
            <a:endParaRPr lang="en-US" dirty="0" smtClean="0">
              <a:hlinkClick r:id="rId2"/>
            </a:endParaRPr>
          </a:p>
          <a:p>
            <a:endParaRPr lang="en-US" dirty="0" smtClean="0">
              <a:hlinkClick r:id="rId2"/>
            </a:endParaRPr>
          </a:p>
          <a:p>
            <a:endParaRPr lang="en-US" dirty="0">
              <a:hlinkClick r:id="rId2"/>
            </a:endParaRPr>
          </a:p>
          <a:p>
            <a:endParaRPr lang="en-US" dirty="0" smtClean="0">
              <a:hlinkClick r:id="rId2"/>
            </a:endParaRPr>
          </a:p>
          <a:p>
            <a:endParaRPr lang="en-US" dirty="0">
              <a:hlinkClick r:id="rId2"/>
            </a:endParaRPr>
          </a:p>
          <a:p>
            <a:endParaRPr lang="en-US" dirty="0" smtClean="0">
              <a:hlinkClick r:id="rId2"/>
            </a:endParaRPr>
          </a:p>
          <a:p>
            <a:pPr marL="0" indent="0">
              <a:buNone/>
            </a:pPr>
            <a:endParaRPr lang="en-US" dirty="0" smtClean="0">
              <a:hlinkClick r:id="rId2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[</a:t>
            </a:r>
            <a:r>
              <a:rPr lang="en-US" b="1" dirty="0">
                <a:solidFill>
                  <a:srgbClr val="0000FF"/>
                </a:solidFill>
              </a:rPr>
              <a:t>1] STAR Collaboration, </a:t>
            </a:r>
            <a:r>
              <a:rPr lang="en-US" b="1" dirty="0"/>
              <a:t>Bulk Properties in </a:t>
            </a:r>
            <a:r>
              <a:rPr lang="en-US" b="1" dirty="0" err="1"/>
              <a:t>Au+Au</a:t>
            </a:r>
            <a:r>
              <a:rPr lang="en-US" b="1" dirty="0"/>
              <a:t> Collisions at √ </a:t>
            </a:r>
            <a:r>
              <a:rPr lang="en-US" b="1" i="1" dirty="0" err="1"/>
              <a:t>s</a:t>
            </a:r>
            <a:r>
              <a:rPr lang="en-US" b="1" i="1" baseline="-25000" dirty="0" err="1"/>
              <a:t>NN</a:t>
            </a:r>
            <a:r>
              <a:rPr lang="en-US" b="1" dirty="0"/>
              <a:t>= 9.2 </a:t>
            </a:r>
            <a:r>
              <a:rPr lang="en-US" b="1" dirty="0" err="1"/>
              <a:t>GeV</a:t>
            </a:r>
            <a:r>
              <a:rPr lang="en-US" b="1" dirty="0"/>
              <a:t> in STAR Experiment at RHIC,</a:t>
            </a:r>
            <a:r>
              <a:rPr lang="en-US" dirty="0"/>
              <a:t> Nucl.Phys.A830:275c-278c,2009;</a:t>
            </a:r>
            <a:r>
              <a:rPr lang="en-US" dirty="0">
                <a:hlinkClick r:id="rId3"/>
              </a:rPr>
              <a:t> arXiv:0907.1943v2</a:t>
            </a:r>
            <a:endParaRPr lang="en-US" b="1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09700"/>
            <a:ext cx="7823200" cy="430484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315200" y="2049790"/>
            <a:ext cx="1828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tx1"/>
                </a:solidFill>
              </a:rPr>
              <a:t>At </a:t>
            </a:r>
            <a:r>
              <a:rPr lang="en-US" sz="2000" b="1" dirty="0" err="1" smtClean="0">
                <a:solidFill>
                  <a:schemeClr val="tx1"/>
                </a:solidFill>
              </a:rPr>
              <a:t>midrapidity</a:t>
            </a:r>
            <a:endParaRPr lang="en-US" sz="2000" b="1" dirty="0" smtClean="0">
              <a:solidFill>
                <a:schemeClr val="tx1"/>
              </a:solidFill>
            </a:endParaRPr>
          </a:p>
          <a:p>
            <a:r>
              <a:rPr lang="en-US" sz="2000" b="1" dirty="0">
                <a:solidFill>
                  <a:srgbClr val="FF0000"/>
                </a:solidFill>
              </a:rPr>
              <a:t>(</a:t>
            </a:r>
            <a:r>
              <a:rPr lang="en-US" sz="2000" b="1" dirty="0" smtClean="0">
                <a:solidFill>
                  <a:srgbClr val="FF0000"/>
                </a:solidFill>
              </a:rPr>
              <a:t>|</a:t>
            </a:r>
            <a:r>
              <a:rPr lang="en-US" sz="2000" b="1" dirty="0" err="1" smtClean="0">
                <a:solidFill>
                  <a:srgbClr val="FF0000"/>
                </a:solidFill>
              </a:rPr>
              <a:t>η</a:t>
            </a:r>
            <a:r>
              <a:rPr lang="en-US" sz="2000" b="1" dirty="0" smtClean="0">
                <a:solidFill>
                  <a:srgbClr val="FF0000"/>
                </a:solidFill>
              </a:rPr>
              <a:t>|&lt;1.0)</a:t>
            </a:r>
            <a:endParaRPr lang="en-US" sz="2000" b="1" dirty="0"/>
          </a:p>
          <a:p>
            <a:r>
              <a:rPr lang="en-US" sz="2000" b="1" dirty="0" smtClean="0"/>
              <a:t>Centrality </a:t>
            </a:r>
            <a:endParaRPr lang="en-US" sz="2000" b="1" dirty="0"/>
          </a:p>
          <a:p>
            <a:r>
              <a:rPr lang="en-US" sz="2000" b="1" dirty="0"/>
              <a:t>class </a:t>
            </a:r>
            <a:r>
              <a:rPr lang="en-US" sz="2000" b="1" dirty="0" smtClean="0"/>
              <a:t>   </a:t>
            </a:r>
            <a:r>
              <a:rPr lang="en-US" sz="2000" b="1" dirty="0" smtClean="0">
                <a:solidFill>
                  <a:srgbClr val="FF0000"/>
                </a:solidFill>
              </a:rPr>
              <a:t>0-60</a:t>
            </a:r>
            <a:r>
              <a:rPr lang="en-US" sz="2000" b="1" dirty="0">
                <a:solidFill>
                  <a:srgbClr val="FF0000"/>
                </a:solidFill>
              </a:rPr>
              <a:t>%</a:t>
            </a:r>
            <a:endParaRPr lang="en-US" sz="2000" dirty="0">
              <a:solidFill>
                <a:srgbClr val="FF0000"/>
              </a:solidFill>
            </a:endParaRPr>
          </a:p>
        </p:txBody>
      </p:sp>
      <p:cxnSp>
        <p:nvCxnSpPr>
          <p:cNvPr id="7" name="AutoShape 5"/>
          <p:cNvCxnSpPr>
            <a:cxnSpLocks noChangeShapeType="1"/>
          </p:cNvCxnSpPr>
          <p:nvPr/>
        </p:nvCxnSpPr>
        <p:spPr bwMode="auto">
          <a:xfrm>
            <a:off x="177800" y="854712"/>
            <a:ext cx="8229600" cy="0"/>
          </a:xfrm>
          <a:prstGeom prst="straightConnector1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118920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9267" y="319242"/>
            <a:ext cx="9203267" cy="1026958"/>
          </a:xfrm>
        </p:spPr>
        <p:txBody>
          <a:bodyPr/>
          <a:lstStyle/>
          <a:p>
            <a:r>
              <a:rPr lang="en-US" sz="3200" b="1" dirty="0">
                <a:solidFill>
                  <a:srgbClr val="0000FF"/>
                </a:solidFill>
                <a:latin typeface="Times New Roman"/>
                <a:cs typeface="Times New Roman"/>
              </a:rPr>
              <a:t>Discussion of the MC </a:t>
            </a:r>
            <a:r>
              <a:rPr lang="en-US" sz="32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production</a:t>
            </a:r>
            <a:br>
              <a:rPr lang="en-US" sz="3200" b="1" dirty="0" smtClean="0">
                <a:solidFill>
                  <a:srgbClr val="0000FF"/>
                </a:solidFill>
                <a:latin typeface="Times New Roman"/>
                <a:cs typeface="Times New Roman"/>
              </a:rPr>
            </a:br>
            <a:r>
              <a:rPr lang="en-US" sz="32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Task 1: </a:t>
            </a:r>
            <a:r>
              <a:rPr lang="en-US" sz="3200" dirty="0" smtClean="0">
                <a:solidFill>
                  <a:srgbClr val="0000FF"/>
                </a:solidFill>
              </a:rPr>
              <a:t>to </a:t>
            </a:r>
            <a:r>
              <a:rPr lang="en-US" sz="3200" dirty="0">
                <a:solidFill>
                  <a:srgbClr val="0000FF"/>
                </a:solidFill>
              </a:rPr>
              <a:t>start and compare with STAR@RHIC</a:t>
            </a:r>
            <a:r>
              <a:rPr lang="en-US" sz="3200" dirty="0" smtClean="0">
                <a:solidFill>
                  <a:srgbClr val="0000FF"/>
                </a:solidFill>
              </a:rPr>
              <a:t>)  </a:t>
            </a:r>
            <a:r>
              <a:rPr lang="en-US" sz="2000" dirty="0" smtClean="0">
                <a:solidFill>
                  <a:srgbClr val="FF0000"/>
                </a:solidFill>
                <a:sym typeface="Wingdings"/>
              </a:rPr>
              <a:t></a:t>
            </a:r>
            <a:r>
              <a:rPr lang="en-US" sz="2000" dirty="0" smtClean="0">
                <a:solidFill>
                  <a:srgbClr val="FF0000"/>
                </a:solidFill>
              </a:rPr>
              <a:t> our comparison to [1] is not completed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8168"/>
            <a:ext cx="8970433" cy="52027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>
                <a:solidFill>
                  <a:srgbClr val="0000FF"/>
                </a:solidFill>
              </a:rPr>
              <a:t>Selection of the </a:t>
            </a:r>
            <a:r>
              <a:rPr lang="en-US" sz="2600" b="1" dirty="0" err="1">
                <a:solidFill>
                  <a:srgbClr val="0000FF"/>
                </a:solidFill>
              </a:rPr>
              <a:t>pseudorapidity</a:t>
            </a:r>
            <a:r>
              <a:rPr lang="en-US" sz="2600" b="1" dirty="0">
                <a:solidFill>
                  <a:srgbClr val="0000FF"/>
                </a:solidFill>
              </a:rPr>
              <a:t> </a:t>
            </a:r>
            <a:r>
              <a:rPr lang="en-US" sz="2600" b="1" dirty="0" smtClean="0">
                <a:solidFill>
                  <a:srgbClr val="0000FF"/>
                </a:solidFill>
              </a:rPr>
              <a:t>intervals and centrality classes  </a:t>
            </a:r>
          </a:p>
          <a:p>
            <a:pPr marL="0" indent="0" algn="just">
              <a:buNone/>
            </a:pPr>
            <a:r>
              <a:rPr lang="en-US" sz="2000" b="1" dirty="0" smtClean="0">
                <a:solidFill>
                  <a:srgbClr val="0000FF"/>
                </a:solidFill>
              </a:rPr>
              <a:t>STAR@RHIC</a:t>
            </a:r>
            <a:r>
              <a:rPr lang="en-US" sz="2000" dirty="0" smtClean="0"/>
              <a:t>: </a:t>
            </a:r>
            <a:r>
              <a:rPr lang="en-US" sz="2000" dirty="0" err="1" smtClean="0"/>
              <a:t>Au+Au</a:t>
            </a:r>
            <a:r>
              <a:rPr lang="en-US" sz="2000" dirty="0" smtClean="0"/>
              <a:t> collisions at √s </a:t>
            </a:r>
            <a:r>
              <a:rPr lang="en-US" sz="2000" baseline="-25000" dirty="0" smtClean="0"/>
              <a:t>NN</a:t>
            </a:r>
            <a:r>
              <a:rPr lang="en-US" sz="2000" dirty="0" smtClean="0"/>
              <a:t>=9.2GeV, year 2008 , a short test run of </a:t>
            </a:r>
            <a:r>
              <a:rPr lang="en-US" sz="2000" dirty="0"/>
              <a:t>~</a:t>
            </a:r>
            <a:r>
              <a:rPr lang="en-US" sz="2000" dirty="0" smtClean="0"/>
              <a:t>3000 good events </a:t>
            </a:r>
            <a:r>
              <a:rPr lang="en-US" sz="2000" dirty="0" smtClean="0">
                <a:solidFill>
                  <a:srgbClr val="0000FF"/>
                </a:solidFill>
              </a:rPr>
              <a:t>[1]</a:t>
            </a:r>
          </a:p>
          <a:p>
            <a:pPr algn="just">
              <a:buFont typeface="Wingdings" charset="2"/>
              <a:buChar char="u"/>
            </a:pPr>
            <a:r>
              <a:rPr lang="en-US" sz="2000" dirty="0" smtClean="0"/>
              <a:t>Energy </a:t>
            </a:r>
            <a:r>
              <a:rPr lang="en-US" sz="2000" dirty="0"/>
              <a:t>dependence of particle ratios,π−/π+, </a:t>
            </a:r>
            <a:r>
              <a:rPr lang="en-US" sz="2000" dirty="0" smtClean="0"/>
              <a:t>p</a:t>
            </a:r>
            <a:r>
              <a:rPr lang="en-US" sz="2000" dirty="0"/>
              <a:t>/p</a:t>
            </a:r>
            <a:r>
              <a:rPr lang="en-US" sz="2000" dirty="0" smtClean="0"/>
              <a:t>, K</a:t>
            </a:r>
            <a:r>
              <a:rPr lang="en-US" sz="2000" dirty="0"/>
              <a:t>−/K</a:t>
            </a:r>
            <a:r>
              <a:rPr lang="en-US" sz="2000" dirty="0" smtClean="0"/>
              <a:t>+ and K</a:t>
            </a:r>
            <a:r>
              <a:rPr lang="en-US" sz="2000" dirty="0"/>
              <a:t>/π, plotted as a function </a:t>
            </a:r>
            <a:r>
              <a:rPr lang="en-US" sz="2000" dirty="0" smtClean="0"/>
              <a:t>of √</a:t>
            </a:r>
            <a:r>
              <a:rPr lang="en-US" sz="2000" dirty="0" err="1"/>
              <a:t>sNN</a:t>
            </a:r>
            <a:r>
              <a:rPr lang="en-US" sz="2000" dirty="0"/>
              <a:t>.  </a:t>
            </a:r>
            <a:r>
              <a:rPr lang="en-US" sz="2000" dirty="0" smtClean="0"/>
              <a:t>       </a:t>
            </a:r>
            <a:r>
              <a:rPr lang="en-US" sz="2000" b="1" dirty="0" smtClean="0">
                <a:solidFill>
                  <a:srgbClr val="0000FF"/>
                </a:solidFill>
              </a:rPr>
              <a:t>Results </a:t>
            </a:r>
            <a:r>
              <a:rPr lang="en-US" sz="2000" b="1" dirty="0">
                <a:solidFill>
                  <a:srgbClr val="0000FF"/>
                </a:solidFill>
              </a:rPr>
              <a:t>from 0–10% </a:t>
            </a:r>
            <a:r>
              <a:rPr lang="en-US" sz="2000" dirty="0"/>
              <a:t>central </a:t>
            </a:r>
            <a:r>
              <a:rPr lang="en-US" sz="2000" dirty="0" err="1"/>
              <a:t>Au+Au</a:t>
            </a:r>
            <a:r>
              <a:rPr lang="en-US" sz="2000" dirty="0"/>
              <a:t> collisions at 9.2 </a:t>
            </a:r>
            <a:r>
              <a:rPr lang="en-US" sz="2000" dirty="0" err="1"/>
              <a:t>GeV</a:t>
            </a:r>
            <a:r>
              <a:rPr lang="en-US" sz="2000" dirty="0"/>
              <a:t> at </a:t>
            </a:r>
            <a:r>
              <a:rPr lang="en-US" sz="2000" dirty="0" err="1"/>
              <a:t>midrapidity</a:t>
            </a:r>
            <a:r>
              <a:rPr lang="en-US" sz="2000" dirty="0"/>
              <a:t> </a:t>
            </a:r>
            <a:r>
              <a:rPr lang="en-US" sz="2000" dirty="0" smtClean="0"/>
              <a:t>                  (</a:t>
            </a:r>
            <a:r>
              <a:rPr lang="en-US" sz="2000" b="1" dirty="0">
                <a:solidFill>
                  <a:srgbClr val="0000FF"/>
                </a:solidFill>
              </a:rPr>
              <a:t>|y|&lt;0.5</a:t>
            </a:r>
            <a:r>
              <a:rPr lang="en-US" sz="2000" dirty="0" smtClean="0"/>
              <a:t>)  are </a:t>
            </a:r>
            <a:r>
              <a:rPr lang="en-US" sz="2000" dirty="0"/>
              <a:t>compared with those from AGS, SPS and RHIC. </a:t>
            </a:r>
            <a:endParaRPr lang="en-US" sz="2000" dirty="0" smtClean="0"/>
          </a:p>
          <a:p>
            <a:pPr algn="just">
              <a:buFont typeface="Wingdings" charset="2"/>
              <a:buChar char="u"/>
            </a:pPr>
            <a:r>
              <a:rPr lang="en-US" sz="2000" dirty="0" smtClean="0"/>
              <a:t>Azimuthal </a:t>
            </a:r>
            <a:r>
              <a:rPr lang="en-US" sz="2000" dirty="0"/>
              <a:t>anisotropy </a:t>
            </a:r>
            <a:r>
              <a:rPr lang="en-US" sz="2000" dirty="0" smtClean="0"/>
              <a:t>measurements</a:t>
            </a:r>
          </a:p>
          <a:p>
            <a:pPr algn="just">
              <a:buFont typeface="Wingdings" charset="2"/>
              <a:buChar char="u"/>
            </a:pPr>
            <a:r>
              <a:rPr lang="en-US" sz="2000" dirty="0"/>
              <a:t>Pion interferometry measurements</a:t>
            </a:r>
            <a:endParaRPr lang="en-US" sz="2000" baseline="-25000" dirty="0"/>
          </a:p>
          <a:p>
            <a:pPr marL="0" indent="0">
              <a:buNone/>
            </a:pPr>
            <a:r>
              <a:rPr lang="en-US" sz="1700" b="1" dirty="0" smtClean="0">
                <a:solidFill>
                  <a:srgbClr val="0000FF"/>
                </a:solidFill>
              </a:rPr>
              <a:t>[1] STAR Collaboration, </a:t>
            </a:r>
            <a:r>
              <a:rPr lang="en-US" sz="1700" b="1" dirty="0" smtClean="0"/>
              <a:t>Bulk </a:t>
            </a:r>
            <a:r>
              <a:rPr lang="en-US" sz="1700" b="1" dirty="0"/>
              <a:t>Properties in </a:t>
            </a:r>
            <a:r>
              <a:rPr lang="en-US" sz="1700" b="1" dirty="0" err="1"/>
              <a:t>Au+Au</a:t>
            </a:r>
            <a:r>
              <a:rPr lang="en-US" sz="1700" b="1" dirty="0"/>
              <a:t> Collisions at </a:t>
            </a:r>
            <a:r>
              <a:rPr lang="en-US" sz="1700" b="1" dirty="0" smtClean="0"/>
              <a:t>√ </a:t>
            </a:r>
            <a:r>
              <a:rPr lang="en-US" sz="1700" b="1" i="1" dirty="0" err="1" smtClean="0"/>
              <a:t>s</a:t>
            </a:r>
            <a:r>
              <a:rPr lang="en-US" sz="1700" b="1" i="1" baseline="-25000" dirty="0" err="1" smtClean="0"/>
              <a:t>NN</a:t>
            </a:r>
            <a:r>
              <a:rPr lang="en-US" sz="1700" b="1" dirty="0" smtClean="0"/>
              <a:t>= </a:t>
            </a:r>
            <a:r>
              <a:rPr lang="en-US" sz="1700" b="1" dirty="0"/>
              <a:t>9.2 </a:t>
            </a:r>
            <a:r>
              <a:rPr lang="en-US" sz="1700" b="1" dirty="0" err="1"/>
              <a:t>GeV</a:t>
            </a:r>
            <a:r>
              <a:rPr lang="en-US" sz="1700" b="1" dirty="0"/>
              <a:t> in STAR Experiment at </a:t>
            </a:r>
            <a:r>
              <a:rPr lang="en-US" sz="1700" b="1" dirty="0" smtClean="0"/>
              <a:t>RHIC,</a:t>
            </a:r>
            <a:r>
              <a:rPr lang="en-US" sz="1700" dirty="0"/>
              <a:t> Nucl.Phys.A830:275c-278c,</a:t>
            </a:r>
            <a:r>
              <a:rPr lang="en-US" sz="1700" dirty="0" smtClean="0"/>
              <a:t>2009;</a:t>
            </a:r>
            <a:r>
              <a:rPr lang="en-US" sz="1700" dirty="0">
                <a:hlinkClick r:id="rId2"/>
              </a:rPr>
              <a:t> arXiv:</a:t>
            </a:r>
            <a:r>
              <a:rPr lang="en-US" sz="1700" dirty="0" smtClean="0">
                <a:hlinkClick r:id="rId2"/>
              </a:rPr>
              <a:t>0907.1943v2</a:t>
            </a:r>
            <a:endParaRPr lang="en-US" sz="1700" b="1" dirty="0"/>
          </a:p>
        </p:txBody>
      </p:sp>
      <p:cxnSp>
        <p:nvCxnSpPr>
          <p:cNvPr id="5" name="AutoShape 5"/>
          <p:cNvCxnSpPr>
            <a:cxnSpLocks noChangeShapeType="1"/>
          </p:cNvCxnSpPr>
          <p:nvPr/>
        </p:nvCxnSpPr>
        <p:spPr bwMode="auto">
          <a:xfrm>
            <a:off x="93132" y="1409279"/>
            <a:ext cx="8229600" cy="0"/>
          </a:xfrm>
          <a:prstGeom prst="straightConnector1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756057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9161</TotalTime>
  <Words>2863</Words>
  <Application>Microsoft Macintosh PowerPoint</Application>
  <PresentationFormat>On-screen Show (4:3)</PresentationFormat>
  <Paragraphs>258</Paragraphs>
  <Slides>36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38" baseType="lpstr">
      <vt:lpstr>Custom Design</vt:lpstr>
      <vt:lpstr>Breeze</vt:lpstr>
      <vt:lpstr>PowerPoint Presentation</vt:lpstr>
      <vt:lpstr>Layout</vt:lpstr>
      <vt:lpstr>Some critical issues to be presented in the given report</vt:lpstr>
      <vt:lpstr>Where are we today? PWG1 meetings in 2021</vt:lpstr>
      <vt:lpstr>Discussion of the MC production Task 1: to start and compare with STAR@RHIC)</vt:lpstr>
      <vt:lpstr>We have to start and compare with STAR@RHIC  [1]    </vt:lpstr>
      <vt:lpstr>We have to start and compare with STAR@RHIC  [1]    </vt:lpstr>
      <vt:lpstr>We have to start and compare with STAR@RHIC  [1]                                                          Azimuthal anisotropy measurements</vt:lpstr>
      <vt:lpstr>Discussion of the MC production Task 1: to start and compare with STAR@RHIC)   our comparison to [1] is not completed</vt:lpstr>
      <vt:lpstr>STAR@RHIC data-sets [2]</vt:lpstr>
      <vt:lpstr>Question: with  very reach harvest of STAR data at RHIC what is expected to be new  and done better by the MPD?  </vt:lpstr>
      <vt:lpstr>Question: with  very reach harvest of STAR data at RHIC what is expected to be new  and better by the MPD?  </vt:lpstr>
      <vt:lpstr>MGM and GM for Pb+Pb collisions: Ncoll and Npart mean values and fluctuations[1]</vt:lpstr>
      <vt:lpstr>Multiplicity distribution at STAR@RHIC in Au+Au at √sNN= 9.2 GeV </vt:lpstr>
      <vt:lpstr>Slide from Petr Parfenov talk:</vt:lpstr>
      <vt:lpstr>Slide from Pedro Nieto talk: </vt:lpstr>
      <vt:lpstr>Parameters x and f, μ, k) in standard Glauber-based approach ?</vt:lpstr>
      <vt:lpstr>Centrality classes selection to compare with STAR </vt:lpstr>
      <vt:lpstr>Discussion of the MC production</vt:lpstr>
      <vt:lpstr>Request 16: PWG1 -- DCM-SMM, min bias BiBi@9.2 GeV, 1 mln</vt:lpstr>
      <vt:lpstr>Request 14: PWG1 - UrQMD, 1M min. bias BiBi @ 9.2 GeV</vt:lpstr>
      <vt:lpstr>Two main approaches to   determination of classes of centrality</vt:lpstr>
      <vt:lpstr>Centrality determination in MPD at NICA</vt:lpstr>
      <vt:lpstr>PowerPoint Presentation</vt:lpstr>
      <vt:lpstr>PowerPoint Presentation</vt:lpstr>
      <vt:lpstr>Impact parameter b, multiplicity  and Npart in MC Glauber model</vt:lpstr>
      <vt:lpstr>Centrality-wise optimization of the class width </vt:lpstr>
      <vt:lpstr>Proposals  for MC simulations for the Physics Performance paper</vt:lpstr>
      <vt:lpstr>Some comments to Multiplicity-based methods used in the PWG1</vt:lpstr>
      <vt:lpstr>Proposals  for MC simulations</vt:lpstr>
      <vt:lpstr>The next steps:</vt:lpstr>
      <vt:lpstr>Thank you for your attention!</vt:lpstr>
      <vt:lpstr>Some critical issues to be presented in the given report</vt:lpstr>
      <vt:lpstr>Summary-1</vt:lpstr>
      <vt:lpstr>Summary-2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feofilov</dc:creator>
  <cp:lastModifiedBy>Grigory</cp:lastModifiedBy>
  <cp:revision>221</cp:revision>
  <dcterms:created xsi:type="dcterms:W3CDTF">2003-08-29T19:31:55Z</dcterms:created>
  <dcterms:modified xsi:type="dcterms:W3CDTF">2021-10-09T22:08:30Z</dcterms:modified>
</cp:coreProperties>
</file>